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07" r:id="rId2"/>
    <p:sldId id="466" r:id="rId3"/>
    <p:sldId id="462" r:id="rId4"/>
    <p:sldId id="458" r:id="rId5"/>
    <p:sldId id="460" r:id="rId6"/>
    <p:sldId id="463" r:id="rId7"/>
    <p:sldId id="283" r:id="rId8"/>
    <p:sldId id="471" r:id="rId9"/>
    <p:sldId id="450" r:id="rId10"/>
    <p:sldId id="461" r:id="rId11"/>
    <p:sldId id="412" r:id="rId12"/>
    <p:sldId id="464" r:id="rId13"/>
    <p:sldId id="410" r:id="rId14"/>
    <p:sldId id="414" r:id="rId15"/>
    <p:sldId id="468" r:id="rId16"/>
    <p:sldId id="445" r:id="rId17"/>
    <p:sldId id="470" r:id="rId18"/>
    <p:sldId id="446" r:id="rId19"/>
    <p:sldId id="447" r:id="rId20"/>
    <p:sldId id="448" r:id="rId21"/>
    <p:sldId id="465" r:id="rId22"/>
    <p:sldId id="422" r:id="rId23"/>
    <p:sldId id="409" r:id="rId24"/>
    <p:sldId id="436" r:id="rId25"/>
    <p:sldId id="437" r:id="rId26"/>
    <p:sldId id="438" r:id="rId27"/>
    <p:sldId id="439" r:id="rId28"/>
    <p:sldId id="44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amp;目录" id="{ADE5FB50-DB71-4B51-AA68-EC6423185BB0}">
          <p14:sldIdLst>
            <p14:sldId id="407"/>
            <p14:sldId id="466"/>
          </p14:sldIdLst>
        </p14:section>
        <p14:section name="第一部分" id="{15AB5344-64A7-41FC-A94C-DD4D5E9783E8}">
          <p14:sldIdLst>
            <p14:sldId id="462"/>
            <p14:sldId id="458"/>
            <p14:sldId id="460"/>
          </p14:sldIdLst>
        </p14:section>
        <p14:section name="第二部分" id="{0C6C1FD5-85C7-472F-A2B8-92AFC103A6F0}">
          <p14:sldIdLst>
            <p14:sldId id="463"/>
            <p14:sldId id="283"/>
            <p14:sldId id="471"/>
            <p14:sldId id="450"/>
            <p14:sldId id="461"/>
            <p14:sldId id="412"/>
          </p14:sldIdLst>
        </p14:section>
        <p14:section name="第三部分" id="{DD414BD9-5E5D-4789-B918-6526E04FA8AD}">
          <p14:sldIdLst>
            <p14:sldId id="464"/>
            <p14:sldId id="410"/>
          </p14:sldIdLst>
        </p14:section>
        <p14:section name="Result1" id="{69708C47-105D-4F48-84F5-AB0C789D7D0D}">
          <p14:sldIdLst>
            <p14:sldId id="414"/>
            <p14:sldId id="468"/>
            <p14:sldId id="445"/>
          </p14:sldIdLst>
        </p14:section>
        <p14:section name="Result2" id="{B2E67B96-F65A-4414-AB2A-AD07A1FA2B78}">
          <p14:sldIdLst>
            <p14:sldId id="470"/>
            <p14:sldId id="446"/>
            <p14:sldId id="447"/>
            <p14:sldId id="448"/>
          </p14:sldIdLst>
        </p14:section>
        <p14:section name="第四部分" id="{F3C79394-ECBD-42B0-AA1E-155048624761}">
          <p14:sldIdLst>
            <p14:sldId id="465"/>
            <p14:sldId id="422"/>
          </p14:sldIdLst>
        </p14:section>
        <p14:section name="结束语" id="{2A1F263B-D3B0-4B17-91F2-1A5B96634A36}">
          <p14:sldIdLst>
            <p14:sldId id="409"/>
          </p14:sldIdLst>
        </p14:section>
        <p14:section name="波函数1" id="{C1C60EC4-FC80-4EF4-8FA4-A8702980F220}">
          <p14:sldIdLst>
            <p14:sldId id="436"/>
            <p14:sldId id="437"/>
          </p14:sldIdLst>
        </p14:section>
        <p14:section name="波函数2" id="{5A4E4564-1566-4545-8BD5-4A750AE023F5}">
          <p14:sldIdLst>
            <p14:sldId id="438"/>
            <p14:sldId id="439"/>
            <p14:sldId id="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2C4466"/>
    <a:srgbClr val="9FA6AA"/>
    <a:srgbClr val="BFC3C7"/>
    <a:srgbClr val="CCCED2"/>
    <a:srgbClr val="A0A5A9"/>
    <a:srgbClr val="CDCED0"/>
    <a:srgbClr val="D8D8D6"/>
    <a:srgbClr val="AEB0AF"/>
    <a:srgbClr val="ADA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0" autoAdjust="0"/>
    <p:restoredTop sz="90380" autoAdjust="0"/>
  </p:normalViewPr>
  <p:slideViewPr>
    <p:cSldViewPr snapToGrid="0" showGuides="1">
      <p:cViewPr varScale="1">
        <p:scale>
          <a:sx n="56" d="100"/>
          <a:sy n="56" d="100"/>
        </p:scale>
        <p:origin x="84" y="916"/>
      </p:cViewPr>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10D19-0AF6-483B-84F5-BD25BD12481A}" type="datetimeFigureOut">
              <a:rPr lang="zh-CN" altLang="en-US" smtClean="0"/>
              <a:t>2022/12/8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59064-5107-48B8-9098-D228846DEF3D}" type="slidenum">
              <a:rPr lang="zh-CN" altLang="en-US" smtClean="0"/>
              <a:t>‹#›</a:t>
            </a:fld>
            <a:endParaRPr lang="zh-CN" altLang="en-US"/>
          </a:p>
        </p:txBody>
      </p:sp>
    </p:spTree>
    <p:extLst>
      <p:ext uri="{BB962C8B-B14F-4D97-AF65-F5344CB8AC3E}">
        <p14:creationId xmlns:p14="http://schemas.microsoft.com/office/powerpoint/2010/main" val="10974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电荷共轭，宇称和时间反演是自然界中的三种基本分立变换。</a:t>
                </a:r>
              </a:p>
              <a:p>
                <a:r>
                  <a:rPr lang="zh-CN" altLang="zh-CN" dirty="0"/>
                  <a:t>其中，</a:t>
                </a:r>
                <a:r>
                  <a:rPr lang="en-US" altLang="zh-CN" dirty="0"/>
                  <a:t>C</a:t>
                </a:r>
                <a:r>
                  <a:rPr lang="zh-CN" altLang="zh-CN" dirty="0"/>
                  <a:t>和</a:t>
                </a:r>
                <a:r>
                  <a:rPr lang="en-US" altLang="zh-CN" dirty="0"/>
                  <a:t>P</a:t>
                </a:r>
                <a:r>
                  <a:rPr lang="zh-CN" altLang="zh-CN" dirty="0"/>
                  <a:t>的联合变换是研究的热点之一，因为</a:t>
                </a:r>
                <a:r>
                  <a:rPr lang="en-US" altLang="zh-CN" dirty="0"/>
                  <a:t>CP</a:t>
                </a:r>
                <a:r>
                  <a:rPr lang="zh-CN" altLang="zh-CN" dirty="0"/>
                  <a:t>破坏是宇宙中产生物质</a:t>
                </a:r>
                <a:r>
                  <a:rPr lang="en-US" altLang="zh-CN" dirty="0"/>
                  <a:t>-</a:t>
                </a:r>
                <a:r>
                  <a:rPr lang="zh-CN" altLang="zh-CN" dirty="0"/>
                  <a:t>反物质不对称的必要条件。</a:t>
                </a:r>
              </a:p>
              <a:p>
                <a:r>
                  <a:rPr lang="en-US" altLang="zh-CN" dirty="0"/>
                  <a:t>CP</a:t>
                </a:r>
                <a:r>
                  <a:rPr lang="zh-CN" altLang="zh-CN" dirty="0"/>
                  <a:t>破坏的存在是由于标准模型理论中描述夸克混合的</a:t>
                </a:r>
                <a:r>
                  <a:rPr lang="en-US" altLang="zh-CN" dirty="0"/>
                  <a:t>CKM</a:t>
                </a:r>
                <a:r>
                  <a:rPr lang="zh-CN" altLang="zh-CN" dirty="0"/>
                  <a:t>矩阵中存在一个不可约相位。</a:t>
                </a:r>
              </a:p>
              <a:p>
                <a:r>
                  <a:rPr lang="zh-CN" altLang="zh-CN" dirty="0"/>
                  <a:t>这个观点在</a:t>
                </a:r>
                <a:r>
                  <a:rPr lang="en-US" altLang="zh-CN" dirty="0"/>
                  <a:t>K</a:t>
                </a:r>
                <a:r>
                  <a:rPr lang="zh-CN" altLang="zh-CN" dirty="0"/>
                  <a:t>、</a:t>
                </a:r>
                <a:r>
                  <a:rPr lang="en-US" altLang="zh-CN" dirty="0"/>
                  <a:t>D</a:t>
                </a:r>
                <a:r>
                  <a:rPr lang="zh-CN" altLang="zh-CN" dirty="0"/>
                  <a:t>和</a:t>
                </a:r>
                <a:r>
                  <a:rPr lang="en-US" altLang="zh-CN" dirty="0"/>
                  <a:t>B</a:t>
                </a:r>
                <a:r>
                  <a:rPr lang="zh-CN" altLang="zh-CN" dirty="0"/>
                  <a:t>介子实验中都得到了很好的验证。最近，</a:t>
                </a:r>
                <a:r>
                  <a:rPr lang="en-US" altLang="zh-CN" dirty="0" err="1"/>
                  <a:t>LHCb</a:t>
                </a:r>
                <a:r>
                  <a:rPr lang="zh-CN" altLang="zh-CN" dirty="0"/>
                  <a:t>实验组在</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r>
                      <a:rPr lang="en-US" altLang="zh-CN" i="1">
                        <a:latin typeface="Cambria Math"/>
                      </a:rPr>
                      <m:t>→</m:t>
                    </m:r>
                    <m:r>
                      <a:rPr lang="en-US" altLang="zh-CN" i="1">
                        <a:latin typeface="Cambria Math"/>
                      </a:rPr>
                      <m:t>𝑝</m:t>
                    </m:r>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zh-CN" altLang="zh-CN" dirty="0"/>
                  <a:t>衰变道中发现了</a:t>
                </a:r>
                <a:r>
                  <a:rPr lang="en-US" altLang="zh-CN" dirty="0"/>
                  <a:t>CP</a:t>
                </a:r>
                <a:r>
                  <a:rPr lang="zh-CN" altLang="zh-CN" dirty="0"/>
                  <a:t>破坏的迹象，显著度为</a:t>
                </a:r>
                <a:r>
                  <a:rPr lang="en-US" altLang="zh-CN" dirty="0"/>
                  <a:t>3.3</a:t>
                </a:r>
                <a:r>
                  <a:rPr lang="zh-CN" altLang="zh-CN" dirty="0"/>
                  <a:t>个标准差。</a:t>
                </a:r>
              </a:p>
              <a:p>
                <a:r>
                  <a:rPr lang="zh-CN" altLang="zh-CN" dirty="0"/>
                  <a:t>目前对</a:t>
                </a:r>
                <a:r>
                  <a:rPr lang="en-US" altLang="zh-CN" dirty="0"/>
                  <a:t>CP</a:t>
                </a:r>
                <a:r>
                  <a:rPr lang="zh-CN" altLang="zh-CN" dirty="0"/>
                  <a:t>破坏的研究大多集中在直接</a:t>
                </a:r>
                <a:r>
                  <a:rPr lang="en-US" altLang="zh-CN" dirty="0"/>
                  <a:t>CP</a:t>
                </a:r>
                <a:r>
                  <a:rPr lang="zh-CN" altLang="zh-CN" dirty="0"/>
                  <a:t>破坏上。我们可以看到，直接</a:t>
                </a:r>
                <a:r>
                  <a:rPr lang="en-US" altLang="zh-CN" dirty="0"/>
                  <a:t>CP</a:t>
                </a:r>
                <a:r>
                  <a:rPr lang="zh-CN" altLang="zh-CN" dirty="0"/>
                  <a:t>破坏正比于</a:t>
                </a:r>
                <a14:m>
                  <m:oMath xmlns:m="http://schemas.openxmlformats.org/officeDocument/2006/math">
                    <m:r>
                      <a:rPr lang="en-US" altLang="zh-CN" i="1">
                        <a:latin typeface="Cambria Math"/>
                      </a:rPr>
                      <m:t>𝑠𝑖𝑛</m:t>
                    </m:r>
                    <m:r>
                      <a:rPr lang="en-US" altLang="zh-CN" i="1">
                        <a:latin typeface="Cambria Math"/>
                      </a:rPr>
                      <m:t>𝜙</m:t>
                    </m:r>
                    <m:r>
                      <a:rPr lang="en-US" altLang="zh-CN" i="1">
                        <a:latin typeface="Cambria Math"/>
                      </a:rPr>
                      <m:t>𝑠𝑖𝑛</m:t>
                    </m:r>
                    <m:r>
                      <a:rPr lang="en-US" altLang="zh-CN" i="1">
                        <a:latin typeface="Cambria Math"/>
                      </a:rPr>
                      <m:t>𝛿</m:t>
                    </m:r>
                  </m:oMath>
                </a14:m>
                <a:r>
                  <a:rPr lang="zh-CN" altLang="zh-CN" dirty="0"/>
                  <a:t>，其中</a:t>
                </a:r>
                <a14:m>
                  <m:oMath xmlns:m="http://schemas.openxmlformats.org/officeDocument/2006/math">
                    <m:r>
                      <a:rPr lang="en-US" altLang="zh-CN" i="1">
                        <a:latin typeface="Cambria Math"/>
                      </a:rPr>
                      <m:t>𝜙</m:t>
                    </m:r>
                  </m:oMath>
                </a14:m>
                <a:r>
                  <a:rPr lang="zh-CN" altLang="zh-CN" dirty="0"/>
                  <a:t>是弱相位差，</a:t>
                </a:r>
                <a14:m>
                  <m:oMath xmlns:m="http://schemas.openxmlformats.org/officeDocument/2006/math">
                    <m:r>
                      <a:rPr lang="en-US" altLang="zh-CN" i="1">
                        <a:latin typeface="Cambria Math"/>
                      </a:rPr>
                      <m:t>𝛿</m:t>
                    </m:r>
                  </m:oMath>
                </a14:m>
                <a:r>
                  <a:rPr lang="zh-CN" altLang="zh-CN" dirty="0"/>
                  <a:t>是强相位差。如果强相位差很小，直接</a:t>
                </a:r>
                <a:r>
                  <a:rPr lang="en-US" altLang="zh-CN" dirty="0"/>
                  <a:t>CP</a:t>
                </a:r>
                <a:r>
                  <a:rPr lang="zh-CN" altLang="zh-CN" dirty="0"/>
                  <a:t>破坏将被强烈压低。</a:t>
                </a:r>
              </a:p>
              <a:p>
                <a:r>
                  <a:rPr lang="zh-CN" altLang="zh-CN" dirty="0"/>
                  <a:t>根据</a:t>
                </a:r>
                <a:r>
                  <a:rPr lang="en-US" altLang="zh-CN" dirty="0"/>
                  <a:t>T</a:t>
                </a:r>
                <a:r>
                  <a:rPr lang="zh-CN" altLang="zh-CN" dirty="0"/>
                  <a:t>宇称可以构造一个形如</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1</m:t>
                        </m:r>
                      </m:sub>
                    </m:sSub>
                    <m:r>
                      <a:rPr lang="en-US" altLang="zh-CN" i="1">
                        <a:latin typeface="Cambria Math"/>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2</m:t>
                        </m:r>
                      </m:sub>
                    </m:sSub>
                    <m:r>
                      <a:rPr lang="en-US" altLang="zh-CN" i="1">
                        <a:latin typeface="Cambria Math"/>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3</m:t>
                        </m:r>
                      </m:sub>
                    </m:sSub>
                    <m:r>
                      <a:rPr lang="en-US" altLang="zh-CN" i="1">
                        <a:latin typeface="Cambria Math"/>
                      </a:rPr>
                      <m:t>)</m:t>
                    </m:r>
                  </m:oMath>
                </a14:m>
                <a:r>
                  <a:rPr lang="zh-CN" altLang="zh-CN" dirty="0"/>
                  <a:t>的标量三重积，</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𝑖</m:t>
                        </m:r>
                      </m:sub>
                    </m:sSub>
                  </m:oMath>
                </a14:m>
                <a:r>
                  <a:rPr lang="zh-CN" altLang="zh-CN" dirty="0"/>
                  <a:t>是末态粒子的动量或自旋。在时间反演变换下</a:t>
                </a:r>
                <a14:m>
                  <m:oMath xmlns:m="http://schemas.openxmlformats.org/officeDocument/2006/math">
                    <m:r>
                      <a:rPr lang="en-US" altLang="zh-CN" i="1">
                        <a:latin typeface="Cambria Math"/>
                      </a:rPr>
                      <m:t>𝑇𝑃</m:t>
                    </m:r>
                  </m:oMath>
                </a14:m>
                <a:r>
                  <a:rPr lang="zh-CN" altLang="zh-CN" dirty="0"/>
                  <a:t>变号，由于</a:t>
                </a:r>
                <a:r>
                  <a:rPr lang="en-US" altLang="zh-CN" dirty="0"/>
                  <a:t>CPT</a:t>
                </a:r>
                <a:r>
                  <a:rPr lang="zh-CN" altLang="zh-CN" dirty="0"/>
                  <a:t>是守恒的，那么</a:t>
                </a:r>
                <a:r>
                  <a:rPr lang="en-US" altLang="zh-CN" dirty="0"/>
                  <a:t>T</a:t>
                </a:r>
                <a:r>
                  <a:rPr lang="zh-CN" altLang="zh-CN" dirty="0"/>
                  <a:t>破坏必定意味着</a:t>
                </a:r>
                <a:r>
                  <a:rPr lang="en-US" altLang="zh-CN" dirty="0"/>
                  <a:t>CP</a:t>
                </a:r>
                <a:r>
                  <a:rPr lang="zh-CN" altLang="zh-CN" dirty="0"/>
                  <a:t>破坏。所以可以根据与三重积的正负值相关联的衰变率来定义三重积不对称性，也就是</a:t>
                </a:r>
                <a:r>
                  <a:rPr lang="en-US" altLang="zh-CN" dirty="0"/>
                  <a:t>TPAs</a:t>
                </a:r>
                <a:r>
                  <a:rPr lang="zh-CN" altLang="zh-CN" dirty="0"/>
                  <a:t>。其中，</a:t>
                </a:r>
                <a14:m>
                  <m:oMath xmlns:m="http://schemas.openxmlformats.org/officeDocument/2006/math">
                    <m:r>
                      <m:rPr>
                        <m:sty m:val="p"/>
                      </m:rPr>
                      <a:rPr lang="en-US" altLang="zh-CN">
                        <a:latin typeface="Cambria Math"/>
                      </a:rPr>
                      <m:t>Γ</m:t>
                    </m:r>
                  </m:oMath>
                </a14:m>
                <a:r>
                  <a:rPr lang="zh-CN" altLang="zh-CN" dirty="0"/>
                  <a:t>是在选定的</a:t>
                </a:r>
                <a:r>
                  <a:rPr lang="en-US" altLang="zh-CN" dirty="0"/>
                  <a:t>TP</a:t>
                </a:r>
                <a:r>
                  <a:rPr lang="zh-CN" altLang="zh-CN" dirty="0"/>
                  <a:t>范围内的部分衰变率。与直接</a:t>
                </a:r>
                <a:r>
                  <a:rPr lang="en-US" altLang="zh-CN" dirty="0"/>
                  <a:t>CP</a:t>
                </a:r>
                <a:r>
                  <a:rPr lang="zh-CN" altLang="zh-CN" dirty="0"/>
                  <a:t>破坏不同的是，</a:t>
                </a:r>
                <a:r>
                  <a:rPr lang="en-US" altLang="zh-CN" dirty="0"/>
                  <a:t>TPAs</a:t>
                </a:r>
                <a:r>
                  <a:rPr lang="zh-CN" altLang="zh-CN" dirty="0"/>
                  <a:t>不受强相位压低，反而在强相位差为</a:t>
                </a:r>
                <a:r>
                  <a:rPr lang="en-US" altLang="zh-CN" dirty="0"/>
                  <a:t>0</a:t>
                </a:r>
                <a:r>
                  <a:rPr lang="zh-CN" altLang="zh-CN" dirty="0"/>
                  <a:t>时最大。因此，</a:t>
                </a:r>
                <a:r>
                  <a:rPr lang="en-US" altLang="zh-CN" dirty="0"/>
                  <a:t>TPAs</a:t>
                </a:r>
                <a:r>
                  <a:rPr lang="zh-CN" altLang="zh-CN" dirty="0"/>
                  <a:t>可以作为研究弱衰变中</a:t>
                </a:r>
                <a:r>
                  <a:rPr lang="en-US" altLang="zh-CN" dirty="0"/>
                  <a:t>CP</a:t>
                </a:r>
                <a:r>
                  <a:rPr lang="zh-CN" altLang="zh-CN" dirty="0"/>
                  <a:t>破坏的重要补充。可以看到，</a:t>
                </a:r>
                <a:r>
                  <a:rPr lang="en-US" altLang="zh-CN" dirty="0"/>
                  <a:t>TPAs</a:t>
                </a:r>
                <a:r>
                  <a:rPr lang="zh-CN" altLang="zh-CN" dirty="0"/>
                  <a:t>的构造要求末态至少有</a:t>
                </a:r>
                <a:r>
                  <a:rPr lang="en-US" altLang="zh-CN" dirty="0"/>
                  <a:t>3</a:t>
                </a:r>
                <a:r>
                  <a:rPr lang="zh-CN" altLang="zh-CN" dirty="0"/>
                  <a:t>个独立的动量，也就是说末态至少有</a:t>
                </a:r>
                <a:r>
                  <a:rPr lang="en-US" altLang="zh-CN" dirty="0"/>
                  <a:t>4</a:t>
                </a:r>
                <a:r>
                  <a:rPr lang="zh-CN" altLang="zh-CN" dirty="0"/>
                  <a:t>个粒子。因此，四体衰变是研究</a:t>
                </a:r>
                <a:r>
                  <a:rPr lang="en-US" altLang="zh-CN" dirty="0"/>
                  <a:t>TPAs</a:t>
                </a:r>
                <a:r>
                  <a:rPr lang="zh-CN" altLang="zh-CN" dirty="0"/>
                  <a:t>的理想场所。另外，除了</a:t>
                </a:r>
                <a:r>
                  <a:rPr lang="en-US" altLang="zh-CN" dirty="0"/>
                  <a:t>CP</a:t>
                </a:r>
                <a:r>
                  <a:rPr lang="zh-CN" altLang="zh-CN" dirty="0"/>
                  <a:t>破坏，末态相互作用也可以产生非零的</a:t>
                </a:r>
                <a:r>
                  <a:rPr lang="en-US" altLang="zh-CN" dirty="0"/>
                  <a:t>TPAs</a:t>
                </a:r>
                <a:r>
                  <a:rPr lang="zh-CN" altLang="zh-CN" dirty="0"/>
                  <a:t>，因此必须将得到的</a:t>
                </a:r>
                <a:r>
                  <a:rPr lang="en-US" altLang="zh-CN" dirty="0"/>
                  <a:t>TPAs</a:t>
                </a:r>
                <a:r>
                  <a:rPr lang="zh-CN" altLang="zh-CN" dirty="0"/>
                  <a:t>与其</a:t>
                </a:r>
                <a:r>
                  <a:rPr lang="en-US" altLang="zh-CN" dirty="0"/>
                  <a:t>CP</a:t>
                </a:r>
                <a:r>
                  <a:rPr lang="zh-CN" altLang="zh-CN" dirty="0"/>
                  <a:t>共轭过程中相应的量进行比较，才能得到“真正的”</a:t>
                </a:r>
                <a:r>
                  <a:rPr lang="en-US" altLang="zh-CN" dirty="0"/>
                  <a:t>CP</a:t>
                </a:r>
                <a:r>
                  <a:rPr lang="zh-CN" altLang="zh-CN" dirty="0"/>
                  <a:t>破坏信号。</a:t>
                </a:r>
              </a:p>
              <a:p>
                <a:r>
                  <a:rPr lang="zh-CN" altLang="zh-CN" dirty="0"/>
                  <a:t>刚刚提到，最近的实验在</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重子衰变过程中观测到了</a:t>
                </a:r>
                <a:r>
                  <a:rPr lang="en-US" altLang="zh-CN" dirty="0"/>
                  <a:t>CP</a:t>
                </a:r>
                <a:r>
                  <a:rPr lang="zh-CN" altLang="zh-CN" dirty="0"/>
                  <a:t>破坏的迹象，这使得学者们对</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重子的理论研究活跃起来。</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是</a:t>
                </a:r>
                <a:r>
                  <a:rPr lang="en-US" altLang="zh-CN" dirty="0"/>
                  <a:t>b</a:t>
                </a:r>
                <a:r>
                  <a:rPr lang="zh-CN" altLang="zh-CN" dirty="0"/>
                  <a:t>重子基态，只能通过弱相互作用进行衰变，它在抽取</a:t>
                </a:r>
                <a:r>
                  <a:rPr lang="en-US" altLang="zh-CN" dirty="0"/>
                  <a:t>CKM</a:t>
                </a:r>
                <a:r>
                  <a:rPr lang="zh-CN" altLang="zh-CN" dirty="0"/>
                  <a:t>矩阵元、检验重夸克有效理论以及寻找标准模型以外的新物理上都可以对</a:t>
                </a:r>
                <a:r>
                  <a:rPr lang="en-US" altLang="zh-CN" dirty="0"/>
                  <a:t>B</a:t>
                </a:r>
                <a:r>
                  <a:rPr lang="zh-CN" altLang="zh-CN" dirty="0"/>
                  <a:t>介子衰变起到一个重要补充作用。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电荷共轭，宇称和时间反演是自然界中的三种基本分立变换。</a:t>
                </a:r>
              </a:p>
              <a:p>
                <a:r>
                  <a:rPr lang="zh-CN" altLang="zh-CN" dirty="0"/>
                  <a:t>其中，</a:t>
                </a:r>
                <a:r>
                  <a:rPr lang="en-US" altLang="zh-CN" dirty="0"/>
                  <a:t>C</a:t>
                </a:r>
                <a:r>
                  <a:rPr lang="zh-CN" altLang="zh-CN" dirty="0"/>
                  <a:t>和</a:t>
                </a:r>
                <a:r>
                  <a:rPr lang="en-US" altLang="zh-CN" dirty="0"/>
                  <a:t>P</a:t>
                </a:r>
                <a:r>
                  <a:rPr lang="zh-CN" altLang="zh-CN" dirty="0"/>
                  <a:t>的联合变换是研究的热点之一，因为</a:t>
                </a:r>
                <a:r>
                  <a:rPr lang="en-US" altLang="zh-CN" dirty="0"/>
                  <a:t>CP</a:t>
                </a:r>
                <a:r>
                  <a:rPr lang="zh-CN" altLang="zh-CN" dirty="0"/>
                  <a:t>破坏是宇宙中产生物质</a:t>
                </a:r>
                <a:r>
                  <a:rPr lang="en-US" altLang="zh-CN" dirty="0"/>
                  <a:t>-</a:t>
                </a:r>
                <a:r>
                  <a:rPr lang="zh-CN" altLang="zh-CN" dirty="0"/>
                  <a:t>反物质不对称的必要条件。</a:t>
                </a:r>
              </a:p>
              <a:p>
                <a:r>
                  <a:rPr lang="en-US" altLang="zh-CN" dirty="0"/>
                  <a:t>CP</a:t>
                </a:r>
                <a:r>
                  <a:rPr lang="zh-CN" altLang="zh-CN" dirty="0"/>
                  <a:t>破坏的存在是由于标准模型理论中描述夸克混合的</a:t>
                </a:r>
                <a:r>
                  <a:rPr lang="en-US" altLang="zh-CN" dirty="0"/>
                  <a:t>CKM</a:t>
                </a:r>
                <a:r>
                  <a:rPr lang="zh-CN" altLang="zh-CN" dirty="0"/>
                  <a:t>矩阵中存在一个不可约相位。</a:t>
                </a:r>
              </a:p>
              <a:p>
                <a:r>
                  <a:rPr lang="zh-CN" altLang="zh-CN" dirty="0"/>
                  <a:t>这个观点在</a:t>
                </a:r>
                <a:r>
                  <a:rPr lang="en-US" altLang="zh-CN" dirty="0"/>
                  <a:t>K</a:t>
                </a:r>
                <a:r>
                  <a:rPr lang="zh-CN" altLang="zh-CN" dirty="0"/>
                  <a:t>、</a:t>
                </a:r>
                <a:r>
                  <a:rPr lang="en-US" altLang="zh-CN" dirty="0"/>
                  <a:t>D</a:t>
                </a:r>
                <a:r>
                  <a:rPr lang="zh-CN" altLang="zh-CN" dirty="0"/>
                  <a:t>和</a:t>
                </a:r>
                <a:r>
                  <a:rPr lang="en-US" altLang="zh-CN" dirty="0"/>
                  <a:t>B</a:t>
                </a:r>
                <a:r>
                  <a:rPr lang="zh-CN" altLang="zh-CN" dirty="0"/>
                  <a:t>介子实验中都得到了很好的验证。最近，</a:t>
                </a:r>
                <a:r>
                  <a:rPr lang="en-US" altLang="zh-CN" dirty="0" err="1"/>
                  <a:t>LHCb</a:t>
                </a:r>
                <a:r>
                  <a:rPr lang="zh-CN" altLang="zh-CN" dirty="0"/>
                  <a:t>实验组在</a:t>
                </a:r>
                <a:r>
                  <a:rPr lang="en-US" altLang="zh-CN" i="0"/>
                  <a:t>Λ</a:t>
                </a:r>
                <a:r>
                  <a:rPr lang="zh-CN" altLang="zh-CN" i="0"/>
                  <a:t>_</a:t>
                </a:r>
                <a:r>
                  <a:rPr lang="en-US" altLang="zh-CN" i="0"/>
                  <a:t>𝑏→𝑝𝜋</a:t>
                </a:r>
                <a:r>
                  <a:rPr lang="zh-CN" altLang="zh-CN" i="0"/>
                  <a:t>^</a:t>
                </a:r>
                <a:r>
                  <a:rPr lang="en-US" altLang="zh-CN" i="0"/>
                  <a:t>+</a:t>
                </a:r>
                <a:r>
                  <a:rPr lang="zh-CN" altLang="zh-CN" i="0"/>
                  <a:t> </a:t>
                </a:r>
                <a:r>
                  <a:rPr lang="en-US" altLang="zh-CN" i="0"/>
                  <a:t>𝜋</a:t>
                </a:r>
                <a:r>
                  <a:rPr lang="zh-CN" altLang="zh-CN" i="0"/>
                  <a:t>^</a:t>
                </a:r>
                <a:r>
                  <a:rPr lang="en-US" altLang="zh-CN" i="0"/>
                  <a:t>−</a:t>
                </a:r>
                <a:r>
                  <a:rPr lang="zh-CN" altLang="zh-CN" i="0"/>
                  <a:t> </a:t>
                </a:r>
                <a:r>
                  <a:rPr lang="en-US" altLang="zh-CN" i="0"/>
                  <a:t>𝜋</a:t>
                </a:r>
                <a:r>
                  <a:rPr lang="zh-CN" altLang="zh-CN" i="0"/>
                  <a:t>^</a:t>
                </a:r>
                <a:r>
                  <a:rPr lang="en-US" altLang="zh-CN" i="0"/>
                  <a:t>−</a:t>
                </a:r>
                <a:r>
                  <a:rPr lang="zh-CN" altLang="zh-CN" dirty="0"/>
                  <a:t>衰变道中发现了</a:t>
                </a:r>
                <a:r>
                  <a:rPr lang="en-US" altLang="zh-CN" dirty="0"/>
                  <a:t>CP</a:t>
                </a:r>
                <a:r>
                  <a:rPr lang="zh-CN" altLang="zh-CN" dirty="0"/>
                  <a:t>破坏的迹象，显著度为</a:t>
                </a:r>
                <a:r>
                  <a:rPr lang="en-US" altLang="zh-CN" dirty="0"/>
                  <a:t>3.3</a:t>
                </a:r>
                <a:r>
                  <a:rPr lang="zh-CN" altLang="zh-CN" dirty="0"/>
                  <a:t>个标准差。</a:t>
                </a:r>
              </a:p>
              <a:p>
                <a:r>
                  <a:rPr lang="zh-CN" altLang="zh-CN" dirty="0"/>
                  <a:t>目前对</a:t>
                </a:r>
                <a:r>
                  <a:rPr lang="en-US" altLang="zh-CN" dirty="0"/>
                  <a:t>CP</a:t>
                </a:r>
                <a:r>
                  <a:rPr lang="zh-CN" altLang="zh-CN" dirty="0"/>
                  <a:t>破坏的研究大多集中在直接</a:t>
                </a:r>
                <a:r>
                  <a:rPr lang="en-US" altLang="zh-CN" dirty="0"/>
                  <a:t>CP</a:t>
                </a:r>
                <a:r>
                  <a:rPr lang="zh-CN" altLang="zh-CN" dirty="0"/>
                  <a:t>破坏上。我们可以看到，直接</a:t>
                </a:r>
                <a:r>
                  <a:rPr lang="en-US" altLang="zh-CN" dirty="0"/>
                  <a:t>CP</a:t>
                </a:r>
                <a:r>
                  <a:rPr lang="zh-CN" altLang="zh-CN" dirty="0"/>
                  <a:t>破坏正比于</a:t>
                </a:r>
                <a:r>
                  <a:rPr lang="en-US" altLang="zh-CN" i="0"/>
                  <a:t>𝑠𝑖𝑛𝜙𝑠𝑖𝑛𝛿</a:t>
                </a:r>
                <a:r>
                  <a:rPr lang="zh-CN" altLang="zh-CN" dirty="0"/>
                  <a:t>，其中</a:t>
                </a:r>
                <a:r>
                  <a:rPr lang="en-US" altLang="zh-CN" i="0"/>
                  <a:t>𝜙</a:t>
                </a:r>
                <a:r>
                  <a:rPr lang="zh-CN" altLang="zh-CN" dirty="0"/>
                  <a:t>是弱相位差，</a:t>
                </a:r>
                <a:r>
                  <a:rPr lang="en-US" altLang="zh-CN" i="0"/>
                  <a:t>𝛿</a:t>
                </a:r>
                <a:r>
                  <a:rPr lang="zh-CN" altLang="zh-CN" dirty="0"/>
                  <a:t>是强相位差。如果强相位差很小，直接</a:t>
                </a:r>
                <a:r>
                  <a:rPr lang="en-US" altLang="zh-CN" dirty="0"/>
                  <a:t>CP</a:t>
                </a:r>
                <a:r>
                  <a:rPr lang="zh-CN" altLang="zh-CN" dirty="0"/>
                  <a:t>破坏将被强烈压低。</a:t>
                </a:r>
              </a:p>
              <a:p>
                <a:r>
                  <a:rPr lang="zh-CN" altLang="zh-CN" dirty="0"/>
                  <a:t>根据</a:t>
                </a:r>
                <a:r>
                  <a:rPr lang="en-US" altLang="zh-CN" dirty="0"/>
                  <a:t>T</a:t>
                </a:r>
                <a:r>
                  <a:rPr lang="zh-CN" altLang="zh-CN" dirty="0"/>
                  <a:t>宇称可以构造一个形如</a:t>
                </a:r>
                <a:r>
                  <a:rPr lang="en-US" altLang="zh-CN" i="0"/>
                  <a:t>𝑣</a:t>
                </a:r>
                <a:r>
                  <a:rPr lang="zh-CN" altLang="zh-CN" i="0"/>
                  <a:t> ⃗_</a:t>
                </a:r>
                <a:r>
                  <a:rPr lang="en-US" altLang="zh-CN" i="0"/>
                  <a:t>1∙(𝑣</a:t>
                </a:r>
                <a:r>
                  <a:rPr lang="zh-CN" altLang="zh-CN" i="0"/>
                  <a:t> ⃗_</a:t>
                </a:r>
                <a:r>
                  <a:rPr lang="en-US" altLang="zh-CN" i="0"/>
                  <a:t>2×𝑣</a:t>
                </a:r>
                <a:r>
                  <a:rPr lang="zh-CN" altLang="zh-CN" i="0"/>
                  <a:t> ⃗_</a:t>
                </a:r>
                <a:r>
                  <a:rPr lang="en-US" altLang="zh-CN" i="0"/>
                  <a:t>3)</a:t>
                </a:r>
                <a:r>
                  <a:rPr lang="zh-CN" altLang="zh-CN" dirty="0"/>
                  <a:t>的标量三重积，</a:t>
                </a:r>
                <a:r>
                  <a:rPr lang="en-US" altLang="zh-CN" i="0"/>
                  <a:t>𝑣</a:t>
                </a:r>
                <a:r>
                  <a:rPr lang="zh-CN" altLang="zh-CN" i="0"/>
                  <a:t> ⃗_</a:t>
                </a:r>
                <a:r>
                  <a:rPr lang="en-US" altLang="zh-CN" i="0"/>
                  <a:t>𝑖</a:t>
                </a:r>
                <a:r>
                  <a:rPr lang="zh-CN" altLang="zh-CN" dirty="0"/>
                  <a:t>是末态粒子的动量或自旋。在时间反演变换下</a:t>
                </a:r>
                <a:r>
                  <a:rPr lang="en-US" altLang="zh-CN" i="0"/>
                  <a:t>𝑇𝑃</a:t>
                </a:r>
                <a:r>
                  <a:rPr lang="zh-CN" altLang="zh-CN" dirty="0"/>
                  <a:t>变号，由于</a:t>
                </a:r>
                <a:r>
                  <a:rPr lang="en-US" altLang="zh-CN" dirty="0"/>
                  <a:t>CPT</a:t>
                </a:r>
                <a:r>
                  <a:rPr lang="zh-CN" altLang="zh-CN" dirty="0"/>
                  <a:t>是守恒的，那么</a:t>
                </a:r>
                <a:r>
                  <a:rPr lang="en-US" altLang="zh-CN" dirty="0"/>
                  <a:t>T</a:t>
                </a:r>
                <a:r>
                  <a:rPr lang="zh-CN" altLang="zh-CN" dirty="0"/>
                  <a:t>破坏必定意味着</a:t>
                </a:r>
                <a:r>
                  <a:rPr lang="en-US" altLang="zh-CN" dirty="0"/>
                  <a:t>CP</a:t>
                </a:r>
                <a:r>
                  <a:rPr lang="zh-CN" altLang="zh-CN" dirty="0"/>
                  <a:t>破坏。所以可以根据与三重积的正负值相关联的衰变率来定义三重积不对称性，也就是</a:t>
                </a:r>
                <a:r>
                  <a:rPr lang="en-US" altLang="zh-CN" dirty="0"/>
                  <a:t>TPAs</a:t>
                </a:r>
                <a:r>
                  <a:rPr lang="zh-CN" altLang="zh-CN" dirty="0"/>
                  <a:t>。其中，</a:t>
                </a:r>
                <a:r>
                  <a:rPr lang="en-US" altLang="zh-CN" i="0"/>
                  <a:t>Γ</a:t>
                </a:r>
                <a:r>
                  <a:rPr lang="zh-CN" altLang="zh-CN" dirty="0"/>
                  <a:t>是在选定的</a:t>
                </a:r>
                <a:r>
                  <a:rPr lang="en-US" altLang="zh-CN" dirty="0"/>
                  <a:t>TP</a:t>
                </a:r>
                <a:r>
                  <a:rPr lang="zh-CN" altLang="zh-CN" dirty="0"/>
                  <a:t>范围内的部分衰变率。与直接</a:t>
                </a:r>
                <a:r>
                  <a:rPr lang="en-US" altLang="zh-CN" dirty="0"/>
                  <a:t>CP</a:t>
                </a:r>
                <a:r>
                  <a:rPr lang="zh-CN" altLang="zh-CN" dirty="0"/>
                  <a:t>破坏不同的是，</a:t>
                </a:r>
                <a:r>
                  <a:rPr lang="en-US" altLang="zh-CN" dirty="0"/>
                  <a:t>TPAs</a:t>
                </a:r>
                <a:r>
                  <a:rPr lang="zh-CN" altLang="zh-CN" dirty="0"/>
                  <a:t>不受强相位压低，反而在强相位差为</a:t>
                </a:r>
                <a:r>
                  <a:rPr lang="en-US" altLang="zh-CN" dirty="0"/>
                  <a:t>0</a:t>
                </a:r>
                <a:r>
                  <a:rPr lang="zh-CN" altLang="zh-CN" dirty="0"/>
                  <a:t>时最大。因此，</a:t>
                </a:r>
                <a:r>
                  <a:rPr lang="en-US" altLang="zh-CN" dirty="0"/>
                  <a:t>TPAs</a:t>
                </a:r>
                <a:r>
                  <a:rPr lang="zh-CN" altLang="zh-CN" dirty="0"/>
                  <a:t>可以作为研究弱衰变中</a:t>
                </a:r>
                <a:r>
                  <a:rPr lang="en-US" altLang="zh-CN" dirty="0"/>
                  <a:t>CP</a:t>
                </a:r>
                <a:r>
                  <a:rPr lang="zh-CN" altLang="zh-CN" dirty="0"/>
                  <a:t>破坏的重要补充。可以看到，</a:t>
                </a:r>
                <a:r>
                  <a:rPr lang="en-US" altLang="zh-CN" dirty="0"/>
                  <a:t>TPAs</a:t>
                </a:r>
                <a:r>
                  <a:rPr lang="zh-CN" altLang="zh-CN" dirty="0"/>
                  <a:t>的构造要求末态至少有</a:t>
                </a:r>
                <a:r>
                  <a:rPr lang="en-US" altLang="zh-CN" dirty="0"/>
                  <a:t>3</a:t>
                </a:r>
                <a:r>
                  <a:rPr lang="zh-CN" altLang="zh-CN" dirty="0"/>
                  <a:t>个独立的动量，也就是说末态至少有</a:t>
                </a:r>
                <a:r>
                  <a:rPr lang="en-US" altLang="zh-CN" dirty="0"/>
                  <a:t>4</a:t>
                </a:r>
                <a:r>
                  <a:rPr lang="zh-CN" altLang="zh-CN" dirty="0"/>
                  <a:t>个粒子。因此，四体衰变是研究</a:t>
                </a:r>
                <a:r>
                  <a:rPr lang="en-US" altLang="zh-CN" dirty="0"/>
                  <a:t>TPAs</a:t>
                </a:r>
                <a:r>
                  <a:rPr lang="zh-CN" altLang="zh-CN" dirty="0"/>
                  <a:t>的理想场所。另外，除了</a:t>
                </a:r>
                <a:r>
                  <a:rPr lang="en-US" altLang="zh-CN" dirty="0"/>
                  <a:t>CP</a:t>
                </a:r>
                <a:r>
                  <a:rPr lang="zh-CN" altLang="zh-CN" dirty="0"/>
                  <a:t>破坏，末态相互作用也可以产生非零的</a:t>
                </a:r>
                <a:r>
                  <a:rPr lang="en-US" altLang="zh-CN" dirty="0"/>
                  <a:t>TPAs</a:t>
                </a:r>
                <a:r>
                  <a:rPr lang="zh-CN" altLang="zh-CN" dirty="0"/>
                  <a:t>，因此必须将得到的</a:t>
                </a:r>
                <a:r>
                  <a:rPr lang="en-US" altLang="zh-CN" dirty="0"/>
                  <a:t>TPAs</a:t>
                </a:r>
                <a:r>
                  <a:rPr lang="zh-CN" altLang="zh-CN" dirty="0"/>
                  <a:t>与其</a:t>
                </a:r>
                <a:r>
                  <a:rPr lang="en-US" altLang="zh-CN" dirty="0"/>
                  <a:t>CP</a:t>
                </a:r>
                <a:r>
                  <a:rPr lang="zh-CN" altLang="zh-CN" dirty="0"/>
                  <a:t>共轭过程中相应的量进行比较，才能得到“真正的”</a:t>
                </a:r>
                <a:r>
                  <a:rPr lang="en-US" altLang="zh-CN" dirty="0"/>
                  <a:t>CP</a:t>
                </a:r>
                <a:r>
                  <a:rPr lang="zh-CN" altLang="zh-CN" dirty="0"/>
                  <a:t>破坏信号。</a:t>
                </a:r>
              </a:p>
              <a:p>
                <a:r>
                  <a:rPr lang="zh-CN" altLang="zh-CN" dirty="0"/>
                  <a:t>刚刚提到，最近的实验在</a:t>
                </a:r>
                <a:r>
                  <a:rPr lang="en-US" altLang="zh-CN" i="0"/>
                  <a:t>Λ</a:t>
                </a:r>
                <a:r>
                  <a:rPr lang="zh-CN" altLang="zh-CN" i="0"/>
                  <a:t>_</a:t>
                </a:r>
                <a:r>
                  <a:rPr lang="en-US" altLang="zh-CN" i="0"/>
                  <a:t>𝑏</a:t>
                </a:r>
                <a:r>
                  <a:rPr lang="zh-CN" altLang="zh-CN" dirty="0"/>
                  <a:t>重子衰变过程中观测到了</a:t>
                </a:r>
                <a:r>
                  <a:rPr lang="en-US" altLang="zh-CN" dirty="0"/>
                  <a:t>CP</a:t>
                </a:r>
                <a:r>
                  <a:rPr lang="zh-CN" altLang="zh-CN" dirty="0"/>
                  <a:t>破坏的迹象，这使得学者们对</a:t>
                </a:r>
                <a:r>
                  <a:rPr lang="en-US" altLang="zh-CN" i="0"/>
                  <a:t>Λ</a:t>
                </a:r>
                <a:r>
                  <a:rPr lang="zh-CN" altLang="zh-CN" i="0"/>
                  <a:t>_</a:t>
                </a:r>
                <a:r>
                  <a:rPr lang="en-US" altLang="zh-CN" i="0"/>
                  <a:t>𝑏</a:t>
                </a:r>
                <a:r>
                  <a:rPr lang="zh-CN" altLang="zh-CN" dirty="0"/>
                  <a:t>重子的理论研究活跃起来。</a:t>
                </a:r>
                <a:r>
                  <a:rPr lang="en-US" altLang="zh-CN" i="0"/>
                  <a:t>Λ</a:t>
                </a:r>
                <a:r>
                  <a:rPr lang="zh-CN" altLang="zh-CN" i="0"/>
                  <a:t>_</a:t>
                </a:r>
                <a:r>
                  <a:rPr lang="en-US" altLang="zh-CN" i="0"/>
                  <a:t>𝑏</a:t>
                </a:r>
                <a:r>
                  <a:rPr lang="zh-CN" altLang="zh-CN" dirty="0"/>
                  <a:t>是</a:t>
                </a:r>
                <a:r>
                  <a:rPr lang="en-US" altLang="zh-CN" dirty="0"/>
                  <a:t>b</a:t>
                </a:r>
                <a:r>
                  <a:rPr lang="zh-CN" altLang="zh-CN" dirty="0"/>
                  <a:t>重子基态，只能通过弱相互作用进行衰变，它在抽取</a:t>
                </a:r>
                <a:r>
                  <a:rPr lang="en-US" altLang="zh-CN" dirty="0"/>
                  <a:t>CKM</a:t>
                </a:r>
                <a:r>
                  <a:rPr lang="zh-CN" altLang="zh-CN" dirty="0"/>
                  <a:t>矩阵元、检验重夸克有效理论以及寻找标准模型以外的新物理上都可以对</a:t>
                </a:r>
                <a:r>
                  <a:rPr lang="en-US" altLang="zh-CN" dirty="0"/>
                  <a:t>B</a:t>
                </a:r>
                <a:r>
                  <a:rPr lang="zh-CN" altLang="zh-CN" dirty="0"/>
                  <a:t>介子衰变起到一个重要补充作用。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4</a:t>
            </a:fld>
            <a:endParaRPr lang="zh-CN" altLang="en-US"/>
          </a:p>
        </p:txBody>
      </p:sp>
    </p:spTree>
    <p:extLst>
      <p:ext uri="{BB962C8B-B14F-4D97-AF65-F5344CB8AC3E}">
        <p14:creationId xmlns:p14="http://schemas.microsoft.com/office/powerpoint/2010/main" val="256380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15</a:t>
            </a:fld>
            <a:endParaRPr lang="zh-CN" altLang="en-US"/>
          </a:p>
        </p:txBody>
      </p:sp>
    </p:spTree>
    <p:extLst>
      <p:ext uri="{BB962C8B-B14F-4D97-AF65-F5344CB8AC3E}">
        <p14:creationId xmlns:p14="http://schemas.microsoft.com/office/powerpoint/2010/main" val="72462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16</a:t>
            </a:fld>
            <a:endParaRPr lang="zh-CN" altLang="en-US"/>
          </a:p>
        </p:txBody>
      </p:sp>
    </p:spTree>
    <p:extLst>
      <p:ext uri="{BB962C8B-B14F-4D97-AF65-F5344CB8AC3E}">
        <p14:creationId xmlns:p14="http://schemas.microsoft.com/office/powerpoint/2010/main" val="160903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18</a:t>
            </a:fld>
            <a:endParaRPr lang="zh-CN" altLang="en-US"/>
          </a:p>
        </p:txBody>
      </p:sp>
    </p:spTree>
    <p:extLst>
      <p:ext uri="{BB962C8B-B14F-4D97-AF65-F5344CB8AC3E}">
        <p14:creationId xmlns:p14="http://schemas.microsoft.com/office/powerpoint/2010/main" val="367981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19</a:t>
            </a:fld>
            <a:endParaRPr lang="zh-CN" altLang="en-US"/>
          </a:p>
        </p:txBody>
      </p:sp>
    </p:spTree>
    <p:extLst>
      <p:ext uri="{BB962C8B-B14F-4D97-AF65-F5344CB8AC3E}">
        <p14:creationId xmlns:p14="http://schemas.microsoft.com/office/powerpoint/2010/main" val="230118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20</a:t>
            </a:fld>
            <a:endParaRPr lang="zh-CN" altLang="en-US"/>
          </a:p>
        </p:txBody>
      </p:sp>
    </p:spTree>
    <p:extLst>
      <p:ext uri="{BB962C8B-B14F-4D97-AF65-F5344CB8AC3E}">
        <p14:creationId xmlns:p14="http://schemas.microsoft.com/office/powerpoint/2010/main" val="297274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电荷共轭，宇称和时间反演是自然界中的三种基本分立变换。</a:t>
                </a:r>
              </a:p>
              <a:p>
                <a:r>
                  <a:rPr lang="zh-CN" altLang="zh-CN" dirty="0"/>
                  <a:t>其中，</a:t>
                </a:r>
                <a:r>
                  <a:rPr lang="en-US" altLang="zh-CN" dirty="0"/>
                  <a:t>C</a:t>
                </a:r>
                <a:r>
                  <a:rPr lang="zh-CN" altLang="zh-CN" dirty="0"/>
                  <a:t>和</a:t>
                </a:r>
                <a:r>
                  <a:rPr lang="en-US" altLang="zh-CN" dirty="0"/>
                  <a:t>P</a:t>
                </a:r>
                <a:r>
                  <a:rPr lang="zh-CN" altLang="zh-CN" dirty="0"/>
                  <a:t>的联合变换是研究的热点之一，因为</a:t>
                </a:r>
                <a:r>
                  <a:rPr lang="en-US" altLang="zh-CN" dirty="0"/>
                  <a:t>CP</a:t>
                </a:r>
                <a:r>
                  <a:rPr lang="zh-CN" altLang="zh-CN" dirty="0"/>
                  <a:t>破坏是宇宙中产生物质</a:t>
                </a:r>
                <a:r>
                  <a:rPr lang="en-US" altLang="zh-CN" dirty="0"/>
                  <a:t>-</a:t>
                </a:r>
                <a:r>
                  <a:rPr lang="zh-CN" altLang="zh-CN" dirty="0"/>
                  <a:t>反物质不对称的必要条件。</a:t>
                </a:r>
              </a:p>
              <a:p>
                <a:r>
                  <a:rPr lang="en-US" altLang="zh-CN" dirty="0"/>
                  <a:t>CP</a:t>
                </a:r>
                <a:r>
                  <a:rPr lang="zh-CN" altLang="zh-CN" dirty="0"/>
                  <a:t>破坏的存在是由于标准模型理论中描述夸克混合的</a:t>
                </a:r>
                <a:r>
                  <a:rPr lang="en-US" altLang="zh-CN" dirty="0"/>
                  <a:t>CKM</a:t>
                </a:r>
                <a:r>
                  <a:rPr lang="zh-CN" altLang="zh-CN" dirty="0"/>
                  <a:t>矩阵中存在一个不可约相位。</a:t>
                </a:r>
              </a:p>
              <a:p>
                <a:r>
                  <a:rPr lang="zh-CN" altLang="zh-CN" dirty="0"/>
                  <a:t>这个观点在</a:t>
                </a:r>
                <a:r>
                  <a:rPr lang="en-US" altLang="zh-CN" dirty="0"/>
                  <a:t>K</a:t>
                </a:r>
                <a:r>
                  <a:rPr lang="zh-CN" altLang="zh-CN" dirty="0"/>
                  <a:t>、</a:t>
                </a:r>
                <a:r>
                  <a:rPr lang="en-US" altLang="zh-CN" dirty="0"/>
                  <a:t>D</a:t>
                </a:r>
                <a:r>
                  <a:rPr lang="zh-CN" altLang="zh-CN" dirty="0"/>
                  <a:t>和</a:t>
                </a:r>
                <a:r>
                  <a:rPr lang="en-US" altLang="zh-CN" dirty="0"/>
                  <a:t>B</a:t>
                </a:r>
                <a:r>
                  <a:rPr lang="zh-CN" altLang="zh-CN" dirty="0"/>
                  <a:t>介子实验中都得到了很好的验证。最近，</a:t>
                </a:r>
                <a:r>
                  <a:rPr lang="en-US" altLang="zh-CN" dirty="0" err="1"/>
                  <a:t>LHCb</a:t>
                </a:r>
                <a:r>
                  <a:rPr lang="zh-CN" altLang="zh-CN" dirty="0"/>
                  <a:t>实验组在</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r>
                      <a:rPr lang="en-US" altLang="zh-CN" i="1">
                        <a:latin typeface="Cambria Math"/>
                      </a:rPr>
                      <m:t>→</m:t>
                    </m:r>
                    <m:r>
                      <a:rPr lang="en-US" altLang="zh-CN" i="1">
                        <a:latin typeface="Cambria Math"/>
                      </a:rPr>
                      <m:t>𝑝</m:t>
                    </m:r>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sSup>
                      <m:sSupPr>
                        <m:ctrlPr>
                          <a:rPr lang="zh-CN"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zh-CN" altLang="zh-CN" dirty="0"/>
                  <a:t>衰变道中发现了</a:t>
                </a:r>
                <a:r>
                  <a:rPr lang="en-US" altLang="zh-CN" dirty="0"/>
                  <a:t>CP</a:t>
                </a:r>
                <a:r>
                  <a:rPr lang="zh-CN" altLang="zh-CN" dirty="0"/>
                  <a:t>破坏的迹象，显著度为</a:t>
                </a:r>
                <a:r>
                  <a:rPr lang="en-US" altLang="zh-CN" dirty="0"/>
                  <a:t>3.3</a:t>
                </a:r>
                <a:r>
                  <a:rPr lang="zh-CN" altLang="zh-CN" dirty="0"/>
                  <a:t>个标准差。</a:t>
                </a:r>
              </a:p>
              <a:p>
                <a:r>
                  <a:rPr lang="zh-CN" altLang="zh-CN" dirty="0"/>
                  <a:t>目前对</a:t>
                </a:r>
                <a:r>
                  <a:rPr lang="en-US" altLang="zh-CN" dirty="0"/>
                  <a:t>CP</a:t>
                </a:r>
                <a:r>
                  <a:rPr lang="zh-CN" altLang="zh-CN" dirty="0"/>
                  <a:t>破坏的研究大多集中在直接</a:t>
                </a:r>
                <a:r>
                  <a:rPr lang="en-US" altLang="zh-CN" dirty="0"/>
                  <a:t>CP</a:t>
                </a:r>
                <a:r>
                  <a:rPr lang="zh-CN" altLang="zh-CN" dirty="0"/>
                  <a:t>破坏上。我们可以看到，直接</a:t>
                </a:r>
                <a:r>
                  <a:rPr lang="en-US" altLang="zh-CN" dirty="0"/>
                  <a:t>CP</a:t>
                </a:r>
                <a:r>
                  <a:rPr lang="zh-CN" altLang="zh-CN" dirty="0"/>
                  <a:t>破坏正比于</a:t>
                </a:r>
                <a14:m>
                  <m:oMath xmlns:m="http://schemas.openxmlformats.org/officeDocument/2006/math">
                    <m:r>
                      <a:rPr lang="en-US" altLang="zh-CN" i="1">
                        <a:latin typeface="Cambria Math"/>
                      </a:rPr>
                      <m:t>𝑠𝑖𝑛</m:t>
                    </m:r>
                    <m:r>
                      <a:rPr lang="en-US" altLang="zh-CN" i="1">
                        <a:latin typeface="Cambria Math"/>
                      </a:rPr>
                      <m:t>𝜙</m:t>
                    </m:r>
                    <m:r>
                      <a:rPr lang="en-US" altLang="zh-CN" i="1">
                        <a:latin typeface="Cambria Math"/>
                      </a:rPr>
                      <m:t>𝑠𝑖𝑛</m:t>
                    </m:r>
                    <m:r>
                      <a:rPr lang="en-US" altLang="zh-CN" i="1">
                        <a:latin typeface="Cambria Math"/>
                      </a:rPr>
                      <m:t>𝛿</m:t>
                    </m:r>
                  </m:oMath>
                </a14:m>
                <a:r>
                  <a:rPr lang="zh-CN" altLang="zh-CN" dirty="0"/>
                  <a:t>，其中</a:t>
                </a:r>
                <a14:m>
                  <m:oMath xmlns:m="http://schemas.openxmlformats.org/officeDocument/2006/math">
                    <m:r>
                      <a:rPr lang="en-US" altLang="zh-CN" i="1">
                        <a:latin typeface="Cambria Math"/>
                      </a:rPr>
                      <m:t>𝜙</m:t>
                    </m:r>
                  </m:oMath>
                </a14:m>
                <a:r>
                  <a:rPr lang="zh-CN" altLang="zh-CN" dirty="0"/>
                  <a:t>是弱相位差，</a:t>
                </a:r>
                <a14:m>
                  <m:oMath xmlns:m="http://schemas.openxmlformats.org/officeDocument/2006/math">
                    <m:r>
                      <a:rPr lang="en-US" altLang="zh-CN" i="1">
                        <a:latin typeface="Cambria Math"/>
                      </a:rPr>
                      <m:t>𝛿</m:t>
                    </m:r>
                  </m:oMath>
                </a14:m>
                <a:r>
                  <a:rPr lang="zh-CN" altLang="zh-CN" dirty="0"/>
                  <a:t>是强相位差。如果强相位差很小，直接</a:t>
                </a:r>
                <a:r>
                  <a:rPr lang="en-US" altLang="zh-CN" dirty="0"/>
                  <a:t>CP</a:t>
                </a:r>
                <a:r>
                  <a:rPr lang="zh-CN" altLang="zh-CN" dirty="0"/>
                  <a:t>破坏将被强烈压低。</a:t>
                </a:r>
              </a:p>
              <a:p>
                <a:r>
                  <a:rPr lang="zh-CN" altLang="zh-CN" dirty="0"/>
                  <a:t>根据</a:t>
                </a:r>
                <a:r>
                  <a:rPr lang="en-US" altLang="zh-CN" dirty="0"/>
                  <a:t>T</a:t>
                </a:r>
                <a:r>
                  <a:rPr lang="zh-CN" altLang="zh-CN" dirty="0"/>
                  <a:t>宇称可以构造一个形如</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1</m:t>
                        </m:r>
                      </m:sub>
                    </m:sSub>
                    <m:r>
                      <a:rPr lang="en-US" altLang="zh-CN" i="1">
                        <a:latin typeface="Cambria Math"/>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2</m:t>
                        </m:r>
                      </m:sub>
                    </m:sSub>
                    <m:r>
                      <a:rPr lang="en-US" altLang="zh-CN" i="1">
                        <a:latin typeface="Cambria Math"/>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3</m:t>
                        </m:r>
                      </m:sub>
                    </m:sSub>
                    <m:r>
                      <a:rPr lang="en-US" altLang="zh-CN" i="1">
                        <a:latin typeface="Cambria Math"/>
                      </a:rPr>
                      <m:t>)</m:t>
                    </m:r>
                  </m:oMath>
                </a14:m>
                <a:r>
                  <a:rPr lang="zh-CN" altLang="zh-CN" dirty="0"/>
                  <a:t>的标量三重积，</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𝑣</m:t>
                            </m:r>
                          </m:e>
                        </m:acc>
                      </m:e>
                      <m:sub>
                        <m:r>
                          <a:rPr lang="en-US" altLang="zh-CN" i="1">
                            <a:latin typeface="Cambria Math"/>
                          </a:rPr>
                          <m:t>𝑖</m:t>
                        </m:r>
                      </m:sub>
                    </m:sSub>
                  </m:oMath>
                </a14:m>
                <a:r>
                  <a:rPr lang="zh-CN" altLang="zh-CN" dirty="0"/>
                  <a:t>是末态粒子的动量或自旋。在时间反演变换下</a:t>
                </a:r>
                <a14:m>
                  <m:oMath xmlns:m="http://schemas.openxmlformats.org/officeDocument/2006/math">
                    <m:r>
                      <a:rPr lang="en-US" altLang="zh-CN" i="1">
                        <a:latin typeface="Cambria Math"/>
                      </a:rPr>
                      <m:t>𝑇𝑃</m:t>
                    </m:r>
                  </m:oMath>
                </a14:m>
                <a:r>
                  <a:rPr lang="zh-CN" altLang="zh-CN" dirty="0"/>
                  <a:t>变号，由于</a:t>
                </a:r>
                <a:r>
                  <a:rPr lang="en-US" altLang="zh-CN" dirty="0"/>
                  <a:t>CPT</a:t>
                </a:r>
                <a:r>
                  <a:rPr lang="zh-CN" altLang="zh-CN" dirty="0"/>
                  <a:t>是守恒的，那么</a:t>
                </a:r>
                <a:r>
                  <a:rPr lang="en-US" altLang="zh-CN" dirty="0"/>
                  <a:t>T</a:t>
                </a:r>
                <a:r>
                  <a:rPr lang="zh-CN" altLang="zh-CN" dirty="0"/>
                  <a:t>破坏必定意味着</a:t>
                </a:r>
                <a:r>
                  <a:rPr lang="en-US" altLang="zh-CN" dirty="0"/>
                  <a:t>CP</a:t>
                </a:r>
                <a:r>
                  <a:rPr lang="zh-CN" altLang="zh-CN" dirty="0"/>
                  <a:t>破坏。所以可以根据与三重积的正负值相关联的衰变率来定义三重积不对称性，也就是</a:t>
                </a:r>
                <a:r>
                  <a:rPr lang="en-US" altLang="zh-CN" dirty="0"/>
                  <a:t>TPAs</a:t>
                </a:r>
                <a:r>
                  <a:rPr lang="zh-CN" altLang="zh-CN" dirty="0"/>
                  <a:t>。其中，</a:t>
                </a:r>
                <a14:m>
                  <m:oMath xmlns:m="http://schemas.openxmlformats.org/officeDocument/2006/math">
                    <m:r>
                      <m:rPr>
                        <m:sty m:val="p"/>
                      </m:rPr>
                      <a:rPr lang="en-US" altLang="zh-CN">
                        <a:latin typeface="Cambria Math"/>
                      </a:rPr>
                      <m:t>Γ</m:t>
                    </m:r>
                  </m:oMath>
                </a14:m>
                <a:r>
                  <a:rPr lang="zh-CN" altLang="zh-CN" dirty="0"/>
                  <a:t>是在选定的</a:t>
                </a:r>
                <a:r>
                  <a:rPr lang="en-US" altLang="zh-CN" dirty="0"/>
                  <a:t>TP</a:t>
                </a:r>
                <a:r>
                  <a:rPr lang="zh-CN" altLang="zh-CN" dirty="0"/>
                  <a:t>范围内的部分衰变率。与直接</a:t>
                </a:r>
                <a:r>
                  <a:rPr lang="en-US" altLang="zh-CN" dirty="0"/>
                  <a:t>CP</a:t>
                </a:r>
                <a:r>
                  <a:rPr lang="zh-CN" altLang="zh-CN" dirty="0"/>
                  <a:t>破坏不同的是，</a:t>
                </a:r>
                <a:r>
                  <a:rPr lang="en-US" altLang="zh-CN" dirty="0"/>
                  <a:t>TPAs</a:t>
                </a:r>
                <a:r>
                  <a:rPr lang="zh-CN" altLang="zh-CN" dirty="0"/>
                  <a:t>不受强相位压低，反而在强相位差为</a:t>
                </a:r>
                <a:r>
                  <a:rPr lang="en-US" altLang="zh-CN" dirty="0"/>
                  <a:t>0</a:t>
                </a:r>
                <a:r>
                  <a:rPr lang="zh-CN" altLang="zh-CN" dirty="0"/>
                  <a:t>时最大。因此，</a:t>
                </a:r>
                <a:r>
                  <a:rPr lang="en-US" altLang="zh-CN" dirty="0"/>
                  <a:t>TPAs</a:t>
                </a:r>
                <a:r>
                  <a:rPr lang="zh-CN" altLang="zh-CN" dirty="0"/>
                  <a:t>可以作为研究弱衰变中</a:t>
                </a:r>
                <a:r>
                  <a:rPr lang="en-US" altLang="zh-CN" dirty="0"/>
                  <a:t>CP</a:t>
                </a:r>
                <a:r>
                  <a:rPr lang="zh-CN" altLang="zh-CN" dirty="0"/>
                  <a:t>破坏的重要补充。可以看到，</a:t>
                </a:r>
                <a:r>
                  <a:rPr lang="en-US" altLang="zh-CN" dirty="0"/>
                  <a:t>TPAs</a:t>
                </a:r>
                <a:r>
                  <a:rPr lang="zh-CN" altLang="zh-CN" dirty="0"/>
                  <a:t>的构造要求末态至少有</a:t>
                </a:r>
                <a:r>
                  <a:rPr lang="en-US" altLang="zh-CN" dirty="0"/>
                  <a:t>3</a:t>
                </a:r>
                <a:r>
                  <a:rPr lang="zh-CN" altLang="zh-CN" dirty="0"/>
                  <a:t>个独立的动量，也就是说末态至少有</a:t>
                </a:r>
                <a:r>
                  <a:rPr lang="en-US" altLang="zh-CN" dirty="0"/>
                  <a:t>4</a:t>
                </a:r>
                <a:r>
                  <a:rPr lang="zh-CN" altLang="zh-CN" dirty="0"/>
                  <a:t>个粒子。因此，四体衰变是研究</a:t>
                </a:r>
                <a:r>
                  <a:rPr lang="en-US" altLang="zh-CN" dirty="0"/>
                  <a:t>TPAs</a:t>
                </a:r>
                <a:r>
                  <a:rPr lang="zh-CN" altLang="zh-CN" dirty="0"/>
                  <a:t>的理想场所。另外，除了</a:t>
                </a:r>
                <a:r>
                  <a:rPr lang="en-US" altLang="zh-CN" dirty="0"/>
                  <a:t>CP</a:t>
                </a:r>
                <a:r>
                  <a:rPr lang="zh-CN" altLang="zh-CN" dirty="0"/>
                  <a:t>破坏，末态相互作用也可以产生非零的</a:t>
                </a:r>
                <a:r>
                  <a:rPr lang="en-US" altLang="zh-CN" dirty="0"/>
                  <a:t>TPAs</a:t>
                </a:r>
                <a:r>
                  <a:rPr lang="zh-CN" altLang="zh-CN" dirty="0"/>
                  <a:t>，因此必须将得到的</a:t>
                </a:r>
                <a:r>
                  <a:rPr lang="en-US" altLang="zh-CN" dirty="0"/>
                  <a:t>TPAs</a:t>
                </a:r>
                <a:r>
                  <a:rPr lang="zh-CN" altLang="zh-CN" dirty="0"/>
                  <a:t>与其</a:t>
                </a:r>
                <a:r>
                  <a:rPr lang="en-US" altLang="zh-CN" dirty="0"/>
                  <a:t>CP</a:t>
                </a:r>
                <a:r>
                  <a:rPr lang="zh-CN" altLang="zh-CN" dirty="0"/>
                  <a:t>共轭过程中相应的量进行比较，才能得到“真正的”</a:t>
                </a:r>
                <a:r>
                  <a:rPr lang="en-US" altLang="zh-CN" dirty="0"/>
                  <a:t>CP</a:t>
                </a:r>
                <a:r>
                  <a:rPr lang="zh-CN" altLang="zh-CN" dirty="0"/>
                  <a:t>破坏信号。</a:t>
                </a:r>
              </a:p>
              <a:p>
                <a:r>
                  <a:rPr lang="zh-CN" altLang="zh-CN" dirty="0"/>
                  <a:t>刚刚提到，最近的实验在</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重子衰变过程中观测到了</a:t>
                </a:r>
                <a:r>
                  <a:rPr lang="en-US" altLang="zh-CN" dirty="0"/>
                  <a:t>CP</a:t>
                </a:r>
                <a:r>
                  <a:rPr lang="zh-CN" altLang="zh-CN" dirty="0"/>
                  <a:t>破坏的迹象，这使得学者们对</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重子的理论研究活跃起来。</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a:rPr>
                          <m:t>Λ</m:t>
                        </m:r>
                      </m:e>
                      <m:sub>
                        <m:r>
                          <a:rPr lang="en-US" altLang="zh-CN" i="1">
                            <a:latin typeface="Cambria Math"/>
                          </a:rPr>
                          <m:t>𝑏</m:t>
                        </m:r>
                      </m:sub>
                    </m:sSub>
                  </m:oMath>
                </a14:m>
                <a:r>
                  <a:rPr lang="zh-CN" altLang="zh-CN" dirty="0"/>
                  <a:t>是</a:t>
                </a:r>
                <a:r>
                  <a:rPr lang="en-US" altLang="zh-CN" dirty="0"/>
                  <a:t>b</a:t>
                </a:r>
                <a:r>
                  <a:rPr lang="zh-CN" altLang="zh-CN" dirty="0"/>
                  <a:t>重子基态，只能通过弱相互作用进行衰变，它在抽取</a:t>
                </a:r>
                <a:r>
                  <a:rPr lang="en-US" altLang="zh-CN" dirty="0"/>
                  <a:t>CKM</a:t>
                </a:r>
                <a:r>
                  <a:rPr lang="zh-CN" altLang="zh-CN" dirty="0"/>
                  <a:t>矩阵元、检验重夸克有效理论以及寻找标准模型以外的新物理上都可以对</a:t>
                </a:r>
                <a:r>
                  <a:rPr lang="en-US" altLang="zh-CN" dirty="0"/>
                  <a:t>B</a:t>
                </a:r>
                <a:r>
                  <a:rPr lang="zh-CN" altLang="zh-CN" dirty="0"/>
                  <a:t>介子衰变起到一个重要补充作用。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电荷共轭，宇称和时间反演是自然界中的三种基本分立变换。</a:t>
                </a:r>
              </a:p>
              <a:p>
                <a:r>
                  <a:rPr lang="zh-CN" altLang="zh-CN" dirty="0"/>
                  <a:t>其中，</a:t>
                </a:r>
                <a:r>
                  <a:rPr lang="en-US" altLang="zh-CN" dirty="0"/>
                  <a:t>C</a:t>
                </a:r>
                <a:r>
                  <a:rPr lang="zh-CN" altLang="zh-CN" dirty="0"/>
                  <a:t>和</a:t>
                </a:r>
                <a:r>
                  <a:rPr lang="en-US" altLang="zh-CN" dirty="0"/>
                  <a:t>P</a:t>
                </a:r>
                <a:r>
                  <a:rPr lang="zh-CN" altLang="zh-CN" dirty="0"/>
                  <a:t>的联合变换是研究的热点之一，因为</a:t>
                </a:r>
                <a:r>
                  <a:rPr lang="en-US" altLang="zh-CN" dirty="0"/>
                  <a:t>CP</a:t>
                </a:r>
                <a:r>
                  <a:rPr lang="zh-CN" altLang="zh-CN" dirty="0"/>
                  <a:t>破坏是宇宙中产生物质</a:t>
                </a:r>
                <a:r>
                  <a:rPr lang="en-US" altLang="zh-CN" dirty="0"/>
                  <a:t>-</a:t>
                </a:r>
                <a:r>
                  <a:rPr lang="zh-CN" altLang="zh-CN" dirty="0"/>
                  <a:t>反物质不对称的必要条件。</a:t>
                </a:r>
              </a:p>
              <a:p>
                <a:r>
                  <a:rPr lang="en-US" altLang="zh-CN" dirty="0"/>
                  <a:t>CP</a:t>
                </a:r>
                <a:r>
                  <a:rPr lang="zh-CN" altLang="zh-CN" dirty="0"/>
                  <a:t>破坏的存在是由于标准模型理论中描述夸克混合的</a:t>
                </a:r>
                <a:r>
                  <a:rPr lang="en-US" altLang="zh-CN" dirty="0"/>
                  <a:t>CKM</a:t>
                </a:r>
                <a:r>
                  <a:rPr lang="zh-CN" altLang="zh-CN" dirty="0"/>
                  <a:t>矩阵中存在一个不可约相位。</a:t>
                </a:r>
              </a:p>
              <a:p>
                <a:r>
                  <a:rPr lang="zh-CN" altLang="zh-CN" dirty="0"/>
                  <a:t>这个观点在</a:t>
                </a:r>
                <a:r>
                  <a:rPr lang="en-US" altLang="zh-CN" dirty="0"/>
                  <a:t>K</a:t>
                </a:r>
                <a:r>
                  <a:rPr lang="zh-CN" altLang="zh-CN" dirty="0"/>
                  <a:t>、</a:t>
                </a:r>
                <a:r>
                  <a:rPr lang="en-US" altLang="zh-CN" dirty="0"/>
                  <a:t>D</a:t>
                </a:r>
                <a:r>
                  <a:rPr lang="zh-CN" altLang="zh-CN" dirty="0"/>
                  <a:t>和</a:t>
                </a:r>
                <a:r>
                  <a:rPr lang="en-US" altLang="zh-CN" dirty="0"/>
                  <a:t>B</a:t>
                </a:r>
                <a:r>
                  <a:rPr lang="zh-CN" altLang="zh-CN" dirty="0"/>
                  <a:t>介子实验中都得到了很好的验证。最近，</a:t>
                </a:r>
                <a:r>
                  <a:rPr lang="en-US" altLang="zh-CN" dirty="0" err="1"/>
                  <a:t>LHCb</a:t>
                </a:r>
                <a:r>
                  <a:rPr lang="zh-CN" altLang="zh-CN" dirty="0"/>
                  <a:t>实验组在</a:t>
                </a:r>
                <a:r>
                  <a:rPr lang="en-US" altLang="zh-CN" i="0"/>
                  <a:t>Λ</a:t>
                </a:r>
                <a:r>
                  <a:rPr lang="zh-CN" altLang="zh-CN" i="0"/>
                  <a:t>_</a:t>
                </a:r>
                <a:r>
                  <a:rPr lang="en-US" altLang="zh-CN" i="0"/>
                  <a:t>𝑏→𝑝𝜋</a:t>
                </a:r>
                <a:r>
                  <a:rPr lang="zh-CN" altLang="zh-CN" i="0"/>
                  <a:t>^</a:t>
                </a:r>
                <a:r>
                  <a:rPr lang="en-US" altLang="zh-CN" i="0"/>
                  <a:t>+</a:t>
                </a:r>
                <a:r>
                  <a:rPr lang="zh-CN" altLang="zh-CN" i="0"/>
                  <a:t> </a:t>
                </a:r>
                <a:r>
                  <a:rPr lang="en-US" altLang="zh-CN" i="0"/>
                  <a:t>𝜋</a:t>
                </a:r>
                <a:r>
                  <a:rPr lang="zh-CN" altLang="zh-CN" i="0"/>
                  <a:t>^</a:t>
                </a:r>
                <a:r>
                  <a:rPr lang="en-US" altLang="zh-CN" i="0"/>
                  <a:t>−</a:t>
                </a:r>
                <a:r>
                  <a:rPr lang="zh-CN" altLang="zh-CN" i="0"/>
                  <a:t> </a:t>
                </a:r>
                <a:r>
                  <a:rPr lang="en-US" altLang="zh-CN" i="0"/>
                  <a:t>𝜋</a:t>
                </a:r>
                <a:r>
                  <a:rPr lang="zh-CN" altLang="zh-CN" i="0"/>
                  <a:t>^</a:t>
                </a:r>
                <a:r>
                  <a:rPr lang="en-US" altLang="zh-CN" i="0"/>
                  <a:t>−</a:t>
                </a:r>
                <a:r>
                  <a:rPr lang="zh-CN" altLang="zh-CN" dirty="0"/>
                  <a:t>衰变道中发现了</a:t>
                </a:r>
                <a:r>
                  <a:rPr lang="en-US" altLang="zh-CN" dirty="0"/>
                  <a:t>CP</a:t>
                </a:r>
                <a:r>
                  <a:rPr lang="zh-CN" altLang="zh-CN" dirty="0"/>
                  <a:t>破坏的迹象，显著度为</a:t>
                </a:r>
                <a:r>
                  <a:rPr lang="en-US" altLang="zh-CN" dirty="0"/>
                  <a:t>3.3</a:t>
                </a:r>
                <a:r>
                  <a:rPr lang="zh-CN" altLang="zh-CN" dirty="0"/>
                  <a:t>个标准差。</a:t>
                </a:r>
              </a:p>
              <a:p>
                <a:r>
                  <a:rPr lang="zh-CN" altLang="zh-CN" dirty="0"/>
                  <a:t>目前对</a:t>
                </a:r>
                <a:r>
                  <a:rPr lang="en-US" altLang="zh-CN" dirty="0"/>
                  <a:t>CP</a:t>
                </a:r>
                <a:r>
                  <a:rPr lang="zh-CN" altLang="zh-CN" dirty="0"/>
                  <a:t>破坏的研究大多集中在直接</a:t>
                </a:r>
                <a:r>
                  <a:rPr lang="en-US" altLang="zh-CN" dirty="0"/>
                  <a:t>CP</a:t>
                </a:r>
                <a:r>
                  <a:rPr lang="zh-CN" altLang="zh-CN" dirty="0"/>
                  <a:t>破坏上。我们可以看到，直接</a:t>
                </a:r>
                <a:r>
                  <a:rPr lang="en-US" altLang="zh-CN" dirty="0"/>
                  <a:t>CP</a:t>
                </a:r>
                <a:r>
                  <a:rPr lang="zh-CN" altLang="zh-CN" dirty="0"/>
                  <a:t>破坏正比于</a:t>
                </a:r>
                <a:r>
                  <a:rPr lang="en-US" altLang="zh-CN" i="0"/>
                  <a:t>𝑠𝑖𝑛𝜙𝑠𝑖𝑛𝛿</a:t>
                </a:r>
                <a:r>
                  <a:rPr lang="zh-CN" altLang="zh-CN" dirty="0"/>
                  <a:t>，其中</a:t>
                </a:r>
                <a:r>
                  <a:rPr lang="en-US" altLang="zh-CN" i="0"/>
                  <a:t>𝜙</a:t>
                </a:r>
                <a:r>
                  <a:rPr lang="zh-CN" altLang="zh-CN" dirty="0"/>
                  <a:t>是弱相位差，</a:t>
                </a:r>
                <a:r>
                  <a:rPr lang="en-US" altLang="zh-CN" i="0"/>
                  <a:t>𝛿</a:t>
                </a:r>
                <a:r>
                  <a:rPr lang="zh-CN" altLang="zh-CN" dirty="0"/>
                  <a:t>是强相位差。如果强相位差很小，直接</a:t>
                </a:r>
                <a:r>
                  <a:rPr lang="en-US" altLang="zh-CN" dirty="0"/>
                  <a:t>CP</a:t>
                </a:r>
                <a:r>
                  <a:rPr lang="zh-CN" altLang="zh-CN" dirty="0"/>
                  <a:t>破坏将被强烈压低。</a:t>
                </a:r>
              </a:p>
              <a:p>
                <a:r>
                  <a:rPr lang="zh-CN" altLang="zh-CN" dirty="0"/>
                  <a:t>根据</a:t>
                </a:r>
                <a:r>
                  <a:rPr lang="en-US" altLang="zh-CN" dirty="0"/>
                  <a:t>T</a:t>
                </a:r>
                <a:r>
                  <a:rPr lang="zh-CN" altLang="zh-CN" dirty="0"/>
                  <a:t>宇称可以构造一个形如</a:t>
                </a:r>
                <a:r>
                  <a:rPr lang="en-US" altLang="zh-CN" i="0"/>
                  <a:t>𝑣</a:t>
                </a:r>
                <a:r>
                  <a:rPr lang="zh-CN" altLang="zh-CN" i="0"/>
                  <a:t> ⃗_</a:t>
                </a:r>
                <a:r>
                  <a:rPr lang="en-US" altLang="zh-CN" i="0"/>
                  <a:t>1∙(𝑣</a:t>
                </a:r>
                <a:r>
                  <a:rPr lang="zh-CN" altLang="zh-CN" i="0"/>
                  <a:t> ⃗_</a:t>
                </a:r>
                <a:r>
                  <a:rPr lang="en-US" altLang="zh-CN" i="0"/>
                  <a:t>2×𝑣</a:t>
                </a:r>
                <a:r>
                  <a:rPr lang="zh-CN" altLang="zh-CN" i="0"/>
                  <a:t> ⃗_</a:t>
                </a:r>
                <a:r>
                  <a:rPr lang="en-US" altLang="zh-CN" i="0"/>
                  <a:t>3)</a:t>
                </a:r>
                <a:r>
                  <a:rPr lang="zh-CN" altLang="zh-CN" dirty="0"/>
                  <a:t>的标量三重积，</a:t>
                </a:r>
                <a:r>
                  <a:rPr lang="en-US" altLang="zh-CN" i="0"/>
                  <a:t>𝑣</a:t>
                </a:r>
                <a:r>
                  <a:rPr lang="zh-CN" altLang="zh-CN" i="0"/>
                  <a:t> ⃗_</a:t>
                </a:r>
                <a:r>
                  <a:rPr lang="en-US" altLang="zh-CN" i="0"/>
                  <a:t>𝑖</a:t>
                </a:r>
                <a:r>
                  <a:rPr lang="zh-CN" altLang="zh-CN" dirty="0"/>
                  <a:t>是末态粒子的动量或自旋。在时间反演变换下</a:t>
                </a:r>
                <a:r>
                  <a:rPr lang="en-US" altLang="zh-CN" i="0"/>
                  <a:t>𝑇𝑃</a:t>
                </a:r>
                <a:r>
                  <a:rPr lang="zh-CN" altLang="zh-CN" dirty="0"/>
                  <a:t>变号，由于</a:t>
                </a:r>
                <a:r>
                  <a:rPr lang="en-US" altLang="zh-CN" dirty="0"/>
                  <a:t>CPT</a:t>
                </a:r>
                <a:r>
                  <a:rPr lang="zh-CN" altLang="zh-CN" dirty="0"/>
                  <a:t>是守恒的，那么</a:t>
                </a:r>
                <a:r>
                  <a:rPr lang="en-US" altLang="zh-CN" dirty="0"/>
                  <a:t>T</a:t>
                </a:r>
                <a:r>
                  <a:rPr lang="zh-CN" altLang="zh-CN" dirty="0"/>
                  <a:t>破坏必定意味着</a:t>
                </a:r>
                <a:r>
                  <a:rPr lang="en-US" altLang="zh-CN" dirty="0"/>
                  <a:t>CP</a:t>
                </a:r>
                <a:r>
                  <a:rPr lang="zh-CN" altLang="zh-CN" dirty="0"/>
                  <a:t>破坏。所以可以根据与三重积的正负值相关联的衰变率来定义三重积不对称性，也就是</a:t>
                </a:r>
                <a:r>
                  <a:rPr lang="en-US" altLang="zh-CN" dirty="0"/>
                  <a:t>TPAs</a:t>
                </a:r>
                <a:r>
                  <a:rPr lang="zh-CN" altLang="zh-CN" dirty="0"/>
                  <a:t>。其中，</a:t>
                </a:r>
                <a:r>
                  <a:rPr lang="en-US" altLang="zh-CN" i="0"/>
                  <a:t>Γ</a:t>
                </a:r>
                <a:r>
                  <a:rPr lang="zh-CN" altLang="zh-CN" dirty="0"/>
                  <a:t>是在选定的</a:t>
                </a:r>
                <a:r>
                  <a:rPr lang="en-US" altLang="zh-CN" dirty="0"/>
                  <a:t>TP</a:t>
                </a:r>
                <a:r>
                  <a:rPr lang="zh-CN" altLang="zh-CN" dirty="0"/>
                  <a:t>范围内的部分衰变率。与直接</a:t>
                </a:r>
                <a:r>
                  <a:rPr lang="en-US" altLang="zh-CN" dirty="0"/>
                  <a:t>CP</a:t>
                </a:r>
                <a:r>
                  <a:rPr lang="zh-CN" altLang="zh-CN" dirty="0"/>
                  <a:t>破坏不同的是，</a:t>
                </a:r>
                <a:r>
                  <a:rPr lang="en-US" altLang="zh-CN" dirty="0"/>
                  <a:t>TPAs</a:t>
                </a:r>
                <a:r>
                  <a:rPr lang="zh-CN" altLang="zh-CN" dirty="0"/>
                  <a:t>不受强相位压低，反而在强相位差为</a:t>
                </a:r>
                <a:r>
                  <a:rPr lang="en-US" altLang="zh-CN" dirty="0"/>
                  <a:t>0</a:t>
                </a:r>
                <a:r>
                  <a:rPr lang="zh-CN" altLang="zh-CN" dirty="0"/>
                  <a:t>时最大。因此，</a:t>
                </a:r>
                <a:r>
                  <a:rPr lang="en-US" altLang="zh-CN" dirty="0"/>
                  <a:t>TPAs</a:t>
                </a:r>
                <a:r>
                  <a:rPr lang="zh-CN" altLang="zh-CN" dirty="0"/>
                  <a:t>可以作为研究弱衰变中</a:t>
                </a:r>
                <a:r>
                  <a:rPr lang="en-US" altLang="zh-CN" dirty="0"/>
                  <a:t>CP</a:t>
                </a:r>
                <a:r>
                  <a:rPr lang="zh-CN" altLang="zh-CN" dirty="0"/>
                  <a:t>破坏的重要补充。可以看到，</a:t>
                </a:r>
                <a:r>
                  <a:rPr lang="en-US" altLang="zh-CN" dirty="0"/>
                  <a:t>TPAs</a:t>
                </a:r>
                <a:r>
                  <a:rPr lang="zh-CN" altLang="zh-CN" dirty="0"/>
                  <a:t>的构造要求末态至少有</a:t>
                </a:r>
                <a:r>
                  <a:rPr lang="en-US" altLang="zh-CN" dirty="0"/>
                  <a:t>3</a:t>
                </a:r>
                <a:r>
                  <a:rPr lang="zh-CN" altLang="zh-CN" dirty="0"/>
                  <a:t>个独立的动量，也就是说末态至少有</a:t>
                </a:r>
                <a:r>
                  <a:rPr lang="en-US" altLang="zh-CN" dirty="0"/>
                  <a:t>4</a:t>
                </a:r>
                <a:r>
                  <a:rPr lang="zh-CN" altLang="zh-CN" dirty="0"/>
                  <a:t>个粒子。因此，四体衰变是研究</a:t>
                </a:r>
                <a:r>
                  <a:rPr lang="en-US" altLang="zh-CN" dirty="0"/>
                  <a:t>TPAs</a:t>
                </a:r>
                <a:r>
                  <a:rPr lang="zh-CN" altLang="zh-CN" dirty="0"/>
                  <a:t>的理想场所。另外，除了</a:t>
                </a:r>
                <a:r>
                  <a:rPr lang="en-US" altLang="zh-CN" dirty="0"/>
                  <a:t>CP</a:t>
                </a:r>
                <a:r>
                  <a:rPr lang="zh-CN" altLang="zh-CN" dirty="0"/>
                  <a:t>破坏，末态相互作用也可以产生非零的</a:t>
                </a:r>
                <a:r>
                  <a:rPr lang="en-US" altLang="zh-CN" dirty="0"/>
                  <a:t>TPAs</a:t>
                </a:r>
                <a:r>
                  <a:rPr lang="zh-CN" altLang="zh-CN" dirty="0"/>
                  <a:t>，因此必须将得到的</a:t>
                </a:r>
                <a:r>
                  <a:rPr lang="en-US" altLang="zh-CN" dirty="0"/>
                  <a:t>TPAs</a:t>
                </a:r>
                <a:r>
                  <a:rPr lang="zh-CN" altLang="zh-CN" dirty="0"/>
                  <a:t>与其</a:t>
                </a:r>
                <a:r>
                  <a:rPr lang="en-US" altLang="zh-CN" dirty="0"/>
                  <a:t>CP</a:t>
                </a:r>
                <a:r>
                  <a:rPr lang="zh-CN" altLang="zh-CN" dirty="0"/>
                  <a:t>共轭过程中相应的量进行比较，才能得到“真正的”</a:t>
                </a:r>
                <a:r>
                  <a:rPr lang="en-US" altLang="zh-CN" dirty="0"/>
                  <a:t>CP</a:t>
                </a:r>
                <a:r>
                  <a:rPr lang="zh-CN" altLang="zh-CN" dirty="0"/>
                  <a:t>破坏信号。</a:t>
                </a:r>
              </a:p>
              <a:p>
                <a:r>
                  <a:rPr lang="zh-CN" altLang="zh-CN" dirty="0"/>
                  <a:t>刚刚提到，最近的实验在</a:t>
                </a:r>
                <a:r>
                  <a:rPr lang="en-US" altLang="zh-CN" i="0"/>
                  <a:t>Λ</a:t>
                </a:r>
                <a:r>
                  <a:rPr lang="zh-CN" altLang="zh-CN" i="0"/>
                  <a:t>_</a:t>
                </a:r>
                <a:r>
                  <a:rPr lang="en-US" altLang="zh-CN" i="0"/>
                  <a:t>𝑏</a:t>
                </a:r>
                <a:r>
                  <a:rPr lang="zh-CN" altLang="zh-CN" dirty="0"/>
                  <a:t>重子衰变过程中观测到了</a:t>
                </a:r>
                <a:r>
                  <a:rPr lang="en-US" altLang="zh-CN" dirty="0"/>
                  <a:t>CP</a:t>
                </a:r>
                <a:r>
                  <a:rPr lang="zh-CN" altLang="zh-CN" dirty="0"/>
                  <a:t>破坏的迹象，这使得学者们对</a:t>
                </a:r>
                <a:r>
                  <a:rPr lang="en-US" altLang="zh-CN" i="0"/>
                  <a:t>Λ</a:t>
                </a:r>
                <a:r>
                  <a:rPr lang="zh-CN" altLang="zh-CN" i="0"/>
                  <a:t>_</a:t>
                </a:r>
                <a:r>
                  <a:rPr lang="en-US" altLang="zh-CN" i="0"/>
                  <a:t>𝑏</a:t>
                </a:r>
                <a:r>
                  <a:rPr lang="zh-CN" altLang="zh-CN" dirty="0"/>
                  <a:t>重子的理论研究活跃起来。</a:t>
                </a:r>
                <a:r>
                  <a:rPr lang="en-US" altLang="zh-CN" i="0"/>
                  <a:t>Λ</a:t>
                </a:r>
                <a:r>
                  <a:rPr lang="zh-CN" altLang="zh-CN" i="0"/>
                  <a:t>_</a:t>
                </a:r>
                <a:r>
                  <a:rPr lang="en-US" altLang="zh-CN" i="0"/>
                  <a:t>𝑏</a:t>
                </a:r>
                <a:r>
                  <a:rPr lang="zh-CN" altLang="zh-CN" dirty="0"/>
                  <a:t>是</a:t>
                </a:r>
                <a:r>
                  <a:rPr lang="en-US" altLang="zh-CN" dirty="0"/>
                  <a:t>b</a:t>
                </a:r>
                <a:r>
                  <a:rPr lang="zh-CN" altLang="zh-CN" dirty="0"/>
                  <a:t>重子基态，只能通过弱相互作用进行衰变，它在抽取</a:t>
                </a:r>
                <a:r>
                  <a:rPr lang="en-US" altLang="zh-CN" dirty="0"/>
                  <a:t>CKM</a:t>
                </a:r>
                <a:r>
                  <a:rPr lang="zh-CN" altLang="zh-CN" dirty="0"/>
                  <a:t>矩阵元、检验重夸克有效理论以及寻找标准模型以外的新物理上都可以对</a:t>
                </a:r>
                <a:r>
                  <a:rPr lang="en-US" altLang="zh-CN" dirty="0"/>
                  <a:t>B</a:t>
                </a:r>
                <a:r>
                  <a:rPr lang="zh-CN" altLang="zh-CN" dirty="0"/>
                  <a:t>介子衰变起到一个重要补充作用。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5</a:t>
            </a:fld>
            <a:endParaRPr lang="zh-CN" altLang="en-US"/>
          </a:p>
        </p:txBody>
      </p:sp>
    </p:spTree>
    <p:extLst>
      <p:ext uri="{BB962C8B-B14F-4D97-AF65-F5344CB8AC3E}">
        <p14:creationId xmlns:p14="http://schemas.microsoft.com/office/powerpoint/2010/main" val="160100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下面我们简单介绍一下本课题的理论基础。</a:t>
                </a:r>
              </a:p>
              <a:p>
                <a:r>
                  <a:rPr lang="zh-CN" altLang="zh-CN" dirty="0"/>
                  <a:t>本课题基于</a:t>
                </a:r>
                <a:r>
                  <a:rPr lang="en-US" altLang="zh-CN" dirty="0"/>
                  <a:t>PQCD</a:t>
                </a:r>
                <a:r>
                  <a:rPr lang="zh-CN" altLang="zh-CN" dirty="0"/>
                  <a:t>因子化方法，在</a:t>
                </a:r>
                <a:r>
                  <a:rPr lang="en-US" altLang="zh-CN" dirty="0"/>
                  <a:t>PQCD</a:t>
                </a:r>
                <a:r>
                  <a:rPr lang="zh-CN" altLang="zh-CN" dirty="0"/>
                  <a:t>因子化方法下，衰变振幅可表示为硬散射核与相关强子波函数的卷积。对于</a:t>
                </a:r>
                <a:r>
                  <a:rPr lang="en-US" altLang="zh-CN" dirty="0"/>
                  <a:t>B</a:t>
                </a:r>
                <a:r>
                  <a:rPr lang="zh-CN" altLang="zh-CN" dirty="0"/>
                  <a:t>介子两体衰变过程</a:t>
                </a:r>
                <a14:m>
                  <m:oMath xmlns:m="http://schemas.openxmlformats.org/officeDocument/2006/math">
                    <m:r>
                      <a:rPr lang="en-US" altLang="zh-CN" i="1">
                        <a:latin typeface="Cambria Math"/>
                      </a:rPr>
                      <m:t>𝐵</m:t>
                    </m:r>
                    <m:r>
                      <a:rPr lang="en-US" altLang="zh-CN" i="1">
                        <a:latin typeface="Cambria Math"/>
                      </a:rPr>
                      <m:t>→</m:t>
                    </m:r>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2</m:t>
                        </m:r>
                      </m:sub>
                    </m:sSub>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3</m:t>
                        </m:r>
                      </m:sub>
                    </m:sSub>
                  </m:oMath>
                </a14:m>
                <a:r>
                  <a:rPr lang="zh-CN" altLang="en-US" dirty="0"/>
                  <a:t>，</a:t>
                </a:r>
                <a:r>
                  <a:rPr lang="zh-CN" altLang="zh-CN" dirty="0"/>
                  <a:t>由于</a:t>
                </a:r>
                <a:r>
                  <a:rPr lang="en-US" altLang="zh-CN" dirty="0"/>
                  <a:t>B</a:t>
                </a:r>
                <a:r>
                  <a:rPr lang="zh-CN" altLang="zh-CN" dirty="0"/>
                  <a:t>介子很重，末态介子</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2</m:t>
                        </m:r>
                      </m:sub>
                    </m:sSub>
                  </m:oMath>
                </a14:m>
                <a:r>
                  <a:rPr lang="zh-CN" altLang="zh-CN" dirty="0"/>
                  <a:t>和</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3</m:t>
                        </m:r>
                      </m:sub>
                    </m:sSub>
                  </m:oMath>
                </a14:m>
                <a:r>
                  <a:rPr lang="zh-CN" altLang="zh-CN" dirty="0"/>
                  <a:t>将携带大动量在</a:t>
                </a:r>
                <a:r>
                  <a:rPr lang="en-US" altLang="zh-CN" dirty="0"/>
                  <a:t>B</a:t>
                </a:r>
                <a:r>
                  <a:rPr lang="zh-CN" altLang="zh-CN" dirty="0"/>
                  <a:t>介子质心系中背向高速飞行。这样，近似处于静止的旁观者轻夸克就需要和四夸克算符之间交换一个硬胶子以获得一个大动量，进而强子化为快速运动的末态介子。该过程中形成了一个六夸克的等效相互作用，也就是红色虚线框框出的部分，这部分即为可以微扰计算的硬散射核。三个橙色的椭圆表示三个初末态强子，可以被吸收进普适的强子波函数。</a:t>
                </a:r>
              </a:p>
              <a:p>
                <a:r>
                  <a:rPr lang="en-US" altLang="zh-CN" dirty="0"/>
                  <a:t>PQCD</a:t>
                </a:r>
                <a:r>
                  <a:rPr lang="zh-CN" altLang="zh-CN" dirty="0"/>
                  <a:t>因子化区别与其他因子化方法最主要的一点就是保留横动量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以消除端点发散。但简单因子化认为这个横向动量很小，可以忽略。我们知道，部分子携带的动量分数</a:t>
                </a:r>
                <a14:m>
                  <m:oMath xmlns:m="http://schemas.openxmlformats.org/officeDocument/2006/math">
                    <m:r>
                      <a:rPr lang="en-US" altLang="zh-CN" i="1">
                        <a:latin typeface="Cambria Math"/>
                      </a:rPr>
                      <m:t>𝑥</m:t>
                    </m:r>
                  </m:oMath>
                </a14:m>
                <a:r>
                  <a:rPr lang="zh-CN" altLang="zh-CN" dirty="0"/>
                  <a:t>的范围在实验上是不可控的，需要从</a:t>
                </a:r>
                <a:r>
                  <a:rPr lang="en-US" altLang="zh-CN" dirty="0"/>
                  <a:t>0</a:t>
                </a:r>
                <a:r>
                  <a:rPr lang="zh-CN" altLang="zh-CN" dirty="0"/>
                  <a:t>积分到</a:t>
                </a:r>
                <a:r>
                  <a:rPr lang="en-US" altLang="zh-CN" dirty="0"/>
                  <a:t>1</a:t>
                </a:r>
                <a:r>
                  <a:rPr lang="zh-CN" altLang="zh-CN" dirty="0"/>
                  <a:t>，那么</a:t>
                </a:r>
                <a14:m>
                  <m:oMath xmlns:m="http://schemas.openxmlformats.org/officeDocument/2006/math">
                    <m:r>
                      <a:rPr lang="en-US" altLang="zh-CN" i="1">
                        <a:latin typeface="Cambria Math"/>
                      </a:rPr>
                      <m:t>𝑥</m:t>
                    </m:r>
                  </m:oMath>
                </a14:m>
                <a:r>
                  <a:rPr lang="zh-CN" altLang="zh-CN" dirty="0"/>
                  <a:t>必然要出现在端点附近的区域。该费曼图中有两个传播子，可以看到，若忽略横动量，在</a:t>
                </a:r>
                <a:r>
                  <a:rPr lang="en-US" altLang="zh-CN" dirty="0"/>
                  <a:t>x1</a:t>
                </a:r>
                <a:r>
                  <a:rPr lang="zh-CN" altLang="zh-CN" dirty="0"/>
                  <a:t>趋于</a:t>
                </a:r>
                <a:r>
                  <a:rPr lang="en-US" altLang="zh-CN" dirty="0"/>
                  <a:t>0</a:t>
                </a:r>
                <a:r>
                  <a:rPr lang="zh-CN" altLang="zh-CN" dirty="0"/>
                  <a:t>或者</a:t>
                </a:r>
                <a:r>
                  <a:rPr lang="en-US" altLang="zh-CN" dirty="0"/>
                  <a:t>x3</a:t>
                </a:r>
                <a:r>
                  <a:rPr lang="zh-CN" altLang="zh-CN" dirty="0"/>
                  <a:t>趋于</a:t>
                </a:r>
                <a:r>
                  <a:rPr lang="en-US" altLang="zh-CN" dirty="0"/>
                  <a:t>0</a:t>
                </a:r>
                <a:r>
                  <a:rPr lang="zh-CN" altLang="zh-CN" dirty="0"/>
                  <a:t>或</a:t>
                </a:r>
                <a:r>
                  <a:rPr lang="en-US" altLang="zh-CN" dirty="0"/>
                  <a:t>1</a:t>
                </a:r>
                <a:r>
                  <a:rPr lang="zh-CN" altLang="zh-CN" dirty="0"/>
                  <a:t>时会出现端点发散。</a:t>
                </a:r>
                <a:r>
                  <a:rPr lang="en-US" altLang="zh-CN" dirty="0"/>
                  <a:t>PQCD</a:t>
                </a:r>
                <a:r>
                  <a:rPr lang="zh-CN" altLang="zh-CN" dirty="0"/>
                  <a:t>因子化认为端点附近的部分子纵向动量很小，相对来说，横向动量不再是一个小量，可以保留横动量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以避免端点发散。而保留部分子横动量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，因子化定理依然成立。</a:t>
                </a:r>
              </a:p>
              <a:p>
                <a:r>
                  <a:rPr lang="zh-CN" altLang="zh-CN" dirty="0"/>
                  <a:t>此外，对波函数高阶辐射修正和对硬散射振幅辐射修正时会产生两个双对数项，</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和端点附近的</a:t>
                </a:r>
                <a14:m>
                  <m:oMath xmlns:m="http://schemas.openxmlformats.org/officeDocument/2006/math">
                    <m:r>
                      <a:rPr lang="en-US" altLang="zh-CN" i="1">
                        <a:latin typeface="Cambria Math"/>
                      </a:rPr>
                      <m:t>𝑥</m:t>
                    </m:r>
                  </m:oMath>
                </a14:m>
                <a:r>
                  <a:rPr lang="zh-CN" altLang="zh-CN" dirty="0"/>
                  <a:t>是小量，那么这两个双对数项将是一个大量，为了保证微扰计算的可靠性，我们分别对两个双对数项进行</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重求和和阈值重求和。</a:t>
                </a:r>
              </a:p>
              <a:p>
                <a:r>
                  <a:rPr lang="zh-CN" altLang="zh-CN" dirty="0"/>
                  <a:t>目前，</a:t>
                </a:r>
                <a:r>
                  <a:rPr lang="en-US" altLang="zh-CN" dirty="0"/>
                  <a:t>PQCD</a:t>
                </a:r>
                <a:r>
                  <a:rPr lang="zh-CN" altLang="zh-CN" dirty="0"/>
                  <a:t>因子化方法已经被广泛地应用在重味强子衰变的研究中。</a:t>
                </a:r>
              </a:p>
              <a:p>
                <a:endParaRPr lang="zh-CN" altLang="zh-CN" dirty="0"/>
              </a:p>
            </p:txBody>
          </p:sp>
        </mc:Choice>
        <mc:Fallback xmlns="">
          <p:sp>
            <p:nvSpPr>
              <p:cNvPr id="3" name="备注占位符 2"/>
              <p:cNvSpPr>
                <a:spLocks noGrp="1"/>
              </p:cNvSpPr>
              <p:nvPr>
                <p:ph type="body" idx="1"/>
              </p:nvPr>
            </p:nvSpPr>
            <p:spPr/>
            <p:txBody>
              <a:bodyPr/>
              <a:lstStyle/>
              <a:p>
                <a:r>
                  <a:rPr lang="zh-CN" altLang="zh-CN" dirty="0"/>
                  <a:t>下面我们简单介绍一下本课题的理论基础。</a:t>
                </a:r>
              </a:p>
              <a:p>
                <a:r>
                  <a:rPr lang="zh-CN" altLang="zh-CN" dirty="0"/>
                  <a:t>本课题基于</a:t>
                </a:r>
                <a:r>
                  <a:rPr lang="en-US" altLang="zh-CN" dirty="0"/>
                  <a:t>PQCD</a:t>
                </a:r>
                <a:r>
                  <a:rPr lang="zh-CN" altLang="zh-CN" dirty="0"/>
                  <a:t>因子化方法，在</a:t>
                </a:r>
                <a:r>
                  <a:rPr lang="en-US" altLang="zh-CN" dirty="0"/>
                  <a:t>PQCD</a:t>
                </a:r>
                <a:r>
                  <a:rPr lang="zh-CN" altLang="zh-CN" dirty="0"/>
                  <a:t>因子化方法下，衰变振幅可表示为硬散射核与相关强子波函数的卷积。对于</a:t>
                </a:r>
                <a:r>
                  <a:rPr lang="en-US" altLang="zh-CN" dirty="0"/>
                  <a:t>B</a:t>
                </a:r>
                <a:r>
                  <a:rPr lang="zh-CN" altLang="zh-CN" dirty="0"/>
                  <a:t>介子两体衰变过程</a:t>
                </a:r>
                <a:r>
                  <a:rPr lang="en-US" altLang="zh-CN" i="0"/>
                  <a:t>𝐵→𝑀</a:t>
                </a:r>
                <a:r>
                  <a:rPr lang="zh-CN" altLang="zh-CN" i="0"/>
                  <a:t>_</a:t>
                </a:r>
                <a:r>
                  <a:rPr lang="en-US" altLang="zh-CN" i="0"/>
                  <a:t>2</a:t>
                </a:r>
                <a:r>
                  <a:rPr lang="zh-CN" altLang="zh-CN" i="0"/>
                  <a:t> </a:t>
                </a:r>
                <a:r>
                  <a:rPr lang="en-US" altLang="zh-CN" i="0"/>
                  <a:t>𝑀</a:t>
                </a:r>
                <a:r>
                  <a:rPr lang="zh-CN" altLang="zh-CN" i="0"/>
                  <a:t>_</a:t>
                </a:r>
                <a:r>
                  <a:rPr lang="en-US" altLang="zh-CN" i="0"/>
                  <a:t>3</a:t>
                </a:r>
                <a:r>
                  <a:rPr lang="zh-CN" altLang="en-US" dirty="0" smtClean="0"/>
                  <a:t>，</a:t>
                </a:r>
                <a:r>
                  <a:rPr lang="zh-CN" altLang="zh-CN" dirty="0"/>
                  <a:t>由于</a:t>
                </a:r>
                <a:r>
                  <a:rPr lang="en-US" altLang="zh-CN" dirty="0"/>
                  <a:t>B</a:t>
                </a:r>
                <a:r>
                  <a:rPr lang="zh-CN" altLang="zh-CN" dirty="0"/>
                  <a:t>介子很重，末态介子</a:t>
                </a:r>
                <a:r>
                  <a:rPr lang="en-US" altLang="zh-CN" i="0"/>
                  <a:t>𝑀</a:t>
                </a:r>
                <a:r>
                  <a:rPr lang="zh-CN" altLang="zh-CN" i="0"/>
                  <a:t>_</a:t>
                </a:r>
                <a:r>
                  <a:rPr lang="en-US" altLang="zh-CN" i="0"/>
                  <a:t>2</a:t>
                </a:r>
                <a:r>
                  <a:rPr lang="zh-CN" altLang="zh-CN" dirty="0"/>
                  <a:t>和</a:t>
                </a:r>
                <a:r>
                  <a:rPr lang="en-US" altLang="zh-CN" i="0"/>
                  <a:t>𝑀</a:t>
                </a:r>
                <a:r>
                  <a:rPr lang="zh-CN" altLang="zh-CN" i="0"/>
                  <a:t>_</a:t>
                </a:r>
                <a:r>
                  <a:rPr lang="en-US" altLang="zh-CN" i="0"/>
                  <a:t>3</a:t>
                </a:r>
                <a:r>
                  <a:rPr lang="zh-CN" altLang="zh-CN" dirty="0"/>
                  <a:t>将携带大动量在</a:t>
                </a:r>
                <a:r>
                  <a:rPr lang="en-US" altLang="zh-CN" dirty="0"/>
                  <a:t>B</a:t>
                </a:r>
                <a:r>
                  <a:rPr lang="zh-CN" altLang="zh-CN" dirty="0"/>
                  <a:t>介子质心系中背向高速飞行。这样，近似处于静止的旁观者轻夸克就需要和四夸克算符之间交换一个硬胶子以获得一个大动量，进而强子化为快速运动的末态介子。该过程中形成了一个六夸克的等效相互作用，也就是红色虚线框框出的部分，这部分即为可以微扰计算的硬散射核。三个橙色的椭圆表示三个初末态强子，可以被吸收进普适的强子波函数。</a:t>
                </a:r>
              </a:p>
              <a:p>
                <a:r>
                  <a:rPr lang="en-US" altLang="zh-CN" dirty="0"/>
                  <a:t>PQCD</a:t>
                </a:r>
                <a:r>
                  <a:rPr lang="zh-CN" altLang="zh-CN" dirty="0"/>
                  <a:t>因子化区别与其他因子化方法最主要的一点就是保留横动量</a:t>
                </a:r>
                <a:r>
                  <a:rPr lang="en-US" altLang="zh-CN" i="0"/>
                  <a:t>𝑘</a:t>
                </a:r>
                <a:r>
                  <a:rPr lang="zh-CN" altLang="zh-CN" i="0"/>
                  <a:t>_</a:t>
                </a:r>
                <a:r>
                  <a:rPr lang="en-US" altLang="zh-CN" i="0"/>
                  <a:t>𝑇</a:t>
                </a:r>
                <a:r>
                  <a:rPr lang="zh-CN" altLang="zh-CN" dirty="0"/>
                  <a:t>以消除端点发散。但简单因子化认为这个横向动量很小，可以忽略。我们知道，部分子携带的动量分数</a:t>
                </a:r>
                <a:r>
                  <a:rPr lang="en-US" altLang="zh-CN" i="0"/>
                  <a:t>𝑥</a:t>
                </a:r>
                <a:r>
                  <a:rPr lang="zh-CN" altLang="zh-CN" dirty="0"/>
                  <a:t>的范围在实验上是不可控的，需要从</a:t>
                </a:r>
                <a:r>
                  <a:rPr lang="en-US" altLang="zh-CN" dirty="0"/>
                  <a:t>0</a:t>
                </a:r>
                <a:r>
                  <a:rPr lang="zh-CN" altLang="zh-CN" dirty="0"/>
                  <a:t>积分到</a:t>
                </a:r>
                <a:r>
                  <a:rPr lang="en-US" altLang="zh-CN" dirty="0"/>
                  <a:t>1</a:t>
                </a:r>
                <a:r>
                  <a:rPr lang="zh-CN" altLang="zh-CN" dirty="0"/>
                  <a:t>，那么</a:t>
                </a:r>
                <a:r>
                  <a:rPr lang="en-US" altLang="zh-CN" i="0"/>
                  <a:t>𝑥</a:t>
                </a:r>
                <a:r>
                  <a:rPr lang="zh-CN" altLang="zh-CN" dirty="0"/>
                  <a:t>必然要出现在端点附近的区域。该费曼图中有两个传播子，可以看到，若忽略横动量，在</a:t>
                </a:r>
                <a:r>
                  <a:rPr lang="en-US" altLang="zh-CN" dirty="0"/>
                  <a:t>x1</a:t>
                </a:r>
                <a:r>
                  <a:rPr lang="zh-CN" altLang="zh-CN" dirty="0"/>
                  <a:t>趋于</a:t>
                </a:r>
                <a:r>
                  <a:rPr lang="en-US" altLang="zh-CN" dirty="0"/>
                  <a:t>0</a:t>
                </a:r>
                <a:r>
                  <a:rPr lang="zh-CN" altLang="zh-CN" dirty="0"/>
                  <a:t>或者</a:t>
                </a:r>
                <a:r>
                  <a:rPr lang="en-US" altLang="zh-CN" dirty="0"/>
                  <a:t>x3</a:t>
                </a:r>
                <a:r>
                  <a:rPr lang="zh-CN" altLang="zh-CN" dirty="0"/>
                  <a:t>趋于</a:t>
                </a:r>
                <a:r>
                  <a:rPr lang="en-US" altLang="zh-CN" dirty="0"/>
                  <a:t>0</a:t>
                </a:r>
                <a:r>
                  <a:rPr lang="zh-CN" altLang="zh-CN" dirty="0"/>
                  <a:t>或</a:t>
                </a:r>
                <a:r>
                  <a:rPr lang="en-US" altLang="zh-CN" dirty="0"/>
                  <a:t>1</a:t>
                </a:r>
                <a:r>
                  <a:rPr lang="zh-CN" altLang="zh-CN" dirty="0"/>
                  <a:t>时会出现端点发散。</a:t>
                </a:r>
                <a:r>
                  <a:rPr lang="en-US" altLang="zh-CN" dirty="0"/>
                  <a:t>PQCD</a:t>
                </a:r>
                <a:r>
                  <a:rPr lang="zh-CN" altLang="zh-CN" dirty="0"/>
                  <a:t>因子化认为端点附近的部分子纵向动量很小，相对来说，横向动量不再是一个小量，可以保留横动量</a:t>
                </a:r>
                <a:r>
                  <a:rPr lang="en-US" altLang="zh-CN" i="0"/>
                  <a:t>𝑘</a:t>
                </a:r>
                <a:r>
                  <a:rPr lang="zh-CN" altLang="zh-CN" i="0"/>
                  <a:t>_</a:t>
                </a:r>
                <a:r>
                  <a:rPr lang="en-US" altLang="zh-CN" i="0"/>
                  <a:t>𝑇</a:t>
                </a:r>
                <a:r>
                  <a:rPr lang="zh-CN" altLang="zh-CN" dirty="0"/>
                  <a:t>以避免端点发散。而保留部分子横动量</a:t>
                </a:r>
                <a:r>
                  <a:rPr lang="en-US" altLang="zh-CN" i="0"/>
                  <a:t>𝑘</a:t>
                </a:r>
                <a:r>
                  <a:rPr lang="zh-CN" altLang="zh-CN" i="0"/>
                  <a:t>_</a:t>
                </a:r>
                <a:r>
                  <a:rPr lang="en-US" altLang="zh-CN" i="0"/>
                  <a:t>𝑇</a:t>
                </a:r>
                <a:r>
                  <a:rPr lang="zh-CN" altLang="zh-CN" dirty="0"/>
                  <a:t>，因子化定理依然成立。</a:t>
                </a:r>
              </a:p>
              <a:p>
                <a:r>
                  <a:rPr lang="zh-CN" altLang="zh-CN" dirty="0"/>
                  <a:t>此外，对波函数高阶辐射修正和对硬散射振幅辐射修正时会产生两个双对数项，</a:t>
                </a:r>
                <a:r>
                  <a:rPr lang="en-US" altLang="zh-CN" i="0"/>
                  <a:t>𝑘</a:t>
                </a:r>
                <a:r>
                  <a:rPr lang="zh-CN" altLang="zh-CN" i="0"/>
                  <a:t>_</a:t>
                </a:r>
                <a:r>
                  <a:rPr lang="en-US" altLang="zh-CN" i="0"/>
                  <a:t>𝑇</a:t>
                </a:r>
                <a:r>
                  <a:rPr lang="zh-CN" altLang="zh-CN" dirty="0"/>
                  <a:t>和端点附近的</a:t>
                </a:r>
                <a:r>
                  <a:rPr lang="en-US" altLang="zh-CN" i="0"/>
                  <a:t>𝑥</a:t>
                </a:r>
                <a:r>
                  <a:rPr lang="zh-CN" altLang="zh-CN" dirty="0"/>
                  <a:t>是小量，那么这两个双对数项将是一个大量，为了保证微扰计算的可靠性，我们分别对两个双对数项进行</a:t>
                </a:r>
                <a:r>
                  <a:rPr lang="en-US" altLang="zh-CN" i="0"/>
                  <a:t>𝑘</a:t>
                </a:r>
                <a:r>
                  <a:rPr lang="zh-CN" altLang="zh-CN" i="0"/>
                  <a:t>_</a:t>
                </a:r>
                <a:r>
                  <a:rPr lang="en-US" altLang="zh-CN" i="0"/>
                  <a:t>𝑇</a:t>
                </a:r>
                <a:r>
                  <a:rPr lang="zh-CN" altLang="zh-CN" dirty="0"/>
                  <a:t>重求和和阈值重求和。</a:t>
                </a:r>
              </a:p>
              <a:p>
                <a:r>
                  <a:rPr lang="zh-CN" altLang="zh-CN" dirty="0"/>
                  <a:t>目前，</a:t>
                </a:r>
                <a:r>
                  <a:rPr lang="en-US" altLang="zh-CN" dirty="0"/>
                  <a:t>PQCD</a:t>
                </a:r>
                <a:r>
                  <a:rPr lang="zh-CN" altLang="zh-CN" dirty="0"/>
                  <a:t>因子化方法已经被广泛地应用在重味强子衰变的研究中。</a:t>
                </a:r>
              </a:p>
              <a:p>
                <a:endParaRPr lang="zh-CN" altLang="zh-CN"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7</a:t>
            </a:fld>
            <a:endParaRPr lang="zh-CN" altLang="en-US"/>
          </a:p>
        </p:txBody>
      </p:sp>
    </p:spTree>
    <p:extLst>
      <p:ext uri="{BB962C8B-B14F-4D97-AF65-F5344CB8AC3E}">
        <p14:creationId xmlns:p14="http://schemas.microsoft.com/office/powerpoint/2010/main" val="50043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下面我们简单介绍一下本课题的理论基础。</a:t>
                </a:r>
              </a:p>
              <a:p>
                <a:r>
                  <a:rPr lang="zh-CN" altLang="zh-CN" dirty="0"/>
                  <a:t>本课题基于</a:t>
                </a:r>
                <a:r>
                  <a:rPr lang="en-US" altLang="zh-CN" dirty="0"/>
                  <a:t>PQCD</a:t>
                </a:r>
                <a:r>
                  <a:rPr lang="zh-CN" altLang="zh-CN" dirty="0"/>
                  <a:t>因子化方法，在</a:t>
                </a:r>
                <a:r>
                  <a:rPr lang="en-US" altLang="zh-CN" dirty="0"/>
                  <a:t>PQCD</a:t>
                </a:r>
                <a:r>
                  <a:rPr lang="zh-CN" altLang="zh-CN" dirty="0"/>
                  <a:t>因子化方法下，衰变振幅可表示为硬散射核与相关强子波函数的卷积。对于</a:t>
                </a:r>
                <a:r>
                  <a:rPr lang="en-US" altLang="zh-CN" dirty="0"/>
                  <a:t>B</a:t>
                </a:r>
                <a:r>
                  <a:rPr lang="zh-CN" altLang="zh-CN" dirty="0"/>
                  <a:t>介子两体衰变过程</a:t>
                </a:r>
                <a14:m>
                  <m:oMath xmlns:m="http://schemas.openxmlformats.org/officeDocument/2006/math">
                    <m:r>
                      <a:rPr lang="en-US" altLang="zh-CN" i="1">
                        <a:latin typeface="Cambria Math"/>
                      </a:rPr>
                      <m:t>𝐵</m:t>
                    </m:r>
                    <m:r>
                      <a:rPr lang="en-US" altLang="zh-CN" i="1">
                        <a:latin typeface="Cambria Math"/>
                      </a:rPr>
                      <m:t>→</m:t>
                    </m:r>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2</m:t>
                        </m:r>
                      </m:sub>
                    </m:sSub>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3</m:t>
                        </m:r>
                      </m:sub>
                    </m:sSub>
                  </m:oMath>
                </a14:m>
                <a:r>
                  <a:rPr lang="zh-CN" altLang="en-US" dirty="0"/>
                  <a:t>，</a:t>
                </a:r>
                <a:r>
                  <a:rPr lang="zh-CN" altLang="zh-CN" dirty="0"/>
                  <a:t>由于</a:t>
                </a:r>
                <a:r>
                  <a:rPr lang="en-US" altLang="zh-CN" dirty="0"/>
                  <a:t>B</a:t>
                </a:r>
                <a:r>
                  <a:rPr lang="zh-CN" altLang="zh-CN" dirty="0"/>
                  <a:t>介子很重，末态介子</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2</m:t>
                        </m:r>
                      </m:sub>
                    </m:sSub>
                  </m:oMath>
                </a14:m>
                <a:r>
                  <a:rPr lang="zh-CN" altLang="zh-CN" dirty="0"/>
                  <a:t>和</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𝑀</m:t>
                        </m:r>
                      </m:e>
                      <m:sub>
                        <m:r>
                          <a:rPr lang="en-US" altLang="zh-CN" i="1">
                            <a:latin typeface="Cambria Math"/>
                          </a:rPr>
                          <m:t>3</m:t>
                        </m:r>
                      </m:sub>
                    </m:sSub>
                  </m:oMath>
                </a14:m>
                <a:r>
                  <a:rPr lang="zh-CN" altLang="zh-CN" dirty="0"/>
                  <a:t>将携带大动量在</a:t>
                </a:r>
                <a:r>
                  <a:rPr lang="en-US" altLang="zh-CN" dirty="0"/>
                  <a:t>B</a:t>
                </a:r>
                <a:r>
                  <a:rPr lang="zh-CN" altLang="zh-CN" dirty="0"/>
                  <a:t>介子质心系中背向高速飞行。这样，近似处于静止的旁观者轻夸克就需要和四夸克算符之间交换一个硬胶子以获得一个大动量，进而强子化为快速运动的末态介子。该过程中形成了一个六夸克的等效相互作用，也就是红色虚线框框出的部分，这部分即为可以微扰计算的硬散射核。三个橙色的椭圆表示三个初末态强子，可以被吸收进普适的强子波函数。</a:t>
                </a:r>
              </a:p>
              <a:p>
                <a:r>
                  <a:rPr lang="en-US" altLang="zh-CN" dirty="0"/>
                  <a:t>PQCD</a:t>
                </a:r>
                <a:r>
                  <a:rPr lang="zh-CN" altLang="zh-CN" dirty="0"/>
                  <a:t>因子化区别与其他因子化方法最主要的一点就是保留横动量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以消除端点发散。但简单因子化认为这个横向动量很小，可以忽略。我们知道，部分子携带的动量分数</a:t>
                </a:r>
                <a14:m>
                  <m:oMath xmlns:m="http://schemas.openxmlformats.org/officeDocument/2006/math">
                    <m:r>
                      <a:rPr lang="en-US" altLang="zh-CN" i="1">
                        <a:latin typeface="Cambria Math"/>
                      </a:rPr>
                      <m:t>𝑥</m:t>
                    </m:r>
                  </m:oMath>
                </a14:m>
                <a:r>
                  <a:rPr lang="zh-CN" altLang="zh-CN" dirty="0"/>
                  <a:t>的范围在实验上是不可控的，需要从</a:t>
                </a:r>
                <a:r>
                  <a:rPr lang="en-US" altLang="zh-CN" dirty="0"/>
                  <a:t>0</a:t>
                </a:r>
                <a:r>
                  <a:rPr lang="zh-CN" altLang="zh-CN" dirty="0"/>
                  <a:t>积分到</a:t>
                </a:r>
                <a:r>
                  <a:rPr lang="en-US" altLang="zh-CN" dirty="0"/>
                  <a:t>1</a:t>
                </a:r>
                <a:r>
                  <a:rPr lang="zh-CN" altLang="zh-CN" dirty="0"/>
                  <a:t>，那么</a:t>
                </a:r>
                <a14:m>
                  <m:oMath xmlns:m="http://schemas.openxmlformats.org/officeDocument/2006/math">
                    <m:r>
                      <a:rPr lang="en-US" altLang="zh-CN" i="1">
                        <a:latin typeface="Cambria Math"/>
                      </a:rPr>
                      <m:t>𝑥</m:t>
                    </m:r>
                  </m:oMath>
                </a14:m>
                <a:r>
                  <a:rPr lang="zh-CN" altLang="zh-CN" dirty="0"/>
                  <a:t>必然要出现在端点附近的区域。该费曼图中有两个传播子，可以看到，若忽略横动量，在</a:t>
                </a:r>
                <a:r>
                  <a:rPr lang="en-US" altLang="zh-CN" dirty="0"/>
                  <a:t>x1</a:t>
                </a:r>
                <a:r>
                  <a:rPr lang="zh-CN" altLang="zh-CN" dirty="0"/>
                  <a:t>趋于</a:t>
                </a:r>
                <a:r>
                  <a:rPr lang="en-US" altLang="zh-CN" dirty="0"/>
                  <a:t>0</a:t>
                </a:r>
                <a:r>
                  <a:rPr lang="zh-CN" altLang="zh-CN" dirty="0"/>
                  <a:t>或者</a:t>
                </a:r>
                <a:r>
                  <a:rPr lang="en-US" altLang="zh-CN" dirty="0"/>
                  <a:t>x3</a:t>
                </a:r>
                <a:r>
                  <a:rPr lang="zh-CN" altLang="zh-CN" dirty="0"/>
                  <a:t>趋于</a:t>
                </a:r>
                <a:r>
                  <a:rPr lang="en-US" altLang="zh-CN" dirty="0"/>
                  <a:t>0</a:t>
                </a:r>
                <a:r>
                  <a:rPr lang="zh-CN" altLang="zh-CN" dirty="0"/>
                  <a:t>或</a:t>
                </a:r>
                <a:r>
                  <a:rPr lang="en-US" altLang="zh-CN" dirty="0"/>
                  <a:t>1</a:t>
                </a:r>
                <a:r>
                  <a:rPr lang="zh-CN" altLang="zh-CN" dirty="0"/>
                  <a:t>时会出现端点发散。</a:t>
                </a:r>
                <a:r>
                  <a:rPr lang="en-US" altLang="zh-CN" dirty="0"/>
                  <a:t>PQCD</a:t>
                </a:r>
                <a:r>
                  <a:rPr lang="zh-CN" altLang="zh-CN" dirty="0"/>
                  <a:t>因子化认为端点附近的部分子纵向动量很小，相对来说，横向动量不再是一个小量，可以保留横动量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以避免端点发散。而保留部分子横动量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，因子化定理依然成立。</a:t>
                </a:r>
              </a:p>
              <a:p>
                <a:r>
                  <a:rPr lang="zh-CN" altLang="zh-CN" dirty="0"/>
                  <a:t>此外，对波函数高阶辐射修正和对硬散射振幅辐射修正时会产生两个双对数项，</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和端点附近的</a:t>
                </a:r>
                <a14:m>
                  <m:oMath xmlns:m="http://schemas.openxmlformats.org/officeDocument/2006/math">
                    <m:r>
                      <a:rPr lang="en-US" altLang="zh-CN" i="1">
                        <a:latin typeface="Cambria Math"/>
                      </a:rPr>
                      <m:t>𝑥</m:t>
                    </m:r>
                  </m:oMath>
                </a14:m>
                <a:r>
                  <a:rPr lang="zh-CN" altLang="zh-CN" dirty="0"/>
                  <a:t>是小量，那么这两个双对数项将是一个大量，为了保证微扰计算的可靠性，我们分别对两个双对数项进行</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𝑘</m:t>
                        </m:r>
                      </m:e>
                      <m:sub>
                        <m:r>
                          <a:rPr lang="en-US" altLang="zh-CN" i="1">
                            <a:latin typeface="Cambria Math"/>
                          </a:rPr>
                          <m:t>𝑇</m:t>
                        </m:r>
                      </m:sub>
                    </m:sSub>
                  </m:oMath>
                </a14:m>
                <a:r>
                  <a:rPr lang="zh-CN" altLang="zh-CN" dirty="0"/>
                  <a:t>重求和和阈值重求和。</a:t>
                </a:r>
              </a:p>
              <a:p>
                <a:r>
                  <a:rPr lang="zh-CN" altLang="zh-CN" dirty="0"/>
                  <a:t>目前，</a:t>
                </a:r>
                <a:r>
                  <a:rPr lang="en-US" altLang="zh-CN" dirty="0"/>
                  <a:t>PQCD</a:t>
                </a:r>
                <a:r>
                  <a:rPr lang="zh-CN" altLang="zh-CN" dirty="0"/>
                  <a:t>因子化方法已经被广泛地应用在重味强子衰变的研究中。</a:t>
                </a:r>
              </a:p>
              <a:p>
                <a:endParaRPr lang="zh-CN" altLang="zh-CN" dirty="0"/>
              </a:p>
            </p:txBody>
          </p:sp>
        </mc:Choice>
        <mc:Fallback xmlns="">
          <p:sp>
            <p:nvSpPr>
              <p:cNvPr id="3" name="备注占位符 2"/>
              <p:cNvSpPr>
                <a:spLocks noGrp="1"/>
              </p:cNvSpPr>
              <p:nvPr>
                <p:ph type="body" idx="1"/>
              </p:nvPr>
            </p:nvSpPr>
            <p:spPr/>
            <p:txBody>
              <a:bodyPr/>
              <a:lstStyle/>
              <a:p>
                <a:r>
                  <a:rPr lang="zh-CN" altLang="zh-CN" dirty="0"/>
                  <a:t>下面我们简单介绍一下本课题的理论基础。</a:t>
                </a:r>
              </a:p>
              <a:p>
                <a:r>
                  <a:rPr lang="zh-CN" altLang="zh-CN" dirty="0"/>
                  <a:t>本课题基于</a:t>
                </a:r>
                <a:r>
                  <a:rPr lang="en-US" altLang="zh-CN" dirty="0"/>
                  <a:t>PQCD</a:t>
                </a:r>
                <a:r>
                  <a:rPr lang="zh-CN" altLang="zh-CN" dirty="0"/>
                  <a:t>因子化方法，在</a:t>
                </a:r>
                <a:r>
                  <a:rPr lang="en-US" altLang="zh-CN" dirty="0"/>
                  <a:t>PQCD</a:t>
                </a:r>
                <a:r>
                  <a:rPr lang="zh-CN" altLang="zh-CN" dirty="0"/>
                  <a:t>因子化方法下，衰变振幅可表示为硬散射核与相关强子波函数的卷积。对于</a:t>
                </a:r>
                <a:r>
                  <a:rPr lang="en-US" altLang="zh-CN" dirty="0"/>
                  <a:t>B</a:t>
                </a:r>
                <a:r>
                  <a:rPr lang="zh-CN" altLang="zh-CN" dirty="0"/>
                  <a:t>介子两体衰变过程</a:t>
                </a:r>
                <a:r>
                  <a:rPr lang="en-US" altLang="zh-CN" i="0"/>
                  <a:t>𝐵→𝑀</a:t>
                </a:r>
                <a:r>
                  <a:rPr lang="zh-CN" altLang="zh-CN" i="0"/>
                  <a:t>_</a:t>
                </a:r>
                <a:r>
                  <a:rPr lang="en-US" altLang="zh-CN" i="0"/>
                  <a:t>2</a:t>
                </a:r>
                <a:r>
                  <a:rPr lang="zh-CN" altLang="zh-CN" i="0"/>
                  <a:t> </a:t>
                </a:r>
                <a:r>
                  <a:rPr lang="en-US" altLang="zh-CN" i="0"/>
                  <a:t>𝑀</a:t>
                </a:r>
                <a:r>
                  <a:rPr lang="zh-CN" altLang="zh-CN" i="0"/>
                  <a:t>_</a:t>
                </a:r>
                <a:r>
                  <a:rPr lang="en-US" altLang="zh-CN" i="0"/>
                  <a:t>3</a:t>
                </a:r>
                <a:r>
                  <a:rPr lang="zh-CN" altLang="en-US" dirty="0" smtClean="0"/>
                  <a:t>，</a:t>
                </a:r>
                <a:r>
                  <a:rPr lang="zh-CN" altLang="zh-CN" dirty="0"/>
                  <a:t>由于</a:t>
                </a:r>
                <a:r>
                  <a:rPr lang="en-US" altLang="zh-CN" dirty="0"/>
                  <a:t>B</a:t>
                </a:r>
                <a:r>
                  <a:rPr lang="zh-CN" altLang="zh-CN" dirty="0"/>
                  <a:t>介子很重，末态介子</a:t>
                </a:r>
                <a:r>
                  <a:rPr lang="en-US" altLang="zh-CN" i="0"/>
                  <a:t>𝑀</a:t>
                </a:r>
                <a:r>
                  <a:rPr lang="zh-CN" altLang="zh-CN" i="0"/>
                  <a:t>_</a:t>
                </a:r>
                <a:r>
                  <a:rPr lang="en-US" altLang="zh-CN" i="0"/>
                  <a:t>2</a:t>
                </a:r>
                <a:r>
                  <a:rPr lang="zh-CN" altLang="zh-CN" dirty="0"/>
                  <a:t>和</a:t>
                </a:r>
                <a:r>
                  <a:rPr lang="en-US" altLang="zh-CN" i="0"/>
                  <a:t>𝑀</a:t>
                </a:r>
                <a:r>
                  <a:rPr lang="zh-CN" altLang="zh-CN" i="0"/>
                  <a:t>_</a:t>
                </a:r>
                <a:r>
                  <a:rPr lang="en-US" altLang="zh-CN" i="0"/>
                  <a:t>3</a:t>
                </a:r>
                <a:r>
                  <a:rPr lang="zh-CN" altLang="zh-CN" dirty="0"/>
                  <a:t>将携带大动量在</a:t>
                </a:r>
                <a:r>
                  <a:rPr lang="en-US" altLang="zh-CN" dirty="0"/>
                  <a:t>B</a:t>
                </a:r>
                <a:r>
                  <a:rPr lang="zh-CN" altLang="zh-CN" dirty="0"/>
                  <a:t>介子质心系中背向高速飞行。这样，近似处于静止的旁观者轻夸克就需要和四夸克算符之间交换一个硬胶子以获得一个大动量，进而强子化为快速运动的末态介子。该过程中形成了一个六夸克的等效相互作用，也就是红色虚线框框出的部分，这部分即为可以微扰计算的硬散射核。三个橙色的椭圆表示三个初末态强子，可以被吸收进普适的强子波函数。</a:t>
                </a:r>
              </a:p>
              <a:p>
                <a:r>
                  <a:rPr lang="en-US" altLang="zh-CN" dirty="0"/>
                  <a:t>PQCD</a:t>
                </a:r>
                <a:r>
                  <a:rPr lang="zh-CN" altLang="zh-CN" dirty="0"/>
                  <a:t>因子化区别与其他因子化方法最主要的一点就是保留横动量</a:t>
                </a:r>
                <a:r>
                  <a:rPr lang="en-US" altLang="zh-CN" i="0"/>
                  <a:t>𝑘</a:t>
                </a:r>
                <a:r>
                  <a:rPr lang="zh-CN" altLang="zh-CN" i="0"/>
                  <a:t>_</a:t>
                </a:r>
                <a:r>
                  <a:rPr lang="en-US" altLang="zh-CN" i="0"/>
                  <a:t>𝑇</a:t>
                </a:r>
                <a:r>
                  <a:rPr lang="zh-CN" altLang="zh-CN" dirty="0"/>
                  <a:t>以消除端点发散。但简单因子化认为这个横向动量很小，可以忽略。我们知道，部分子携带的动量分数</a:t>
                </a:r>
                <a:r>
                  <a:rPr lang="en-US" altLang="zh-CN" i="0"/>
                  <a:t>𝑥</a:t>
                </a:r>
                <a:r>
                  <a:rPr lang="zh-CN" altLang="zh-CN" dirty="0"/>
                  <a:t>的范围在实验上是不可控的，需要从</a:t>
                </a:r>
                <a:r>
                  <a:rPr lang="en-US" altLang="zh-CN" dirty="0"/>
                  <a:t>0</a:t>
                </a:r>
                <a:r>
                  <a:rPr lang="zh-CN" altLang="zh-CN" dirty="0"/>
                  <a:t>积分到</a:t>
                </a:r>
                <a:r>
                  <a:rPr lang="en-US" altLang="zh-CN" dirty="0"/>
                  <a:t>1</a:t>
                </a:r>
                <a:r>
                  <a:rPr lang="zh-CN" altLang="zh-CN" dirty="0"/>
                  <a:t>，那么</a:t>
                </a:r>
                <a:r>
                  <a:rPr lang="en-US" altLang="zh-CN" i="0"/>
                  <a:t>𝑥</a:t>
                </a:r>
                <a:r>
                  <a:rPr lang="zh-CN" altLang="zh-CN" dirty="0"/>
                  <a:t>必然要出现在端点附近的区域。该费曼图中有两个传播子，可以看到，若忽略横动量，在</a:t>
                </a:r>
                <a:r>
                  <a:rPr lang="en-US" altLang="zh-CN" dirty="0"/>
                  <a:t>x1</a:t>
                </a:r>
                <a:r>
                  <a:rPr lang="zh-CN" altLang="zh-CN" dirty="0"/>
                  <a:t>趋于</a:t>
                </a:r>
                <a:r>
                  <a:rPr lang="en-US" altLang="zh-CN" dirty="0"/>
                  <a:t>0</a:t>
                </a:r>
                <a:r>
                  <a:rPr lang="zh-CN" altLang="zh-CN" dirty="0"/>
                  <a:t>或者</a:t>
                </a:r>
                <a:r>
                  <a:rPr lang="en-US" altLang="zh-CN" dirty="0"/>
                  <a:t>x3</a:t>
                </a:r>
                <a:r>
                  <a:rPr lang="zh-CN" altLang="zh-CN" dirty="0"/>
                  <a:t>趋于</a:t>
                </a:r>
                <a:r>
                  <a:rPr lang="en-US" altLang="zh-CN" dirty="0"/>
                  <a:t>0</a:t>
                </a:r>
                <a:r>
                  <a:rPr lang="zh-CN" altLang="zh-CN" dirty="0"/>
                  <a:t>或</a:t>
                </a:r>
                <a:r>
                  <a:rPr lang="en-US" altLang="zh-CN" dirty="0"/>
                  <a:t>1</a:t>
                </a:r>
                <a:r>
                  <a:rPr lang="zh-CN" altLang="zh-CN" dirty="0"/>
                  <a:t>时会出现端点发散。</a:t>
                </a:r>
                <a:r>
                  <a:rPr lang="en-US" altLang="zh-CN" dirty="0"/>
                  <a:t>PQCD</a:t>
                </a:r>
                <a:r>
                  <a:rPr lang="zh-CN" altLang="zh-CN" dirty="0"/>
                  <a:t>因子化认为端点附近的部分子纵向动量很小，相对来说，横向动量不再是一个小量，可以保留横动量</a:t>
                </a:r>
                <a:r>
                  <a:rPr lang="en-US" altLang="zh-CN" i="0"/>
                  <a:t>𝑘</a:t>
                </a:r>
                <a:r>
                  <a:rPr lang="zh-CN" altLang="zh-CN" i="0"/>
                  <a:t>_</a:t>
                </a:r>
                <a:r>
                  <a:rPr lang="en-US" altLang="zh-CN" i="0"/>
                  <a:t>𝑇</a:t>
                </a:r>
                <a:r>
                  <a:rPr lang="zh-CN" altLang="zh-CN" dirty="0"/>
                  <a:t>以避免端点发散。而保留部分子横动量</a:t>
                </a:r>
                <a:r>
                  <a:rPr lang="en-US" altLang="zh-CN" i="0"/>
                  <a:t>𝑘</a:t>
                </a:r>
                <a:r>
                  <a:rPr lang="zh-CN" altLang="zh-CN" i="0"/>
                  <a:t>_</a:t>
                </a:r>
                <a:r>
                  <a:rPr lang="en-US" altLang="zh-CN" i="0"/>
                  <a:t>𝑇</a:t>
                </a:r>
                <a:r>
                  <a:rPr lang="zh-CN" altLang="zh-CN" dirty="0"/>
                  <a:t>，因子化定理依然成立。</a:t>
                </a:r>
              </a:p>
              <a:p>
                <a:r>
                  <a:rPr lang="zh-CN" altLang="zh-CN" dirty="0"/>
                  <a:t>此外，对波函数高阶辐射修正和对硬散射振幅辐射修正时会产生两个双对数项，</a:t>
                </a:r>
                <a:r>
                  <a:rPr lang="en-US" altLang="zh-CN" i="0"/>
                  <a:t>𝑘</a:t>
                </a:r>
                <a:r>
                  <a:rPr lang="zh-CN" altLang="zh-CN" i="0"/>
                  <a:t>_</a:t>
                </a:r>
                <a:r>
                  <a:rPr lang="en-US" altLang="zh-CN" i="0"/>
                  <a:t>𝑇</a:t>
                </a:r>
                <a:r>
                  <a:rPr lang="zh-CN" altLang="zh-CN" dirty="0"/>
                  <a:t>和端点附近的</a:t>
                </a:r>
                <a:r>
                  <a:rPr lang="en-US" altLang="zh-CN" i="0"/>
                  <a:t>𝑥</a:t>
                </a:r>
                <a:r>
                  <a:rPr lang="zh-CN" altLang="zh-CN" dirty="0"/>
                  <a:t>是小量，那么这两个双对数项将是一个大量，为了保证微扰计算的可靠性，我们分别对两个双对数项进行</a:t>
                </a:r>
                <a:r>
                  <a:rPr lang="en-US" altLang="zh-CN" i="0"/>
                  <a:t>𝑘</a:t>
                </a:r>
                <a:r>
                  <a:rPr lang="zh-CN" altLang="zh-CN" i="0"/>
                  <a:t>_</a:t>
                </a:r>
                <a:r>
                  <a:rPr lang="en-US" altLang="zh-CN" i="0"/>
                  <a:t>𝑇</a:t>
                </a:r>
                <a:r>
                  <a:rPr lang="zh-CN" altLang="zh-CN" dirty="0"/>
                  <a:t>重求和和阈值重求和。</a:t>
                </a:r>
              </a:p>
              <a:p>
                <a:r>
                  <a:rPr lang="zh-CN" altLang="zh-CN" dirty="0"/>
                  <a:t>目前，</a:t>
                </a:r>
                <a:r>
                  <a:rPr lang="en-US" altLang="zh-CN" dirty="0"/>
                  <a:t>PQCD</a:t>
                </a:r>
                <a:r>
                  <a:rPr lang="zh-CN" altLang="zh-CN" dirty="0"/>
                  <a:t>因子化方法已经被广泛地应用在重味强子衰变的研究中。</a:t>
                </a:r>
              </a:p>
              <a:p>
                <a:endParaRPr lang="zh-CN" altLang="zh-CN"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8</a:t>
            </a:fld>
            <a:endParaRPr lang="zh-CN" altLang="en-US"/>
          </a:p>
        </p:txBody>
      </p:sp>
    </p:spTree>
    <p:extLst>
      <p:ext uri="{BB962C8B-B14F-4D97-AF65-F5344CB8AC3E}">
        <p14:creationId xmlns:p14="http://schemas.microsoft.com/office/powerpoint/2010/main" val="34739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接下来是本课题的研究方案。</a:t>
                </a:r>
              </a:p>
              <a:p>
                <a:r>
                  <a:rPr lang="zh-CN" altLang="zh-CN" dirty="0"/>
                  <a:t>刚刚提到，衰变振幅可表示为硬散射核与相关强子波函数的卷积。强子波函数是过程无关的，可以在实验测量的衰变道中抽取。那么，我们的工作重点将主要集中在对硬散射核的微扰计算上。</a:t>
                </a:r>
              </a:p>
              <a:p>
                <a:r>
                  <a:rPr lang="zh-CN" altLang="zh-CN" dirty="0"/>
                  <a:t>左边的图是</a:t>
                </a:r>
                <a:r>
                  <a:rPr lang="en-US" altLang="zh-CN" dirty="0"/>
                  <a:t>B</a:t>
                </a:r>
                <a:r>
                  <a:rPr lang="zh-CN" altLang="zh-CN" dirty="0"/>
                  <a:t>介子衰变的硬散射核，从</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𝛼</m:t>
                        </m:r>
                      </m:e>
                      <m:sub>
                        <m:r>
                          <a:rPr lang="en-US" altLang="zh-CN" i="1">
                            <a:latin typeface="Cambria Math"/>
                          </a:rPr>
                          <m:t>𝑠</m:t>
                        </m:r>
                      </m:sub>
                    </m:sSub>
                  </m:oMath>
                </a14:m>
                <a:r>
                  <a:rPr lang="zh-CN" altLang="zh-CN" dirty="0"/>
                  <a:t>阶开始计算。右边的图是</a:t>
                </a:r>
                <a:r>
                  <a:rPr lang="en-US" altLang="zh-CN" dirty="0"/>
                  <a:t>b</a:t>
                </a:r>
                <a:r>
                  <a:rPr lang="zh-CN" altLang="zh-CN" dirty="0"/>
                  <a:t>重子衰变的硬散射核，由于比介子多了一个旁观者夸克，那么需要交换两个硬胶子，这样，硬散射核应该从</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𝛼</m:t>
                        </m:r>
                      </m:e>
                      <m:sub>
                        <m:r>
                          <a:rPr lang="en-US" altLang="zh-CN" i="1">
                            <a:latin typeface="Cambria Math"/>
                          </a:rPr>
                          <m:t>𝑠</m:t>
                        </m:r>
                      </m:sub>
                      <m:sup>
                        <m:r>
                          <a:rPr lang="en-US" altLang="zh-CN" i="1">
                            <a:latin typeface="Cambria Math"/>
                          </a:rPr>
                          <m:t>2</m:t>
                        </m:r>
                      </m:sup>
                    </m:sSubSup>
                  </m:oMath>
                </a14:m>
                <a:r>
                  <a:rPr lang="zh-CN" altLang="zh-CN" dirty="0"/>
                  <a:t>阶开始计算。</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接下来是本课题的研究方案。</a:t>
                </a:r>
              </a:p>
              <a:p>
                <a:r>
                  <a:rPr lang="zh-CN" altLang="zh-CN" dirty="0"/>
                  <a:t>刚刚提到，衰变振幅可表示为硬散射核与相关强子波函数的卷积。强子波函数是过程无关的，可以在实验测量的衰变道中抽取。那么，我们的工作重点将主要集中在对硬散射核的微扰计算上。</a:t>
                </a:r>
              </a:p>
              <a:p>
                <a:r>
                  <a:rPr lang="zh-CN" altLang="zh-CN" dirty="0"/>
                  <a:t>左边的图是</a:t>
                </a:r>
                <a:r>
                  <a:rPr lang="en-US" altLang="zh-CN" dirty="0"/>
                  <a:t>B</a:t>
                </a:r>
                <a:r>
                  <a:rPr lang="zh-CN" altLang="zh-CN" dirty="0"/>
                  <a:t>介子衰变的硬散射核，从</a:t>
                </a:r>
                <a:r>
                  <a:rPr lang="en-US" altLang="zh-CN" i="0"/>
                  <a:t>𝛼</a:t>
                </a:r>
                <a:r>
                  <a:rPr lang="zh-CN" altLang="zh-CN" i="0"/>
                  <a:t>_</a:t>
                </a:r>
                <a:r>
                  <a:rPr lang="en-US" altLang="zh-CN" i="0"/>
                  <a:t>𝑠</a:t>
                </a:r>
                <a:r>
                  <a:rPr lang="zh-CN" altLang="zh-CN" dirty="0"/>
                  <a:t>阶开始计算。右边的图是</a:t>
                </a:r>
                <a:r>
                  <a:rPr lang="en-US" altLang="zh-CN" dirty="0"/>
                  <a:t>b</a:t>
                </a:r>
                <a:r>
                  <a:rPr lang="zh-CN" altLang="zh-CN" dirty="0"/>
                  <a:t>重子衰变的硬散射核，由于比介子多了一个旁观者夸克，那么需要交换两个硬胶子，这样，硬散射核应该从</a:t>
                </a:r>
                <a:r>
                  <a:rPr lang="en-US" altLang="zh-CN" i="0"/>
                  <a:t>𝛼</a:t>
                </a:r>
                <a:r>
                  <a:rPr lang="zh-CN" altLang="zh-CN" i="0"/>
                  <a:t>_</a:t>
                </a:r>
                <a:r>
                  <a:rPr lang="en-US" altLang="zh-CN" i="0"/>
                  <a:t>𝑠^2</a:t>
                </a:r>
                <a:r>
                  <a:rPr lang="zh-CN" altLang="zh-CN" dirty="0"/>
                  <a:t>阶开始计算。</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9</a:t>
            </a:fld>
            <a:endParaRPr lang="zh-CN" altLang="en-US"/>
          </a:p>
        </p:txBody>
      </p:sp>
    </p:spTree>
    <p:extLst>
      <p:ext uri="{BB962C8B-B14F-4D97-AF65-F5344CB8AC3E}">
        <p14:creationId xmlns:p14="http://schemas.microsoft.com/office/powerpoint/2010/main" val="78156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接下来是本课题的研究方案。</a:t>
                </a:r>
              </a:p>
              <a:p>
                <a:r>
                  <a:rPr lang="zh-CN" altLang="zh-CN" dirty="0"/>
                  <a:t>刚刚提到，衰变振幅可表示为硬散射核与相关强子波函数的卷积。强子波函数是过程无关的，可以在实验测量的衰变道中抽取。那么，我们的工作重点将主要集中在对硬散射核的微扰计算上。</a:t>
                </a:r>
              </a:p>
              <a:p>
                <a:r>
                  <a:rPr lang="zh-CN" altLang="zh-CN" dirty="0"/>
                  <a:t>左边的图是</a:t>
                </a:r>
                <a:r>
                  <a:rPr lang="en-US" altLang="zh-CN" dirty="0"/>
                  <a:t>B</a:t>
                </a:r>
                <a:r>
                  <a:rPr lang="zh-CN" altLang="zh-CN" dirty="0"/>
                  <a:t>介子衰变的硬散射核，从</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𝛼</m:t>
                        </m:r>
                      </m:e>
                      <m:sub>
                        <m:r>
                          <a:rPr lang="en-US" altLang="zh-CN" i="1">
                            <a:latin typeface="Cambria Math"/>
                          </a:rPr>
                          <m:t>𝑠</m:t>
                        </m:r>
                      </m:sub>
                    </m:sSub>
                  </m:oMath>
                </a14:m>
                <a:r>
                  <a:rPr lang="zh-CN" altLang="zh-CN" dirty="0"/>
                  <a:t>阶开始计算。右边的图是</a:t>
                </a:r>
                <a:r>
                  <a:rPr lang="en-US" altLang="zh-CN" dirty="0"/>
                  <a:t>b</a:t>
                </a:r>
                <a:r>
                  <a:rPr lang="zh-CN" altLang="zh-CN" dirty="0"/>
                  <a:t>重子衰变的硬散射核，由于比介子多了一个旁观者夸克，那么需要交换两个硬胶子，这样，硬散射核应该从</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𝛼</m:t>
                        </m:r>
                      </m:e>
                      <m:sub>
                        <m:r>
                          <a:rPr lang="en-US" altLang="zh-CN" i="1">
                            <a:latin typeface="Cambria Math"/>
                          </a:rPr>
                          <m:t>𝑠</m:t>
                        </m:r>
                      </m:sub>
                      <m:sup>
                        <m:r>
                          <a:rPr lang="en-US" altLang="zh-CN" i="1">
                            <a:latin typeface="Cambria Math"/>
                          </a:rPr>
                          <m:t>2</m:t>
                        </m:r>
                      </m:sup>
                    </m:sSubSup>
                  </m:oMath>
                </a14:m>
                <a:r>
                  <a:rPr lang="zh-CN" altLang="zh-CN" dirty="0"/>
                  <a:t>阶开始计算。</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接下来是本课题的研究方案。</a:t>
                </a:r>
              </a:p>
              <a:p>
                <a:r>
                  <a:rPr lang="zh-CN" altLang="zh-CN" dirty="0"/>
                  <a:t>刚刚提到，衰变振幅可表示为硬散射核与相关强子波函数的卷积。强子波函数是过程无关的，可以在实验测量的衰变道中抽取。那么，我们的工作重点将主要集中在对硬散射核的微扰计算上。</a:t>
                </a:r>
              </a:p>
              <a:p>
                <a:r>
                  <a:rPr lang="zh-CN" altLang="zh-CN" dirty="0"/>
                  <a:t>左边的图是</a:t>
                </a:r>
                <a:r>
                  <a:rPr lang="en-US" altLang="zh-CN" dirty="0"/>
                  <a:t>B</a:t>
                </a:r>
                <a:r>
                  <a:rPr lang="zh-CN" altLang="zh-CN" dirty="0"/>
                  <a:t>介子衰变的硬散射核，从</a:t>
                </a:r>
                <a:r>
                  <a:rPr lang="en-US" altLang="zh-CN" i="0"/>
                  <a:t>𝛼</a:t>
                </a:r>
                <a:r>
                  <a:rPr lang="zh-CN" altLang="zh-CN" i="0"/>
                  <a:t>_</a:t>
                </a:r>
                <a:r>
                  <a:rPr lang="en-US" altLang="zh-CN" i="0"/>
                  <a:t>𝑠</a:t>
                </a:r>
                <a:r>
                  <a:rPr lang="zh-CN" altLang="zh-CN" dirty="0"/>
                  <a:t>阶开始计算。右边的图是</a:t>
                </a:r>
                <a:r>
                  <a:rPr lang="en-US" altLang="zh-CN" dirty="0"/>
                  <a:t>b</a:t>
                </a:r>
                <a:r>
                  <a:rPr lang="zh-CN" altLang="zh-CN" dirty="0"/>
                  <a:t>重子衰变的硬散射核，由于比介子多了一个旁观者夸克，那么需要交换两个硬胶子，这样，硬散射核应该从</a:t>
                </a:r>
                <a:r>
                  <a:rPr lang="en-US" altLang="zh-CN" i="0"/>
                  <a:t>𝛼</a:t>
                </a:r>
                <a:r>
                  <a:rPr lang="zh-CN" altLang="zh-CN" i="0"/>
                  <a:t>_</a:t>
                </a:r>
                <a:r>
                  <a:rPr lang="en-US" altLang="zh-CN" i="0"/>
                  <a:t>𝑠^2</a:t>
                </a:r>
                <a:r>
                  <a:rPr lang="zh-CN" altLang="zh-CN" dirty="0"/>
                  <a:t>阶开始计算。</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10</a:t>
            </a:fld>
            <a:endParaRPr lang="zh-CN" altLang="en-US"/>
          </a:p>
        </p:txBody>
      </p:sp>
    </p:spTree>
    <p:extLst>
      <p:ext uri="{BB962C8B-B14F-4D97-AF65-F5344CB8AC3E}">
        <p14:creationId xmlns:p14="http://schemas.microsoft.com/office/powerpoint/2010/main" val="348583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11</a:t>
            </a:fld>
            <a:endParaRPr lang="zh-CN" altLang="en-US"/>
          </a:p>
        </p:txBody>
      </p:sp>
    </p:spTree>
    <p:extLst>
      <p:ext uri="{BB962C8B-B14F-4D97-AF65-F5344CB8AC3E}">
        <p14:creationId xmlns:p14="http://schemas.microsoft.com/office/powerpoint/2010/main" val="316749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13</a:t>
            </a:fld>
            <a:endParaRPr lang="zh-CN" altLang="en-US"/>
          </a:p>
        </p:txBody>
      </p:sp>
    </p:spTree>
    <p:extLst>
      <p:ext uri="{BB962C8B-B14F-4D97-AF65-F5344CB8AC3E}">
        <p14:creationId xmlns:p14="http://schemas.microsoft.com/office/powerpoint/2010/main" val="274170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14:m>
                  <m:oMath xmlns:m="http://schemas.openxmlformats.org/officeDocument/2006/math">
                    <m:r>
                      <a:rPr lang="en-US" altLang="zh-CN" i="1">
                        <a:latin typeface="Cambria Math"/>
                      </a:rPr>
                      <m:t>𝐵</m:t>
                    </m:r>
                    <m:r>
                      <a:rPr lang="en-US" altLang="zh-CN" i="1">
                        <a:latin typeface="Cambria Math"/>
                      </a:rPr>
                      <m:t>→</m:t>
                    </m:r>
                    <m:r>
                      <a:rPr lang="en-US" altLang="zh-CN" i="1">
                        <a:latin typeface="Cambria Math"/>
                      </a:rPr>
                      <m:t>𝜙</m:t>
                    </m:r>
                    <m:r>
                      <a:rPr lang="en-US" altLang="zh-CN" i="1">
                        <a:latin typeface="Cambria Math"/>
                      </a:rPr>
                      <m:t>(→</m:t>
                    </m:r>
                    <m:r>
                      <a:rPr lang="en-US" altLang="zh-CN" i="1">
                        <a:latin typeface="Cambria Math"/>
                      </a:rPr>
                      <m:t>𝐾</m:t>
                    </m:r>
                    <m:acc>
                      <m:accPr>
                        <m:chr m:val="̅"/>
                        <m:ctrlPr>
                          <a:rPr lang="zh-CN" altLang="zh-CN" i="1">
                            <a:latin typeface="Cambria Math" panose="02040503050406030204" pitchFamily="18" charset="0"/>
                          </a:rPr>
                        </m:ctrlPr>
                      </m:accPr>
                      <m:e>
                        <m:r>
                          <a:rPr lang="en-US" altLang="zh-CN" i="1">
                            <a:latin typeface="Cambria Math"/>
                          </a:rPr>
                          <m:t>𝐾</m:t>
                        </m:r>
                      </m:e>
                    </m:acc>
                    <m:r>
                      <a:rPr lang="en-US" altLang="zh-CN" i="1">
                        <a:latin typeface="Cambria Math"/>
                      </a:rPr>
                      <m:t>)</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m:t>
                        </m:r>
                      </m:sup>
                    </m:sSup>
                    <m:r>
                      <a:rPr lang="en-US" altLang="zh-CN" i="1">
                        <a:latin typeface="Cambria Math"/>
                      </a:rPr>
                      <m:t>(→</m:t>
                    </m:r>
                    <m:r>
                      <a:rPr lang="en-US" altLang="zh-CN" i="1">
                        <a:latin typeface="Cambria Math"/>
                      </a:rPr>
                      <m:t>𝐾</m:t>
                    </m:r>
                    <m:r>
                      <a:rPr lang="en-US" altLang="zh-CN" i="1">
                        <a:latin typeface="Cambria Math"/>
                      </a:rPr>
                      <m:t>𝜋</m:t>
                    </m:r>
                    <m:r>
                      <a:rPr lang="en-US" altLang="zh-CN" i="1">
                        <a:latin typeface="Cambria Math"/>
                      </a:rPr>
                      <m:t>)</m:t>
                    </m:r>
                  </m:oMath>
                </a14:m>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两个衰变道的结果与先前其他理论在两体衰变框架下给出的预言一致。然而，各种理论对</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道的分支比的预言差别很大，且普遍低于当前世界实验平均值。可见理论预言和实验测量之间的差距还需要进行更深入的研究。我们给出的纵向极化分数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𝑓</m:t>
                        </m:r>
                      </m:e>
                      <m:sub>
                        <m:r>
                          <a:rPr lang="en-US" altLang="zh-CN" i="1">
                            <a:latin typeface="Cambria Math"/>
                          </a:rPr>
                          <m:t>0</m:t>
                        </m:r>
                      </m:sub>
                    </m:sSub>
                  </m:oMath>
                </a14:m>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endParaRPr lang="en-US" altLang="zh-CN" dirty="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−2</m:t>
                        </m:r>
                      </m:sup>
                    </m:sSup>
                  </m:oMath>
                </a14:m>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10</m:t>
                        </m:r>
                      </m:e>
                      <m:sup>
                        <m:r>
                          <a:rPr lang="en-US" altLang="zh-CN" i="1">
                            <a:latin typeface="Cambria Math"/>
                          </a:rPr>
                          <m:t>−3</m:t>
                        </m:r>
                      </m:sup>
                    </m:sSup>
                  </m:oMath>
                </a14:m>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r>
                      <a:rPr lang="en-US" altLang="zh-CN" i="1">
                        <a:latin typeface="Cambria Math"/>
                      </a:rPr>
                      <m:t>→</m:t>
                    </m:r>
                    <m:r>
                      <a:rPr lang="en-US" altLang="zh-CN" i="1">
                        <a:latin typeface="Cambria Math"/>
                      </a:rPr>
                      <m:t>𝜙</m:t>
                    </m:r>
                    <m:sSup>
                      <m:sSupPr>
                        <m:ctrlPr>
                          <a:rPr lang="zh-CN" altLang="zh-CN" i="1">
                            <a:latin typeface="Cambria Math" panose="02040503050406030204" pitchFamily="18" charset="0"/>
                          </a:rPr>
                        </m:ctrlPr>
                      </m:sSupPr>
                      <m:e>
                        <m:r>
                          <a:rPr lang="en-US" altLang="zh-CN" i="1">
                            <a:latin typeface="Cambria Math"/>
                          </a:rPr>
                          <m:t>𝐾</m:t>
                        </m:r>
                      </m:e>
                      <m:sup>
                        <m:r>
                          <a:rPr lang="en-US" altLang="zh-CN" i="1">
                            <a:latin typeface="Cambria Math"/>
                          </a:rPr>
                          <m:t>∗0</m:t>
                        </m:r>
                      </m:sup>
                    </m:sSup>
                  </m:oMath>
                </a14:m>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a:rPr>
                          <m:t>𝐵</m:t>
                        </m:r>
                      </m:e>
                      <m:sup>
                        <m:r>
                          <a:rPr lang="en-US" altLang="zh-CN" i="1">
                            <a:latin typeface="Cambria Math"/>
                          </a:rPr>
                          <m:t>0</m:t>
                        </m:r>
                      </m:sup>
                    </m:sSup>
                  </m:oMath>
                </a14:m>
                <a:r>
                  <a:rPr lang="zh-CN" altLang="zh-CN" dirty="0"/>
                  <a:t>道的结果与</a:t>
                </a:r>
                <a:r>
                  <a:rPr lang="en-US" altLang="zh-CN" dirty="0" err="1"/>
                  <a:t>LHCb</a:t>
                </a:r>
                <a:r>
                  <a:rPr lang="zh-CN" altLang="zh-CN" dirty="0"/>
                  <a:t>实验组给出的数据符合的非常好。</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𝐵</m:t>
                        </m:r>
                      </m:e>
                      <m:sub>
                        <m:r>
                          <a:rPr lang="en-US" altLang="zh-CN" i="1">
                            <a:latin typeface="Cambria Math"/>
                          </a:rPr>
                          <m:t>𝑠</m:t>
                        </m:r>
                      </m:sub>
                      <m:sup>
                        <m:r>
                          <a:rPr lang="en-US" altLang="zh-CN" i="1">
                            <a:latin typeface="Cambria Math"/>
                          </a:rPr>
                          <m:t>0</m:t>
                        </m:r>
                      </m:sup>
                    </m:sSubSup>
                  </m:oMath>
                </a14:m>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Choice>
        <mc:Fallback xmlns="">
          <p:sp>
            <p:nvSpPr>
              <p:cNvPr id="3" name="备注占位符 2"/>
              <p:cNvSpPr>
                <a:spLocks noGrp="1"/>
              </p:cNvSpPr>
              <p:nvPr>
                <p:ph type="body" idx="1"/>
              </p:nvPr>
            </p:nvSpPr>
            <p:spPr/>
            <p:txBody>
              <a:bodyPr/>
              <a:lstStyle/>
              <a:p>
                <a:r>
                  <a:rPr lang="zh-CN" altLang="zh-CN" dirty="0"/>
                  <a:t>下面介绍一下课题进展。</a:t>
                </a:r>
              </a:p>
              <a:p>
                <a:r>
                  <a:rPr lang="zh-CN" altLang="zh-CN" dirty="0"/>
                  <a:t>首先，我们系统研究了</a:t>
                </a:r>
                <a:r>
                  <a:rPr lang="en-US" altLang="zh-CN" i="0"/>
                  <a:t>𝐵→𝜙(→𝐾𝐾</a:t>
                </a:r>
                <a:r>
                  <a:rPr lang="zh-CN" altLang="zh-CN" i="0"/>
                  <a:t> ̅</a:t>
                </a:r>
                <a:r>
                  <a:rPr lang="en-US" altLang="zh-CN" i="0"/>
                  <a:t>)𝐾</a:t>
                </a:r>
                <a:r>
                  <a:rPr lang="zh-CN" altLang="zh-CN" i="0"/>
                  <a:t>^</a:t>
                </a:r>
                <a:r>
                  <a:rPr lang="en-US" altLang="zh-CN" i="0"/>
                  <a:t>∗ (→𝐾𝜋)</a:t>
                </a:r>
                <a:r>
                  <a:rPr lang="zh-CN" altLang="zh-CN" dirty="0"/>
                  <a:t>衰变过程。</a:t>
                </a:r>
              </a:p>
              <a:p>
                <a:r>
                  <a:rPr lang="zh-CN" altLang="zh-CN" dirty="0"/>
                  <a:t>在计算衰变分支比时，考虑了起主要贡献的</a:t>
                </a:r>
                <a:r>
                  <a:rPr lang="en-US" altLang="zh-CN" dirty="0"/>
                  <a:t>P</a:t>
                </a:r>
                <a:r>
                  <a:rPr lang="zh-CN" altLang="zh-CN" dirty="0"/>
                  <a:t>波共振态，和在所选能区内的两个重要</a:t>
                </a:r>
                <a:r>
                  <a:rPr lang="en-US" altLang="zh-CN" dirty="0"/>
                  <a:t>S</a:t>
                </a:r>
                <a:r>
                  <a:rPr lang="zh-CN" altLang="zh-CN" dirty="0"/>
                  <a:t>波背景。这样，该衰变过程中就会涉及到</a:t>
                </a:r>
                <a:r>
                  <a:rPr lang="en-US" altLang="zh-CN" dirty="0"/>
                  <a:t>6</a:t>
                </a:r>
                <a:r>
                  <a:rPr lang="zh-CN" altLang="zh-CN" dirty="0"/>
                  <a:t>个螺旋度振幅，其中包含</a:t>
                </a:r>
                <a:r>
                  <a:rPr lang="en-US" altLang="zh-CN" dirty="0"/>
                  <a:t>3</a:t>
                </a:r>
                <a:r>
                  <a:rPr lang="zh-CN" altLang="zh-CN" dirty="0"/>
                  <a:t>个</a:t>
                </a:r>
                <a:r>
                  <a:rPr lang="en-US" altLang="zh-CN" dirty="0"/>
                  <a:t>P</a:t>
                </a:r>
                <a:r>
                  <a:rPr lang="zh-CN" altLang="zh-CN" dirty="0"/>
                  <a:t>波振幅，两个单</a:t>
                </a:r>
                <a:r>
                  <a:rPr lang="en-US" altLang="zh-CN" dirty="0"/>
                  <a:t>S</a:t>
                </a:r>
                <a:r>
                  <a:rPr lang="zh-CN" altLang="zh-CN" dirty="0"/>
                  <a:t>波振幅和一个双</a:t>
                </a:r>
                <a:r>
                  <a:rPr lang="en-US" altLang="zh-CN" dirty="0"/>
                  <a:t>S</a:t>
                </a:r>
                <a:r>
                  <a:rPr lang="zh-CN" altLang="zh-CN" dirty="0"/>
                  <a:t>波振幅。我们分别计算了这</a:t>
                </a:r>
                <a:r>
                  <a:rPr lang="en-US" altLang="zh-CN" dirty="0"/>
                  <a:t>6</a:t>
                </a:r>
                <a:r>
                  <a:rPr lang="zh-CN" altLang="zh-CN" dirty="0"/>
                  <a:t>个螺旋度振幅对应的衰变分支比，发现</a:t>
                </a:r>
                <a:r>
                  <a:rPr lang="en-US" altLang="zh-CN" dirty="0"/>
                  <a:t>S</a:t>
                </a:r>
                <a:r>
                  <a:rPr lang="zh-CN" altLang="zh-CN" dirty="0"/>
                  <a:t>波的贡献占比很大，可以达到</a:t>
                </a:r>
                <a:r>
                  <a:rPr lang="en-US" altLang="zh-CN" dirty="0"/>
                  <a:t>20%</a:t>
                </a:r>
                <a:r>
                  <a:rPr lang="zh-CN" altLang="zh-CN" dirty="0"/>
                  <a:t>左右，这与</a:t>
                </a:r>
                <a:r>
                  <a:rPr lang="en-US" altLang="zh-CN" dirty="0" err="1"/>
                  <a:t>LHCb</a:t>
                </a:r>
                <a:r>
                  <a:rPr lang="zh-CN" altLang="zh-CN" dirty="0"/>
                  <a:t>实验组给出的数据是基本一致的。</a:t>
                </a:r>
              </a:p>
              <a:p>
                <a:r>
                  <a:rPr lang="zh-CN" altLang="zh-CN" dirty="0"/>
                  <a:t>利用窄宽度近似，我们从准两体衰变道的结果中抽取出了相应的两体衰变分支比。</a:t>
                </a:r>
                <a:r>
                  <a:rPr lang="en-US" altLang="zh-CN" i="0"/>
                  <a:t>𝐵</a:t>
                </a:r>
                <a:r>
                  <a:rPr lang="zh-CN" altLang="zh-CN" i="0"/>
                  <a:t>^(</a:t>
                </a:r>
                <a:r>
                  <a:rPr lang="en-US" altLang="zh-CN" i="0"/>
                  <a:t>0(+)</a:t>
                </a:r>
                <a:r>
                  <a:rPr lang="zh-CN" altLang="zh-CN" i="0"/>
                  <a:t>)</a:t>
                </a:r>
                <a:r>
                  <a:rPr lang="zh-CN" altLang="zh-CN" dirty="0"/>
                  <a:t>两个衰变道的结果与先前其他理论在两体衰变框架下给出的预言一致。然而，各种理论对</a:t>
                </a:r>
                <a:r>
                  <a:rPr lang="en-US" altLang="zh-CN" i="0"/>
                  <a:t>𝐵</a:t>
                </a:r>
                <a:r>
                  <a:rPr lang="zh-CN" altLang="zh-CN" i="0"/>
                  <a:t>_</a:t>
                </a:r>
                <a:r>
                  <a:rPr lang="en-US" altLang="zh-CN" i="0"/>
                  <a:t>𝑠^0</a:t>
                </a:r>
                <a:r>
                  <a:rPr lang="zh-CN" altLang="zh-CN" dirty="0"/>
                  <a:t>道的分支比的预言差别很大，且普遍低于当前世界实验平均值。可见理论预言和实验测量之间的差距还需要进行更深入的研究。我们给出的纵向极化分数</a:t>
                </a:r>
                <a:r>
                  <a:rPr lang="en-US" altLang="zh-CN" i="0"/>
                  <a:t>𝑓</a:t>
                </a:r>
                <a:r>
                  <a:rPr lang="zh-CN" altLang="zh-CN" i="0"/>
                  <a:t>_</a:t>
                </a:r>
                <a:r>
                  <a:rPr lang="en-US" altLang="zh-CN" i="0"/>
                  <a:t>0</a:t>
                </a:r>
                <a:r>
                  <a:rPr lang="zh-CN" altLang="zh-CN" dirty="0"/>
                  <a:t>约为</a:t>
                </a:r>
                <a:r>
                  <a:rPr lang="en-US" altLang="zh-CN" dirty="0"/>
                  <a:t>0.7</a:t>
                </a:r>
                <a:r>
                  <a:rPr lang="zh-CN" altLang="zh-CN" dirty="0"/>
                  <a:t>，略低于纵向极化主导的原始预期</a:t>
                </a:r>
                <a:r>
                  <a:rPr lang="en-US" altLang="zh-CN" dirty="0"/>
                  <a:t>0.9</a:t>
                </a:r>
                <a:r>
                  <a:rPr lang="zh-CN" altLang="zh-CN" dirty="0"/>
                  <a:t>。然而，</a:t>
                </a:r>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实验组给出的测量值</a:t>
                </a:r>
                <a:r>
                  <a:rPr lang="en-US" altLang="zh-CN" dirty="0"/>
                  <a:t>0.5</a:t>
                </a:r>
                <a:r>
                  <a:rPr lang="zh-CN" altLang="zh-CN" dirty="0"/>
                  <a:t>比预期更小，这意味着极化反常现象还需要进行更深入的研究</a:t>
                </a:r>
                <a:r>
                  <a:rPr lang="zh-CN" altLang="zh-CN" dirty="0" smtClean="0"/>
                  <a:t>。</a:t>
                </a:r>
                <a:endParaRPr lang="en-US" altLang="zh-CN" dirty="0" smtClean="0"/>
              </a:p>
              <a:p>
                <a:r>
                  <a:rPr lang="zh-CN" altLang="zh-CN" dirty="0"/>
                  <a:t>我们还研究了衰变过程中的直接</a:t>
                </a:r>
                <a:r>
                  <a:rPr lang="en-US" altLang="zh-CN" dirty="0"/>
                  <a:t>CP</a:t>
                </a:r>
                <a:r>
                  <a:rPr lang="zh-CN" altLang="zh-CN" dirty="0"/>
                  <a:t>破坏和</a:t>
                </a:r>
                <a:r>
                  <a:rPr lang="en-US" altLang="zh-CN" dirty="0"/>
                  <a:t>TPAs</a:t>
                </a:r>
                <a:r>
                  <a:rPr lang="zh-CN" altLang="zh-CN" dirty="0"/>
                  <a:t>。对于两个纯企鹅类型中性衰变道，由于弱相位差为</a:t>
                </a:r>
                <a:r>
                  <a:rPr lang="en-US" altLang="zh-CN" dirty="0"/>
                  <a:t>0</a:t>
                </a:r>
                <a:r>
                  <a:rPr lang="zh-CN" altLang="zh-CN" dirty="0"/>
                  <a:t>，在标准模型框架下直接</a:t>
                </a:r>
                <a:r>
                  <a:rPr lang="en-US" altLang="zh-CN" dirty="0"/>
                  <a:t>CP</a:t>
                </a:r>
                <a:r>
                  <a:rPr lang="zh-CN" altLang="zh-CN" dirty="0"/>
                  <a:t>破坏和真</a:t>
                </a:r>
                <a:r>
                  <a:rPr lang="en-US" altLang="zh-CN" dirty="0"/>
                  <a:t>TPAs</a:t>
                </a:r>
                <a:r>
                  <a:rPr lang="zh-CN" altLang="zh-CN" dirty="0"/>
                  <a:t>都应该为</a:t>
                </a:r>
                <a:r>
                  <a:rPr lang="en-US" altLang="zh-CN" dirty="0"/>
                  <a:t>0</a:t>
                </a:r>
                <a:r>
                  <a:rPr lang="zh-CN" altLang="zh-CN" dirty="0"/>
                  <a:t>。我们给出的电荷道的直接</a:t>
                </a:r>
                <a:r>
                  <a:rPr lang="en-US" altLang="zh-CN" dirty="0"/>
                  <a:t>CP</a:t>
                </a:r>
                <a:r>
                  <a:rPr lang="zh-CN" altLang="zh-CN" dirty="0"/>
                  <a:t>破坏预测值很小，在</a:t>
                </a:r>
                <a:r>
                  <a:rPr lang="zh-CN" altLang="zh-CN" i="0"/>
                  <a:t>〖</a:t>
                </a:r>
                <a:r>
                  <a:rPr lang="en-US" altLang="zh-CN" i="0"/>
                  <a:t>10</a:t>
                </a:r>
                <a:r>
                  <a:rPr lang="zh-CN" altLang="zh-CN" i="0"/>
                  <a:t>〗^(</a:t>
                </a:r>
                <a:r>
                  <a:rPr lang="en-US" altLang="zh-CN" i="0"/>
                  <a:t>−2</a:t>
                </a:r>
                <a:r>
                  <a:rPr lang="zh-CN" altLang="zh-CN" i="0"/>
                  <a:t>)</a:t>
                </a:r>
                <a:r>
                  <a:rPr lang="zh-CN" altLang="zh-CN" dirty="0"/>
                  <a:t>数量级，原因是与企鹅图贡献相比，树图的贡献被显著压低。我们的结果与其他理论方法给出的预测值相近，并且符合</a:t>
                </a:r>
                <a:r>
                  <a:rPr lang="en-US" altLang="zh-CN" dirty="0"/>
                  <a:t>BABAR</a:t>
                </a:r>
                <a:r>
                  <a:rPr lang="zh-CN" altLang="zh-CN" dirty="0"/>
                  <a:t>和</a:t>
                </a:r>
                <a:r>
                  <a:rPr lang="en-US" altLang="zh-CN" dirty="0"/>
                  <a:t>Belle</a:t>
                </a:r>
                <a:r>
                  <a:rPr lang="zh-CN" altLang="zh-CN" dirty="0"/>
                  <a:t>的实验测量值。我们给出的真</a:t>
                </a:r>
                <a:r>
                  <a:rPr lang="en-US" altLang="zh-CN" dirty="0"/>
                  <a:t>TPAs</a:t>
                </a:r>
                <a:r>
                  <a:rPr lang="zh-CN" altLang="zh-CN" dirty="0"/>
                  <a:t>的预测值也很小，在</a:t>
                </a:r>
                <a:r>
                  <a:rPr lang="zh-CN" altLang="zh-CN" i="0"/>
                  <a:t>〖</a:t>
                </a:r>
                <a:r>
                  <a:rPr lang="en-US" altLang="zh-CN" i="0"/>
                  <a:t>10</a:t>
                </a:r>
                <a:r>
                  <a:rPr lang="zh-CN" altLang="zh-CN" i="0"/>
                  <a:t>〗^(</a:t>
                </a:r>
                <a:r>
                  <a:rPr lang="en-US" altLang="zh-CN" i="0"/>
                  <a:t>−3</a:t>
                </a:r>
                <a:r>
                  <a:rPr lang="zh-CN" altLang="zh-CN" i="0"/>
                  <a:t>)</a:t>
                </a:r>
                <a:r>
                  <a:rPr lang="zh-CN" altLang="zh-CN" dirty="0"/>
                  <a:t>数量级，基本没有</a:t>
                </a:r>
                <a:r>
                  <a:rPr lang="en-US" altLang="zh-CN" dirty="0"/>
                  <a:t>CP</a:t>
                </a:r>
                <a:r>
                  <a:rPr lang="zh-CN" altLang="zh-CN" dirty="0"/>
                  <a:t>破坏的迹象，而假</a:t>
                </a:r>
                <a:r>
                  <a:rPr lang="en-US" altLang="zh-CN" dirty="0"/>
                  <a:t>TPAs</a:t>
                </a:r>
                <a:r>
                  <a:rPr lang="zh-CN" altLang="zh-CN" dirty="0"/>
                  <a:t>的预言值很大，表明可能存在重要的末态相互作用。</a:t>
                </a:r>
              </a:p>
              <a:p>
                <a:r>
                  <a:rPr lang="en-US" altLang="zh-CN" dirty="0" err="1"/>
                  <a:t>LHCb</a:t>
                </a:r>
                <a:r>
                  <a:rPr lang="zh-CN" altLang="zh-CN" dirty="0"/>
                  <a:t>、</a:t>
                </a:r>
                <a:r>
                  <a:rPr lang="en-US" altLang="zh-CN" dirty="0"/>
                  <a:t>BABAR</a:t>
                </a:r>
                <a:r>
                  <a:rPr lang="zh-CN" altLang="zh-CN" dirty="0"/>
                  <a:t>和</a:t>
                </a:r>
                <a:r>
                  <a:rPr lang="en-US" altLang="zh-CN" dirty="0"/>
                  <a:t>Belle</a:t>
                </a:r>
                <a:r>
                  <a:rPr lang="zh-CN" altLang="zh-CN" dirty="0"/>
                  <a:t>三个实验组都做了</a:t>
                </a:r>
                <a:r>
                  <a:rPr lang="en-US" altLang="zh-CN" i="0"/>
                  <a:t>𝐵</a:t>
                </a:r>
                <a:r>
                  <a:rPr lang="zh-CN" altLang="zh-CN" i="0"/>
                  <a:t>^</a:t>
                </a:r>
                <a:r>
                  <a:rPr lang="en-US" altLang="zh-CN" i="0"/>
                  <a:t>0→𝜙𝐾</a:t>
                </a:r>
                <a:r>
                  <a:rPr lang="zh-CN" altLang="zh-CN" i="0"/>
                  <a:t>^(</a:t>
                </a:r>
                <a:r>
                  <a:rPr lang="en-US" altLang="zh-CN" i="0"/>
                  <a:t>∗0</a:t>
                </a:r>
                <a:r>
                  <a:rPr lang="zh-CN" altLang="zh-CN" i="0"/>
                  <a:t>)</a:t>
                </a:r>
                <a:r>
                  <a:rPr lang="zh-CN" altLang="zh-CN" dirty="0"/>
                  <a:t>衰变的角分析，我们可以从其分析的结果中导出真</a:t>
                </a:r>
                <a:r>
                  <a:rPr lang="en-US" altLang="zh-CN" dirty="0"/>
                  <a:t>TPAs</a:t>
                </a:r>
                <a:r>
                  <a:rPr lang="zh-CN" altLang="zh-CN" dirty="0"/>
                  <a:t>和假</a:t>
                </a:r>
                <a:r>
                  <a:rPr lang="en-US" altLang="zh-CN" dirty="0"/>
                  <a:t>TPAs</a:t>
                </a:r>
                <a:r>
                  <a:rPr lang="zh-CN" altLang="zh-CN" dirty="0"/>
                  <a:t>。值得注意的是，在</a:t>
                </a:r>
                <a:r>
                  <a:rPr lang="en-US" altLang="zh-CN" dirty="0"/>
                  <a:t>BABAR</a:t>
                </a:r>
                <a:r>
                  <a:rPr lang="zh-CN" altLang="zh-CN" dirty="0"/>
                  <a:t>和</a:t>
                </a:r>
                <a:r>
                  <a:rPr lang="en-US" altLang="zh-CN" dirty="0"/>
                  <a:t>Belle</a:t>
                </a:r>
                <a:r>
                  <a:rPr lang="zh-CN" altLang="zh-CN" dirty="0"/>
                  <a:t>实验组的角分析中，并没有考虑</a:t>
                </a:r>
                <a:r>
                  <a:rPr lang="en-US" altLang="zh-CN" dirty="0"/>
                  <a:t>S</a:t>
                </a:r>
                <a:r>
                  <a:rPr lang="zh-CN" altLang="zh-CN" dirty="0"/>
                  <a:t>波的贡献。只有</a:t>
                </a:r>
                <a:r>
                  <a:rPr lang="en-US" altLang="zh-CN" dirty="0" err="1"/>
                  <a:t>LHCb</a:t>
                </a:r>
                <a:r>
                  <a:rPr lang="zh-CN" altLang="zh-CN" dirty="0"/>
                  <a:t>实验组可以提供计算</a:t>
                </a:r>
                <a:r>
                  <a:rPr lang="en-US" altLang="zh-CN" dirty="0"/>
                  <a:t>S</a:t>
                </a:r>
                <a:r>
                  <a:rPr lang="zh-CN" altLang="zh-CN" dirty="0"/>
                  <a:t>波诱导的</a:t>
                </a:r>
                <a:r>
                  <a:rPr lang="en-US" altLang="zh-CN" dirty="0"/>
                  <a:t>TPAs</a:t>
                </a:r>
                <a:r>
                  <a:rPr lang="zh-CN" altLang="zh-CN" dirty="0"/>
                  <a:t>的实验数据。值得一提的是，我们首次给出了</a:t>
                </a:r>
                <a:r>
                  <a:rPr lang="en-US" altLang="zh-CN" dirty="0"/>
                  <a:t>S</a:t>
                </a:r>
                <a:r>
                  <a:rPr lang="zh-CN" altLang="zh-CN" dirty="0"/>
                  <a:t>波诱导的</a:t>
                </a:r>
                <a:r>
                  <a:rPr lang="en-US" altLang="zh-CN" dirty="0"/>
                  <a:t>TPAs</a:t>
                </a:r>
                <a:r>
                  <a:rPr lang="zh-CN" altLang="zh-CN" dirty="0"/>
                  <a:t>的理论预言。我们给出的</a:t>
                </a:r>
                <a:r>
                  <a:rPr lang="en-US" altLang="zh-CN" i="0"/>
                  <a:t>𝐵</a:t>
                </a:r>
                <a:r>
                  <a:rPr lang="zh-CN" altLang="zh-CN" i="0"/>
                  <a:t>^</a:t>
                </a:r>
                <a:r>
                  <a:rPr lang="en-US" altLang="zh-CN" i="0"/>
                  <a:t>0</a:t>
                </a:r>
                <a:r>
                  <a:rPr lang="zh-CN" altLang="zh-CN" dirty="0"/>
                  <a:t>道的结果与</a:t>
                </a:r>
                <a:r>
                  <a:rPr lang="en-US" altLang="zh-CN" dirty="0" err="1"/>
                  <a:t>LHCb</a:t>
                </a:r>
                <a:r>
                  <a:rPr lang="zh-CN" altLang="zh-CN" dirty="0"/>
                  <a:t>实验组给出的数据符合的非常好。</a:t>
                </a:r>
                <a:r>
                  <a:rPr lang="en-US" altLang="zh-CN" i="0"/>
                  <a:t>𝐵</a:t>
                </a:r>
                <a:r>
                  <a:rPr lang="zh-CN" altLang="zh-CN" i="0"/>
                  <a:t>_</a:t>
                </a:r>
                <a:r>
                  <a:rPr lang="en-US" altLang="zh-CN" i="0"/>
                  <a:t>𝑠^0</a:t>
                </a:r>
                <a:r>
                  <a:rPr lang="zh-CN" altLang="zh-CN" dirty="0"/>
                  <a:t>道的角分析还没有实验结果，我们对其进行的理论预言可以用于与将来的实验数据进行对比。</a:t>
                </a:r>
              </a:p>
              <a:p>
                <a:r>
                  <a:rPr lang="zh-CN" altLang="zh-CN" dirty="0"/>
                  <a:t>以上是我原计划课题的所有研究内容，已全部完成，相关成果已在</a:t>
                </a:r>
                <a:r>
                  <a:rPr lang="en-US" altLang="zh-CN" dirty="0"/>
                  <a:t>PRD</a:t>
                </a:r>
                <a:r>
                  <a:rPr lang="zh-CN" altLang="zh-CN" dirty="0"/>
                  <a:t>上正式发表。</a:t>
                </a:r>
              </a:p>
              <a:p>
                <a:endParaRPr lang="zh-CN" altLang="en-US" dirty="0"/>
              </a:p>
            </p:txBody>
          </p:sp>
        </mc:Fallback>
      </mc:AlternateContent>
      <p:sp>
        <p:nvSpPr>
          <p:cNvPr id="4" name="灯片编号占位符 3"/>
          <p:cNvSpPr>
            <a:spLocks noGrp="1"/>
          </p:cNvSpPr>
          <p:nvPr>
            <p:ph type="sldNum" sz="quarter" idx="10"/>
          </p:nvPr>
        </p:nvSpPr>
        <p:spPr/>
        <p:txBody>
          <a:bodyPr/>
          <a:lstStyle/>
          <a:p>
            <a:fld id="{DC8139A7-ABCC-4695-823A-65AFD78A5035}" type="slidenum">
              <a:rPr lang="zh-CN" altLang="en-US" smtClean="0"/>
              <a:t>14</a:t>
            </a:fld>
            <a:endParaRPr lang="zh-CN" altLang="en-US"/>
          </a:p>
        </p:txBody>
      </p:sp>
    </p:spTree>
    <p:extLst>
      <p:ext uri="{BB962C8B-B14F-4D97-AF65-F5344CB8AC3E}">
        <p14:creationId xmlns:p14="http://schemas.microsoft.com/office/powerpoint/2010/main" val="746132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271" r="1291" b="11187"/>
          <a:stretch/>
        </p:blipFill>
        <p:spPr>
          <a:xfrm>
            <a:off x="-42570" y="0"/>
            <a:ext cx="12234570" cy="6858000"/>
          </a:xfrm>
          <a:prstGeom prst="rect">
            <a:avLst/>
          </a:prstGeom>
        </p:spPr>
      </p:pic>
      <p:sp>
        <p:nvSpPr>
          <p:cNvPr id="3" name="矩形 2"/>
          <p:cNvSpPr/>
          <p:nvPr userDrawn="1"/>
        </p:nvSpPr>
        <p:spPr>
          <a:xfrm>
            <a:off x="-42569" y="0"/>
            <a:ext cx="1223456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615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594"/>
          <a:stretch/>
        </p:blipFill>
        <p:spPr>
          <a:xfrm>
            <a:off x="-72737" y="-21304"/>
            <a:ext cx="12249653" cy="6860422"/>
          </a:xfrm>
          <a:prstGeom prst="rect">
            <a:avLst/>
          </a:prstGeom>
        </p:spPr>
      </p:pic>
    </p:spTree>
    <p:extLst>
      <p:ext uri="{BB962C8B-B14F-4D97-AF65-F5344CB8AC3E}">
        <p14:creationId xmlns:p14="http://schemas.microsoft.com/office/powerpoint/2010/main" val="34584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32776" b="29260"/>
          <a:stretch/>
        </p:blipFill>
        <p:spPr>
          <a:xfrm>
            <a:off x="0" y="4254500"/>
            <a:ext cx="12192000" cy="2603500"/>
          </a:xfrm>
          <a:prstGeom prst="rect">
            <a:avLst/>
          </a:prstGeom>
        </p:spPr>
      </p:pic>
      <p:sp>
        <p:nvSpPr>
          <p:cNvPr id="8" name="矩形 7"/>
          <p:cNvSpPr/>
          <p:nvPr userDrawn="1"/>
        </p:nvSpPr>
        <p:spPr>
          <a:xfrm>
            <a:off x="0" y="4254500"/>
            <a:ext cx="12192000" cy="260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6525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90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6FE35-7143-4D2B-A03B-CFDD1C6677A2}" type="datetimeFigureOut">
              <a:rPr lang="zh-CN" altLang="en-US" smtClean="0"/>
              <a:t>2022/12/8</a:t>
            </a:fld>
            <a:endParaRPr lang="zh-CN" altLang="en-US"/>
          </a:p>
        </p:txBody>
      </p:sp>
      <p:sp>
        <p:nvSpPr>
          <p:cNvPr id="5" name="页脚占位符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7480-7C6B-468B-A137-7F27608821C0}" type="slidenum">
              <a:rPr lang="zh-CN" altLang="en-US" smtClean="0"/>
              <a:t>‹#›</a:t>
            </a:fld>
            <a:endParaRPr lang="zh-CN" altLang="en-US"/>
          </a:p>
        </p:txBody>
      </p:sp>
    </p:spTree>
    <p:extLst>
      <p:ext uri="{BB962C8B-B14F-4D97-AF65-F5344CB8AC3E}">
        <p14:creationId xmlns:p14="http://schemas.microsoft.com/office/powerpoint/2010/main" val="286617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1"/>
        </a:spcBef>
        <a:buFont typeface="Arial" panose="020B0604020202020204" pitchFamily="34" charset="0"/>
        <a:buChar char="•"/>
        <a:defRPr sz="2799"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9" algn="l" defTabSz="914355"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121"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5" rtl="0" eaLnBrk="1" latinLnBrk="0" hangingPunct="1">
        <a:defRPr sz="1800" kern="1200">
          <a:solidFill>
            <a:schemeClr val="tx1"/>
          </a:solidFill>
          <a:latin typeface="+mn-lt"/>
          <a:ea typeface="+mn-ea"/>
          <a:cs typeface="+mn-cs"/>
        </a:defRPr>
      </a:lvl1pPr>
      <a:lvl2pPr marL="457179"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4"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9" algn="l" defTabSz="914355" rtl="0" eaLnBrk="1" latinLnBrk="0" hangingPunct="1">
        <a:defRPr sz="1800" kern="1200">
          <a:solidFill>
            <a:schemeClr val="tx1"/>
          </a:solidFill>
          <a:latin typeface="+mn-lt"/>
          <a:ea typeface="+mn-ea"/>
          <a:cs typeface="+mn-cs"/>
        </a:defRPr>
      </a:lvl6pPr>
      <a:lvl7pPr marL="2743065"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0.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10.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image" Target="../media/image6.png"/><Relationship Id="rId12" Type="http://schemas.openxmlformats.org/officeDocument/2006/relationships/slide" Target="slide2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20.png"/><Relationship Id="rId5" Type="http://schemas.openxmlformats.org/officeDocument/2006/relationships/image" Target="../media/image610.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斜纹 4">
            <a:extLst>
              <a:ext uri="{FF2B5EF4-FFF2-40B4-BE49-F238E27FC236}">
                <a16:creationId xmlns:a16="http://schemas.microsoft.com/office/drawing/2014/main" id="{62EECD75-82AB-99A5-1BB0-43026C07A44A}"/>
              </a:ext>
            </a:extLst>
          </p:cNvPr>
          <p:cNvSpPr/>
          <p:nvPr/>
        </p:nvSpPr>
        <p:spPr>
          <a:xfrm>
            <a:off x="312" y="0"/>
            <a:ext cx="1440000" cy="1440000"/>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DA344F4B-C630-973C-F568-35D824C65303}"/>
              </a:ext>
            </a:extLst>
          </p:cNvPr>
          <p:cNvSpPr/>
          <p:nvPr/>
        </p:nvSpPr>
        <p:spPr>
          <a:xfrm rot="18900000">
            <a:off x="-188229" y="378155"/>
            <a:ext cx="1423788" cy="338554"/>
          </a:xfrm>
          <a:prstGeom prst="rect">
            <a:avLst/>
          </a:prstGeom>
          <a:noFill/>
        </p:spPr>
        <p:txBody>
          <a:bodyPr wrap="none">
            <a:spAutoFit/>
          </a:bodyPr>
          <a:lstStyle/>
          <a:p>
            <a:pPr lvl="0"/>
            <a:r>
              <a:rPr lang="en-US" altLang="zh-CN" sz="1600" dirty="0">
                <a:solidFill>
                  <a:prstClr val="white"/>
                </a:solidFill>
                <a:latin typeface="微软雅黑" panose="020B0503020204020204" pitchFamily="34" charset="-122"/>
                <a:ea typeface="微软雅黑" panose="020B0503020204020204" pitchFamily="34" charset="-122"/>
              </a:rPr>
              <a:t>HFCPV-2022</a:t>
            </a:r>
            <a:endParaRPr lang="zh-CN" altLang="en-US" sz="1600" dirty="0">
              <a:solidFill>
                <a:prstClr val="white"/>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D25C7EB-CE35-95EC-6249-3DDB570C99E6}"/>
                  </a:ext>
                </a:extLst>
              </p:cNvPr>
              <p:cNvSpPr txBox="1"/>
              <p:nvPr/>
            </p:nvSpPr>
            <p:spPr>
              <a:xfrm>
                <a:off x="1495798" y="973425"/>
                <a:ext cx="9200404" cy="1310295"/>
              </a:xfrm>
              <a:prstGeom prst="rect">
                <a:avLst/>
              </a:prstGeom>
              <a:noFill/>
            </p:spPr>
            <p:txBody>
              <a:bodyPr wrap="none" rtlCol="0">
                <a:spAutoFit/>
              </a:bodyPr>
              <a:lstStyle/>
              <a:p>
                <a:pPr algn="ctr">
                  <a:lnSpc>
                    <a:spcPct val="130000"/>
                  </a:lnSpc>
                </a:pPr>
                <a:r>
                  <a:rPr lang="en-US" altLang="zh-CN" sz="3200" b="1" dirty="0">
                    <a:latin typeface="微软雅黑" panose="020B0503020204020204" pitchFamily="34" charset="-122"/>
                    <a:ea typeface="微软雅黑" panose="020B0503020204020204" pitchFamily="34" charset="-122"/>
                  </a:rPr>
                  <a:t>Nonleptonic two-body decays of</a:t>
                </a:r>
                <a:r>
                  <a:rPr lang="en-US" altLang="zh-CN" sz="3200" b="1" dirty="0">
                    <a:solidFill>
                      <a:schemeClr val="tx1"/>
                    </a:solidFill>
                    <a:ea typeface="微软雅黑" panose="020B0503020204020204" pitchFamily="34" charset="-122"/>
                  </a:rPr>
                  <a:t> </a:t>
                </a:r>
                <a14:m>
                  <m:oMath xmlns:m="http://schemas.openxmlformats.org/officeDocument/2006/math">
                    <m:sSub>
                      <m:sSubPr>
                        <m:ctrlPr>
                          <a:rPr lang="en-US" altLang="zh-CN" sz="3200" b="1" i="1" dirty="0" smtClean="0">
                            <a:solidFill>
                              <a:schemeClr val="tx1"/>
                            </a:solidFill>
                            <a:latin typeface="Cambria Math" panose="02040503050406030204" pitchFamily="18" charset="0"/>
                            <a:ea typeface="微软雅黑" panose="020B0503020204020204" pitchFamily="34" charset="-122"/>
                          </a:rPr>
                        </m:ctrlPr>
                      </m:sSubPr>
                      <m:e>
                        <m:r>
                          <a:rPr lang="en-US" altLang="zh-CN" sz="3200" b="1" i="0" dirty="0" smtClean="0">
                            <a:solidFill>
                              <a:schemeClr val="tx1"/>
                            </a:solidFill>
                            <a:latin typeface="Cambria Math" panose="02040503050406030204" pitchFamily="18" charset="0"/>
                            <a:ea typeface="微软雅黑" panose="020B0503020204020204" pitchFamily="34" charset="-122"/>
                          </a:rPr>
                          <m:t>𝚲</m:t>
                        </m:r>
                      </m:e>
                      <m:sub>
                        <m:r>
                          <a:rPr lang="en-US" altLang="zh-CN" sz="3200" b="1" i="1" dirty="0" err="1" smtClean="0">
                            <a:solidFill>
                              <a:schemeClr val="tx1"/>
                            </a:solidFill>
                            <a:latin typeface="Cambria Math" panose="02040503050406030204" pitchFamily="18" charset="0"/>
                            <a:ea typeface="微软雅黑" panose="020B0503020204020204" pitchFamily="34" charset="-122"/>
                          </a:rPr>
                          <m:t>𝒃</m:t>
                        </m:r>
                      </m:sub>
                    </m:sSub>
                  </m:oMath>
                </a14:m>
                <a:r>
                  <a:rPr lang="en-US" altLang="zh-CN" sz="3200" b="1" dirty="0">
                    <a:ea typeface="微软雅黑" panose="020B0503020204020204" pitchFamily="34" charset="-122"/>
                  </a:rPr>
                  <a:t> </a:t>
                </a:r>
                <a:r>
                  <a:rPr lang="en-US" altLang="zh-CN" sz="3200" b="1" dirty="0">
                    <a:latin typeface="微软雅黑" panose="020B0503020204020204" pitchFamily="34" charset="-122"/>
                    <a:ea typeface="微软雅黑" panose="020B0503020204020204" pitchFamily="34" charset="-122"/>
                  </a:rPr>
                  <a:t>baryon </a:t>
                </a:r>
              </a:p>
              <a:p>
                <a:pPr algn="ctr">
                  <a:lnSpc>
                    <a:spcPct val="130000"/>
                  </a:lnSpc>
                </a:pPr>
                <a:r>
                  <a:rPr lang="en-US" altLang="zh-CN" sz="3200" b="1" dirty="0">
                    <a:latin typeface="微软雅黑" panose="020B0503020204020204" pitchFamily="34" charset="-122"/>
                    <a:ea typeface="微软雅黑" panose="020B0503020204020204" pitchFamily="34" charset="-122"/>
                  </a:rPr>
                  <a:t>in the perturbative QCD approach</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mc:Choice>
        <mc:Fallback xmlns="">
          <p:sp>
            <p:nvSpPr>
              <p:cNvPr id="7" name="文本框 6">
                <a:extLst>
                  <a:ext uri="{FF2B5EF4-FFF2-40B4-BE49-F238E27FC236}">
                    <a16:creationId xmlns:a16="http://schemas.microsoft.com/office/drawing/2014/main" id="{AD25C7EB-CE35-95EC-6249-3DDB570C99E6}"/>
                  </a:ext>
                </a:extLst>
              </p:cNvPr>
              <p:cNvSpPr txBox="1">
                <a:spLocks noRot="1" noChangeAspect="1" noMove="1" noResize="1" noEditPoints="1" noAdjustHandles="1" noChangeArrowheads="1" noChangeShapeType="1" noTextEdit="1"/>
              </p:cNvSpPr>
              <p:nvPr/>
            </p:nvSpPr>
            <p:spPr>
              <a:xfrm>
                <a:off x="1495798" y="973425"/>
                <a:ext cx="9200404" cy="1310295"/>
              </a:xfrm>
              <a:prstGeom prst="rect">
                <a:avLst/>
              </a:prstGeom>
              <a:blipFill>
                <a:blip r:embed="rId2"/>
                <a:stretch>
                  <a:fillRect l="-1192" r="-1192" b="-1441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DEDD31B0-7C3A-37B9-BF85-270E5FDE0669}"/>
              </a:ext>
            </a:extLst>
          </p:cNvPr>
          <p:cNvSpPr txBox="1"/>
          <p:nvPr/>
        </p:nvSpPr>
        <p:spPr>
          <a:xfrm>
            <a:off x="2933724" y="3008035"/>
            <a:ext cx="6324552" cy="853567"/>
          </a:xfrm>
          <a:prstGeom prst="rect">
            <a:avLst/>
          </a:prstGeom>
          <a:noFill/>
        </p:spPr>
        <p:txBody>
          <a:bodyPr wrap="none" rtlCol="0">
            <a:spAutoFit/>
          </a:bodyPr>
          <a:lstStyle/>
          <a:p>
            <a:pPr algn="ctr">
              <a:lnSpc>
                <a:spcPct val="130000"/>
              </a:lnSpc>
            </a:pPr>
            <a:r>
              <a:rPr lang="en-US" altLang="zh-CN" sz="2000" dirty="0">
                <a:latin typeface="微软雅黑" panose="020B0503020204020204" pitchFamily="34" charset="-122"/>
                <a:ea typeface="微软雅黑" panose="020B0503020204020204" pitchFamily="34" charset="-122"/>
              </a:rPr>
              <a:t>Chao-Qi Zhang</a:t>
            </a:r>
          </a:p>
          <a:p>
            <a:pPr algn="ctr">
              <a:lnSpc>
                <a:spcPct val="130000"/>
              </a:lnSpc>
            </a:pPr>
            <a:r>
              <a:rPr lang="en-US" altLang="zh-CN" sz="2000" dirty="0">
                <a:latin typeface="微软雅黑" panose="020B0503020204020204" pitchFamily="34" charset="-122"/>
                <a:ea typeface="微软雅黑" panose="020B0503020204020204" pitchFamily="34" charset="-122"/>
              </a:rPr>
              <a:t>North China University of Science and Technology</a:t>
            </a:r>
          </a:p>
        </p:txBody>
      </p:sp>
      <p:sp>
        <p:nvSpPr>
          <p:cNvPr id="4" name="文本框 3">
            <a:extLst>
              <a:ext uri="{FF2B5EF4-FFF2-40B4-BE49-F238E27FC236}">
                <a16:creationId xmlns:a16="http://schemas.microsoft.com/office/drawing/2014/main" id="{5361C979-E3F7-93A3-ADE7-195F157E6465}"/>
              </a:ext>
            </a:extLst>
          </p:cNvPr>
          <p:cNvSpPr txBox="1"/>
          <p:nvPr/>
        </p:nvSpPr>
        <p:spPr>
          <a:xfrm>
            <a:off x="2728059" y="5598387"/>
            <a:ext cx="6735883" cy="400110"/>
          </a:xfrm>
          <a:prstGeom prst="rect">
            <a:avLst/>
          </a:prstGeom>
          <a:noFill/>
        </p:spPr>
        <p:txBody>
          <a:bodyPr wrap="none" rtlCol="0">
            <a:spAutoFit/>
          </a:bodyPr>
          <a:lstStyle/>
          <a:p>
            <a:pPr algn="ctr"/>
            <a:r>
              <a:rPr lang="en-US" altLang="zh-CN" sz="2000" dirty="0">
                <a:latin typeface="微软雅黑" panose="020B0503020204020204" pitchFamily="34" charset="-122"/>
                <a:ea typeface="微软雅黑" panose="020B0503020204020204" pitchFamily="34" charset="-122"/>
              </a:rPr>
              <a:t>HFCPV-2022@Nanjing Normal University</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2022.12.09</a:t>
            </a:r>
            <a:endParaRPr lang="zh-CN" altLang="en-US" sz="20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3E636C62-0316-B8C1-8152-B129C74B81A7}"/>
              </a:ext>
            </a:extLst>
          </p:cNvPr>
          <p:cNvSpPr txBox="1"/>
          <p:nvPr/>
        </p:nvSpPr>
        <p:spPr>
          <a:xfrm>
            <a:off x="2426053" y="4741655"/>
            <a:ext cx="7339894" cy="853567"/>
          </a:xfrm>
          <a:prstGeom prst="rect">
            <a:avLst/>
          </a:prstGeom>
          <a:noFill/>
        </p:spPr>
        <p:txBody>
          <a:bodyPr wrap="none" rtlCol="0">
            <a:spAutoFit/>
          </a:bodyPr>
          <a:lstStyle/>
          <a:p>
            <a:pPr algn="ctr">
              <a:lnSpc>
                <a:spcPct val="130000"/>
              </a:lnSpc>
            </a:pPr>
            <a:r>
              <a:rPr lang="en-US" altLang="zh-CN" sz="2000" dirty="0">
                <a:latin typeface="微软雅黑" panose="020B0503020204020204" pitchFamily="34" charset="-122"/>
                <a:ea typeface="微软雅黑" panose="020B0503020204020204" pitchFamily="34" charset="-122"/>
              </a:rPr>
              <a:t>Based on PhysRevD.105.073005 and PhysRevD.106.053005</a:t>
            </a:r>
          </a:p>
          <a:p>
            <a:pPr algn="ctr">
              <a:lnSpc>
                <a:spcPct val="130000"/>
              </a:lnSpc>
            </a:pPr>
            <a:r>
              <a:rPr lang="en-US" altLang="zh-CN" sz="2000" dirty="0">
                <a:latin typeface="微软雅黑" panose="020B0503020204020204" pitchFamily="34" charset="-122"/>
                <a:ea typeface="微软雅黑" panose="020B0503020204020204" pitchFamily="34" charset="-122"/>
              </a:rPr>
              <a:t>In Collaboration with Professor Zhou Rui</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110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A209AA-F13C-96AC-958A-E1B9A8B0A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75" y="8709"/>
            <a:ext cx="5040000" cy="2928078"/>
          </a:xfrm>
          <a:prstGeom prst="rect">
            <a:avLst/>
          </a:prstGeom>
          <a:ln>
            <a:noFill/>
          </a:ln>
        </p:spPr>
      </p:pic>
      <p:pic>
        <p:nvPicPr>
          <p:cNvPr id="3" name="图片 2">
            <a:extLst>
              <a:ext uri="{FF2B5EF4-FFF2-40B4-BE49-F238E27FC236}">
                <a16:creationId xmlns:a16="http://schemas.microsoft.com/office/drawing/2014/main" id="{B15590F0-F163-E76B-3DAE-DC990CAD4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18" y="3847634"/>
            <a:ext cx="5040000" cy="2457362"/>
          </a:xfrm>
          <a:prstGeom prst="rect">
            <a:avLst/>
          </a:prstGeom>
          <a:ln>
            <a:noFill/>
          </a:ln>
        </p:spPr>
      </p:pic>
      <p:cxnSp>
        <p:nvCxnSpPr>
          <p:cNvPr id="6" name="直接连接符 5">
            <a:extLst>
              <a:ext uri="{FF2B5EF4-FFF2-40B4-BE49-F238E27FC236}">
                <a16:creationId xmlns:a16="http://schemas.microsoft.com/office/drawing/2014/main" id="{62DE8000-441B-0816-65AE-25D197C69695}"/>
              </a:ext>
            </a:extLst>
          </p:cNvPr>
          <p:cNvCxnSpPr/>
          <p:nvPr/>
        </p:nvCxnSpPr>
        <p:spPr>
          <a:xfrm>
            <a:off x="0" y="3429000"/>
            <a:ext cx="12192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直接连接符 7">
            <a:extLst>
              <a:ext uri="{FF2B5EF4-FFF2-40B4-BE49-F238E27FC236}">
                <a16:creationId xmlns:a16="http://schemas.microsoft.com/office/drawing/2014/main" id="{64A25A07-3B3E-B888-776F-7EAAED8E4148}"/>
              </a:ext>
            </a:extLst>
          </p:cNvPr>
          <p:cNvCxnSpPr/>
          <p:nvPr/>
        </p:nvCxnSpPr>
        <p:spPr>
          <a:xfrm>
            <a:off x="6096000" y="0"/>
            <a:ext cx="0" cy="6858000"/>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A5676BD-4410-C550-4760-8BE1801D59C2}"/>
                  </a:ext>
                </a:extLst>
              </p:cNvPr>
              <p:cNvSpPr txBox="1"/>
              <p:nvPr/>
            </p:nvSpPr>
            <p:spPr>
              <a:xfrm>
                <a:off x="6817140" y="5846390"/>
                <a:ext cx="5040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ea typeface="Cambria Math" panose="02040503050406030204" pitchFamily="18" charset="0"/>
                        </a:rPr>
                        <m:t>80</m:t>
                      </m:r>
                      <m:r>
                        <a:rPr lang="en-US" altLang="zh-CN" sz="2400" b="0" i="1" dirty="0">
                          <a:solidFill>
                            <a:schemeClr val="tx1"/>
                          </a:solidFill>
                          <a:latin typeface="Cambria Math" panose="02040503050406030204" pitchFamily="18" charset="0"/>
                          <a:ea typeface="Cambria Math" panose="02040503050406030204" pitchFamily="18" charset="0"/>
                        </a:rPr>
                        <m:t>×2</m:t>
                      </m:r>
                      <m:r>
                        <a:rPr lang="en-US" altLang="zh-CN" sz="2400" b="0" i="1" dirty="0" smtClean="0">
                          <a:solidFill>
                            <a:schemeClr val="tx1"/>
                          </a:solidFill>
                          <a:latin typeface="Cambria Math" panose="02040503050406030204" pitchFamily="18" charset="0"/>
                          <a:ea typeface="Cambria Math" panose="02040503050406030204" pitchFamily="18" charset="0"/>
                        </a:rPr>
                        <m:t>=</m:t>
                      </m:r>
                      <m:r>
                        <a:rPr lang="en-US" altLang="zh-CN" sz="2400" b="1" i="1" dirty="0" smtClean="0">
                          <a:solidFill>
                            <a:srgbClr val="FF0000"/>
                          </a:solidFill>
                          <a:latin typeface="Cambria Math" panose="02040503050406030204" pitchFamily="18" charset="0"/>
                          <a:ea typeface="Cambria Math" panose="02040503050406030204" pitchFamily="18" charset="0"/>
                        </a:rPr>
                        <m:t>𝟏𝟔𝟎</m:t>
                      </m:r>
                    </m:oMath>
                  </m:oMathPara>
                </a14:m>
                <a:endParaRPr lang="zh-CN" altLang="en-US" sz="2400" b="1" dirty="0">
                  <a:solidFill>
                    <a:srgbClr val="FF0000"/>
                  </a:solidFill>
                </a:endParaRPr>
              </a:p>
            </p:txBody>
          </p:sp>
        </mc:Choice>
        <mc:Fallback xmlns="">
          <p:sp>
            <p:nvSpPr>
              <p:cNvPr id="10" name="文本框 9">
                <a:extLst>
                  <a:ext uri="{FF2B5EF4-FFF2-40B4-BE49-F238E27FC236}">
                    <a16:creationId xmlns:a16="http://schemas.microsoft.com/office/drawing/2014/main" id="{DA5676BD-4410-C550-4760-8BE1801D59C2}"/>
                  </a:ext>
                </a:extLst>
              </p:cNvPr>
              <p:cNvSpPr txBox="1">
                <a:spLocks noRot="1" noChangeAspect="1" noMove="1" noResize="1" noEditPoints="1" noAdjustHandles="1" noChangeArrowheads="1" noChangeShapeType="1" noTextEdit="1"/>
              </p:cNvSpPr>
              <p:nvPr/>
            </p:nvSpPr>
            <p:spPr>
              <a:xfrm>
                <a:off x="6817140" y="5846390"/>
                <a:ext cx="5040000" cy="461665"/>
              </a:xfrm>
              <a:prstGeom prst="rect">
                <a:avLst/>
              </a:prstGeom>
              <a:blipFill>
                <a:blip r:embed="rId5"/>
                <a:stretch>
                  <a:fillRect/>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5843635E-E679-F30B-D9CD-E555325FCB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r="27146"/>
          <a:stretch/>
        </p:blipFill>
        <p:spPr>
          <a:xfrm>
            <a:off x="9551593" y="702535"/>
            <a:ext cx="2303698" cy="2009297"/>
          </a:xfrm>
          <a:prstGeom prst="rect">
            <a:avLst/>
          </a:prstGeom>
        </p:spPr>
      </p:pic>
      <p:pic>
        <p:nvPicPr>
          <p:cNvPr id="17" name="图片 16">
            <a:extLst>
              <a:ext uri="{FF2B5EF4-FFF2-40B4-BE49-F238E27FC236}">
                <a16:creationId xmlns:a16="http://schemas.microsoft.com/office/drawing/2014/main" id="{04F2F961-9BD5-E850-42B0-A7B2DE90C5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7146"/>
          <a:stretch/>
        </p:blipFill>
        <p:spPr>
          <a:xfrm>
            <a:off x="6828310" y="702537"/>
            <a:ext cx="2303698" cy="2009297"/>
          </a:xfrm>
          <a:prstGeom prst="rect">
            <a:avLst/>
          </a:prstGeom>
        </p:spPr>
      </p:pic>
      <p:sp>
        <p:nvSpPr>
          <p:cNvPr id="19" name="文本框 18">
            <a:extLst>
              <a:ext uri="{FF2B5EF4-FFF2-40B4-BE49-F238E27FC236}">
                <a16:creationId xmlns:a16="http://schemas.microsoft.com/office/drawing/2014/main" id="{B0DD0620-5B64-4340-4207-6B9653E55BD0}"/>
              </a:ext>
            </a:extLst>
          </p:cNvPr>
          <p:cNvSpPr txBox="1"/>
          <p:nvPr/>
        </p:nvSpPr>
        <p:spPr>
          <a:xfrm>
            <a:off x="1778712" y="3041855"/>
            <a:ext cx="2880000" cy="338554"/>
          </a:xfrm>
          <a:prstGeom prst="rect">
            <a:avLst/>
          </a:prstGeom>
          <a:noFill/>
        </p:spPr>
        <p:txBody>
          <a:bodyPr wrap="square">
            <a:spAutoFit/>
          </a:bodyPr>
          <a:lstStyle/>
          <a:p>
            <a:pPr algn="ctr"/>
            <a:r>
              <a:rPr lang="en-US" altLang="zh-CN" sz="1600" dirty="0">
                <a:latin typeface="微软雅黑" panose="020B0503020204020204" pitchFamily="34" charset="-122"/>
                <a:ea typeface="微软雅黑" panose="020B0503020204020204" pitchFamily="34" charset="-122"/>
              </a:rPr>
              <a:t>W-emission (T) </a:t>
            </a:r>
            <a:r>
              <a:rPr lang="en-US" altLang="zh-CN" sz="1600" b="0" i="0" u="none" strike="noStrike" baseline="0" dirty="0">
                <a:solidFill>
                  <a:srgbClr val="231F20"/>
                </a:solidFill>
                <a:latin typeface="微软雅黑" panose="020B0503020204020204" pitchFamily="34" charset="-122"/>
                <a:ea typeface="微软雅黑" panose="020B0503020204020204" pitchFamily="34" charset="-122"/>
              </a:rPr>
              <a:t>diagrams</a:t>
            </a:r>
            <a:endParaRPr lang="zh-CN" altLang="en-US" sz="1600"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671E7888-791B-2E72-804D-1F3B55E8997A}"/>
              </a:ext>
            </a:extLst>
          </p:cNvPr>
          <p:cNvSpPr txBox="1"/>
          <p:nvPr/>
        </p:nvSpPr>
        <p:spPr>
          <a:xfrm>
            <a:off x="1778712" y="6472309"/>
            <a:ext cx="2880000" cy="338554"/>
          </a:xfrm>
          <a:prstGeom prst="rect">
            <a:avLst/>
          </a:prstGeom>
          <a:noFill/>
        </p:spPr>
        <p:txBody>
          <a:bodyPr wrap="square">
            <a:spAutoFit/>
          </a:bodyPr>
          <a:lstStyle/>
          <a:p>
            <a:pPr algn="ctr"/>
            <a:r>
              <a:rPr lang="en-US" altLang="zh-CN" sz="1600" dirty="0">
                <a:latin typeface="微软雅黑" panose="020B0503020204020204" pitchFamily="34" charset="-122"/>
                <a:ea typeface="微软雅黑" panose="020B0503020204020204" pitchFamily="34" charset="-122"/>
              </a:rPr>
              <a:t>W-exchange (E) </a:t>
            </a:r>
            <a:r>
              <a:rPr lang="en-US" altLang="zh-CN" sz="1600" b="0" i="0" u="none" strike="noStrike" baseline="0" dirty="0">
                <a:solidFill>
                  <a:srgbClr val="231F20"/>
                </a:solidFill>
                <a:latin typeface="微软雅黑" panose="020B0503020204020204" pitchFamily="34" charset="-122"/>
                <a:ea typeface="微软雅黑" panose="020B0503020204020204" pitchFamily="34" charset="-122"/>
              </a:rPr>
              <a:t>diagrams</a:t>
            </a:r>
            <a:endParaRPr lang="zh-CN" altLang="en-US" sz="16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D519F037-1476-D833-4499-334BE3C0983C}"/>
              </a:ext>
            </a:extLst>
          </p:cNvPr>
          <p:cNvSpPr txBox="1"/>
          <p:nvPr/>
        </p:nvSpPr>
        <p:spPr>
          <a:xfrm>
            <a:off x="7541620" y="3043346"/>
            <a:ext cx="3600000" cy="338554"/>
          </a:xfrm>
          <a:prstGeom prst="rect">
            <a:avLst/>
          </a:prstGeom>
          <a:noFill/>
        </p:spPr>
        <p:txBody>
          <a:bodyPr wrap="square">
            <a:spAutoFit/>
          </a:bodyPr>
          <a:lstStyle/>
          <a:p>
            <a:pPr algn="ctr"/>
            <a:r>
              <a:rPr lang="en-US" altLang="zh-CN" sz="1600" dirty="0">
                <a:latin typeface="微软雅黑" panose="020B0503020204020204" pitchFamily="34" charset="-122"/>
                <a:ea typeface="微软雅黑" panose="020B0503020204020204" pitchFamily="34" charset="-122"/>
              </a:rPr>
              <a:t>Three-gluons vertex (G) </a:t>
            </a:r>
            <a:r>
              <a:rPr lang="en-US" altLang="zh-CN" sz="1600" b="0" i="0" u="none" strike="noStrike" baseline="0" dirty="0">
                <a:solidFill>
                  <a:srgbClr val="231F20"/>
                </a:solidFill>
                <a:latin typeface="微软雅黑" panose="020B0503020204020204" pitchFamily="34" charset="-122"/>
                <a:ea typeface="微软雅黑" panose="020B0503020204020204" pitchFamily="34" charset="-122"/>
              </a:rPr>
              <a:t>diagrams</a:t>
            </a:r>
            <a:endParaRPr lang="zh-CN" altLang="en-US" sz="16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26EB561-CDBF-A916-16AE-A337E6A05F04}"/>
                  </a:ext>
                </a:extLst>
              </p:cNvPr>
              <p:cNvSpPr txBox="1"/>
              <p:nvPr/>
            </p:nvSpPr>
            <p:spPr>
              <a:xfrm>
                <a:off x="6817138" y="3924857"/>
                <a:ext cx="5040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36+36+8</m:t>
                      </m:r>
                      <m:r>
                        <a:rPr lang="en-US" altLang="zh-CN" sz="2400" b="0" i="1" dirty="0" smtClean="0">
                          <a:solidFill>
                            <a:schemeClr val="tx1"/>
                          </a:solidFill>
                          <a:latin typeface="Cambria Math" panose="02040503050406030204" pitchFamily="18" charset="0"/>
                          <a:ea typeface="Cambria Math" panose="02040503050406030204" pitchFamily="18" charset="0"/>
                        </a:rPr>
                        <m:t>=80</m:t>
                      </m:r>
                    </m:oMath>
                  </m:oMathPara>
                </a14:m>
                <a:endParaRPr lang="zh-CN" altLang="en-US" sz="2400" dirty="0">
                  <a:solidFill>
                    <a:schemeClr val="tx1"/>
                  </a:solidFill>
                </a:endParaRPr>
              </a:p>
            </p:txBody>
          </p:sp>
        </mc:Choice>
        <mc:Fallback xmlns="">
          <p:sp>
            <p:nvSpPr>
              <p:cNvPr id="2" name="文本框 1">
                <a:extLst>
                  <a:ext uri="{FF2B5EF4-FFF2-40B4-BE49-F238E27FC236}">
                    <a16:creationId xmlns:a16="http://schemas.microsoft.com/office/drawing/2014/main" id="{C26EB561-CDBF-A916-16AE-A337E6A05F04}"/>
                  </a:ext>
                </a:extLst>
              </p:cNvPr>
              <p:cNvSpPr txBox="1">
                <a:spLocks noRot="1" noChangeAspect="1" noMove="1" noResize="1" noEditPoints="1" noAdjustHandles="1" noChangeArrowheads="1" noChangeShapeType="1" noTextEdit="1"/>
              </p:cNvSpPr>
              <p:nvPr/>
            </p:nvSpPr>
            <p:spPr>
              <a:xfrm>
                <a:off x="6817138" y="3924857"/>
                <a:ext cx="5040000"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箭头: 下 4">
                <a:extLst>
                  <a:ext uri="{FF2B5EF4-FFF2-40B4-BE49-F238E27FC236}">
                    <a16:creationId xmlns:a16="http://schemas.microsoft.com/office/drawing/2014/main" id="{C6555907-741D-5652-4711-4DB876B7C6B4}"/>
                  </a:ext>
                </a:extLst>
              </p:cNvPr>
              <p:cNvSpPr/>
              <p:nvPr/>
            </p:nvSpPr>
            <p:spPr>
              <a:xfrm>
                <a:off x="7864052" y="4507874"/>
                <a:ext cx="2880000" cy="115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50" b="1" dirty="0">
                    <a:solidFill>
                      <a:schemeClr val="bg1"/>
                    </a:solidFill>
                    <a:latin typeface="微软雅黑" panose="020B0503020204020204" pitchFamily="34" charset="-122"/>
                    <a:ea typeface="微软雅黑" panose="020B0503020204020204" pitchFamily="34" charset="-122"/>
                  </a:rPr>
                  <a:t>Exchange the two identical </a:t>
                </a:r>
                <a14:m>
                  <m:oMath xmlns:m="http://schemas.openxmlformats.org/officeDocument/2006/math">
                    <m:r>
                      <a:rPr lang="en-US" altLang="zh-CN" sz="1050" b="1" i="1" dirty="0">
                        <a:solidFill>
                          <a:schemeClr val="bg1"/>
                        </a:solidFill>
                        <a:latin typeface="Cambria Math" panose="02040503050406030204" pitchFamily="18" charset="0"/>
                      </a:rPr>
                      <m:t>𝒅</m:t>
                    </m:r>
                  </m:oMath>
                </a14:m>
                <a:r>
                  <a:rPr lang="en-US" altLang="zh-CN" sz="1050" b="1" dirty="0">
                    <a:solidFill>
                      <a:schemeClr val="bg1"/>
                    </a:solidFill>
                    <a:latin typeface="微软雅黑" panose="020B0503020204020204" pitchFamily="34" charset="-122"/>
                    <a:ea typeface="微软雅黑" panose="020B0503020204020204" pitchFamily="34" charset="-122"/>
                  </a:rPr>
                  <a:t> quarks in the final states baryon and meson</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mc:Choice>
        <mc:Fallback xmlns="">
          <p:sp>
            <p:nvSpPr>
              <p:cNvPr id="5" name="箭头: 下 4">
                <a:extLst>
                  <a:ext uri="{FF2B5EF4-FFF2-40B4-BE49-F238E27FC236}">
                    <a16:creationId xmlns:a16="http://schemas.microsoft.com/office/drawing/2014/main" id="{C6555907-741D-5652-4711-4DB876B7C6B4}"/>
                  </a:ext>
                </a:extLst>
              </p:cNvPr>
              <p:cNvSpPr>
                <a:spLocks noRot="1" noChangeAspect="1" noMove="1" noResize="1" noEditPoints="1" noAdjustHandles="1" noChangeArrowheads="1" noChangeShapeType="1" noTextEdit="1"/>
              </p:cNvSpPr>
              <p:nvPr/>
            </p:nvSpPr>
            <p:spPr>
              <a:xfrm>
                <a:off x="7864052" y="4507874"/>
                <a:ext cx="2880000" cy="1152000"/>
              </a:xfrm>
              <a:prstGeom prst="downArrow">
                <a:avLst/>
              </a:prstGeom>
              <a:blipFill>
                <a:blip r:embed="rId8"/>
                <a:stretch>
                  <a:fillRect/>
                </a:stretch>
              </a:blipFill>
              <a:ln>
                <a:solidFill>
                  <a:schemeClr val="accent2"/>
                </a:solidFill>
              </a:ln>
            </p:spPr>
            <p:txBody>
              <a:bodyPr/>
              <a:lstStyle/>
              <a:p>
                <a:r>
                  <a:rPr lang="zh-CN" altLang="en-US">
                    <a:noFill/>
                  </a:rPr>
                  <a:t> </a:t>
                </a:r>
              </a:p>
            </p:txBody>
          </p:sp>
        </mc:Fallback>
      </mc:AlternateContent>
    </p:spTree>
    <p:extLst>
      <p:ext uri="{BB962C8B-B14F-4D97-AF65-F5344CB8AC3E}">
        <p14:creationId xmlns:p14="http://schemas.microsoft.com/office/powerpoint/2010/main" val="15838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28">
                <a:extLst>
                  <a:ext uri="{FF2B5EF4-FFF2-40B4-BE49-F238E27FC236}">
                    <a16:creationId xmlns:a16="http://schemas.microsoft.com/office/drawing/2014/main" id="{9274BD55-38FC-6C66-455F-76655B942646}"/>
                  </a:ext>
                </a:extLst>
              </p:cNvPr>
              <p:cNvSpPr txBox="1"/>
              <p:nvPr/>
            </p:nvSpPr>
            <p:spPr>
              <a:xfrm>
                <a:off x="1058915" y="1270710"/>
                <a:ext cx="7200000" cy="935769"/>
              </a:xfrm>
              <a:prstGeom prst="rect">
                <a:avLst/>
              </a:prstGeom>
              <a:noFill/>
            </p:spPr>
            <p:txBody>
              <a:bodyPr wrap="square" rtlCol="0">
                <a:spAutoFit/>
              </a:bodyPr>
              <a:lstStyle/>
              <a:p>
                <a:pPr>
                  <a:lnSpc>
                    <a:spcPct val="130000"/>
                  </a:lnSpc>
                </a:pPr>
                <a:r>
                  <a:rPr lang="en-US" altLang="zh-CN" dirty="0">
                    <a:latin typeface="微软雅黑" panose="020B0503020204020204" pitchFamily="34" charset="-122"/>
                    <a:ea typeface="微软雅黑" panose="020B0503020204020204" pitchFamily="34" charset="-122"/>
                  </a:rPr>
                  <a:t>    In the rest frame of </a:t>
                </a:r>
                <a14:m>
                  <m:oMath xmlns:m="http://schemas.openxmlformats.org/officeDocument/2006/math">
                    <m:sSub>
                      <m:sSubPr>
                        <m:ctrlPr>
                          <a:rPr lang="en-US" altLang="zh-CN" i="1" kern="0" dirty="0" smtClean="0">
                            <a:latin typeface="Cambria Math" panose="02040503050406030204" pitchFamily="18" charset="0"/>
                            <a:ea typeface="微软雅黑" panose="020B0503020204020204" pitchFamily="34" charset="-122"/>
                          </a:rPr>
                        </m:ctrlPr>
                      </m:sSubPr>
                      <m:e>
                        <m:r>
                          <m:rPr>
                            <m:sty m:val="p"/>
                          </m:rPr>
                          <a:rPr lang="en-US" altLang="zh-CN" kern="0" dirty="0">
                            <a:latin typeface="Cambria Math"/>
                            <a:ea typeface="微软雅黑" panose="020B0503020204020204" pitchFamily="34" charset="-122"/>
                            <a:cs typeface="微软雅黑"/>
                          </a:rPr>
                          <m:t>Λ</m:t>
                        </m:r>
                      </m:e>
                      <m:sub>
                        <m:r>
                          <a:rPr lang="zh-CN" altLang="en-US" i="1" kern="0" dirty="0">
                            <a:latin typeface="Cambria Math"/>
                            <a:ea typeface="微软雅黑" panose="020B0503020204020204" pitchFamily="34" charset="-122"/>
                            <a:cs typeface="微软雅黑"/>
                          </a:rPr>
                          <m:t>𝑏</m:t>
                        </m:r>
                      </m:sub>
                    </m:sSub>
                  </m:oMath>
                </a14:m>
                <a:r>
                  <a:rPr lang="en-US" altLang="zh-CN" dirty="0">
                    <a:latin typeface="微软雅黑" panose="020B0503020204020204" pitchFamily="34" charset="-122"/>
                    <a:ea typeface="微软雅黑" panose="020B0503020204020204" pitchFamily="34" charset="-122"/>
                  </a:rPr>
                  <a:t>, with the light-cone coordinates</a:t>
                </a:r>
              </a:p>
              <a:p>
                <a:pPr algn="ctr">
                  <a:lnSpc>
                    <a:spcPct val="130000"/>
                  </a:lnSpc>
                </a:pPr>
                <a14:m>
                  <m:oMath xmlns:m="http://schemas.openxmlformats.org/officeDocument/2006/math">
                    <m:r>
                      <a:rPr lang="en-US" altLang="zh-CN" sz="1600" i="1">
                        <a:latin typeface="Cambria Math" panose="02040503050406030204" pitchFamily="18" charset="0"/>
                      </a:rPr>
                      <m:t>𝑝</m:t>
                    </m: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d>
                      <m:dPr>
                        <m:ctrlPr>
                          <a:rPr lang="zh-CN" altLang="zh-CN" sz="1600" i="1">
                            <a:latin typeface="Cambria Math" panose="02040503050406030204" pitchFamily="18" charset="0"/>
                          </a:rPr>
                        </m:ctrlPr>
                      </m:dPr>
                      <m:e>
                        <m:r>
                          <a:rPr lang="en-US" altLang="zh-CN" sz="1600" i="1">
                            <a:latin typeface="Cambria Math" panose="02040503050406030204" pitchFamily="18" charset="0"/>
                          </a:rPr>
                          <m:t>1,1,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0</m:t>
                            </m:r>
                          </m:e>
                          <m:sub>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𝑝</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d>
                      <m:dPr>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0</m:t>
                            </m:r>
                          </m:e>
                          <m:sub>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r>
                      <a:rPr lang="en-US" altLang="zh-CN" sz="1600" i="1">
                        <a:latin typeface="Cambria Math" panose="02040503050406030204" pitchFamily="18" charset="0"/>
                      </a:rPr>
                      <m:t>𝑞</m:t>
                    </m: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0</m:t>
                            </m:r>
                          </m:e>
                          <m:sub>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p>
            </p:txBody>
          </p:sp>
        </mc:Choice>
        <mc:Fallback xmlns="">
          <p:sp>
            <p:nvSpPr>
              <p:cNvPr id="5" name="TextBox 28">
                <a:extLst>
                  <a:ext uri="{FF2B5EF4-FFF2-40B4-BE49-F238E27FC236}">
                    <a16:creationId xmlns:a16="http://schemas.microsoft.com/office/drawing/2014/main" id="{9274BD55-38FC-6C66-455F-76655B942646}"/>
                  </a:ext>
                </a:extLst>
              </p:cNvPr>
              <p:cNvSpPr txBox="1">
                <a:spLocks noRot="1" noChangeAspect="1" noMove="1" noResize="1" noEditPoints="1" noAdjustHandles="1" noChangeArrowheads="1" noChangeShapeType="1" noTextEdit="1"/>
              </p:cNvSpPr>
              <p:nvPr/>
            </p:nvSpPr>
            <p:spPr>
              <a:xfrm>
                <a:off x="1058915" y="1270710"/>
                <a:ext cx="7200000" cy="93576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28">
                <a:extLst>
                  <a:ext uri="{FF2B5EF4-FFF2-40B4-BE49-F238E27FC236}">
                    <a16:creationId xmlns:a16="http://schemas.microsoft.com/office/drawing/2014/main" id="{98924B73-B21F-9B8E-8FC2-8B5D4813CECB}"/>
                  </a:ext>
                </a:extLst>
              </p:cNvPr>
              <p:cNvSpPr txBox="1"/>
              <p:nvPr/>
            </p:nvSpPr>
            <p:spPr>
              <a:xfrm>
                <a:off x="1062001" y="2214168"/>
                <a:ext cx="7200000" cy="903837"/>
              </a:xfrm>
              <a:prstGeom prst="rect">
                <a:avLst/>
              </a:prstGeom>
              <a:noFill/>
            </p:spPr>
            <p:txBody>
              <a:bodyPr wrap="square" rtlCol="0">
                <a:spAutoFit/>
              </a:bodyPr>
              <a:lstStyle/>
              <a:p>
                <a:pPr>
                  <a:lnSpc>
                    <a:spcPct val="130000"/>
                  </a:lnSpc>
                </a:pPr>
                <a:r>
                  <a:rPr lang="en-US" altLang="zh-CN" dirty="0">
                    <a:latin typeface="微软雅黑" panose="020B0503020204020204" pitchFamily="34" charset="-122"/>
                    <a:ea typeface="微软雅黑" panose="020B0503020204020204" pitchFamily="34" charset="-122"/>
                  </a:rPr>
                  <a:t>where the factors</a:t>
                </a:r>
              </a:p>
              <a:p>
                <a:pPr algn="ctr">
                  <a:lnSpc>
                    <a:spcPct val="130000"/>
                  </a:lnSpc>
                </a:pP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zh-CN" altLang="zh-CN" sz="1600">
                            <a:latin typeface="Cambria Math" panose="02040503050406030204" pitchFamily="18" charset="0"/>
                          </a:rPr>
                          <m:t>±</m:t>
                        </m:r>
                      </m:sup>
                    </m:sSup>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2</m:t>
                        </m:r>
                      </m:den>
                    </m:f>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en-US"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2</m:t>
                                </m:r>
                              </m:sub>
                            </m:sSub>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smtClean="0">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1</m:t>
                                </m:r>
                              </m:sub>
                            </m:sSub>
                          </m:e>
                          <m:sup>
                            <m:r>
                              <a:rPr lang="en-US" altLang="zh-CN" sz="1600" b="0" i="1" smtClean="0">
                                <a:latin typeface="Cambria Math" panose="02040503050406030204" pitchFamily="18" charset="0"/>
                              </a:rPr>
                              <m:t>2</m:t>
                            </m:r>
                          </m:sup>
                        </m:sSup>
                        <m:r>
                          <a:rPr lang="zh-CN" altLang="zh-CN" sz="1600">
                            <a:latin typeface="Cambria Math" panose="02040503050406030204" pitchFamily="18" charset="0"/>
                          </a:rPr>
                          <m:t>±</m:t>
                        </m:r>
                        <m:rad>
                          <m:radPr>
                            <m:degHide m:val="on"/>
                            <m:ctrlPr>
                              <a:rPr lang="zh-CN" altLang="zh-CN" sz="1600" i="1">
                                <a:latin typeface="Cambria Math" panose="02040503050406030204" pitchFamily="18" charset="0"/>
                              </a:rPr>
                            </m:ctrlPr>
                          </m:radPr>
                          <m:deg/>
                          <m:e>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en-US"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2</m:t>
                                            </m:r>
                                          </m:sub>
                                        </m:sSub>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1</m:t>
                                            </m:r>
                                          </m:sub>
                                        </m:sSub>
                                      </m:e>
                                      <m:sup>
                                        <m:r>
                                          <a:rPr lang="en-US" altLang="zh-CN" sz="1600" i="1">
                                            <a:latin typeface="Cambria Math" panose="02040503050406030204" pitchFamily="18" charset="0"/>
                                          </a:rPr>
                                          <m:t>2</m:t>
                                        </m:r>
                                      </m:sup>
                                    </m:sSup>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−4</m:t>
                            </m:r>
                            <m:sSup>
                              <m:sSupPr>
                                <m:ctrlPr>
                                  <a:rPr lang="en-US" altLang="zh-CN" sz="1600" i="1">
                                    <a:latin typeface="Cambria Math" panose="02040503050406030204" pitchFamily="18" charset="0"/>
                                  </a:rPr>
                                </m:ctrlPr>
                              </m:sSup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1</m:t>
                                    </m:r>
                                  </m:sub>
                                </m:sSub>
                              </m:e>
                              <m:sup>
                                <m:r>
                                  <a:rPr lang="en-US" altLang="zh-CN" sz="1600" i="1">
                                    <a:latin typeface="Cambria Math" panose="02040503050406030204" pitchFamily="18" charset="0"/>
                                  </a:rPr>
                                  <m:t>2</m:t>
                                </m:r>
                              </m:sup>
                            </m:sSup>
                          </m:e>
                        </m:rad>
                      </m:e>
                    </m:d>
                  </m:oMath>
                </a14:m>
                <a:r>
                  <a:rPr lang="en-US" altLang="zh-CN" sz="1600"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mc:Choice>
        <mc:Fallback xmlns="">
          <p:sp>
            <p:nvSpPr>
              <p:cNvPr id="6" name="TextBox 28">
                <a:extLst>
                  <a:ext uri="{FF2B5EF4-FFF2-40B4-BE49-F238E27FC236}">
                    <a16:creationId xmlns:a16="http://schemas.microsoft.com/office/drawing/2014/main" id="{98924B73-B21F-9B8E-8FC2-8B5D4813CECB}"/>
                  </a:ext>
                </a:extLst>
              </p:cNvPr>
              <p:cNvSpPr txBox="1">
                <a:spLocks noRot="1" noChangeAspect="1" noMove="1" noResize="1" noEditPoints="1" noAdjustHandles="1" noChangeArrowheads="1" noChangeShapeType="1" noTextEdit="1"/>
              </p:cNvSpPr>
              <p:nvPr/>
            </p:nvSpPr>
            <p:spPr>
              <a:xfrm>
                <a:off x="1062001" y="2214168"/>
                <a:ext cx="7200000" cy="903837"/>
              </a:xfrm>
              <a:prstGeom prst="rect">
                <a:avLst/>
              </a:prstGeom>
              <a:blipFill>
                <a:blip r:embed="rId4"/>
                <a:stretch>
                  <a:fillRect l="-677" b="-13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28">
                <a:extLst>
                  <a:ext uri="{FF2B5EF4-FFF2-40B4-BE49-F238E27FC236}">
                    <a16:creationId xmlns:a16="http://schemas.microsoft.com/office/drawing/2014/main" id="{C7ECC582-AE87-BA3E-1522-BE86AD82A3C1}"/>
                  </a:ext>
                </a:extLst>
              </p:cNvPr>
              <p:cNvSpPr txBox="1"/>
              <p:nvPr/>
            </p:nvSpPr>
            <p:spPr>
              <a:xfrm>
                <a:off x="1062001" y="3125476"/>
                <a:ext cx="7200000" cy="923971"/>
              </a:xfrm>
              <a:prstGeom prst="rect">
                <a:avLst/>
              </a:prstGeom>
              <a:noFill/>
            </p:spPr>
            <p:txBody>
              <a:bodyPr wrap="square" rtlCol="0">
                <a:spAutoFit/>
              </a:bodyPr>
              <a:lstStyle/>
              <a:p>
                <a:pPr>
                  <a:lnSpc>
                    <a:spcPct val="130000"/>
                  </a:lnSpc>
                </a:pPr>
                <a:r>
                  <a:rPr lang="en-US" altLang="zh-CN" dirty="0">
                    <a:latin typeface="微软雅黑" panose="020B0503020204020204" pitchFamily="34" charset="-122"/>
                    <a:ea typeface="微软雅黑" panose="020B0503020204020204" pitchFamily="34" charset="-122"/>
                  </a:rPr>
                  <a:t>Polarization vectors</a:t>
                </a:r>
              </a:p>
              <a:p>
                <a:pPr algn="ctr">
                  <a:lnSpc>
                    <a:spcPct val="1300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𝜖</m:t>
                        </m:r>
                      </m:e>
                      <m:sub>
                        <m:r>
                          <a:rPr lang="en-US" altLang="zh-CN" sz="1600" i="1">
                            <a:latin typeface="Cambria Math" panose="02040503050406030204" pitchFamily="18" charset="0"/>
                          </a:rPr>
                          <m:t>𝐿</m:t>
                        </m:r>
                      </m:sub>
                    </m:sSub>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r>
                          <a:rPr lang="en-US" altLang="zh-CN" sz="1600" i="1">
                            <a:latin typeface="Cambria Math" panose="02040503050406030204" pitchFamily="18" charset="0"/>
                          </a:rPr>
                          <m:t>𝑟</m:t>
                        </m:r>
                      </m:den>
                    </m:f>
                    <m:d>
                      <m:dPr>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−1,1−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0</m:t>
                            </m:r>
                          </m:e>
                          <m:sub>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r>
                  <a:rPr lang="zh-CN" altLang="zh-CN" sz="1600" dirty="0"/>
                  <a:t> </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𝜖</m:t>
                        </m:r>
                      </m:e>
                      <m:sub>
                        <m:r>
                          <a:rPr lang="en-US" altLang="zh-CN" sz="1600" i="1">
                            <a:latin typeface="Cambria Math" panose="02040503050406030204" pitchFamily="18" charset="0"/>
                          </a:rPr>
                          <m:t>𝑇</m:t>
                        </m:r>
                      </m:sub>
                    </m:sSub>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0,0,</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1</m:t>
                            </m:r>
                          </m:e>
                          <m:sub>
                            <m:r>
                              <a:rPr lang="en-US" altLang="zh-CN" sz="1600" i="1">
                                <a:latin typeface="Cambria Math" panose="02040503050406030204" pitchFamily="18" charset="0"/>
                              </a:rPr>
                              <m:t>𝑇</m:t>
                            </m:r>
                          </m:sub>
                        </m:sSub>
                      </m:e>
                    </m:d>
                  </m:oMath>
                </a14:m>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mc:Choice>
        <mc:Fallback xmlns="">
          <p:sp>
            <p:nvSpPr>
              <p:cNvPr id="7" name="TextBox 28">
                <a:extLst>
                  <a:ext uri="{FF2B5EF4-FFF2-40B4-BE49-F238E27FC236}">
                    <a16:creationId xmlns:a16="http://schemas.microsoft.com/office/drawing/2014/main" id="{C7ECC582-AE87-BA3E-1522-BE86AD82A3C1}"/>
                  </a:ext>
                </a:extLst>
              </p:cNvPr>
              <p:cNvSpPr txBox="1">
                <a:spLocks noRot="1" noChangeAspect="1" noMove="1" noResize="1" noEditPoints="1" noAdjustHandles="1" noChangeArrowheads="1" noChangeShapeType="1" noTextEdit="1"/>
              </p:cNvSpPr>
              <p:nvPr/>
            </p:nvSpPr>
            <p:spPr>
              <a:xfrm>
                <a:off x="1062001" y="3125476"/>
                <a:ext cx="7200000" cy="923971"/>
              </a:xfrm>
              <a:prstGeom prst="rect">
                <a:avLst/>
              </a:prstGeom>
              <a:blipFill>
                <a:blip r:embed="rId5"/>
                <a:stretch>
                  <a:fillRect l="-677" b="-6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28">
                <a:extLst>
                  <a:ext uri="{FF2B5EF4-FFF2-40B4-BE49-F238E27FC236}">
                    <a16:creationId xmlns:a16="http://schemas.microsoft.com/office/drawing/2014/main" id="{6CDB34BB-BF73-EF44-97AB-6284CB927E12}"/>
                  </a:ext>
                </a:extLst>
              </p:cNvPr>
              <p:cNvSpPr txBox="1"/>
              <p:nvPr/>
            </p:nvSpPr>
            <p:spPr>
              <a:xfrm>
                <a:off x="1062001" y="4055203"/>
                <a:ext cx="8638590" cy="1961563"/>
              </a:xfrm>
              <a:prstGeom prst="rect">
                <a:avLst/>
              </a:prstGeom>
              <a:noFill/>
            </p:spPr>
            <p:txBody>
              <a:bodyPr wrap="square" rtlCol="0">
                <a:spAutoFit/>
              </a:bodyPr>
              <a:lstStyle/>
              <a:p>
                <a:pPr>
                  <a:lnSpc>
                    <a:spcPct val="130000"/>
                  </a:lnSpc>
                </a:pPr>
                <a:r>
                  <a:rPr lang="en-US" altLang="zh-CN" dirty="0">
                    <a:latin typeface="微软雅黑" panose="020B0503020204020204" pitchFamily="34" charset="-122"/>
                    <a:ea typeface="微软雅黑" panose="020B0503020204020204" pitchFamily="34" charset="-122"/>
                  </a:rPr>
                  <a:t>The momenta of eight quarks</a:t>
                </a:r>
                <a:endParaRPr lang="zh-CN" altLang="en-US" dirty="0">
                  <a:latin typeface="微软雅黑" panose="020B0503020204020204" pitchFamily="34" charset="-122"/>
                  <a:ea typeface="微软雅黑" panose="020B0503020204020204" pitchFamily="34" charset="-122"/>
                </a:endParaRPr>
              </a:p>
              <a:p>
                <a:pPr>
                  <a:lnSpc>
                    <a:spcPct val="1300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sub>
                    </m:sSub>
                    <m:r>
                      <m:rPr>
                        <m:aln/>
                      </m:rP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0,</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3</m:t>
                        </m:r>
                      </m:sub>
                    </m:sSub>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0,</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3</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𝑘</m:t>
                            </m:r>
                          </m:e>
                          <m:sub>
                            <m:r>
                              <a:rPr lang="en-US" altLang="zh-CN" sz="1600" i="1">
                                <a:latin typeface="Cambria Math" panose="02040503050406030204" pitchFamily="18" charset="0"/>
                              </a:rPr>
                              <m:t>3</m:t>
                            </m:r>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30000"/>
                  </a:lnSpc>
                </a:pP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sub>
                      <m:sup>
                        <m:r>
                          <a:rPr lang="en-US" altLang="zh-CN" sz="1600" i="1">
                            <a:latin typeface="Cambria Math" panose="02040503050406030204" pitchFamily="18" charset="0"/>
                          </a:rPr>
                          <m:t>′</m:t>
                        </m:r>
                      </m:sup>
                    </m:sSubSup>
                    <m:r>
                      <m:rPr>
                        <m:aln/>
                      </m:rP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sub>
                          <m:sup>
                            <m:r>
                              <a:rPr lang="en-US" altLang="zh-CN" sz="1600" i="1">
                                <a:latin typeface="Cambria Math" panose="02040503050406030204" pitchFamily="18" charset="0"/>
                              </a:rPr>
                              <m:t>′</m:t>
                            </m:r>
                          </m:sup>
                        </m:sSubSup>
                        <m:r>
                          <a:rPr lang="en-US" altLang="zh-CN" sz="1600" i="1">
                            <a:latin typeface="Cambria Math" panose="02040503050406030204" pitchFamily="18" charset="0"/>
                          </a:rPr>
                          <m:t>,0,</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1</m:t>
                            </m:r>
                            <m:r>
                              <a:rPr lang="en-US" altLang="zh-CN" sz="1600" i="1">
                                <a:latin typeface="Cambria Math" panose="02040503050406030204" pitchFamily="18" charset="0"/>
                              </a:rPr>
                              <m:t>𝑇</m:t>
                            </m:r>
                          </m:sub>
                          <m:sup>
                            <m:r>
                              <a:rPr lang="en-US" altLang="zh-CN" sz="1600" i="1">
                                <a:latin typeface="Cambria Math" panose="02040503050406030204" pitchFamily="18" charset="0"/>
                              </a:rPr>
                              <m:t>′</m:t>
                            </m:r>
                          </m:sup>
                        </m:sSubSup>
                      </m:e>
                    </m:d>
                  </m:oMath>
                </a14:m>
                <a:r>
                  <a:rPr lang="zh-CN" altLang="en-US" sz="1600" dirty="0">
                    <a:latin typeface="微软雅黑" panose="020B0503020204020204" pitchFamily="34" charset="-122"/>
                    <a:ea typeface="微软雅黑" panose="020B0503020204020204" pitchFamily="34" charset="-122"/>
                  </a:rPr>
                  <a:t>，</a:t>
                </a:r>
                <a:r>
                  <a:rPr lang="zh-CN" altLang="zh-CN" sz="1600" dirty="0"/>
                  <a:t>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sub>
                      <m:sup>
                        <m:r>
                          <a:rPr lang="en-US" altLang="zh-CN" sz="1600" i="1">
                            <a:latin typeface="Cambria Math" panose="02040503050406030204" pitchFamily="18" charset="0"/>
                          </a:rPr>
                          <m:t>′</m:t>
                        </m:r>
                      </m:sup>
                    </m:sSubSup>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sub>
                          <m:sup>
                            <m:r>
                              <a:rPr lang="en-US" altLang="zh-CN" sz="1600" i="1">
                                <a:latin typeface="Cambria Math" panose="02040503050406030204" pitchFamily="18" charset="0"/>
                              </a:rPr>
                              <m:t>′</m:t>
                            </m:r>
                          </m:sup>
                        </m:sSubSup>
                        <m:r>
                          <a:rPr lang="en-US" altLang="zh-CN" sz="1600" i="1">
                            <a:latin typeface="Cambria Math" panose="02040503050406030204" pitchFamily="18" charset="0"/>
                          </a:rPr>
                          <m:t>,0,</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2</m:t>
                            </m:r>
                            <m:r>
                              <a:rPr lang="en-US" altLang="zh-CN" sz="1600" i="1">
                                <a:latin typeface="Cambria Math" panose="02040503050406030204" pitchFamily="18" charset="0"/>
                              </a:rPr>
                              <m:t>𝑇</m:t>
                            </m:r>
                          </m:sub>
                          <m:sup>
                            <m:r>
                              <a:rPr lang="en-US" altLang="zh-CN" sz="1600" i="1">
                                <a:latin typeface="Cambria Math" panose="02040503050406030204" pitchFamily="18" charset="0"/>
                              </a:rPr>
                              <m:t>′</m:t>
                            </m:r>
                          </m:sup>
                        </m:sSubSup>
                      </m:e>
                    </m:d>
                  </m:oMath>
                </a14:m>
                <a:r>
                  <a:rPr lang="zh-CN" altLang="en-US" sz="1600" dirty="0">
                    <a:latin typeface="微软雅黑" panose="020B0503020204020204" pitchFamily="34" charset="-122"/>
                    <a:ea typeface="微软雅黑" panose="020B0503020204020204" pitchFamily="34" charset="-122"/>
                  </a:rPr>
                  <a:t>，</a:t>
                </a:r>
                <a:r>
                  <a:rPr lang="zh-CN" altLang="zh-CN" sz="1600" dirty="0"/>
                  <a:t>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3</m:t>
                        </m:r>
                      </m:sub>
                      <m:sup>
                        <m:r>
                          <a:rPr lang="en-US" altLang="zh-CN" sz="1600" i="1">
                            <a:latin typeface="Cambria Math" panose="02040503050406030204" pitchFamily="18" charset="0"/>
                          </a:rPr>
                          <m:t>′</m:t>
                        </m:r>
                      </m:sup>
                    </m:sSubSup>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𝑥</m:t>
                            </m:r>
                          </m:e>
                          <m:sub>
                            <m:r>
                              <a:rPr lang="en-US" altLang="zh-CN" sz="1600" i="1">
                                <a:latin typeface="Cambria Math" panose="02040503050406030204" pitchFamily="18" charset="0"/>
                              </a:rPr>
                              <m:t>3</m:t>
                            </m:r>
                          </m:sub>
                          <m:sup>
                            <m:r>
                              <a:rPr lang="en-US" altLang="zh-CN" sz="1600" i="1">
                                <a:latin typeface="Cambria Math" panose="02040503050406030204" pitchFamily="18" charset="0"/>
                              </a:rPr>
                              <m:t>′</m:t>
                            </m:r>
                          </m:sup>
                        </m:sSubSup>
                        <m:r>
                          <a:rPr lang="en-US" altLang="zh-CN" sz="1600" i="1">
                            <a:latin typeface="Cambria Math" panose="02040503050406030204" pitchFamily="18" charset="0"/>
                          </a:rPr>
                          <m:t>,0,</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𝑘</m:t>
                            </m:r>
                          </m:e>
                          <m:sub>
                            <m:r>
                              <a:rPr lang="en-US" altLang="zh-CN" sz="1600" i="1">
                                <a:latin typeface="Cambria Math" panose="02040503050406030204" pitchFamily="18" charset="0"/>
                              </a:rPr>
                              <m:t>3</m:t>
                            </m:r>
                            <m:r>
                              <a:rPr lang="en-US" altLang="zh-CN" sz="1600" i="1">
                                <a:latin typeface="Cambria Math" panose="02040503050406030204" pitchFamily="18" charset="0"/>
                              </a:rPr>
                              <m:t>𝑇</m:t>
                            </m:r>
                          </m:sub>
                          <m:sup>
                            <m:r>
                              <a:rPr lang="en-US" altLang="zh-CN" sz="1600" i="1">
                                <a:latin typeface="Cambria Math" panose="02040503050406030204" pitchFamily="18" charset="0"/>
                              </a:rPr>
                              <m:t>′</m:t>
                            </m:r>
                          </m:sup>
                        </m:sSubSup>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300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1</m:t>
                        </m:r>
                      </m:sub>
                    </m:sSub>
                    <m:r>
                      <m:rPr>
                        <m:aln/>
                      </m:rP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r>
                          <a:rPr lang="en-US" altLang="zh-CN" sz="1600" i="1">
                            <a:latin typeface="Cambria Math" panose="02040503050406030204" pitchFamily="18" charset="0"/>
                          </a:rPr>
                          <m:t>𝑦</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r>
                          <a:rPr lang="en-US" altLang="zh-CN" sz="1600" i="1">
                            <a:latin typeface="Cambria Math" panose="02040503050406030204" pitchFamily="18" charset="0"/>
                          </a:rPr>
                          <m:t>𝑦</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𝑇</m:t>
                            </m:r>
                          </m:sub>
                        </m:sSub>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2</m:t>
                        </m:r>
                      </m:sub>
                    </m:sSub>
                    <m:r>
                      <m:rPr>
                        <m:aln/>
                      </m:rP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𝑦</m:t>
                            </m:r>
                          </m:e>
                        </m:d>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den>
                        </m:f>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𝑦</m:t>
                            </m:r>
                          </m:e>
                        </m:d>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𝑓</m:t>
                                </m:r>
                              </m:e>
                              <m:sup>
                                <m:r>
                                  <a:rPr lang="en-US" altLang="zh-CN" sz="1600" i="1">
                                    <a:latin typeface="Cambria Math" panose="02040503050406030204" pitchFamily="18" charset="0"/>
                                  </a:rPr>
                                  <m:t>−</m:t>
                                </m:r>
                              </m:sup>
                            </m:sSup>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𝑇</m:t>
                            </m:r>
                          </m:sub>
                        </m:sSub>
                      </m:e>
                    </m:d>
                  </m:oMath>
                </a14:m>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mc:Choice>
        <mc:Fallback xmlns="">
          <p:sp>
            <p:nvSpPr>
              <p:cNvPr id="8" name="TextBox 28">
                <a:extLst>
                  <a:ext uri="{FF2B5EF4-FFF2-40B4-BE49-F238E27FC236}">
                    <a16:creationId xmlns:a16="http://schemas.microsoft.com/office/drawing/2014/main" id="{6CDB34BB-BF73-EF44-97AB-6284CB927E12}"/>
                  </a:ext>
                </a:extLst>
              </p:cNvPr>
              <p:cNvSpPr txBox="1">
                <a:spLocks noRot="1" noChangeAspect="1" noMove="1" noResize="1" noEditPoints="1" noAdjustHandles="1" noChangeArrowheads="1" noChangeShapeType="1" noTextEdit="1"/>
              </p:cNvSpPr>
              <p:nvPr/>
            </p:nvSpPr>
            <p:spPr>
              <a:xfrm>
                <a:off x="1062001" y="4055203"/>
                <a:ext cx="8638590" cy="1961563"/>
              </a:xfrm>
              <a:prstGeom prst="rect">
                <a:avLst/>
              </a:prstGeom>
              <a:blipFill>
                <a:blip r:embed="rId6"/>
                <a:stretch>
                  <a:fillRect l="-565"/>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8C446071-4593-E058-2EA0-E958E7BC5D1C}"/>
              </a:ext>
            </a:extLst>
          </p:cNvPr>
          <p:cNvSpPr txBox="1"/>
          <p:nvPr/>
        </p:nvSpPr>
        <p:spPr>
          <a:xfrm>
            <a:off x="1056000" y="800748"/>
            <a:ext cx="10080000"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 Kinematics</a:t>
            </a:r>
            <a:endParaRPr lang="zh-CN" altLang="en-US" sz="2400" b="1"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 name="TextBox 28">
                <a:extLst>
                  <a:ext uri="{FF2B5EF4-FFF2-40B4-BE49-F238E27FC236}">
                    <a16:creationId xmlns:a16="http://schemas.microsoft.com/office/drawing/2014/main" id="{B8032097-C2F1-C8E8-6A75-BAB30C7E64D5}"/>
                  </a:ext>
                </a:extLst>
              </p:cNvPr>
              <p:cNvSpPr txBox="1"/>
              <p:nvPr/>
            </p:nvSpPr>
            <p:spPr>
              <a:xfrm>
                <a:off x="8969999" y="4339786"/>
                <a:ext cx="2160000" cy="1081515"/>
              </a:xfrm>
              <a:prstGeom prst="rect">
                <a:avLst/>
              </a:prstGeom>
              <a:noFill/>
              <a:ln w="28575">
                <a:solidFill>
                  <a:schemeClr val="accent2"/>
                </a:solidFill>
              </a:ln>
            </p:spPr>
            <p:txBody>
              <a:bodyPr wrap="square" rtlCol="0">
                <a:spAutoFit/>
              </a:bodyPr>
              <a:lstStyle/>
              <a:p>
                <a:pPr algn="ctr">
                  <a:lnSpc>
                    <a:spcPct val="130000"/>
                  </a:lnSpc>
                </a:pPr>
                <a14:m>
                  <m:oMathPara xmlns:m="http://schemas.openxmlformats.org/officeDocument/2006/math">
                    <m:oMathParaPr>
                      <m:jc m:val="centerGroup"/>
                    </m:oMathParaPr>
                    <m:oMath xmlns:m="http://schemas.openxmlformats.org/officeDocument/2006/math">
                      <m:sSub>
                        <m:sSubPr>
                          <m:ctrlPr>
                            <a:rPr lang="zh-CN" altLang="zh-CN" sz="1600" b="1" i="1" smtClean="0">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𝒓</m:t>
                          </m:r>
                        </m:e>
                        <m:sub>
                          <m:r>
                            <a:rPr lang="en-US" altLang="zh-CN" sz="1600" b="1" i="1">
                              <a:solidFill>
                                <a:schemeClr val="accent2"/>
                              </a:solidFill>
                              <a:latin typeface="Cambria Math" panose="02040503050406030204" pitchFamily="18" charset="0"/>
                            </a:rPr>
                            <m:t>𝟏</m:t>
                          </m:r>
                          <m:r>
                            <a:rPr lang="en-US" altLang="zh-CN" sz="1600" b="1" i="1" smtClean="0">
                              <a:solidFill>
                                <a:schemeClr val="accent2"/>
                              </a:solidFill>
                              <a:latin typeface="Cambria Math" panose="02040503050406030204" pitchFamily="18" charset="0"/>
                            </a:rPr>
                            <m:t>,</m:t>
                          </m:r>
                          <m:r>
                            <a:rPr lang="en-US" altLang="zh-CN" sz="1600" b="1" i="1" smtClean="0">
                              <a:solidFill>
                                <a:schemeClr val="accent2"/>
                              </a:solidFill>
                              <a:latin typeface="Cambria Math" panose="02040503050406030204" pitchFamily="18" charset="0"/>
                            </a:rPr>
                            <m:t>𝟐</m:t>
                          </m:r>
                        </m:sub>
                      </m:sSub>
                      <m:r>
                        <a:rPr lang="en-US" altLang="zh-CN" sz="1600" b="1" i="1" smtClean="0">
                          <a:solidFill>
                            <a:schemeClr val="accent2"/>
                          </a:solidFill>
                          <a:latin typeface="Cambria Math" panose="02040503050406030204" pitchFamily="18" charset="0"/>
                        </a:rPr>
                        <m:t>=</m:t>
                      </m:r>
                      <m:sSub>
                        <m:sSubPr>
                          <m:ctrlPr>
                            <a:rPr lang="zh-CN" altLang="zh-CN" sz="1600" b="1" i="1" smtClean="0">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𝑴</m:t>
                          </m:r>
                        </m:e>
                        <m:sub>
                          <m:r>
                            <a:rPr lang="en-US" altLang="zh-CN" sz="1600" b="1" i="1" smtClean="0">
                              <a:solidFill>
                                <a:schemeClr val="accent2"/>
                              </a:solidFill>
                              <a:latin typeface="Cambria Math" panose="02040503050406030204" pitchFamily="18" charset="0"/>
                            </a:rPr>
                            <m:t>𝟏</m:t>
                          </m:r>
                          <m:r>
                            <a:rPr lang="en-US" altLang="zh-CN" sz="1600" b="1" i="1" smtClean="0">
                              <a:solidFill>
                                <a:schemeClr val="accent2"/>
                              </a:solidFill>
                              <a:latin typeface="Cambria Math" panose="02040503050406030204" pitchFamily="18" charset="0"/>
                            </a:rPr>
                            <m:t>,</m:t>
                          </m:r>
                          <m:r>
                            <a:rPr lang="en-US" altLang="zh-CN" sz="1600" b="1" i="1" smtClean="0">
                              <a:solidFill>
                                <a:schemeClr val="accent2"/>
                              </a:solidFill>
                              <a:latin typeface="Cambria Math" panose="02040503050406030204" pitchFamily="18" charset="0"/>
                            </a:rPr>
                            <m:t>𝟐</m:t>
                          </m:r>
                        </m:sub>
                      </m:sSub>
                      <m:r>
                        <a:rPr lang="en-US" altLang="zh-CN" sz="1600" b="1" i="1">
                          <a:solidFill>
                            <a:schemeClr val="accent2"/>
                          </a:solidFill>
                          <a:latin typeface="Cambria Math" panose="02040503050406030204" pitchFamily="18" charset="0"/>
                        </a:rPr>
                        <m:t>/</m:t>
                      </m:r>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𝑴</m:t>
                          </m:r>
                        </m:e>
                        <m:sub>
                          <m:sSub>
                            <m:sSubPr>
                              <m:ctrlPr>
                                <a:rPr lang="zh-CN" altLang="zh-CN" sz="1600" b="1" i="1">
                                  <a:solidFill>
                                    <a:schemeClr val="accent2"/>
                                  </a:solidFill>
                                  <a:latin typeface="Cambria Math" panose="02040503050406030204" pitchFamily="18" charset="0"/>
                                </a:rPr>
                              </m:ctrlPr>
                            </m:sSubPr>
                            <m:e>
                              <m:r>
                                <a:rPr lang="en-US" altLang="zh-CN" sz="1600" b="1">
                                  <a:solidFill>
                                    <a:schemeClr val="accent2"/>
                                  </a:solidFill>
                                  <a:latin typeface="Cambria Math" panose="02040503050406030204" pitchFamily="18" charset="0"/>
                                </a:rPr>
                                <m:t>𝚲</m:t>
                              </m:r>
                            </m:e>
                            <m:sub>
                              <m:r>
                                <a:rPr lang="en-US" altLang="zh-CN" sz="1600" b="1" i="1">
                                  <a:solidFill>
                                    <a:schemeClr val="accent2"/>
                                  </a:solidFill>
                                  <a:latin typeface="Cambria Math" panose="02040503050406030204" pitchFamily="18" charset="0"/>
                                </a:rPr>
                                <m:t>𝒃</m:t>
                              </m:r>
                            </m:sub>
                          </m:sSub>
                        </m:sub>
                      </m:sSub>
                    </m:oMath>
                  </m:oMathPara>
                </a14:m>
                <a:endParaRPr lang="en-US" altLang="zh-CN" sz="1600" b="1" i="1" dirty="0">
                  <a:solidFill>
                    <a:schemeClr val="accent2"/>
                  </a:solidFill>
                  <a:latin typeface="Cambria Math" panose="02040503050406030204" pitchFamily="18" charset="0"/>
                </a:endParaRPr>
              </a:p>
              <a:p>
                <a:pPr algn="ctr">
                  <a:lnSpc>
                    <a:spcPct val="130000"/>
                  </a:lnSpc>
                </a:pPr>
                <a14:m>
                  <m:oMathPara xmlns:m="http://schemas.openxmlformats.org/officeDocument/2006/math">
                    <m:oMathParaPr>
                      <m:jc m:val="centerGroup"/>
                    </m:oMathParaPr>
                    <m:oMath xmlns:m="http://schemas.openxmlformats.org/officeDocument/2006/math">
                      <m:sSub>
                        <m:sSubPr>
                          <m:ctrlPr>
                            <a:rPr lang="zh-CN" altLang="zh-CN" sz="1600" b="1" i="1" smtClean="0">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𝒙</m:t>
                          </m:r>
                        </m:e>
                        <m:sub>
                          <m:r>
                            <a:rPr lang="en-US" altLang="zh-CN" sz="1600" b="1" i="1">
                              <a:solidFill>
                                <a:schemeClr val="accent2"/>
                              </a:solidFill>
                              <a:latin typeface="Cambria Math" panose="02040503050406030204" pitchFamily="18" charset="0"/>
                            </a:rPr>
                            <m:t>𝟏</m:t>
                          </m:r>
                        </m:sub>
                      </m:sSub>
                      <m:r>
                        <a:rPr lang="en-US" altLang="zh-CN" sz="1600" b="1" i="1">
                          <a:solidFill>
                            <a:schemeClr val="accent2"/>
                          </a:solidFill>
                          <a:latin typeface="Cambria Math" panose="02040503050406030204" pitchFamily="18" charset="0"/>
                        </a:rPr>
                        <m:t>+</m:t>
                      </m:r>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𝒙</m:t>
                          </m:r>
                        </m:e>
                        <m:sub>
                          <m:r>
                            <a:rPr lang="en-US" altLang="zh-CN" sz="1600" b="1" i="1">
                              <a:solidFill>
                                <a:schemeClr val="accent2"/>
                              </a:solidFill>
                              <a:latin typeface="Cambria Math" panose="02040503050406030204" pitchFamily="18" charset="0"/>
                            </a:rPr>
                            <m:t>𝟐</m:t>
                          </m:r>
                        </m:sub>
                      </m:sSub>
                      <m:r>
                        <a:rPr lang="en-US" altLang="zh-CN" sz="1600" b="1" i="1">
                          <a:solidFill>
                            <a:schemeClr val="accent2"/>
                          </a:solidFill>
                          <a:latin typeface="Cambria Math" panose="02040503050406030204" pitchFamily="18" charset="0"/>
                        </a:rPr>
                        <m:t>+</m:t>
                      </m:r>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𝒙</m:t>
                          </m:r>
                        </m:e>
                        <m:sub>
                          <m:r>
                            <a:rPr lang="en-US" altLang="zh-CN" sz="1600" b="1" i="1">
                              <a:solidFill>
                                <a:schemeClr val="accent2"/>
                              </a:solidFill>
                              <a:latin typeface="Cambria Math" panose="02040503050406030204" pitchFamily="18" charset="0"/>
                            </a:rPr>
                            <m:t>𝟑</m:t>
                          </m:r>
                        </m:sub>
                      </m:sSub>
                      <m:r>
                        <a:rPr lang="en-US" altLang="zh-CN" sz="1600" b="1" i="1">
                          <a:solidFill>
                            <a:schemeClr val="accent2"/>
                          </a:solidFill>
                          <a:latin typeface="Cambria Math" panose="02040503050406030204" pitchFamily="18" charset="0"/>
                        </a:rPr>
                        <m:t>=</m:t>
                      </m:r>
                      <m:r>
                        <a:rPr lang="en-US" altLang="zh-CN" sz="1600" b="1" i="1">
                          <a:solidFill>
                            <a:schemeClr val="accent2"/>
                          </a:solidFill>
                          <a:latin typeface="Cambria Math" panose="02040503050406030204" pitchFamily="18" charset="0"/>
                        </a:rPr>
                        <m:t>𝟏</m:t>
                      </m:r>
                    </m:oMath>
                  </m:oMathPara>
                </a14:m>
                <a:endParaRPr lang="en-US" altLang="zh-CN" sz="1600" b="1" i="1" dirty="0">
                  <a:solidFill>
                    <a:schemeClr val="accent2"/>
                  </a:solidFill>
                  <a:latin typeface="Cambria Math" panose="02040503050406030204" pitchFamily="18" charset="0"/>
                </a:endParaRPr>
              </a:p>
              <a:p>
                <a:pPr algn="ctr">
                  <a:lnSpc>
                    <a:spcPct val="130000"/>
                  </a:lnSpc>
                </a:pPr>
                <a14:m>
                  <m:oMathPara xmlns:m="http://schemas.openxmlformats.org/officeDocument/2006/math">
                    <m:oMathParaPr>
                      <m:jc m:val="centerGroup"/>
                    </m:oMathParaPr>
                    <m:oMath xmlns:m="http://schemas.openxmlformats.org/officeDocument/2006/math">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𝒌</m:t>
                          </m:r>
                        </m:e>
                        <m:sub>
                          <m:r>
                            <a:rPr lang="en-US" altLang="zh-CN" sz="1600" b="1" i="1">
                              <a:solidFill>
                                <a:schemeClr val="accent2"/>
                              </a:solidFill>
                              <a:latin typeface="Cambria Math" panose="02040503050406030204" pitchFamily="18" charset="0"/>
                            </a:rPr>
                            <m:t>𝟏</m:t>
                          </m:r>
                          <m:r>
                            <a:rPr lang="en-US" altLang="zh-CN" sz="1600" b="1" i="1">
                              <a:solidFill>
                                <a:schemeClr val="accent2"/>
                              </a:solidFill>
                              <a:latin typeface="Cambria Math" panose="02040503050406030204" pitchFamily="18" charset="0"/>
                            </a:rPr>
                            <m:t>𝑻</m:t>
                          </m:r>
                        </m:sub>
                      </m:sSub>
                      <m:r>
                        <a:rPr lang="en-US" altLang="zh-CN" sz="1600" b="1" i="1">
                          <a:solidFill>
                            <a:schemeClr val="accent2"/>
                          </a:solidFill>
                          <a:latin typeface="Cambria Math" panose="02040503050406030204" pitchFamily="18" charset="0"/>
                        </a:rPr>
                        <m:t>+</m:t>
                      </m:r>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𝒌</m:t>
                          </m:r>
                        </m:e>
                        <m:sub>
                          <m:r>
                            <a:rPr lang="en-US" altLang="zh-CN" sz="1600" b="1" i="1">
                              <a:solidFill>
                                <a:schemeClr val="accent2"/>
                              </a:solidFill>
                              <a:latin typeface="Cambria Math" panose="02040503050406030204" pitchFamily="18" charset="0"/>
                            </a:rPr>
                            <m:t>𝟐</m:t>
                          </m:r>
                          <m:r>
                            <a:rPr lang="en-US" altLang="zh-CN" sz="1600" b="1" i="1">
                              <a:solidFill>
                                <a:schemeClr val="accent2"/>
                              </a:solidFill>
                              <a:latin typeface="Cambria Math" panose="02040503050406030204" pitchFamily="18" charset="0"/>
                            </a:rPr>
                            <m:t>𝑻</m:t>
                          </m:r>
                        </m:sub>
                      </m:sSub>
                      <m:r>
                        <a:rPr lang="en-US" altLang="zh-CN" sz="1600" b="1" i="1">
                          <a:solidFill>
                            <a:schemeClr val="accent2"/>
                          </a:solidFill>
                          <a:latin typeface="Cambria Math" panose="02040503050406030204" pitchFamily="18" charset="0"/>
                        </a:rPr>
                        <m:t>+</m:t>
                      </m:r>
                      <m:sSub>
                        <m:sSubPr>
                          <m:ctrlPr>
                            <a:rPr lang="zh-CN" altLang="zh-CN" sz="1600" b="1" i="1">
                              <a:solidFill>
                                <a:schemeClr val="accent2"/>
                              </a:solidFill>
                              <a:latin typeface="Cambria Math" panose="02040503050406030204" pitchFamily="18" charset="0"/>
                            </a:rPr>
                          </m:ctrlPr>
                        </m:sSubPr>
                        <m:e>
                          <m:r>
                            <a:rPr lang="en-US" altLang="zh-CN" sz="1600" b="1" i="1">
                              <a:solidFill>
                                <a:schemeClr val="accent2"/>
                              </a:solidFill>
                              <a:latin typeface="Cambria Math" panose="02040503050406030204" pitchFamily="18" charset="0"/>
                            </a:rPr>
                            <m:t>𝒌</m:t>
                          </m:r>
                        </m:e>
                        <m:sub>
                          <m:r>
                            <a:rPr lang="en-US" altLang="zh-CN" sz="1600" b="1" i="1">
                              <a:solidFill>
                                <a:schemeClr val="accent2"/>
                              </a:solidFill>
                              <a:latin typeface="Cambria Math" panose="02040503050406030204" pitchFamily="18" charset="0"/>
                            </a:rPr>
                            <m:t>𝟑</m:t>
                          </m:r>
                          <m:r>
                            <a:rPr lang="en-US" altLang="zh-CN" sz="1600" b="1" i="1">
                              <a:solidFill>
                                <a:schemeClr val="accent2"/>
                              </a:solidFill>
                              <a:latin typeface="Cambria Math" panose="02040503050406030204" pitchFamily="18" charset="0"/>
                            </a:rPr>
                            <m:t>𝑻</m:t>
                          </m:r>
                        </m:sub>
                      </m:sSub>
                      <m:r>
                        <a:rPr lang="en-US" altLang="zh-CN" sz="1600" b="1">
                          <a:solidFill>
                            <a:schemeClr val="accent2"/>
                          </a:solidFill>
                          <a:latin typeface="Cambria Math" panose="02040503050406030204" pitchFamily="18" charset="0"/>
                        </a:rPr>
                        <m:t>=</m:t>
                      </m:r>
                      <m:r>
                        <a:rPr lang="en-US" altLang="zh-CN" sz="1600" b="1" i="1">
                          <a:solidFill>
                            <a:schemeClr val="accent2"/>
                          </a:solidFill>
                          <a:latin typeface="Cambria Math" panose="02040503050406030204" pitchFamily="18" charset="0"/>
                        </a:rPr>
                        <m:t>𝟎</m:t>
                      </m:r>
                    </m:oMath>
                  </m:oMathPara>
                </a14:m>
                <a:endParaRPr lang="en-US" altLang="zh-CN" sz="1600" b="1" dirty="0">
                  <a:solidFill>
                    <a:schemeClr val="accent2"/>
                  </a:solidFill>
                  <a:latin typeface="微软雅黑" panose="020B0503020204020204" pitchFamily="34" charset="-122"/>
                  <a:ea typeface="微软雅黑" panose="020B0503020204020204" pitchFamily="34" charset="-122"/>
                </a:endParaRPr>
              </a:p>
            </p:txBody>
          </p:sp>
        </mc:Choice>
        <mc:Fallback xmlns="">
          <p:sp>
            <p:nvSpPr>
              <p:cNvPr id="4" name="TextBox 28">
                <a:extLst>
                  <a:ext uri="{FF2B5EF4-FFF2-40B4-BE49-F238E27FC236}">
                    <a16:creationId xmlns:a16="http://schemas.microsoft.com/office/drawing/2014/main" id="{B8032097-C2F1-C8E8-6A75-BAB30C7E64D5}"/>
                  </a:ext>
                </a:extLst>
              </p:cNvPr>
              <p:cNvSpPr txBox="1">
                <a:spLocks noRot="1" noChangeAspect="1" noMove="1" noResize="1" noEditPoints="1" noAdjustHandles="1" noChangeArrowheads="1" noChangeShapeType="1" noTextEdit="1"/>
              </p:cNvSpPr>
              <p:nvPr/>
            </p:nvSpPr>
            <p:spPr>
              <a:xfrm>
                <a:off x="8969999" y="4339786"/>
                <a:ext cx="2160000" cy="1081515"/>
              </a:xfrm>
              <a:prstGeom prst="rect">
                <a:avLst/>
              </a:prstGeom>
              <a:blipFill>
                <a:blip r:embed="rId7"/>
                <a:stretch>
                  <a:fillRect/>
                </a:stretch>
              </a:blipFill>
              <a:ln w="28575">
                <a:solidFill>
                  <a:schemeClr val="accent2"/>
                </a:solidFill>
              </a:ln>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9FABF65F-BAF1-A9D5-6BBD-D7C090BC0530}"/>
              </a:ext>
            </a:extLst>
          </p:cNvPr>
          <p:cNvPicPr>
            <a:picLocks noChangeAspect="1"/>
          </p:cNvPicPr>
          <p:nvPr/>
        </p:nvPicPr>
        <p:blipFill>
          <a:blip r:embed="rId8"/>
          <a:stretch>
            <a:fillRect/>
          </a:stretch>
        </p:blipFill>
        <p:spPr>
          <a:xfrm>
            <a:off x="8255375" y="1271228"/>
            <a:ext cx="3600000" cy="2282754"/>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C4E50F8-4BE8-7D32-46FD-3AB7269D11ED}"/>
                  </a:ext>
                </a:extLst>
              </p:cNvPr>
              <p:cNvSpPr txBox="1"/>
              <p:nvPr/>
            </p:nvSpPr>
            <p:spPr>
              <a:xfrm>
                <a:off x="8251672" y="3688481"/>
                <a:ext cx="36000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00" i="1" kern="0" dirty="0" smtClean="0">
                              <a:latin typeface="Cambria Math" panose="02040503050406030204" pitchFamily="18" charset="0"/>
                              <a:ea typeface="微软雅黑" panose="020B0503020204020204" pitchFamily="34" charset="-122"/>
                            </a:rPr>
                          </m:ctrlPr>
                        </m:sSubPr>
                        <m:e>
                          <m:r>
                            <m:rPr>
                              <m:sty m:val="p"/>
                            </m:rPr>
                            <a:rPr lang="en-US" altLang="zh-CN" sz="1600" kern="0" dirty="0">
                              <a:latin typeface="Cambria Math"/>
                              <a:ea typeface="微软雅黑" panose="020B0503020204020204" pitchFamily="34" charset="-122"/>
                              <a:cs typeface="微软雅黑"/>
                            </a:rPr>
                            <m:t>Λ</m:t>
                          </m:r>
                        </m:e>
                        <m:sub>
                          <m:r>
                            <a:rPr lang="zh-CN" altLang="en-US" sz="1600" i="1" kern="0" dirty="0">
                              <a:latin typeface="Cambria Math"/>
                              <a:ea typeface="微软雅黑" panose="020B0503020204020204" pitchFamily="34" charset="-122"/>
                              <a:cs typeface="微软雅黑"/>
                            </a:rPr>
                            <m:t>𝑏</m:t>
                          </m:r>
                        </m:sub>
                      </m:sSub>
                      <m:r>
                        <a:rPr lang="en-US" altLang="zh-CN" sz="1600" b="0" i="1" kern="0" dirty="0" smtClean="0">
                          <a:latin typeface="Cambria Math" panose="02040503050406030204" pitchFamily="18" charset="0"/>
                          <a:ea typeface="微软雅黑" panose="020B0503020204020204" pitchFamily="34" charset="-122"/>
                          <a:cs typeface="微软雅黑"/>
                        </a:rPr>
                        <m:t>(</m:t>
                      </m:r>
                      <m:r>
                        <a:rPr lang="en-US" altLang="zh-CN" sz="1600" i="1" kern="0" dirty="0" smtClean="0">
                          <a:latin typeface="Cambria Math" panose="02040503050406030204" pitchFamily="18" charset="0"/>
                          <a:ea typeface="微软雅黑" panose="020B0503020204020204" pitchFamily="34" charset="-122"/>
                          <a:cs typeface="微软雅黑"/>
                        </a:rPr>
                        <m:t>𝑝</m:t>
                      </m:r>
                      <m:r>
                        <a:rPr lang="en-US" altLang="zh-CN" sz="1600" b="0" i="1" kern="0" dirty="0" smtClean="0">
                          <a:latin typeface="Cambria Math" panose="02040503050406030204" pitchFamily="18" charset="0"/>
                          <a:ea typeface="微软雅黑" panose="020B0503020204020204" pitchFamily="34" charset="-122"/>
                          <a:cs typeface="微软雅黑"/>
                        </a:rPr>
                        <m:t>)</m:t>
                      </m:r>
                      <m:r>
                        <a:rPr lang="zh-CN" altLang="en-US" sz="1600" i="1" kern="0" dirty="0" smtClean="0">
                          <a:latin typeface="Cambria Math"/>
                          <a:ea typeface="微软雅黑" panose="020B0503020204020204" pitchFamily="34" charset="-122"/>
                          <a:cs typeface="微软雅黑"/>
                        </a:rPr>
                        <m:t>→</m:t>
                      </m:r>
                      <m:sSub>
                        <m:sSubPr>
                          <m:ctrlPr>
                            <a:rPr lang="en-US" altLang="zh-CN" sz="1600" i="1" kern="0" dirty="0" smtClean="0">
                              <a:latin typeface="Cambria Math" panose="02040503050406030204" pitchFamily="18" charset="0"/>
                              <a:ea typeface="微软雅黑" panose="020B0503020204020204" pitchFamily="34" charset="-122"/>
                            </a:rPr>
                          </m:ctrlPr>
                        </m:sSubPr>
                        <m:e>
                          <m:r>
                            <a:rPr lang="en-US" altLang="zh-CN" sz="1600" b="0" i="1" kern="0" dirty="0" smtClean="0">
                              <a:latin typeface="Cambria Math" panose="02040503050406030204" pitchFamily="18" charset="0"/>
                              <a:ea typeface="微软雅黑" panose="020B0503020204020204" pitchFamily="34" charset="-122"/>
                            </a:rPr>
                            <m:t>𝑀</m:t>
                          </m:r>
                        </m:e>
                        <m:sub>
                          <m:r>
                            <a:rPr lang="en-US" altLang="zh-CN" sz="1600" b="0" i="1" kern="0" dirty="0" smtClean="0">
                              <a:latin typeface="Cambria Math" panose="02040503050406030204" pitchFamily="18" charset="0"/>
                              <a:ea typeface="微软雅黑" panose="020B0503020204020204" pitchFamily="34" charset="-122"/>
                            </a:rPr>
                            <m:t>1</m:t>
                          </m:r>
                        </m:sub>
                      </m:sSub>
                      <m:r>
                        <a:rPr lang="en-US" altLang="zh-CN" sz="1600" b="0" i="1" kern="0" dirty="0" smtClean="0">
                          <a:latin typeface="Cambria Math" panose="02040503050406030204" pitchFamily="18" charset="0"/>
                          <a:ea typeface="微软雅黑" panose="020B0503020204020204" pitchFamily="34" charset="-122"/>
                        </a:rPr>
                        <m:t>(</m:t>
                      </m:r>
                      <m:r>
                        <a:rPr lang="en-US" altLang="zh-CN" sz="1600" b="0" i="1" kern="0" dirty="0" smtClean="0">
                          <a:latin typeface="Cambria Math" panose="02040503050406030204" pitchFamily="18" charset="0"/>
                          <a:ea typeface="微软雅黑" panose="020B0503020204020204" pitchFamily="34" charset="-122"/>
                        </a:rPr>
                        <m:t>𝑝</m:t>
                      </m:r>
                      <m:r>
                        <a:rPr lang="en-US" altLang="zh-CN" sz="1600" b="0" i="1" kern="0" dirty="0" smtClean="0">
                          <a:latin typeface="Cambria Math" panose="02040503050406030204" pitchFamily="18" charset="0"/>
                          <a:ea typeface="微软雅黑" panose="020B0503020204020204" pitchFamily="34" charset="-122"/>
                        </a:rPr>
                        <m:t>′)</m:t>
                      </m:r>
                      <m:sSub>
                        <m:sSubPr>
                          <m:ctrlPr>
                            <a:rPr lang="en-US" altLang="zh-CN" sz="1600" i="1" kern="0" dirty="0" smtClean="0">
                              <a:latin typeface="Cambria Math" panose="02040503050406030204" pitchFamily="18" charset="0"/>
                              <a:ea typeface="微软雅黑" panose="020B0503020204020204" pitchFamily="34" charset="-122"/>
                            </a:rPr>
                          </m:ctrlPr>
                        </m:sSubPr>
                        <m:e>
                          <m:r>
                            <a:rPr lang="en-US" altLang="zh-CN" sz="1600" b="0" i="1" kern="0" dirty="0" smtClean="0">
                              <a:latin typeface="Cambria Math" panose="02040503050406030204" pitchFamily="18" charset="0"/>
                              <a:ea typeface="微软雅黑" panose="020B0503020204020204" pitchFamily="34" charset="-122"/>
                            </a:rPr>
                            <m:t>𝑀</m:t>
                          </m:r>
                        </m:e>
                        <m:sub>
                          <m:r>
                            <a:rPr lang="en-US" altLang="zh-CN" sz="1600" b="0" i="1" kern="0" dirty="0" smtClean="0">
                              <a:latin typeface="Cambria Math" panose="02040503050406030204" pitchFamily="18" charset="0"/>
                              <a:ea typeface="微软雅黑" panose="020B0503020204020204" pitchFamily="34" charset="-122"/>
                            </a:rPr>
                            <m:t>2</m:t>
                          </m:r>
                        </m:sub>
                      </m:sSub>
                      <m:r>
                        <a:rPr lang="en-US" altLang="zh-CN" sz="1600" b="0" i="1" kern="0" dirty="0" smtClean="0">
                          <a:latin typeface="Cambria Math" panose="02040503050406030204" pitchFamily="18" charset="0"/>
                          <a:ea typeface="微软雅黑" panose="020B0503020204020204" pitchFamily="34" charset="-122"/>
                        </a:rPr>
                        <m:t>(</m:t>
                      </m:r>
                      <m:r>
                        <a:rPr lang="en-US" altLang="zh-CN" sz="1600" b="0" i="1" kern="0" dirty="0" smtClean="0">
                          <a:latin typeface="Cambria Math" panose="02040503050406030204" pitchFamily="18" charset="0"/>
                          <a:ea typeface="微软雅黑" panose="020B0503020204020204" pitchFamily="34" charset="-122"/>
                        </a:rPr>
                        <m:t>𝑞</m:t>
                      </m:r>
                      <m:r>
                        <a:rPr lang="en-US" altLang="zh-CN" sz="1600" b="0" i="1" kern="0" dirty="0" smtClean="0">
                          <a:latin typeface="Cambria Math" panose="02040503050406030204" pitchFamily="18" charset="0"/>
                          <a:ea typeface="微软雅黑" panose="020B0503020204020204" pitchFamily="34" charset="-122"/>
                        </a:rPr>
                        <m:t>)</m:t>
                      </m:r>
                    </m:oMath>
                  </m:oMathPara>
                </a14:m>
                <a:endParaRPr lang="zh-CN" altLang="en-US" dirty="0"/>
              </a:p>
            </p:txBody>
          </p:sp>
        </mc:Choice>
        <mc:Fallback xmlns="">
          <p:sp>
            <p:nvSpPr>
              <p:cNvPr id="14" name="文本框 13">
                <a:extLst>
                  <a:ext uri="{FF2B5EF4-FFF2-40B4-BE49-F238E27FC236}">
                    <a16:creationId xmlns:a16="http://schemas.microsoft.com/office/drawing/2014/main" id="{1C4E50F8-4BE8-7D32-46FD-3AB7269D11ED}"/>
                  </a:ext>
                </a:extLst>
              </p:cNvPr>
              <p:cNvSpPr txBox="1">
                <a:spLocks noRot="1" noChangeAspect="1" noMove="1" noResize="1" noEditPoints="1" noAdjustHandles="1" noChangeArrowheads="1" noChangeShapeType="1" noTextEdit="1"/>
              </p:cNvSpPr>
              <p:nvPr/>
            </p:nvSpPr>
            <p:spPr>
              <a:xfrm>
                <a:off x="8251672" y="3688481"/>
                <a:ext cx="3600000" cy="338554"/>
              </a:xfrm>
              <a:prstGeom prst="rect">
                <a:avLst/>
              </a:prstGeom>
              <a:blipFill>
                <a:blip r:embed="rId9"/>
                <a:stretch>
                  <a:fillRect b="-10714"/>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3458F042-EE26-C89C-1F62-8F8BDFF56EA9}"/>
              </a:ext>
            </a:extLst>
          </p:cNvPr>
          <p:cNvSpPr/>
          <p:nvPr/>
        </p:nvSpPr>
        <p:spPr>
          <a:xfrm>
            <a:off x="572919" y="161299"/>
            <a:ext cx="1944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FRAMEWORK</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3" name="矩形 12">
            <a:extLst>
              <a:ext uri="{FF2B5EF4-FFF2-40B4-BE49-F238E27FC236}">
                <a16:creationId xmlns:a16="http://schemas.microsoft.com/office/drawing/2014/main" id="{8A126595-FB86-BC3F-70D8-2E8DBB8AEB82}"/>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5" name="矩形 14">
            <a:extLst>
              <a:ext uri="{FF2B5EF4-FFF2-40B4-BE49-F238E27FC236}">
                <a16:creationId xmlns:a16="http://schemas.microsoft.com/office/drawing/2014/main" id="{97383734-B32A-E220-5FF3-34EFED2FBDB1}"/>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02</a:t>
            </a:r>
          </a:p>
        </p:txBody>
      </p:sp>
      <p:cxnSp>
        <p:nvCxnSpPr>
          <p:cNvPr id="16" name="直接连接符 15">
            <a:extLst>
              <a:ext uri="{FF2B5EF4-FFF2-40B4-BE49-F238E27FC236}">
                <a16:creationId xmlns:a16="http://schemas.microsoft.com/office/drawing/2014/main" id="{845D3A03-B797-2B78-92EB-105C44FC10E0}"/>
              </a:ext>
            </a:extLst>
          </p:cNvPr>
          <p:cNvCxnSpPr>
            <a:cxnSpLocks/>
            <a:stCxn id="2" idx="3"/>
          </p:cNvCxnSpPr>
          <p:nvPr/>
        </p:nvCxnSpPr>
        <p:spPr>
          <a:xfrm>
            <a:off x="2516919" y="361354"/>
            <a:ext cx="9497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CA7CB34-2470-E494-3C87-1A732E0F73D9}"/>
              </a:ext>
            </a:extLst>
          </p:cNvPr>
          <p:cNvSpPr/>
          <p:nvPr/>
        </p:nvSpPr>
        <p:spPr>
          <a:xfrm>
            <a:off x="3939737" y="2474286"/>
            <a:ext cx="7200000" cy="1200329"/>
          </a:xfrm>
          <a:prstGeom prst="rect">
            <a:avLst/>
          </a:prstGeom>
        </p:spPr>
        <p:txBody>
          <a:bodyPr wrap="square" anchor="ctr">
            <a:spAutoFit/>
          </a:bodyPr>
          <a:lstStyle/>
          <a:p>
            <a:pPr algn="ctr">
              <a:defRPr/>
            </a:pPr>
            <a:r>
              <a:rPr lang="en-US" altLang="zh-CN" sz="7200" b="1" kern="0" dirty="0">
                <a:latin typeface="微软雅黑" panose="020B0503020204020204" pitchFamily="34" charset="-122"/>
                <a:ea typeface="微软雅黑" panose="020B0503020204020204" pitchFamily="34" charset="-122"/>
              </a:rPr>
              <a:t>RESULTS</a:t>
            </a:r>
          </a:p>
        </p:txBody>
      </p:sp>
      <p:sp>
        <p:nvSpPr>
          <p:cNvPr id="5" name="矩形 4">
            <a:extLst>
              <a:ext uri="{FF2B5EF4-FFF2-40B4-BE49-F238E27FC236}">
                <a16:creationId xmlns:a16="http://schemas.microsoft.com/office/drawing/2014/main" id="{9E9E9F02-7DC6-E65A-6B22-1C2F4CA64189}"/>
              </a:ext>
            </a:extLst>
          </p:cNvPr>
          <p:cNvSpPr/>
          <p:nvPr/>
        </p:nvSpPr>
        <p:spPr>
          <a:xfrm>
            <a:off x="1051095" y="1994452"/>
            <a:ext cx="2160000" cy="21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621FD639-ECD9-E96E-EAF4-108BB9D1D12C}"/>
              </a:ext>
            </a:extLst>
          </p:cNvPr>
          <p:cNvSpPr/>
          <p:nvPr/>
        </p:nvSpPr>
        <p:spPr>
          <a:xfrm>
            <a:off x="1053127" y="2474287"/>
            <a:ext cx="2160000" cy="120032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spTree>
    <p:extLst>
      <p:ext uri="{BB962C8B-B14F-4D97-AF65-F5344CB8AC3E}">
        <p14:creationId xmlns:p14="http://schemas.microsoft.com/office/powerpoint/2010/main" val="29270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1">
                <a:extLst>
                  <a:ext uri="{FF2B5EF4-FFF2-40B4-BE49-F238E27FC236}">
                    <a16:creationId xmlns:a16="http://schemas.microsoft.com/office/drawing/2014/main" id="{102D1921-7B2F-714F-98DA-4F63725AD5DA}"/>
                  </a:ext>
                </a:extLst>
              </p:cNvPr>
              <p:cNvSpPr txBox="1"/>
              <p:nvPr/>
            </p:nvSpPr>
            <p:spPr>
              <a:xfrm>
                <a:off x="1773490" y="4531619"/>
                <a:ext cx="3600000"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kern="0" dirty="0">
                              <a:latin typeface="Cambria Math" panose="02040503050406030204" pitchFamily="18" charset="0"/>
                              <a:ea typeface="微软雅黑" panose="020B0503020204020204" pitchFamily="34" charset="-122"/>
                            </a:rPr>
                          </m:ctrlPr>
                        </m:sSubPr>
                        <m:e>
                          <m:r>
                            <m:rPr>
                              <m:sty m:val="p"/>
                            </m:rPr>
                            <a:rPr lang="en-US" altLang="zh-CN" sz="1600" kern="0" dirty="0">
                              <a:latin typeface="Cambria Math"/>
                              <a:ea typeface="微软雅黑" panose="020B0503020204020204" pitchFamily="34" charset="-122"/>
                              <a:cs typeface="微软雅黑"/>
                            </a:rPr>
                            <m:t>Λ</m:t>
                          </m:r>
                        </m:e>
                        <m:sub>
                          <m:r>
                            <a:rPr lang="zh-CN" altLang="en-US" sz="1600" i="1" kern="0" dirty="0">
                              <a:latin typeface="Cambria Math"/>
                              <a:ea typeface="微软雅黑" panose="020B0503020204020204" pitchFamily="34" charset="-122"/>
                              <a:cs typeface="微软雅黑"/>
                            </a:rPr>
                            <m:t>𝑏</m:t>
                          </m:r>
                        </m:sub>
                      </m:sSub>
                      <m:r>
                        <a:rPr lang="zh-CN" altLang="en-US" sz="1600" i="1" kern="0" dirty="0">
                          <a:latin typeface="Cambria Math"/>
                          <a:ea typeface="微软雅黑" panose="020B0503020204020204" pitchFamily="34" charset="-122"/>
                          <a:cs typeface="微软雅黑"/>
                        </a:rPr>
                        <m:t>→</m:t>
                      </m:r>
                      <m:sSub>
                        <m:sSubPr>
                          <m:ctrlPr>
                            <a:rPr lang="en-US" altLang="zh-CN" sz="1600" i="1" kern="0" dirty="0">
                              <a:latin typeface="Cambria Math" panose="02040503050406030204" pitchFamily="18" charset="0"/>
                              <a:ea typeface="微软雅黑" panose="020B0503020204020204" pitchFamily="34" charset="-122"/>
                            </a:rPr>
                          </m:ctrlPr>
                        </m:sSubPr>
                        <m:e>
                          <m:r>
                            <m:rPr>
                              <m:sty m:val="p"/>
                            </m:rPr>
                            <a:rPr lang="en-US" altLang="zh-CN" sz="1600" kern="0" dirty="0">
                              <a:latin typeface="Cambria Math"/>
                              <a:ea typeface="微软雅黑" panose="020B0503020204020204" pitchFamily="34" charset="-122"/>
                              <a:cs typeface="微软雅黑"/>
                            </a:rPr>
                            <m:t>Λ</m:t>
                          </m:r>
                        </m:e>
                        <m:sub>
                          <m:r>
                            <a:rPr lang="en-US" altLang="zh-CN" sz="1600" i="1" kern="0" dirty="0">
                              <a:latin typeface="Cambria Math"/>
                              <a:ea typeface="微软雅黑" panose="020B0503020204020204" pitchFamily="34" charset="-122"/>
                            </a:rPr>
                            <m:t>𝑐</m:t>
                          </m:r>
                        </m:sub>
                      </m:sSub>
                      <m:r>
                        <a:rPr lang="zh-CN" altLang="en-US" sz="1600" i="1" kern="0" dirty="0">
                          <a:latin typeface="Cambria Math"/>
                          <a:ea typeface="微软雅黑" panose="020B0503020204020204" pitchFamily="34" charset="-122"/>
                          <a:cs typeface="微软雅黑"/>
                        </a:rPr>
                        <m:t>𝜋</m:t>
                      </m:r>
                      <m:r>
                        <a:rPr lang="en-US" altLang="zh-CN" sz="1600" i="1" kern="0" dirty="0">
                          <a:latin typeface="Cambria Math" panose="02040503050406030204" pitchFamily="18" charset="0"/>
                          <a:ea typeface="微软雅黑" panose="020B0503020204020204" pitchFamily="34" charset="-122"/>
                          <a:cs typeface="微软雅黑"/>
                        </a:rPr>
                        <m:t>,</m:t>
                      </m:r>
                      <m:sSub>
                        <m:sSubPr>
                          <m:ctrlPr>
                            <a:rPr lang="en-US" altLang="zh-CN" sz="1600" i="1" kern="0" dirty="0">
                              <a:latin typeface="Cambria Math" panose="02040503050406030204" pitchFamily="18" charset="0"/>
                              <a:ea typeface="微软雅黑" panose="020B0503020204020204" pitchFamily="34" charset="-122"/>
                            </a:rPr>
                          </m:ctrlPr>
                        </m:sSubPr>
                        <m:e>
                          <m:r>
                            <m:rPr>
                              <m:sty m:val="p"/>
                            </m:rPr>
                            <a:rPr lang="en-US" altLang="zh-CN" sz="1600" kern="0" dirty="0">
                              <a:latin typeface="Cambria Math"/>
                              <a:ea typeface="微软雅黑" panose="020B0503020204020204" pitchFamily="34" charset="-122"/>
                              <a:cs typeface="微软雅黑"/>
                            </a:rPr>
                            <m:t>Λ</m:t>
                          </m:r>
                        </m:e>
                        <m:sub>
                          <m:r>
                            <a:rPr lang="en-US" altLang="zh-CN" sz="1600" i="1" kern="0" dirty="0">
                              <a:latin typeface="Cambria Math"/>
                              <a:ea typeface="微软雅黑" panose="020B0503020204020204" pitchFamily="34" charset="-122"/>
                            </a:rPr>
                            <m:t>𝑐</m:t>
                          </m:r>
                        </m:sub>
                      </m:sSub>
                      <m:r>
                        <a:rPr lang="en-US" altLang="zh-CN" sz="1600" i="1" kern="0" dirty="0">
                          <a:latin typeface="Cambria Math" panose="02040503050406030204" pitchFamily="18" charset="0"/>
                          <a:ea typeface="微软雅黑" panose="020B0503020204020204" pitchFamily="34" charset="-122"/>
                        </a:rPr>
                        <m:t>𝐾</m:t>
                      </m:r>
                    </m:oMath>
                  </m:oMathPara>
                </a14:m>
                <a:endParaRPr lang="zh-CN" altLang="en-US" sz="1600" dirty="0">
                  <a:latin typeface="微软雅黑" panose="020B0503020204020204" pitchFamily="34" charset="-122"/>
                  <a:ea typeface="微软雅黑" panose="020B0503020204020204" pitchFamily="34" charset="-122"/>
                </a:endParaRPr>
              </a:p>
            </p:txBody>
          </p:sp>
        </mc:Choice>
        <mc:Fallback xmlns="">
          <p:sp>
            <p:nvSpPr>
              <p:cNvPr id="18" name="TextBox 11">
                <a:extLst>
                  <a:ext uri="{FF2B5EF4-FFF2-40B4-BE49-F238E27FC236}">
                    <a16:creationId xmlns:a16="http://schemas.microsoft.com/office/drawing/2014/main" id="{102D1921-7B2F-714F-98DA-4F63725AD5DA}"/>
                  </a:ext>
                </a:extLst>
              </p:cNvPr>
              <p:cNvSpPr txBox="1">
                <a:spLocks noRot="1" noChangeAspect="1" noMove="1" noResize="1" noEditPoints="1" noAdjustHandles="1" noChangeArrowheads="1" noChangeShapeType="1" noTextEdit="1"/>
              </p:cNvSpPr>
              <p:nvPr/>
            </p:nvSpPr>
            <p:spPr>
              <a:xfrm>
                <a:off x="1773490" y="4531619"/>
                <a:ext cx="3600000"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1">
                <a:extLst>
                  <a:ext uri="{FF2B5EF4-FFF2-40B4-BE49-F238E27FC236}">
                    <a16:creationId xmlns:a16="http://schemas.microsoft.com/office/drawing/2014/main" id="{9FE88E35-3526-2128-C3A6-F1E692983610}"/>
                  </a:ext>
                </a:extLst>
              </p:cNvPr>
              <p:cNvSpPr txBox="1"/>
              <p:nvPr/>
            </p:nvSpPr>
            <p:spPr>
              <a:xfrm>
                <a:off x="6816549" y="4531618"/>
                <a:ext cx="3600000"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kern="0" dirty="0">
                              <a:latin typeface="Cambria Math" panose="02040503050406030204" pitchFamily="18" charset="0"/>
                              <a:ea typeface="微软雅黑" panose="020B0503020204020204" pitchFamily="34" charset="-122"/>
                            </a:rPr>
                          </m:ctrlPr>
                        </m:sSubPr>
                        <m:e>
                          <m:r>
                            <m:rPr>
                              <m:sty m:val="p"/>
                            </m:rPr>
                            <a:rPr lang="en-US" altLang="zh-CN" sz="1600" kern="0" dirty="0">
                              <a:latin typeface="Cambria Math"/>
                              <a:ea typeface="微软雅黑" panose="020B0503020204020204" pitchFamily="34" charset="-122"/>
                              <a:cs typeface="微软雅黑"/>
                            </a:rPr>
                            <m:t>Λ</m:t>
                          </m:r>
                        </m:e>
                        <m:sub>
                          <m:r>
                            <a:rPr lang="zh-CN" altLang="en-US" sz="1600" i="1" kern="0" dirty="0">
                              <a:latin typeface="Cambria Math"/>
                              <a:ea typeface="微软雅黑" panose="020B0503020204020204" pitchFamily="34" charset="-122"/>
                              <a:cs typeface="微软雅黑"/>
                            </a:rPr>
                            <m:t>𝑏</m:t>
                          </m:r>
                        </m:sub>
                      </m:sSub>
                      <m:r>
                        <a:rPr lang="zh-CN" altLang="en-US" sz="1600" i="1" kern="0" dirty="0">
                          <a:latin typeface="Cambria Math"/>
                          <a:ea typeface="微软雅黑" panose="020B0503020204020204" pitchFamily="34" charset="-122"/>
                          <a:cs typeface="微软雅黑"/>
                        </a:rPr>
                        <m:t>→</m:t>
                      </m:r>
                      <m:r>
                        <m:rPr>
                          <m:sty m:val="p"/>
                        </m:rPr>
                        <a:rPr lang="en-US" altLang="zh-CN" sz="1600" kern="0" dirty="0">
                          <a:latin typeface="Cambria Math"/>
                          <a:ea typeface="微软雅黑" panose="020B0503020204020204" pitchFamily="34" charset="-122"/>
                          <a:cs typeface="微软雅黑"/>
                        </a:rPr>
                        <m:t>Λ</m:t>
                      </m:r>
                      <m:r>
                        <a:rPr lang="en-US" altLang="zh-CN" sz="1600" i="1" kern="0" dirty="0">
                          <a:latin typeface="Cambria Math"/>
                          <a:ea typeface="微软雅黑" panose="020B0503020204020204" pitchFamily="34" charset="-122"/>
                          <a:cs typeface="微软雅黑"/>
                        </a:rPr>
                        <m:t>𝐽</m:t>
                      </m:r>
                      <m:r>
                        <a:rPr lang="en-US" altLang="zh-CN" sz="1600" i="1" kern="0" dirty="0">
                          <a:latin typeface="Cambria Math"/>
                          <a:ea typeface="微软雅黑" panose="020B0503020204020204" pitchFamily="34" charset="-122"/>
                          <a:cs typeface="微软雅黑"/>
                        </a:rPr>
                        <m:t>/</m:t>
                      </m:r>
                      <m:r>
                        <a:rPr lang="zh-CN" altLang="en-US" sz="1600" i="1" kern="0" dirty="0">
                          <a:latin typeface="Cambria Math"/>
                          <a:ea typeface="微软雅黑" panose="020B0503020204020204" pitchFamily="34" charset="-122"/>
                          <a:cs typeface="微软雅黑"/>
                        </a:rPr>
                        <m:t>𝜓</m:t>
                      </m:r>
                      <m:r>
                        <a:rPr lang="en-US" altLang="zh-CN" sz="1600" i="1" kern="0" dirty="0">
                          <a:latin typeface="Cambria Math"/>
                          <a:ea typeface="微软雅黑" panose="020B0503020204020204" pitchFamily="34" charset="-122"/>
                          <a:cs typeface="微软雅黑"/>
                        </a:rPr>
                        <m:t>,</m:t>
                      </m:r>
                      <m:r>
                        <m:rPr>
                          <m:sty m:val="p"/>
                        </m:rPr>
                        <a:rPr lang="en-US" altLang="zh-CN" sz="1600" kern="0" dirty="0">
                          <a:latin typeface="Cambria Math"/>
                          <a:ea typeface="微软雅黑" panose="020B0503020204020204" pitchFamily="34" charset="-122"/>
                          <a:cs typeface="微软雅黑"/>
                        </a:rPr>
                        <m:t>Λ</m:t>
                      </m:r>
                      <m:r>
                        <a:rPr lang="en-US" altLang="zh-CN" sz="1600" i="1" kern="0" dirty="0">
                          <a:latin typeface="Cambria Math"/>
                          <a:ea typeface="微软雅黑" panose="020B0503020204020204" pitchFamily="34" charset="-122"/>
                          <a:cs typeface="微软雅黑"/>
                        </a:rPr>
                        <m:t>𝜓</m:t>
                      </m:r>
                      <m:d>
                        <m:dPr>
                          <m:ctrlPr>
                            <a:rPr lang="en-US" altLang="zh-CN" sz="1600" i="1" kern="0" dirty="0">
                              <a:latin typeface="Cambria Math" panose="02040503050406030204" pitchFamily="18" charset="0"/>
                              <a:ea typeface="微软雅黑" panose="020B0503020204020204" pitchFamily="34" charset="-122"/>
                              <a:cs typeface="微软雅黑"/>
                            </a:rPr>
                          </m:ctrlPr>
                        </m:dPr>
                        <m:e>
                          <m:r>
                            <a:rPr lang="en-US" altLang="zh-CN" sz="1600" i="1" kern="0" dirty="0">
                              <a:latin typeface="Cambria Math"/>
                              <a:ea typeface="微软雅黑" panose="020B0503020204020204" pitchFamily="34" charset="-122"/>
                              <a:cs typeface="微软雅黑"/>
                            </a:rPr>
                            <m:t>2</m:t>
                          </m:r>
                          <m:r>
                            <a:rPr lang="zh-CN" altLang="en-US" sz="1600" i="1" kern="0" dirty="0">
                              <a:latin typeface="Cambria Math"/>
                              <a:ea typeface="微软雅黑" panose="020B0503020204020204" pitchFamily="34" charset="-122"/>
                              <a:cs typeface="微软雅黑"/>
                            </a:rPr>
                            <m:t>𝑆</m:t>
                          </m:r>
                        </m:e>
                      </m:d>
                    </m:oMath>
                  </m:oMathPara>
                </a14:m>
                <a:endParaRPr lang="zh-CN" altLang="en-US" sz="1600" dirty="0">
                  <a:latin typeface="微软雅黑" panose="020B0503020204020204" pitchFamily="34" charset="-122"/>
                  <a:ea typeface="微软雅黑" panose="020B0503020204020204" pitchFamily="34" charset="-122"/>
                </a:endParaRPr>
              </a:p>
            </p:txBody>
          </p:sp>
        </mc:Choice>
        <mc:Fallback xmlns="">
          <p:sp>
            <p:nvSpPr>
              <p:cNvPr id="20" name="TextBox 11">
                <a:extLst>
                  <a:ext uri="{FF2B5EF4-FFF2-40B4-BE49-F238E27FC236}">
                    <a16:creationId xmlns:a16="http://schemas.microsoft.com/office/drawing/2014/main" id="{9FE88E35-3526-2128-C3A6-F1E692983610}"/>
                  </a:ext>
                </a:extLst>
              </p:cNvPr>
              <p:cNvSpPr txBox="1">
                <a:spLocks noRot="1" noChangeAspect="1" noMove="1" noResize="1" noEditPoints="1" noAdjustHandles="1" noChangeArrowheads="1" noChangeShapeType="1" noTextEdit="1"/>
              </p:cNvSpPr>
              <p:nvPr/>
            </p:nvSpPr>
            <p:spPr>
              <a:xfrm>
                <a:off x="6816549" y="4531618"/>
                <a:ext cx="3600000" cy="338554"/>
              </a:xfrm>
              <a:prstGeom prst="rect">
                <a:avLst/>
              </a:prstGeom>
              <a:blipFill>
                <a:blip r:embed="rId4"/>
                <a:stretch>
                  <a:fillRect b="-10714"/>
                </a:stretch>
              </a:blipFill>
            </p:spPr>
            <p:txBody>
              <a:bodyPr/>
              <a:lstStyle/>
              <a:p>
                <a:r>
                  <a:rPr lang="zh-CN" altLang="en-US">
                    <a:noFill/>
                  </a:rPr>
                  <a:t> </a:t>
                </a:r>
              </a:p>
            </p:txBody>
          </p:sp>
        </mc:Fallback>
      </mc:AlternateContent>
      <mc:AlternateContent xmlns:mc="http://schemas.openxmlformats.org/markup-compatibility/2006" xmlns:psez="http://schemas.microsoft.com/office/powerpoint/2016/sectionzoom">
        <mc:Choice Requires="psez">
          <p:graphicFrame>
            <p:nvGraphicFramePr>
              <p:cNvPr id="23" name="节缩放定位 22">
                <a:extLst>
                  <a:ext uri="{FF2B5EF4-FFF2-40B4-BE49-F238E27FC236}">
                    <a16:creationId xmlns:a16="http://schemas.microsoft.com/office/drawing/2014/main" id="{22D1A093-D61F-735D-4317-77CABB9257F2}"/>
                  </a:ext>
                </a:extLst>
              </p:cNvPr>
              <p:cNvGraphicFramePr>
                <a:graphicFrameLocks noChangeAspect="1"/>
              </p:cNvGraphicFramePr>
              <p:nvPr>
                <p:extLst>
                  <p:ext uri="{D42A27DB-BD31-4B8C-83A1-F6EECF244321}">
                    <p14:modId xmlns:p14="http://schemas.microsoft.com/office/powerpoint/2010/main" val="1410027690"/>
                  </p:ext>
                </p:extLst>
              </p:nvPr>
            </p:nvGraphicFramePr>
            <p:xfrm>
              <a:off x="1774454" y="2123457"/>
              <a:ext cx="3600000" cy="2025000"/>
            </p:xfrm>
            <a:graphic>
              <a:graphicData uri="http://schemas.microsoft.com/office/powerpoint/2016/sectionzoom">
                <psez:sectionZm>
                  <psez:sectionZmObj sectionId="{69708C47-105D-4F48-84F5-AB0C789D7D0D}">
                    <psez:zmPr id="{8A8C55D9-ACB0-4C8B-9E50-4D20591C7AF0}" transitionDur="1000">
                      <p166:blipFill xmlns:p166="http://schemas.microsoft.com/office/powerpoint/2016/6/main">
                        <a:blip r:embed="rId5"/>
                        <a:stretch>
                          <a:fillRect/>
                        </a:stretch>
                      </p166:blipFill>
                      <p166:spPr xmlns:p166="http://schemas.microsoft.com/office/powerpoint/2016/6/main">
                        <a:xfrm>
                          <a:off x="0" y="0"/>
                          <a:ext cx="3600000" cy="202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ez:zmPr>
                  </psez:sectionZmObj>
                </psez:sectionZm>
              </a:graphicData>
            </a:graphic>
          </p:graphicFrame>
        </mc:Choice>
        <mc:Fallback xmlns="">
          <p:pic>
            <p:nvPicPr>
              <p:cNvPr id="23" name="节缩放定位 22">
                <a:hlinkClick r:id="rId6" action="ppaction://hlinksldjump"/>
                <a:extLst>
                  <a:ext uri="{FF2B5EF4-FFF2-40B4-BE49-F238E27FC236}">
                    <a16:creationId xmlns:a16="http://schemas.microsoft.com/office/drawing/2014/main" id="{22D1A093-D61F-735D-4317-77CABB9257F2}"/>
                  </a:ext>
                </a:extLst>
              </p:cNvPr>
              <p:cNvPicPr>
                <a:picLocks noGrp="1" noRot="1" noChangeAspect="1" noMove="1" noResize="1" noEditPoints="1" noAdjustHandles="1" noChangeArrowheads="1" noChangeShapeType="1"/>
              </p:cNvPicPr>
              <p:nvPr/>
            </p:nvPicPr>
            <p:blipFill>
              <a:blip r:embed="rId7"/>
              <a:stretch>
                <a:fillRect/>
              </a:stretch>
            </p:blipFill>
            <p:spPr>
              <a:xfrm>
                <a:off x="1774454" y="2123457"/>
                <a:ext cx="3600000" cy="202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ez="http://schemas.microsoft.com/office/powerpoint/2016/sectionzoom">
        <mc:Choice Requires="psez">
          <p:graphicFrame>
            <p:nvGraphicFramePr>
              <p:cNvPr id="26" name="节缩放定位 25">
                <a:extLst>
                  <a:ext uri="{FF2B5EF4-FFF2-40B4-BE49-F238E27FC236}">
                    <a16:creationId xmlns:a16="http://schemas.microsoft.com/office/drawing/2014/main" id="{DAAA7CBB-7BD3-839E-6C81-124C450CF4EC}"/>
                  </a:ext>
                </a:extLst>
              </p:cNvPr>
              <p:cNvGraphicFramePr>
                <a:graphicFrameLocks noChangeAspect="1"/>
              </p:cNvGraphicFramePr>
              <p:nvPr>
                <p:extLst>
                  <p:ext uri="{D42A27DB-BD31-4B8C-83A1-F6EECF244321}">
                    <p14:modId xmlns:p14="http://schemas.microsoft.com/office/powerpoint/2010/main" val="294502667"/>
                  </p:ext>
                </p:extLst>
              </p:nvPr>
            </p:nvGraphicFramePr>
            <p:xfrm>
              <a:off x="6827455" y="2120615"/>
              <a:ext cx="3600000" cy="2025000"/>
            </p:xfrm>
            <a:graphic>
              <a:graphicData uri="http://schemas.microsoft.com/office/powerpoint/2016/sectionzoom">
                <psez:sectionZm>
                  <psez:sectionZmObj sectionId="{B2E67B96-F65A-4414-AB2A-AD07A1FA2B78}">
                    <psez:zmPr id="{05AAEA84-0FAF-4D3D-BE8C-CB249028D7C7}" transitionDur="1000">
                      <p166:blipFill xmlns:p166="http://schemas.microsoft.com/office/powerpoint/2016/6/main">
                        <a:blip r:embed="rId8"/>
                        <a:stretch>
                          <a:fillRect/>
                        </a:stretch>
                      </p166:blipFill>
                      <p166:spPr xmlns:p166="http://schemas.microsoft.com/office/powerpoint/2016/6/main">
                        <a:xfrm>
                          <a:off x="0" y="0"/>
                          <a:ext cx="3600000" cy="202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ez:zmPr>
                  </psez:sectionZmObj>
                </psez:sectionZm>
              </a:graphicData>
            </a:graphic>
          </p:graphicFrame>
        </mc:Choice>
        <mc:Fallback xmlns="">
          <p:pic>
            <p:nvPicPr>
              <p:cNvPr id="26" name="节缩放定位 25">
                <a:hlinkClick r:id="rId9" action="ppaction://hlinksldjump"/>
                <a:extLst>
                  <a:ext uri="{FF2B5EF4-FFF2-40B4-BE49-F238E27FC236}">
                    <a16:creationId xmlns:a16="http://schemas.microsoft.com/office/drawing/2014/main" id="{DAAA7CBB-7BD3-839E-6C81-124C450CF4EC}"/>
                  </a:ext>
                </a:extLst>
              </p:cNvPr>
              <p:cNvPicPr>
                <a:picLocks noGrp="1" noRot="1" noChangeAspect="1" noMove="1" noResize="1" noEditPoints="1" noAdjustHandles="1" noChangeArrowheads="1" noChangeShapeType="1"/>
              </p:cNvPicPr>
              <p:nvPr/>
            </p:nvPicPr>
            <p:blipFill>
              <a:blip r:embed="rId10"/>
              <a:stretch>
                <a:fillRect/>
              </a:stretch>
            </p:blipFill>
            <p:spPr>
              <a:xfrm>
                <a:off x="6827455" y="2120615"/>
                <a:ext cx="3600000" cy="202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p:sp>
        <p:nvSpPr>
          <p:cNvPr id="6" name="矩形 5">
            <a:extLst>
              <a:ext uri="{FF2B5EF4-FFF2-40B4-BE49-F238E27FC236}">
                <a16:creationId xmlns:a16="http://schemas.microsoft.com/office/drawing/2014/main" id="{791FF84F-C210-B6D3-0218-B9F1CBE0B78A}"/>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7" name="矩形 6">
            <a:extLst>
              <a:ext uri="{FF2B5EF4-FFF2-40B4-BE49-F238E27FC236}">
                <a16:creationId xmlns:a16="http://schemas.microsoft.com/office/drawing/2014/main" id="{8AEA54D1-E9D0-7153-10A5-987661EF2D44}"/>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8" name="矩形 7">
            <a:extLst>
              <a:ext uri="{FF2B5EF4-FFF2-40B4-BE49-F238E27FC236}">
                <a16:creationId xmlns:a16="http://schemas.microsoft.com/office/drawing/2014/main" id="{CC5DA9AF-0236-1DAD-2DB3-1137A8F2B73D}"/>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9" name="直接连接符 8">
            <a:extLst>
              <a:ext uri="{FF2B5EF4-FFF2-40B4-BE49-F238E27FC236}">
                <a16:creationId xmlns:a16="http://schemas.microsoft.com/office/drawing/2014/main" id="{1FB8EE46-DABD-A864-C433-F85F1D6D7E5F}"/>
              </a:ext>
            </a:extLst>
          </p:cNvPr>
          <p:cNvCxnSpPr>
            <a:cxnSpLocks/>
            <a:stCxn id="6"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7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1C520CD9-A347-BA79-6379-77F55D8BCBED}"/>
                  </a:ext>
                </a:extLst>
              </p:cNvPr>
              <p:cNvSpPr/>
              <p:nvPr/>
            </p:nvSpPr>
            <p:spPr>
              <a:xfrm>
                <a:off x="1056000" y="5385594"/>
                <a:ext cx="10080000" cy="777457"/>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Our results are comparable with other predictions ranging from </a:t>
                </a:r>
                <a14:m>
                  <m:oMath xmlns:m="http://schemas.openxmlformats.org/officeDocument/2006/math">
                    <m:r>
                      <a:rPr lang="en-US" altLang="zh-CN" i="1" dirty="0" smtClean="0">
                        <a:latin typeface="Cambria Math" panose="02040503050406030204" pitchFamily="18" charset="0"/>
                        <a:ea typeface="微软雅黑" panose="020B0503020204020204" pitchFamily="34" charset="-122"/>
                      </a:rPr>
                      <m:t>0.4~0.7</m:t>
                    </m:r>
                  </m:oMath>
                </a14:m>
                <a:r>
                  <a:rPr lang="en-US" altLang="zh-CN" dirty="0">
                    <a:latin typeface="微软雅黑" panose="020B0503020204020204" pitchFamily="34" charset="-122"/>
                    <a:ea typeface="微软雅黑" panose="020B0503020204020204" pitchFamily="34" charset="-122"/>
                  </a:rPr>
                  <a:t>, the two form factors are nearly equal as expected in the heavy quark limit.</a:t>
                </a:r>
              </a:p>
            </p:txBody>
          </p:sp>
        </mc:Choice>
        <mc:Fallback>
          <p:sp>
            <p:nvSpPr>
              <p:cNvPr id="8" name="矩形 7">
                <a:extLst>
                  <a:ext uri="{FF2B5EF4-FFF2-40B4-BE49-F238E27FC236}">
                    <a16:creationId xmlns:a16="http://schemas.microsoft.com/office/drawing/2014/main" id="{1C520CD9-A347-BA79-6379-77F55D8BCBED}"/>
                  </a:ext>
                </a:extLst>
              </p:cNvPr>
              <p:cNvSpPr>
                <a:spLocks noRot="1" noChangeAspect="1" noMove="1" noResize="1" noEditPoints="1" noAdjustHandles="1" noChangeArrowheads="1" noChangeShapeType="1" noTextEdit="1"/>
              </p:cNvSpPr>
              <p:nvPr/>
            </p:nvSpPr>
            <p:spPr>
              <a:xfrm>
                <a:off x="1056000" y="5385594"/>
                <a:ext cx="10080000" cy="777457"/>
              </a:xfrm>
              <a:prstGeom prst="rect">
                <a:avLst/>
              </a:prstGeom>
              <a:blipFill>
                <a:blip r:embed="rId3"/>
                <a:stretch>
                  <a:fillRect l="-363" b="-10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ED1D37F-D9BD-8823-B936-4DA70747061E}"/>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smtClean="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en-US" altLang="zh-CN" sz="2400" i="1" kern="0" dirty="0">
                            <a:latin typeface="Cambria Math"/>
                            <a:ea typeface="微软雅黑" panose="020B0503020204020204" pitchFamily="34" charset="-122"/>
                          </a:rPr>
                          <m:t>𝑐</m:t>
                        </m:r>
                      </m:sub>
                    </m:sSub>
                  </m:oMath>
                </a14:m>
                <a:r>
                  <a:rPr lang="en-US" altLang="zh-CN" sz="2400" b="1" dirty="0">
                    <a:latin typeface="微软雅黑" panose="020B0503020204020204" pitchFamily="34" charset="-122"/>
                    <a:ea typeface="微软雅黑" panose="020B0503020204020204" pitchFamily="34" charset="-122"/>
                  </a:rPr>
                  <a:t> form factors</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5" name="文本框 4">
                <a:extLst>
                  <a:ext uri="{FF2B5EF4-FFF2-40B4-BE49-F238E27FC236}">
                    <a16:creationId xmlns:a16="http://schemas.microsoft.com/office/drawing/2014/main" id="{CED1D37F-D9BD-8823-B936-4DA70747061E}"/>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4"/>
                <a:stretch>
                  <a:fillRect l="-907" t="-11842" b="-27632"/>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AF4BDD88-9986-A853-86CE-344BA0B2DAF6}"/>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8" name="矩形 17">
            <a:extLst>
              <a:ext uri="{FF2B5EF4-FFF2-40B4-BE49-F238E27FC236}">
                <a16:creationId xmlns:a16="http://schemas.microsoft.com/office/drawing/2014/main" id="{E329E81D-E52F-2F38-8BEB-25A829EA810F}"/>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20" name="矩形 19">
            <a:extLst>
              <a:ext uri="{FF2B5EF4-FFF2-40B4-BE49-F238E27FC236}">
                <a16:creationId xmlns:a16="http://schemas.microsoft.com/office/drawing/2014/main" id="{014382B8-E140-9275-4834-A2F2629F2E85}"/>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1" name="直接连接符 20">
            <a:extLst>
              <a:ext uri="{FF2B5EF4-FFF2-40B4-BE49-F238E27FC236}">
                <a16:creationId xmlns:a16="http://schemas.microsoft.com/office/drawing/2014/main" id="{B0C5235B-414B-13F9-34C7-2C0DB6839868}"/>
              </a:ext>
            </a:extLst>
          </p:cNvPr>
          <p:cNvCxnSpPr>
            <a:cxnSpLocks/>
            <a:stCxn id="12"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DFC2B066-FA1E-044A-A3F0-0E00752CDEC9}"/>
                  </a:ext>
                </a:extLst>
              </p:cNvPr>
              <p:cNvSpPr txBox="1"/>
              <p:nvPr/>
            </p:nvSpPr>
            <p:spPr>
              <a:xfrm>
                <a:off x="1056000" y="1275144"/>
                <a:ext cx="10080000" cy="640303"/>
              </a:xfrm>
              <a:prstGeom prst="rect">
                <a:avLst/>
              </a:prstGeom>
              <a:noFill/>
            </p:spPr>
            <p:txBody>
              <a:bodyPr wrap="square">
                <a:spAutoFit/>
              </a:bodyPr>
              <a:lstStyle/>
              <a:p>
                <a:pPr marL="360000"/>
                <a14:m>
                  <m:oMath xmlns:m="http://schemas.openxmlformats.org/officeDocument/2006/math">
                    <m:d>
                      <m:dPr>
                        <m:begChr m:val="⟨"/>
                        <m:endChr m:val="⟩"/>
                        <m:ctrlPr>
                          <a:rPr lang="zh-CN" altLang="en-US" sz="1600" i="1" smtClean="0">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m:rPr>
                                <m:sty m:val="p"/>
                              </m:rPr>
                              <a:rPr lang="zh-CN" altLang="en-US" sz="1600">
                                <a:solidFill>
                                  <a:schemeClr val="tx1"/>
                                </a:solidFill>
                                <a:latin typeface="Cambria Math" panose="02040503050406030204" pitchFamily="18" charset="0"/>
                              </a:rPr>
                              <m:t>Λ</m:t>
                            </m:r>
                          </m:e>
                          <m:sub>
                            <m:r>
                              <a:rPr lang="zh-CN" altLang="en-US" sz="1600" i="1">
                                <a:solidFill>
                                  <a:schemeClr val="tx1"/>
                                </a:solidFill>
                                <a:latin typeface="Cambria Math" panose="02040503050406030204" pitchFamily="18" charset="0"/>
                              </a:rPr>
                              <m:t>𝑐</m:t>
                            </m:r>
                          </m:sub>
                        </m:sSub>
                        <m:d>
                          <m:dPr>
                            <m:ctrlPr>
                              <a:rPr lang="zh-CN" altLang="en-US" sz="1600" i="1">
                                <a:solidFill>
                                  <a:schemeClr val="tx1"/>
                                </a:solidFill>
                                <a:latin typeface="Cambria Math" panose="02040503050406030204" pitchFamily="18" charset="0"/>
                              </a:rPr>
                            </m:ctrlPr>
                          </m:dPr>
                          <m:e>
                            <m:sSup>
                              <m:sSupPr>
                                <m:ctrlPr>
                                  <a:rPr lang="zh-CN" altLang="en-US" sz="1600" i="1">
                                    <a:solidFill>
                                      <a:schemeClr val="tx1"/>
                                    </a:solidFill>
                                    <a:latin typeface="Cambria Math" panose="02040503050406030204" pitchFamily="18" charset="0"/>
                                  </a:rPr>
                                </m:ctrlPr>
                              </m:sSupPr>
                              <m:e>
                                <m:r>
                                  <a:rPr lang="zh-CN" altLang="en-US" sz="1600" i="1">
                                    <a:solidFill>
                                      <a:schemeClr val="tx1"/>
                                    </a:solidFill>
                                    <a:latin typeface="Cambria Math" panose="02040503050406030204" pitchFamily="18" charset="0"/>
                                  </a:rPr>
                                  <m:t>𝑝</m:t>
                                </m:r>
                              </m:e>
                              <m:sup>
                                <m:r>
                                  <a:rPr lang="zh-CN" altLang="en-US" sz="1600" i="0">
                                    <a:solidFill>
                                      <a:schemeClr val="tx1"/>
                                    </a:solidFill>
                                    <a:latin typeface="Cambria Math" panose="02040503050406030204" pitchFamily="18" charset="0"/>
                                  </a:rPr>
                                  <m:t>′</m:t>
                                </m:r>
                              </m:sup>
                            </m:sSup>
                          </m:e>
                        </m:d>
                        <m:d>
                          <m:dPr>
                            <m:begChr m:val="|"/>
                            <m:endChr m:val="|"/>
                            <m:ctrlPr>
                              <a:rPr lang="zh-CN" altLang="en-US" sz="1600" i="1">
                                <a:solidFill>
                                  <a:schemeClr val="tx1"/>
                                </a:solidFill>
                                <a:latin typeface="Cambria Math" panose="02040503050406030204" pitchFamily="18" charset="0"/>
                              </a:rPr>
                            </m:ctrlPr>
                          </m:dPr>
                          <m:e>
                            <m:acc>
                              <m:accPr>
                                <m:chr m:val="̅"/>
                                <m:ctrlPr>
                                  <a:rPr lang="zh-CN" altLang="en-US" sz="1600" i="1">
                                    <a:solidFill>
                                      <a:schemeClr val="tx1"/>
                                    </a:solidFill>
                                    <a:latin typeface="Cambria Math" panose="02040503050406030204" pitchFamily="18" charset="0"/>
                                  </a:rPr>
                                </m:ctrlPr>
                              </m:accPr>
                              <m:e>
                                <m:r>
                                  <a:rPr lang="zh-CN" altLang="en-US" sz="1600" i="1">
                                    <a:solidFill>
                                      <a:schemeClr val="tx1"/>
                                    </a:solidFill>
                                    <a:latin typeface="Cambria Math" panose="02040503050406030204" pitchFamily="18" charset="0"/>
                                  </a:rPr>
                                  <m:t>𝑐</m:t>
                                </m:r>
                              </m:e>
                            </m:acc>
                            <m:sSup>
                              <m:sSupPr>
                                <m:ctrlPr>
                                  <a:rPr lang="zh-CN" altLang="en-US" sz="1600" i="1">
                                    <a:solidFill>
                                      <a:schemeClr val="tx1"/>
                                    </a:solidFill>
                                    <a:latin typeface="Cambria Math" panose="02040503050406030204" pitchFamily="18" charset="0"/>
                                  </a:rPr>
                                </m:ctrlPr>
                              </m:sSupPr>
                              <m:e>
                                <m:r>
                                  <a:rPr lang="zh-CN" altLang="en-US" sz="1600" i="1">
                                    <a:solidFill>
                                      <a:schemeClr val="tx1"/>
                                    </a:solidFill>
                                    <a:latin typeface="Cambria Math" panose="02040503050406030204" pitchFamily="18" charset="0"/>
                                  </a:rPr>
                                  <m:t>𝛾</m:t>
                                </m:r>
                              </m:e>
                              <m:sup>
                                <m:r>
                                  <a:rPr lang="zh-CN" altLang="en-US" sz="1600" i="1">
                                    <a:solidFill>
                                      <a:schemeClr val="tx1"/>
                                    </a:solidFill>
                                    <a:latin typeface="Cambria Math" panose="02040503050406030204" pitchFamily="18" charset="0"/>
                                  </a:rPr>
                                  <m:t>𝜇</m:t>
                                </m:r>
                              </m:sup>
                            </m:sSup>
                            <m:r>
                              <a:rPr lang="zh-CN" altLang="en-US" sz="1600" i="1">
                                <a:solidFill>
                                  <a:schemeClr val="tx1"/>
                                </a:solidFill>
                                <a:latin typeface="Cambria Math" panose="02040503050406030204" pitchFamily="18" charset="0"/>
                              </a:rPr>
                              <m:t>𝑏</m:t>
                            </m:r>
                          </m:e>
                        </m:d>
                        <m:sSub>
                          <m:sSubPr>
                            <m:ctrlPr>
                              <a:rPr lang="zh-CN" altLang="en-US" sz="1600" i="1">
                                <a:solidFill>
                                  <a:schemeClr val="tx1"/>
                                </a:solidFill>
                                <a:latin typeface="Cambria Math" panose="02040503050406030204" pitchFamily="18" charset="0"/>
                              </a:rPr>
                            </m:ctrlPr>
                          </m:sSubPr>
                          <m:e>
                            <m:r>
                              <m:rPr>
                                <m:sty m:val="p"/>
                              </m:rPr>
                              <a:rPr lang="zh-CN" altLang="en-US" sz="1600" i="0">
                                <a:solidFill>
                                  <a:schemeClr val="tx1"/>
                                </a:solidFill>
                                <a:latin typeface="Cambria Math" panose="02040503050406030204" pitchFamily="18" charset="0"/>
                              </a:rPr>
                              <m:t>Λ</m:t>
                            </m:r>
                          </m:e>
                          <m:sub>
                            <m:r>
                              <a:rPr lang="zh-CN" altLang="en-US" sz="1600" i="1">
                                <a:solidFill>
                                  <a:schemeClr val="tx1"/>
                                </a:solidFill>
                                <a:latin typeface="Cambria Math" panose="02040503050406030204" pitchFamily="18" charset="0"/>
                              </a:rPr>
                              <m:t>𝑏</m:t>
                            </m:r>
                          </m:sub>
                        </m:sSub>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𝑝</m:t>
                            </m:r>
                          </m:e>
                        </m:d>
                      </m:e>
                    </m:d>
                    <m:r>
                      <m:rPr>
                        <m:aln/>
                      </m:rP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r>
                              <m:rPr>
                                <m:sty m:val="p"/>
                              </m:rPr>
                              <a:rPr lang="en-US" altLang="zh-CN" sz="1600">
                                <a:solidFill>
                                  <a:schemeClr val="tx1"/>
                                </a:solidFill>
                                <a:latin typeface="Cambria Math" panose="02040503050406030204" pitchFamily="18" charset="0"/>
                              </a:rPr>
                              <m:t>Λ</m:t>
                            </m:r>
                          </m:e>
                        </m:acc>
                      </m:e>
                      <m:sub>
                        <m:r>
                          <a:rPr lang="en-US" altLang="zh-CN" sz="1600" i="1">
                            <a:solidFill>
                              <a:schemeClr val="tx1"/>
                            </a:solidFill>
                            <a:latin typeface="Cambria Math" panose="02040503050406030204" pitchFamily="18" charset="0"/>
                          </a:rPr>
                          <m:t>𝑐</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𝑝</m:t>
                            </m:r>
                          </m:e>
                          <m:sup>
                            <m:r>
                              <a:rPr lang="en-US" altLang="zh-CN" sz="1600" i="1">
                                <a:solidFill>
                                  <a:schemeClr val="tx1"/>
                                </a:solidFill>
                                <a:latin typeface="Cambria Math" panose="02040503050406030204" pitchFamily="18" charset="0"/>
                              </a:rPr>
                              <m:t>′</m:t>
                            </m:r>
                          </m:sup>
                        </m:sSup>
                      </m:e>
                    </m:d>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1</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𝛾</m:t>
                            </m:r>
                          </m:e>
                          <m:sup>
                            <m:r>
                              <a:rPr lang="en-US" altLang="zh-CN" sz="1600" i="1">
                                <a:solidFill>
                                  <a:schemeClr val="tx1"/>
                                </a:solidFill>
                                <a:latin typeface="Cambria Math" panose="02040503050406030204" pitchFamily="18" charset="0"/>
                              </a:rPr>
                              <m:t>𝜇</m:t>
                            </m:r>
                          </m:sup>
                        </m:sSup>
                        <m:r>
                          <a:rPr lang="en-US" altLang="zh-CN" sz="1600" i="1">
                            <a:solidFill>
                              <a:schemeClr val="tx1"/>
                            </a:solidFill>
                            <a:latin typeface="Cambria Math" panose="02040503050406030204" pitchFamily="18" charset="0"/>
                          </a:rPr>
                          <m:t>−</m:t>
                        </m:r>
                        <m:f>
                          <m:fPr>
                            <m:ctrlPr>
                              <a:rPr lang="zh-CN" altLang="zh-CN" sz="1600" i="1">
                                <a:solidFill>
                                  <a:schemeClr val="tx1"/>
                                </a:solidFill>
                                <a:latin typeface="Cambria Math" panose="02040503050406030204" pitchFamily="18" charset="0"/>
                              </a:rPr>
                            </m:ctrlPr>
                          </m:fPr>
                          <m:num>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2</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num>
                          <m:den>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𝑀</m:t>
                                </m:r>
                              </m:e>
                              <m:sub>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sub>
                            </m:sSub>
                          </m:den>
                        </m:f>
                        <m:r>
                          <a:rPr lang="en-US" altLang="zh-CN" sz="1600" i="1">
                            <a:solidFill>
                              <a:schemeClr val="tx1"/>
                            </a:solidFill>
                            <a:latin typeface="Cambria Math" panose="02040503050406030204" pitchFamily="18" charset="0"/>
                          </a:rPr>
                          <m:t>𝑖</m:t>
                        </m:r>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𝜎</m:t>
                            </m:r>
                          </m:e>
                          <m:sup>
                            <m:r>
                              <a:rPr lang="en-US" altLang="zh-CN" sz="1600" i="1">
                                <a:solidFill>
                                  <a:schemeClr val="tx1"/>
                                </a:solidFill>
                                <a:latin typeface="Cambria Math" panose="02040503050406030204" pitchFamily="18" charset="0"/>
                              </a:rPr>
                              <m:t>𝜇𝜈</m:t>
                            </m:r>
                          </m:sup>
                        </m:sSup>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𝑞</m:t>
                            </m:r>
                          </m:e>
                          <m:sub>
                            <m:r>
                              <a:rPr lang="en-US" altLang="zh-CN" sz="1600" i="1">
                                <a:solidFill>
                                  <a:schemeClr val="tx1"/>
                                </a:solidFill>
                                <a:latin typeface="Cambria Math" panose="02040503050406030204" pitchFamily="18" charset="0"/>
                              </a:rPr>
                              <m:t>𝜈</m:t>
                            </m:r>
                          </m:sub>
                        </m:sSub>
                        <m:r>
                          <a:rPr lang="en-US" altLang="zh-CN" sz="1600" i="1">
                            <a:solidFill>
                              <a:schemeClr val="tx1"/>
                            </a:solidFill>
                            <a:latin typeface="Cambria Math" panose="02040503050406030204" pitchFamily="18" charset="0"/>
                          </a:rPr>
                          <m:t>+</m:t>
                        </m:r>
                        <m:f>
                          <m:fPr>
                            <m:ctrlPr>
                              <a:rPr lang="zh-CN" altLang="zh-CN" sz="1600" i="1">
                                <a:solidFill>
                                  <a:schemeClr val="tx1"/>
                                </a:solidFill>
                                <a:latin typeface="Cambria Math" panose="02040503050406030204" pitchFamily="18" charset="0"/>
                              </a:rPr>
                            </m:ctrlPr>
                          </m:fPr>
                          <m:num>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3</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num>
                          <m:den>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𝑀</m:t>
                                </m:r>
                              </m:e>
                              <m:sub>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sub>
                            </m:sSub>
                          </m:den>
                        </m:f>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𝜇</m:t>
                            </m:r>
                          </m:sup>
                        </m:sSup>
                      </m:e>
                    </m:d>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d>
                      <m:dPr>
                        <m:ctrlPr>
                          <a:rPr lang="zh-CN"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𝑝</m:t>
                        </m:r>
                      </m:e>
                    </m:d>
                  </m:oMath>
                </a14:m>
                <a:r>
                  <a:rPr lang="zh-CN" altLang="en-US" sz="1600" dirty="0">
                    <a:solidFill>
                      <a:schemeClr val="tx1"/>
                    </a:solidFill>
                  </a:rPr>
                  <a:t> </a:t>
                </a:r>
              </a:p>
            </p:txBody>
          </p:sp>
        </mc:Choice>
        <mc:Fallback>
          <p:sp>
            <p:nvSpPr>
              <p:cNvPr id="15" name="文本框 14">
                <a:extLst>
                  <a:ext uri="{FF2B5EF4-FFF2-40B4-BE49-F238E27FC236}">
                    <a16:creationId xmlns:a16="http://schemas.microsoft.com/office/drawing/2014/main" id="{DFC2B066-FA1E-044A-A3F0-0E00752CDEC9}"/>
                  </a:ext>
                </a:extLst>
              </p:cNvPr>
              <p:cNvSpPr txBox="1">
                <a:spLocks noRot="1" noChangeAspect="1" noMove="1" noResize="1" noEditPoints="1" noAdjustHandles="1" noChangeArrowheads="1" noChangeShapeType="1" noTextEdit="1"/>
              </p:cNvSpPr>
              <p:nvPr/>
            </p:nvSpPr>
            <p:spPr>
              <a:xfrm>
                <a:off x="1056000" y="1275144"/>
                <a:ext cx="10080000" cy="64030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E2B7FAA9-49F4-9C87-A663-BE66A6516C0F}"/>
                  </a:ext>
                </a:extLst>
              </p:cNvPr>
              <p:cNvSpPr txBox="1"/>
              <p:nvPr/>
            </p:nvSpPr>
            <p:spPr>
              <a:xfrm>
                <a:off x="1056000" y="1996111"/>
                <a:ext cx="10080000" cy="640303"/>
              </a:xfrm>
              <a:prstGeom prst="rect">
                <a:avLst/>
              </a:prstGeom>
              <a:noFill/>
            </p:spPr>
            <p:txBody>
              <a:bodyPr wrap="square">
                <a:spAutoFit/>
              </a:bodyPr>
              <a:lstStyle/>
              <a:p>
                <a:pPr marL="360000"/>
                <a14:m>
                  <m:oMath xmlns:m="http://schemas.openxmlformats.org/officeDocument/2006/math">
                    <m:d>
                      <m:dPr>
                        <m:begChr m:val="⟨"/>
                        <m:endChr m:val="⟩"/>
                        <m:ctrlPr>
                          <a:rPr lang="zh-CN" altLang="en-US" sz="1600" i="1" smtClean="0">
                            <a:solidFill>
                              <a:schemeClr val="tx1"/>
                            </a:solidFill>
                            <a:latin typeface="Cambria Math" panose="02040503050406030204" pitchFamily="18" charset="0"/>
                          </a:rPr>
                        </m:ctrlPr>
                      </m:dPr>
                      <m:e>
                        <m:sSub>
                          <m:sSubPr>
                            <m:ctrlPr>
                              <a:rPr lang="zh-CN" altLang="en-US" sz="1600" i="1">
                                <a:solidFill>
                                  <a:schemeClr val="tx1"/>
                                </a:solidFill>
                                <a:latin typeface="Cambria Math" panose="02040503050406030204" pitchFamily="18" charset="0"/>
                              </a:rPr>
                            </m:ctrlPr>
                          </m:sSubPr>
                          <m:e>
                            <m:r>
                              <m:rPr>
                                <m:sty m:val="p"/>
                              </m:rPr>
                              <a:rPr lang="zh-CN" altLang="en-US" sz="1600">
                                <a:solidFill>
                                  <a:schemeClr val="tx1"/>
                                </a:solidFill>
                                <a:latin typeface="Cambria Math" panose="02040503050406030204" pitchFamily="18" charset="0"/>
                              </a:rPr>
                              <m:t>Λ</m:t>
                            </m:r>
                          </m:e>
                          <m:sub>
                            <m:r>
                              <a:rPr lang="zh-CN" altLang="en-US" sz="1600" i="1">
                                <a:solidFill>
                                  <a:schemeClr val="tx1"/>
                                </a:solidFill>
                                <a:latin typeface="Cambria Math" panose="02040503050406030204" pitchFamily="18" charset="0"/>
                              </a:rPr>
                              <m:t>𝑐</m:t>
                            </m:r>
                          </m:sub>
                        </m:sSub>
                        <m:d>
                          <m:dPr>
                            <m:ctrlPr>
                              <a:rPr lang="zh-CN" altLang="en-US" sz="1600" i="1">
                                <a:solidFill>
                                  <a:schemeClr val="tx1"/>
                                </a:solidFill>
                                <a:latin typeface="Cambria Math" panose="02040503050406030204" pitchFamily="18" charset="0"/>
                              </a:rPr>
                            </m:ctrlPr>
                          </m:dPr>
                          <m:e>
                            <m:sSup>
                              <m:sSupPr>
                                <m:ctrlPr>
                                  <a:rPr lang="zh-CN" altLang="en-US" sz="1600" i="1">
                                    <a:solidFill>
                                      <a:schemeClr val="tx1"/>
                                    </a:solidFill>
                                    <a:latin typeface="Cambria Math" panose="02040503050406030204" pitchFamily="18" charset="0"/>
                                  </a:rPr>
                                </m:ctrlPr>
                              </m:sSupPr>
                              <m:e>
                                <m:r>
                                  <a:rPr lang="zh-CN" altLang="en-US" sz="1600" i="1">
                                    <a:solidFill>
                                      <a:schemeClr val="tx1"/>
                                    </a:solidFill>
                                    <a:latin typeface="Cambria Math" panose="02040503050406030204" pitchFamily="18" charset="0"/>
                                  </a:rPr>
                                  <m:t>𝑝</m:t>
                                </m:r>
                              </m:e>
                              <m:sup>
                                <m:r>
                                  <a:rPr lang="zh-CN" altLang="en-US" sz="1600" i="0">
                                    <a:solidFill>
                                      <a:schemeClr val="tx1"/>
                                    </a:solidFill>
                                    <a:latin typeface="Cambria Math" panose="02040503050406030204" pitchFamily="18" charset="0"/>
                                  </a:rPr>
                                  <m:t>′</m:t>
                                </m:r>
                              </m:sup>
                            </m:sSup>
                          </m:e>
                        </m:d>
                        <m:d>
                          <m:dPr>
                            <m:begChr m:val="|"/>
                            <m:endChr m:val="|"/>
                            <m:ctrlPr>
                              <a:rPr lang="zh-CN" altLang="en-US" sz="1600" i="1">
                                <a:solidFill>
                                  <a:schemeClr val="tx1"/>
                                </a:solidFill>
                                <a:latin typeface="Cambria Math" panose="02040503050406030204" pitchFamily="18" charset="0"/>
                              </a:rPr>
                            </m:ctrlPr>
                          </m:dPr>
                          <m:e>
                            <m:acc>
                              <m:accPr>
                                <m:chr m:val="̅"/>
                                <m:ctrlPr>
                                  <a:rPr lang="zh-CN" altLang="en-US" sz="1600" i="1">
                                    <a:solidFill>
                                      <a:schemeClr val="tx1"/>
                                    </a:solidFill>
                                    <a:latin typeface="Cambria Math" panose="02040503050406030204" pitchFamily="18" charset="0"/>
                                  </a:rPr>
                                </m:ctrlPr>
                              </m:accPr>
                              <m:e>
                                <m:r>
                                  <a:rPr lang="zh-CN" altLang="en-US" sz="1600" i="1">
                                    <a:solidFill>
                                      <a:schemeClr val="tx1"/>
                                    </a:solidFill>
                                    <a:latin typeface="Cambria Math" panose="02040503050406030204" pitchFamily="18" charset="0"/>
                                  </a:rPr>
                                  <m:t>𝑐</m:t>
                                </m:r>
                              </m:e>
                            </m:acc>
                            <m:sSup>
                              <m:sSupPr>
                                <m:ctrlPr>
                                  <a:rPr lang="zh-CN" altLang="en-US" sz="1600" i="1">
                                    <a:solidFill>
                                      <a:schemeClr val="tx1"/>
                                    </a:solidFill>
                                    <a:latin typeface="Cambria Math" panose="02040503050406030204" pitchFamily="18" charset="0"/>
                                  </a:rPr>
                                </m:ctrlPr>
                              </m:sSupPr>
                              <m:e>
                                <m:r>
                                  <a:rPr lang="zh-CN" altLang="en-US" sz="1600" i="1">
                                    <a:solidFill>
                                      <a:schemeClr val="tx1"/>
                                    </a:solidFill>
                                    <a:latin typeface="Cambria Math" panose="02040503050406030204" pitchFamily="18" charset="0"/>
                                  </a:rPr>
                                  <m:t>𝛾</m:t>
                                </m:r>
                              </m:e>
                              <m:sup>
                                <m:r>
                                  <a:rPr lang="zh-CN" altLang="en-US" sz="1600" i="1">
                                    <a:solidFill>
                                      <a:schemeClr val="tx1"/>
                                    </a:solidFill>
                                    <a:latin typeface="Cambria Math" panose="02040503050406030204" pitchFamily="18" charset="0"/>
                                  </a:rPr>
                                  <m:t>𝜇</m:t>
                                </m:r>
                              </m:sup>
                            </m:sSup>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𝛾</m:t>
                                </m:r>
                              </m:e>
                              <m:sub>
                                <m:r>
                                  <a:rPr lang="zh-CN" altLang="en-US" sz="1600" i="0">
                                    <a:solidFill>
                                      <a:schemeClr val="tx1"/>
                                    </a:solidFill>
                                    <a:latin typeface="Cambria Math" panose="02040503050406030204" pitchFamily="18" charset="0"/>
                                  </a:rPr>
                                  <m:t>5</m:t>
                                </m:r>
                              </m:sub>
                            </m:sSub>
                            <m:r>
                              <a:rPr lang="zh-CN" altLang="en-US" sz="1600" i="1">
                                <a:solidFill>
                                  <a:schemeClr val="tx1"/>
                                </a:solidFill>
                                <a:latin typeface="Cambria Math" panose="02040503050406030204" pitchFamily="18" charset="0"/>
                              </a:rPr>
                              <m:t>𝑏</m:t>
                            </m:r>
                          </m:e>
                        </m:d>
                        <m:sSub>
                          <m:sSubPr>
                            <m:ctrlPr>
                              <a:rPr lang="zh-CN" altLang="en-US" sz="1600" i="1">
                                <a:solidFill>
                                  <a:schemeClr val="tx1"/>
                                </a:solidFill>
                                <a:latin typeface="Cambria Math" panose="02040503050406030204" pitchFamily="18" charset="0"/>
                              </a:rPr>
                            </m:ctrlPr>
                          </m:sSubPr>
                          <m:e>
                            <m:r>
                              <m:rPr>
                                <m:sty m:val="p"/>
                              </m:rPr>
                              <a:rPr lang="zh-CN" altLang="en-US" sz="1600" i="0">
                                <a:solidFill>
                                  <a:schemeClr val="tx1"/>
                                </a:solidFill>
                                <a:latin typeface="Cambria Math" panose="02040503050406030204" pitchFamily="18" charset="0"/>
                              </a:rPr>
                              <m:t>Λ</m:t>
                            </m:r>
                          </m:e>
                          <m:sub>
                            <m:r>
                              <a:rPr lang="zh-CN" altLang="en-US" sz="1600" i="1">
                                <a:solidFill>
                                  <a:schemeClr val="tx1"/>
                                </a:solidFill>
                                <a:latin typeface="Cambria Math" panose="02040503050406030204" pitchFamily="18" charset="0"/>
                              </a:rPr>
                              <m:t>𝑏</m:t>
                            </m:r>
                          </m:sub>
                        </m:sSub>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𝑝</m:t>
                            </m:r>
                          </m:e>
                        </m:d>
                      </m:e>
                    </m:d>
                    <m:r>
                      <m:rPr>
                        <m:aln/>
                      </m:rP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r>
                              <m:rPr>
                                <m:sty m:val="p"/>
                              </m:rPr>
                              <a:rPr lang="en-US" altLang="zh-CN" sz="1600">
                                <a:solidFill>
                                  <a:schemeClr val="tx1"/>
                                </a:solidFill>
                                <a:latin typeface="Cambria Math" panose="02040503050406030204" pitchFamily="18" charset="0"/>
                              </a:rPr>
                              <m:t>Λ</m:t>
                            </m:r>
                          </m:e>
                        </m:acc>
                      </m:e>
                      <m:sub>
                        <m:r>
                          <a:rPr lang="en-US" altLang="zh-CN" sz="1600" i="1">
                            <a:solidFill>
                              <a:schemeClr val="tx1"/>
                            </a:solidFill>
                            <a:latin typeface="Cambria Math" panose="02040503050406030204" pitchFamily="18" charset="0"/>
                          </a:rPr>
                          <m:t>𝑐</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𝑝</m:t>
                            </m:r>
                          </m:e>
                          <m:sup>
                            <m:r>
                              <a:rPr lang="en-US" altLang="zh-CN" sz="1600" i="1">
                                <a:solidFill>
                                  <a:schemeClr val="tx1"/>
                                </a:solidFill>
                                <a:latin typeface="Cambria Math" panose="02040503050406030204" pitchFamily="18" charset="0"/>
                              </a:rPr>
                              <m:t>′</m:t>
                            </m:r>
                          </m:sup>
                        </m:sSup>
                      </m:e>
                    </m:d>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𝑔</m:t>
                            </m:r>
                          </m:e>
                          <m:sub>
                            <m:r>
                              <a:rPr lang="en-US" altLang="zh-CN" sz="1600" i="1">
                                <a:solidFill>
                                  <a:schemeClr val="tx1"/>
                                </a:solidFill>
                                <a:latin typeface="Cambria Math" panose="02040503050406030204" pitchFamily="18" charset="0"/>
                              </a:rPr>
                              <m:t>1</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𝛾</m:t>
                            </m:r>
                          </m:e>
                          <m:sup>
                            <m:r>
                              <a:rPr lang="en-US" altLang="zh-CN" sz="1600" i="1">
                                <a:solidFill>
                                  <a:schemeClr val="tx1"/>
                                </a:solidFill>
                                <a:latin typeface="Cambria Math" panose="02040503050406030204" pitchFamily="18" charset="0"/>
                              </a:rPr>
                              <m:t>𝜇</m:t>
                            </m:r>
                          </m:sup>
                        </m:sSup>
                        <m:r>
                          <a:rPr lang="en-US" altLang="zh-CN" sz="1600" i="1">
                            <a:solidFill>
                              <a:schemeClr val="tx1"/>
                            </a:solidFill>
                            <a:latin typeface="Cambria Math" panose="02040503050406030204" pitchFamily="18" charset="0"/>
                          </a:rPr>
                          <m:t>−</m:t>
                        </m:r>
                        <m:f>
                          <m:fPr>
                            <m:ctrlPr>
                              <a:rPr lang="zh-CN" altLang="zh-CN" sz="1600" i="1">
                                <a:solidFill>
                                  <a:schemeClr val="tx1"/>
                                </a:solidFill>
                                <a:latin typeface="Cambria Math" panose="02040503050406030204" pitchFamily="18" charset="0"/>
                              </a:rPr>
                            </m:ctrlPr>
                          </m:fPr>
                          <m:num>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𝑔</m:t>
                                </m:r>
                              </m:e>
                              <m:sub>
                                <m:r>
                                  <a:rPr lang="en-US" altLang="zh-CN" sz="1600" i="1">
                                    <a:solidFill>
                                      <a:schemeClr val="tx1"/>
                                    </a:solidFill>
                                    <a:latin typeface="Cambria Math" panose="02040503050406030204" pitchFamily="18" charset="0"/>
                                  </a:rPr>
                                  <m:t>2</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num>
                          <m:den>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𝑀</m:t>
                                </m:r>
                              </m:e>
                              <m:sub>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sub>
                            </m:sSub>
                          </m:den>
                        </m:f>
                        <m:r>
                          <a:rPr lang="en-US" altLang="zh-CN" sz="1600" i="1">
                            <a:solidFill>
                              <a:schemeClr val="tx1"/>
                            </a:solidFill>
                            <a:latin typeface="Cambria Math" panose="02040503050406030204" pitchFamily="18" charset="0"/>
                          </a:rPr>
                          <m:t>𝑖</m:t>
                        </m:r>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𝜎</m:t>
                            </m:r>
                          </m:e>
                          <m:sup>
                            <m:r>
                              <a:rPr lang="en-US" altLang="zh-CN" sz="1600" i="1">
                                <a:solidFill>
                                  <a:schemeClr val="tx1"/>
                                </a:solidFill>
                                <a:latin typeface="Cambria Math" panose="02040503050406030204" pitchFamily="18" charset="0"/>
                              </a:rPr>
                              <m:t>𝜇𝜈</m:t>
                            </m:r>
                          </m:sup>
                        </m:sSup>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𝑞</m:t>
                            </m:r>
                          </m:e>
                          <m:sub>
                            <m:r>
                              <a:rPr lang="en-US" altLang="zh-CN" sz="1600" i="1">
                                <a:solidFill>
                                  <a:schemeClr val="tx1"/>
                                </a:solidFill>
                                <a:latin typeface="Cambria Math" panose="02040503050406030204" pitchFamily="18" charset="0"/>
                              </a:rPr>
                              <m:t>𝜈</m:t>
                            </m:r>
                          </m:sub>
                        </m:sSub>
                        <m:r>
                          <a:rPr lang="en-US" altLang="zh-CN" sz="1600" i="1">
                            <a:solidFill>
                              <a:schemeClr val="tx1"/>
                            </a:solidFill>
                            <a:latin typeface="Cambria Math" panose="02040503050406030204" pitchFamily="18" charset="0"/>
                          </a:rPr>
                          <m:t>+</m:t>
                        </m:r>
                        <m:f>
                          <m:fPr>
                            <m:ctrlPr>
                              <a:rPr lang="zh-CN" altLang="zh-CN" sz="1600" i="1">
                                <a:solidFill>
                                  <a:schemeClr val="tx1"/>
                                </a:solidFill>
                                <a:latin typeface="Cambria Math" panose="02040503050406030204" pitchFamily="18" charset="0"/>
                              </a:rPr>
                            </m:ctrlPr>
                          </m:fPr>
                          <m:num>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𝑔</m:t>
                                </m:r>
                              </m:e>
                              <m:sub>
                                <m:r>
                                  <a:rPr lang="en-US" altLang="zh-CN" sz="1600" i="1">
                                    <a:solidFill>
                                      <a:schemeClr val="tx1"/>
                                    </a:solidFill>
                                    <a:latin typeface="Cambria Math" panose="02040503050406030204" pitchFamily="18" charset="0"/>
                                  </a:rPr>
                                  <m:t>3</m:t>
                                </m:r>
                              </m:sub>
                            </m:sSub>
                            <m:d>
                              <m:dPr>
                                <m:ctrlPr>
                                  <a:rPr lang="zh-CN" altLang="zh-CN" sz="1600" i="1">
                                    <a:solidFill>
                                      <a:schemeClr val="tx1"/>
                                    </a:solidFill>
                                    <a:latin typeface="Cambria Math" panose="02040503050406030204" pitchFamily="18" charset="0"/>
                                  </a:rPr>
                                </m:ctrlPr>
                              </m:dPr>
                              <m:e>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2</m:t>
                                    </m:r>
                                  </m:sup>
                                </m:sSup>
                              </m:e>
                            </m:d>
                          </m:num>
                          <m:den>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𝑀</m:t>
                                </m:r>
                              </m:e>
                              <m:sub>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sub>
                            </m:sSub>
                          </m:den>
                        </m:f>
                        <m:sSup>
                          <m:sSupPr>
                            <m:ctrlPr>
                              <a:rPr lang="zh-CN" altLang="zh-CN" sz="1600" i="1">
                                <a:solidFill>
                                  <a:schemeClr val="tx1"/>
                                </a:solidFill>
                                <a:latin typeface="Cambria Math" panose="02040503050406030204" pitchFamily="18" charset="0"/>
                              </a:rPr>
                            </m:ctrlPr>
                          </m:sSupPr>
                          <m:e>
                            <m:r>
                              <a:rPr lang="en-US" altLang="zh-CN" sz="1600" i="1">
                                <a:solidFill>
                                  <a:schemeClr val="tx1"/>
                                </a:solidFill>
                                <a:latin typeface="Cambria Math" panose="02040503050406030204" pitchFamily="18" charset="0"/>
                              </a:rPr>
                              <m:t>𝑞</m:t>
                            </m:r>
                          </m:e>
                          <m:sup>
                            <m:r>
                              <a:rPr lang="en-US" altLang="zh-CN" sz="1600" i="1">
                                <a:solidFill>
                                  <a:schemeClr val="tx1"/>
                                </a:solidFill>
                                <a:latin typeface="Cambria Math" panose="02040503050406030204" pitchFamily="18" charset="0"/>
                              </a:rPr>
                              <m:t>𝜇</m:t>
                            </m:r>
                          </m:sup>
                        </m:sSup>
                      </m:e>
                    </m:d>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𝛾</m:t>
                        </m:r>
                      </m:e>
                      <m:sub>
                        <m:r>
                          <a:rPr lang="en-US" altLang="zh-CN" sz="1600" i="1">
                            <a:solidFill>
                              <a:schemeClr val="tx1"/>
                            </a:solidFill>
                            <a:latin typeface="Cambria Math" panose="02040503050406030204" pitchFamily="18" charset="0"/>
                          </a:rPr>
                          <m:t>5</m:t>
                        </m:r>
                      </m:sub>
                    </m:sSub>
                    <m:sSub>
                      <m:sSubPr>
                        <m:ctrlPr>
                          <a:rPr lang="zh-CN" altLang="zh-CN" sz="1600" i="1">
                            <a:solidFill>
                              <a:schemeClr val="tx1"/>
                            </a:solidFill>
                            <a:latin typeface="Cambria Math" panose="02040503050406030204" pitchFamily="18" charset="0"/>
                          </a:rPr>
                        </m:ctrlPr>
                      </m:sSubPr>
                      <m:e>
                        <m:r>
                          <m:rPr>
                            <m:sty m:val="p"/>
                          </m:rPr>
                          <a:rPr lang="en-US" altLang="zh-CN" sz="1600">
                            <a:solidFill>
                              <a:schemeClr val="tx1"/>
                            </a:solidFill>
                            <a:latin typeface="Cambria Math" panose="02040503050406030204" pitchFamily="18" charset="0"/>
                          </a:rPr>
                          <m:t>Λ</m:t>
                        </m:r>
                      </m:e>
                      <m:sub>
                        <m:r>
                          <a:rPr lang="en-US" altLang="zh-CN" sz="1600" i="1">
                            <a:solidFill>
                              <a:schemeClr val="tx1"/>
                            </a:solidFill>
                            <a:latin typeface="Cambria Math" panose="02040503050406030204" pitchFamily="18" charset="0"/>
                          </a:rPr>
                          <m:t>𝑏</m:t>
                        </m:r>
                      </m:sub>
                    </m:sSub>
                    <m:d>
                      <m:dPr>
                        <m:ctrlPr>
                          <a:rPr lang="zh-CN"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𝑝</m:t>
                        </m:r>
                      </m:e>
                    </m:d>
                  </m:oMath>
                </a14:m>
                <a:r>
                  <a:rPr lang="zh-CN" altLang="en-US" sz="1600" dirty="0">
                    <a:solidFill>
                      <a:schemeClr val="tx1"/>
                    </a:solidFill>
                  </a:rPr>
                  <a:t> </a:t>
                </a:r>
              </a:p>
            </p:txBody>
          </p:sp>
        </mc:Choice>
        <mc:Fallback>
          <p:sp>
            <p:nvSpPr>
              <p:cNvPr id="17" name="文本框 16">
                <a:extLst>
                  <a:ext uri="{FF2B5EF4-FFF2-40B4-BE49-F238E27FC236}">
                    <a16:creationId xmlns:a16="http://schemas.microsoft.com/office/drawing/2014/main" id="{E2B7FAA9-49F4-9C87-A663-BE66A6516C0F}"/>
                  </a:ext>
                </a:extLst>
              </p:cNvPr>
              <p:cNvSpPr txBox="1">
                <a:spLocks noRot="1" noChangeAspect="1" noMove="1" noResize="1" noEditPoints="1" noAdjustHandles="1" noChangeArrowheads="1" noChangeShapeType="1" noTextEdit="1"/>
              </p:cNvSpPr>
              <p:nvPr/>
            </p:nvSpPr>
            <p:spPr>
              <a:xfrm>
                <a:off x="1056000" y="1996111"/>
                <a:ext cx="10080000" cy="64030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CD90C825-6174-8B60-5848-1DFD1E2F4960}"/>
                  </a:ext>
                </a:extLst>
              </p:cNvPr>
              <p:cNvSpPr txBox="1"/>
              <p:nvPr/>
            </p:nvSpPr>
            <p:spPr>
              <a:xfrm>
                <a:off x="1053390" y="2775560"/>
                <a:ext cx="10556841" cy="465448"/>
              </a:xfrm>
              <a:prstGeom prst="rect">
                <a:avLst/>
              </a:prstGeom>
              <a:noFill/>
            </p:spPr>
            <p:txBody>
              <a:bodyPr wrap="square">
                <a:spAutoFit/>
              </a:bodyPr>
              <a:lstStyle/>
              <a:p>
                <a:pPr marL="360000"/>
                <a14:m>
                  <m:oMath xmlns:m="http://schemas.openxmlformats.org/officeDocument/2006/math">
                    <m:sSubSup>
                      <m:sSubSupPr>
                        <m:ctrlPr>
                          <a:rPr lang="zh-CN" altLang="zh-CN" sz="1600" i="1" smtClean="0"/>
                        </m:ctrlPr>
                      </m:sSubSupPr>
                      <m:e>
                        <m:r>
                          <a:rPr lang="en-US" altLang="zh-CN" sz="1600" i="1"/>
                          <m:t>𝑀</m:t>
                        </m:r>
                      </m:e>
                      <m:sub>
                        <m:r>
                          <a:rPr lang="en-US" altLang="zh-CN" sz="1600" i="1"/>
                          <m:t>𝑆</m:t>
                        </m:r>
                      </m:sub>
                      <m:sup>
                        <m:r>
                          <a:rPr lang="en-US" altLang="zh-CN" sz="1600" i="1"/>
                          <m:t>𝑓𝑎𝑐</m:t>
                        </m:r>
                      </m:sup>
                    </m:sSubSup>
                    <m:r>
                      <m:rPr>
                        <m:aln/>
                      </m:rPr>
                      <a:rPr lang="en-US" altLang="zh-CN" sz="1600" i="1"/>
                      <m:t>=</m:t>
                    </m:r>
                    <m:f>
                      <m:fPr>
                        <m:ctrlPr>
                          <a:rPr lang="zh-CN" altLang="zh-CN" sz="1600" i="1"/>
                        </m:ctrlPr>
                      </m:fPr>
                      <m:num>
                        <m:sSub>
                          <m:sSubPr>
                            <m:ctrlPr>
                              <a:rPr lang="zh-CN" altLang="zh-CN" sz="1600" i="1"/>
                            </m:ctrlPr>
                          </m:sSubPr>
                          <m:e>
                            <m:r>
                              <a:rPr lang="en-US" altLang="zh-CN" sz="1600" i="1"/>
                              <m:t>𝐺</m:t>
                            </m:r>
                          </m:e>
                          <m:sub>
                            <m:r>
                              <a:rPr lang="en-US" altLang="zh-CN" sz="1600" i="1"/>
                              <m:t>𝐹</m:t>
                            </m:r>
                          </m:sub>
                        </m:sSub>
                      </m:num>
                      <m:den>
                        <m:rad>
                          <m:radPr>
                            <m:degHide m:val="on"/>
                            <m:ctrlPr>
                              <a:rPr lang="zh-CN" altLang="zh-CN" sz="1600" i="1"/>
                            </m:ctrlPr>
                          </m:radPr>
                          <m:deg/>
                          <m:e>
                            <m:r>
                              <a:rPr lang="en-US" altLang="zh-CN" sz="1600" i="1"/>
                              <m:t>2</m:t>
                            </m:r>
                          </m:e>
                        </m:rad>
                      </m:den>
                    </m:f>
                    <m:sSub>
                      <m:sSubPr>
                        <m:ctrlPr>
                          <a:rPr lang="zh-CN" altLang="zh-CN" sz="1600" i="1"/>
                        </m:ctrlPr>
                      </m:sSubPr>
                      <m:e>
                        <m:r>
                          <a:rPr lang="en-US" altLang="zh-CN" sz="1600" i="1"/>
                          <m:t>𝑉</m:t>
                        </m:r>
                      </m:e>
                      <m:sub>
                        <m:r>
                          <a:rPr lang="en-US" altLang="zh-CN" sz="1600" i="1"/>
                          <m:t>𝑐𝑏</m:t>
                        </m:r>
                      </m:sub>
                    </m:sSub>
                    <m:sSubSup>
                      <m:sSubSupPr>
                        <m:ctrlPr>
                          <a:rPr lang="zh-CN" altLang="zh-CN" sz="1600" i="1"/>
                        </m:ctrlPr>
                      </m:sSubSupPr>
                      <m:e>
                        <m:r>
                          <a:rPr lang="en-US" altLang="zh-CN" sz="1600" i="1"/>
                          <m:t>𝑉</m:t>
                        </m:r>
                      </m:e>
                      <m:sub>
                        <m:r>
                          <a:rPr lang="en-US" altLang="zh-CN" sz="1600" i="1"/>
                          <m:t>𝑢𝑞</m:t>
                        </m:r>
                      </m:sub>
                      <m:sup>
                        <m:r>
                          <a:rPr lang="en-US" altLang="zh-CN" sz="1600" i="1"/>
                          <m:t>∗</m:t>
                        </m:r>
                      </m:sup>
                    </m:sSubSup>
                    <m:d>
                      <m:dPr>
                        <m:ctrlPr>
                          <a:rPr lang="zh-CN" altLang="zh-CN" sz="1600" i="1"/>
                        </m:ctrlPr>
                      </m:dPr>
                      <m:e>
                        <m:sSub>
                          <m:sSubPr>
                            <m:ctrlPr>
                              <a:rPr lang="zh-CN" altLang="zh-CN" sz="1600" i="1"/>
                            </m:ctrlPr>
                          </m:sSubPr>
                          <m:e>
                            <m:r>
                              <a:rPr lang="en-US" altLang="zh-CN" sz="1600" i="1"/>
                              <m:t>𝑀</m:t>
                            </m:r>
                          </m:e>
                          <m:sub>
                            <m:sSub>
                              <m:sSubPr>
                                <m:ctrlPr>
                                  <a:rPr lang="zh-CN" altLang="zh-CN" sz="1600" i="1"/>
                                </m:ctrlPr>
                              </m:sSubPr>
                              <m:e>
                                <m:r>
                                  <m:rPr>
                                    <m:sty m:val="p"/>
                                  </m:rPr>
                                  <a:rPr lang="en-US" altLang="zh-CN" sz="1600"/>
                                  <m:t>Λ</m:t>
                                </m:r>
                              </m:e>
                              <m:sub>
                                <m:r>
                                  <a:rPr lang="en-US" altLang="zh-CN" sz="1600" i="1"/>
                                  <m:t>𝑏</m:t>
                                </m:r>
                              </m:sub>
                            </m:sSub>
                          </m:sub>
                        </m:sSub>
                        <m:r>
                          <a:rPr lang="en-US" altLang="zh-CN" sz="1600" i="1"/>
                          <m:t>−</m:t>
                        </m:r>
                        <m:sSub>
                          <m:sSubPr>
                            <m:ctrlPr>
                              <a:rPr lang="zh-CN" altLang="zh-CN" sz="1600" i="1"/>
                            </m:ctrlPr>
                          </m:sSubPr>
                          <m:e>
                            <m:r>
                              <a:rPr lang="en-US" altLang="zh-CN" sz="1600" i="1"/>
                              <m:t>𝑀</m:t>
                            </m:r>
                          </m:e>
                          <m:sub>
                            <m:sSub>
                              <m:sSubPr>
                                <m:ctrlPr>
                                  <a:rPr lang="zh-CN" altLang="zh-CN" sz="1600" i="1"/>
                                </m:ctrlPr>
                              </m:sSubPr>
                              <m:e>
                                <m:r>
                                  <m:rPr>
                                    <m:sty m:val="p"/>
                                  </m:rPr>
                                  <a:rPr lang="en-US" altLang="zh-CN" sz="1600"/>
                                  <m:t>Λ</m:t>
                                </m:r>
                              </m:e>
                              <m:sub>
                                <m:r>
                                  <a:rPr lang="en-US" altLang="zh-CN" sz="1600" i="1"/>
                                  <m:t>𝑐</m:t>
                                </m:r>
                              </m:sub>
                            </m:sSub>
                          </m:sub>
                        </m:sSub>
                      </m:e>
                    </m:d>
                    <m:sSub>
                      <m:sSubPr>
                        <m:ctrlPr>
                          <a:rPr lang="zh-CN" altLang="zh-CN" sz="1600" i="1"/>
                        </m:ctrlPr>
                      </m:sSubPr>
                      <m:e>
                        <m:r>
                          <a:rPr lang="en-US" altLang="zh-CN" sz="1600" i="1"/>
                          <m:t>𝑓</m:t>
                        </m:r>
                      </m:e>
                      <m:sub>
                        <m:r>
                          <a:rPr lang="en-US" altLang="zh-CN" sz="1600" i="1"/>
                          <m:t>𝑃</m:t>
                        </m:r>
                      </m:sub>
                    </m:sSub>
                    <m:d>
                      <m:dPr>
                        <m:ctrlPr>
                          <a:rPr lang="zh-CN" altLang="zh-CN" sz="1600" i="1"/>
                        </m:ctrlPr>
                      </m:dPr>
                      <m:e>
                        <m:sSub>
                          <m:sSubPr>
                            <m:ctrlPr>
                              <a:rPr lang="zh-CN" altLang="zh-CN" sz="1600" i="1"/>
                            </m:ctrlPr>
                          </m:sSubPr>
                          <m:e>
                            <m:r>
                              <a:rPr lang="en-US" altLang="zh-CN" sz="1600" i="1"/>
                              <m:t>𝐶</m:t>
                            </m:r>
                          </m:e>
                          <m:sub>
                            <m:r>
                              <a:rPr lang="en-US" altLang="zh-CN" sz="1600" i="1"/>
                              <m:t>2</m:t>
                            </m:r>
                          </m:sub>
                        </m:sSub>
                        <m:r>
                          <a:rPr lang="en-US" altLang="zh-CN" sz="1600" i="1"/>
                          <m:t>+</m:t>
                        </m:r>
                        <m:f>
                          <m:fPr>
                            <m:ctrlPr>
                              <a:rPr lang="zh-CN" altLang="zh-CN" sz="1600" i="1"/>
                            </m:ctrlPr>
                          </m:fPr>
                          <m:num>
                            <m:r>
                              <a:rPr lang="en-US" altLang="zh-CN" sz="1600" i="1"/>
                              <m:t>1</m:t>
                            </m:r>
                          </m:num>
                          <m:den>
                            <m:r>
                              <a:rPr lang="en-US" altLang="zh-CN" sz="1600" i="1"/>
                              <m:t>3</m:t>
                            </m:r>
                          </m:den>
                        </m:f>
                        <m:sSub>
                          <m:sSubPr>
                            <m:ctrlPr>
                              <a:rPr lang="zh-CN" altLang="zh-CN" sz="1600" i="1"/>
                            </m:ctrlPr>
                          </m:sSubPr>
                          <m:e>
                            <m:r>
                              <a:rPr lang="en-US" altLang="zh-CN" sz="1600" i="1"/>
                              <m:t>𝐶</m:t>
                            </m:r>
                          </m:e>
                          <m:sub>
                            <m:r>
                              <a:rPr lang="en-US" altLang="zh-CN" sz="1600" i="1"/>
                              <m:t>1</m:t>
                            </m:r>
                          </m:sub>
                        </m:sSub>
                      </m:e>
                    </m:d>
                    <m:sSub>
                      <m:sSubPr>
                        <m:ctrlPr>
                          <a:rPr lang="zh-CN" altLang="zh-CN" sz="1600" i="1"/>
                        </m:ctrlPr>
                      </m:sSubPr>
                      <m:e>
                        <m:r>
                          <a:rPr lang="en-US" altLang="zh-CN" sz="1600" i="1"/>
                          <m:t>𝑓</m:t>
                        </m:r>
                      </m:e>
                      <m:sub>
                        <m:r>
                          <a:rPr lang="en-US" altLang="zh-CN" sz="1600" i="1"/>
                          <m:t>1</m:t>
                        </m:r>
                      </m:sub>
                    </m:sSub>
                    <m:d>
                      <m:dPr>
                        <m:ctrlPr>
                          <a:rPr lang="zh-CN" altLang="zh-CN" sz="1600" i="1"/>
                        </m:ctrlPr>
                      </m:dPr>
                      <m:e>
                        <m:r>
                          <a:rPr lang="en-US" altLang="zh-CN" sz="1600" i="1"/>
                          <m:t>0</m:t>
                        </m:r>
                      </m:e>
                    </m:d>
                  </m:oMath>
                </a14:m>
                <a:r>
                  <a:rPr lang="zh-CN" altLang="en-US" sz="1600" dirty="0">
                    <a:solidFill>
                      <a:schemeClr val="tx1"/>
                    </a:solidFill>
                  </a:rPr>
                  <a:t>        </a:t>
                </a:r>
                <a14:m>
                  <m:oMath xmlns:m="http://schemas.openxmlformats.org/officeDocument/2006/math">
                    <m:sSubSup>
                      <m:sSubSupPr>
                        <m:ctrlPr>
                          <a:rPr lang="zh-CN" altLang="zh-CN" sz="1600" i="1"/>
                        </m:ctrlPr>
                      </m:sSubSupPr>
                      <m:e>
                        <m:r>
                          <a:rPr lang="en-US" altLang="zh-CN" sz="1600" i="1"/>
                          <m:t>𝑀</m:t>
                        </m:r>
                      </m:e>
                      <m:sub>
                        <m:r>
                          <a:rPr lang="en-US" altLang="zh-CN" sz="1600" i="1"/>
                          <m:t>𝑃</m:t>
                        </m:r>
                      </m:sub>
                      <m:sup>
                        <m:r>
                          <a:rPr lang="en-US" altLang="zh-CN" sz="1600" i="1"/>
                          <m:t>𝑓𝑎𝑐</m:t>
                        </m:r>
                      </m:sup>
                    </m:sSubSup>
                    <m:r>
                      <m:rPr>
                        <m:aln/>
                      </m:rPr>
                      <a:rPr lang="en-US" altLang="zh-CN" sz="1600" i="1"/>
                      <m:t>=</m:t>
                    </m:r>
                    <m:f>
                      <m:fPr>
                        <m:ctrlPr>
                          <a:rPr lang="zh-CN" altLang="zh-CN" sz="1600" i="1"/>
                        </m:ctrlPr>
                      </m:fPr>
                      <m:num>
                        <m:sSub>
                          <m:sSubPr>
                            <m:ctrlPr>
                              <a:rPr lang="zh-CN" altLang="zh-CN" sz="1600" i="1"/>
                            </m:ctrlPr>
                          </m:sSubPr>
                          <m:e>
                            <m:r>
                              <a:rPr lang="en-US" altLang="zh-CN" sz="1600" i="1"/>
                              <m:t>𝐺</m:t>
                            </m:r>
                          </m:e>
                          <m:sub>
                            <m:r>
                              <a:rPr lang="en-US" altLang="zh-CN" sz="1600" i="1"/>
                              <m:t>𝐹</m:t>
                            </m:r>
                          </m:sub>
                        </m:sSub>
                      </m:num>
                      <m:den>
                        <m:rad>
                          <m:radPr>
                            <m:degHide m:val="on"/>
                            <m:ctrlPr>
                              <a:rPr lang="zh-CN" altLang="zh-CN" sz="1600" i="1"/>
                            </m:ctrlPr>
                          </m:radPr>
                          <m:deg/>
                          <m:e>
                            <m:r>
                              <a:rPr lang="en-US" altLang="zh-CN" sz="1600" i="1"/>
                              <m:t>2</m:t>
                            </m:r>
                          </m:e>
                        </m:rad>
                      </m:den>
                    </m:f>
                    <m:sSub>
                      <m:sSubPr>
                        <m:ctrlPr>
                          <a:rPr lang="zh-CN" altLang="zh-CN" sz="1600" i="1"/>
                        </m:ctrlPr>
                      </m:sSubPr>
                      <m:e>
                        <m:r>
                          <a:rPr lang="en-US" altLang="zh-CN" sz="1600" i="1"/>
                          <m:t>𝑉</m:t>
                        </m:r>
                      </m:e>
                      <m:sub>
                        <m:r>
                          <a:rPr lang="en-US" altLang="zh-CN" sz="1600" i="1"/>
                          <m:t>𝑐𝑏</m:t>
                        </m:r>
                      </m:sub>
                    </m:sSub>
                    <m:sSubSup>
                      <m:sSubSupPr>
                        <m:ctrlPr>
                          <a:rPr lang="zh-CN" altLang="zh-CN" sz="1600" i="1"/>
                        </m:ctrlPr>
                      </m:sSubSupPr>
                      <m:e>
                        <m:r>
                          <a:rPr lang="en-US" altLang="zh-CN" sz="1600" i="1"/>
                          <m:t>𝑉</m:t>
                        </m:r>
                      </m:e>
                      <m:sub>
                        <m:r>
                          <a:rPr lang="en-US" altLang="zh-CN" sz="1600" i="1"/>
                          <m:t>𝑢𝑞</m:t>
                        </m:r>
                      </m:sub>
                      <m:sup>
                        <m:r>
                          <a:rPr lang="en-US" altLang="zh-CN" sz="1600" i="1"/>
                          <m:t>∗</m:t>
                        </m:r>
                      </m:sup>
                    </m:sSubSup>
                    <m:d>
                      <m:dPr>
                        <m:ctrlPr>
                          <a:rPr lang="zh-CN" altLang="zh-CN" sz="1600" i="1"/>
                        </m:ctrlPr>
                      </m:dPr>
                      <m:e>
                        <m:sSub>
                          <m:sSubPr>
                            <m:ctrlPr>
                              <a:rPr lang="zh-CN" altLang="zh-CN" sz="1600" i="1"/>
                            </m:ctrlPr>
                          </m:sSubPr>
                          <m:e>
                            <m:r>
                              <a:rPr lang="en-US" altLang="zh-CN" sz="1600" i="1"/>
                              <m:t>𝑀</m:t>
                            </m:r>
                          </m:e>
                          <m:sub>
                            <m:sSub>
                              <m:sSubPr>
                                <m:ctrlPr>
                                  <a:rPr lang="zh-CN" altLang="zh-CN" sz="1600" i="1"/>
                                </m:ctrlPr>
                              </m:sSubPr>
                              <m:e>
                                <m:r>
                                  <m:rPr>
                                    <m:sty m:val="p"/>
                                  </m:rPr>
                                  <a:rPr lang="en-US" altLang="zh-CN" sz="1600"/>
                                  <m:t>Λ</m:t>
                                </m:r>
                              </m:e>
                              <m:sub>
                                <m:r>
                                  <a:rPr lang="en-US" altLang="zh-CN" sz="1600" i="1"/>
                                  <m:t>𝑏</m:t>
                                </m:r>
                              </m:sub>
                            </m:sSub>
                          </m:sub>
                        </m:sSub>
                        <m:r>
                          <a:rPr lang="en-US" altLang="zh-CN" sz="1600" i="1"/>
                          <m:t>+</m:t>
                        </m:r>
                        <m:sSub>
                          <m:sSubPr>
                            <m:ctrlPr>
                              <a:rPr lang="zh-CN" altLang="zh-CN" sz="1600" i="1"/>
                            </m:ctrlPr>
                          </m:sSubPr>
                          <m:e>
                            <m:r>
                              <a:rPr lang="en-US" altLang="zh-CN" sz="1600" i="1"/>
                              <m:t>𝑀</m:t>
                            </m:r>
                          </m:e>
                          <m:sub>
                            <m:sSub>
                              <m:sSubPr>
                                <m:ctrlPr>
                                  <a:rPr lang="zh-CN" altLang="zh-CN" sz="1600" i="1"/>
                                </m:ctrlPr>
                              </m:sSubPr>
                              <m:e>
                                <m:r>
                                  <m:rPr>
                                    <m:sty m:val="p"/>
                                  </m:rPr>
                                  <a:rPr lang="en-US" altLang="zh-CN" sz="1600"/>
                                  <m:t>Λ</m:t>
                                </m:r>
                              </m:e>
                              <m:sub>
                                <m:r>
                                  <a:rPr lang="en-US" altLang="zh-CN" sz="1600" i="1"/>
                                  <m:t>𝑐</m:t>
                                </m:r>
                              </m:sub>
                            </m:sSub>
                          </m:sub>
                        </m:sSub>
                      </m:e>
                    </m:d>
                    <m:sSub>
                      <m:sSubPr>
                        <m:ctrlPr>
                          <a:rPr lang="zh-CN" altLang="zh-CN" sz="1600" i="1"/>
                        </m:ctrlPr>
                      </m:sSubPr>
                      <m:e>
                        <m:r>
                          <a:rPr lang="en-US" altLang="zh-CN" sz="1600" i="1"/>
                          <m:t>𝑓</m:t>
                        </m:r>
                      </m:e>
                      <m:sub>
                        <m:r>
                          <a:rPr lang="en-US" altLang="zh-CN" sz="1600" i="1"/>
                          <m:t>𝑃</m:t>
                        </m:r>
                      </m:sub>
                    </m:sSub>
                    <m:d>
                      <m:dPr>
                        <m:ctrlPr>
                          <a:rPr lang="zh-CN" altLang="zh-CN" sz="1600" i="1"/>
                        </m:ctrlPr>
                      </m:dPr>
                      <m:e>
                        <m:sSub>
                          <m:sSubPr>
                            <m:ctrlPr>
                              <a:rPr lang="zh-CN" altLang="zh-CN" sz="1600" i="1"/>
                            </m:ctrlPr>
                          </m:sSubPr>
                          <m:e>
                            <m:r>
                              <a:rPr lang="en-US" altLang="zh-CN" sz="1600" i="1"/>
                              <m:t>𝐶</m:t>
                            </m:r>
                          </m:e>
                          <m:sub>
                            <m:r>
                              <a:rPr lang="en-US" altLang="zh-CN" sz="1600" i="1"/>
                              <m:t>2</m:t>
                            </m:r>
                          </m:sub>
                        </m:sSub>
                        <m:r>
                          <a:rPr lang="en-US" altLang="zh-CN" sz="1600" i="1"/>
                          <m:t>+</m:t>
                        </m:r>
                        <m:f>
                          <m:fPr>
                            <m:ctrlPr>
                              <a:rPr lang="zh-CN" altLang="zh-CN" sz="1600" i="1"/>
                            </m:ctrlPr>
                          </m:fPr>
                          <m:num>
                            <m:r>
                              <a:rPr lang="en-US" altLang="zh-CN" sz="1600" i="1"/>
                              <m:t>1</m:t>
                            </m:r>
                          </m:num>
                          <m:den>
                            <m:r>
                              <a:rPr lang="en-US" altLang="zh-CN" sz="1600" i="1"/>
                              <m:t>3</m:t>
                            </m:r>
                          </m:den>
                        </m:f>
                        <m:sSub>
                          <m:sSubPr>
                            <m:ctrlPr>
                              <a:rPr lang="zh-CN" altLang="zh-CN" sz="1600" i="1"/>
                            </m:ctrlPr>
                          </m:sSubPr>
                          <m:e>
                            <m:r>
                              <a:rPr lang="en-US" altLang="zh-CN" sz="1600" i="1"/>
                              <m:t>𝐶</m:t>
                            </m:r>
                          </m:e>
                          <m:sub>
                            <m:r>
                              <a:rPr lang="en-US" altLang="zh-CN" sz="1600" i="1"/>
                              <m:t>1</m:t>
                            </m:r>
                          </m:sub>
                        </m:sSub>
                      </m:e>
                    </m:d>
                    <m:sSub>
                      <m:sSubPr>
                        <m:ctrlPr>
                          <a:rPr lang="zh-CN" altLang="zh-CN" sz="1600" i="1"/>
                        </m:ctrlPr>
                      </m:sSubPr>
                      <m:e>
                        <m:r>
                          <a:rPr lang="en-US" altLang="zh-CN" sz="1600" i="1"/>
                          <m:t>𝑔</m:t>
                        </m:r>
                      </m:e>
                      <m:sub>
                        <m:r>
                          <a:rPr lang="en-US" altLang="zh-CN" sz="1600" i="1"/>
                          <m:t>1</m:t>
                        </m:r>
                      </m:sub>
                    </m:sSub>
                    <m:d>
                      <m:dPr>
                        <m:ctrlPr>
                          <a:rPr lang="zh-CN" altLang="zh-CN" sz="1600" i="1"/>
                        </m:ctrlPr>
                      </m:dPr>
                      <m:e>
                        <m:r>
                          <a:rPr lang="en-US" altLang="zh-CN" sz="1600" i="1"/>
                          <m:t>0</m:t>
                        </m:r>
                      </m:e>
                    </m:d>
                  </m:oMath>
                </a14:m>
                <a:endParaRPr lang="zh-CN" altLang="en-US" sz="1600" dirty="0">
                  <a:solidFill>
                    <a:schemeClr val="tx1"/>
                  </a:solidFill>
                </a:endParaRPr>
              </a:p>
            </p:txBody>
          </p:sp>
        </mc:Choice>
        <mc:Fallback>
          <p:sp>
            <p:nvSpPr>
              <p:cNvPr id="22" name="文本框 21">
                <a:extLst>
                  <a:ext uri="{FF2B5EF4-FFF2-40B4-BE49-F238E27FC236}">
                    <a16:creationId xmlns:a16="http://schemas.microsoft.com/office/drawing/2014/main" id="{CD90C825-6174-8B60-5848-1DFD1E2F4960}"/>
                  </a:ext>
                </a:extLst>
              </p:cNvPr>
              <p:cNvSpPr txBox="1">
                <a:spLocks noRot="1" noChangeAspect="1" noMove="1" noResize="1" noEditPoints="1" noAdjustHandles="1" noChangeArrowheads="1" noChangeShapeType="1" noTextEdit="1"/>
              </p:cNvSpPr>
              <p:nvPr/>
            </p:nvSpPr>
            <p:spPr>
              <a:xfrm>
                <a:off x="1053390" y="2775560"/>
                <a:ext cx="10556841" cy="46544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4" name="表格 23">
                <a:extLst>
                  <a:ext uri="{FF2B5EF4-FFF2-40B4-BE49-F238E27FC236}">
                    <a16:creationId xmlns:a16="http://schemas.microsoft.com/office/drawing/2014/main" id="{188F3EB2-F7D6-467F-4DCE-5C8D6768815B}"/>
                  </a:ext>
                </a:extLst>
              </p:cNvPr>
              <p:cNvGraphicFramePr>
                <a:graphicFrameLocks noGrp="1"/>
              </p:cNvGraphicFramePr>
              <p:nvPr>
                <p:extLst>
                  <p:ext uri="{D42A27DB-BD31-4B8C-83A1-F6EECF244321}">
                    <p14:modId xmlns:p14="http://schemas.microsoft.com/office/powerpoint/2010/main" val="1161794236"/>
                  </p:ext>
                </p:extLst>
              </p:nvPr>
            </p:nvGraphicFramePr>
            <p:xfrm>
              <a:off x="1056000" y="3432632"/>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478760203"/>
                        </a:ext>
                      </a:extLst>
                    </a:gridCol>
                    <a:gridCol w="2880000">
                      <a:extLst>
                        <a:ext uri="{9D8B030D-6E8A-4147-A177-3AD203B41FA5}">
                          <a16:colId xmlns:a16="http://schemas.microsoft.com/office/drawing/2014/main" val="2536425545"/>
                        </a:ext>
                      </a:extLst>
                    </a:gridCol>
                    <a:gridCol w="1440000">
                      <a:extLst>
                        <a:ext uri="{9D8B030D-6E8A-4147-A177-3AD203B41FA5}">
                          <a16:colId xmlns:a16="http://schemas.microsoft.com/office/drawing/2014/main" val="1028826271"/>
                        </a:ext>
                      </a:extLst>
                    </a:gridCol>
                    <a:gridCol w="1440000">
                      <a:extLst>
                        <a:ext uri="{9D8B030D-6E8A-4147-A177-3AD203B41FA5}">
                          <a16:colId xmlns:a16="http://schemas.microsoft.com/office/drawing/2014/main" val="3679427628"/>
                        </a:ext>
                      </a:extLst>
                    </a:gridCol>
                    <a:gridCol w="1440000">
                      <a:extLst>
                        <a:ext uri="{9D8B030D-6E8A-4147-A177-3AD203B41FA5}">
                          <a16:colId xmlns:a16="http://schemas.microsoft.com/office/drawing/2014/main" val="2915677868"/>
                        </a:ext>
                      </a:extLst>
                    </a:gridCol>
                    <a:gridCol w="1440000">
                      <a:extLst>
                        <a:ext uri="{9D8B030D-6E8A-4147-A177-3AD203B41FA5}">
                          <a16:colId xmlns:a16="http://schemas.microsoft.com/office/drawing/2014/main" val="991452368"/>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CCQM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LQCD</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049697500"/>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𝑓</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𝟒𝟒𝟎</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𝟎𝟖𝟐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𝟏𝟒𝟗</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𝟎𝟑𝟓</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𝟏𝟏𝟑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𝟎𝟏𝟒</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𝟎𝟕𝟒</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0.526</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0.549</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0.418±0.161</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0.506</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635750670"/>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𝑔</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𝟒𝟒𝟑</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𝟎𝟖𝟓</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𝟏𝟓𝟔</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𝟎𝟑𝟓</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𝟏𝟐𝟎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𝟎𝟏𝟑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𝟎𝟕𝟔</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0.505</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0.542</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0.378±0.102</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0.501</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340933646"/>
                      </a:ext>
                    </a:extLst>
                  </a:tr>
                </a:tbl>
              </a:graphicData>
            </a:graphic>
          </p:graphicFrame>
        </mc:Choice>
        <mc:Fallback xmlns="">
          <p:graphicFrame>
            <p:nvGraphicFramePr>
              <p:cNvPr id="24" name="表格 23">
                <a:extLst>
                  <a:ext uri="{FF2B5EF4-FFF2-40B4-BE49-F238E27FC236}">
                    <a16:creationId xmlns:a16="http://schemas.microsoft.com/office/drawing/2014/main" id="{188F3EB2-F7D6-467F-4DCE-5C8D6768815B}"/>
                  </a:ext>
                </a:extLst>
              </p:cNvPr>
              <p:cNvGraphicFramePr>
                <a:graphicFrameLocks noGrp="1"/>
              </p:cNvGraphicFramePr>
              <p:nvPr>
                <p:extLst>
                  <p:ext uri="{D42A27DB-BD31-4B8C-83A1-F6EECF244321}">
                    <p14:modId xmlns:p14="http://schemas.microsoft.com/office/powerpoint/2010/main" val="1161794236"/>
                  </p:ext>
                </p:extLst>
              </p:nvPr>
            </p:nvGraphicFramePr>
            <p:xfrm>
              <a:off x="1056000" y="3432632"/>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478760203"/>
                        </a:ext>
                      </a:extLst>
                    </a:gridCol>
                    <a:gridCol w="2880000">
                      <a:extLst>
                        <a:ext uri="{9D8B030D-6E8A-4147-A177-3AD203B41FA5}">
                          <a16:colId xmlns:a16="http://schemas.microsoft.com/office/drawing/2014/main" val="2536425545"/>
                        </a:ext>
                      </a:extLst>
                    </a:gridCol>
                    <a:gridCol w="1440000">
                      <a:extLst>
                        <a:ext uri="{9D8B030D-6E8A-4147-A177-3AD203B41FA5}">
                          <a16:colId xmlns:a16="http://schemas.microsoft.com/office/drawing/2014/main" val="1028826271"/>
                        </a:ext>
                      </a:extLst>
                    </a:gridCol>
                    <a:gridCol w="1440000">
                      <a:extLst>
                        <a:ext uri="{9D8B030D-6E8A-4147-A177-3AD203B41FA5}">
                          <a16:colId xmlns:a16="http://schemas.microsoft.com/office/drawing/2014/main" val="3679427628"/>
                        </a:ext>
                      </a:extLst>
                    </a:gridCol>
                    <a:gridCol w="1440000">
                      <a:extLst>
                        <a:ext uri="{9D8B030D-6E8A-4147-A177-3AD203B41FA5}">
                          <a16:colId xmlns:a16="http://schemas.microsoft.com/office/drawing/2014/main" val="2915677868"/>
                        </a:ext>
                      </a:extLst>
                    </a:gridCol>
                    <a:gridCol w="1440000">
                      <a:extLst>
                        <a:ext uri="{9D8B030D-6E8A-4147-A177-3AD203B41FA5}">
                          <a16:colId xmlns:a16="http://schemas.microsoft.com/office/drawing/2014/main" val="991452368"/>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CCQM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LQCD</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049697500"/>
                      </a:ext>
                    </a:extLst>
                  </a:tr>
                  <a:tr h="252000">
                    <a:tc>
                      <a:txBody>
                        <a:bodyPr/>
                        <a:lstStyle/>
                        <a:p>
                          <a:endParaRPr lang="zh-CN"/>
                        </a:p>
                      </a:txBody>
                      <a:tcPr marL="17780" marR="17780" marT="17780" marB="17780" anchor="ctr">
                        <a:blipFill>
                          <a:blip r:embed="rId8"/>
                          <a:stretch>
                            <a:fillRect l="-424" t="-142857" r="-602542" b="-104762"/>
                          </a:stretch>
                        </a:blipFill>
                      </a:tcPr>
                    </a:tc>
                    <a:tc>
                      <a:txBody>
                        <a:bodyPr/>
                        <a:lstStyle/>
                        <a:p>
                          <a:endParaRPr lang="zh-CN"/>
                        </a:p>
                      </a:txBody>
                      <a:tcPr marL="17780" marR="17780" marT="17780" marB="17780" anchor="ctr">
                        <a:blipFill>
                          <a:blip r:embed="rId8"/>
                          <a:stretch>
                            <a:fillRect l="-50106" t="-142857" r="-200634" b="-104762"/>
                          </a:stretch>
                        </a:blipFill>
                      </a:tcPr>
                    </a:tc>
                    <a:tc>
                      <a:txBody>
                        <a:bodyPr/>
                        <a:lstStyle/>
                        <a:p>
                          <a:endParaRPr lang="zh-CN"/>
                        </a:p>
                      </a:txBody>
                      <a:tcPr marL="17780" marR="17780" marT="17780" marB="17780" anchor="ctr">
                        <a:blipFill>
                          <a:blip r:embed="rId8"/>
                          <a:stretch>
                            <a:fillRect l="-300847" t="-142857" r="-302119" b="-104762"/>
                          </a:stretch>
                        </a:blipFill>
                      </a:tcPr>
                    </a:tc>
                    <a:tc>
                      <a:txBody>
                        <a:bodyPr/>
                        <a:lstStyle/>
                        <a:p>
                          <a:endParaRPr lang="zh-CN"/>
                        </a:p>
                      </a:txBody>
                      <a:tcPr marL="17780" marR="17780" marT="17780" marB="17780" anchor="ctr">
                        <a:blipFill>
                          <a:blip r:embed="rId8"/>
                          <a:stretch>
                            <a:fillRect l="-400847" t="-142857" r="-202119" b="-104762"/>
                          </a:stretch>
                        </a:blipFill>
                      </a:tcPr>
                    </a:tc>
                    <a:tc>
                      <a:txBody>
                        <a:bodyPr/>
                        <a:lstStyle/>
                        <a:p>
                          <a:endParaRPr lang="zh-CN"/>
                        </a:p>
                      </a:txBody>
                      <a:tcPr marL="17780" marR="17780" marT="17780" marB="17780" anchor="ctr">
                        <a:blipFill>
                          <a:blip r:embed="rId8"/>
                          <a:stretch>
                            <a:fillRect l="-498734" t="-142857" r="-101266" b="-104762"/>
                          </a:stretch>
                        </a:blipFill>
                      </a:tcPr>
                    </a:tc>
                    <a:tc>
                      <a:txBody>
                        <a:bodyPr/>
                        <a:lstStyle/>
                        <a:p>
                          <a:endParaRPr lang="zh-CN"/>
                        </a:p>
                      </a:txBody>
                      <a:tcPr marL="17780" marR="17780" marT="17780" marB="17780" anchor="ctr">
                        <a:blipFill>
                          <a:blip r:embed="rId8"/>
                          <a:stretch>
                            <a:fillRect l="-601271" t="-142857" r="-1695" b="-104762"/>
                          </a:stretch>
                        </a:blipFill>
                      </a:tcPr>
                    </a:tc>
                    <a:extLst>
                      <a:ext uri="{0D108BD9-81ED-4DB2-BD59-A6C34878D82A}">
                        <a16:rowId xmlns:a16="http://schemas.microsoft.com/office/drawing/2014/main" val="635750670"/>
                      </a:ext>
                    </a:extLst>
                  </a:tr>
                  <a:tr h="252000">
                    <a:tc>
                      <a:txBody>
                        <a:bodyPr/>
                        <a:lstStyle/>
                        <a:p>
                          <a:endParaRPr lang="zh-CN"/>
                        </a:p>
                      </a:txBody>
                      <a:tcPr marL="17780" marR="17780" marT="17780" marB="17780" anchor="ctr">
                        <a:blipFill>
                          <a:blip r:embed="rId8"/>
                          <a:stretch>
                            <a:fillRect l="-424" t="-248780" r="-602542" b="-7317"/>
                          </a:stretch>
                        </a:blipFill>
                      </a:tcPr>
                    </a:tc>
                    <a:tc>
                      <a:txBody>
                        <a:bodyPr/>
                        <a:lstStyle/>
                        <a:p>
                          <a:endParaRPr lang="zh-CN"/>
                        </a:p>
                      </a:txBody>
                      <a:tcPr marL="17780" marR="17780" marT="17780" marB="17780" anchor="ctr">
                        <a:blipFill>
                          <a:blip r:embed="rId8"/>
                          <a:stretch>
                            <a:fillRect l="-50106" t="-248780" r="-200634" b="-7317"/>
                          </a:stretch>
                        </a:blipFill>
                      </a:tcPr>
                    </a:tc>
                    <a:tc>
                      <a:txBody>
                        <a:bodyPr/>
                        <a:lstStyle/>
                        <a:p>
                          <a:endParaRPr lang="zh-CN"/>
                        </a:p>
                      </a:txBody>
                      <a:tcPr marL="17780" marR="17780" marT="17780" marB="17780" anchor="ctr">
                        <a:blipFill>
                          <a:blip r:embed="rId8"/>
                          <a:stretch>
                            <a:fillRect l="-300847" t="-248780" r="-302119" b="-7317"/>
                          </a:stretch>
                        </a:blipFill>
                      </a:tcPr>
                    </a:tc>
                    <a:tc>
                      <a:txBody>
                        <a:bodyPr/>
                        <a:lstStyle/>
                        <a:p>
                          <a:endParaRPr lang="zh-CN"/>
                        </a:p>
                      </a:txBody>
                      <a:tcPr marL="17780" marR="17780" marT="17780" marB="17780" anchor="ctr">
                        <a:blipFill>
                          <a:blip r:embed="rId8"/>
                          <a:stretch>
                            <a:fillRect l="-400847" t="-248780" r="-202119" b="-7317"/>
                          </a:stretch>
                        </a:blipFill>
                      </a:tcPr>
                    </a:tc>
                    <a:tc>
                      <a:txBody>
                        <a:bodyPr/>
                        <a:lstStyle/>
                        <a:p>
                          <a:endParaRPr lang="zh-CN"/>
                        </a:p>
                      </a:txBody>
                      <a:tcPr marL="17780" marR="17780" marT="17780" marB="17780" anchor="ctr">
                        <a:blipFill>
                          <a:blip r:embed="rId8"/>
                          <a:stretch>
                            <a:fillRect l="-498734" t="-248780" r="-101266" b="-7317"/>
                          </a:stretch>
                        </a:blipFill>
                      </a:tcPr>
                    </a:tc>
                    <a:tc>
                      <a:txBody>
                        <a:bodyPr/>
                        <a:lstStyle/>
                        <a:p>
                          <a:endParaRPr lang="zh-CN"/>
                        </a:p>
                      </a:txBody>
                      <a:tcPr marL="17780" marR="17780" marT="17780" marB="17780" anchor="ctr">
                        <a:blipFill>
                          <a:blip r:embed="rId8"/>
                          <a:stretch>
                            <a:fillRect l="-601271" t="-248780" r="-1695" b="-7317"/>
                          </a:stretch>
                        </a:blipFill>
                      </a:tcPr>
                    </a:tc>
                    <a:extLst>
                      <a:ext uri="{0D108BD9-81ED-4DB2-BD59-A6C34878D82A}">
                        <a16:rowId xmlns:a16="http://schemas.microsoft.com/office/drawing/2014/main" val="23409336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格 24">
                <a:extLst>
                  <a:ext uri="{FF2B5EF4-FFF2-40B4-BE49-F238E27FC236}">
                    <a16:creationId xmlns:a16="http://schemas.microsoft.com/office/drawing/2014/main" id="{C9141194-BFB8-560A-3211-9DE83779546C}"/>
                  </a:ext>
                </a:extLst>
              </p:cNvPr>
              <p:cNvGraphicFramePr>
                <a:graphicFrameLocks noGrp="1"/>
              </p:cNvGraphicFramePr>
              <p:nvPr>
                <p:extLst>
                  <p:ext uri="{D42A27DB-BD31-4B8C-83A1-F6EECF244321}">
                    <p14:modId xmlns:p14="http://schemas.microsoft.com/office/powerpoint/2010/main" val="552045427"/>
                  </p:ext>
                </p:extLst>
              </p:nvPr>
            </p:nvGraphicFramePr>
            <p:xfrm>
              <a:off x="1056000" y="4293937"/>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689078936"/>
                        </a:ext>
                      </a:extLst>
                    </a:gridCol>
                    <a:gridCol w="1440000">
                      <a:extLst>
                        <a:ext uri="{9D8B030D-6E8A-4147-A177-3AD203B41FA5}">
                          <a16:colId xmlns:a16="http://schemas.microsoft.com/office/drawing/2014/main" val="3517350339"/>
                        </a:ext>
                      </a:extLst>
                    </a:gridCol>
                    <a:gridCol w="1440000">
                      <a:extLst>
                        <a:ext uri="{9D8B030D-6E8A-4147-A177-3AD203B41FA5}">
                          <a16:colId xmlns:a16="http://schemas.microsoft.com/office/drawing/2014/main" val="3276250482"/>
                        </a:ext>
                      </a:extLst>
                    </a:gridCol>
                    <a:gridCol w="1440000">
                      <a:extLst>
                        <a:ext uri="{9D8B030D-6E8A-4147-A177-3AD203B41FA5}">
                          <a16:colId xmlns:a16="http://schemas.microsoft.com/office/drawing/2014/main" val="1985922163"/>
                        </a:ext>
                      </a:extLst>
                    </a:gridCol>
                    <a:gridCol w="1440000">
                      <a:extLst>
                        <a:ext uri="{9D8B030D-6E8A-4147-A177-3AD203B41FA5}">
                          <a16:colId xmlns:a16="http://schemas.microsoft.com/office/drawing/2014/main" val="4245314182"/>
                        </a:ext>
                      </a:extLst>
                    </a:gridCol>
                    <a:gridCol w="1440000">
                      <a:extLst>
                        <a:ext uri="{9D8B030D-6E8A-4147-A177-3AD203B41FA5}">
                          <a16:colId xmlns:a16="http://schemas.microsoft.com/office/drawing/2014/main" val="3702953664"/>
                        </a:ext>
                      </a:extLst>
                    </a:gridCol>
                    <a:gridCol w="1440000">
                      <a:extLst>
                        <a:ext uri="{9D8B030D-6E8A-4147-A177-3AD203B41FA5}">
                          <a16:colId xmlns:a16="http://schemas.microsoft.com/office/drawing/2014/main" val="910710028"/>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LFA</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MIT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918351045"/>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𝑓</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0.500</m:t>
                                    </m:r>
                                  </m:e>
                                  <m:sub>
                                    <m:r>
                                      <a:rPr lang="en-US" sz="1100">
                                        <a:effectLst/>
                                        <a:latin typeface="Cambria Math" panose="02040503050406030204" pitchFamily="18" charset="0"/>
                                      </a:rPr>
                                      <m:t>−0.031</m:t>
                                    </m:r>
                                  </m:sub>
                                  <m:sup>
                                    <m:r>
                                      <a:rPr lang="en-US" sz="1100">
                                        <a:effectLst/>
                                        <a:latin typeface="Cambria Math" panose="02040503050406030204" pitchFamily="18" charset="0"/>
                                      </a:rPr>
                                      <m:t>+0.028</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0.670</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0.474</m:t>
                                    </m:r>
                                  </m:e>
                                  <m:sub>
                                    <m:r>
                                      <a:rPr lang="en-US" sz="1100">
                                        <a:effectLst/>
                                        <a:latin typeface="Cambria Math" panose="02040503050406030204" pitchFamily="18" charset="0"/>
                                      </a:rPr>
                                      <m:t>−0.072</m:t>
                                    </m:r>
                                  </m:sub>
                                  <m:sup>
                                    <m:r>
                                      <a:rPr lang="en-US" sz="1100">
                                        <a:effectLst/>
                                        <a:latin typeface="Cambria Math" panose="02040503050406030204" pitchFamily="18" charset="0"/>
                                      </a:rPr>
                                      <m:t>+0.069</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0.488</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0.50±0.05</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0.50±0.00</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585614002"/>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𝑔</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0.509</m:t>
                                    </m:r>
                                  </m:e>
                                  <m:sub>
                                    <m:r>
                                      <a:rPr lang="en-US" sz="1100">
                                        <a:effectLst/>
                                        <a:latin typeface="Cambria Math" panose="02040503050406030204" pitchFamily="18" charset="0"/>
                                      </a:rPr>
                                      <m:t>−0.031</m:t>
                                    </m:r>
                                  </m:sub>
                                  <m:sup>
                                    <m:r>
                                      <a:rPr lang="en-US" sz="1100">
                                        <a:effectLst/>
                                        <a:latin typeface="Cambria Math" panose="02040503050406030204" pitchFamily="18" charset="0"/>
                                      </a:rPr>
                                      <m:t>+0.029</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0.656</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0.468</m:t>
                                    </m:r>
                                  </m:e>
                                  <m:sub>
                                    <m:r>
                                      <a:rPr lang="en-US" sz="1100">
                                        <a:effectLst/>
                                        <a:latin typeface="Cambria Math" panose="02040503050406030204" pitchFamily="18" charset="0"/>
                                      </a:rPr>
                                      <m:t>−0.070</m:t>
                                    </m:r>
                                  </m:sub>
                                  <m:sup>
                                    <m:r>
                                      <a:rPr lang="en-US" sz="1100">
                                        <a:effectLst/>
                                        <a:latin typeface="Cambria Math" panose="02040503050406030204" pitchFamily="18" charset="0"/>
                                      </a:rPr>
                                      <m:t>+0.067</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0.470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0.49±0.05</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0.50±0.00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502303550"/>
                      </a:ext>
                    </a:extLst>
                  </a:tr>
                </a:tbl>
              </a:graphicData>
            </a:graphic>
          </p:graphicFrame>
        </mc:Choice>
        <mc:Fallback xmlns="">
          <p:graphicFrame>
            <p:nvGraphicFramePr>
              <p:cNvPr id="25" name="表格 24">
                <a:extLst>
                  <a:ext uri="{FF2B5EF4-FFF2-40B4-BE49-F238E27FC236}">
                    <a16:creationId xmlns:a16="http://schemas.microsoft.com/office/drawing/2014/main" id="{C9141194-BFB8-560A-3211-9DE83779546C}"/>
                  </a:ext>
                </a:extLst>
              </p:cNvPr>
              <p:cNvGraphicFramePr>
                <a:graphicFrameLocks noGrp="1"/>
              </p:cNvGraphicFramePr>
              <p:nvPr>
                <p:extLst>
                  <p:ext uri="{D42A27DB-BD31-4B8C-83A1-F6EECF244321}">
                    <p14:modId xmlns:p14="http://schemas.microsoft.com/office/powerpoint/2010/main" val="552045427"/>
                  </p:ext>
                </p:extLst>
              </p:nvPr>
            </p:nvGraphicFramePr>
            <p:xfrm>
              <a:off x="1056000" y="4293937"/>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689078936"/>
                        </a:ext>
                      </a:extLst>
                    </a:gridCol>
                    <a:gridCol w="1440000">
                      <a:extLst>
                        <a:ext uri="{9D8B030D-6E8A-4147-A177-3AD203B41FA5}">
                          <a16:colId xmlns:a16="http://schemas.microsoft.com/office/drawing/2014/main" val="3517350339"/>
                        </a:ext>
                      </a:extLst>
                    </a:gridCol>
                    <a:gridCol w="1440000">
                      <a:extLst>
                        <a:ext uri="{9D8B030D-6E8A-4147-A177-3AD203B41FA5}">
                          <a16:colId xmlns:a16="http://schemas.microsoft.com/office/drawing/2014/main" val="3276250482"/>
                        </a:ext>
                      </a:extLst>
                    </a:gridCol>
                    <a:gridCol w="1440000">
                      <a:extLst>
                        <a:ext uri="{9D8B030D-6E8A-4147-A177-3AD203B41FA5}">
                          <a16:colId xmlns:a16="http://schemas.microsoft.com/office/drawing/2014/main" val="1985922163"/>
                        </a:ext>
                      </a:extLst>
                    </a:gridCol>
                    <a:gridCol w="1440000">
                      <a:extLst>
                        <a:ext uri="{9D8B030D-6E8A-4147-A177-3AD203B41FA5}">
                          <a16:colId xmlns:a16="http://schemas.microsoft.com/office/drawing/2014/main" val="4245314182"/>
                        </a:ext>
                      </a:extLst>
                    </a:gridCol>
                    <a:gridCol w="1440000">
                      <a:extLst>
                        <a:ext uri="{9D8B030D-6E8A-4147-A177-3AD203B41FA5}">
                          <a16:colId xmlns:a16="http://schemas.microsoft.com/office/drawing/2014/main" val="3702953664"/>
                        </a:ext>
                      </a:extLst>
                    </a:gridCol>
                    <a:gridCol w="1440000">
                      <a:extLst>
                        <a:ext uri="{9D8B030D-6E8A-4147-A177-3AD203B41FA5}">
                          <a16:colId xmlns:a16="http://schemas.microsoft.com/office/drawing/2014/main" val="910710028"/>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LFA</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MIT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918351045"/>
                      </a:ext>
                    </a:extLst>
                  </a:tr>
                  <a:tr h="252000">
                    <a:tc>
                      <a:txBody>
                        <a:bodyPr/>
                        <a:lstStyle/>
                        <a:p>
                          <a:endParaRPr lang="zh-CN"/>
                        </a:p>
                      </a:txBody>
                      <a:tcPr marL="17780" marR="17780" marT="17780" marB="17780" anchor="ctr">
                        <a:blipFill>
                          <a:blip r:embed="rId9"/>
                          <a:stretch>
                            <a:fillRect l="-424" t="-148780" r="-602542" b="-109756"/>
                          </a:stretch>
                        </a:blipFill>
                      </a:tcPr>
                    </a:tc>
                    <a:tc>
                      <a:txBody>
                        <a:bodyPr/>
                        <a:lstStyle/>
                        <a:p>
                          <a:endParaRPr lang="zh-CN"/>
                        </a:p>
                      </a:txBody>
                      <a:tcPr marL="17780" marR="17780" marT="17780" marB="17780" anchor="ctr">
                        <a:blipFill>
                          <a:blip r:embed="rId9"/>
                          <a:stretch>
                            <a:fillRect l="-100000" t="-148780" r="-500000" b="-109756"/>
                          </a:stretch>
                        </a:blipFill>
                      </a:tcPr>
                    </a:tc>
                    <a:tc>
                      <a:txBody>
                        <a:bodyPr/>
                        <a:lstStyle/>
                        <a:p>
                          <a:endParaRPr lang="zh-CN"/>
                        </a:p>
                      </a:txBody>
                      <a:tcPr marL="17780" marR="17780" marT="17780" marB="17780" anchor="ctr">
                        <a:blipFill>
                          <a:blip r:embed="rId9"/>
                          <a:stretch>
                            <a:fillRect l="-200847" t="-148780" r="-402119" b="-109756"/>
                          </a:stretch>
                        </a:blipFill>
                      </a:tcPr>
                    </a:tc>
                    <a:tc>
                      <a:txBody>
                        <a:bodyPr/>
                        <a:lstStyle/>
                        <a:p>
                          <a:endParaRPr lang="zh-CN"/>
                        </a:p>
                      </a:txBody>
                      <a:tcPr marL="17780" marR="17780" marT="17780" marB="17780" anchor="ctr">
                        <a:blipFill>
                          <a:blip r:embed="rId9"/>
                          <a:stretch>
                            <a:fillRect l="-300847" t="-148780" r="-302119" b="-109756"/>
                          </a:stretch>
                        </a:blipFill>
                      </a:tcPr>
                    </a:tc>
                    <a:tc>
                      <a:txBody>
                        <a:bodyPr/>
                        <a:lstStyle/>
                        <a:p>
                          <a:endParaRPr lang="zh-CN"/>
                        </a:p>
                      </a:txBody>
                      <a:tcPr marL="17780" marR="17780" marT="17780" marB="17780" anchor="ctr">
                        <a:blipFill>
                          <a:blip r:embed="rId9"/>
                          <a:stretch>
                            <a:fillRect l="-400847" t="-148780" r="-202119" b="-109756"/>
                          </a:stretch>
                        </a:blipFill>
                      </a:tcPr>
                    </a:tc>
                    <a:tc>
                      <a:txBody>
                        <a:bodyPr/>
                        <a:lstStyle/>
                        <a:p>
                          <a:endParaRPr lang="zh-CN"/>
                        </a:p>
                      </a:txBody>
                      <a:tcPr marL="17780" marR="17780" marT="17780" marB="17780" anchor="ctr">
                        <a:blipFill>
                          <a:blip r:embed="rId9"/>
                          <a:stretch>
                            <a:fillRect l="-498734" t="-148780" r="-101266" b="-109756"/>
                          </a:stretch>
                        </a:blipFill>
                      </a:tcPr>
                    </a:tc>
                    <a:tc>
                      <a:txBody>
                        <a:bodyPr/>
                        <a:lstStyle/>
                        <a:p>
                          <a:endParaRPr lang="zh-CN"/>
                        </a:p>
                      </a:txBody>
                      <a:tcPr marL="17780" marR="17780" marT="17780" marB="17780" anchor="ctr">
                        <a:blipFill>
                          <a:blip r:embed="rId9"/>
                          <a:stretch>
                            <a:fillRect l="-601271" t="-148780" r="-1695" b="-109756"/>
                          </a:stretch>
                        </a:blipFill>
                      </a:tcPr>
                    </a:tc>
                    <a:extLst>
                      <a:ext uri="{0D108BD9-81ED-4DB2-BD59-A6C34878D82A}">
                        <a16:rowId xmlns:a16="http://schemas.microsoft.com/office/drawing/2014/main" val="3585614002"/>
                      </a:ext>
                    </a:extLst>
                  </a:tr>
                  <a:tr h="252000">
                    <a:tc>
                      <a:txBody>
                        <a:bodyPr/>
                        <a:lstStyle/>
                        <a:p>
                          <a:endParaRPr lang="zh-CN"/>
                        </a:p>
                      </a:txBody>
                      <a:tcPr marL="17780" marR="17780" marT="17780" marB="17780" anchor="ctr">
                        <a:blipFill>
                          <a:blip r:embed="rId9"/>
                          <a:stretch>
                            <a:fillRect l="-424" t="-242857" r="-602542" b="-7143"/>
                          </a:stretch>
                        </a:blipFill>
                      </a:tcPr>
                    </a:tc>
                    <a:tc>
                      <a:txBody>
                        <a:bodyPr/>
                        <a:lstStyle/>
                        <a:p>
                          <a:endParaRPr lang="zh-CN"/>
                        </a:p>
                      </a:txBody>
                      <a:tcPr marL="17780" marR="17780" marT="17780" marB="17780" anchor="ctr">
                        <a:blipFill>
                          <a:blip r:embed="rId9"/>
                          <a:stretch>
                            <a:fillRect l="-100000" t="-242857" r="-500000" b="-7143"/>
                          </a:stretch>
                        </a:blipFill>
                      </a:tcPr>
                    </a:tc>
                    <a:tc>
                      <a:txBody>
                        <a:bodyPr/>
                        <a:lstStyle/>
                        <a:p>
                          <a:endParaRPr lang="zh-CN"/>
                        </a:p>
                      </a:txBody>
                      <a:tcPr marL="17780" marR="17780" marT="17780" marB="17780" anchor="ctr">
                        <a:blipFill>
                          <a:blip r:embed="rId9"/>
                          <a:stretch>
                            <a:fillRect l="-200847" t="-242857" r="-402119" b="-7143"/>
                          </a:stretch>
                        </a:blipFill>
                      </a:tcPr>
                    </a:tc>
                    <a:tc>
                      <a:txBody>
                        <a:bodyPr/>
                        <a:lstStyle/>
                        <a:p>
                          <a:endParaRPr lang="zh-CN"/>
                        </a:p>
                      </a:txBody>
                      <a:tcPr marL="17780" marR="17780" marT="17780" marB="17780" anchor="ctr">
                        <a:blipFill>
                          <a:blip r:embed="rId9"/>
                          <a:stretch>
                            <a:fillRect l="-300847" t="-242857" r="-302119" b="-7143"/>
                          </a:stretch>
                        </a:blipFill>
                      </a:tcPr>
                    </a:tc>
                    <a:tc>
                      <a:txBody>
                        <a:bodyPr/>
                        <a:lstStyle/>
                        <a:p>
                          <a:endParaRPr lang="zh-CN"/>
                        </a:p>
                      </a:txBody>
                      <a:tcPr marL="17780" marR="17780" marT="17780" marB="17780" anchor="ctr">
                        <a:blipFill>
                          <a:blip r:embed="rId9"/>
                          <a:stretch>
                            <a:fillRect l="-400847" t="-242857" r="-202119" b="-7143"/>
                          </a:stretch>
                        </a:blipFill>
                      </a:tcPr>
                    </a:tc>
                    <a:tc>
                      <a:txBody>
                        <a:bodyPr/>
                        <a:lstStyle/>
                        <a:p>
                          <a:endParaRPr lang="zh-CN"/>
                        </a:p>
                      </a:txBody>
                      <a:tcPr marL="17780" marR="17780" marT="17780" marB="17780" anchor="ctr">
                        <a:blipFill>
                          <a:blip r:embed="rId9"/>
                          <a:stretch>
                            <a:fillRect l="-498734" t="-242857" r="-101266" b="-7143"/>
                          </a:stretch>
                        </a:blipFill>
                      </a:tcPr>
                    </a:tc>
                    <a:tc>
                      <a:txBody>
                        <a:bodyPr/>
                        <a:lstStyle/>
                        <a:p>
                          <a:endParaRPr lang="zh-CN"/>
                        </a:p>
                      </a:txBody>
                      <a:tcPr marL="17780" marR="17780" marT="17780" marB="17780" anchor="ctr">
                        <a:blipFill>
                          <a:blip r:embed="rId9"/>
                          <a:stretch>
                            <a:fillRect l="-601271" t="-242857" r="-1695" b="-7143"/>
                          </a:stretch>
                        </a:blipFill>
                      </a:tcPr>
                    </a:tc>
                    <a:extLst>
                      <a:ext uri="{0D108BD9-81ED-4DB2-BD59-A6C34878D82A}">
                        <a16:rowId xmlns:a16="http://schemas.microsoft.com/office/drawing/2014/main" val="1502303550"/>
                      </a:ext>
                    </a:extLst>
                  </a:tr>
                </a:tbl>
              </a:graphicData>
            </a:graphic>
          </p:graphicFrame>
        </mc:Fallback>
      </mc:AlternateContent>
    </p:spTree>
    <p:extLst>
      <p:ext uri="{BB962C8B-B14F-4D97-AF65-F5344CB8AC3E}">
        <p14:creationId xmlns:p14="http://schemas.microsoft.com/office/powerpoint/2010/main" val="11195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28">
                <a:extLst>
                  <a:ext uri="{FF2B5EF4-FFF2-40B4-BE49-F238E27FC236}">
                    <a16:creationId xmlns:a16="http://schemas.microsoft.com/office/drawing/2014/main" id="{B60F386D-8915-ED16-CDA4-6F66AE07B8EC}"/>
                  </a:ext>
                </a:extLst>
              </p:cNvPr>
              <p:cNvSpPr txBox="1"/>
              <p:nvPr/>
            </p:nvSpPr>
            <p:spPr>
              <a:xfrm>
                <a:off x="1056000" y="1271835"/>
                <a:ext cx="10080000" cy="482312"/>
              </a:xfrm>
              <a:prstGeom prst="rect">
                <a:avLst/>
              </a:prstGeom>
              <a:noFill/>
            </p:spPr>
            <p:txBody>
              <a:bodyPr wrap="square" rtlCol="0">
                <a:spAutoFit/>
              </a:bodyPr>
              <a:lstStyle/>
              <a:p>
                <a:pPr marL="360000">
                  <a:lnSpc>
                    <a:spcPct val="150000"/>
                  </a:lnSpc>
                </a:pPr>
                <a14:m>
                  <m:oMath xmlns:m="http://schemas.openxmlformats.org/officeDocument/2006/math">
                    <m:r>
                      <a:rPr lang="en-US" altLang="zh-CN" sz="1600" i="1">
                        <a:latin typeface="Cambria Math" panose="02040503050406030204" pitchFamily="18" charset="0"/>
                      </a:rPr>
                      <m:t>ℳ</m:t>
                    </m:r>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𝑐</m:t>
                            </m:r>
                          </m:sub>
                        </m:sSub>
                        <m:r>
                          <a:rPr lang="en-US" altLang="zh-CN" sz="1600" i="1">
                            <a:latin typeface="Cambria Math" panose="02040503050406030204" pitchFamily="18" charset="0"/>
                          </a:rPr>
                          <m:t>𝑃</m:t>
                        </m:r>
                      </m:e>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ℋ</m:t>
                            </m:r>
                          </m:e>
                          <m:sub>
                            <m:r>
                              <a:rPr lang="en-US" altLang="zh-CN" sz="1600" i="1">
                                <a:latin typeface="Cambria Math" panose="02040503050406030204" pitchFamily="18" charset="0"/>
                              </a:rPr>
                              <m:t>𝑒𝑓𝑓</m:t>
                            </m:r>
                          </m:sub>
                        </m:sSub>
                      </m:e>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Λ</m:t>
                            </m:r>
                          </m:e>
                        </m:acc>
                      </m:e>
                      <m:sub>
                        <m:r>
                          <a:rPr lang="en-US" altLang="zh-CN" sz="1600" i="1">
                            <a:latin typeface="Cambria Math" panose="02040503050406030204" pitchFamily="18" charset="0"/>
                          </a:rPr>
                          <m:t>𝑐</m:t>
                        </m:r>
                      </m:sub>
                    </m:sSub>
                    <m:d>
                      <m:dPr>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𝑝</m:t>
                            </m:r>
                          </m:e>
                          <m:sup>
                            <m:r>
                              <a:rPr lang="en-US" altLang="zh-CN" sz="1600" i="1">
                                <a:latin typeface="Cambria Math" panose="02040503050406030204" pitchFamily="18" charset="0"/>
                              </a:rPr>
                              <m:t>′</m:t>
                            </m:r>
                          </m:sup>
                        </m:sSup>
                      </m:e>
                    </m:d>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𝑆</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𝑃</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e>
                    </m:d>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e>
                    </m:d>
                  </m:oMath>
                </a14:m>
                <a:r>
                  <a:rPr lang="en-US" altLang="zh-CN" sz="1600" dirty="0">
                    <a:latin typeface="微软雅黑" panose="020B0503020204020204" pitchFamily="34" charset="-122"/>
                    <a:ea typeface="微软雅黑" panose="020B0503020204020204" pitchFamily="34" charset="-122"/>
                  </a:rPr>
                  <a:t> </a:t>
                </a:r>
              </a:p>
            </p:txBody>
          </p:sp>
        </mc:Choice>
        <mc:Fallback>
          <p:sp>
            <p:nvSpPr>
              <p:cNvPr id="9" name="TextBox 28">
                <a:extLst>
                  <a:ext uri="{FF2B5EF4-FFF2-40B4-BE49-F238E27FC236}">
                    <a16:creationId xmlns:a16="http://schemas.microsoft.com/office/drawing/2014/main" id="{B60F386D-8915-ED16-CDA4-6F66AE07B8EC}"/>
                  </a:ext>
                </a:extLst>
              </p:cNvPr>
              <p:cNvSpPr txBox="1">
                <a:spLocks noRot="1" noChangeAspect="1" noMove="1" noResize="1" noEditPoints="1" noAdjustHandles="1" noChangeArrowheads="1" noChangeShapeType="1" noTextEdit="1"/>
              </p:cNvSpPr>
              <p:nvPr/>
            </p:nvSpPr>
            <p:spPr>
              <a:xfrm>
                <a:off x="1056000" y="1271835"/>
                <a:ext cx="10080000" cy="482312"/>
              </a:xfrm>
              <a:prstGeom prst="rect">
                <a:avLst/>
              </a:prstGeom>
              <a:blipFill>
                <a:blip r:embed="rId3"/>
                <a:stretch>
                  <a:fillRect b="-37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856BDF28-CF7E-FFA9-C921-A1721C14B64E}"/>
                  </a:ext>
                </a:extLst>
              </p:cNvPr>
              <p:cNvGraphicFramePr>
                <a:graphicFrameLocks noGrp="1"/>
              </p:cNvGraphicFramePr>
              <p:nvPr>
                <p:extLst>
                  <p:ext uri="{D42A27DB-BD31-4B8C-83A1-F6EECF244321}">
                    <p14:modId xmlns:p14="http://schemas.microsoft.com/office/powerpoint/2010/main" val="1933456062"/>
                  </p:ext>
                </p:extLst>
              </p:nvPr>
            </p:nvGraphicFramePr>
            <p:xfrm>
              <a:off x="1055998" y="1880304"/>
              <a:ext cx="5760000" cy="136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169980915"/>
                        </a:ext>
                      </a:extLst>
                    </a:gridCol>
                    <a:gridCol w="2160000">
                      <a:extLst>
                        <a:ext uri="{9D8B030D-6E8A-4147-A177-3AD203B41FA5}">
                          <a16:colId xmlns:a16="http://schemas.microsoft.com/office/drawing/2014/main" val="4253019844"/>
                        </a:ext>
                      </a:extLst>
                    </a:gridCol>
                    <a:gridCol w="2160000">
                      <a:extLst>
                        <a:ext uri="{9D8B030D-6E8A-4147-A177-3AD203B41FA5}">
                          <a16:colId xmlns:a16="http://schemas.microsoft.com/office/drawing/2014/main" val="1287490332"/>
                        </a:ext>
                      </a:extLst>
                    </a:gridCol>
                  </a:tblGrid>
                  <a:tr h="360000">
                    <a:tc>
                      <a:txBody>
                        <a:bodyPr/>
                        <a:lstStyle/>
                        <a:p>
                          <a:pPr indent="0" algn="ctr"/>
                          <a:r>
                            <a:rPr lang="en-US" altLang="zh-CN" sz="1400" b="1" dirty="0">
                              <a:latin typeface="微软雅黑" panose="020B0503020204020204" pitchFamily="34" charset="-122"/>
                              <a:ea typeface="微软雅黑" panose="020B0503020204020204" pitchFamily="34" charset="-122"/>
                            </a:rPr>
                            <a:t>Amplitudes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latin typeface="微软雅黑" panose="020B0503020204020204" pitchFamily="34" charset="-122"/>
                              <a:ea typeface="微软雅黑" panose="020B0503020204020204" pitchFamily="34" charset="-122"/>
                            </a:rPr>
                            <a:t>Factorizable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latin typeface="微软雅黑" panose="020B0503020204020204" pitchFamily="34" charset="-122"/>
                              <a:ea typeface="微软雅黑" panose="020B0503020204020204" pitchFamily="34" charset="-122"/>
                            </a:rPr>
                            <a:t>Nonfactorizable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969124664"/>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𝑀</m:t>
                                    </m:r>
                                  </m:e>
                                  <m:sub>
                                    <m:r>
                                      <a:rPr lang="en-US" sz="1100">
                                        <a:effectLst/>
                                        <a:latin typeface="Cambria Math" panose="02040503050406030204" pitchFamily="18" charset="0"/>
                                      </a:rPr>
                                      <m:t>𝑆</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r>
                                  <a:rPr lang="en-US"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7.4×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2386457390"/>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altLang="zh-CN" sz="1100" i="1" smtClean="0">
                                        <a:effectLst/>
                                        <a:latin typeface="Cambria Math" panose="02040503050406030204" pitchFamily="18" charset="0"/>
                                      </a:rPr>
                                    </m:ctrlPr>
                                  </m:sSubPr>
                                  <m:e>
                                    <m:r>
                                      <a:rPr lang="en-US" altLang="zh-CN" sz="1100">
                                        <a:effectLst/>
                                        <a:latin typeface="Cambria Math" panose="02040503050406030204" pitchFamily="18" charset="0"/>
                                      </a:rPr>
                                      <m:t>𝑀</m:t>
                                    </m:r>
                                  </m:e>
                                  <m:sub>
                                    <m:r>
                                      <a:rPr lang="en-US" altLang="zh-CN" sz="1100" b="1" i="1" smtClean="0">
                                        <a:effectLst/>
                                        <a:latin typeface="Cambria Math" panose="02040503050406030204" pitchFamily="18" charset="0"/>
                                      </a:rPr>
                                      <m:t>𝑷</m:t>
                                    </m:r>
                                  </m:sub>
                                </m:sSub>
                                <m:r>
                                  <a:rPr lang="en-US" altLang="zh-CN" sz="1100">
                                    <a:effectLst/>
                                    <a:latin typeface="Cambria Math" panose="02040503050406030204" pitchFamily="18" charset="0"/>
                                  </a:rPr>
                                  <m:t>(</m:t>
                                </m:r>
                                <m:sSub>
                                  <m:sSubPr>
                                    <m:ctrlPr>
                                      <a:rPr lang="zh-CN" altLang="zh-CN" sz="1100" i="1">
                                        <a:effectLst/>
                                        <a:latin typeface="Cambria Math" panose="02040503050406030204" pitchFamily="18" charset="0"/>
                                      </a:rPr>
                                    </m:ctrlPr>
                                  </m:sSubPr>
                                  <m:e>
                                    <m:r>
                                      <m:rPr>
                                        <m:sty m:val="p"/>
                                      </m:rPr>
                                      <a:rPr lang="en-US" altLang="zh-CN" sz="1100">
                                        <a:effectLst/>
                                        <a:latin typeface="Cambria Math" panose="02040503050406030204" pitchFamily="18" charset="0"/>
                                      </a:rPr>
                                      <m:t>Λ</m:t>
                                    </m:r>
                                  </m:e>
                                  <m:sub>
                                    <m:r>
                                      <a:rPr lang="en-US" altLang="zh-CN" sz="1100">
                                        <a:effectLst/>
                                        <a:latin typeface="Cambria Math" panose="02040503050406030204" pitchFamily="18" charset="0"/>
                                      </a:rPr>
                                      <m:t>𝑏</m:t>
                                    </m:r>
                                  </m:sub>
                                </m:sSub>
                                <m:r>
                                  <a:rPr lang="en-US" altLang="zh-CN" sz="1100">
                                    <a:effectLst/>
                                    <a:latin typeface="Cambria Math" panose="02040503050406030204" pitchFamily="18" charset="0"/>
                                  </a:rPr>
                                  <m:t>→</m:t>
                                </m:r>
                                <m:sSub>
                                  <m:sSubPr>
                                    <m:ctrlPr>
                                      <a:rPr lang="zh-CN" altLang="zh-CN" sz="1100" i="1">
                                        <a:effectLst/>
                                        <a:latin typeface="Cambria Math" panose="02040503050406030204" pitchFamily="18" charset="0"/>
                                      </a:rPr>
                                    </m:ctrlPr>
                                  </m:sSubPr>
                                  <m:e>
                                    <m:r>
                                      <m:rPr>
                                        <m:sty m:val="p"/>
                                      </m:rPr>
                                      <a:rPr lang="en-US" altLang="zh-CN" sz="1100">
                                        <a:effectLst/>
                                        <a:latin typeface="Cambria Math" panose="02040503050406030204" pitchFamily="18" charset="0"/>
                                      </a:rPr>
                                      <m:t>Λ</m:t>
                                    </m:r>
                                  </m:e>
                                  <m:sub>
                                    <m:r>
                                      <a:rPr lang="en-US" altLang="zh-CN" sz="1100">
                                        <a:effectLst/>
                                        <a:latin typeface="Cambria Math" panose="02040503050406030204" pitchFamily="18" charset="0"/>
                                      </a:rPr>
                                      <m:t>𝑐</m:t>
                                    </m:r>
                                  </m:sub>
                                </m:sSub>
                                <m:r>
                                  <a:rPr lang="en-US" altLang="zh-CN" sz="1100">
                                    <a:effectLst/>
                                    <a:latin typeface="Cambria Math" panose="02040503050406030204" pitchFamily="18" charset="0"/>
                                  </a:rPr>
                                  <m:t>𝜋</m:t>
                                </m:r>
                                <m:r>
                                  <a:rPr lang="en-US" altLang="zh-CN"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−7</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3111910681"/>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𝑀</m:t>
                                    </m:r>
                                  </m:e>
                                  <m:sub>
                                    <m:r>
                                      <a:rPr lang="en-US" sz="1100">
                                        <a:effectLst/>
                                        <a:latin typeface="Cambria Math" panose="02040503050406030204" pitchFamily="18" charset="0"/>
                                      </a:rPr>
                                      <m:t>𝑆</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2746421500"/>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𝑀</m:t>
                                    </m:r>
                                  </m:e>
                                  <m:sub>
                                    <m:r>
                                      <a:rPr lang="en-US" sz="1100">
                                        <a:effectLst/>
                                        <a:latin typeface="Cambria Math" panose="02040503050406030204" pitchFamily="18" charset="0"/>
                                      </a:rPr>
                                      <m:t>𝑃</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7.9×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894161429"/>
                      </a:ext>
                    </a:extLst>
                  </a:tr>
                </a:tbl>
              </a:graphicData>
            </a:graphic>
          </p:graphicFrame>
        </mc:Choice>
        <mc:Fallback>
          <p:graphicFrame>
            <p:nvGraphicFramePr>
              <p:cNvPr id="4" name="表格 3">
                <a:extLst>
                  <a:ext uri="{FF2B5EF4-FFF2-40B4-BE49-F238E27FC236}">
                    <a16:creationId xmlns:a16="http://schemas.microsoft.com/office/drawing/2014/main" id="{856BDF28-CF7E-FFA9-C921-A1721C14B64E}"/>
                  </a:ext>
                </a:extLst>
              </p:cNvPr>
              <p:cNvGraphicFramePr>
                <a:graphicFrameLocks noGrp="1"/>
              </p:cNvGraphicFramePr>
              <p:nvPr>
                <p:extLst>
                  <p:ext uri="{D42A27DB-BD31-4B8C-83A1-F6EECF244321}">
                    <p14:modId xmlns:p14="http://schemas.microsoft.com/office/powerpoint/2010/main" val="1933456062"/>
                  </p:ext>
                </p:extLst>
              </p:nvPr>
            </p:nvGraphicFramePr>
            <p:xfrm>
              <a:off x="1055998" y="1880304"/>
              <a:ext cx="5760000" cy="136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169980915"/>
                        </a:ext>
                      </a:extLst>
                    </a:gridCol>
                    <a:gridCol w="2160000">
                      <a:extLst>
                        <a:ext uri="{9D8B030D-6E8A-4147-A177-3AD203B41FA5}">
                          <a16:colId xmlns:a16="http://schemas.microsoft.com/office/drawing/2014/main" val="4253019844"/>
                        </a:ext>
                      </a:extLst>
                    </a:gridCol>
                    <a:gridCol w="2160000">
                      <a:extLst>
                        <a:ext uri="{9D8B030D-6E8A-4147-A177-3AD203B41FA5}">
                          <a16:colId xmlns:a16="http://schemas.microsoft.com/office/drawing/2014/main" val="1287490332"/>
                        </a:ext>
                      </a:extLst>
                    </a:gridCol>
                  </a:tblGrid>
                  <a:tr h="360000">
                    <a:tc>
                      <a:txBody>
                        <a:bodyPr/>
                        <a:lstStyle/>
                        <a:p>
                          <a:pPr indent="0" algn="ctr"/>
                          <a:r>
                            <a:rPr lang="en-US" altLang="zh-CN" sz="1400" b="1" dirty="0">
                              <a:latin typeface="微软雅黑" panose="020B0503020204020204" pitchFamily="34" charset="-122"/>
                              <a:ea typeface="微软雅黑" panose="020B0503020204020204" pitchFamily="34" charset="-122"/>
                            </a:rPr>
                            <a:t>Amplitudes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latin typeface="微软雅黑" panose="020B0503020204020204" pitchFamily="34" charset="-122"/>
                              <a:ea typeface="微软雅黑" panose="020B0503020204020204" pitchFamily="34" charset="-122"/>
                            </a:rPr>
                            <a:t>Factorizable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latin typeface="微软雅黑" panose="020B0503020204020204" pitchFamily="34" charset="-122"/>
                              <a:ea typeface="微软雅黑" panose="020B0503020204020204" pitchFamily="34" charset="-122"/>
                            </a:rPr>
                            <a:t>Nonfactorizable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969124664"/>
                      </a:ext>
                    </a:extLst>
                  </a:tr>
                  <a:tr h="252000">
                    <a:tc>
                      <a:txBody>
                        <a:bodyPr/>
                        <a:lstStyle/>
                        <a:p>
                          <a:endParaRPr lang="zh-CN"/>
                        </a:p>
                      </a:txBody>
                      <a:tcPr marL="17780" marR="17780" marT="17780" marB="17780" anchor="ctr">
                        <a:blipFill>
                          <a:blip r:embed="rId4"/>
                          <a:stretch>
                            <a:fillRect l="-422" t="-142857" r="-300844" b="-302381"/>
                          </a:stretch>
                        </a:blipFill>
                      </a:tcPr>
                    </a:tc>
                    <a:tc>
                      <a:txBody>
                        <a:bodyPr/>
                        <a:lstStyle/>
                        <a:p>
                          <a:endParaRPr lang="zh-CN"/>
                        </a:p>
                      </a:txBody>
                      <a:tcPr marL="17780" marR="17780" marT="17780" marB="17780" anchor="ctr">
                        <a:blipFill>
                          <a:blip r:embed="rId4"/>
                          <a:stretch>
                            <a:fillRect l="-67232" t="-142857" r="-101412" b="-302381"/>
                          </a:stretch>
                        </a:blipFill>
                      </a:tcPr>
                    </a:tc>
                    <a:tc>
                      <a:txBody>
                        <a:bodyPr/>
                        <a:lstStyle/>
                        <a:p>
                          <a:endParaRPr lang="zh-CN"/>
                        </a:p>
                      </a:txBody>
                      <a:tcPr marL="17780" marR="17780" marT="17780" marB="17780" anchor="ctr">
                        <a:blipFill>
                          <a:blip r:embed="rId4"/>
                          <a:stretch>
                            <a:fillRect l="-166761" t="-142857" r="-1127" b="-302381"/>
                          </a:stretch>
                        </a:blipFill>
                      </a:tcPr>
                    </a:tc>
                    <a:extLst>
                      <a:ext uri="{0D108BD9-81ED-4DB2-BD59-A6C34878D82A}">
                        <a16:rowId xmlns:a16="http://schemas.microsoft.com/office/drawing/2014/main" val="2386457390"/>
                      </a:ext>
                    </a:extLst>
                  </a:tr>
                  <a:tr h="252000">
                    <a:tc>
                      <a:txBody>
                        <a:bodyPr/>
                        <a:lstStyle/>
                        <a:p>
                          <a:endParaRPr lang="zh-CN"/>
                        </a:p>
                      </a:txBody>
                      <a:tcPr marL="17780" marR="17780" marT="17780" marB="17780" anchor="ctr">
                        <a:blipFill>
                          <a:blip r:embed="rId4"/>
                          <a:stretch>
                            <a:fillRect l="-422" t="-248780" r="-300844" b="-209756"/>
                          </a:stretch>
                        </a:blipFill>
                      </a:tcPr>
                    </a:tc>
                    <a:tc>
                      <a:txBody>
                        <a:bodyPr/>
                        <a:lstStyle/>
                        <a:p>
                          <a:endParaRPr lang="zh-CN"/>
                        </a:p>
                      </a:txBody>
                      <a:tcPr marL="17780" marR="17780" marT="17780" marB="17780" anchor="ctr">
                        <a:blipFill>
                          <a:blip r:embed="rId4"/>
                          <a:stretch>
                            <a:fillRect l="-67232" t="-248780" r="-101412" b="-209756"/>
                          </a:stretch>
                        </a:blipFill>
                      </a:tcPr>
                    </a:tc>
                    <a:tc>
                      <a:txBody>
                        <a:bodyPr/>
                        <a:lstStyle/>
                        <a:p>
                          <a:endParaRPr lang="zh-CN"/>
                        </a:p>
                      </a:txBody>
                      <a:tcPr marL="17780" marR="17780" marT="17780" marB="17780" anchor="ctr">
                        <a:blipFill>
                          <a:blip r:embed="rId4"/>
                          <a:stretch>
                            <a:fillRect l="-166761" t="-248780" r="-1127" b="-209756"/>
                          </a:stretch>
                        </a:blipFill>
                      </a:tcPr>
                    </a:tc>
                    <a:extLst>
                      <a:ext uri="{0D108BD9-81ED-4DB2-BD59-A6C34878D82A}">
                        <a16:rowId xmlns:a16="http://schemas.microsoft.com/office/drawing/2014/main" val="3111910681"/>
                      </a:ext>
                    </a:extLst>
                  </a:tr>
                  <a:tr h="252000">
                    <a:tc>
                      <a:txBody>
                        <a:bodyPr/>
                        <a:lstStyle/>
                        <a:p>
                          <a:endParaRPr lang="zh-CN"/>
                        </a:p>
                      </a:txBody>
                      <a:tcPr marL="17780" marR="17780" marT="17780" marB="17780" anchor="ctr">
                        <a:blipFill>
                          <a:blip r:embed="rId4"/>
                          <a:stretch>
                            <a:fillRect l="-422" t="-340476" r="-300844" b="-104762"/>
                          </a:stretch>
                        </a:blipFill>
                      </a:tcPr>
                    </a:tc>
                    <a:tc>
                      <a:txBody>
                        <a:bodyPr/>
                        <a:lstStyle/>
                        <a:p>
                          <a:endParaRPr lang="zh-CN"/>
                        </a:p>
                      </a:txBody>
                      <a:tcPr marL="17780" marR="17780" marT="17780" marB="17780" anchor="ctr">
                        <a:blipFill>
                          <a:blip r:embed="rId4"/>
                          <a:stretch>
                            <a:fillRect l="-67232" t="-340476" r="-101412" b="-104762"/>
                          </a:stretch>
                        </a:blipFill>
                      </a:tcPr>
                    </a:tc>
                    <a:tc>
                      <a:txBody>
                        <a:bodyPr/>
                        <a:lstStyle/>
                        <a:p>
                          <a:endParaRPr lang="zh-CN"/>
                        </a:p>
                      </a:txBody>
                      <a:tcPr marL="17780" marR="17780" marT="17780" marB="17780" anchor="ctr">
                        <a:blipFill>
                          <a:blip r:embed="rId4"/>
                          <a:stretch>
                            <a:fillRect l="-166761" t="-340476" r="-1127" b="-104762"/>
                          </a:stretch>
                        </a:blipFill>
                      </a:tcPr>
                    </a:tc>
                    <a:extLst>
                      <a:ext uri="{0D108BD9-81ED-4DB2-BD59-A6C34878D82A}">
                        <a16:rowId xmlns:a16="http://schemas.microsoft.com/office/drawing/2014/main" val="2746421500"/>
                      </a:ext>
                    </a:extLst>
                  </a:tr>
                  <a:tr h="252000">
                    <a:tc>
                      <a:txBody>
                        <a:bodyPr/>
                        <a:lstStyle/>
                        <a:p>
                          <a:endParaRPr lang="zh-CN"/>
                        </a:p>
                      </a:txBody>
                      <a:tcPr marL="17780" marR="17780" marT="17780" marB="17780" anchor="ctr">
                        <a:blipFill>
                          <a:blip r:embed="rId4"/>
                          <a:stretch>
                            <a:fillRect l="-422" t="-451220" r="-300844" b="-7317"/>
                          </a:stretch>
                        </a:blipFill>
                      </a:tcPr>
                    </a:tc>
                    <a:tc>
                      <a:txBody>
                        <a:bodyPr/>
                        <a:lstStyle/>
                        <a:p>
                          <a:endParaRPr lang="zh-CN"/>
                        </a:p>
                      </a:txBody>
                      <a:tcPr marL="17780" marR="17780" marT="17780" marB="17780" anchor="ctr">
                        <a:blipFill>
                          <a:blip r:embed="rId4"/>
                          <a:stretch>
                            <a:fillRect l="-67232" t="-451220" r="-101412" b="-7317"/>
                          </a:stretch>
                        </a:blipFill>
                      </a:tcPr>
                    </a:tc>
                    <a:tc>
                      <a:txBody>
                        <a:bodyPr/>
                        <a:lstStyle/>
                        <a:p>
                          <a:endParaRPr lang="zh-CN"/>
                        </a:p>
                      </a:txBody>
                      <a:tcPr marL="17780" marR="17780" marT="17780" marB="17780" anchor="ctr">
                        <a:blipFill>
                          <a:blip r:embed="rId4"/>
                          <a:stretch>
                            <a:fillRect l="-166761" t="-451220" r="-1127" b="-7317"/>
                          </a:stretch>
                        </a:blipFill>
                      </a:tcPr>
                    </a:tc>
                    <a:extLst>
                      <a:ext uri="{0D108BD9-81ED-4DB2-BD59-A6C34878D82A}">
                        <a16:rowId xmlns:a16="http://schemas.microsoft.com/office/drawing/2014/main" val="894161429"/>
                      </a:ext>
                    </a:extLst>
                  </a:tr>
                </a:tbl>
              </a:graphicData>
            </a:graphic>
          </p:graphicFrame>
        </mc:Fallback>
      </mc:AlternateContent>
      <p:sp>
        <p:nvSpPr>
          <p:cNvPr id="8" name="矩形 7">
            <a:extLst>
              <a:ext uri="{FF2B5EF4-FFF2-40B4-BE49-F238E27FC236}">
                <a16:creationId xmlns:a16="http://schemas.microsoft.com/office/drawing/2014/main" id="{1C520CD9-A347-BA79-6379-77F55D8BCBED}"/>
              </a:ext>
            </a:extLst>
          </p:cNvPr>
          <p:cNvSpPr/>
          <p:nvPr/>
        </p:nvSpPr>
        <p:spPr>
          <a:xfrm>
            <a:off x="6816467" y="1836788"/>
            <a:ext cx="5040000" cy="1497654"/>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The factorizable contributions dominate over the nonfactorizable ones, the inter-</a:t>
            </a:r>
            <a:r>
              <a:rPr lang="en-US" altLang="zh-CN" dirty="0" err="1">
                <a:latin typeface="微软雅黑" panose="020B0503020204020204" pitchFamily="34" charset="-122"/>
                <a:ea typeface="微软雅黑" panose="020B0503020204020204" pitchFamily="34" charset="-122"/>
              </a:rPr>
              <a:t>ference</a:t>
            </a:r>
            <a:r>
              <a:rPr lang="en-US" altLang="zh-CN" dirty="0">
                <a:latin typeface="微软雅黑" panose="020B0503020204020204" pitchFamily="34" charset="-122"/>
                <a:ea typeface="微软雅黑" panose="020B0503020204020204" pitchFamily="34" charset="-122"/>
              </a:rPr>
              <a:t> between them will enhance the branching ratios by about 30%.</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ED1D37F-D9BD-8823-B936-4DA70747061E}"/>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smtClean="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en-US" altLang="zh-CN" sz="2400" i="1" kern="0" dirty="0">
                            <a:latin typeface="Cambria Math"/>
                            <a:ea typeface="微软雅黑" panose="020B0503020204020204" pitchFamily="34" charset="-122"/>
                          </a:rPr>
                          <m:t>𝑐</m:t>
                        </m:r>
                      </m:sub>
                    </m:sSub>
                    <m:r>
                      <a:rPr lang="zh-CN" altLang="en-US" sz="2400" i="1" kern="0" dirty="0">
                        <a:latin typeface="Cambria Math"/>
                        <a:ea typeface="微软雅黑" panose="020B0503020204020204" pitchFamily="34" charset="-122"/>
                        <a:cs typeface="微软雅黑"/>
                      </a:rPr>
                      <m:t>𝜋</m:t>
                    </m:r>
                    <m:r>
                      <a:rPr lang="en-US" altLang="zh-CN" sz="2400" i="1" kern="0" dirty="0">
                        <a:latin typeface="Cambria Math" panose="02040503050406030204" pitchFamily="18" charset="0"/>
                        <a:ea typeface="微软雅黑" panose="020B0503020204020204" pitchFamily="34" charset="-122"/>
                        <a:cs typeface="微软雅黑"/>
                      </a:rPr>
                      <m:t>,</m:t>
                    </m:r>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en-US" altLang="zh-CN" sz="2400" i="1" kern="0" dirty="0">
                            <a:latin typeface="Cambria Math"/>
                            <a:ea typeface="微软雅黑" panose="020B0503020204020204" pitchFamily="34" charset="-122"/>
                          </a:rPr>
                          <m:t>𝑐</m:t>
                        </m:r>
                      </m:sub>
                    </m:sSub>
                    <m:r>
                      <a:rPr lang="en-US" altLang="zh-CN" sz="2400" i="1" kern="0" dirty="0">
                        <a:latin typeface="Cambria Math" panose="02040503050406030204" pitchFamily="18" charset="0"/>
                        <a:ea typeface="微软雅黑" panose="020B0503020204020204" pitchFamily="34" charset="-122"/>
                      </a:rPr>
                      <m:t>𝐾</m:t>
                    </m:r>
                  </m:oMath>
                </a14:m>
                <a:r>
                  <a:rPr lang="en-US" altLang="zh-CN" sz="2400" b="1" dirty="0">
                    <a:latin typeface="微软雅黑" panose="020B0503020204020204" pitchFamily="34" charset="-122"/>
                    <a:ea typeface="微软雅黑" panose="020B0503020204020204" pitchFamily="34" charset="-122"/>
                  </a:rPr>
                  <a:t> decay amplitudes</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5" name="文本框 4">
                <a:extLst>
                  <a:ext uri="{FF2B5EF4-FFF2-40B4-BE49-F238E27FC236}">
                    <a16:creationId xmlns:a16="http://schemas.microsoft.com/office/drawing/2014/main" id="{CED1D37F-D9BD-8823-B936-4DA70747061E}"/>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5"/>
                <a:stretch>
                  <a:fillRect l="-907" t="-11842" b="-27632"/>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AF4BDD88-9986-A853-86CE-344BA0B2DAF6}"/>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8" name="矩形 17">
            <a:extLst>
              <a:ext uri="{FF2B5EF4-FFF2-40B4-BE49-F238E27FC236}">
                <a16:creationId xmlns:a16="http://schemas.microsoft.com/office/drawing/2014/main" id="{E329E81D-E52F-2F38-8BEB-25A829EA810F}"/>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20" name="矩形 19">
            <a:extLst>
              <a:ext uri="{FF2B5EF4-FFF2-40B4-BE49-F238E27FC236}">
                <a16:creationId xmlns:a16="http://schemas.microsoft.com/office/drawing/2014/main" id="{014382B8-E140-9275-4834-A2F2629F2E85}"/>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1" name="直接连接符 20">
            <a:extLst>
              <a:ext uri="{FF2B5EF4-FFF2-40B4-BE49-F238E27FC236}">
                <a16:creationId xmlns:a16="http://schemas.microsoft.com/office/drawing/2014/main" id="{B0C5235B-414B-13F9-34C7-2C0DB6839868}"/>
              </a:ext>
            </a:extLst>
          </p:cNvPr>
          <p:cNvCxnSpPr>
            <a:cxnSpLocks/>
            <a:stCxn id="12"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0CD6D75-4AF3-F8AF-9623-4E6B1F95F885}"/>
              </a:ext>
            </a:extLst>
          </p:cNvPr>
          <p:cNvSpPr/>
          <p:nvPr/>
        </p:nvSpPr>
        <p:spPr>
          <a:xfrm>
            <a:off x="6814074" y="4121264"/>
            <a:ext cx="5040000" cy="1497654"/>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The decay amplitudes are governed by the T-type diagrams as it should be. The hierarchy pattern for their relative con-</a:t>
            </a:r>
            <a:r>
              <a:rPr lang="en-US" altLang="zh-CN" dirty="0" err="1">
                <a:latin typeface="微软雅黑" panose="020B0503020204020204" pitchFamily="34" charset="-122"/>
                <a:ea typeface="微软雅黑" panose="020B0503020204020204" pitchFamily="34" charset="-122"/>
              </a:rPr>
              <a:t>tribution</a:t>
            </a:r>
            <a:r>
              <a:rPr lang="en-US" altLang="zh-CN" dirty="0">
                <a:latin typeface="微软雅黑" panose="020B0503020204020204" pitchFamily="34" charset="-122"/>
                <a:ea typeface="微软雅黑" panose="020B0503020204020204" pitchFamily="34" charset="-122"/>
              </a:rPr>
              <a:t> satisfy T &gt; C &gt; G &gt; E &gt; B.</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80547E55-B01E-FBBA-0D96-EBA51863DCCA}"/>
                  </a:ext>
                </a:extLst>
              </p:cNvPr>
              <p:cNvGraphicFramePr>
                <a:graphicFrameLocks noGrp="1"/>
              </p:cNvGraphicFramePr>
              <p:nvPr>
                <p:extLst>
                  <p:ext uri="{D42A27DB-BD31-4B8C-83A1-F6EECF244321}">
                    <p14:modId xmlns:p14="http://schemas.microsoft.com/office/powerpoint/2010/main" val="3570087818"/>
                  </p:ext>
                </p:extLst>
              </p:nvPr>
            </p:nvGraphicFramePr>
            <p:xfrm>
              <a:off x="1055998" y="3435626"/>
              <a:ext cx="5760000" cy="2880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364268486"/>
                        </a:ext>
                      </a:extLst>
                    </a:gridCol>
                    <a:gridCol w="2160000">
                      <a:extLst>
                        <a:ext uri="{9D8B030D-6E8A-4147-A177-3AD203B41FA5}">
                          <a16:colId xmlns:a16="http://schemas.microsoft.com/office/drawing/2014/main" val="296470217"/>
                        </a:ext>
                      </a:extLst>
                    </a:gridCol>
                    <a:gridCol w="2160000">
                      <a:extLst>
                        <a:ext uri="{9D8B030D-6E8A-4147-A177-3AD203B41FA5}">
                          <a16:colId xmlns:a16="http://schemas.microsoft.com/office/drawing/2014/main" val="3133492652"/>
                        </a:ext>
                      </a:extLst>
                    </a:gridCol>
                  </a:tblGrid>
                  <a:tr h="360000">
                    <a:tc>
                      <a:txBody>
                        <a:bodyPr/>
                        <a:lstStyle/>
                        <a:p>
                          <a:pPr algn="ctr"/>
                          <a:r>
                            <a:rPr lang="en-US" altLang="zh-CN" sz="1400" dirty="0">
                              <a:effectLst/>
                              <a:latin typeface="微软雅黑" panose="020B0503020204020204" pitchFamily="34" charset="-122"/>
                              <a:ea typeface="微软雅黑" panose="020B0503020204020204" pitchFamily="34" charset="-122"/>
                            </a:rPr>
                            <a:t>Type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sSub>
                                  <m:sSubPr>
                                    <m:ctrlPr>
                                      <a:rPr lang="zh-CN" sz="1400" i="1">
                                        <a:effectLst/>
                                        <a:latin typeface="Cambria Math" panose="02040503050406030204" pitchFamily="18" charset="0"/>
                                      </a:rPr>
                                    </m:ctrlPr>
                                  </m:sSubPr>
                                  <m:e>
                                    <m:r>
                                      <a:rPr lang="en-US" sz="1400">
                                        <a:effectLst/>
                                        <a:latin typeface="Cambria Math" panose="02040503050406030204" pitchFamily="18" charset="0"/>
                                      </a:rPr>
                                      <m:t>𝑀</m:t>
                                    </m:r>
                                  </m:e>
                                  <m:sub>
                                    <m:r>
                                      <a:rPr lang="en-US" sz="1400">
                                        <a:effectLst/>
                                        <a:latin typeface="Cambria Math" panose="02040503050406030204" pitchFamily="18" charset="0"/>
                                      </a:rPr>
                                      <m:t>𝑆</m:t>
                                    </m:r>
                                  </m:sub>
                                </m:sSub>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sSub>
                                  <m:sSubPr>
                                    <m:ctrlPr>
                                      <a:rPr lang="zh-CN" sz="1400" i="1">
                                        <a:effectLst/>
                                        <a:latin typeface="Cambria Math" panose="02040503050406030204" pitchFamily="18" charset="0"/>
                                      </a:rPr>
                                    </m:ctrlPr>
                                  </m:sSubPr>
                                  <m:e>
                                    <m:r>
                                      <a:rPr lang="en-US" sz="1400">
                                        <a:effectLst/>
                                        <a:latin typeface="Cambria Math" panose="02040503050406030204" pitchFamily="18" charset="0"/>
                                      </a:rPr>
                                      <m:t>𝑀</m:t>
                                    </m:r>
                                  </m:e>
                                  <m:sub>
                                    <m:r>
                                      <a:rPr lang="en-US" sz="1400">
                                        <a:effectLst/>
                                        <a:latin typeface="Cambria Math" panose="02040503050406030204" pitchFamily="18" charset="0"/>
                                      </a:rPr>
                                      <m:t>𝑃</m:t>
                                    </m:r>
                                  </m:sub>
                                </m:sSub>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461846053"/>
                      </a:ext>
                    </a:extLst>
                  </a:tr>
                  <a:tr h="252000">
                    <a:tc>
                      <a:txBody>
                        <a:bodyPr/>
                        <a:lstStyle/>
                        <a:p>
                          <a:pPr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501516572"/>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8.5×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−7</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032470961"/>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C</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178599569"/>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E</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818749603"/>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B</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9.1×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621490421"/>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G</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3.6×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861944195"/>
                      </a:ext>
                    </a:extLst>
                  </a:tr>
                  <a:tr h="252000">
                    <a:tc>
                      <a:txBody>
                        <a:bodyPr/>
                        <a:lstStyle/>
                        <a:p>
                          <a:pPr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a:effectLst/>
                              <a:latin typeface="微软雅黑" panose="020B0503020204020204" pitchFamily="34" charset="-122"/>
                              <a:ea typeface="微软雅黑" panose="020B0503020204020204" pitchFamily="34" charset="-122"/>
                            </a:rPr>
                            <a:t> </a:t>
                          </a:r>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699034575"/>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5.6×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234186041"/>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E</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3.2×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8.4×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025223724"/>
                      </a:ext>
                    </a:extLst>
                  </a:tr>
                  <a:tr h="252000">
                    <a:tc>
                      <a:txBody>
                        <a:bodyPr/>
                        <a:lstStyle/>
                        <a:p>
                          <a:pPr algn="ct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rPr>
                                  <m:t>G</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−7.2×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6.2×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4212160745"/>
                      </a:ext>
                    </a:extLst>
                  </a:tr>
                </a:tbl>
              </a:graphicData>
            </a:graphic>
          </p:graphicFrame>
        </mc:Choice>
        <mc:Fallback xmlns="">
          <p:graphicFrame>
            <p:nvGraphicFramePr>
              <p:cNvPr id="2" name="表格 1">
                <a:extLst>
                  <a:ext uri="{FF2B5EF4-FFF2-40B4-BE49-F238E27FC236}">
                    <a16:creationId xmlns:a16="http://schemas.microsoft.com/office/drawing/2014/main" id="{80547E55-B01E-FBBA-0D96-EBA51863DCCA}"/>
                  </a:ext>
                </a:extLst>
              </p:cNvPr>
              <p:cNvGraphicFramePr>
                <a:graphicFrameLocks noGrp="1"/>
              </p:cNvGraphicFramePr>
              <p:nvPr>
                <p:extLst>
                  <p:ext uri="{D42A27DB-BD31-4B8C-83A1-F6EECF244321}">
                    <p14:modId xmlns:p14="http://schemas.microsoft.com/office/powerpoint/2010/main" val="3570087818"/>
                  </p:ext>
                </p:extLst>
              </p:nvPr>
            </p:nvGraphicFramePr>
            <p:xfrm>
              <a:off x="1055998" y="3435626"/>
              <a:ext cx="5760000" cy="2880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364268486"/>
                        </a:ext>
                      </a:extLst>
                    </a:gridCol>
                    <a:gridCol w="2160000">
                      <a:extLst>
                        <a:ext uri="{9D8B030D-6E8A-4147-A177-3AD203B41FA5}">
                          <a16:colId xmlns:a16="http://schemas.microsoft.com/office/drawing/2014/main" val="296470217"/>
                        </a:ext>
                      </a:extLst>
                    </a:gridCol>
                    <a:gridCol w="2160000">
                      <a:extLst>
                        <a:ext uri="{9D8B030D-6E8A-4147-A177-3AD203B41FA5}">
                          <a16:colId xmlns:a16="http://schemas.microsoft.com/office/drawing/2014/main" val="3133492652"/>
                        </a:ext>
                      </a:extLst>
                    </a:gridCol>
                  </a:tblGrid>
                  <a:tr h="360000">
                    <a:tc>
                      <a:txBody>
                        <a:bodyPr/>
                        <a:lstStyle/>
                        <a:p>
                          <a:pPr algn="ctr"/>
                          <a:r>
                            <a:rPr lang="en-US" altLang="zh-CN" sz="1400" dirty="0">
                              <a:effectLst/>
                              <a:latin typeface="微软雅黑" panose="020B0503020204020204" pitchFamily="34" charset="-122"/>
                              <a:ea typeface="微软雅黑" panose="020B0503020204020204" pitchFamily="34" charset="-122"/>
                            </a:rPr>
                            <a:t>Type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6"/>
                          <a:stretch>
                            <a:fillRect l="-67232" t="-1695" r="-101412" b="-706780"/>
                          </a:stretch>
                        </a:blipFill>
                      </a:tcPr>
                    </a:tc>
                    <a:tc>
                      <a:txBody>
                        <a:bodyPr/>
                        <a:lstStyle/>
                        <a:p>
                          <a:endParaRPr lang="zh-CN"/>
                        </a:p>
                      </a:txBody>
                      <a:tcPr marL="17780" marR="17780" marT="17780" marB="17780" anchor="ctr">
                        <a:blipFill>
                          <a:blip r:embed="rId6"/>
                          <a:stretch>
                            <a:fillRect l="-166761" t="-1695" r="-1127" b="-706780"/>
                          </a:stretch>
                        </a:blipFill>
                      </a:tcPr>
                    </a:tc>
                    <a:extLst>
                      <a:ext uri="{0D108BD9-81ED-4DB2-BD59-A6C34878D82A}">
                        <a16:rowId xmlns:a16="http://schemas.microsoft.com/office/drawing/2014/main" val="1461846053"/>
                      </a:ext>
                    </a:extLst>
                  </a:tr>
                  <a:tr h="252000">
                    <a:tc>
                      <a:txBody>
                        <a:bodyPr/>
                        <a:lstStyle/>
                        <a:p>
                          <a:endParaRPr lang="zh-CN"/>
                        </a:p>
                      </a:txBody>
                      <a:tcPr marL="17780" marR="17780" marT="17780" marB="17780" anchor="ctr">
                        <a:blipFill>
                          <a:blip r:embed="rId6"/>
                          <a:stretch>
                            <a:fillRect l="-422" t="-142857" r="-300844" b="-892857"/>
                          </a:stretch>
                        </a:blipFill>
                      </a:tcP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501516572"/>
                      </a:ext>
                    </a:extLst>
                  </a:tr>
                  <a:tr h="252000">
                    <a:tc>
                      <a:txBody>
                        <a:bodyPr/>
                        <a:lstStyle/>
                        <a:p>
                          <a:endParaRPr lang="zh-CN"/>
                        </a:p>
                      </a:txBody>
                      <a:tcPr marL="17780" marR="17780" marT="17780" marB="17780" anchor="ctr">
                        <a:blipFill>
                          <a:blip r:embed="rId6"/>
                          <a:stretch>
                            <a:fillRect l="-422" t="-248780" r="-300844" b="-814634"/>
                          </a:stretch>
                        </a:blipFill>
                      </a:tcPr>
                    </a:tc>
                    <a:tc>
                      <a:txBody>
                        <a:bodyPr/>
                        <a:lstStyle/>
                        <a:p>
                          <a:endParaRPr lang="zh-CN"/>
                        </a:p>
                      </a:txBody>
                      <a:tcPr marL="17780" marR="17780" marT="17780" marB="17780" anchor="ctr">
                        <a:blipFill>
                          <a:blip r:embed="rId6"/>
                          <a:stretch>
                            <a:fillRect l="-67232" t="-248780" r="-101412" b="-814634"/>
                          </a:stretch>
                        </a:blipFill>
                      </a:tcPr>
                    </a:tc>
                    <a:tc>
                      <a:txBody>
                        <a:bodyPr/>
                        <a:lstStyle/>
                        <a:p>
                          <a:endParaRPr lang="zh-CN"/>
                        </a:p>
                      </a:txBody>
                      <a:tcPr marL="17780" marR="17780" marT="17780" marB="17780" anchor="ctr">
                        <a:blipFill>
                          <a:blip r:embed="rId6"/>
                          <a:stretch>
                            <a:fillRect l="-166761" t="-248780" r="-1127" b="-814634"/>
                          </a:stretch>
                        </a:blipFill>
                      </a:tcPr>
                    </a:tc>
                    <a:extLst>
                      <a:ext uri="{0D108BD9-81ED-4DB2-BD59-A6C34878D82A}">
                        <a16:rowId xmlns:a16="http://schemas.microsoft.com/office/drawing/2014/main" val="1032470961"/>
                      </a:ext>
                    </a:extLst>
                  </a:tr>
                  <a:tr h="252000">
                    <a:tc>
                      <a:txBody>
                        <a:bodyPr/>
                        <a:lstStyle/>
                        <a:p>
                          <a:endParaRPr lang="zh-CN"/>
                        </a:p>
                      </a:txBody>
                      <a:tcPr marL="17780" marR="17780" marT="17780" marB="17780" anchor="ctr">
                        <a:blipFill>
                          <a:blip r:embed="rId6"/>
                          <a:stretch>
                            <a:fillRect l="-422" t="-340476" r="-300844" b="-695238"/>
                          </a:stretch>
                        </a:blipFill>
                      </a:tcPr>
                    </a:tc>
                    <a:tc>
                      <a:txBody>
                        <a:bodyPr/>
                        <a:lstStyle/>
                        <a:p>
                          <a:endParaRPr lang="zh-CN"/>
                        </a:p>
                      </a:txBody>
                      <a:tcPr marL="17780" marR="17780" marT="17780" marB="17780" anchor="ctr">
                        <a:blipFill>
                          <a:blip r:embed="rId6"/>
                          <a:stretch>
                            <a:fillRect l="-67232" t="-340476" r="-101412" b="-695238"/>
                          </a:stretch>
                        </a:blipFill>
                      </a:tcPr>
                    </a:tc>
                    <a:tc>
                      <a:txBody>
                        <a:bodyPr/>
                        <a:lstStyle/>
                        <a:p>
                          <a:endParaRPr lang="zh-CN"/>
                        </a:p>
                      </a:txBody>
                      <a:tcPr marL="17780" marR="17780" marT="17780" marB="17780" anchor="ctr">
                        <a:blipFill>
                          <a:blip r:embed="rId6"/>
                          <a:stretch>
                            <a:fillRect l="-166761" t="-340476" r="-1127" b="-695238"/>
                          </a:stretch>
                        </a:blipFill>
                      </a:tcPr>
                    </a:tc>
                    <a:extLst>
                      <a:ext uri="{0D108BD9-81ED-4DB2-BD59-A6C34878D82A}">
                        <a16:rowId xmlns:a16="http://schemas.microsoft.com/office/drawing/2014/main" val="3178599569"/>
                      </a:ext>
                    </a:extLst>
                  </a:tr>
                  <a:tr h="252000">
                    <a:tc>
                      <a:txBody>
                        <a:bodyPr/>
                        <a:lstStyle/>
                        <a:p>
                          <a:endParaRPr lang="zh-CN"/>
                        </a:p>
                      </a:txBody>
                      <a:tcPr marL="17780" marR="17780" marT="17780" marB="17780" anchor="ctr">
                        <a:blipFill>
                          <a:blip r:embed="rId6"/>
                          <a:stretch>
                            <a:fillRect l="-422" t="-451220" r="-300844" b="-612195"/>
                          </a:stretch>
                        </a:blipFill>
                      </a:tcPr>
                    </a:tc>
                    <a:tc>
                      <a:txBody>
                        <a:bodyPr/>
                        <a:lstStyle/>
                        <a:p>
                          <a:endParaRPr lang="zh-CN"/>
                        </a:p>
                      </a:txBody>
                      <a:tcPr marL="17780" marR="17780" marT="17780" marB="17780" anchor="ctr">
                        <a:blipFill>
                          <a:blip r:embed="rId6"/>
                          <a:stretch>
                            <a:fillRect l="-67232" t="-451220" r="-101412" b="-612195"/>
                          </a:stretch>
                        </a:blipFill>
                      </a:tcPr>
                    </a:tc>
                    <a:tc>
                      <a:txBody>
                        <a:bodyPr/>
                        <a:lstStyle/>
                        <a:p>
                          <a:endParaRPr lang="zh-CN"/>
                        </a:p>
                      </a:txBody>
                      <a:tcPr marL="17780" marR="17780" marT="17780" marB="17780" anchor="ctr">
                        <a:blipFill>
                          <a:blip r:embed="rId6"/>
                          <a:stretch>
                            <a:fillRect l="-166761" t="-451220" r="-1127" b="-612195"/>
                          </a:stretch>
                        </a:blipFill>
                      </a:tcPr>
                    </a:tc>
                    <a:extLst>
                      <a:ext uri="{0D108BD9-81ED-4DB2-BD59-A6C34878D82A}">
                        <a16:rowId xmlns:a16="http://schemas.microsoft.com/office/drawing/2014/main" val="1818749603"/>
                      </a:ext>
                    </a:extLst>
                  </a:tr>
                  <a:tr h="252000">
                    <a:tc>
                      <a:txBody>
                        <a:bodyPr/>
                        <a:lstStyle/>
                        <a:p>
                          <a:endParaRPr lang="zh-CN"/>
                        </a:p>
                      </a:txBody>
                      <a:tcPr marL="17780" marR="17780" marT="17780" marB="17780" anchor="ctr">
                        <a:blipFill>
                          <a:blip r:embed="rId6"/>
                          <a:stretch>
                            <a:fillRect l="-422" t="-538095" r="-300844" b="-497619"/>
                          </a:stretch>
                        </a:blipFill>
                      </a:tcPr>
                    </a:tc>
                    <a:tc>
                      <a:txBody>
                        <a:bodyPr/>
                        <a:lstStyle/>
                        <a:p>
                          <a:endParaRPr lang="zh-CN"/>
                        </a:p>
                      </a:txBody>
                      <a:tcPr marL="17780" marR="17780" marT="17780" marB="17780" anchor="ctr">
                        <a:blipFill>
                          <a:blip r:embed="rId6"/>
                          <a:stretch>
                            <a:fillRect l="-67232" t="-538095" r="-101412" b="-497619"/>
                          </a:stretch>
                        </a:blipFill>
                      </a:tcPr>
                    </a:tc>
                    <a:tc>
                      <a:txBody>
                        <a:bodyPr/>
                        <a:lstStyle/>
                        <a:p>
                          <a:endParaRPr lang="zh-CN"/>
                        </a:p>
                      </a:txBody>
                      <a:tcPr marL="17780" marR="17780" marT="17780" marB="17780" anchor="ctr">
                        <a:blipFill>
                          <a:blip r:embed="rId6"/>
                          <a:stretch>
                            <a:fillRect l="-166761" t="-538095" r="-1127" b="-497619"/>
                          </a:stretch>
                        </a:blipFill>
                      </a:tcPr>
                    </a:tc>
                    <a:extLst>
                      <a:ext uri="{0D108BD9-81ED-4DB2-BD59-A6C34878D82A}">
                        <a16:rowId xmlns:a16="http://schemas.microsoft.com/office/drawing/2014/main" val="2621490421"/>
                      </a:ext>
                    </a:extLst>
                  </a:tr>
                  <a:tr h="252000">
                    <a:tc>
                      <a:txBody>
                        <a:bodyPr/>
                        <a:lstStyle/>
                        <a:p>
                          <a:endParaRPr lang="zh-CN"/>
                        </a:p>
                      </a:txBody>
                      <a:tcPr marL="17780" marR="17780" marT="17780" marB="17780" anchor="ctr">
                        <a:blipFill>
                          <a:blip r:embed="rId6"/>
                          <a:stretch>
                            <a:fillRect l="-422" t="-653659" r="-300844" b="-409756"/>
                          </a:stretch>
                        </a:blipFill>
                      </a:tcPr>
                    </a:tc>
                    <a:tc>
                      <a:txBody>
                        <a:bodyPr/>
                        <a:lstStyle/>
                        <a:p>
                          <a:endParaRPr lang="zh-CN"/>
                        </a:p>
                      </a:txBody>
                      <a:tcPr marL="17780" marR="17780" marT="17780" marB="17780" anchor="ctr">
                        <a:blipFill>
                          <a:blip r:embed="rId6"/>
                          <a:stretch>
                            <a:fillRect l="-67232" t="-653659" r="-101412" b="-409756"/>
                          </a:stretch>
                        </a:blipFill>
                      </a:tcPr>
                    </a:tc>
                    <a:tc>
                      <a:txBody>
                        <a:bodyPr/>
                        <a:lstStyle/>
                        <a:p>
                          <a:endParaRPr lang="zh-CN"/>
                        </a:p>
                      </a:txBody>
                      <a:tcPr marL="17780" marR="17780" marT="17780" marB="17780" anchor="ctr">
                        <a:blipFill>
                          <a:blip r:embed="rId6"/>
                          <a:stretch>
                            <a:fillRect l="-166761" t="-653659" r="-1127" b="-409756"/>
                          </a:stretch>
                        </a:blipFill>
                      </a:tcPr>
                    </a:tc>
                    <a:extLst>
                      <a:ext uri="{0D108BD9-81ED-4DB2-BD59-A6C34878D82A}">
                        <a16:rowId xmlns:a16="http://schemas.microsoft.com/office/drawing/2014/main" val="3861944195"/>
                      </a:ext>
                    </a:extLst>
                  </a:tr>
                  <a:tr h="252000">
                    <a:tc>
                      <a:txBody>
                        <a:bodyPr/>
                        <a:lstStyle/>
                        <a:p>
                          <a:endParaRPr lang="zh-CN"/>
                        </a:p>
                      </a:txBody>
                      <a:tcPr marL="17780" marR="17780" marT="17780" marB="17780" anchor="ctr">
                        <a:blipFill>
                          <a:blip r:embed="rId6"/>
                          <a:stretch>
                            <a:fillRect l="-422" t="-735714" r="-300844" b="-300000"/>
                          </a:stretch>
                        </a:blipFill>
                      </a:tcPr>
                    </a:tc>
                    <a:tc>
                      <a:txBody>
                        <a:bodyPr/>
                        <a:lstStyle/>
                        <a:p>
                          <a:pPr algn="ctr"/>
                          <a:r>
                            <a:rPr lang="en-US" sz="1100">
                              <a:effectLst/>
                              <a:latin typeface="微软雅黑" panose="020B0503020204020204" pitchFamily="34" charset="-122"/>
                              <a:ea typeface="微软雅黑" panose="020B0503020204020204" pitchFamily="34" charset="-122"/>
                            </a:rPr>
                            <a:t> </a:t>
                          </a:r>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r>
                            <a:rPr lang="en-US" sz="1100" dirty="0">
                              <a:effectLst/>
                              <a:latin typeface="微软雅黑" panose="020B0503020204020204" pitchFamily="34" charset="-122"/>
                              <a:ea typeface="微软雅黑" panose="020B0503020204020204" pitchFamily="34" charset="-122"/>
                            </a:rPr>
                            <a:t> </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699034575"/>
                      </a:ext>
                    </a:extLst>
                  </a:tr>
                  <a:tr h="252000">
                    <a:tc>
                      <a:txBody>
                        <a:bodyPr/>
                        <a:lstStyle/>
                        <a:p>
                          <a:endParaRPr lang="zh-CN"/>
                        </a:p>
                      </a:txBody>
                      <a:tcPr marL="17780" marR="17780" marT="17780" marB="17780" anchor="ctr">
                        <a:blipFill>
                          <a:blip r:embed="rId6"/>
                          <a:stretch>
                            <a:fillRect l="-422" t="-856098" r="-300844" b="-207317"/>
                          </a:stretch>
                        </a:blipFill>
                      </a:tcPr>
                    </a:tc>
                    <a:tc>
                      <a:txBody>
                        <a:bodyPr/>
                        <a:lstStyle/>
                        <a:p>
                          <a:endParaRPr lang="zh-CN"/>
                        </a:p>
                      </a:txBody>
                      <a:tcPr marL="17780" marR="17780" marT="17780" marB="17780" anchor="ctr">
                        <a:blipFill>
                          <a:blip r:embed="rId6"/>
                          <a:stretch>
                            <a:fillRect l="-67232" t="-856098" r="-101412" b="-207317"/>
                          </a:stretch>
                        </a:blipFill>
                      </a:tcPr>
                    </a:tc>
                    <a:tc>
                      <a:txBody>
                        <a:bodyPr/>
                        <a:lstStyle/>
                        <a:p>
                          <a:endParaRPr lang="zh-CN"/>
                        </a:p>
                      </a:txBody>
                      <a:tcPr marL="17780" marR="17780" marT="17780" marB="17780" anchor="ctr">
                        <a:blipFill>
                          <a:blip r:embed="rId6"/>
                          <a:stretch>
                            <a:fillRect l="-166761" t="-856098" r="-1127" b="-207317"/>
                          </a:stretch>
                        </a:blipFill>
                      </a:tcPr>
                    </a:tc>
                    <a:extLst>
                      <a:ext uri="{0D108BD9-81ED-4DB2-BD59-A6C34878D82A}">
                        <a16:rowId xmlns:a16="http://schemas.microsoft.com/office/drawing/2014/main" val="2234186041"/>
                      </a:ext>
                    </a:extLst>
                  </a:tr>
                  <a:tr h="252000">
                    <a:tc>
                      <a:txBody>
                        <a:bodyPr/>
                        <a:lstStyle/>
                        <a:p>
                          <a:endParaRPr lang="zh-CN"/>
                        </a:p>
                      </a:txBody>
                      <a:tcPr marL="17780" marR="17780" marT="17780" marB="17780" anchor="ctr">
                        <a:blipFill>
                          <a:blip r:embed="rId6"/>
                          <a:stretch>
                            <a:fillRect l="-422" t="-933333" r="-300844" b="-102381"/>
                          </a:stretch>
                        </a:blipFill>
                      </a:tcPr>
                    </a:tc>
                    <a:tc>
                      <a:txBody>
                        <a:bodyPr/>
                        <a:lstStyle/>
                        <a:p>
                          <a:endParaRPr lang="zh-CN"/>
                        </a:p>
                      </a:txBody>
                      <a:tcPr marL="17780" marR="17780" marT="17780" marB="17780" anchor="ctr">
                        <a:blipFill>
                          <a:blip r:embed="rId6"/>
                          <a:stretch>
                            <a:fillRect l="-67232" t="-933333" r="-101412" b="-102381"/>
                          </a:stretch>
                        </a:blipFill>
                      </a:tcPr>
                    </a:tc>
                    <a:tc>
                      <a:txBody>
                        <a:bodyPr/>
                        <a:lstStyle/>
                        <a:p>
                          <a:endParaRPr lang="zh-CN"/>
                        </a:p>
                      </a:txBody>
                      <a:tcPr marL="17780" marR="17780" marT="17780" marB="17780" anchor="ctr">
                        <a:blipFill>
                          <a:blip r:embed="rId6"/>
                          <a:stretch>
                            <a:fillRect l="-166761" t="-933333" r="-1127" b="-102381"/>
                          </a:stretch>
                        </a:blipFill>
                      </a:tcPr>
                    </a:tc>
                    <a:extLst>
                      <a:ext uri="{0D108BD9-81ED-4DB2-BD59-A6C34878D82A}">
                        <a16:rowId xmlns:a16="http://schemas.microsoft.com/office/drawing/2014/main" val="1025223724"/>
                      </a:ext>
                    </a:extLst>
                  </a:tr>
                  <a:tr h="252000">
                    <a:tc>
                      <a:txBody>
                        <a:bodyPr/>
                        <a:lstStyle/>
                        <a:p>
                          <a:endParaRPr lang="zh-CN"/>
                        </a:p>
                      </a:txBody>
                      <a:tcPr marL="17780" marR="17780" marT="17780" marB="17780" anchor="ctr">
                        <a:blipFill>
                          <a:blip r:embed="rId6"/>
                          <a:stretch>
                            <a:fillRect l="-422" t="-1058537" r="-300844" b="-4878"/>
                          </a:stretch>
                        </a:blipFill>
                      </a:tcPr>
                    </a:tc>
                    <a:tc>
                      <a:txBody>
                        <a:bodyPr/>
                        <a:lstStyle/>
                        <a:p>
                          <a:endParaRPr lang="zh-CN"/>
                        </a:p>
                      </a:txBody>
                      <a:tcPr marL="17780" marR="17780" marT="17780" marB="17780" anchor="ctr">
                        <a:blipFill>
                          <a:blip r:embed="rId6"/>
                          <a:stretch>
                            <a:fillRect l="-67232" t="-1058537" r="-101412" b="-4878"/>
                          </a:stretch>
                        </a:blipFill>
                      </a:tcPr>
                    </a:tc>
                    <a:tc>
                      <a:txBody>
                        <a:bodyPr/>
                        <a:lstStyle/>
                        <a:p>
                          <a:endParaRPr lang="zh-CN"/>
                        </a:p>
                      </a:txBody>
                      <a:tcPr marL="17780" marR="17780" marT="17780" marB="17780" anchor="ctr">
                        <a:blipFill>
                          <a:blip r:embed="rId6"/>
                          <a:stretch>
                            <a:fillRect l="-166761" t="-1058537" r="-1127" b="-4878"/>
                          </a:stretch>
                        </a:blipFill>
                      </a:tcPr>
                    </a:tc>
                    <a:extLst>
                      <a:ext uri="{0D108BD9-81ED-4DB2-BD59-A6C34878D82A}">
                        <a16:rowId xmlns:a16="http://schemas.microsoft.com/office/drawing/2014/main" val="4212160745"/>
                      </a:ext>
                    </a:extLst>
                  </a:tr>
                </a:tbl>
              </a:graphicData>
            </a:graphic>
          </p:graphicFrame>
        </mc:Fallback>
      </mc:AlternateContent>
    </p:spTree>
    <p:extLst>
      <p:ext uri="{BB962C8B-B14F-4D97-AF65-F5344CB8AC3E}">
        <p14:creationId xmlns:p14="http://schemas.microsoft.com/office/powerpoint/2010/main" val="30336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28">
                <a:extLst>
                  <a:ext uri="{FF2B5EF4-FFF2-40B4-BE49-F238E27FC236}">
                    <a16:creationId xmlns:a16="http://schemas.microsoft.com/office/drawing/2014/main" id="{B60F386D-8915-ED16-CDA4-6F66AE07B8EC}"/>
                  </a:ext>
                </a:extLst>
              </p:cNvPr>
              <p:cNvSpPr txBox="1"/>
              <p:nvPr/>
            </p:nvSpPr>
            <p:spPr>
              <a:xfrm>
                <a:off x="1056001" y="1273890"/>
                <a:ext cx="10079998" cy="517193"/>
              </a:xfrm>
              <a:prstGeom prst="rect">
                <a:avLst/>
              </a:prstGeom>
              <a:noFill/>
            </p:spPr>
            <p:txBody>
              <a:bodyPr wrap="square" rtlCol="0">
                <a:spAutoFit/>
              </a:bodyPr>
              <a:lstStyle/>
              <a:p>
                <a:pPr marL="360000"/>
                <a14:m>
                  <m:oMath xmlns:m="http://schemas.openxmlformats.org/officeDocument/2006/math">
                    <m:r>
                      <a:rPr lang="en-US" altLang="zh-CN" sz="1600" i="1" smtClean="0">
                        <a:latin typeface="Cambria Math" panose="02040503050406030204" pitchFamily="18" charset="0"/>
                      </a:rPr>
                      <m:t>ℬ</m:t>
                    </m:r>
                    <m:r>
                      <m:rPr>
                        <m:aln/>
                      </m:rP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𝜏</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
                          <a:rPr lang="en-US" altLang="zh-CN" sz="1600" i="1">
                            <a:latin typeface="Cambria Math" panose="02040503050406030204" pitchFamily="18" charset="0"/>
                          </a:rPr>
                          <m:t>8</m:t>
                        </m:r>
                        <m:r>
                          <a:rPr lang="en-US" altLang="zh-CN" sz="1600" i="1">
                            <a:latin typeface="Cambria Math" panose="02040503050406030204" pitchFamily="18" charset="0"/>
                          </a:rPr>
                          <m:t>𝜋</m:t>
                        </m:r>
                      </m:den>
                    </m:f>
                    <m:d>
                      <m:dPr>
                        <m:begChr m:val="["/>
                        <m:endChr m:val="]"/>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𝑟</m:t>
                                </m:r>
                              </m:e>
                            </m:d>
                          </m:e>
                          <m:sup>
                            <m:r>
                              <a:rPr lang="en-US" altLang="zh-CN" sz="1600" i="1">
                                <a:latin typeface="Cambria Math" panose="02040503050406030204" pitchFamily="18" charset="0"/>
                              </a:rPr>
                              <m:t>2</m:t>
                            </m:r>
                          </m:sup>
                        </m:sSup>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𝑆</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𝑟</m:t>
                                </m:r>
                              </m:e>
                            </m:d>
                          </m:e>
                          <m:sup>
                            <m:r>
                              <a:rPr lang="en-US" altLang="zh-CN" sz="1600" i="1">
                                <a:latin typeface="Cambria Math" panose="02040503050406030204" pitchFamily="18" charset="0"/>
                              </a:rPr>
                              <m:t>2</m:t>
                            </m:r>
                          </m:sup>
                        </m:sSup>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𝑃</m:t>
                                    </m:r>
                                  </m:sub>
                                </m:sSub>
                              </m:e>
                            </m:d>
                          </m:e>
                          <m:sup>
                            <m:r>
                              <a:rPr lang="en-US" altLang="zh-CN" sz="1600" i="1">
                                <a:latin typeface="Cambria Math" panose="02040503050406030204" pitchFamily="18" charset="0"/>
                              </a:rPr>
                              <m:t>2</m:t>
                            </m:r>
                          </m:sup>
                        </m:sSup>
                      </m:e>
                    </m:d>
                  </m:oMath>
                </a14:m>
                <a:r>
                  <a:rPr lang="zh-CN" altLang="en-US" sz="1600" dirty="0">
                    <a:latin typeface="微软雅黑" panose="020B0503020204020204" pitchFamily="34" charset="-122"/>
                    <a:ea typeface="微软雅黑" panose="020B0503020204020204" pitchFamily="34" charset="-122"/>
                  </a:rPr>
                  <a:t>        </a:t>
                </a:r>
                <a14:m>
                  <m:oMath xmlns:m="http://schemas.openxmlformats.org/officeDocument/2006/math">
                    <m:r>
                      <a:rPr lang="en-US" altLang="zh-CN" sz="1600" i="1">
                        <a:latin typeface="Cambria Math" panose="02040503050406030204" pitchFamily="18" charset="0"/>
                      </a:rPr>
                      <m:t>𝛼</m:t>
                    </m:r>
                    <m:r>
                      <m:rPr>
                        <m:aln/>
                      </m:rPr>
                      <a:rPr lang="en-US" altLang="zh-CN" sz="1600" i="1">
                        <a:latin typeface="Cambria Math" panose="02040503050406030204" pitchFamily="18" charset="0"/>
                      </a:rPr>
                      <m:t>=</m:t>
                    </m: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2</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𝑟</m:t>
                                </m:r>
                              </m:e>
                              <m:sup>
                                <m:r>
                                  <a:rPr lang="en-US" altLang="zh-CN" sz="1600" i="1">
                                    <a:latin typeface="Cambria Math" panose="02040503050406030204" pitchFamily="18" charset="0"/>
                                  </a:rPr>
                                  <m:t>2</m:t>
                                </m:r>
                              </m:sup>
                            </m:sSup>
                          </m:e>
                        </m:d>
                        <m:r>
                          <m:rPr>
                            <m:sty m:val="p"/>
                          </m:rPr>
                          <a:rPr lang="en-US" altLang="zh-CN" sz="1600">
                            <a:latin typeface="Cambria Math" panose="02040503050406030204" pitchFamily="18" charset="0"/>
                          </a:rPr>
                          <m:t>Re</m:t>
                        </m:r>
                        <m:d>
                          <m:dPr>
                            <m:begChr m:val="["/>
                            <m:endChr m:val="]"/>
                            <m:ctrlPr>
                              <a:rPr lang="zh-CN" altLang="zh-CN" sz="1600" i="1">
                                <a:latin typeface="Cambria Math" panose="02040503050406030204" pitchFamily="18" charset="0"/>
                              </a:rPr>
                            </m:ctrlPr>
                          </m:d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𝑀</m:t>
                                </m:r>
                              </m:e>
                              <m:sub>
                                <m:r>
                                  <a:rPr lang="en-US" altLang="zh-CN" sz="1600" i="1">
                                    <a:latin typeface="Cambria Math" panose="02040503050406030204" pitchFamily="18" charset="0"/>
                                  </a:rPr>
                                  <m:t>𝑆</m:t>
                                </m:r>
                              </m:sub>
                              <m:sup>
                                <m:r>
                                  <a:rPr lang="en-US" altLang="zh-CN" sz="1600" i="1">
                                    <a:latin typeface="Cambria Math" panose="02040503050406030204" pitchFamily="18" charset="0"/>
                                  </a:rPr>
                                  <m:t>∗</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𝑃</m:t>
                                </m:r>
                              </m:sub>
                            </m:sSub>
                          </m:e>
                        </m:d>
                      </m:num>
                      <m:den>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𝑟</m:t>
                                </m:r>
                              </m:e>
                            </m:d>
                          </m:e>
                          <m:sup>
                            <m:r>
                              <a:rPr lang="en-US" altLang="zh-CN" sz="1600" i="1">
                                <a:latin typeface="Cambria Math" panose="02040503050406030204" pitchFamily="18" charset="0"/>
                              </a:rPr>
                              <m:t>2</m:t>
                            </m:r>
                          </m:sup>
                        </m:sSup>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𝑆</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𝑟</m:t>
                                </m:r>
                              </m:e>
                            </m:d>
                          </m:e>
                          <m:sup>
                            <m:r>
                              <a:rPr lang="en-US" altLang="zh-CN" sz="1600" i="1">
                                <a:latin typeface="Cambria Math" panose="02040503050406030204" pitchFamily="18" charset="0"/>
                              </a:rPr>
                              <m:t>2</m:t>
                            </m:r>
                          </m:sup>
                        </m:sSup>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𝑃</m:t>
                                    </m:r>
                                  </m:sub>
                                </m:sSub>
                              </m:e>
                            </m:d>
                          </m:e>
                          <m:sup>
                            <m:r>
                              <a:rPr lang="en-US" altLang="zh-CN" sz="1600" i="1">
                                <a:latin typeface="Cambria Math" panose="02040503050406030204" pitchFamily="18" charset="0"/>
                              </a:rPr>
                              <m:t>2</m:t>
                            </m:r>
                          </m:sup>
                        </m:sSup>
                      </m:den>
                    </m:f>
                  </m:oMath>
                </a14:m>
                <a:endParaRPr lang="en-US" altLang="zh-CN" sz="2000" dirty="0">
                  <a:latin typeface="微软雅黑" panose="020B0503020204020204" pitchFamily="34" charset="-122"/>
                  <a:ea typeface="微软雅黑" panose="020B0503020204020204" pitchFamily="34" charset="-122"/>
                </a:endParaRPr>
              </a:p>
            </p:txBody>
          </p:sp>
        </mc:Choice>
        <mc:Fallback>
          <p:sp>
            <p:nvSpPr>
              <p:cNvPr id="9" name="TextBox 28">
                <a:extLst>
                  <a:ext uri="{FF2B5EF4-FFF2-40B4-BE49-F238E27FC236}">
                    <a16:creationId xmlns:a16="http://schemas.microsoft.com/office/drawing/2014/main" id="{B60F386D-8915-ED16-CDA4-6F66AE07B8EC}"/>
                  </a:ext>
                </a:extLst>
              </p:cNvPr>
              <p:cNvSpPr txBox="1">
                <a:spLocks noRot="1" noChangeAspect="1" noMove="1" noResize="1" noEditPoints="1" noAdjustHandles="1" noChangeArrowheads="1" noChangeShapeType="1" noTextEdit="1"/>
              </p:cNvSpPr>
              <p:nvPr/>
            </p:nvSpPr>
            <p:spPr>
              <a:xfrm>
                <a:off x="1056001" y="1273890"/>
                <a:ext cx="10079998" cy="51719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0C631029-B6C7-6162-063F-FB9D95A8DEB2}"/>
                  </a:ext>
                </a:extLst>
              </p:cNvPr>
              <p:cNvGraphicFramePr>
                <a:graphicFrameLocks noGrp="1"/>
              </p:cNvGraphicFramePr>
              <p:nvPr>
                <p:extLst>
                  <p:ext uri="{D42A27DB-BD31-4B8C-83A1-F6EECF244321}">
                    <p14:modId xmlns:p14="http://schemas.microsoft.com/office/powerpoint/2010/main" val="718458031"/>
                  </p:ext>
                </p:extLst>
              </p:nvPr>
            </p:nvGraphicFramePr>
            <p:xfrm>
              <a:off x="1056000" y="1889330"/>
              <a:ext cx="10080000" cy="2736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804751720"/>
                        </a:ext>
                      </a:extLst>
                    </a:gridCol>
                    <a:gridCol w="1440000">
                      <a:extLst>
                        <a:ext uri="{9D8B030D-6E8A-4147-A177-3AD203B41FA5}">
                          <a16:colId xmlns:a16="http://schemas.microsoft.com/office/drawing/2014/main" val="3574226031"/>
                        </a:ext>
                      </a:extLst>
                    </a:gridCol>
                    <a:gridCol w="1080000">
                      <a:extLst>
                        <a:ext uri="{9D8B030D-6E8A-4147-A177-3AD203B41FA5}">
                          <a16:colId xmlns:a16="http://schemas.microsoft.com/office/drawing/2014/main" val="390266779"/>
                        </a:ext>
                      </a:extLst>
                    </a:gridCol>
                    <a:gridCol w="1080000">
                      <a:extLst>
                        <a:ext uri="{9D8B030D-6E8A-4147-A177-3AD203B41FA5}">
                          <a16:colId xmlns:a16="http://schemas.microsoft.com/office/drawing/2014/main" val="24651441"/>
                        </a:ext>
                      </a:extLst>
                    </a:gridCol>
                    <a:gridCol w="1080000">
                      <a:extLst>
                        <a:ext uri="{9D8B030D-6E8A-4147-A177-3AD203B41FA5}">
                          <a16:colId xmlns:a16="http://schemas.microsoft.com/office/drawing/2014/main" val="2184442056"/>
                        </a:ext>
                      </a:extLst>
                    </a:gridCol>
                    <a:gridCol w="1080000">
                      <a:extLst>
                        <a:ext uri="{9D8B030D-6E8A-4147-A177-3AD203B41FA5}">
                          <a16:colId xmlns:a16="http://schemas.microsoft.com/office/drawing/2014/main" val="425067560"/>
                        </a:ext>
                      </a:extLst>
                    </a:gridCol>
                    <a:gridCol w="1440000">
                      <a:extLst>
                        <a:ext uri="{9D8B030D-6E8A-4147-A177-3AD203B41FA5}">
                          <a16:colId xmlns:a16="http://schemas.microsoft.com/office/drawing/2014/main" val="3879395914"/>
                        </a:ext>
                      </a:extLst>
                    </a:gridCol>
                    <a:gridCol w="1440000">
                      <a:extLst>
                        <a:ext uri="{9D8B030D-6E8A-4147-A177-3AD203B41FA5}">
                          <a16:colId xmlns:a16="http://schemas.microsoft.com/office/drawing/2014/main" val="498198442"/>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LFQM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HQET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HQET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MIT</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QCDF</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655931596"/>
                      </a:ext>
                    </a:extLst>
                  </a:tr>
                  <a:tr h="252000">
                    <a:tc>
                      <a:txBody>
                        <a:bodyPr/>
                        <a:lstStyle/>
                        <a:p>
                          <a:pPr indent="72000" algn="l"/>
                          <a14:m>
                            <m:oMath xmlns:m="http://schemas.openxmlformats.org/officeDocument/2006/math">
                              <m:r>
                                <a:rPr lang="en-US" sz="1100" smtClean="0">
                                  <a:effectLst/>
                                  <a:latin typeface="Cambria Math" panose="02040503050406030204" pitchFamily="18" charset="0"/>
                                </a:rPr>
                                <m:t>ℬ</m:t>
                              </m:r>
                              <m:r>
                                <a:rPr lang="en-US" sz="1100" smtClean="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sSup>
                                <m:sSupPr>
                                  <m:ctrlPr>
                                    <a:rPr lang="zh-CN" altLang="zh-CN" sz="1100" i="1">
                                      <a:latin typeface="Cambria Math" panose="02040503050406030204" pitchFamily="18" charset="0"/>
                                    </a:rPr>
                                  </m:ctrlPr>
                                </m:sSupPr>
                                <m:e>
                                  <m:r>
                                    <a:rPr lang="en-US" altLang="zh-CN" sz="1100" b="0" i="1">
                                      <a:latin typeface="Cambria Math" panose="02040503050406030204" pitchFamily="18" charset="0"/>
                                    </a:rPr>
                                    <m:t>10</m:t>
                                  </m:r>
                                </m:e>
                                <m:sup>
                                  <m:r>
                                    <a:rPr lang="en-US" altLang="zh-CN" sz="1100" b="0" i="1">
                                      <a:latin typeface="Cambria Math" panose="02040503050406030204" pitchFamily="18" charset="0"/>
                                    </a:rPr>
                                    <m:t>−3</m:t>
                                  </m:r>
                                </m:sup>
                              </m:sSup>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𝟔</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𝟕</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𝟖</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𝟓</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4.96</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4.6</m:t>
                                    </m:r>
                                  </m:e>
                                  <m:sub>
                                    <m:r>
                                      <a:rPr lang="en-US" sz="1100">
                                        <a:effectLst/>
                                        <a:latin typeface="Cambria Math" panose="02040503050406030204" pitchFamily="18" charset="0"/>
                                      </a:rPr>
                                      <m:t>−3.1</m:t>
                                    </m:r>
                                  </m:sub>
                                  <m:sup>
                                    <m:r>
                                      <a:rPr lang="en-US" sz="1100">
                                        <a:effectLst/>
                                        <a:latin typeface="Cambria Math" panose="02040503050406030204" pitchFamily="18" charset="0"/>
                                      </a:rPr>
                                      <m:t>+2.0</m:t>
                                    </m:r>
                                  </m:sup>
                                </m:sSub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3.</m:t>
                                </m:r>
                                <m:r>
                                  <a:rPr lang="en-US" altLang="zh-CN" sz="1100" b="0" i="0" smtClean="0">
                                    <a:effectLst/>
                                    <a:latin typeface="Cambria Math" panose="02040503050406030204" pitchFamily="18" charset="0"/>
                                  </a:rPr>
                                  <m:t>91</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b="0" i="1" smtClean="0">
                                    <a:solidFill>
                                      <a:schemeClr val="tx1"/>
                                    </a:solidFill>
                                    <a:effectLst/>
                                    <a:latin typeface="Cambria Math" panose="02040503050406030204" pitchFamily="18" charset="0"/>
                                  </a:rPr>
                                  <m:t>5</m:t>
                                </m:r>
                                <m:r>
                                  <a:rPr lang="en-US" sz="1100" b="0" smtClean="0">
                                    <a:solidFill>
                                      <a:schemeClr val="tx1"/>
                                    </a:solidFill>
                                    <a:effectLst/>
                                    <a:latin typeface="Cambria Math" panose="02040503050406030204" pitchFamily="18" charset="0"/>
                                  </a:rPr>
                                  <m:t>.</m:t>
                                </m:r>
                                <m:r>
                                  <a:rPr lang="en-US" sz="1100" b="0" i="1" smtClean="0">
                                    <a:solidFill>
                                      <a:schemeClr val="tx1"/>
                                    </a:solidFill>
                                    <a:effectLst/>
                                    <a:latin typeface="Cambria Math" panose="02040503050406030204" pitchFamily="18" charset="0"/>
                                  </a:rPr>
                                  <m:t>6</m:t>
                                </m:r>
                              </m:oMath>
                            </m:oMathPara>
                          </a14:m>
                          <a:endParaRPr lang="zh-CN" sz="1100" b="0" dirty="0">
                            <a:solidFill>
                              <a:schemeClr val="tx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4.5±0.2</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2.85±0.54</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999242417"/>
                      </a:ext>
                    </a:extLst>
                  </a:tr>
                  <a:tr h="252000">
                    <a:tc>
                      <a:txBody>
                        <a:bodyPr/>
                        <a:lstStyle/>
                        <a:p>
                          <a:pPr indent="72000" algn="l"/>
                          <a14:m>
                            <m:oMath xmlns:m="http://schemas.openxmlformats.org/officeDocument/2006/math">
                              <m:r>
                                <a:rPr lang="en-US" sz="1100">
                                  <a:effectLst/>
                                  <a:latin typeface="Cambria Math" panose="02040503050406030204" pitchFamily="18" charset="0"/>
                                </a:rPr>
                                <m:t>ℬ</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sSup>
                                <m:sSupPr>
                                  <m:ctrlPr>
                                    <a:rPr lang="zh-CN" altLang="zh-CN" sz="1100" i="1">
                                      <a:latin typeface="Cambria Math" panose="02040503050406030204" pitchFamily="18" charset="0"/>
                                    </a:rPr>
                                  </m:ctrlPr>
                                </m:sSupPr>
                                <m:e>
                                  <m:r>
                                    <a:rPr lang="en-US" altLang="zh-CN" sz="1100" b="0" i="1">
                                      <a:latin typeface="Cambria Math" panose="02040503050406030204" pitchFamily="18" charset="0"/>
                                    </a:rPr>
                                    <m:t>10</m:t>
                                  </m:r>
                                </m:e>
                                <m:sup>
                                  <m:r>
                                    <a:rPr lang="en-US" altLang="zh-CN" sz="1100" b="0" i="1">
                                      <a:latin typeface="Cambria Math" panose="02040503050406030204" pitchFamily="18" charset="0"/>
                                    </a:rPr>
                                    <m:t>−3</m:t>
                                  </m:r>
                                </m:sup>
                              </m:sSup>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𝟓</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b="0" i="1" smtClean="0">
                                    <a:solidFill>
                                      <a:schemeClr val="tx1"/>
                                    </a:solidFill>
                                    <a:effectLst/>
                                    <a:latin typeface="Cambria Math" panose="02040503050406030204" pitchFamily="18" charset="0"/>
                                  </a:rPr>
                                  <m:t>0</m:t>
                                </m:r>
                                <m:r>
                                  <a:rPr lang="en-US" sz="1100" b="0" smtClean="0">
                                    <a:solidFill>
                                      <a:schemeClr val="tx1"/>
                                    </a:solidFill>
                                    <a:effectLst/>
                                    <a:latin typeface="Cambria Math" panose="02040503050406030204" pitchFamily="18" charset="0"/>
                                  </a:rPr>
                                  <m:t>.</m:t>
                                </m:r>
                                <m:r>
                                  <a:rPr lang="en-US" sz="1100" b="0" i="1" smtClean="0">
                                    <a:solidFill>
                                      <a:schemeClr val="tx1"/>
                                    </a:solidFill>
                                    <a:effectLst/>
                                    <a:latin typeface="Cambria Math" panose="02040503050406030204" pitchFamily="18" charset="0"/>
                                  </a:rPr>
                                  <m:t>393</m:t>
                                </m:r>
                              </m:oMath>
                            </m:oMathPara>
                          </a14:m>
                          <a:endParaRPr lang="zh-CN" sz="1100" b="0" dirty="0">
                            <a:solidFill>
                              <a:schemeClr val="tx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0.34±0.01</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0.221±0.040</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210089591"/>
                      </a:ext>
                    </a:extLst>
                  </a:tr>
                  <a:tr h="252000">
                    <a:tc>
                      <a:txBody>
                        <a:bodyPr/>
                        <a:lstStyle/>
                        <a:p>
                          <a:pPr indent="72000" algn="l"/>
                          <a14:m>
                            <m:oMath xmlns:m="http://schemas.openxmlformats.org/officeDocument/2006/math">
                              <m:r>
                                <a:rPr lang="en-US" sz="1100">
                                  <a:effectLst/>
                                  <a:latin typeface="Cambria Math" panose="02040503050406030204" pitchFamily="18" charset="0"/>
                                </a:rPr>
                                <m:t>𝛼</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r>
                                <a:rPr lang="en-US" altLang="zh-CN" sz="1100" b="0" i="1" dirty="0" smtClean="0">
                                  <a:latin typeface="Cambria Math" panose="02040503050406030204" pitchFamily="18" charset="0"/>
                                  <a:ea typeface="微软雅黑" panose="020B0503020204020204" pitchFamily="34" charset="-122"/>
                                </a:rPr>
                                <m:t>%</m:t>
                              </m:r>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200" b="1" smtClean="0">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𝟗𝟗</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−99.8</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−100</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−99</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−100.0±0.0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199160468"/>
                      </a:ext>
                    </a:extLst>
                  </a:tr>
                  <a:tr h="252000">
                    <a:tc>
                      <a:txBody>
                        <a:bodyPr/>
                        <a:lstStyle/>
                        <a:p>
                          <a:pPr indent="72000" algn="l"/>
                          <a14:m>
                            <m:oMath xmlns:m="http://schemas.openxmlformats.org/officeDocument/2006/math">
                              <m:r>
                                <a:rPr lang="en-US" sz="1100">
                                  <a:effectLst/>
                                  <a:latin typeface="Cambria Math" panose="02040503050406030204" pitchFamily="18" charset="0"/>
                                </a:rPr>
                                <m:t>𝛼</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r>
                                <a:rPr lang="en-US" altLang="zh-CN" sz="1100" b="0" i="1" dirty="0" smtClean="0">
                                  <a:latin typeface="Cambria Math" panose="02040503050406030204" pitchFamily="18" charset="0"/>
                                  <a:ea typeface="微软雅黑" panose="020B0503020204020204" pitchFamily="34" charset="-122"/>
                                </a:rPr>
                                <m:t>%</m:t>
                              </m:r>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200" b="1" smtClean="0">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𝟗𝟖</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𝟐</m:t>
                                </m:r>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−100.0±0.0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804572357"/>
                      </a:ext>
                    </a:extLst>
                  </a:tr>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LFQM</a:t>
                          </a:r>
                          <a:endParaRPr lang="zh-CN" alt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LFQM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HQET</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COQM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NFQM</a:t>
                          </a: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PDG</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455758528"/>
                      </a:ext>
                    </a:extLst>
                  </a:tr>
                  <a:tr h="252000">
                    <a:tc>
                      <a:txBody>
                        <a:bodyPr/>
                        <a:lstStyle/>
                        <a:p>
                          <a:pPr indent="72000" algn="l"/>
                          <a14:m>
                            <m:oMath xmlns:m="http://schemas.openxmlformats.org/officeDocument/2006/math">
                              <m:r>
                                <a:rPr lang="en-US" sz="1100">
                                  <a:effectLst/>
                                  <a:latin typeface="Cambria Math" panose="02040503050406030204" pitchFamily="18" charset="0"/>
                                </a:rPr>
                                <m:t>ℬ</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sSup>
                                <m:sSupPr>
                                  <m:ctrlPr>
                                    <a:rPr lang="zh-CN" altLang="zh-CN" sz="1100" i="1">
                                      <a:latin typeface="Cambria Math" panose="02040503050406030204" pitchFamily="18" charset="0"/>
                                    </a:rPr>
                                  </m:ctrlPr>
                                </m:sSupPr>
                                <m:e>
                                  <m:r>
                                    <a:rPr lang="en-US" altLang="zh-CN" sz="1100" b="0" i="1">
                                      <a:latin typeface="Cambria Math" panose="02040503050406030204" pitchFamily="18" charset="0"/>
                                    </a:rPr>
                                    <m:t>10</m:t>
                                  </m:r>
                                </m:e>
                                <m:sup>
                                  <m:r>
                                    <a:rPr lang="en-US" altLang="zh-CN" sz="1100" b="0" i="1">
                                      <a:latin typeface="Cambria Math" panose="02040503050406030204" pitchFamily="18" charset="0"/>
                                    </a:rPr>
                                    <m:t>−3</m:t>
                                  </m:r>
                                </m:sup>
                              </m:sSup>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4.16</m:t>
                                    </m:r>
                                  </m:e>
                                  <m:sub>
                                    <m:r>
                                      <a:rPr lang="en-US" sz="1100">
                                        <a:effectLst/>
                                        <a:latin typeface="Cambria Math" panose="02040503050406030204" pitchFamily="18" charset="0"/>
                                      </a:rPr>
                                      <m:t>−1.73</m:t>
                                    </m:r>
                                  </m:sub>
                                  <m:sup>
                                    <m:r>
                                      <a:rPr lang="en-US" sz="1100">
                                        <a:effectLst/>
                                        <a:latin typeface="Cambria Math" panose="02040503050406030204" pitchFamily="18" charset="0"/>
                                      </a:rPr>
                                      <m:t>+2.43</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3.8</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3.6±0.3</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effectLst/>
                                    <a:latin typeface="Cambria Math" panose="02040503050406030204" pitchFamily="18" charset="0"/>
                                  </a:rPr>
                                  <m:t>1</m:t>
                                </m:r>
                                <m:r>
                                  <a:rPr lang="en-US" altLang="zh-CN" sz="1100" b="0" smtClean="0">
                                    <a:solidFill>
                                      <a:schemeClr val="tx1"/>
                                    </a:solidFill>
                                    <a:effectLst/>
                                    <a:latin typeface="Cambria Math" panose="02040503050406030204" pitchFamily="18" charset="0"/>
                                  </a:rPr>
                                  <m:t>.</m:t>
                                </m:r>
                                <m:r>
                                  <a:rPr lang="en-US" altLang="zh-CN" sz="1100" b="0" i="1" smtClean="0">
                                    <a:solidFill>
                                      <a:schemeClr val="tx1"/>
                                    </a:solidFill>
                                    <a:effectLst/>
                                    <a:latin typeface="Cambria Math" panose="02040503050406030204" pitchFamily="18" charset="0"/>
                                  </a:rPr>
                                  <m:t>75</m:t>
                                </m:r>
                              </m:oMath>
                            </m:oMathPara>
                          </a14:m>
                          <a:endParaRPr lang="zh-CN" altLang="zh-CN" sz="1100" b="0" dirty="0">
                            <a:solidFill>
                              <a:schemeClr val="tx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4.5</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4.9±0.4</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solidFill>
                          <a:srgbClr val="FCECE8"/>
                        </a:solidFill>
                      </a:tcP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4128894829"/>
                      </a:ext>
                    </a:extLst>
                  </a:tr>
                  <a:tr h="252000">
                    <a:tc>
                      <a:txBody>
                        <a:bodyPr/>
                        <a:lstStyle/>
                        <a:p>
                          <a:pPr indent="72000" algn="l"/>
                          <a14:m>
                            <m:oMath xmlns:m="http://schemas.openxmlformats.org/officeDocument/2006/math">
                              <m:r>
                                <a:rPr lang="en-US" sz="1100">
                                  <a:effectLst/>
                                  <a:latin typeface="Cambria Math" panose="02040503050406030204" pitchFamily="18" charset="0"/>
                                </a:rPr>
                                <m:t>ℬ</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sSup>
                                <m:sSupPr>
                                  <m:ctrlPr>
                                    <a:rPr lang="zh-CN" altLang="zh-CN" sz="1100" i="1">
                                      <a:latin typeface="Cambria Math" panose="02040503050406030204" pitchFamily="18" charset="0"/>
                                    </a:rPr>
                                  </m:ctrlPr>
                                </m:sSupPr>
                                <m:e>
                                  <m:r>
                                    <a:rPr lang="en-US" altLang="zh-CN" sz="1100" b="0" i="1">
                                      <a:latin typeface="Cambria Math" panose="02040503050406030204" pitchFamily="18" charset="0"/>
                                    </a:rPr>
                                    <m:t>10</m:t>
                                  </m:r>
                                </m:e>
                                <m:sup>
                                  <m:r>
                                    <a:rPr lang="en-US" altLang="zh-CN" sz="1100" b="0" i="1">
                                      <a:latin typeface="Cambria Math" panose="02040503050406030204" pitchFamily="18" charset="0"/>
                                    </a:rPr>
                                    <m:t>−3</m:t>
                                  </m:r>
                                </m:sup>
                              </m:sSup>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0.31</m:t>
                                    </m:r>
                                  </m:e>
                                  <m:sub>
                                    <m:r>
                                      <a:rPr lang="en-US" sz="1100">
                                        <a:effectLst/>
                                        <a:latin typeface="Cambria Math" panose="02040503050406030204" pitchFamily="18" charset="0"/>
                                      </a:rPr>
                                      <m:t>−0.13</m:t>
                                    </m:r>
                                  </m:sub>
                                  <m:sup>
                                    <m:r>
                                      <a:rPr lang="en-US" sz="1100">
                                        <a:effectLst/>
                                        <a:latin typeface="Cambria Math" panose="02040503050406030204" pitchFamily="18" charset="0"/>
                                      </a:rPr>
                                      <m:t>+0.18</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chemeClr val="tx1"/>
                                    </a:solidFill>
                                    <a:effectLst/>
                                    <a:latin typeface="Cambria Math" panose="02040503050406030204" pitchFamily="18" charset="0"/>
                                  </a:rPr>
                                  <m:t>0.31</m:t>
                                </m:r>
                              </m:oMath>
                            </m:oMathPara>
                          </a14:m>
                          <a:endParaRPr lang="zh-CN" sz="1100" dirty="0">
                            <a:solidFill>
                              <a:schemeClr val="tx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effectLst/>
                                    <a:latin typeface="Cambria Math" panose="02040503050406030204" pitchFamily="18" charset="0"/>
                                  </a:rPr>
                                  <m:t>0</m:t>
                                </m:r>
                                <m:r>
                                  <a:rPr lang="en-US" altLang="zh-CN" sz="1100" b="0" smtClean="0">
                                    <a:solidFill>
                                      <a:schemeClr val="tx1"/>
                                    </a:solidFill>
                                    <a:effectLst/>
                                    <a:latin typeface="Cambria Math" panose="02040503050406030204" pitchFamily="18" charset="0"/>
                                  </a:rPr>
                                  <m:t>.</m:t>
                                </m:r>
                                <m:r>
                                  <a:rPr lang="en-US" altLang="zh-CN" sz="1100" b="0" i="1" smtClean="0">
                                    <a:solidFill>
                                      <a:schemeClr val="tx1"/>
                                    </a:solidFill>
                                    <a:effectLst/>
                                    <a:latin typeface="Cambria Math" panose="02040503050406030204" pitchFamily="18" charset="0"/>
                                  </a:rPr>
                                  <m:t>13</m:t>
                                </m:r>
                              </m:oMath>
                            </m:oMathPara>
                          </a14:m>
                          <a:endParaRPr lang="zh-CN" altLang="zh-CN" sz="1100" b="0" dirty="0">
                            <a:solidFill>
                              <a:schemeClr val="tx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0.359±0.030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1887267394"/>
                      </a:ext>
                    </a:extLst>
                  </a:tr>
                  <a:tr h="252000">
                    <a:tc>
                      <a:txBody>
                        <a:bodyPr/>
                        <a:lstStyle/>
                        <a:p>
                          <a:pPr indent="72000" algn="l"/>
                          <a14:m>
                            <m:oMath xmlns:m="http://schemas.openxmlformats.org/officeDocument/2006/math">
                              <m:r>
                                <a:rPr lang="en-US" sz="1100">
                                  <a:effectLst/>
                                  <a:latin typeface="Cambria Math" panose="02040503050406030204" pitchFamily="18" charset="0"/>
                                </a:rPr>
                                <m:t>𝛼</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𝜋</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r>
                                <a:rPr lang="en-US" altLang="zh-CN" sz="1100" b="0" i="1" dirty="0" smtClean="0">
                                  <a:latin typeface="Cambria Math" panose="02040503050406030204" pitchFamily="18" charset="0"/>
                                  <a:ea typeface="微软雅黑" panose="020B0503020204020204" pitchFamily="34" charset="-122"/>
                                </a:rPr>
                                <m:t>%</m:t>
                              </m:r>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99.99</m:t>
                                    </m:r>
                                  </m:e>
                                  <m:sub>
                                    <m:r>
                                      <a:rPr lang="en-US" sz="1100">
                                        <a:effectLst/>
                                        <a:latin typeface="Cambria Math" panose="02040503050406030204" pitchFamily="18" charset="0"/>
                                      </a:rPr>
                                      <m:t>−0.00</m:t>
                                    </m:r>
                                  </m:sub>
                                  <m:sup>
                                    <m:r>
                                      <a:rPr lang="en-US" sz="1100">
                                        <a:effectLst/>
                                        <a:latin typeface="Cambria Math" panose="02040503050406030204" pitchFamily="18" charset="0"/>
                                      </a:rPr>
                                      <m:t>+4.70</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−99.9</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−99.9</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−99</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1529137983"/>
                      </a:ext>
                    </a:extLst>
                  </a:tr>
                  <a:tr h="252000">
                    <a:tc>
                      <a:txBody>
                        <a:bodyPr/>
                        <a:lstStyle/>
                        <a:p>
                          <a:pPr indent="72000" algn="l"/>
                          <a14:m>
                            <m:oMath xmlns:m="http://schemas.openxmlformats.org/officeDocument/2006/math">
                              <m:r>
                                <a:rPr lang="en-US" sz="1100">
                                  <a:effectLst/>
                                  <a:latin typeface="Cambria Math" panose="02040503050406030204" pitchFamily="18" charset="0"/>
                                </a:rPr>
                                <m:t>𝛼</m:t>
                              </m:r>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𝑐</m:t>
                                  </m:r>
                                </m:sub>
                              </m:sSub>
                              <m:r>
                                <a:rPr lang="en-US" sz="1100">
                                  <a:effectLst/>
                                  <a:latin typeface="Cambria Math" panose="02040503050406030204" pitchFamily="18" charset="0"/>
                                </a:rPr>
                                <m:t>𝐾</m:t>
                              </m:r>
                              <m:r>
                                <a:rPr lang="en-US" sz="1100">
                                  <a:effectLst/>
                                  <a:latin typeface="Cambria Math" panose="02040503050406030204" pitchFamily="18" charset="0"/>
                                </a:rPr>
                                <m:t>)</m:t>
                              </m:r>
                            </m:oMath>
                          </a14:m>
                          <a:r>
                            <a:rPr lang="en-US" altLang="zh-CN" sz="1100" dirty="0">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sz="1100" i="1" dirty="0" smtClean="0">
                                  <a:latin typeface="Cambria Math" panose="02040503050406030204" pitchFamily="18" charset="0"/>
                                  <a:ea typeface="微软雅黑" panose="020B0503020204020204" pitchFamily="34" charset="-122"/>
                                </a:rPr>
                                <m:t>(</m:t>
                              </m:r>
                              <m:r>
                                <a:rPr lang="en-US" altLang="zh-CN" sz="1100" b="0" i="1" dirty="0" smtClean="0">
                                  <a:latin typeface="Cambria Math" panose="02040503050406030204" pitchFamily="18" charset="0"/>
                                  <a:ea typeface="微软雅黑" panose="020B0503020204020204" pitchFamily="34" charset="-122"/>
                                </a:rPr>
                                <m:t>%</m:t>
                              </m:r>
                              <m:r>
                                <a:rPr lang="en-US" altLang="zh-CN" sz="1100" i="1" dirty="0" smtClean="0">
                                  <a:latin typeface="Cambria Math" panose="02040503050406030204" pitchFamily="18" charset="0"/>
                                  <a:ea typeface="微软雅黑" panose="020B0503020204020204" pitchFamily="34" charset="-122"/>
                                </a:rPr>
                                <m:t>)</m:t>
                              </m:r>
                            </m:oMath>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99.97</m:t>
                                    </m:r>
                                  </m:e>
                                  <m:sub>
                                    <m:r>
                                      <a:rPr lang="en-US" sz="1100">
                                        <a:effectLst/>
                                        <a:latin typeface="Cambria Math" panose="02040503050406030204" pitchFamily="18" charset="0"/>
                                      </a:rPr>
                                      <m:t>−0.01</m:t>
                                    </m:r>
                                  </m:sub>
                                  <m:sup>
                                    <m:r>
                                      <a:rPr lang="en-US" sz="1100">
                                        <a:effectLst/>
                                        <a:latin typeface="Cambria Math" panose="02040503050406030204" pitchFamily="18" charset="0"/>
                                      </a:rPr>
                                      <m:t>+5.02</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−99.9</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altLang="zh-CN" sz="1100" smtClean="0">
                                    <a:effectLst/>
                                    <a:latin typeface="Cambria Math" panose="02040503050406030204" pitchFamily="18" charset="0"/>
                                  </a:rPr>
                                  <m:t>−100</m:t>
                                </m:r>
                              </m:oMath>
                            </m:oMathPara>
                          </a14:m>
                          <a:endParaRPr lang="zh-CN" alt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2925569360"/>
                      </a:ext>
                    </a:extLst>
                  </a:tr>
                </a:tbl>
              </a:graphicData>
            </a:graphic>
          </p:graphicFrame>
        </mc:Choice>
        <mc:Fallback>
          <p:graphicFrame>
            <p:nvGraphicFramePr>
              <p:cNvPr id="4" name="表格 3">
                <a:extLst>
                  <a:ext uri="{FF2B5EF4-FFF2-40B4-BE49-F238E27FC236}">
                    <a16:creationId xmlns:a16="http://schemas.microsoft.com/office/drawing/2014/main" id="{0C631029-B6C7-6162-063F-FB9D95A8DEB2}"/>
                  </a:ext>
                </a:extLst>
              </p:cNvPr>
              <p:cNvGraphicFramePr>
                <a:graphicFrameLocks noGrp="1"/>
              </p:cNvGraphicFramePr>
              <p:nvPr>
                <p:extLst>
                  <p:ext uri="{D42A27DB-BD31-4B8C-83A1-F6EECF244321}">
                    <p14:modId xmlns:p14="http://schemas.microsoft.com/office/powerpoint/2010/main" val="718458031"/>
                  </p:ext>
                </p:extLst>
              </p:nvPr>
            </p:nvGraphicFramePr>
            <p:xfrm>
              <a:off x="1056000" y="1889330"/>
              <a:ext cx="10080000" cy="2736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804751720"/>
                        </a:ext>
                      </a:extLst>
                    </a:gridCol>
                    <a:gridCol w="1440000">
                      <a:extLst>
                        <a:ext uri="{9D8B030D-6E8A-4147-A177-3AD203B41FA5}">
                          <a16:colId xmlns:a16="http://schemas.microsoft.com/office/drawing/2014/main" val="3574226031"/>
                        </a:ext>
                      </a:extLst>
                    </a:gridCol>
                    <a:gridCol w="1080000">
                      <a:extLst>
                        <a:ext uri="{9D8B030D-6E8A-4147-A177-3AD203B41FA5}">
                          <a16:colId xmlns:a16="http://schemas.microsoft.com/office/drawing/2014/main" val="390266779"/>
                        </a:ext>
                      </a:extLst>
                    </a:gridCol>
                    <a:gridCol w="1080000">
                      <a:extLst>
                        <a:ext uri="{9D8B030D-6E8A-4147-A177-3AD203B41FA5}">
                          <a16:colId xmlns:a16="http://schemas.microsoft.com/office/drawing/2014/main" val="24651441"/>
                        </a:ext>
                      </a:extLst>
                    </a:gridCol>
                    <a:gridCol w="1080000">
                      <a:extLst>
                        <a:ext uri="{9D8B030D-6E8A-4147-A177-3AD203B41FA5}">
                          <a16:colId xmlns:a16="http://schemas.microsoft.com/office/drawing/2014/main" val="2184442056"/>
                        </a:ext>
                      </a:extLst>
                    </a:gridCol>
                    <a:gridCol w="1080000">
                      <a:extLst>
                        <a:ext uri="{9D8B030D-6E8A-4147-A177-3AD203B41FA5}">
                          <a16:colId xmlns:a16="http://schemas.microsoft.com/office/drawing/2014/main" val="425067560"/>
                        </a:ext>
                      </a:extLst>
                    </a:gridCol>
                    <a:gridCol w="1440000">
                      <a:extLst>
                        <a:ext uri="{9D8B030D-6E8A-4147-A177-3AD203B41FA5}">
                          <a16:colId xmlns:a16="http://schemas.microsoft.com/office/drawing/2014/main" val="3879395914"/>
                        </a:ext>
                      </a:extLst>
                    </a:gridCol>
                    <a:gridCol w="1440000">
                      <a:extLst>
                        <a:ext uri="{9D8B030D-6E8A-4147-A177-3AD203B41FA5}">
                          <a16:colId xmlns:a16="http://schemas.microsoft.com/office/drawing/2014/main" val="498198442"/>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LFQM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HQET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HQET</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MIT</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QCDF</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655931596"/>
                      </a:ext>
                    </a:extLst>
                  </a:tr>
                  <a:tr h="252000">
                    <a:tc>
                      <a:txBody>
                        <a:bodyPr/>
                        <a:lstStyle/>
                        <a:p>
                          <a:endParaRPr lang="zh-CN"/>
                        </a:p>
                      </a:txBody>
                      <a:tcPr marL="17780" marR="17780" marT="17780" marB="17780" anchor="ctr">
                        <a:blipFill>
                          <a:blip r:embed="rId4"/>
                          <a:stretch>
                            <a:fillRect l="-424" t="-142857" r="-602542" b="-838095"/>
                          </a:stretch>
                        </a:blipFill>
                      </a:tcPr>
                    </a:tc>
                    <a:tc>
                      <a:txBody>
                        <a:bodyPr/>
                        <a:lstStyle/>
                        <a:p>
                          <a:endParaRPr lang="zh-CN"/>
                        </a:p>
                      </a:txBody>
                      <a:tcPr marL="17780" marR="17780" marT="17780" marB="17780" anchor="ctr">
                        <a:blipFill>
                          <a:blip r:embed="rId4"/>
                          <a:stretch>
                            <a:fillRect l="-100000" t="-142857" r="-500000" b="-838095"/>
                          </a:stretch>
                        </a:blipFill>
                      </a:tcPr>
                    </a:tc>
                    <a:tc>
                      <a:txBody>
                        <a:bodyPr/>
                        <a:lstStyle/>
                        <a:p>
                          <a:endParaRPr lang="zh-CN"/>
                        </a:p>
                      </a:txBody>
                      <a:tcPr marL="17780" marR="17780" marT="17780" marB="17780" anchor="ctr">
                        <a:blipFill>
                          <a:blip r:embed="rId4"/>
                          <a:stretch>
                            <a:fillRect l="-267797" t="-142857" r="-569492" b="-838095"/>
                          </a:stretch>
                        </a:blipFill>
                      </a:tcPr>
                    </a:tc>
                    <a:tc>
                      <a:txBody>
                        <a:bodyPr/>
                        <a:lstStyle/>
                        <a:p>
                          <a:endParaRPr lang="zh-CN"/>
                        </a:p>
                      </a:txBody>
                      <a:tcPr marL="17780" marR="17780" marT="17780" marB="17780" anchor="ctr">
                        <a:blipFill>
                          <a:blip r:embed="rId4"/>
                          <a:stretch>
                            <a:fillRect l="-367797" t="-142857" r="-469492" b="-838095"/>
                          </a:stretch>
                        </a:blipFill>
                      </a:tcPr>
                    </a:tc>
                    <a:tc>
                      <a:txBody>
                        <a:bodyPr/>
                        <a:lstStyle/>
                        <a:p>
                          <a:endParaRPr lang="zh-CN"/>
                        </a:p>
                      </a:txBody>
                      <a:tcPr marL="17780" marR="17780" marT="17780" marB="17780" anchor="ctr">
                        <a:blipFill>
                          <a:blip r:embed="rId4"/>
                          <a:stretch>
                            <a:fillRect l="-467797" t="-142857" r="-369492" b="-838095"/>
                          </a:stretch>
                        </a:blipFill>
                      </a:tcPr>
                    </a:tc>
                    <a:tc>
                      <a:txBody>
                        <a:bodyPr/>
                        <a:lstStyle/>
                        <a:p>
                          <a:endParaRPr lang="zh-CN"/>
                        </a:p>
                      </a:txBody>
                      <a:tcPr marL="17780" marR="17780" marT="17780" marB="17780" anchor="ctr">
                        <a:blipFill>
                          <a:blip r:embed="rId4"/>
                          <a:stretch>
                            <a:fillRect l="-567797" t="-142857" r="-269492" b="-838095"/>
                          </a:stretch>
                        </a:blipFill>
                      </a:tcPr>
                    </a:tc>
                    <a:tc>
                      <a:txBody>
                        <a:bodyPr/>
                        <a:lstStyle/>
                        <a:p>
                          <a:endParaRPr lang="zh-CN"/>
                        </a:p>
                      </a:txBody>
                      <a:tcPr marL="17780" marR="17780" marT="17780" marB="17780" anchor="ctr">
                        <a:blipFill>
                          <a:blip r:embed="rId4"/>
                          <a:stretch>
                            <a:fillRect l="-498734" t="-142857" r="-101266" b="-838095"/>
                          </a:stretch>
                        </a:blipFill>
                      </a:tcPr>
                    </a:tc>
                    <a:tc>
                      <a:txBody>
                        <a:bodyPr/>
                        <a:lstStyle/>
                        <a:p>
                          <a:endParaRPr lang="zh-CN"/>
                        </a:p>
                      </a:txBody>
                      <a:tcPr marL="17780" marR="17780" marT="17780" marB="17780" anchor="ctr">
                        <a:blipFill>
                          <a:blip r:embed="rId4"/>
                          <a:stretch>
                            <a:fillRect l="-601271" t="-142857" r="-1695" b="-838095"/>
                          </a:stretch>
                        </a:blipFill>
                      </a:tcPr>
                    </a:tc>
                    <a:extLst>
                      <a:ext uri="{0D108BD9-81ED-4DB2-BD59-A6C34878D82A}">
                        <a16:rowId xmlns:a16="http://schemas.microsoft.com/office/drawing/2014/main" val="1999242417"/>
                      </a:ext>
                    </a:extLst>
                  </a:tr>
                  <a:tr h="252000">
                    <a:tc>
                      <a:txBody>
                        <a:bodyPr/>
                        <a:lstStyle/>
                        <a:p>
                          <a:endParaRPr lang="zh-CN"/>
                        </a:p>
                      </a:txBody>
                      <a:tcPr marL="17780" marR="17780" marT="17780" marB="17780" anchor="ctr">
                        <a:blipFill>
                          <a:blip r:embed="rId4"/>
                          <a:stretch>
                            <a:fillRect l="-424" t="-248780" r="-602542" b="-758537"/>
                          </a:stretch>
                        </a:blipFill>
                      </a:tcPr>
                    </a:tc>
                    <a:tc>
                      <a:txBody>
                        <a:bodyPr/>
                        <a:lstStyle/>
                        <a:p>
                          <a:endParaRPr lang="zh-CN"/>
                        </a:p>
                      </a:txBody>
                      <a:tcPr marL="17780" marR="17780" marT="17780" marB="17780" anchor="ctr">
                        <a:blipFill>
                          <a:blip r:embed="rId4"/>
                          <a:stretch>
                            <a:fillRect l="-100000" t="-248780" r="-500000" b="-758537"/>
                          </a:stretch>
                        </a:blipFill>
                      </a:tcPr>
                    </a:tc>
                    <a:tc>
                      <a:txBody>
                        <a:bodyPr/>
                        <a:lstStyle/>
                        <a:p>
                          <a:endParaRPr lang="zh-CN"/>
                        </a:p>
                      </a:txBody>
                      <a:tcPr marL="17780" marR="17780" marT="17780" marB="17780" anchor="ctr">
                        <a:blipFill>
                          <a:blip r:embed="rId4"/>
                          <a:stretch>
                            <a:fillRect l="-267797" t="-248780" r="-569492" b="-758537"/>
                          </a:stretch>
                        </a:blipFill>
                      </a:tcPr>
                    </a:tc>
                    <a:tc>
                      <a:txBody>
                        <a:bodyPr/>
                        <a:lstStyle/>
                        <a:p>
                          <a:endParaRPr lang="zh-CN"/>
                        </a:p>
                      </a:txBody>
                      <a:tcPr marL="17780" marR="17780" marT="17780" marB="17780" anchor="ctr">
                        <a:blipFill>
                          <a:blip r:embed="rId4"/>
                          <a:stretch>
                            <a:fillRect l="-367797" t="-248780" r="-469492" b="-758537"/>
                          </a:stretch>
                        </a:blipFill>
                      </a:tcPr>
                    </a:tc>
                    <a:tc>
                      <a:txBody>
                        <a:bodyPr/>
                        <a:lstStyle/>
                        <a:p>
                          <a:endParaRPr lang="zh-CN"/>
                        </a:p>
                      </a:txBody>
                      <a:tcPr marL="17780" marR="17780" marT="17780" marB="17780" anchor="ctr">
                        <a:blipFill>
                          <a:blip r:embed="rId4"/>
                          <a:stretch>
                            <a:fillRect l="-467797" t="-248780" r="-369492" b="-758537"/>
                          </a:stretch>
                        </a:blipFill>
                      </a:tcPr>
                    </a:tc>
                    <a:tc>
                      <a:txBody>
                        <a:bodyPr/>
                        <a:lstStyle/>
                        <a:p>
                          <a:endParaRPr lang="zh-CN"/>
                        </a:p>
                      </a:txBody>
                      <a:tcPr marL="17780" marR="17780" marT="17780" marB="17780" anchor="ctr">
                        <a:blipFill>
                          <a:blip r:embed="rId4"/>
                          <a:stretch>
                            <a:fillRect l="-567797" t="-248780" r="-269492" b="-758537"/>
                          </a:stretch>
                        </a:blipFill>
                      </a:tcPr>
                    </a:tc>
                    <a:tc>
                      <a:txBody>
                        <a:bodyPr/>
                        <a:lstStyle/>
                        <a:p>
                          <a:endParaRPr lang="zh-CN"/>
                        </a:p>
                      </a:txBody>
                      <a:tcPr marL="17780" marR="17780" marT="17780" marB="17780" anchor="ctr">
                        <a:blipFill>
                          <a:blip r:embed="rId4"/>
                          <a:stretch>
                            <a:fillRect l="-498734" t="-248780" r="-101266" b="-758537"/>
                          </a:stretch>
                        </a:blipFill>
                      </a:tcPr>
                    </a:tc>
                    <a:tc>
                      <a:txBody>
                        <a:bodyPr/>
                        <a:lstStyle/>
                        <a:p>
                          <a:endParaRPr lang="zh-CN"/>
                        </a:p>
                      </a:txBody>
                      <a:tcPr marL="17780" marR="17780" marT="17780" marB="17780" anchor="ctr">
                        <a:blipFill>
                          <a:blip r:embed="rId4"/>
                          <a:stretch>
                            <a:fillRect l="-601271" t="-248780" r="-1695" b="-758537"/>
                          </a:stretch>
                        </a:blipFill>
                      </a:tcPr>
                    </a:tc>
                    <a:extLst>
                      <a:ext uri="{0D108BD9-81ED-4DB2-BD59-A6C34878D82A}">
                        <a16:rowId xmlns:a16="http://schemas.microsoft.com/office/drawing/2014/main" val="1210089591"/>
                      </a:ext>
                    </a:extLst>
                  </a:tr>
                  <a:tr h="252000">
                    <a:tc>
                      <a:txBody>
                        <a:bodyPr/>
                        <a:lstStyle/>
                        <a:p>
                          <a:endParaRPr lang="zh-CN"/>
                        </a:p>
                      </a:txBody>
                      <a:tcPr marL="17780" marR="17780" marT="17780" marB="17780" anchor="ctr">
                        <a:blipFill>
                          <a:blip r:embed="rId4"/>
                          <a:stretch>
                            <a:fillRect l="-424" t="-340476" r="-602542" b="-640476"/>
                          </a:stretch>
                        </a:blipFill>
                      </a:tcPr>
                    </a:tc>
                    <a:tc>
                      <a:txBody>
                        <a:bodyPr/>
                        <a:lstStyle/>
                        <a:p>
                          <a:endParaRPr lang="zh-CN"/>
                        </a:p>
                      </a:txBody>
                      <a:tcPr marL="17780" marR="17780" marT="17780" marB="17780" anchor="ctr">
                        <a:blipFill>
                          <a:blip r:embed="rId4"/>
                          <a:stretch>
                            <a:fillRect l="-100000" t="-340476" r="-500000" b="-640476"/>
                          </a:stretch>
                        </a:blipFill>
                      </a:tcPr>
                    </a:tc>
                    <a:tc>
                      <a:txBody>
                        <a:bodyPr/>
                        <a:lstStyle/>
                        <a:p>
                          <a:endParaRPr lang="zh-CN"/>
                        </a:p>
                      </a:txBody>
                      <a:tcPr marL="17780" marR="17780" marT="17780" marB="17780" anchor="ctr">
                        <a:blipFill>
                          <a:blip r:embed="rId4"/>
                          <a:stretch>
                            <a:fillRect l="-267797" t="-340476" r="-569492" b="-640476"/>
                          </a:stretch>
                        </a:blipFill>
                      </a:tcPr>
                    </a:tc>
                    <a:tc>
                      <a:txBody>
                        <a:bodyPr/>
                        <a:lstStyle/>
                        <a:p>
                          <a:endParaRPr lang="zh-CN"/>
                        </a:p>
                      </a:txBody>
                      <a:tcPr marL="17780" marR="17780" marT="17780" marB="17780" anchor="ctr">
                        <a:blipFill>
                          <a:blip r:embed="rId4"/>
                          <a:stretch>
                            <a:fillRect l="-367797" t="-340476" r="-469492" b="-640476"/>
                          </a:stretch>
                        </a:blipFill>
                      </a:tcPr>
                    </a:tc>
                    <a:tc>
                      <a:txBody>
                        <a:bodyPr/>
                        <a:lstStyle/>
                        <a:p>
                          <a:endParaRPr lang="zh-CN"/>
                        </a:p>
                      </a:txBody>
                      <a:tcPr marL="17780" marR="17780" marT="17780" marB="17780" anchor="ctr">
                        <a:blipFill>
                          <a:blip r:embed="rId4"/>
                          <a:stretch>
                            <a:fillRect l="-467797" t="-340476" r="-369492" b="-640476"/>
                          </a:stretch>
                        </a:blipFill>
                      </a:tcPr>
                    </a:tc>
                    <a:tc>
                      <a:txBody>
                        <a:bodyPr/>
                        <a:lstStyle/>
                        <a:p>
                          <a:endParaRPr lang="zh-CN"/>
                        </a:p>
                      </a:txBody>
                      <a:tcPr marL="17780" marR="17780" marT="17780" marB="17780" anchor="ctr">
                        <a:blipFill>
                          <a:blip r:embed="rId4"/>
                          <a:stretch>
                            <a:fillRect l="-567797" t="-340476" r="-269492" b="-640476"/>
                          </a:stretch>
                        </a:blipFill>
                      </a:tcPr>
                    </a:tc>
                    <a:tc>
                      <a:txBody>
                        <a:bodyPr/>
                        <a:lstStyle/>
                        <a:p>
                          <a:endParaRPr lang="zh-CN"/>
                        </a:p>
                      </a:txBody>
                      <a:tcPr marL="17780" marR="17780" marT="17780" marB="17780" anchor="ctr">
                        <a:blipFill>
                          <a:blip r:embed="rId4"/>
                          <a:stretch>
                            <a:fillRect l="-498734" t="-340476" r="-101266" b="-640476"/>
                          </a:stretch>
                        </a:blipFill>
                      </a:tcPr>
                    </a:tc>
                    <a:tc>
                      <a:txBody>
                        <a:bodyPr/>
                        <a:lstStyle/>
                        <a:p>
                          <a:endParaRPr lang="zh-CN"/>
                        </a:p>
                      </a:txBody>
                      <a:tcPr marL="17780" marR="17780" marT="17780" marB="17780" anchor="ctr">
                        <a:blipFill>
                          <a:blip r:embed="rId4"/>
                          <a:stretch>
                            <a:fillRect l="-601271" t="-340476" r="-1695" b="-640476"/>
                          </a:stretch>
                        </a:blipFill>
                      </a:tcPr>
                    </a:tc>
                    <a:extLst>
                      <a:ext uri="{0D108BD9-81ED-4DB2-BD59-A6C34878D82A}">
                        <a16:rowId xmlns:a16="http://schemas.microsoft.com/office/drawing/2014/main" val="1199160468"/>
                      </a:ext>
                    </a:extLst>
                  </a:tr>
                  <a:tr h="252000">
                    <a:tc>
                      <a:txBody>
                        <a:bodyPr/>
                        <a:lstStyle/>
                        <a:p>
                          <a:endParaRPr lang="zh-CN"/>
                        </a:p>
                      </a:txBody>
                      <a:tcPr marL="17780" marR="17780" marT="17780" marB="17780" anchor="ctr">
                        <a:blipFill>
                          <a:blip r:embed="rId4"/>
                          <a:stretch>
                            <a:fillRect l="-424" t="-451220" r="-602542" b="-556098"/>
                          </a:stretch>
                        </a:blipFill>
                      </a:tcPr>
                    </a:tc>
                    <a:tc>
                      <a:txBody>
                        <a:bodyPr/>
                        <a:lstStyle/>
                        <a:p>
                          <a:endParaRPr lang="zh-CN"/>
                        </a:p>
                      </a:txBody>
                      <a:tcPr marL="17780" marR="17780" marT="17780" marB="17780" anchor="ctr">
                        <a:blipFill>
                          <a:blip r:embed="rId4"/>
                          <a:stretch>
                            <a:fillRect l="-100000" t="-451220" r="-500000" b="-556098"/>
                          </a:stretch>
                        </a:blipFill>
                      </a:tcPr>
                    </a:tc>
                    <a:tc>
                      <a:txBody>
                        <a:bodyPr/>
                        <a:lstStyle/>
                        <a:p>
                          <a:endParaRPr lang="zh-CN"/>
                        </a:p>
                      </a:txBody>
                      <a:tcPr marL="17780" marR="17780" marT="17780" marB="17780" anchor="ctr">
                        <a:blipFill>
                          <a:blip r:embed="rId4"/>
                          <a:stretch>
                            <a:fillRect l="-267797" t="-451220" r="-569492" b="-556098"/>
                          </a:stretch>
                        </a:blipFill>
                      </a:tcPr>
                    </a:tc>
                    <a:tc>
                      <a:txBody>
                        <a:bodyPr/>
                        <a:lstStyle/>
                        <a:p>
                          <a:endParaRPr lang="zh-CN"/>
                        </a:p>
                      </a:txBody>
                      <a:tcPr marL="17780" marR="17780" marT="17780" marB="17780" anchor="ctr">
                        <a:blipFill>
                          <a:blip r:embed="rId4"/>
                          <a:stretch>
                            <a:fillRect l="-367797" t="-451220" r="-469492" b="-556098"/>
                          </a:stretch>
                        </a:blipFill>
                      </a:tcPr>
                    </a:tc>
                    <a:tc>
                      <a:txBody>
                        <a:bodyPr/>
                        <a:lstStyle/>
                        <a:p>
                          <a:endParaRPr lang="zh-CN"/>
                        </a:p>
                      </a:txBody>
                      <a:tcPr marL="17780" marR="17780" marT="17780" marB="17780" anchor="ctr">
                        <a:blipFill>
                          <a:blip r:embed="rId4"/>
                          <a:stretch>
                            <a:fillRect l="-467797" t="-451220" r="-369492" b="-556098"/>
                          </a:stretch>
                        </a:blipFill>
                      </a:tcPr>
                    </a:tc>
                    <a:tc>
                      <a:txBody>
                        <a:bodyPr/>
                        <a:lstStyle/>
                        <a:p>
                          <a:endParaRPr lang="zh-CN"/>
                        </a:p>
                      </a:txBody>
                      <a:tcPr marL="17780" marR="17780" marT="17780" marB="17780" anchor="ctr">
                        <a:blipFill>
                          <a:blip r:embed="rId4"/>
                          <a:stretch>
                            <a:fillRect l="-567797" t="-451220" r="-269492" b="-556098"/>
                          </a:stretch>
                        </a:blipFill>
                      </a:tcPr>
                    </a:tc>
                    <a:tc>
                      <a:txBody>
                        <a:bodyPr/>
                        <a:lstStyle/>
                        <a:p>
                          <a:endParaRPr lang="zh-CN"/>
                        </a:p>
                      </a:txBody>
                      <a:tcPr marL="17780" marR="17780" marT="17780" marB="17780" anchor="ctr">
                        <a:blipFill>
                          <a:blip r:embed="rId4"/>
                          <a:stretch>
                            <a:fillRect l="-498734" t="-451220" r="-101266" b="-556098"/>
                          </a:stretch>
                        </a:blipFill>
                      </a:tcPr>
                    </a:tc>
                    <a:tc>
                      <a:txBody>
                        <a:bodyPr/>
                        <a:lstStyle/>
                        <a:p>
                          <a:endParaRPr lang="zh-CN"/>
                        </a:p>
                      </a:txBody>
                      <a:tcPr marL="17780" marR="17780" marT="17780" marB="17780" anchor="ctr">
                        <a:blipFill>
                          <a:blip r:embed="rId4"/>
                          <a:stretch>
                            <a:fillRect l="-601271" t="-451220" r="-1695" b="-556098"/>
                          </a:stretch>
                        </a:blipFill>
                      </a:tcPr>
                    </a:tc>
                    <a:extLst>
                      <a:ext uri="{0D108BD9-81ED-4DB2-BD59-A6C34878D82A}">
                        <a16:rowId xmlns:a16="http://schemas.microsoft.com/office/drawing/2014/main" val="3804572357"/>
                      </a:ext>
                    </a:extLst>
                  </a:tr>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LFQM</a:t>
                          </a:r>
                          <a:endParaRPr lang="zh-CN" alt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LFQM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HQET</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COQM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NFQM</a:t>
                          </a:r>
                        </a:p>
                      </a:txBody>
                      <a:tcPr marL="17780" marR="17780" marT="17780" marB="17780" anchor="ctr">
                        <a:solidFill>
                          <a:schemeClr val="accent2"/>
                        </a:solidFill>
                      </a:tcP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PDG</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455758528"/>
                      </a:ext>
                    </a:extLst>
                  </a:tr>
                  <a:tr h="252000">
                    <a:tc>
                      <a:txBody>
                        <a:bodyPr/>
                        <a:lstStyle/>
                        <a:p>
                          <a:endParaRPr lang="zh-CN"/>
                        </a:p>
                      </a:txBody>
                      <a:tcPr marL="17780" marR="17780" marT="17780" marB="17780" anchor="ctr">
                        <a:blipFill>
                          <a:blip r:embed="rId4"/>
                          <a:stretch>
                            <a:fillRect l="-424" t="-678571" r="-602542" b="-302381"/>
                          </a:stretch>
                        </a:blipFill>
                      </a:tcPr>
                    </a:tc>
                    <a:tc>
                      <a:txBody>
                        <a:bodyPr/>
                        <a:lstStyle/>
                        <a:p>
                          <a:endParaRPr lang="zh-CN"/>
                        </a:p>
                      </a:txBody>
                      <a:tcPr marL="17780" marR="17780" marT="17780" marB="17780" anchor="ctr">
                        <a:blipFill>
                          <a:blip r:embed="rId4"/>
                          <a:stretch>
                            <a:fillRect l="-100000" t="-678571" r="-500000" b="-302381"/>
                          </a:stretch>
                        </a:blipFill>
                      </a:tcPr>
                    </a:tc>
                    <a:tc>
                      <a:txBody>
                        <a:bodyPr/>
                        <a:lstStyle/>
                        <a:p>
                          <a:endParaRPr lang="zh-CN"/>
                        </a:p>
                      </a:txBody>
                      <a:tcPr marL="17780" marR="17780" marT="17780" marB="17780" anchor="ctr">
                        <a:blipFill>
                          <a:blip r:embed="rId4"/>
                          <a:stretch>
                            <a:fillRect l="-267797" t="-678571" r="-569492" b="-302381"/>
                          </a:stretch>
                        </a:blipFill>
                      </a:tcPr>
                    </a:tc>
                    <a:tc>
                      <a:txBody>
                        <a:bodyPr/>
                        <a:lstStyle/>
                        <a:p>
                          <a:endParaRPr lang="zh-CN"/>
                        </a:p>
                      </a:txBody>
                      <a:tcPr marL="17780" marR="17780" marT="17780" marB="17780" anchor="ctr">
                        <a:blipFill>
                          <a:blip r:embed="rId4"/>
                          <a:stretch>
                            <a:fillRect l="-367797" t="-678571" r="-469492" b="-302381"/>
                          </a:stretch>
                        </a:blipFill>
                      </a:tcPr>
                    </a:tc>
                    <a:tc>
                      <a:txBody>
                        <a:bodyPr/>
                        <a:lstStyle/>
                        <a:p>
                          <a:endParaRPr lang="zh-CN"/>
                        </a:p>
                      </a:txBody>
                      <a:tcPr marL="17780" marR="17780" marT="17780" marB="17780" anchor="ctr">
                        <a:blipFill>
                          <a:blip r:embed="rId4"/>
                          <a:stretch>
                            <a:fillRect l="-467797" t="-678571" r="-369492" b="-302381"/>
                          </a:stretch>
                        </a:blipFill>
                      </a:tcPr>
                    </a:tc>
                    <a:tc>
                      <a:txBody>
                        <a:bodyPr/>
                        <a:lstStyle/>
                        <a:p>
                          <a:endParaRPr lang="zh-CN"/>
                        </a:p>
                      </a:txBody>
                      <a:tcPr marL="17780" marR="17780" marT="17780" marB="17780" anchor="ctr">
                        <a:blipFill>
                          <a:blip r:embed="rId4"/>
                          <a:stretch>
                            <a:fillRect l="-567797" t="-678571" r="-269492" b="-302381"/>
                          </a:stretch>
                        </a:blipFill>
                      </a:tcPr>
                    </a:tc>
                    <a:tc>
                      <a:txBody>
                        <a:bodyPr/>
                        <a:lstStyle/>
                        <a:p>
                          <a:endParaRPr lang="zh-CN"/>
                        </a:p>
                      </a:txBody>
                      <a:tcPr marL="17780" marR="17780" marT="17780" marB="17780" anchor="ctr">
                        <a:blipFill>
                          <a:blip r:embed="rId4"/>
                          <a:stretch>
                            <a:fillRect l="-498734" t="-678571" r="-101266" b="-302381"/>
                          </a:stretch>
                        </a:blipFill>
                      </a:tcP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4128894829"/>
                      </a:ext>
                    </a:extLst>
                  </a:tr>
                  <a:tr h="252000">
                    <a:tc>
                      <a:txBody>
                        <a:bodyPr/>
                        <a:lstStyle/>
                        <a:p>
                          <a:endParaRPr lang="zh-CN"/>
                        </a:p>
                      </a:txBody>
                      <a:tcPr marL="17780" marR="17780" marT="17780" marB="17780" anchor="ctr">
                        <a:blipFill>
                          <a:blip r:embed="rId4"/>
                          <a:stretch>
                            <a:fillRect l="-424" t="-797561" r="-602542" b="-209756"/>
                          </a:stretch>
                        </a:blipFill>
                      </a:tcPr>
                    </a:tc>
                    <a:tc>
                      <a:txBody>
                        <a:bodyPr/>
                        <a:lstStyle/>
                        <a:p>
                          <a:endParaRPr lang="zh-CN"/>
                        </a:p>
                      </a:txBody>
                      <a:tcPr marL="17780" marR="17780" marT="17780" marB="17780" anchor="ctr">
                        <a:blipFill>
                          <a:blip r:embed="rId4"/>
                          <a:stretch>
                            <a:fillRect l="-100000" t="-797561" r="-500000" b="-209756"/>
                          </a:stretch>
                        </a:blipFill>
                      </a:tcPr>
                    </a:tc>
                    <a:tc>
                      <a:txBody>
                        <a:bodyPr/>
                        <a:lstStyle/>
                        <a:p>
                          <a:endParaRPr lang="zh-CN"/>
                        </a:p>
                      </a:txBody>
                      <a:tcPr marL="17780" marR="17780" marT="17780" marB="17780" anchor="ctr">
                        <a:blipFill>
                          <a:blip r:embed="rId4"/>
                          <a:stretch>
                            <a:fillRect l="-267797" t="-797561" r="-569492" b="-209756"/>
                          </a:stretch>
                        </a:blipFill>
                      </a:tcPr>
                    </a:tc>
                    <a:tc>
                      <a:txBody>
                        <a:bodyPr/>
                        <a:lstStyle/>
                        <a:p>
                          <a:endParaRPr lang="zh-CN"/>
                        </a:p>
                      </a:txBody>
                      <a:tcPr marL="17780" marR="17780" marT="17780" marB="17780" anchor="ctr">
                        <a:blipFill>
                          <a:blip r:embed="rId4"/>
                          <a:stretch>
                            <a:fillRect l="-367797" t="-797561" r="-469492" b="-209756"/>
                          </a:stretch>
                        </a:blipFill>
                      </a:tcPr>
                    </a:tc>
                    <a:tc>
                      <a:txBody>
                        <a:bodyPr/>
                        <a:lstStyle/>
                        <a:p>
                          <a:endParaRPr lang="zh-CN"/>
                        </a:p>
                      </a:txBody>
                      <a:tcPr marL="17780" marR="17780" marT="17780" marB="17780" anchor="ctr">
                        <a:blipFill>
                          <a:blip r:embed="rId4"/>
                          <a:stretch>
                            <a:fillRect l="-467797" t="-797561" r="-369492" b="-209756"/>
                          </a:stretch>
                        </a:blipFill>
                      </a:tcPr>
                    </a:tc>
                    <a:tc>
                      <a:txBody>
                        <a:bodyPr/>
                        <a:lstStyle/>
                        <a:p>
                          <a:endParaRPr lang="zh-CN"/>
                        </a:p>
                      </a:txBody>
                      <a:tcPr marL="17780" marR="17780" marT="17780" marB="17780" anchor="ctr">
                        <a:blipFill>
                          <a:blip r:embed="rId4"/>
                          <a:stretch>
                            <a:fillRect l="-567797" t="-797561" r="-269492" b="-209756"/>
                          </a:stretch>
                        </a:blipFill>
                      </a:tcPr>
                    </a:tc>
                    <a:tc>
                      <a:txBody>
                        <a:bodyPr/>
                        <a:lstStyle/>
                        <a:p>
                          <a:endParaRPr lang="zh-CN"/>
                        </a:p>
                      </a:txBody>
                      <a:tcPr marL="17780" marR="17780" marT="17780" marB="17780" anchor="ctr">
                        <a:blipFill>
                          <a:blip r:embed="rId4"/>
                          <a:stretch>
                            <a:fillRect l="-498734" t="-797561" r="-101266" b="-209756"/>
                          </a:stretch>
                        </a:blipFill>
                      </a:tcP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1887267394"/>
                      </a:ext>
                    </a:extLst>
                  </a:tr>
                  <a:tr h="252000">
                    <a:tc>
                      <a:txBody>
                        <a:bodyPr/>
                        <a:lstStyle/>
                        <a:p>
                          <a:endParaRPr lang="zh-CN"/>
                        </a:p>
                      </a:txBody>
                      <a:tcPr marL="17780" marR="17780" marT="17780" marB="17780" anchor="ctr">
                        <a:blipFill>
                          <a:blip r:embed="rId4"/>
                          <a:stretch>
                            <a:fillRect l="-424" t="-876190" r="-602542" b="-104762"/>
                          </a:stretch>
                        </a:blipFill>
                      </a:tcPr>
                    </a:tc>
                    <a:tc>
                      <a:txBody>
                        <a:bodyPr/>
                        <a:lstStyle/>
                        <a:p>
                          <a:endParaRPr lang="zh-CN"/>
                        </a:p>
                      </a:txBody>
                      <a:tcPr marL="17780" marR="17780" marT="17780" marB="17780" anchor="ctr">
                        <a:blipFill>
                          <a:blip r:embed="rId4"/>
                          <a:stretch>
                            <a:fillRect l="-100000" t="-876190" r="-500000" b="-104762"/>
                          </a:stretch>
                        </a:blipFill>
                      </a:tcPr>
                    </a:tc>
                    <a:tc>
                      <a:txBody>
                        <a:bodyPr/>
                        <a:lstStyle/>
                        <a:p>
                          <a:endParaRPr lang="zh-CN"/>
                        </a:p>
                      </a:txBody>
                      <a:tcPr marL="17780" marR="17780" marT="17780" marB="17780" anchor="ctr">
                        <a:blipFill>
                          <a:blip r:embed="rId4"/>
                          <a:stretch>
                            <a:fillRect l="-267797" t="-876190" r="-569492" b="-104762"/>
                          </a:stretch>
                        </a:blipFill>
                      </a:tcPr>
                    </a:tc>
                    <a:tc>
                      <a:txBody>
                        <a:bodyPr/>
                        <a:lstStyle/>
                        <a:p>
                          <a:endParaRPr lang="zh-CN"/>
                        </a:p>
                      </a:txBody>
                      <a:tcPr marL="17780" marR="17780" marT="17780" marB="17780" anchor="ctr">
                        <a:blipFill>
                          <a:blip r:embed="rId4"/>
                          <a:stretch>
                            <a:fillRect l="-367797" t="-876190" r="-469492" b="-104762"/>
                          </a:stretch>
                        </a:blipFill>
                      </a:tcPr>
                    </a:tc>
                    <a:tc>
                      <a:txBody>
                        <a:bodyPr/>
                        <a:lstStyle/>
                        <a:p>
                          <a:endParaRPr lang="zh-CN"/>
                        </a:p>
                      </a:txBody>
                      <a:tcPr marL="17780" marR="17780" marT="17780" marB="17780" anchor="ctr">
                        <a:blipFill>
                          <a:blip r:embed="rId4"/>
                          <a:stretch>
                            <a:fillRect l="-467797" t="-876190" r="-369492" b="-104762"/>
                          </a:stretch>
                        </a:blipFill>
                      </a:tcPr>
                    </a:tc>
                    <a:tc>
                      <a:txBody>
                        <a:bodyPr/>
                        <a:lstStyle/>
                        <a:p>
                          <a:endParaRPr lang="zh-CN"/>
                        </a:p>
                      </a:txBody>
                      <a:tcPr marL="17780" marR="17780" marT="17780" marB="17780" anchor="ctr">
                        <a:blipFill>
                          <a:blip r:embed="rId4"/>
                          <a:stretch>
                            <a:fillRect l="-567797" t="-876190" r="-269492" b="-104762"/>
                          </a:stretch>
                        </a:blipFill>
                      </a:tcPr>
                    </a:tc>
                    <a:tc>
                      <a:txBody>
                        <a:bodyPr/>
                        <a:lstStyle/>
                        <a:p>
                          <a:endParaRPr lang="zh-CN"/>
                        </a:p>
                      </a:txBody>
                      <a:tcPr marL="17780" marR="17780" marT="17780" marB="17780" anchor="ctr">
                        <a:blipFill>
                          <a:blip r:embed="rId4"/>
                          <a:stretch>
                            <a:fillRect l="-498734" t="-876190" r="-101266" b="-104762"/>
                          </a:stretch>
                        </a:blipFill>
                      </a:tcP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1529137983"/>
                      </a:ext>
                    </a:extLst>
                  </a:tr>
                  <a:tr h="252000">
                    <a:tc>
                      <a:txBody>
                        <a:bodyPr/>
                        <a:lstStyle/>
                        <a:p>
                          <a:endParaRPr lang="zh-CN"/>
                        </a:p>
                      </a:txBody>
                      <a:tcPr marL="17780" marR="17780" marT="17780" marB="17780" anchor="ctr">
                        <a:blipFill>
                          <a:blip r:embed="rId4"/>
                          <a:stretch>
                            <a:fillRect l="-424" t="-1000000" r="-602542" b="-7317"/>
                          </a:stretch>
                        </a:blipFill>
                      </a:tcPr>
                    </a:tc>
                    <a:tc>
                      <a:txBody>
                        <a:bodyPr/>
                        <a:lstStyle/>
                        <a:p>
                          <a:endParaRPr lang="zh-CN"/>
                        </a:p>
                      </a:txBody>
                      <a:tcPr marL="17780" marR="17780" marT="17780" marB="17780" anchor="ctr">
                        <a:blipFill>
                          <a:blip r:embed="rId4"/>
                          <a:stretch>
                            <a:fillRect l="-100000" t="-1000000" r="-500000" b="-7317"/>
                          </a:stretch>
                        </a:blipFill>
                      </a:tcPr>
                    </a:tc>
                    <a:tc>
                      <a:txBody>
                        <a:bodyPr/>
                        <a:lstStyle/>
                        <a:p>
                          <a:endParaRPr lang="zh-CN"/>
                        </a:p>
                      </a:txBody>
                      <a:tcPr marL="17780" marR="17780" marT="17780" marB="17780" anchor="ctr">
                        <a:blipFill>
                          <a:blip r:embed="rId4"/>
                          <a:stretch>
                            <a:fillRect l="-267797" t="-1000000" r="-569492" b="-7317"/>
                          </a:stretch>
                        </a:blipFill>
                      </a:tcPr>
                    </a:tc>
                    <a:tc>
                      <a:txBody>
                        <a:bodyPr/>
                        <a:lstStyle/>
                        <a:p>
                          <a:endParaRPr lang="zh-CN"/>
                        </a:p>
                      </a:txBody>
                      <a:tcPr marL="17780" marR="17780" marT="17780" marB="17780" anchor="ctr">
                        <a:blipFill>
                          <a:blip r:embed="rId4"/>
                          <a:stretch>
                            <a:fillRect l="-367797" t="-1000000" r="-469492" b="-7317"/>
                          </a:stretch>
                        </a:blipFill>
                      </a:tcPr>
                    </a:tc>
                    <a:tc>
                      <a:txBody>
                        <a:bodyPr/>
                        <a:lstStyle/>
                        <a:p>
                          <a:endParaRPr lang="zh-CN"/>
                        </a:p>
                      </a:txBody>
                      <a:tcPr marL="17780" marR="17780" marT="17780" marB="17780" anchor="ctr">
                        <a:blipFill>
                          <a:blip r:embed="rId4"/>
                          <a:stretch>
                            <a:fillRect l="-467797" t="-1000000" r="-369492" b="-7317"/>
                          </a:stretch>
                        </a:blipFill>
                      </a:tcPr>
                    </a:tc>
                    <a:tc>
                      <a:txBody>
                        <a:bodyPr/>
                        <a:lstStyle/>
                        <a:p>
                          <a:endParaRPr lang="zh-CN"/>
                        </a:p>
                      </a:txBody>
                      <a:tcPr marL="17780" marR="17780" marT="17780" marB="17780" anchor="ctr">
                        <a:blipFill>
                          <a:blip r:embed="rId4"/>
                          <a:stretch>
                            <a:fillRect l="-567797" t="-1000000" r="-269492" b="-7317"/>
                          </a:stretch>
                        </a:blipFill>
                      </a:tcPr>
                    </a:tc>
                    <a:tc>
                      <a:txBody>
                        <a:bodyPr/>
                        <a:lstStyle/>
                        <a:p>
                          <a:endParaRPr lang="zh-CN"/>
                        </a:p>
                      </a:txBody>
                      <a:tcPr marL="17780" marR="17780" marT="17780" marB="17780" anchor="ctr">
                        <a:blipFill>
                          <a:blip r:embed="rId4"/>
                          <a:stretch>
                            <a:fillRect l="-498734" t="-1000000" r="-101266" b="-7317"/>
                          </a:stretch>
                        </a:blipFill>
                      </a:tcPr>
                    </a:tc>
                    <a:tc>
                      <a:txBody>
                        <a:bodyPr/>
                        <a:lstStyle/>
                        <a:p>
                          <a:pPr indent="0" algn="ct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noFill/>
                      </a:tcPr>
                    </a:tc>
                    <a:extLst>
                      <a:ext uri="{0D108BD9-81ED-4DB2-BD59-A6C34878D82A}">
                        <a16:rowId xmlns:a16="http://schemas.microsoft.com/office/drawing/2014/main" val="2925569360"/>
                      </a:ext>
                    </a:extLst>
                  </a:tr>
                </a:tbl>
              </a:graphicData>
            </a:graphic>
          </p:graphicFrame>
        </mc:Fallback>
      </mc:AlternateContent>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E8D37D25-9D02-8435-0100-A61652C6603F}"/>
                  </a:ext>
                </a:extLst>
              </p:cNvPr>
              <p:cNvSpPr/>
              <p:nvPr/>
            </p:nvSpPr>
            <p:spPr>
              <a:xfrm>
                <a:off x="1055999" y="4700332"/>
                <a:ext cx="10440000" cy="776879"/>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Our results are generally larger than other theoretical predictions due to the important nonfactorizable effects. Without it, our results will be reduced to </a:t>
                </a:r>
                <a14:m>
                  <m:oMath xmlns:m="http://schemas.openxmlformats.org/officeDocument/2006/math">
                    <m:r>
                      <a:rPr lang="en-US" altLang="zh-CN" sz="1600" i="1">
                        <a:latin typeface="Cambria Math" panose="02040503050406030204" pitchFamily="18" charset="0"/>
                      </a:rPr>
                      <m:t>4.9×</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10</m:t>
                        </m:r>
                      </m:e>
                      <m:sup>
                        <m:r>
                          <a:rPr lang="en-US" altLang="zh-CN" sz="1600" i="1">
                            <a:latin typeface="Cambria Math" panose="02040503050406030204" pitchFamily="18" charset="0"/>
                          </a:rPr>
                          <m:t>−3</m:t>
                        </m:r>
                      </m:sup>
                    </m:sSup>
                  </m:oMath>
                </a14:m>
                <a:r>
                  <a:rPr lang="en-US" altLang="zh-CN" dirty="0">
                    <a:latin typeface="微软雅黑" panose="020B0503020204020204" pitchFamily="34" charset="-122"/>
                    <a:ea typeface="微软雅黑" panose="020B0503020204020204" pitchFamily="34" charset="-122"/>
                  </a:rPr>
                  <a:t> and </a:t>
                </a:r>
                <a14:m>
                  <m:oMath xmlns:m="http://schemas.openxmlformats.org/officeDocument/2006/math">
                    <m:r>
                      <a:rPr lang="en-US" altLang="zh-CN" sz="1600" i="1">
                        <a:latin typeface="Cambria Math" panose="02040503050406030204" pitchFamily="18" charset="0"/>
                      </a:rPr>
                      <m:t>3.5×</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10</m:t>
                        </m:r>
                      </m:e>
                      <m:sup>
                        <m:r>
                          <a:rPr lang="en-US" altLang="zh-CN" sz="1600" i="1">
                            <a:latin typeface="Cambria Math" panose="02040503050406030204" pitchFamily="18" charset="0"/>
                          </a:rPr>
                          <m:t>−4</m:t>
                        </m:r>
                      </m:sup>
                    </m:sSup>
                  </m:oMath>
                </a14:m>
                <a:r>
                  <a:rPr lang="en-US" altLang="zh-CN" dirty="0">
                    <a:latin typeface="微软雅黑" panose="020B0503020204020204" pitchFamily="34" charset="-122"/>
                    <a:ea typeface="微软雅黑" panose="020B0503020204020204" pitchFamily="34" charset="-122"/>
                  </a:rPr>
                  <a:t>.</a:t>
                </a:r>
              </a:p>
            </p:txBody>
          </p:sp>
        </mc:Choice>
        <mc:Fallback>
          <p:sp>
            <p:nvSpPr>
              <p:cNvPr id="5" name="矩形 4">
                <a:extLst>
                  <a:ext uri="{FF2B5EF4-FFF2-40B4-BE49-F238E27FC236}">
                    <a16:creationId xmlns:a16="http://schemas.microsoft.com/office/drawing/2014/main" id="{E8D37D25-9D02-8435-0100-A61652C6603F}"/>
                  </a:ext>
                </a:extLst>
              </p:cNvPr>
              <p:cNvSpPr>
                <a:spLocks noRot="1" noChangeAspect="1" noMove="1" noResize="1" noEditPoints="1" noAdjustHandles="1" noChangeArrowheads="1" noChangeShapeType="1" noTextEdit="1"/>
              </p:cNvSpPr>
              <p:nvPr/>
            </p:nvSpPr>
            <p:spPr>
              <a:xfrm>
                <a:off x="1055999" y="4700332"/>
                <a:ext cx="10440000" cy="776879"/>
              </a:xfrm>
              <a:prstGeom prst="rect">
                <a:avLst/>
              </a:prstGeom>
              <a:blipFill>
                <a:blip r:embed="rId5"/>
                <a:stretch>
                  <a:fillRect l="-350" b="-11811"/>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2BFD276D-A4E4-EBEE-FFB0-D6E158277124}"/>
              </a:ext>
            </a:extLst>
          </p:cNvPr>
          <p:cNvSpPr/>
          <p:nvPr/>
        </p:nvSpPr>
        <p:spPr>
          <a:xfrm>
            <a:off x="1056000" y="5489547"/>
            <a:ext cx="10152000" cy="777457"/>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All the predicted asymmetry parameters are nearly -1, which indicate the V−A nature of the weak current and maximum parity violation.</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7E45C0F7-A201-839F-8987-591B0DDAF3B8}"/>
                  </a:ext>
                </a:extLst>
              </p:cNvPr>
              <p:cNvGraphicFramePr>
                <a:graphicFrameLocks noGrp="1"/>
              </p:cNvGraphicFramePr>
              <p:nvPr>
                <p:extLst>
                  <p:ext uri="{D42A27DB-BD31-4B8C-83A1-F6EECF244321}">
                    <p14:modId xmlns:p14="http://schemas.microsoft.com/office/powerpoint/2010/main" val="3572317610"/>
                  </p:ext>
                </p:extLst>
              </p:nvPr>
            </p:nvGraphicFramePr>
            <p:xfrm>
              <a:off x="9693412" y="3254761"/>
              <a:ext cx="1440000" cy="1368000"/>
            </p:xfrm>
            <a:graphic>
              <a:graphicData uri="http://schemas.openxmlformats.org/drawingml/2006/table">
                <a:tbl>
                  <a:tblPr firstRow="1" bandCol="1">
                    <a:tableStyleId>{21E4AEA4-8DFA-4A89-87EB-49C32662AFE0}</a:tableStyleId>
                  </a:tblPr>
                  <a:tblGrid>
                    <a:gridCol w="1440000">
                      <a:extLst>
                        <a:ext uri="{9D8B030D-6E8A-4147-A177-3AD203B41FA5}">
                          <a16:colId xmlns:a16="http://schemas.microsoft.com/office/drawing/2014/main" val="498198442"/>
                        </a:ext>
                      </a:extLst>
                    </a:gridCol>
                  </a:tblGrid>
                  <a:tr h="360000">
                    <a:tc>
                      <a:txBody>
                        <a:bodyPr/>
                        <a:lstStyle/>
                        <a:p>
                          <a:pPr indent="0" algn="ctr"/>
                          <a:r>
                            <a:rPr lang="en-US" sz="1400" b="1" dirty="0" err="1">
                              <a:solidFill>
                                <a:schemeClr val="bg1"/>
                              </a:solidFill>
                              <a:effectLst/>
                              <a:latin typeface="微软雅黑" panose="020B0503020204020204" pitchFamily="34" charset="-122"/>
                              <a:ea typeface="微软雅黑" panose="020B0503020204020204" pitchFamily="34" charset="-122"/>
                            </a:rPr>
                            <a:t>LHCb</a:t>
                          </a:r>
                          <a:r>
                            <a:rPr lang="en-US" sz="1400" b="1" dirty="0">
                              <a:solidFill>
                                <a:schemeClr val="bg1"/>
                              </a:solidFill>
                              <a:effectLst/>
                              <a:latin typeface="微软雅黑" panose="020B0503020204020204" pitchFamily="34" charset="-122"/>
                              <a:ea typeface="微软雅黑" panose="020B0503020204020204" pitchFamily="34" charset="-122"/>
                            </a:rPr>
                            <a:t>(new)</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extLst>
                      <a:ext uri="{0D108BD9-81ED-4DB2-BD59-A6C34878D82A}">
                        <a16:rowId xmlns:a16="http://schemas.microsoft.com/office/drawing/2014/main" val="455758528"/>
                      </a:ext>
                    </a:extLst>
                  </a:tr>
                  <a:tr h="252000">
                    <a:tc>
                      <a:txBody>
                        <a:bodyPr/>
                        <a:lstStyle/>
                        <a:p>
                          <a:pPr indent="0" algn="ctr"/>
                          <a14:m>
                            <m:oMathPara xmlns:m="http://schemas.openxmlformats.org/officeDocument/2006/math">
                              <m:oMathParaPr>
                                <m:jc m:val="centerGroup"/>
                              </m:oMathParaPr>
                              <m:oMath xmlns:m="http://schemas.openxmlformats.org/officeDocument/2006/math">
                                <m:r>
                                  <a:rPr lang="en-US" sz="1200" b="1" i="0" smtClean="0">
                                    <a:solidFill>
                                      <a:srgbClr val="FF0000"/>
                                    </a:solidFill>
                                    <a:effectLst/>
                                    <a:latin typeface="Cambria Math" panose="02040503050406030204" pitchFamily="18" charset="0"/>
                                  </a:rPr>
                                  <m:t>𝟓</m:t>
                                </m:r>
                                <m:r>
                                  <a:rPr lang="en-US" sz="1200" b="1" i="0" smtClean="0">
                                    <a:solidFill>
                                      <a:srgbClr val="FF0000"/>
                                    </a:solidFill>
                                    <a:effectLst/>
                                    <a:latin typeface="Cambria Math" panose="02040503050406030204" pitchFamily="18" charset="0"/>
                                  </a:rPr>
                                  <m:t>.</m:t>
                                </m:r>
                                <m:r>
                                  <a:rPr lang="en-US" sz="1200" b="1" i="0" smtClean="0">
                                    <a:solidFill>
                                      <a:srgbClr val="FF0000"/>
                                    </a:solidFill>
                                    <a:effectLst/>
                                    <a:latin typeface="Cambria Math" panose="02040503050406030204" pitchFamily="18" charset="0"/>
                                  </a:rPr>
                                  <m:t>𝟗𝟕</m:t>
                                </m:r>
                                <m:r>
                                  <a:rPr lang="en-US" sz="1200" b="1" i="0" smtClean="0">
                                    <a:solidFill>
                                      <a:srgbClr val="FF0000"/>
                                    </a:solidFill>
                                    <a:effectLst/>
                                    <a:latin typeface="Cambria Math" panose="02040503050406030204" pitchFamily="18" charset="0"/>
                                  </a:rPr>
                                  <m:t>±</m:t>
                                </m:r>
                                <m:r>
                                  <a:rPr lang="en-US" sz="1200" b="1" i="0" smtClean="0">
                                    <a:solidFill>
                                      <a:srgbClr val="FF0000"/>
                                    </a:solidFill>
                                    <a:effectLst/>
                                    <a:latin typeface="Cambria Math" panose="02040503050406030204" pitchFamily="18" charset="0"/>
                                  </a:rPr>
                                  <m:t>𝟎</m:t>
                                </m:r>
                                <m:r>
                                  <a:rPr lang="en-US" sz="1200" b="1" i="0" smtClean="0">
                                    <a:solidFill>
                                      <a:srgbClr val="FF0000"/>
                                    </a:solidFill>
                                    <a:effectLst/>
                                    <a:latin typeface="Cambria Math" panose="02040503050406030204" pitchFamily="18" charset="0"/>
                                  </a:rPr>
                                  <m:t>.</m:t>
                                </m:r>
                                <m:r>
                                  <a:rPr lang="en-US" sz="1200" b="1" i="0" smtClean="0">
                                    <a:solidFill>
                                      <a:srgbClr val="FF0000"/>
                                    </a:solidFill>
                                    <a:effectLst/>
                                    <a:latin typeface="Cambria Math" panose="02040503050406030204" pitchFamily="18" charset="0"/>
                                  </a:rPr>
                                  <m:t>𝟖𝟔</m:t>
                                </m:r>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solidFill>
                          <a:srgbClr val="FCECE8"/>
                        </a:solidFill>
                      </a:tcPr>
                    </a:tc>
                    <a:extLst>
                      <a:ext uri="{0D108BD9-81ED-4DB2-BD59-A6C34878D82A}">
                        <a16:rowId xmlns:a16="http://schemas.microsoft.com/office/drawing/2014/main" val="4128894829"/>
                      </a:ext>
                    </a:extLst>
                  </a:tr>
                  <a:tr h="252000">
                    <a:tc>
                      <a:txBody>
                        <a:bodyPr/>
                        <a:lstStyle/>
                        <a:p>
                          <a:pPr indent="0" algn="ctr"/>
                          <a14:m>
                            <m:oMathPara xmlns:m="http://schemas.openxmlformats.org/officeDocument/2006/math">
                              <m:oMathParaPr>
                                <m:jc m:val="centerGroup"/>
                              </m:oMathParaPr>
                              <m:oMath xmlns:m="http://schemas.openxmlformats.org/officeDocument/2006/math">
                                <m:r>
                                  <a:rPr lang="en-US" sz="1200" b="1" i="1" smtClean="0">
                                    <a:solidFill>
                                      <a:srgbClr val="FF0000"/>
                                    </a:solidFill>
                                    <a:effectLst/>
                                    <a:latin typeface="Cambria Math" panose="02040503050406030204" pitchFamily="18" charset="0"/>
                                  </a:rPr>
                                  <m:t>𝟎</m:t>
                                </m:r>
                                <m:r>
                                  <a:rPr lang="en-US" sz="1200" b="1" smtClean="0">
                                    <a:solidFill>
                                      <a:srgbClr val="FF0000"/>
                                    </a:solidFill>
                                    <a:effectLst/>
                                    <a:latin typeface="Cambria Math" panose="02040503050406030204" pitchFamily="18" charset="0"/>
                                  </a:rPr>
                                  <m:t>.</m:t>
                                </m:r>
                                <m:r>
                                  <a:rPr lang="en-US" sz="1200" b="1" i="1" smtClean="0">
                                    <a:solidFill>
                                      <a:srgbClr val="FF0000"/>
                                    </a:solidFill>
                                    <a:effectLst/>
                                    <a:latin typeface="Cambria Math" panose="02040503050406030204" pitchFamily="18" charset="0"/>
                                  </a:rPr>
                                  <m:t>𝟑𝟓</m:t>
                                </m:r>
                                <m:r>
                                  <a:rPr lang="en-US" sz="1200" b="1" i="0" smtClean="0">
                                    <a:solidFill>
                                      <a:srgbClr val="FF0000"/>
                                    </a:solidFill>
                                    <a:effectLst/>
                                    <a:latin typeface="Cambria Math" panose="02040503050406030204" pitchFamily="18" charset="0"/>
                                  </a:rPr>
                                  <m:t>𝟓</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i="0" smtClean="0">
                                    <a:solidFill>
                                      <a:srgbClr val="FF0000"/>
                                    </a:solidFill>
                                    <a:effectLst/>
                                    <a:latin typeface="Cambria Math" panose="02040503050406030204" pitchFamily="18" charset="0"/>
                                  </a:rPr>
                                  <m:t>𝟔𝟔</m:t>
                                </m:r>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887267394"/>
                      </a:ext>
                    </a:extLst>
                  </a:tr>
                  <a:tr h="252000">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solidFill>
                          <a:srgbClr val="FCECE8"/>
                        </a:solidFill>
                      </a:tcPr>
                    </a:tc>
                    <a:extLst>
                      <a:ext uri="{0D108BD9-81ED-4DB2-BD59-A6C34878D82A}">
                        <a16:rowId xmlns:a16="http://schemas.microsoft.com/office/drawing/2014/main" val="1529137983"/>
                      </a:ext>
                    </a:extLst>
                  </a:tr>
                  <a:tr h="252000">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925569360"/>
                      </a:ext>
                    </a:extLst>
                  </a:tr>
                </a:tbl>
              </a:graphicData>
            </a:graphic>
          </p:graphicFrame>
        </mc:Choice>
        <mc:Fallback xmlns="">
          <p:graphicFrame>
            <p:nvGraphicFramePr>
              <p:cNvPr id="2" name="表格 1">
                <a:extLst>
                  <a:ext uri="{FF2B5EF4-FFF2-40B4-BE49-F238E27FC236}">
                    <a16:creationId xmlns:a16="http://schemas.microsoft.com/office/drawing/2014/main" id="{7E45C0F7-A201-839F-8987-591B0DDAF3B8}"/>
                  </a:ext>
                </a:extLst>
              </p:cNvPr>
              <p:cNvGraphicFramePr>
                <a:graphicFrameLocks noGrp="1"/>
              </p:cNvGraphicFramePr>
              <p:nvPr>
                <p:extLst>
                  <p:ext uri="{D42A27DB-BD31-4B8C-83A1-F6EECF244321}">
                    <p14:modId xmlns:p14="http://schemas.microsoft.com/office/powerpoint/2010/main" val="3572317610"/>
                  </p:ext>
                </p:extLst>
              </p:nvPr>
            </p:nvGraphicFramePr>
            <p:xfrm>
              <a:off x="9693412" y="3254761"/>
              <a:ext cx="1440000" cy="1368000"/>
            </p:xfrm>
            <a:graphic>
              <a:graphicData uri="http://schemas.openxmlformats.org/drawingml/2006/table">
                <a:tbl>
                  <a:tblPr firstRow="1" bandCol="1">
                    <a:tableStyleId>{21E4AEA4-8DFA-4A89-87EB-49C32662AFE0}</a:tableStyleId>
                  </a:tblPr>
                  <a:tblGrid>
                    <a:gridCol w="1440000">
                      <a:extLst>
                        <a:ext uri="{9D8B030D-6E8A-4147-A177-3AD203B41FA5}">
                          <a16:colId xmlns:a16="http://schemas.microsoft.com/office/drawing/2014/main" val="498198442"/>
                        </a:ext>
                      </a:extLst>
                    </a:gridCol>
                  </a:tblGrid>
                  <a:tr h="360000">
                    <a:tc>
                      <a:txBody>
                        <a:bodyPr/>
                        <a:lstStyle/>
                        <a:p>
                          <a:pPr indent="0" algn="ctr"/>
                          <a:r>
                            <a:rPr lang="en-US" sz="1400" b="1" dirty="0" err="1">
                              <a:solidFill>
                                <a:schemeClr val="bg1"/>
                              </a:solidFill>
                              <a:effectLst/>
                              <a:latin typeface="微软雅黑" panose="020B0503020204020204" pitchFamily="34" charset="-122"/>
                              <a:ea typeface="微软雅黑" panose="020B0503020204020204" pitchFamily="34" charset="-122"/>
                            </a:rPr>
                            <a:t>LHCb</a:t>
                          </a:r>
                          <a:r>
                            <a:rPr lang="en-US" sz="1400" b="1" dirty="0">
                              <a:solidFill>
                                <a:schemeClr val="bg1"/>
                              </a:solidFill>
                              <a:effectLst/>
                              <a:latin typeface="微软雅黑" panose="020B0503020204020204" pitchFamily="34" charset="-122"/>
                              <a:ea typeface="微软雅黑" panose="020B0503020204020204" pitchFamily="34" charset="-122"/>
                            </a:rPr>
                            <a:t>(new)</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extLst>
                      <a:ext uri="{0D108BD9-81ED-4DB2-BD59-A6C34878D82A}">
                        <a16:rowId xmlns:a16="http://schemas.microsoft.com/office/drawing/2014/main" val="455758528"/>
                      </a:ext>
                    </a:extLst>
                  </a:tr>
                  <a:tr h="252000">
                    <a:tc>
                      <a:txBody>
                        <a:bodyPr/>
                        <a:lstStyle/>
                        <a:p>
                          <a:endParaRPr lang="zh-CN"/>
                        </a:p>
                      </a:txBody>
                      <a:tcPr marL="17780" marR="17780" marT="17780" marB="17780" anchor="ctr">
                        <a:blipFill>
                          <a:blip r:embed="rId6"/>
                          <a:stretch>
                            <a:fillRect l="-422" t="-142857" r="-1688" b="-302381"/>
                          </a:stretch>
                        </a:blipFill>
                      </a:tcPr>
                    </a:tc>
                    <a:extLst>
                      <a:ext uri="{0D108BD9-81ED-4DB2-BD59-A6C34878D82A}">
                        <a16:rowId xmlns:a16="http://schemas.microsoft.com/office/drawing/2014/main" val="4128894829"/>
                      </a:ext>
                    </a:extLst>
                  </a:tr>
                  <a:tr h="252000">
                    <a:tc>
                      <a:txBody>
                        <a:bodyPr/>
                        <a:lstStyle/>
                        <a:p>
                          <a:endParaRPr lang="zh-CN"/>
                        </a:p>
                      </a:txBody>
                      <a:tcPr marL="17780" marR="17780" marT="17780" marB="17780" anchor="ctr">
                        <a:blipFill>
                          <a:blip r:embed="rId6"/>
                          <a:stretch>
                            <a:fillRect l="-422" t="-242857" r="-1688" b="-202381"/>
                          </a:stretch>
                        </a:blipFill>
                      </a:tcPr>
                    </a:tc>
                    <a:extLst>
                      <a:ext uri="{0D108BD9-81ED-4DB2-BD59-A6C34878D82A}">
                        <a16:rowId xmlns:a16="http://schemas.microsoft.com/office/drawing/2014/main" val="1887267394"/>
                      </a:ext>
                    </a:extLst>
                  </a:tr>
                  <a:tr h="252000">
                    <a:tc>
                      <a:txBody>
                        <a:bodyPr/>
                        <a:lstStyle/>
                        <a:p>
                          <a:endParaRPr lang="zh-CN"/>
                        </a:p>
                      </a:txBody>
                      <a:tcPr marL="17780" marR="17780" marT="17780" marB="17780" anchor="ctr">
                        <a:blipFill>
                          <a:blip r:embed="rId6"/>
                          <a:stretch>
                            <a:fillRect l="-422" t="-351220" r="-1688" b="-107317"/>
                          </a:stretch>
                        </a:blipFill>
                      </a:tcPr>
                    </a:tc>
                    <a:extLst>
                      <a:ext uri="{0D108BD9-81ED-4DB2-BD59-A6C34878D82A}">
                        <a16:rowId xmlns:a16="http://schemas.microsoft.com/office/drawing/2014/main" val="1529137983"/>
                      </a:ext>
                    </a:extLst>
                  </a:tr>
                  <a:tr h="252000">
                    <a:tc>
                      <a:txBody>
                        <a:bodyPr/>
                        <a:lstStyle/>
                        <a:p>
                          <a:endParaRPr lang="zh-CN"/>
                        </a:p>
                      </a:txBody>
                      <a:tcPr marL="17780" marR="17780" marT="17780" marB="17780" anchor="ctr">
                        <a:blipFill>
                          <a:blip r:embed="rId6"/>
                          <a:stretch>
                            <a:fillRect l="-422" t="-440476" r="-1688" b="-4762"/>
                          </a:stretch>
                        </a:blipFill>
                      </a:tcPr>
                    </a:tc>
                    <a:extLst>
                      <a:ext uri="{0D108BD9-81ED-4DB2-BD59-A6C34878D82A}">
                        <a16:rowId xmlns:a16="http://schemas.microsoft.com/office/drawing/2014/main" val="2925569360"/>
                      </a:ext>
                    </a:extLst>
                  </a:tr>
                </a:tbl>
              </a:graphicData>
            </a:graphic>
          </p:graphicFrame>
        </mc:Fallback>
      </mc:AlternateContent>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F55006D6-A662-B34F-0F4F-ED9A04B41360}"/>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en-US" altLang="zh-CN" sz="2400" i="1" kern="0" dirty="0">
                            <a:latin typeface="Cambria Math"/>
                            <a:ea typeface="微软雅黑" panose="020B0503020204020204" pitchFamily="34" charset="-122"/>
                          </a:rPr>
                          <m:t>𝑐</m:t>
                        </m:r>
                      </m:sub>
                    </m:sSub>
                    <m:r>
                      <a:rPr lang="zh-CN" altLang="en-US" sz="2400" i="1" kern="0" dirty="0">
                        <a:latin typeface="Cambria Math"/>
                        <a:ea typeface="微软雅黑" panose="020B0503020204020204" pitchFamily="34" charset="-122"/>
                        <a:cs typeface="微软雅黑"/>
                      </a:rPr>
                      <m:t>𝜋</m:t>
                    </m:r>
                    <m:r>
                      <a:rPr lang="en-US" altLang="zh-CN" sz="2400" i="1" kern="0" dirty="0">
                        <a:latin typeface="Cambria Math" panose="02040503050406030204" pitchFamily="18" charset="0"/>
                        <a:ea typeface="微软雅黑" panose="020B0503020204020204" pitchFamily="34" charset="-122"/>
                        <a:cs typeface="微软雅黑"/>
                      </a:rPr>
                      <m:t>,</m:t>
                    </m:r>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en-US" altLang="zh-CN" sz="2400" i="1" kern="0" dirty="0">
                            <a:latin typeface="Cambria Math"/>
                            <a:ea typeface="微软雅黑" panose="020B0503020204020204" pitchFamily="34" charset="-122"/>
                          </a:rPr>
                          <m:t>𝑐</m:t>
                        </m:r>
                      </m:sub>
                    </m:sSub>
                    <m:r>
                      <a:rPr lang="en-US" altLang="zh-CN" sz="2400" i="1" kern="0" dirty="0">
                        <a:latin typeface="Cambria Math" panose="02040503050406030204" pitchFamily="18" charset="0"/>
                        <a:ea typeface="微软雅黑" panose="020B0503020204020204" pitchFamily="34" charset="-122"/>
                      </a:rPr>
                      <m:t>𝐾</m:t>
                    </m:r>
                  </m:oMath>
                </a14:m>
                <a:r>
                  <a:rPr lang="en-US" altLang="zh-CN" sz="2400" b="1" dirty="0">
                    <a:latin typeface="微软雅黑" panose="020B0503020204020204" pitchFamily="34" charset="-122"/>
                    <a:ea typeface="微软雅黑" panose="020B0503020204020204" pitchFamily="34" charset="-122"/>
                  </a:rPr>
                  <a:t> decay branching ratios and up-down asymmetry</a:t>
                </a:r>
                <a:endParaRPr lang="zh-CN" altLang="en-US" sz="2400" b="1" dirty="0">
                  <a:latin typeface="微软雅黑" panose="020B0503020204020204" pitchFamily="34" charset="-122"/>
                  <a:ea typeface="微软雅黑" panose="020B0503020204020204" pitchFamily="34" charset="-122"/>
                </a:endParaRPr>
              </a:p>
            </p:txBody>
          </p:sp>
        </mc:Choice>
        <mc:Fallback>
          <p:sp>
            <p:nvSpPr>
              <p:cNvPr id="3" name="文本框 2">
                <a:extLst>
                  <a:ext uri="{FF2B5EF4-FFF2-40B4-BE49-F238E27FC236}">
                    <a16:creationId xmlns:a16="http://schemas.microsoft.com/office/drawing/2014/main" id="{F55006D6-A662-B34F-0F4F-ED9A04B41360}"/>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7"/>
                <a:stretch>
                  <a:fillRect l="-907" t="-11842" r="-181" b="-27632"/>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7D72444-7631-26CE-9BF7-BD206FC2645C}"/>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20" name="矩形 19">
            <a:extLst>
              <a:ext uri="{FF2B5EF4-FFF2-40B4-BE49-F238E27FC236}">
                <a16:creationId xmlns:a16="http://schemas.microsoft.com/office/drawing/2014/main" id="{E1A7C08E-A812-4E27-51CC-E3E88F5D17FA}"/>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21" name="矩形 20">
            <a:extLst>
              <a:ext uri="{FF2B5EF4-FFF2-40B4-BE49-F238E27FC236}">
                <a16:creationId xmlns:a16="http://schemas.microsoft.com/office/drawing/2014/main" id="{3C3A8C4B-E49A-BE7E-D7BB-88A1FE32DBAA}"/>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2" name="直接连接符 21">
            <a:extLst>
              <a:ext uri="{FF2B5EF4-FFF2-40B4-BE49-F238E27FC236}">
                <a16:creationId xmlns:a16="http://schemas.microsoft.com/office/drawing/2014/main" id="{05E217A1-2B75-CE01-D6F8-05E569777C5C}"/>
              </a:ext>
            </a:extLst>
          </p:cNvPr>
          <p:cNvCxnSpPr>
            <a:cxnSpLocks/>
            <a:stCxn id="18"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E1B8B12-40A0-4C9A-5F43-9FF9CC38591D}"/>
                  </a:ext>
                </a:extLst>
              </p:cNvPr>
              <p:cNvSpPr/>
              <p:nvPr/>
            </p:nvSpPr>
            <p:spPr>
              <a:xfrm>
                <a:off x="1056000" y="6273630"/>
                <a:ext cx="10080000" cy="417358"/>
              </a:xfrm>
              <a:prstGeom prst="rect">
                <a:avLst/>
              </a:prstGeom>
            </p:spPr>
            <p:txBody>
              <a:bodyPr wrap="square">
                <a:spAutoFit/>
              </a:bodyPr>
              <a:lstStyle/>
              <a:p>
                <a:pPr marL="360000" indent="-360000">
                  <a:lnSpc>
                    <a:spcPct val="130000"/>
                  </a:lnSpc>
                  <a:buFont typeface="Wingdings" panose="05000000000000000000" pitchFamily="2" charset="2"/>
                  <a:buChar char="Ø"/>
                </a:pPr>
                <a14:m>
                  <m:oMath xmlns:m="http://schemas.openxmlformats.org/officeDocument/2006/math">
                    <m:r>
                      <a:rPr lang="zh-CN" altLang="en-US">
                        <a:latin typeface="Cambria Math" panose="02040503050406030204" pitchFamily="18" charset="0"/>
                        <a:ea typeface="微软雅黑" panose="020B0503020204020204" pitchFamily="34" charset="-122"/>
                      </a:rPr>
                      <m:t>ℛ</m:t>
                    </m:r>
                    <m:r>
                      <a:rPr lang="zh-CN" altLang="en-US">
                        <a:latin typeface="Cambria Math" panose="02040503050406030204" pitchFamily="18" charset="0"/>
                        <a:ea typeface="微软雅黑" panose="020B0503020204020204" pitchFamily="34" charset="-122"/>
                      </a:rPr>
                      <m:t>=</m:t>
                    </m:r>
                    <m:r>
                      <a:rPr lang="zh-CN" altLang="en-US">
                        <a:latin typeface="Cambria Math" panose="02040503050406030204" pitchFamily="18" charset="0"/>
                        <a:ea typeface="微软雅黑" panose="020B0503020204020204" pitchFamily="34" charset="-122"/>
                      </a:rPr>
                      <m:t>ℬ</m:t>
                    </m:r>
                    <m:d>
                      <m:dPr>
                        <m:ctrlPr>
                          <a:rPr lang="zh-CN" altLang="en-US" i="1">
                            <a:latin typeface="Cambria Math" panose="02040503050406030204" pitchFamily="18" charset="0"/>
                            <a:ea typeface="微软雅黑" panose="020B0503020204020204" pitchFamily="34" charset="-122"/>
                          </a:rPr>
                        </m:ctrlPr>
                      </m:dPr>
                      <m:e>
                        <m:sSub>
                          <m:sSubPr>
                            <m:ctrlPr>
                              <a:rPr lang="zh-CN" altLang="en-US" i="1">
                                <a:latin typeface="Cambria Math" panose="02040503050406030204" pitchFamily="18" charset="0"/>
                                <a:ea typeface="微软雅黑" panose="020B0503020204020204" pitchFamily="34" charset="-122"/>
                              </a:rPr>
                            </m:ctrlPr>
                          </m:sSubPr>
                          <m:e>
                            <m:r>
                              <m:rPr>
                                <m:sty m:val="p"/>
                              </m:rPr>
                              <a:rPr lang="zh-CN" altLang="en-US">
                                <a:latin typeface="Cambria Math" panose="02040503050406030204" pitchFamily="18" charset="0"/>
                                <a:ea typeface="微软雅黑" panose="020B0503020204020204" pitchFamily="34" charset="-122"/>
                              </a:rPr>
                              <m:t>Λ</m:t>
                            </m:r>
                          </m:e>
                          <m:sub>
                            <m:r>
                              <a:rPr lang="zh-CN" altLang="en-US">
                                <a:latin typeface="Cambria Math" panose="02040503050406030204" pitchFamily="18" charset="0"/>
                                <a:ea typeface="微软雅黑" panose="020B0503020204020204" pitchFamily="34" charset="-122"/>
                              </a:rPr>
                              <m:t>𝑏</m:t>
                            </m:r>
                          </m:sub>
                        </m:sSub>
                        <m:r>
                          <a:rPr lang="zh-CN" altLang="en-US">
                            <a:latin typeface="Cambria Math" panose="02040503050406030204" pitchFamily="18" charset="0"/>
                            <a:ea typeface="微软雅黑" panose="020B0503020204020204" pitchFamily="34" charset="-122"/>
                          </a:rPr>
                          <m:t>→</m:t>
                        </m:r>
                        <m:sSub>
                          <m:sSubPr>
                            <m:ctrlPr>
                              <a:rPr lang="zh-CN" altLang="en-US" i="1">
                                <a:latin typeface="Cambria Math" panose="02040503050406030204" pitchFamily="18" charset="0"/>
                                <a:ea typeface="微软雅黑" panose="020B0503020204020204" pitchFamily="34" charset="-122"/>
                              </a:rPr>
                            </m:ctrlPr>
                          </m:sSubPr>
                          <m:e>
                            <m:r>
                              <m:rPr>
                                <m:sty m:val="p"/>
                              </m:rPr>
                              <a:rPr lang="zh-CN" altLang="en-US">
                                <a:latin typeface="Cambria Math" panose="02040503050406030204" pitchFamily="18" charset="0"/>
                                <a:ea typeface="微软雅黑" panose="020B0503020204020204" pitchFamily="34" charset="-122"/>
                              </a:rPr>
                              <m:t>Λ</m:t>
                            </m:r>
                          </m:e>
                          <m:sub>
                            <m:r>
                              <a:rPr lang="zh-CN" altLang="en-US">
                                <a:latin typeface="Cambria Math" panose="02040503050406030204" pitchFamily="18" charset="0"/>
                                <a:ea typeface="微软雅黑" panose="020B0503020204020204" pitchFamily="34" charset="-122"/>
                              </a:rPr>
                              <m:t>𝑐</m:t>
                            </m:r>
                          </m:sub>
                        </m:sSub>
                        <m:r>
                          <a:rPr lang="zh-CN" altLang="en-US">
                            <a:latin typeface="Cambria Math" panose="02040503050406030204" pitchFamily="18" charset="0"/>
                            <a:ea typeface="微软雅黑" panose="020B0503020204020204" pitchFamily="34" charset="-122"/>
                          </a:rPr>
                          <m:t>𝐾</m:t>
                        </m:r>
                      </m:e>
                    </m:d>
                    <m:r>
                      <a:rPr lang="en-US" altLang="zh-CN">
                        <a:latin typeface="Cambria Math" panose="02040503050406030204" pitchFamily="18" charset="0"/>
                        <a:ea typeface="微软雅黑" panose="020B0503020204020204" pitchFamily="34" charset="-122"/>
                      </a:rPr>
                      <m:t>/</m:t>
                    </m:r>
                    <m:r>
                      <a:rPr lang="zh-CN" altLang="en-US">
                        <a:latin typeface="Cambria Math" panose="02040503050406030204" pitchFamily="18" charset="0"/>
                        <a:ea typeface="微软雅黑" panose="020B0503020204020204" pitchFamily="34" charset="-122"/>
                      </a:rPr>
                      <m:t>ℬ</m:t>
                    </m:r>
                    <m:d>
                      <m:dPr>
                        <m:ctrlPr>
                          <a:rPr lang="zh-CN" altLang="en-US" i="1">
                            <a:latin typeface="Cambria Math" panose="02040503050406030204" pitchFamily="18" charset="0"/>
                            <a:ea typeface="微软雅黑" panose="020B0503020204020204" pitchFamily="34" charset="-122"/>
                          </a:rPr>
                        </m:ctrlPr>
                      </m:dPr>
                      <m:e>
                        <m:sSub>
                          <m:sSubPr>
                            <m:ctrlPr>
                              <a:rPr lang="zh-CN" altLang="en-US" i="1">
                                <a:latin typeface="Cambria Math" panose="02040503050406030204" pitchFamily="18" charset="0"/>
                                <a:ea typeface="微软雅黑" panose="020B0503020204020204" pitchFamily="34" charset="-122"/>
                              </a:rPr>
                            </m:ctrlPr>
                          </m:sSubPr>
                          <m:e>
                            <m:r>
                              <m:rPr>
                                <m:sty m:val="p"/>
                              </m:rPr>
                              <a:rPr lang="zh-CN" altLang="en-US">
                                <a:latin typeface="Cambria Math" panose="02040503050406030204" pitchFamily="18" charset="0"/>
                                <a:ea typeface="微软雅黑" panose="020B0503020204020204" pitchFamily="34" charset="-122"/>
                              </a:rPr>
                              <m:t>Λ</m:t>
                            </m:r>
                          </m:e>
                          <m:sub>
                            <m:r>
                              <a:rPr lang="zh-CN" altLang="en-US">
                                <a:latin typeface="Cambria Math" panose="02040503050406030204" pitchFamily="18" charset="0"/>
                                <a:ea typeface="微软雅黑" panose="020B0503020204020204" pitchFamily="34" charset="-122"/>
                              </a:rPr>
                              <m:t>𝑏</m:t>
                            </m:r>
                          </m:sub>
                        </m:sSub>
                        <m:r>
                          <a:rPr lang="zh-CN" altLang="en-US">
                            <a:latin typeface="Cambria Math" panose="02040503050406030204" pitchFamily="18" charset="0"/>
                            <a:ea typeface="微软雅黑" panose="020B0503020204020204" pitchFamily="34" charset="-122"/>
                          </a:rPr>
                          <m:t>→</m:t>
                        </m:r>
                        <m:sSub>
                          <m:sSubPr>
                            <m:ctrlPr>
                              <a:rPr lang="zh-CN" altLang="en-US" i="1">
                                <a:latin typeface="Cambria Math" panose="02040503050406030204" pitchFamily="18" charset="0"/>
                                <a:ea typeface="微软雅黑" panose="020B0503020204020204" pitchFamily="34" charset="-122"/>
                              </a:rPr>
                            </m:ctrlPr>
                          </m:sSubPr>
                          <m:e>
                            <m:r>
                              <m:rPr>
                                <m:sty m:val="p"/>
                              </m:rPr>
                              <a:rPr lang="zh-CN" altLang="en-US">
                                <a:latin typeface="Cambria Math" panose="02040503050406030204" pitchFamily="18" charset="0"/>
                                <a:ea typeface="微软雅黑" panose="020B0503020204020204" pitchFamily="34" charset="-122"/>
                              </a:rPr>
                              <m:t>Λ</m:t>
                            </m:r>
                          </m:e>
                          <m:sub>
                            <m:r>
                              <a:rPr lang="zh-CN" altLang="en-US">
                                <a:latin typeface="Cambria Math" panose="02040503050406030204" pitchFamily="18" charset="0"/>
                                <a:ea typeface="微软雅黑" panose="020B0503020204020204" pitchFamily="34" charset="-122"/>
                              </a:rPr>
                              <m:t>𝑐</m:t>
                            </m:r>
                          </m:sub>
                        </m:sSub>
                        <m:r>
                          <a:rPr lang="zh-CN" altLang="en-US">
                            <a:latin typeface="Cambria Math" panose="02040503050406030204" pitchFamily="18" charset="0"/>
                            <a:ea typeface="微软雅黑" panose="020B0503020204020204" pitchFamily="34" charset="-122"/>
                          </a:rPr>
                          <m:t>𝜋</m:t>
                        </m:r>
                      </m:e>
                    </m:d>
                    <m:r>
                      <a:rPr lang="en-US" altLang="zh-CN">
                        <a:latin typeface="Cambria Math" panose="02040503050406030204" pitchFamily="18" charset="0"/>
                        <a:ea typeface="微软雅黑" panose="020B0503020204020204" pitchFamily="34" charset="-122"/>
                      </a:rPr>
                      <m:t>=0.0746</m:t>
                    </m:r>
                  </m:oMath>
                </a14:m>
                <a:r>
                  <a:rPr lang="en-US" altLang="zh-CN" dirty="0">
                    <a:latin typeface="微软雅黑" panose="020B0503020204020204" pitchFamily="34" charset="-122"/>
                    <a:ea typeface="微软雅黑" panose="020B0503020204020204" pitchFamily="34" charset="-122"/>
                  </a:rPr>
                  <a:t> is consistent with </a:t>
                </a:r>
                <a14:m>
                  <m:oMath xmlns:m="http://schemas.openxmlformats.org/officeDocument/2006/math">
                    <m:r>
                      <a:rPr lang="zh-CN" altLang="en-US">
                        <a:latin typeface="Cambria Math" panose="02040503050406030204" pitchFamily="18" charset="0"/>
                        <a:ea typeface="微软雅黑" panose="020B0503020204020204" pitchFamily="34" charset="-122"/>
                      </a:rPr>
                      <m:t>ℛ</m:t>
                    </m:r>
                    <m:r>
                      <a:rPr lang="zh-CN" altLang="en-US">
                        <a:latin typeface="Cambria Math" panose="02040503050406030204" pitchFamily="18" charset="0"/>
                        <a:ea typeface="微软雅黑" panose="020B0503020204020204" pitchFamily="34" charset="-122"/>
                      </a:rPr>
                      <m:t>=0.07</m:t>
                    </m:r>
                    <m:r>
                      <a:rPr lang="en-US" altLang="zh-CN" dirty="0">
                        <a:latin typeface="Cambria Math" panose="02040503050406030204" pitchFamily="18" charset="0"/>
                        <a:ea typeface="微软雅黑" panose="020B0503020204020204" pitchFamily="34" charset="-122"/>
                      </a:rPr>
                      <m:t>31</m:t>
                    </m:r>
                  </m:oMath>
                </a14:m>
                <a:r>
                  <a:rPr lang="en-US" altLang="zh-CN" dirty="0">
                    <a:latin typeface="微软雅黑" panose="020B0503020204020204" pitchFamily="34" charset="-122"/>
                    <a:ea typeface="微软雅黑" panose="020B0503020204020204" pitchFamily="34" charset="-122"/>
                  </a:rPr>
                  <a:t> from </a:t>
                </a:r>
                <a:r>
                  <a:rPr lang="en-US" altLang="zh-CN" dirty="0" err="1">
                    <a:latin typeface="微软雅黑" panose="020B0503020204020204" pitchFamily="34" charset="-122"/>
                    <a:ea typeface="微软雅黑" panose="020B0503020204020204" pitchFamily="34" charset="-122"/>
                  </a:rPr>
                  <a:t>LHCb</a:t>
                </a:r>
                <a:r>
                  <a:rPr lang="en-US" altLang="zh-CN" dirty="0">
                    <a:latin typeface="微软雅黑" panose="020B0503020204020204" pitchFamily="34" charset="-122"/>
                    <a:ea typeface="微软雅黑" panose="020B0503020204020204" pitchFamily="34" charset="-122"/>
                  </a:rPr>
                  <a:t>.</a:t>
                </a:r>
              </a:p>
            </p:txBody>
          </p:sp>
        </mc:Choice>
        <mc:Fallback xmlns="">
          <p:sp>
            <p:nvSpPr>
              <p:cNvPr id="10" name="矩形 9">
                <a:extLst>
                  <a:ext uri="{FF2B5EF4-FFF2-40B4-BE49-F238E27FC236}">
                    <a16:creationId xmlns:a16="http://schemas.microsoft.com/office/drawing/2014/main" id="{6E1B8B12-40A0-4C9A-5F43-9FF9CC38591D}"/>
                  </a:ext>
                </a:extLst>
              </p:cNvPr>
              <p:cNvSpPr>
                <a:spLocks noRot="1" noChangeAspect="1" noMove="1" noResize="1" noEditPoints="1" noAdjustHandles="1" noChangeArrowheads="1" noChangeShapeType="1" noTextEdit="1"/>
              </p:cNvSpPr>
              <p:nvPr/>
            </p:nvSpPr>
            <p:spPr>
              <a:xfrm>
                <a:off x="1056000" y="6273630"/>
                <a:ext cx="10080000" cy="417358"/>
              </a:xfrm>
              <a:prstGeom prst="rect">
                <a:avLst/>
              </a:prstGeom>
              <a:blipFill>
                <a:blip r:embed="rId8"/>
                <a:stretch>
                  <a:fillRect l="-363" b="-217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45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表格 2">
                <a:extLst>
                  <a:ext uri="{FF2B5EF4-FFF2-40B4-BE49-F238E27FC236}">
                    <a16:creationId xmlns:a16="http://schemas.microsoft.com/office/drawing/2014/main" id="{DAAEBF0C-B241-1C03-61DD-070AD4C8F139}"/>
                  </a:ext>
                </a:extLst>
              </p:cNvPr>
              <p:cNvGraphicFramePr>
                <a:graphicFrameLocks noGrp="1"/>
              </p:cNvGraphicFramePr>
              <p:nvPr>
                <p:extLst>
                  <p:ext uri="{D42A27DB-BD31-4B8C-83A1-F6EECF244321}">
                    <p14:modId xmlns:p14="http://schemas.microsoft.com/office/powerpoint/2010/main" val="2459348635"/>
                  </p:ext>
                </p:extLst>
              </p:nvPr>
            </p:nvGraphicFramePr>
            <p:xfrm>
              <a:off x="1056000" y="1629989"/>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527923403"/>
                        </a:ext>
                      </a:extLst>
                    </a:gridCol>
                    <a:gridCol w="1440000">
                      <a:extLst>
                        <a:ext uri="{9D8B030D-6E8A-4147-A177-3AD203B41FA5}">
                          <a16:colId xmlns:a16="http://schemas.microsoft.com/office/drawing/2014/main" val="2759833887"/>
                        </a:ext>
                      </a:extLst>
                    </a:gridCol>
                    <a:gridCol w="1440000">
                      <a:extLst>
                        <a:ext uri="{9D8B030D-6E8A-4147-A177-3AD203B41FA5}">
                          <a16:colId xmlns:a16="http://schemas.microsoft.com/office/drawing/2014/main" val="699933212"/>
                        </a:ext>
                      </a:extLst>
                    </a:gridCol>
                    <a:gridCol w="1440000">
                      <a:extLst>
                        <a:ext uri="{9D8B030D-6E8A-4147-A177-3AD203B41FA5}">
                          <a16:colId xmlns:a16="http://schemas.microsoft.com/office/drawing/2014/main" val="2206902825"/>
                        </a:ext>
                      </a:extLst>
                    </a:gridCol>
                    <a:gridCol w="1440000">
                      <a:extLst>
                        <a:ext uri="{9D8B030D-6E8A-4147-A177-3AD203B41FA5}">
                          <a16:colId xmlns:a16="http://schemas.microsoft.com/office/drawing/2014/main" val="1057143407"/>
                        </a:ext>
                      </a:extLst>
                    </a:gridCol>
                    <a:gridCol w="1440000">
                      <a:extLst>
                        <a:ext uri="{9D8B030D-6E8A-4147-A177-3AD203B41FA5}">
                          <a16:colId xmlns:a16="http://schemas.microsoft.com/office/drawing/2014/main" val="4283057884"/>
                        </a:ext>
                      </a:extLst>
                    </a:gridCol>
                    <a:gridCol w="1440000">
                      <a:extLst>
                        <a:ext uri="{9D8B030D-6E8A-4147-A177-3AD203B41FA5}">
                          <a16:colId xmlns:a16="http://schemas.microsoft.com/office/drawing/2014/main" val="4220160694"/>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CCQM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GFA</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LQCD</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770093044"/>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𝑓</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𝟎𝟗𝟓</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𝟎𝟐𝟗</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𝟎𝟐𝟏</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𝟎𝟓𝟕</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𝟎𝟏𝟖</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0.1081</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0.107</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0.061</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0.18±0.04</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~0.20</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214121554"/>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𝑔</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𝟏𝟎𝟒</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𝟎𝟐𝟎</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𝟎𝟔𝟎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𝟎𝟏𝟔</m:t>
                                    </m:r>
                                  </m:sup>
                                </m:sSubSup>
                              </m:oMath>
                            </m:oMathPara>
                          </a14:m>
                          <a:endParaRPr lang="zh-CN" sz="1200" b="1"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0.1065</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0.104</m:t>
                                </m:r>
                              </m:oMath>
                            </m:oMathPara>
                          </a14:m>
                          <a:endParaRPr lang="zh-CN" sz="1100" dirty="0">
                            <a:solidFill>
                              <a:srgbClr val="FF0000"/>
                            </a:solidFill>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0.107</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600910321"/>
                      </a:ext>
                    </a:extLst>
                  </a:tr>
                </a:tbl>
              </a:graphicData>
            </a:graphic>
          </p:graphicFrame>
        </mc:Choice>
        <mc:Fallback>
          <p:graphicFrame>
            <p:nvGraphicFramePr>
              <p:cNvPr id="3" name="表格 2">
                <a:extLst>
                  <a:ext uri="{FF2B5EF4-FFF2-40B4-BE49-F238E27FC236}">
                    <a16:creationId xmlns:a16="http://schemas.microsoft.com/office/drawing/2014/main" id="{DAAEBF0C-B241-1C03-61DD-070AD4C8F139}"/>
                  </a:ext>
                </a:extLst>
              </p:cNvPr>
              <p:cNvGraphicFramePr>
                <a:graphicFrameLocks noGrp="1"/>
              </p:cNvGraphicFramePr>
              <p:nvPr>
                <p:extLst>
                  <p:ext uri="{D42A27DB-BD31-4B8C-83A1-F6EECF244321}">
                    <p14:modId xmlns:p14="http://schemas.microsoft.com/office/powerpoint/2010/main" val="2459348635"/>
                  </p:ext>
                </p:extLst>
              </p:nvPr>
            </p:nvGraphicFramePr>
            <p:xfrm>
              <a:off x="1056000" y="1629989"/>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527923403"/>
                        </a:ext>
                      </a:extLst>
                    </a:gridCol>
                    <a:gridCol w="1440000">
                      <a:extLst>
                        <a:ext uri="{9D8B030D-6E8A-4147-A177-3AD203B41FA5}">
                          <a16:colId xmlns:a16="http://schemas.microsoft.com/office/drawing/2014/main" val="2759833887"/>
                        </a:ext>
                      </a:extLst>
                    </a:gridCol>
                    <a:gridCol w="1440000">
                      <a:extLst>
                        <a:ext uri="{9D8B030D-6E8A-4147-A177-3AD203B41FA5}">
                          <a16:colId xmlns:a16="http://schemas.microsoft.com/office/drawing/2014/main" val="699933212"/>
                        </a:ext>
                      </a:extLst>
                    </a:gridCol>
                    <a:gridCol w="1440000">
                      <a:extLst>
                        <a:ext uri="{9D8B030D-6E8A-4147-A177-3AD203B41FA5}">
                          <a16:colId xmlns:a16="http://schemas.microsoft.com/office/drawing/2014/main" val="2206902825"/>
                        </a:ext>
                      </a:extLst>
                    </a:gridCol>
                    <a:gridCol w="1440000">
                      <a:extLst>
                        <a:ext uri="{9D8B030D-6E8A-4147-A177-3AD203B41FA5}">
                          <a16:colId xmlns:a16="http://schemas.microsoft.com/office/drawing/2014/main" val="1057143407"/>
                        </a:ext>
                      </a:extLst>
                    </a:gridCol>
                    <a:gridCol w="1440000">
                      <a:extLst>
                        <a:ext uri="{9D8B030D-6E8A-4147-A177-3AD203B41FA5}">
                          <a16:colId xmlns:a16="http://schemas.microsoft.com/office/drawing/2014/main" val="4283057884"/>
                        </a:ext>
                      </a:extLst>
                    </a:gridCol>
                    <a:gridCol w="1440000">
                      <a:extLst>
                        <a:ext uri="{9D8B030D-6E8A-4147-A177-3AD203B41FA5}">
                          <a16:colId xmlns:a16="http://schemas.microsoft.com/office/drawing/2014/main" val="4220160694"/>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altLang="zh-CN" sz="1400" dirty="0">
                              <a:effectLst/>
                              <a:latin typeface="微软雅黑" panose="020B0503020204020204" pitchFamily="34" charset="-122"/>
                              <a:ea typeface="微软雅黑" panose="020B0503020204020204" pitchFamily="34" charset="-122"/>
                            </a:rPr>
                            <a:t>This work</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CCQM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GFA</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LQCD</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770093044"/>
                      </a:ext>
                    </a:extLst>
                  </a:tr>
                  <a:tr h="252000">
                    <a:tc>
                      <a:txBody>
                        <a:bodyPr/>
                        <a:lstStyle/>
                        <a:p>
                          <a:endParaRPr lang="zh-CN"/>
                        </a:p>
                      </a:txBody>
                      <a:tcPr marL="17780" marR="17780" marT="17780" marB="17780" anchor="ctr">
                        <a:blipFill>
                          <a:blip r:embed="rId2"/>
                          <a:stretch>
                            <a:fillRect l="-424" t="-148780" r="-602542" b="-109756"/>
                          </a:stretch>
                        </a:blipFill>
                      </a:tcPr>
                    </a:tc>
                    <a:tc>
                      <a:txBody>
                        <a:bodyPr/>
                        <a:lstStyle/>
                        <a:p>
                          <a:endParaRPr lang="zh-CN"/>
                        </a:p>
                      </a:txBody>
                      <a:tcPr marL="17780" marR="17780" marT="17780" marB="17780" anchor="ctr">
                        <a:blipFill>
                          <a:blip r:embed="rId2"/>
                          <a:stretch>
                            <a:fillRect l="-100000" t="-148780" r="-500000" b="-109756"/>
                          </a:stretch>
                        </a:blipFill>
                      </a:tcPr>
                    </a:tc>
                    <a:tc>
                      <a:txBody>
                        <a:bodyPr/>
                        <a:lstStyle/>
                        <a:p>
                          <a:endParaRPr lang="zh-CN"/>
                        </a:p>
                      </a:txBody>
                      <a:tcPr marL="17780" marR="17780" marT="17780" marB="17780" anchor="ctr">
                        <a:blipFill>
                          <a:blip r:embed="rId2"/>
                          <a:stretch>
                            <a:fillRect l="-200847" t="-148780" r="-402119" b="-109756"/>
                          </a:stretch>
                        </a:blipFill>
                      </a:tcPr>
                    </a:tc>
                    <a:tc>
                      <a:txBody>
                        <a:bodyPr/>
                        <a:lstStyle/>
                        <a:p>
                          <a:endParaRPr lang="zh-CN"/>
                        </a:p>
                      </a:txBody>
                      <a:tcPr marL="17780" marR="17780" marT="17780" marB="17780" anchor="ctr">
                        <a:blipFill>
                          <a:blip r:embed="rId2"/>
                          <a:stretch>
                            <a:fillRect l="-300847" t="-148780" r="-302119" b="-109756"/>
                          </a:stretch>
                        </a:blipFill>
                      </a:tcPr>
                    </a:tc>
                    <a:tc>
                      <a:txBody>
                        <a:bodyPr/>
                        <a:lstStyle/>
                        <a:p>
                          <a:endParaRPr lang="zh-CN"/>
                        </a:p>
                      </a:txBody>
                      <a:tcPr marL="17780" marR="17780" marT="17780" marB="17780" anchor="ctr">
                        <a:blipFill>
                          <a:blip r:embed="rId2"/>
                          <a:stretch>
                            <a:fillRect l="-400847" t="-148780" r="-202119" b="-109756"/>
                          </a:stretch>
                        </a:blipFill>
                      </a:tcPr>
                    </a:tc>
                    <a:tc>
                      <a:txBody>
                        <a:bodyPr/>
                        <a:lstStyle/>
                        <a:p>
                          <a:endParaRPr lang="zh-CN"/>
                        </a:p>
                      </a:txBody>
                      <a:tcPr marL="17780" marR="17780" marT="17780" marB="17780" anchor="ctr">
                        <a:blipFill>
                          <a:blip r:embed="rId2"/>
                          <a:stretch>
                            <a:fillRect l="-498734" t="-148780" r="-101266" b="-109756"/>
                          </a:stretch>
                        </a:blipFill>
                      </a:tcPr>
                    </a:tc>
                    <a:tc>
                      <a:txBody>
                        <a:bodyPr/>
                        <a:lstStyle/>
                        <a:p>
                          <a:endParaRPr lang="zh-CN"/>
                        </a:p>
                      </a:txBody>
                      <a:tcPr marL="17780" marR="17780" marT="17780" marB="17780" anchor="ctr">
                        <a:blipFill>
                          <a:blip r:embed="rId2"/>
                          <a:stretch>
                            <a:fillRect l="-601271" t="-148780" r="-1695" b="-109756"/>
                          </a:stretch>
                        </a:blipFill>
                      </a:tcPr>
                    </a:tc>
                    <a:extLst>
                      <a:ext uri="{0D108BD9-81ED-4DB2-BD59-A6C34878D82A}">
                        <a16:rowId xmlns:a16="http://schemas.microsoft.com/office/drawing/2014/main" val="1214121554"/>
                      </a:ext>
                    </a:extLst>
                  </a:tr>
                  <a:tr h="252000">
                    <a:tc>
                      <a:txBody>
                        <a:bodyPr/>
                        <a:lstStyle/>
                        <a:p>
                          <a:endParaRPr lang="zh-CN"/>
                        </a:p>
                      </a:txBody>
                      <a:tcPr marL="17780" marR="17780" marT="17780" marB="17780" anchor="ctr">
                        <a:blipFill>
                          <a:blip r:embed="rId2"/>
                          <a:stretch>
                            <a:fillRect l="-424" t="-242857" r="-602542" b="-7143"/>
                          </a:stretch>
                        </a:blipFill>
                      </a:tcPr>
                    </a:tc>
                    <a:tc>
                      <a:txBody>
                        <a:bodyPr/>
                        <a:lstStyle/>
                        <a:p>
                          <a:endParaRPr lang="zh-CN"/>
                        </a:p>
                      </a:txBody>
                      <a:tcPr marL="17780" marR="17780" marT="17780" marB="17780" anchor="ctr">
                        <a:blipFill>
                          <a:blip r:embed="rId2"/>
                          <a:stretch>
                            <a:fillRect l="-100000" t="-242857" r="-500000" b="-7143"/>
                          </a:stretch>
                        </a:blipFill>
                      </a:tcPr>
                    </a:tc>
                    <a:tc>
                      <a:txBody>
                        <a:bodyPr/>
                        <a:lstStyle/>
                        <a:p>
                          <a:endParaRPr lang="zh-CN"/>
                        </a:p>
                      </a:txBody>
                      <a:tcPr marL="17780" marR="17780" marT="17780" marB="17780" anchor="ctr">
                        <a:blipFill>
                          <a:blip r:embed="rId2"/>
                          <a:stretch>
                            <a:fillRect l="-200847" t="-242857" r="-402119" b="-7143"/>
                          </a:stretch>
                        </a:blipFill>
                      </a:tcPr>
                    </a:tc>
                    <a:tc>
                      <a:txBody>
                        <a:bodyPr/>
                        <a:lstStyle/>
                        <a:p>
                          <a:endParaRPr lang="zh-CN"/>
                        </a:p>
                      </a:txBody>
                      <a:tcPr marL="17780" marR="17780" marT="17780" marB="17780" anchor="ctr">
                        <a:blipFill>
                          <a:blip r:embed="rId2"/>
                          <a:stretch>
                            <a:fillRect l="-300847" t="-242857" r="-302119" b="-7143"/>
                          </a:stretch>
                        </a:blipFill>
                      </a:tcPr>
                    </a:tc>
                    <a:tc>
                      <a:txBody>
                        <a:bodyPr/>
                        <a:lstStyle/>
                        <a:p>
                          <a:endParaRPr lang="zh-CN"/>
                        </a:p>
                      </a:txBody>
                      <a:tcPr marL="17780" marR="17780" marT="17780" marB="17780" anchor="ctr">
                        <a:blipFill>
                          <a:blip r:embed="rId2"/>
                          <a:stretch>
                            <a:fillRect l="-400847" t="-242857" r="-202119" b="-7143"/>
                          </a:stretch>
                        </a:blipFill>
                      </a:tcPr>
                    </a:tc>
                    <a:tc>
                      <a:txBody>
                        <a:bodyPr/>
                        <a:lstStyle/>
                        <a:p>
                          <a:endParaRPr lang="zh-CN"/>
                        </a:p>
                      </a:txBody>
                      <a:tcPr marL="17780" marR="17780" marT="17780" marB="17780" anchor="ctr">
                        <a:blipFill>
                          <a:blip r:embed="rId2"/>
                          <a:stretch>
                            <a:fillRect l="-498734" t="-242857" r="-101266" b="-7143"/>
                          </a:stretch>
                        </a:blipFill>
                      </a:tcPr>
                    </a:tc>
                    <a:tc>
                      <a:txBody>
                        <a:bodyPr/>
                        <a:lstStyle/>
                        <a:p>
                          <a:endParaRPr lang="zh-CN"/>
                        </a:p>
                      </a:txBody>
                      <a:tcPr marL="17780" marR="17780" marT="17780" marB="17780" anchor="ctr">
                        <a:blipFill>
                          <a:blip r:embed="rId2"/>
                          <a:stretch>
                            <a:fillRect l="-601271" t="-242857" r="-1695" b="-7143"/>
                          </a:stretch>
                        </a:blipFill>
                      </a:tcPr>
                    </a:tc>
                    <a:extLst>
                      <a:ext uri="{0D108BD9-81ED-4DB2-BD59-A6C34878D82A}">
                        <a16:rowId xmlns:a16="http://schemas.microsoft.com/office/drawing/2014/main" val="60091032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F8E6E0B0-1D1F-99AA-0746-89333CE58F6A}"/>
                  </a:ext>
                </a:extLst>
              </p:cNvPr>
              <p:cNvGraphicFramePr>
                <a:graphicFrameLocks noGrp="1"/>
              </p:cNvGraphicFramePr>
              <p:nvPr>
                <p:extLst>
                  <p:ext uri="{D42A27DB-BD31-4B8C-83A1-F6EECF244321}">
                    <p14:modId xmlns:p14="http://schemas.microsoft.com/office/powerpoint/2010/main" val="360205916"/>
                  </p:ext>
                </p:extLst>
              </p:nvPr>
            </p:nvGraphicFramePr>
            <p:xfrm>
              <a:off x="1056000" y="2491377"/>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1812147744"/>
                        </a:ext>
                      </a:extLst>
                    </a:gridCol>
                    <a:gridCol w="1440000">
                      <a:extLst>
                        <a:ext uri="{9D8B030D-6E8A-4147-A177-3AD203B41FA5}">
                          <a16:colId xmlns:a16="http://schemas.microsoft.com/office/drawing/2014/main" val="641339621"/>
                        </a:ext>
                      </a:extLst>
                    </a:gridCol>
                    <a:gridCol w="1440000">
                      <a:extLst>
                        <a:ext uri="{9D8B030D-6E8A-4147-A177-3AD203B41FA5}">
                          <a16:colId xmlns:a16="http://schemas.microsoft.com/office/drawing/2014/main" val="1733448197"/>
                        </a:ext>
                      </a:extLst>
                    </a:gridCol>
                    <a:gridCol w="1440000">
                      <a:extLst>
                        <a:ext uri="{9D8B030D-6E8A-4147-A177-3AD203B41FA5}">
                          <a16:colId xmlns:a16="http://schemas.microsoft.com/office/drawing/2014/main" val="2257945290"/>
                        </a:ext>
                      </a:extLst>
                    </a:gridCol>
                    <a:gridCol w="1440000">
                      <a:extLst>
                        <a:ext uri="{9D8B030D-6E8A-4147-A177-3AD203B41FA5}">
                          <a16:colId xmlns:a16="http://schemas.microsoft.com/office/drawing/2014/main" val="3771545239"/>
                        </a:ext>
                      </a:extLst>
                    </a:gridCol>
                    <a:gridCol w="1440000">
                      <a:extLst>
                        <a:ext uri="{9D8B030D-6E8A-4147-A177-3AD203B41FA5}">
                          <a16:colId xmlns:a16="http://schemas.microsoft.com/office/drawing/2014/main" val="812566508"/>
                        </a:ext>
                      </a:extLst>
                    </a:gridCol>
                    <a:gridCol w="1440000">
                      <a:extLst>
                        <a:ext uri="{9D8B030D-6E8A-4147-A177-3AD203B41FA5}">
                          <a16:colId xmlns:a16="http://schemas.microsoft.com/office/drawing/2014/main" val="2748376444"/>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Ref</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478526423"/>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𝑓</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0.131</m:t>
                                    </m:r>
                                  </m:e>
                                  <m:sub>
                                    <m:r>
                                      <a:rPr lang="en-US" sz="1100">
                                        <a:effectLst/>
                                        <a:latin typeface="Cambria Math" panose="02040503050406030204" pitchFamily="18" charset="0"/>
                                      </a:rPr>
                                      <m:t>−0.018−0.008</m:t>
                                    </m:r>
                                  </m:sub>
                                  <m:sup>
                                    <m:r>
                                      <a:rPr lang="en-US" sz="1100">
                                        <a:effectLst/>
                                        <a:latin typeface="Cambria Math" panose="02040503050406030204" pitchFamily="18" charset="0"/>
                                      </a:rPr>
                                      <m:t>+0.016+0.008</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0.322±0.112</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0.446</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0.025</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0.175±0.106</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0.062</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335626945"/>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a:rPr lang="en-US" sz="1100">
                                        <a:effectLst/>
                                        <a:latin typeface="Cambria Math" panose="02040503050406030204" pitchFamily="18" charset="0"/>
                                      </a:rPr>
                                      <m:t>𝑔</m:t>
                                    </m:r>
                                  </m:e>
                                  <m:sub>
                                    <m:r>
                                      <a:rPr lang="en-US" sz="1100">
                                        <a:effectLst/>
                                        <a:latin typeface="Cambria Math" panose="02040503050406030204" pitchFamily="18" charset="0"/>
                                      </a:rPr>
                                      <m:t>1</m:t>
                                    </m:r>
                                  </m:sub>
                                </m:sSub>
                                <m:r>
                                  <a:rPr lang="en-US" sz="1100">
                                    <a:effectLst/>
                                    <a:latin typeface="Cambria Math" panose="02040503050406030204" pitchFamily="18" charset="0"/>
                                  </a:rPr>
                                  <m:t>(0)</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0.132</m:t>
                                    </m:r>
                                  </m:e>
                                  <m:sub>
                                    <m:r>
                                      <a:rPr lang="en-US" sz="1100">
                                        <a:effectLst/>
                                        <a:latin typeface="Cambria Math" panose="02040503050406030204" pitchFamily="18" charset="0"/>
                                      </a:rPr>
                                      <m:t>−0.017−0.009</m:t>
                                    </m:r>
                                  </m:sub>
                                  <m:sup>
                                    <m:r>
                                      <a:rPr lang="en-US" sz="1100">
                                        <a:effectLst/>
                                        <a:latin typeface="Cambria Math" panose="02040503050406030204" pitchFamily="18" charset="0"/>
                                      </a:rPr>
                                      <m:t>+0.016+0.008</m:t>
                                    </m:r>
                                  </m:sup>
                                </m:sSub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0.318±0.110</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0.446</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0.028</m:t>
                                </m:r>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0.108</m:t>
                                </m:r>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338110257"/>
                      </a:ext>
                    </a:extLst>
                  </a:tr>
                </a:tbl>
              </a:graphicData>
            </a:graphic>
          </p:graphicFrame>
        </mc:Choice>
        <mc:Fallback>
          <p:graphicFrame>
            <p:nvGraphicFramePr>
              <p:cNvPr id="4" name="表格 3">
                <a:extLst>
                  <a:ext uri="{FF2B5EF4-FFF2-40B4-BE49-F238E27FC236}">
                    <a16:creationId xmlns:a16="http://schemas.microsoft.com/office/drawing/2014/main" id="{F8E6E0B0-1D1F-99AA-0746-89333CE58F6A}"/>
                  </a:ext>
                </a:extLst>
              </p:cNvPr>
              <p:cNvGraphicFramePr>
                <a:graphicFrameLocks noGrp="1"/>
              </p:cNvGraphicFramePr>
              <p:nvPr>
                <p:extLst>
                  <p:ext uri="{D42A27DB-BD31-4B8C-83A1-F6EECF244321}">
                    <p14:modId xmlns:p14="http://schemas.microsoft.com/office/powerpoint/2010/main" val="360205916"/>
                  </p:ext>
                </p:extLst>
              </p:nvPr>
            </p:nvGraphicFramePr>
            <p:xfrm>
              <a:off x="1056000" y="2491377"/>
              <a:ext cx="10080000" cy="864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1812147744"/>
                        </a:ext>
                      </a:extLst>
                    </a:gridCol>
                    <a:gridCol w="1440000">
                      <a:extLst>
                        <a:ext uri="{9D8B030D-6E8A-4147-A177-3AD203B41FA5}">
                          <a16:colId xmlns:a16="http://schemas.microsoft.com/office/drawing/2014/main" val="641339621"/>
                        </a:ext>
                      </a:extLst>
                    </a:gridCol>
                    <a:gridCol w="1440000">
                      <a:extLst>
                        <a:ext uri="{9D8B030D-6E8A-4147-A177-3AD203B41FA5}">
                          <a16:colId xmlns:a16="http://schemas.microsoft.com/office/drawing/2014/main" val="1733448197"/>
                        </a:ext>
                      </a:extLst>
                    </a:gridCol>
                    <a:gridCol w="1440000">
                      <a:extLst>
                        <a:ext uri="{9D8B030D-6E8A-4147-A177-3AD203B41FA5}">
                          <a16:colId xmlns:a16="http://schemas.microsoft.com/office/drawing/2014/main" val="2257945290"/>
                        </a:ext>
                      </a:extLst>
                    </a:gridCol>
                    <a:gridCol w="1440000">
                      <a:extLst>
                        <a:ext uri="{9D8B030D-6E8A-4147-A177-3AD203B41FA5}">
                          <a16:colId xmlns:a16="http://schemas.microsoft.com/office/drawing/2014/main" val="3771545239"/>
                        </a:ext>
                      </a:extLst>
                    </a:gridCol>
                    <a:gridCol w="1440000">
                      <a:extLst>
                        <a:ext uri="{9D8B030D-6E8A-4147-A177-3AD203B41FA5}">
                          <a16:colId xmlns:a16="http://schemas.microsoft.com/office/drawing/2014/main" val="812566508"/>
                        </a:ext>
                      </a:extLst>
                    </a:gridCol>
                    <a:gridCol w="1440000">
                      <a:extLst>
                        <a:ext uri="{9D8B030D-6E8A-4147-A177-3AD203B41FA5}">
                          <a16:colId xmlns:a16="http://schemas.microsoft.com/office/drawing/2014/main" val="2748376444"/>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Form factors</a:t>
                          </a:r>
                          <a:endParaRPr lang="zh-CN" alt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QCDSR</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Ref</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478526423"/>
                      </a:ext>
                    </a:extLst>
                  </a:tr>
                  <a:tr h="252000">
                    <a:tc>
                      <a:txBody>
                        <a:bodyPr/>
                        <a:lstStyle/>
                        <a:p>
                          <a:endParaRPr lang="zh-CN"/>
                        </a:p>
                      </a:txBody>
                      <a:tcPr marL="17780" marR="17780" marT="17780" marB="17780" anchor="ctr">
                        <a:blipFill>
                          <a:blip r:embed="rId3"/>
                          <a:stretch>
                            <a:fillRect l="-424" t="-148780" r="-602542" b="-109756"/>
                          </a:stretch>
                        </a:blipFill>
                      </a:tcPr>
                    </a:tc>
                    <a:tc>
                      <a:txBody>
                        <a:bodyPr/>
                        <a:lstStyle/>
                        <a:p>
                          <a:endParaRPr lang="zh-CN"/>
                        </a:p>
                      </a:txBody>
                      <a:tcPr marL="17780" marR="17780" marT="17780" marB="17780" anchor="ctr">
                        <a:blipFill>
                          <a:blip r:embed="rId3"/>
                          <a:stretch>
                            <a:fillRect l="-100000" t="-148780" r="-500000" b="-109756"/>
                          </a:stretch>
                        </a:blipFill>
                      </a:tcPr>
                    </a:tc>
                    <a:tc>
                      <a:txBody>
                        <a:bodyPr/>
                        <a:lstStyle/>
                        <a:p>
                          <a:endParaRPr lang="zh-CN"/>
                        </a:p>
                      </a:txBody>
                      <a:tcPr marL="17780" marR="17780" marT="17780" marB="17780" anchor="ctr">
                        <a:blipFill>
                          <a:blip r:embed="rId3"/>
                          <a:stretch>
                            <a:fillRect l="-200847" t="-148780" r="-402119" b="-109756"/>
                          </a:stretch>
                        </a:blipFill>
                      </a:tcPr>
                    </a:tc>
                    <a:tc>
                      <a:txBody>
                        <a:bodyPr/>
                        <a:lstStyle/>
                        <a:p>
                          <a:endParaRPr lang="zh-CN"/>
                        </a:p>
                      </a:txBody>
                      <a:tcPr marL="17780" marR="17780" marT="17780" marB="17780" anchor="ctr">
                        <a:blipFill>
                          <a:blip r:embed="rId3"/>
                          <a:stretch>
                            <a:fillRect l="-300847" t="-148780" r="-302119" b="-109756"/>
                          </a:stretch>
                        </a:blipFill>
                      </a:tcPr>
                    </a:tc>
                    <a:tc>
                      <a:txBody>
                        <a:bodyPr/>
                        <a:lstStyle/>
                        <a:p>
                          <a:endParaRPr lang="zh-CN"/>
                        </a:p>
                      </a:txBody>
                      <a:tcPr marL="17780" marR="17780" marT="17780" marB="17780" anchor="ctr">
                        <a:blipFill>
                          <a:blip r:embed="rId3"/>
                          <a:stretch>
                            <a:fillRect l="-400847" t="-148780" r="-202119" b="-109756"/>
                          </a:stretch>
                        </a:blipFill>
                      </a:tcPr>
                    </a:tc>
                    <a:tc>
                      <a:txBody>
                        <a:bodyPr/>
                        <a:lstStyle/>
                        <a:p>
                          <a:endParaRPr lang="zh-CN"/>
                        </a:p>
                      </a:txBody>
                      <a:tcPr marL="17780" marR="17780" marT="17780" marB="17780" anchor="ctr">
                        <a:blipFill>
                          <a:blip r:embed="rId3"/>
                          <a:stretch>
                            <a:fillRect l="-498734" t="-148780" r="-101266" b="-109756"/>
                          </a:stretch>
                        </a:blipFill>
                      </a:tcPr>
                    </a:tc>
                    <a:tc>
                      <a:txBody>
                        <a:bodyPr/>
                        <a:lstStyle/>
                        <a:p>
                          <a:endParaRPr lang="zh-CN"/>
                        </a:p>
                      </a:txBody>
                      <a:tcPr marL="17780" marR="17780" marT="17780" marB="17780" anchor="ctr">
                        <a:blipFill>
                          <a:blip r:embed="rId3"/>
                          <a:stretch>
                            <a:fillRect l="-601271" t="-148780" r="-1695" b="-109756"/>
                          </a:stretch>
                        </a:blipFill>
                      </a:tcPr>
                    </a:tc>
                    <a:extLst>
                      <a:ext uri="{0D108BD9-81ED-4DB2-BD59-A6C34878D82A}">
                        <a16:rowId xmlns:a16="http://schemas.microsoft.com/office/drawing/2014/main" val="2335626945"/>
                      </a:ext>
                    </a:extLst>
                  </a:tr>
                  <a:tr h="252000">
                    <a:tc>
                      <a:txBody>
                        <a:bodyPr/>
                        <a:lstStyle/>
                        <a:p>
                          <a:endParaRPr lang="zh-CN"/>
                        </a:p>
                      </a:txBody>
                      <a:tcPr marL="17780" marR="17780" marT="17780" marB="17780" anchor="ctr">
                        <a:blipFill>
                          <a:blip r:embed="rId3"/>
                          <a:stretch>
                            <a:fillRect l="-424" t="-242857" r="-602542" b="-7143"/>
                          </a:stretch>
                        </a:blipFill>
                      </a:tcPr>
                    </a:tc>
                    <a:tc>
                      <a:txBody>
                        <a:bodyPr/>
                        <a:lstStyle/>
                        <a:p>
                          <a:endParaRPr lang="zh-CN"/>
                        </a:p>
                      </a:txBody>
                      <a:tcPr marL="17780" marR="17780" marT="17780" marB="17780" anchor="ctr">
                        <a:blipFill>
                          <a:blip r:embed="rId3"/>
                          <a:stretch>
                            <a:fillRect l="-100000" t="-242857" r="-500000" b="-7143"/>
                          </a:stretch>
                        </a:blipFill>
                      </a:tcPr>
                    </a:tc>
                    <a:tc>
                      <a:txBody>
                        <a:bodyPr/>
                        <a:lstStyle/>
                        <a:p>
                          <a:endParaRPr lang="zh-CN"/>
                        </a:p>
                      </a:txBody>
                      <a:tcPr marL="17780" marR="17780" marT="17780" marB="17780" anchor="ctr">
                        <a:blipFill>
                          <a:blip r:embed="rId3"/>
                          <a:stretch>
                            <a:fillRect l="-200847" t="-242857" r="-402119" b="-7143"/>
                          </a:stretch>
                        </a:blipFill>
                      </a:tcPr>
                    </a:tc>
                    <a:tc>
                      <a:txBody>
                        <a:bodyPr/>
                        <a:lstStyle/>
                        <a:p>
                          <a:endParaRPr lang="zh-CN"/>
                        </a:p>
                      </a:txBody>
                      <a:tcPr marL="17780" marR="17780" marT="17780" marB="17780" anchor="ctr">
                        <a:blipFill>
                          <a:blip r:embed="rId3"/>
                          <a:stretch>
                            <a:fillRect l="-300847" t="-242857" r="-302119" b="-7143"/>
                          </a:stretch>
                        </a:blipFill>
                      </a:tcPr>
                    </a:tc>
                    <a:tc>
                      <a:txBody>
                        <a:bodyPr/>
                        <a:lstStyle/>
                        <a:p>
                          <a:endParaRPr lang="zh-CN"/>
                        </a:p>
                      </a:txBody>
                      <a:tcPr marL="17780" marR="17780" marT="17780" marB="17780" anchor="ctr">
                        <a:blipFill>
                          <a:blip r:embed="rId3"/>
                          <a:stretch>
                            <a:fillRect l="-400847" t="-242857" r="-202119" b="-7143"/>
                          </a:stretch>
                        </a:blipFill>
                      </a:tcPr>
                    </a:tc>
                    <a:tc>
                      <a:txBody>
                        <a:bodyPr/>
                        <a:lstStyle/>
                        <a:p>
                          <a:endParaRPr lang="zh-CN"/>
                        </a:p>
                      </a:txBody>
                      <a:tcPr marL="17780" marR="17780" marT="17780" marB="17780" anchor="ctr">
                        <a:blipFill>
                          <a:blip r:embed="rId3"/>
                          <a:stretch>
                            <a:fillRect l="-498734" t="-242857" r="-101266" b="-7143"/>
                          </a:stretch>
                        </a:blipFill>
                      </a:tcPr>
                    </a:tc>
                    <a:tc>
                      <a:txBody>
                        <a:bodyPr/>
                        <a:lstStyle/>
                        <a:p>
                          <a:endParaRPr lang="zh-CN"/>
                        </a:p>
                      </a:txBody>
                      <a:tcPr marL="17780" marR="17780" marT="17780" marB="17780" anchor="ctr">
                        <a:blipFill>
                          <a:blip r:embed="rId3"/>
                          <a:stretch>
                            <a:fillRect l="-601271" t="-242857" r="-1695" b="-7143"/>
                          </a:stretch>
                        </a:blipFill>
                      </a:tcPr>
                    </a:tc>
                    <a:extLst>
                      <a:ext uri="{0D108BD9-81ED-4DB2-BD59-A6C34878D82A}">
                        <a16:rowId xmlns:a16="http://schemas.microsoft.com/office/drawing/2014/main" val="1338110257"/>
                      </a:ext>
                    </a:extLst>
                  </a:tr>
                </a:tbl>
              </a:graphicData>
            </a:graphic>
          </p:graphicFrame>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919C5C2-1BF1-7DF1-DFBD-E635D50FCFC2}"/>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smtClean="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oMath>
                </a14:m>
                <a:r>
                  <a:rPr lang="en-US" altLang="zh-CN" sz="2400" b="1" dirty="0">
                    <a:latin typeface="微软雅黑" panose="020B0503020204020204" pitchFamily="34" charset="-122"/>
                    <a:ea typeface="微软雅黑" panose="020B0503020204020204" pitchFamily="34" charset="-122"/>
                  </a:rPr>
                  <a:t> form factors</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10" name="文本框 9">
                <a:extLst>
                  <a:ext uri="{FF2B5EF4-FFF2-40B4-BE49-F238E27FC236}">
                    <a16:creationId xmlns:a16="http://schemas.microsoft.com/office/drawing/2014/main" id="{D919C5C2-1BF1-7DF1-DFBD-E635D50FCFC2}"/>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5"/>
                <a:stretch>
                  <a:fillRect l="-907" t="-11842" b="-27632"/>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EA44CBF2-5E8E-2E8E-B534-AA6DA510AA6C}"/>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2" name="矩形 11">
            <a:extLst>
              <a:ext uri="{FF2B5EF4-FFF2-40B4-BE49-F238E27FC236}">
                <a16:creationId xmlns:a16="http://schemas.microsoft.com/office/drawing/2014/main" id="{8A0AA2A8-29D8-E75F-BB75-EC589D0453DD}"/>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矩形 12">
            <a:extLst>
              <a:ext uri="{FF2B5EF4-FFF2-40B4-BE49-F238E27FC236}">
                <a16:creationId xmlns:a16="http://schemas.microsoft.com/office/drawing/2014/main" id="{B0A73E03-18E5-55F8-3F35-647D8C20B29B}"/>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14" name="直接连接符 13">
            <a:extLst>
              <a:ext uri="{FF2B5EF4-FFF2-40B4-BE49-F238E27FC236}">
                <a16:creationId xmlns:a16="http://schemas.microsoft.com/office/drawing/2014/main" id="{E839152D-7265-78EB-2B2C-820832F503FE}"/>
              </a:ext>
            </a:extLst>
          </p:cNvPr>
          <p:cNvCxnSpPr>
            <a:cxnSpLocks/>
            <a:stCxn id="11"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C6A054BA-E8DA-CE9A-A5E6-254A1E8132E5}"/>
              </a:ext>
            </a:extLst>
          </p:cNvPr>
          <p:cNvSpPr/>
          <p:nvPr/>
        </p:nvSpPr>
        <p:spPr>
          <a:xfrm>
            <a:off x="1056000" y="3593671"/>
            <a:ext cx="10080000" cy="777457"/>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Our results agree reasonably well with the results from the LFQM, CCQM. Despite a wide range of various predictions, they are still in the same order of magnitude.</a:t>
            </a:r>
          </a:p>
        </p:txBody>
      </p:sp>
    </p:spTree>
    <p:extLst>
      <p:ext uri="{BB962C8B-B14F-4D97-AF65-F5344CB8AC3E}">
        <p14:creationId xmlns:p14="http://schemas.microsoft.com/office/powerpoint/2010/main" val="29171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28">
                <a:extLst>
                  <a:ext uri="{FF2B5EF4-FFF2-40B4-BE49-F238E27FC236}">
                    <a16:creationId xmlns:a16="http://schemas.microsoft.com/office/drawing/2014/main" id="{9274BD55-38FC-6C66-455F-76655B942646}"/>
                  </a:ext>
                </a:extLst>
              </p:cNvPr>
              <p:cNvSpPr txBox="1"/>
              <p:nvPr/>
            </p:nvSpPr>
            <p:spPr>
              <a:xfrm>
                <a:off x="1056416" y="1269537"/>
                <a:ext cx="10079168" cy="640303"/>
              </a:xfrm>
              <a:prstGeom prst="rect">
                <a:avLst/>
              </a:prstGeom>
              <a:noFill/>
            </p:spPr>
            <p:txBody>
              <a:bodyPr wrap="square" rtlCol="0">
                <a:spAutoFit/>
              </a:bodyPr>
              <a:lstStyle/>
              <a:p>
                <a:pPr marL="360000" lvl="5"/>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ℳ</m:t>
                        </m:r>
                      </m:e>
                      <m:sup>
                        <m:r>
                          <a:rPr lang="en-US" altLang="zh-CN" sz="1600" i="1">
                            <a:latin typeface="Cambria Math" panose="02040503050406030204" pitchFamily="18" charset="0"/>
                          </a:rPr>
                          <m:t>𝐿</m:t>
                        </m:r>
                      </m:sup>
                    </m:sSup>
                    <m:r>
                      <m:rPr>
                        <m:aln/>
                      </m:rP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𝑢</m:t>
                            </m:r>
                          </m:e>
                        </m:acc>
                      </m:e>
                      <m:sub>
                        <m:r>
                          <m:rPr>
                            <m:sty m:val="p"/>
                          </m:rPr>
                          <a:rPr lang="en-US" altLang="zh-CN" sz="1600">
                            <a:latin typeface="Cambria Math" panose="02040503050406030204" pitchFamily="18" charset="0"/>
                          </a:rPr>
                          <m:t>Λ</m:t>
                        </m:r>
                      </m:sub>
                    </m:sSub>
                    <m:d>
                      <m:dPr>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𝑝</m:t>
                            </m:r>
                          </m:e>
                          <m:sup>
                            <m:r>
                              <a:rPr lang="en-US" altLang="zh-CN" sz="1600" i="1">
                                <a:latin typeface="Cambria Math" panose="02040503050406030204" pitchFamily="18" charset="0"/>
                              </a:rPr>
                              <m:t>′</m:t>
                            </m:r>
                          </m:sup>
                        </m:sSup>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𝜖</m:t>
                        </m:r>
                      </m:e>
                      <m:sub>
                        <m:r>
                          <a:rPr lang="en-US" altLang="zh-CN" sz="1600" i="1">
                            <a:latin typeface="Cambria Math" panose="02040503050406030204" pitchFamily="18" charset="0"/>
                          </a:rPr>
                          <m:t>𝐿</m:t>
                        </m:r>
                      </m:sub>
                      <m:sup>
                        <m:r>
                          <a:rPr lang="en-US" altLang="zh-CN" sz="1600" i="1">
                            <a:latin typeface="Cambria Math" panose="02040503050406030204" pitchFamily="18" charset="0"/>
                          </a:rPr>
                          <m:t>𝜇</m:t>
                        </m:r>
                        <m:r>
                          <a:rPr lang="en-US" altLang="zh-CN" sz="1600" i="1">
                            <a:latin typeface="Cambria Math" panose="02040503050406030204" pitchFamily="18" charset="0"/>
                          </a:rPr>
                          <m:t>∗</m:t>
                        </m:r>
                      </m:sup>
                    </m:sSubSup>
                    <m:d>
                      <m:dPr>
                        <m:begChr m:val="["/>
                        <m:endChr m:val="]"/>
                        <m:ctrlPr>
                          <a:rPr lang="zh-CN" altLang="zh-CN" sz="1600" i="1">
                            <a:latin typeface="Cambria Math" panose="02040503050406030204" pitchFamily="18" charset="0"/>
                          </a:rPr>
                        </m:ctrlPr>
                      </m:d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𝜇</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f>
                          <m:fPr>
                            <m:ctrlPr>
                              <a:rPr lang="zh-CN" altLang="zh-CN" sz="1600" i="1">
                                <a:latin typeface="Cambria Math" panose="02040503050406030204" pitchFamily="18" charset="0"/>
                              </a:rPr>
                            </m:ctrlPr>
                          </m:fPr>
                          <m:num>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m:t>
                                </m:r>
                              </m:sup>
                            </m:sSubSup>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den>
                        </m:f>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𝜇</m:t>
                            </m:r>
                          </m:sub>
                        </m:sSub>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f>
                          <m:fPr>
                            <m:ctrlPr>
                              <a:rPr lang="zh-CN" altLang="zh-CN" sz="1600" i="1">
                                <a:latin typeface="Cambria Math" panose="02040503050406030204" pitchFamily="18" charset="0"/>
                              </a:rPr>
                            </m:ctrlPr>
                          </m:fPr>
                          <m:num>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m:t>
                                </m:r>
                              </m:sup>
                            </m:sSubSup>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den>
                        </m:f>
                      </m:e>
                    </m:d>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𝑢</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mc:Choice>
        <mc:Fallback xmlns="">
          <p:sp>
            <p:nvSpPr>
              <p:cNvPr id="5" name="TextBox 28">
                <a:extLst>
                  <a:ext uri="{FF2B5EF4-FFF2-40B4-BE49-F238E27FC236}">
                    <a16:creationId xmlns:a16="http://schemas.microsoft.com/office/drawing/2014/main" id="{9274BD55-38FC-6C66-455F-76655B942646}"/>
                  </a:ext>
                </a:extLst>
              </p:cNvPr>
              <p:cNvSpPr txBox="1">
                <a:spLocks noRot="1" noChangeAspect="1" noMove="1" noResize="1" noEditPoints="1" noAdjustHandles="1" noChangeArrowheads="1" noChangeShapeType="1" noTextEdit="1"/>
              </p:cNvSpPr>
              <p:nvPr/>
            </p:nvSpPr>
            <p:spPr>
              <a:xfrm>
                <a:off x="1056416" y="1269537"/>
                <a:ext cx="10079168" cy="64030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AD27A023-C171-255C-1FFA-64D896A380B2}"/>
                  </a:ext>
                </a:extLst>
              </p:cNvPr>
              <p:cNvGraphicFramePr>
                <a:graphicFrameLocks noGrp="1"/>
              </p:cNvGraphicFramePr>
              <p:nvPr>
                <p:extLst>
                  <p:ext uri="{D42A27DB-BD31-4B8C-83A1-F6EECF244321}">
                    <p14:modId xmlns:p14="http://schemas.microsoft.com/office/powerpoint/2010/main" val="585390710"/>
                  </p:ext>
                </p:extLst>
              </p:nvPr>
            </p:nvGraphicFramePr>
            <p:xfrm>
              <a:off x="1056000" y="2529251"/>
              <a:ext cx="10080000" cy="2016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1583545248"/>
                        </a:ext>
                      </a:extLst>
                    </a:gridCol>
                    <a:gridCol w="2160000">
                      <a:extLst>
                        <a:ext uri="{9D8B030D-6E8A-4147-A177-3AD203B41FA5}">
                          <a16:colId xmlns:a16="http://schemas.microsoft.com/office/drawing/2014/main" val="638112328"/>
                        </a:ext>
                      </a:extLst>
                    </a:gridCol>
                    <a:gridCol w="2160000">
                      <a:extLst>
                        <a:ext uri="{9D8B030D-6E8A-4147-A177-3AD203B41FA5}">
                          <a16:colId xmlns:a16="http://schemas.microsoft.com/office/drawing/2014/main" val="1912116874"/>
                        </a:ext>
                      </a:extLst>
                    </a:gridCol>
                    <a:gridCol w="2160000">
                      <a:extLst>
                        <a:ext uri="{9D8B030D-6E8A-4147-A177-3AD203B41FA5}">
                          <a16:colId xmlns:a16="http://schemas.microsoft.com/office/drawing/2014/main" val="1789521946"/>
                        </a:ext>
                      </a:extLst>
                    </a:gridCol>
                    <a:gridCol w="2160000">
                      <a:extLst>
                        <a:ext uri="{9D8B030D-6E8A-4147-A177-3AD203B41FA5}">
                          <a16:colId xmlns:a16="http://schemas.microsoft.com/office/drawing/2014/main" val="3487787972"/>
                        </a:ext>
                      </a:extLst>
                    </a:gridCol>
                  </a:tblGrid>
                  <a:tr h="504000">
                    <a:tc>
                      <a:txBody>
                        <a:bodyPr/>
                        <a:lstStyle/>
                        <a:p>
                          <a:pPr indent="0" algn="ctr"/>
                          <a:r>
                            <a:rPr lang="en-US" altLang="zh-CN" sz="1400" dirty="0">
                              <a:effectLst/>
                              <a:latin typeface="微软雅黑" panose="020B0503020204020204" pitchFamily="34" charset="-122"/>
                              <a:ea typeface="微软雅黑" panose="020B0503020204020204" pitchFamily="34" charset="-122"/>
                            </a:rPr>
                            <a:t>Amplitude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zh-CN" sz="1400" b="1" i="1" u="none" strike="noStrike" kern="1200" cap="none" spc="0" normalizeH="0" baseline="0" noProof="0" smtClean="0">
                                        <a:ln>
                                          <a:noFill/>
                                        </a:ln>
                                        <a:solidFill>
                                          <a:prstClr val="white"/>
                                        </a:solidFill>
                                        <a:effectLst/>
                                        <a:uLnTx/>
                                        <a:uFillTx/>
                                        <a:latin typeface="Cambria Math" panose="02040503050406030204" pitchFamily="18" charset="0"/>
                                        <a:cs typeface="+mn-cs"/>
                                      </a:rPr>
                                    </m:ctrlPr>
                                  </m:sSubPr>
                                  <m:e>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e>
                                  <m: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𝑏</m:t>
                                    </m:r>
                                  </m:sub>
                                </m:s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𝐽</m:t>
                                </m:r>
                                <m:r>
                                  <m:rPr>
                                    <m:lit/>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𝜓</m:t>
                                </m:r>
                              </m:oMath>
                            </m:oMathPara>
                          </a14:m>
                          <a:endParaRPr lang="en-US" altLang="zh-CN" sz="1400" b="1" dirty="0">
                            <a:solidFill>
                              <a:schemeClr val="bg1"/>
                            </a:solidFill>
                            <a:effectLst/>
                            <a:latin typeface="微软雅黑" panose="020B0503020204020204" pitchFamily="34" charset="-122"/>
                            <a:ea typeface="微软雅黑" panose="020B0503020204020204" pitchFamily="34" charset="-122"/>
                          </a:endParaRPr>
                        </a:p>
                        <a:p>
                          <a:pPr marL="0" marR="0" lvl="0" indent="0" algn="ctr" defTabSz="914355"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effectLst/>
                              <a:latin typeface="微软雅黑" panose="020B0503020204020204" pitchFamily="34" charset="-122"/>
                              <a:ea typeface="微软雅黑" panose="020B0503020204020204" pitchFamily="34" charset="-122"/>
                            </a:rPr>
                            <a:t>Factorizable</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zh-CN" sz="1400" b="1" i="1" u="none" strike="noStrike" kern="1200" cap="none" spc="0" normalizeH="0" baseline="0" noProof="0" smtClean="0">
                                        <a:ln>
                                          <a:noFill/>
                                        </a:ln>
                                        <a:solidFill>
                                          <a:prstClr val="white"/>
                                        </a:solidFill>
                                        <a:effectLst/>
                                        <a:uLnTx/>
                                        <a:uFillTx/>
                                        <a:latin typeface="Cambria Math" panose="02040503050406030204" pitchFamily="18" charset="0"/>
                                        <a:cs typeface="+mn-cs"/>
                                      </a:rPr>
                                    </m:ctrlPr>
                                  </m:sSubPr>
                                  <m:e>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e>
                                  <m: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𝑏</m:t>
                                    </m:r>
                                  </m:sub>
                                </m:s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𝐽</m:t>
                                </m:r>
                                <m:r>
                                  <m:rPr>
                                    <m:lit/>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𝜓</m:t>
                                </m:r>
                              </m:oMath>
                            </m:oMathPara>
                          </a14:m>
                          <a:endParaRPr lang="en-US" altLang="zh-CN" sz="1400" b="1" dirty="0">
                            <a:solidFill>
                              <a:schemeClr val="bg1"/>
                            </a:solidFill>
                            <a:effectLst/>
                            <a:latin typeface="微软雅黑" panose="020B0503020204020204" pitchFamily="34" charset="-122"/>
                            <a:ea typeface="微软雅黑" panose="020B0503020204020204" pitchFamily="34" charset="-122"/>
                          </a:endParaRPr>
                        </a:p>
                        <a:p>
                          <a:pPr marL="0" marR="0" lvl="0" indent="0" algn="ctr" defTabSz="914355"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effectLst/>
                              <a:latin typeface="微软雅黑" panose="020B0503020204020204" pitchFamily="34" charset="-122"/>
                              <a:ea typeface="微软雅黑" panose="020B0503020204020204" pitchFamily="34" charset="-122"/>
                            </a:rPr>
                            <a:t>Nonfactorizable</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14:m>
                            <m:oMathPara xmlns:m="http://schemas.openxmlformats.org/officeDocument/2006/math">
                              <m:oMathParaPr>
                                <m:jc m:val="centerGroup"/>
                              </m:oMathParaPr>
                              <m:oMath xmlns:m="http://schemas.openxmlformats.org/officeDocument/2006/math">
                                <m:sSub>
                                  <m:sSubPr>
                                    <m:ctrlPr>
                                      <a:rPr kumimoji="0" lang="zh-CN" altLang="zh-CN" sz="1400" b="1" i="1" u="none" strike="noStrike" kern="1200" cap="none" spc="0" normalizeH="0" baseline="0" noProof="0" smtClean="0">
                                        <a:ln>
                                          <a:noFill/>
                                        </a:ln>
                                        <a:solidFill>
                                          <a:prstClr val="white"/>
                                        </a:solidFill>
                                        <a:effectLst/>
                                        <a:uLnTx/>
                                        <a:uFillTx/>
                                        <a:latin typeface="Cambria Math" panose="02040503050406030204" pitchFamily="18" charset="0"/>
                                        <a:cs typeface="+mn-cs"/>
                                      </a:rPr>
                                    </m:ctrlPr>
                                  </m:sSubPr>
                                  <m:e>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e>
                                  <m: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𝑏</m:t>
                                    </m:r>
                                  </m:sub>
                                </m:s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𝜓</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(2</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𝑆</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oMath>
                            </m:oMathPara>
                          </a14:m>
                          <a:endParaRPr lang="en-US" altLang="zh-CN" sz="1400" b="1" dirty="0">
                            <a:solidFill>
                              <a:schemeClr val="bg1"/>
                            </a:solidFill>
                            <a:effectLst/>
                            <a:latin typeface="微软雅黑" panose="020B0503020204020204" pitchFamily="34" charset="-122"/>
                            <a:ea typeface="微软雅黑" panose="020B0503020204020204" pitchFamily="34" charset="-122"/>
                          </a:endParaRPr>
                        </a:p>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Factorizable</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tc>
                      <a:txBody>
                        <a:bodyPr/>
                        <a:lstStyle/>
                        <a:p>
                          <a:pPr indent="0" algn="ctr"/>
                          <a14:m>
                            <m:oMathPara xmlns:m="http://schemas.openxmlformats.org/officeDocument/2006/math">
                              <m:oMathParaPr>
                                <m:jc m:val="centerGroup"/>
                              </m:oMathParaPr>
                              <m:oMath xmlns:m="http://schemas.openxmlformats.org/officeDocument/2006/math">
                                <m:sSub>
                                  <m:sSubPr>
                                    <m:ctrlPr>
                                      <a:rPr kumimoji="0" lang="zh-CN" altLang="zh-CN" sz="1400" b="1" i="1" u="none" strike="noStrike" kern="1200" cap="none" spc="0" normalizeH="0" baseline="0" noProof="0" smtClean="0">
                                        <a:ln>
                                          <a:noFill/>
                                        </a:ln>
                                        <a:solidFill>
                                          <a:prstClr val="white"/>
                                        </a:solidFill>
                                        <a:effectLst/>
                                        <a:uLnTx/>
                                        <a:uFillTx/>
                                        <a:latin typeface="Cambria Math" panose="02040503050406030204" pitchFamily="18" charset="0"/>
                                        <a:cs typeface="+mn-cs"/>
                                      </a:rPr>
                                    </m:ctrlPr>
                                  </m:sSubPr>
                                  <m:e>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e>
                                  <m: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𝑏</m:t>
                                    </m:r>
                                  </m:sub>
                                </m:sSub>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r>
                                  <m:rPr>
                                    <m:sty m:val="p"/>
                                  </m:rP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Λ</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𝜓</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(2</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𝑆</m:t>
                                </m:r>
                                <m:r>
                                  <a:rPr kumimoji="0" lang="en-US" altLang="zh-CN" sz="1400" b="1" i="0" u="none" strike="noStrike" kern="1200" cap="none" spc="0" normalizeH="0" baseline="0" noProof="0">
                                    <a:ln>
                                      <a:noFill/>
                                    </a:ln>
                                    <a:solidFill>
                                      <a:prstClr val="white"/>
                                    </a:solidFill>
                                    <a:effectLst/>
                                    <a:uLnTx/>
                                    <a:uFillTx/>
                                    <a:latin typeface="Cambria Math" panose="02040503050406030204" pitchFamily="18" charset="0"/>
                                    <a:cs typeface="+mn-cs"/>
                                  </a:rPr>
                                  <m:t>)</m:t>
                                </m:r>
                              </m:oMath>
                            </m:oMathPara>
                          </a14:m>
                          <a:endParaRPr lang="en-US" altLang="zh-CN" sz="1400" b="1" dirty="0">
                            <a:solidFill>
                              <a:schemeClr val="bg1"/>
                            </a:solidFill>
                            <a:effectLst/>
                            <a:latin typeface="微软雅黑" panose="020B0503020204020204" pitchFamily="34" charset="-122"/>
                            <a:ea typeface="微软雅黑" panose="020B0503020204020204" pitchFamily="34" charset="-122"/>
                          </a:endParaRPr>
                        </a:p>
                        <a:p>
                          <a:pPr indent="0" algn="ctr"/>
                          <a:r>
                            <a:rPr lang="en-US" altLang="zh-CN" sz="1400" b="1" dirty="0">
                              <a:solidFill>
                                <a:schemeClr val="bg1"/>
                              </a:solidFill>
                              <a:effectLst/>
                              <a:latin typeface="微软雅黑" panose="020B0503020204020204" pitchFamily="34" charset="-122"/>
                              <a:ea typeface="微软雅黑" panose="020B0503020204020204" pitchFamily="34" charset="-122"/>
                            </a:rPr>
                            <a:t>Nonfactorizable</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solidFill>
                          <a:schemeClr val="accent2"/>
                        </a:solidFill>
                      </a:tcPr>
                    </a:tc>
                    <a:extLst>
                      <a:ext uri="{0D108BD9-81ED-4DB2-BD59-A6C34878D82A}">
                        <a16:rowId xmlns:a16="http://schemas.microsoft.com/office/drawing/2014/main" val="1153600458"/>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𝐴</m:t>
                                    </m:r>
                                  </m:e>
                                  <m:sub>
                                    <m:r>
                                      <a:rPr lang="en-US" sz="1100">
                                        <a:effectLst/>
                                        <a:latin typeface="Cambria Math" panose="02040503050406030204" pitchFamily="18" charset="0"/>
                                      </a:rPr>
                                      <m:t>1</m:t>
                                    </m:r>
                                  </m:sub>
                                  <m:sup>
                                    <m:r>
                                      <a:rPr lang="en-US" sz="1100">
                                        <a:effectLst/>
                                        <a:latin typeface="Cambria Math" panose="02040503050406030204" pitchFamily="18" charset="0"/>
                                      </a:rPr>
                                      <m:t>𝐿</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3.57×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3.55×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8.12×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2.50×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5.14×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8.69×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2.85×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491182779"/>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𝐵</m:t>
                                    </m:r>
                                  </m:e>
                                  <m:sub>
                                    <m:r>
                                      <a:rPr lang="en-US" sz="1100">
                                        <a:effectLst/>
                                        <a:latin typeface="Cambria Math" panose="02040503050406030204" pitchFamily="18" charset="0"/>
                                      </a:rPr>
                                      <m:t>1</m:t>
                                    </m:r>
                                  </m:sub>
                                  <m:sup>
                                    <m:r>
                                      <a:rPr lang="en-US" sz="1100">
                                        <a:effectLst/>
                                        <a:latin typeface="Cambria Math" panose="02040503050406030204" pitchFamily="18" charset="0"/>
                                      </a:rPr>
                                      <m:t>𝐿</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−6.06×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4.17×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−6.87×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2.28×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−1.60×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6.15×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−8.57×</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2.68×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615324867"/>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𝐴</m:t>
                                    </m:r>
                                  </m:e>
                                  <m:sub>
                                    <m:r>
                                      <a:rPr lang="en-US" sz="1100">
                                        <a:effectLst/>
                                        <a:latin typeface="Cambria Math" panose="02040503050406030204" pitchFamily="18" charset="0"/>
                                      </a:rPr>
                                      <m:t>2</m:t>
                                    </m:r>
                                  </m:sub>
                                  <m:sup>
                                    <m:r>
                                      <a:rPr lang="en-US" sz="1100">
                                        <a:effectLst/>
                                        <a:latin typeface="Cambria Math" panose="02040503050406030204" pitchFamily="18" charset="0"/>
                                      </a:rPr>
                                      <m:t>𝐿</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−1.32×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8.66×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2.22×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7.35×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−3.45×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1.43×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3.04×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1.63×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432772835"/>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𝐵</m:t>
                                    </m:r>
                                  </m:e>
                                  <m:sub>
                                    <m:r>
                                      <a:rPr lang="en-US" sz="1100">
                                        <a:effectLst/>
                                        <a:latin typeface="Cambria Math" panose="02040503050406030204" pitchFamily="18" charset="0"/>
                                      </a:rPr>
                                      <m:t>2</m:t>
                                    </m:r>
                                  </m:sub>
                                  <m:sup>
                                    <m:r>
                                      <a:rPr lang="en-US" sz="1100">
                                        <a:effectLst/>
                                        <a:latin typeface="Cambria Math" panose="02040503050406030204" pitchFamily="18" charset="0"/>
                                      </a:rPr>
                                      <m:t>𝐿</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1.81×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1.30×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8.08×</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8.59×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5.35×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2.25×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9.12×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1.06×</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424605807"/>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𝐴</m:t>
                                    </m:r>
                                  </m:e>
                                  <m:sub>
                                    <m:r>
                                      <a:rPr lang="en-US" sz="1100">
                                        <a:effectLst/>
                                        <a:latin typeface="Cambria Math" panose="02040503050406030204" pitchFamily="18" charset="0"/>
                                      </a:rPr>
                                      <m:t>1</m:t>
                                    </m:r>
                                  </m:sub>
                                  <m:sup>
                                    <m:r>
                                      <a:rPr lang="en-US" sz="1100">
                                        <a:effectLst/>
                                        <a:latin typeface="Cambria Math" panose="02040503050406030204" pitchFamily="18" charset="0"/>
                                      </a:rPr>
                                      <m:t>𝑇</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5.79×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3.29×</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7.41×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2.95×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1.41×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4.60×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6.90×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2.25×</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155364647"/>
                      </a:ext>
                    </a:extLst>
                  </a:tr>
                  <a:tr h="252000">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𝐵</m:t>
                                    </m:r>
                                  </m:e>
                                  <m:sub>
                                    <m:r>
                                      <a:rPr lang="en-US" sz="1100">
                                        <a:effectLst/>
                                        <a:latin typeface="Cambria Math" panose="02040503050406030204" pitchFamily="18" charset="0"/>
                                      </a:rPr>
                                      <m:t>1</m:t>
                                    </m:r>
                                  </m:sub>
                                  <m:sup>
                                    <m:r>
                                      <a:rPr lang="en-US" sz="1100">
                                        <a:effectLst/>
                                        <a:latin typeface="Cambria Math" panose="02040503050406030204" pitchFamily="18" charset="0"/>
                                      </a:rPr>
                                      <m:t>𝑇</m:t>
                                    </m:r>
                                  </m:sup>
                                </m:sSub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−8.42×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−11</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3.91×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−6.82×</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2.90×</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−2.01×</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5.53×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−10</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−6.83×</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−9</m:t>
                                    </m:r>
                                  </m:sup>
                                </m:sSup>
                                <m:r>
                                  <a:rPr lang="en-US" sz="1100">
                                    <a:effectLst/>
                                    <a:latin typeface="Cambria Math" panose="02040503050406030204" pitchFamily="18" charset="0"/>
                                  </a:rPr>
                                  <m:t>+</m:t>
                                </m:r>
                                <m:r>
                                  <a:rPr lang="en-US" sz="1100">
                                    <a:effectLst/>
                                    <a:latin typeface="Cambria Math" panose="02040503050406030204" pitchFamily="18" charset="0"/>
                                  </a:rPr>
                                  <m:t>𝑖</m:t>
                                </m:r>
                                <m:r>
                                  <a:rPr lang="en-US" sz="1100">
                                    <a:effectLst/>
                                    <a:latin typeface="Cambria Math" panose="02040503050406030204" pitchFamily="18" charset="0"/>
                                  </a:rPr>
                                  <m:t>2.24×</m:t>
                                </m:r>
                                <m:sSup>
                                  <m:sSupPr>
                                    <m:ctrlPr>
                                      <a:rPr lang="zh-CN" sz="1100" i="1">
                                        <a:effectLst/>
                                        <a:latin typeface="Cambria Math" panose="02040503050406030204" pitchFamily="18" charset="0"/>
                                      </a:rPr>
                                    </m:ctrlPr>
                                  </m:sSupPr>
                                  <m:e>
                                    <m:r>
                                      <a:rPr lang="en-US" sz="1100">
                                        <a:effectLst/>
                                        <a:latin typeface="Cambria Math" panose="02040503050406030204" pitchFamily="18" charset="0"/>
                                      </a:rPr>
                                      <m:t>10</m:t>
                                    </m:r>
                                  </m:e>
                                  <m:sup>
                                    <m:r>
                                      <a:rPr lang="en-US" sz="1100">
                                        <a:effectLst/>
                                        <a:latin typeface="Cambria Math" panose="02040503050406030204" pitchFamily="18" charset="0"/>
                                      </a:rPr>
                                      <m:t>−8</m:t>
                                    </m:r>
                                  </m:sup>
                                </m:sSup>
                              </m:oMath>
                            </m:oMathPara>
                          </a14:m>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453107307"/>
                      </a:ext>
                    </a:extLst>
                  </a:tr>
                </a:tbl>
              </a:graphicData>
            </a:graphic>
          </p:graphicFrame>
        </mc:Choice>
        <mc:Fallback>
          <p:graphicFrame>
            <p:nvGraphicFramePr>
              <p:cNvPr id="6" name="表格 5">
                <a:extLst>
                  <a:ext uri="{FF2B5EF4-FFF2-40B4-BE49-F238E27FC236}">
                    <a16:creationId xmlns:a16="http://schemas.microsoft.com/office/drawing/2014/main" id="{AD27A023-C171-255C-1FFA-64D896A380B2}"/>
                  </a:ext>
                </a:extLst>
              </p:cNvPr>
              <p:cNvGraphicFramePr>
                <a:graphicFrameLocks noGrp="1"/>
              </p:cNvGraphicFramePr>
              <p:nvPr>
                <p:extLst>
                  <p:ext uri="{D42A27DB-BD31-4B8C-83A1-F6EECF244321}">
                    <p14:modId xmlns:p14="http://schemas.microsoft.com/office/powerpoint/2010/main" val="585390710"/>
                  </p:ext>
                </p:extLst>
              </p:nvPr>
            </p:nvGraphicFramePr>
            <p:xfrm>
              <a:off x="1056000" y="2529251"/>
              <a:ext cx="10080000" cy="2016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1583545248"/>
                        </a:ext>
                      </a:extLst>
                    </a:gridCol>
                    <a:gridCol w="2160000">
                      <a:extLst>
                        <a:ext uri="{9D8B030D-6E8A-4147-A177-3AD203B41FA5}">
                          <a16:colId xmlns:a16="http://schemas.microsoft.com/office/drawing/2014/main" val="638112328"/>
                        </a:ext>
                      </a:extLst>
                    </a:gridCol>
                    <a:gridCol w="2160000">
                      <a:extLst>
                        <a:ext uri="{9D8B030D-6E8A-4147-A177-3AD203B41FA5}">
                          <a16:colId xmlns:a16="http://schemas.microsoft.com/office/drawing/2014/main" val="1912116874"/>
                        </a:ext>
                      </a:extLst>
                    </a:gridCol>
                    <a:gridCol w="2160000">
                      <a:extLst>
                        <a:ext uri="{9D8B030D-6E8A-4147-A177-3AD203B41FA5}">
                          <a16:colId xmlns:a16="http://schemas.microsoft.com/office/drawing/2014/main" val="1789521946"/>
                        </a:ext>
                      </a:extLst>
                    </a:gridCol>
                    <a:gridCol w="2160000">
                      <a:extLst>
                        <a:ext uri="{9D8B030D-6E8A-4147-A177-3AD203B41FA5}">
                          <a16:colId xmlns:a16="http://schemas.microsoft.com/office/drawing/2014/main" val="3487787972"/>
                        </a:ext>
                      </a:extLst>
                    </a:gridCol>
                  </a:tblGrid>
                  <a:tr h="504000">
                    <a:tc>
                      <a:txBody>
                        <a:bodyPr/>
                        <a:lstStyle/>
                        <a:p>
                          <a:pPr indent="0" algn="ctr"/>
                          <a:r>
                            <a:rPr lang="en-US" altLang="zh-CN" sz="1400" dirty="0">
                              <a:effectLst/>
                              <a:latin typeface="微软雅黑" panose="020B0503020204020204" pitchFamily="34" charset="-122"/>
                              <a:ea typeface="微软雅黑" panose="020B0503020204020204" pitchFamily="34" charset="-122"/>
                            </a:rPr>
                            <a:t>Amplitude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4"/>
                          <a:stretch>
                            <a:fillRect l="-66761" t="-1205" r="-300563" b="-302410"/>
                          </a:stretch>
                        </a:blipFill>
                      </a:tcPr>
                    </a:tc>
                    <a:tc>
                      <a:txBody>
                        <a:bodyPr/>
                        <a:lstStyle/>
                        <a:p>
                          <a:endParaRPr lang="zh-CN"/>
                        </a:p>
                      </a:txBody>
                      <a:tcPr marL="17780" marR="17780" marT="17780" marB="17780" anchor="ctr">
                        <a:blipFill>
                          <a:blip r:embed="rId4"/>
                          <a:stretch>
                            <a:fillRect l="-167232" t="-1205" r="-201412" b="-302410"/>
                          </a:stretch>
                        </a:blipFill>
                      </a:tcPr>
                    </a:tc>
                    <a:tc>
                      <a:txBody>
                        <a:bodyPr/>
                        <a:lstStyle/>
                        <a:p>
                          <a:endParaRPr lang="zh-CN"/>
                        </a:p>
                      </a:txBody>
                      <a:tcPr marL="17780" marR="17780" marT="17780" marB="17780" anchor="ctr">
                        <a:blipFill>
                          <a:blip r:embed="rId4"/>
                          <a:stretch>
                            <a:fillRect l="-266479" t="-1205" r="-100845" b="-302410"/>
                          </a:stretch>
                        </a:blipFill>
                      </a:tcPr>
                    </a:tc>
                    <a:tc>
                      <a:txBody>
                        <a:bodyPr/>
                        <a:lstStyle/>
                        <a:p>
                          <a:endParaRPr lang="zh-CN"/>
                        </a:p>
                      </a:txBody>
                      <a:tcPr marL="17780" marR="17780" marT="17780" marB="17780" anchor="ctr">
                        <a:blipFill>
                          <a:blip r:embed="rId4"/>
                          <a:stretch>
                            <a:fillRect l="-367514" t="-1205" r="-1130" b="-302410"/>
                          </a:stretch>
                        </a:blipFill>
                      </a:tcPr>
                    </a:tc>
                    <a:extLst>
                      <a:ext uri="{0D108BD9-81ED-4DB2-BD59-A6C34878D82A}">
                        <a16:rowId xmlns:a16="http://schemas.microsoft.com/office/drawing/2014/main" val="1153600458"/>
                      </a:ext>
                    </a:extLst>
                  </a:tr>
                  <a:tr h="252000">
                    <a:tc>
                      <a:txBody>
                        <a:bodyPr/>
                        <a:lstStyle/>
                        <a:p>
                          <a:endParaRPr lang="zh-CN"/>
                        </a:p>
                      </a:txBody>
                      <a:tcPr marL="17780" marR="17780" marT="17780" marB="17780" anchor="ctr">
                        <a:blipFill>
                          <a:blip r:embed="rId4"/>
                          <a:stretch>
                            <a:fillRect l="-424" t="-200000" r="-602542" b="-497619"/>
                          </a:stretch>
                        </a:blipFill>
                      </a:tcPr>
                    </a:tc>
                    <a:tc>
                      <a:txBody>
                        <a:bodyPr/>
                        <a:lstStyle/>
                        <a:p>
                          <a:endParaRPr lang="zh-CN"/>
                        </a:p>
                      </a:txBody>
                      <a:tcPr marL="17780" marR="17780" marT="17780" marB="17780" anchor="ctr">
                        <a:blipFill>
                          <a:blip r:embed="rId4"/>
                          <a:stretch>
                            <a:fillRect l="-66761" t="-200000" r="-300563" b="-497619"/>
                          </a:stretch>
                        </a:blipFill>
                      </a:tcPr>
                    </a:tc>
                    <a:tc>
                      <a:txBody>
                        <a:bodyPr/>
                        <a:lstStyle/>
                        <a:p>
                          <a:endParaRPr lang="zh-CN"/>
                        </a:p>
                      </a:txBody>
                      <a:tcPr marL="17780" marR="17780" marT="17780" marB="17780" anchor="ctr">
                        <a:blipFill>
                          <a:blip r:embed="rId4"/>
                          <a:stretch>
                            <a:fillRect l="-167232" t="-200000" r="-201412" b="-497619"/>
                          </a:stretch>
                        </a:blipFill>
                      </a:tcPr>
                    </a:tc>
                    <a:tc>
                      <a:txBody>
                        <a:bodyPr/>
                        <a:lstStyle/>
                        <a:p>
                          <a:endParaRPr lang="zh-CN"/>
                        </a:p>
                      </a:txBody>
                      <a:tcPr marL="17780" marR="17780" marT="17780" marB="17780" anchor="ctr">
                        <a:blipFill>
                          <a:blip r:embed="rId4"/>
                          <a:stretch>
                            <a:fillRect l="-266479" t="-200000" r="-100845" b="-497619"/>
                          </a:stretch>
                        </a:blipFill>
                      </a:tcPr>
                    </a:tc>
                    <a:tc>
                      <a:txBody>
                        <a:bodyPr/>
                        <a:lstStyle/>
                        <a:p>
                          <a:endParaRPr lang="zh-CN"/>
                        </a:p>
                      </a:txBody>
                      <a:tcPr marL="17780" marR="17780" marT="17780" marB="17780" anchor="ctr">
                        <a:blipFill>
                          <a:blip r:embed="rId4"/>
                          <a:stretch>
                            <a:fillRect l="-367514" t="-200000" r="-1130" b="-497619"/>
                          </a:stretch>
                        </a:blipFill>
                      </a:tcPr>
                    </a:tc>
                    <a:extLst>
                      <a:ext uri="{0D108BD9-81ED-4DB2-BD59-A6C34878D82A}">
                        <a16:rowId xmlns:a16="http://schemas.microsoft.com/office/drawing/2014/main" val="491182779"/>
                      </a:ext>
                    </a:extLst>
                  </a:tr>
                  <a:tr h="252000">
                    <a:tc>
                      <a:txBody>
                        <a:bodyPr/>
                        <a:lstStyle/>
                        <a:p>
                          <a:endParaRPr lang="zh-CN"/>
                        </a:p>
                      </a:txBody>
                      <a:tcPr marL="17780" marR="17780" marT="17780" marB="17780" anchor="ctr">
                        <a:blipFill>
                          <a:blip r:embed="rId4"/>
                          <a:stretch>
                            <a:fillRect l="-424" t="-307317" r="-602542" b="-409756"/>
                          </a:stretch>
                        </a:blipFill>
                      </a:tcPr>
                    </a:tc>
                    <a:tc>
                      <a:txBody>
                        <a:bodyPr/>
                        <a:lstStyle/>
                        <a:p>
                          <a:endParaRPr lang="zh-CN"/>
                        </a:p>
                      </a:txBody>
                      <a:tcPr marL="17780" marR="17780" marT="17780" marB="17780" anchor="ctr">
                        <a:blipFill>
                          <a:blip r:embed="rId4"/>
                          <a:stretch>
                            <a:fillRect l="-66761" t="-307317" r="-300563" b="-409756"/>
                          </a:stretch>
                        </a:blipFill>
                      </a:tcPr>
                    </a:tc>
                    <a:tc>
                      <a:txBody>
                        <a:bodyPr/>
                        <a:lstStyle/>
                        <a:p>
                          <a:endParaRPr lang="zh-CN"/>
                        </a:p>
                      </a:txBody>
                      <a:tcPr marL="17780" marR="17780" marT="17780" marB="17780" anchor="ctr">
                        <a:blipFill>
                          <a:blip r:embed="rId4"/>
                          <a:stretch>
                            <a:fillRect l="-167232" t="-307317" r="-201412" b="-409756"/>
                          </a:stretch>
                        </a:blipFill>
                      </a:tcPr>
                    </a:tc>
                    <a:tc>
                      <a:txBody>
                        <a:bodyPr/>
                        <a:lstStyle/>
                        <a:p>
                          <a:endParaRPr lang="zh-CN"/>
                        </a:p>
                      </a:txBody>
                      <a:tcPr marL="17780" marR="17780" marT="17780" marB="17780" anchor="ctr">
                        <a:blipFill>
                          <a:blip r:embed="rId4"/>
                          <a:stretch>
                            <a:fillRect l="-266479" t="-307317" r="-100845" b="-409756"/>
                          </a:stretch>
                        </a:blipFill>
                      </a:tcPr>
                    </a:tc>
                    <a:tc>
                      <a:txBody>
                        <a:bodyPr/>
                        <a:lstStyle/>
                        <a:p>
                          <a:endParaRPr lang="zh-CN"/>
                        </a:p>
                      </a:txBody>
                      <a:tcPr marL="17780" marR="17780" marT="17780" marB="17780" anchor="ctr">
                        <a:blipFill>
                          <a:blip r:embed="rId4"/>
                          <a:stretch>
                            <a:fillRect l="-367514" t="-307317" r="-1130" b="-409756"/>
                          </a:stretch>
                        </a:blipFill>
                      </a:tcPr>
                    </a:tc>
                    <a:extLst>
                      <a:ext uri="{0D108BD9-81ED-4DB2-BD59-A6C34878D82A}">
                        <a16:rowId xmlns:a16="http://schemas.microsoft.com/office/drawing/2014/main" val="615324867"/>
                      </a:ext>
                    </a:extLst>
                  </a:tr>
                  <a:tr h="252000">
                    <a:tc>
                      <a:txBody>
                        <a:bodyPr/>
                        <a:lstStyle/>
                        <a:p>
                          <a:endParaRPr lang="zh-CN"/>
                        </a:p>
                      </a:txBody>
                      <a:tcPr marL="17780" marR="17780" marT="17780" marB="17780" anchor="ctr">
                        <a:blipFill>
                          <a:blip r:embed="rId4"/>
                          <a:stretch>
                            <a:fillRect l="-424" t="-397619" r="-602542" b="-300000"/>
                          </a:stretch>
                        </a:blipFill>
                      </a:tcPr>
                    </a:tc>
                    <a:tc>
                      <a:txBody>
                        <a:bodyPr/>
                        <a:lstStyle/>
                        <a:p>
                          <a:endParaRPr lang="zh-CN"/>
                        </a:p>
                      </a:txBody>
                      <a:tcPr marL="17780" marR="17780" marT="17780" marB="17780" anchor="ctr">
                        <a:blipFill>
                          <a:blip r:embed="rId4"/>
                          <a:stretch>
                            <a:fillRect l="-66761" t="-397619" r="-300563" b="-300000"/>
                          </a:stretch>
                        </a:blipFill>
                      </a:tcPr>
                    </a:tc>
                    <a:tc>
                      <a:txBody>
                        <a:bodyPr/>
                        <a:lstStyle/>
                        <a:p>
                          <a:endParaRPr lang="zh-CN"/>
                        </a:p>
                      </a:txBody>
                      <a:tcPr marL="17780" marR="17780" marT="17780" marB="17780" anchor="ctr">
                        <a:blipFill>
                          <a:blip r:embed="rId4"/>
                          <a:stretch>
                            <a:fillRect l="-167232" t="-397619" r="-201412" b="-300000"/>
                          </a:stretch>
                        </a:blipFill>
                      </a:tcPr>
                    </a:tc>
                    <a:tc>
                      <a:txBody>
                        <a:bodyPr/>
                        <a:lstStyle/>
                        <a:p>
                          <a:endParaRPr lang="zh-CN"/>
                        </a:p>
                      </a:txBody>
                      <a:tcPr marL="17780" marR="17780" marT="17780" marB="17780" anchor="ctr">
                        <a:blipFill>
                          <a:blip r:embed="rId4"/>
                          <a:stretch>
                            <a:fillRect l="-266479" t="-397619" r="-100845" b="-300000"/>
                          </a:stretch>
                        </a:blipFill>
                      </a:tcPr>
                    </a:tc>
                    <a:tc>
                      <a:txBody>
                        <a:bodyPr/>
                        <a:lstStyle/>
                        <a:p>
                          <a:endParaRPr lang="zh-CN"/>
                        </a:p>
                      </a:txBody>
                      <a:tcPr marL="17780" marR="17780" marT="17780" marB="17780" anchor="ctr">
                        <a:blipFill>
                          <a:blip r:embed="rId4"/>
                          <a:stretch>
                            <a:fillRect l="-367514" t="-397619" r="-1130" b="-300000"/>
                          </a:stretch>
                        </a:blipFill>
                      </a:tcPr>
                    </a:tc>
                    <a:extLst>
                      <a:ext uri="{0D108BD9-81ED-4DB2-BD59-A6C34878D82A}">
                        <a16:rowId xmlns:a16="http://schemas.microsoft.com/office/drawing/2014/main" val="2432772835"/>
                      </a:ext>
                    </a:extLst>
                  </a:tr>
                  <a:tr h="252000">
                    <a:tc>
                      <a:txBody>
                        <a:bodyPr/>
                        <a:lstStyle/>
                        <a:p>
                          <a:endParaRPr lang="zh-CN"/>
                        </a:p>
                      </a:txBody>
                      <a:tcPr marL="17780" marR="17780" marT="17780" marB="17780" anchor="ctr">
                        <a:blipFill>
                          <a:blip r:embed="rId4"/>
                          <a:stretch>
                            <a:fillRect l="-424" t="-509756" r="-602542" b="-207317"/>
                          </a:stretch>
                        </a:blipFill>
                      </a:tcPr>
                    </a:tc>
                    <a:tc>
                      <a:txBody>
                        <a:bodyPr/>
                        <a:lstStyle/>
                        <a:p>
                          <a:endParaRPr lang="zh-CN"/>
                        </a:p>
                      </a:txBody>
                      <a:tcPr marL="17780" marR="17780" marT="17780" marB="17780" anchor="ctr">
                        <a:blipFill>
                          <a:blip r:embed="rId4"/>
                          <a:stretch>
                            <a:fillRect l="-66761" t="-509756" r="-300563" b="-207317"/>
                          </a:stretch>
                        </a:blipFill>
                      </a:tcPr>
                    </a:tc>
                    <a:tc>
                      <a:txBody>
                        <a:bodyPr/>
                        <a:lstStyle/>
                        <a:p>
                          <a:endParaRPr lang="zh-CN"/>
                        </a:p>
                      </a:txBody>
                      <a:tcPr marL="17780" marR="17780" marT="17780" marB="17780" anchor="ctr">
                        <a:blipFill>
                          <a:blip r:embed="rId4"/>
                          <a:stretch>
                            <a:fillRect l="-167232" t="-509756" r="-201412" b="-207317"/>
                          </a:stretch>
                        </a:blipFill>
                      </a:tcPr>
                    </a:tc>
                    <a:tc>
                      <a:txBody>
                        <a:bodyPr/>
                        <a:lstStyle/>
                        <a:p>
                          <a:endParaRPr lang="zh-CN"/>
                        </a:p>
                      </a:txBody>
                      <a:tcPr marL="17780" marR="17780" marT="17780" marB="17780" anchor="ctr">
                        <a:blipFill>
                          <a:blip r:embed="rId4"/>
                          <a:stretch>
                            <a:fillRect l="-266479" t="-509756" r="-100845" b="-207317"/>
                          </a:stretch>
                        </a:blipFill>
                      </a:tcPr>
                    </a:tc>
                    <a:tc>
                      <a:txBody>
                        <a:bodyPr/>
                        <a:lstStyle/>
                        <a:p>
                          <a:endParaRPr lang="zh-CN"/>
                        </a:p>
                      </a:txBody>
                      <a:tcPr marL="17780" marR="17780" marT="17780" marB="17780" anchor="ctr">
                        <a:blipFill>
                          <a:blip r:embed="rId4"/>
                          <a:stretch>
                            <a:fillRect l="-367514" t="-509756" r="-1130" b="-207317"/>
                          </a:stretch>
                        </a:blipFill>
                      </a:tcPr>
                    </a:tc>
                    <a:extLst>
                      <a:ext uri="{0D108BD9-81ED-4DB2-BD59-A6C34878D82A}">
                        <a16:rowId xmlns:a16="http://schemas.microsoft.com/office/drawing/2014/main" val="1424605807"/>
                      </a:ext>
                    </a:extLst>
                  </a:tr>
                  <a:tr h="252000">
                    <a:tc>
                      <a:txBody>
                        <a:bodyPr/>
                        <a:lstStyle/>
                        <a:p>
                          <a:endParaRPr lang="zh-CN"/>
                        </a:p>
                      </a:txBody>
                      <a:tcPr marL="17780" marR="17780" marT="17780" marB="17780" anchor="ctr">
                        <a:blipFill>
                          <a:blip r:embed="rId4"/>
                          <a:stretch>
                            <a:fillRect l="-424" t="-595238" r="-602542" b="-102381"/>
                          </a:stretch>
                        </a:blipFill>
                      </a:tcPr>
                    </a:tc>
                    <a:tc>
                      <a:txBody>
                        <a:bodyPr/>
                        <a:lstStyle/>
                        <a:p>
                          <a:endParaRPr lang="zh-CN"/>
                        </a:p>
                      </a:txBody>
                      <a:tcPr marL="17780" marR="17780" marT="17780" marB="17780" anchor="ctr">
                        <a:blipFill>
                          <a:blip r:embed="rId4"/>
                          <a:stretch>
                            <a:fillRect l="-66761" t="-595238" r="-300563" b="-102381"/>
                          </a:stretch>
                        </a:blipFill>
                      </a:tcPr>
                    </a:tc>
                    <a:tc>
                      <a:txBody>
                        <a:bodyPr/>
                        <a:lstStyle/>
                        <a:p>
                          <a:endParaRPr lang="zh-CN"/>
                        </a:p>
                      </a:txBody>
                      <a:tcPr marL="17780" marR="17780" marT="17780" marB="17780" anchor="ctr">
                        <a:blipFill>
                          <a:blip r:embed="rId4"/>
                          <a:stretch>
                            <a:fillRect l="-167232" t="-595238" r="-201412" b="-102381"/>
                          </a:stretch>
                        </a:blipFill>
                      </a:tcPr>
                    </a:tc>
                    <a:tc>
                      <a:txBody>
                        <a:bodyPr/>
                        <a:lstStyle/>
                        <a:p>
                          <a:endParaRPr lang="zh-CN"/>
                        </a:p>
                      </a:txBody>
                      <a:tcPr marL="17780" marR="17780" marT="17780" marB="17780" anchor="ctr">
                        <a:blipFill>
                          <a:blip r:embed="rId4"/>
                          <a:stretch>
                            <a:fillRect l="-266479" t="-595238" r="-100845" b="-102381"/>
                          </a:stretch>
                        </a:blipFill>
                      </a:tcPr>
                    </a:tc>
                    <a:tc>
                      <a:txBody>
                        <a:bodyPr/>
                        <a:lstStyle/>
                        <a:p>
                          <a:endParaRPr lang="zh-CN"/>
                        </a:p>
                      </a:txBody>
                      <a:tcPr marL="17780" marR="17780" marT="17780" marB="17780" anchor="ctr">
                        <a:blipFill>
                          <a:blip r:embed="rId4"/>
                          <a:stretch>
                            <a:fillRect l="-367514" t="-595238" r="-1130" b="-102381"/>
                          </a:stretch>
                        </a:blipFill>
                      </a:tcPr>
                    </a:tc>
                    <a:extLst>
                      <a:ext uri="{0D108BD9-81ED-4DB2-BD59-A6C34878D82A}">
                        <a16:rowId xmlns:a16="http://schemas.microsoft.com/office/drawing/2014/main" val="1155364647"/>
                      </a:ext>
                    </a:extLst>
                  </a:tr>
                  <a:tr h="252000">
                    <a:tc>
                      <a:txBody>
                        <a:bodyPr/>
                        <a:lstStyle/>
                        <a:p>
                          <a:endParaRPr lang="zh-CN"/>
                        </a:p>
                      </a:txBody>
                      <a:tcPr marL="17780" marR="17780" marT="17780" marB="17780" anchor="ctr">
                        <a:blipFill>
                          <a:blip r:embed="rId4"/>
                          <a:stretch>
                            <a:fillRect l="-424" t="-712195" r="-602542" b="-4878"/>
                          </a:stretch>
                        </a:blipFill>
                      </a:tcPr>
                    </a:tc>
                    <a:tc>
                      <a:txBody>
                        <a:bodyPr/>
                        <a:lstStyle/>
                        <a:p>
                          <a:endParaRPr lang="zh-CN"/>
                        </a:p>
                      </a:txBody>
                      <a:tcPr marL="17780" marR="17780" marT="17780" marB="17780" anchor="ctr">
                        <a:blipFill>
                          <a:blip r:embed="rId4"/>
                          <a:stretch>
                            <a:fillRect l="-66761" t="-712195" r="-300563" b="-4878"/>
                          </a:stretch>
                        </a:blipFill>
                      </a:tcPr>
                    </a:tc>
                    <a:tc>
                      <a:txBody>
                        <a:bodyPr/>
                        <a:lstStyle/>
                        <a:p>
                          <a:endParaRPr lang="zh-CN"/>
                        </a:p>
                      </a:txBody>
                      <a:tcPr marL="17780" marR="17780" marT="17780" marB="17780" anchor="ctr">
                        <a:blipFill>
                          <a:blip r:embed="rId4"/>
                          <a:stretch>
                            <a:fillRect l="-167232" t="-712195" r="-201412" b="-4878"/>
                          </a:stretch>
                        </a:blipFill>
                      </a:tcPr>
                    </a:tc>
                    <a:tc>
                      <a:txBody>
                        <a:bodyPr/>
                        <a:lstStyle/>
                        <a:p>
                          <a:endParaRPr lang="zh-CN"/>
                        </a:p>
                      </a:txBody>
                      <a:tcPr marL="17780" marR="17780" marT="17780" marB="17780" anchor="ctr">
                        <a:blipFill>
                          <a:blip r:embed="rId4"/>
                          <a:stretch>
                            <a:fillRect l="-266479" t="-712195" r="-100845" b="-4878"/>
                          </a:stretch>
                        </a:blipFill>
                      </a:tcPr>
                    </a:tc>
                    <a:tc>
                      <a:txBody>
                        <a:bodyPr/>
                        <a:lstStyle/>
                        <a:p>
                          <a:endParaRPr lang="zh-CN"/>
                        </a:p>
                      </a:txBody>
                      <a:tcPr marL="17780" marR="17780" marT="17780" marB="17780" anchor="ctr">
                        <a:blipFill>
                          <a:blip r:embed="rId4"/>
                          <a:stretch>
                            <a:fillRect l="-367514" t="-712195" r="-1130" b="-4878"/>
                          </a:stretch>
                        </a:blipFill>
                      </a:tcPr>
                    </a:tc>
                    <a:extLst>
                      <a:ext uri="{0D108BD9-81ED-4DB2-BD59-A6C34878D82A}">
                        <a16:rowId xmlns:a16="http://schemas.microsoft.com/office/drawing/2014/main" val="1453107307"/>
                      </a:ext>
                    </a:extLst>
                  </a:tr>
                </a:tbl>
              </a:graphicData>
            </a:graphic>
          </p:graphicFrame>
        </mc:Fallback>
      </mc:AlternateContent>
      <p:sp>
        <p:nvSpPr>
          <p:cNvPr id="2" name="矩形 1">
            <a:extLst>
              <a:ext uri="{FF2B5EF4-FFF2-40B4-BE49-F238E27FC236}">
                <a16:creationId xmlns:a16="http://schemas.microsoft.com/office/drawing/2014/main" id="{6F14AED6-2912-4B60-7DC3-2FA29E883CBE}"/>
              </a:ext>
            </a:extLst>
          </p:cNvPr>
          <p:cNvSpPr/>
          <p:nvPr/>
        </p:nvSpPr>
        <p:spPr>
          <a:xfrm>
            <a:off x="1056000" y="4765171"/>
            <a:ext cx="10080000" cy="417358"/>
          </a:xfrm>
          <a:prstGeom prst="rect">
            <a:avLst/>
          </a:prstGeom>
        </p:spPr>
        <p:txBody>
          <a:bodyPr wrap="square">
            <a:spAutoFit/>
          </a:bodyPr>
          <a:lstStyle/>
          <a:p>
            <a:pPr marL="360000" indent="-360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The decay amplitudes are clearly governed by the nonfactorizable contributions. </a:t>
            </a:r>
            <a:endParaRPr lang="zh-CN"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C68F3C4-E796-9714-9455-235FC11B6CFF}"/>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𝐽</m:t>
                    </m:r>
                    <m:r>
                      <a:rPr lang="en-US" altLang="zh-CN" sz="2400" i="1" kern="0" dirty="0">
                        <a:latin typeface="Cambria Math"/>
                        <a:ea typeface="微软雅黑" panose="020B0503020204020204" pitchFamily="34" charset="-122"/>
                        <a:cs typeface="微软雅黑"/>
                      </a:rPr>
                      <m:t>/</m:t>
                    </m:r>
                    <m:r>
                      <a:rPr lang="zh-CN" altLang="en-US" sz="2400" i="1" kern="0" dirty="0">
                        <a:latin typeface="Cambria Math"/>
                        <a:ea typeface="微软雅黑" panose="020B0503020204020204" pitchFamily="34" charset="-122"/>
                        <a:cs typeface="微软雅黑"/>
                      </a:rPr>
                      <m:t>𝜓</m:t>
                    </m:r>
                    <m:r>
                      <a:rPr lang="en-US" altLang="zh-CN"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𝜓</m:t>
                    </m:r>
                    <m:d>
                      <m:dPr>
                        <m:ctrlPr>
                          <a:rPr lang="en-US" altLang="zh-CN" sz="2400" i="1" kern="0" dirty="0">
                            <a:latin typeface="Cambria Math" panose="02040503050406030204" pitchFamily="18" charset="0"/>
                            <a:ea typeface="微软雅黑" panose="020B0503020204020204" pitchFamily="34" charset="-122"/>
                            <a:cs typeface="微软雅黑"/>
                          </a:rPr>
                        </m:ctrlPr>
                      </m:dPr>
                      <m:e>
                        <m:r>
                          <a:rPr lang="en-US" altLang="zh-CN" sz="2400" i="1" kern="0" dirty="0">
                            <a:latin typeface="Cambria Math"/>
                            <a:ea typeface="微软雅黑" panose="020B0503020204020204" pitchFamily="34" charset="-122"/>
                            <a:cs typeface="微软雅黑"/>
                          </a:rPr>
                          <m:t>2</m:t>
                        </m:r>
                        <m:r>
                          <a:rPr lang="zh-CN" altLang="en-US" sz="2400" i="1" kern="0" dirty="0">
                            <a:latin typeface="Cambria Math"/>
                            <a:ea typeface="微软雅黑" panose="020B0503020204020204" pitchFamily="34" charset="-122"/>
                            <a:cs typeface="微软雅黑"/>
                          </a:rPr>
                          <m:t>𝑆</m:t>
                        </m:r>
                      </m:e>
                    </m:d>
                  </m:oMath>
                </a14:m>
                <a:r>
                  <a:rPr lang="en-US" altLang="zh-CN" sz="2400" b="1" dirty="0">
                    <a:latin typeface="微软雅黑" panose="020B0503020204020204" pitchFamily="34" charset="-122"/>
                    <a:ea typeface="微软雅黑" panose="020B0503020204020204" pitchFamily="34" charset="-122"/>
                  </a:rPr>
                  <a:t> invariant amplitudes</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8" name="文本框 7">
                <a:extLst>
                  <a:ext uri="{FF2B5EF4-FFF2-40B4-BE49-F238E27FC236}">
                    <a16:creationId xmlns:a16="http://schemas.microsoft.com/office/drawing/2014/main" id="{1C68F3C4-E796-9714-9455-235FC11B6CFF}"/>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5"/>
                <a:stretch>
                  <a:fillRect l="-907" t="-11842" b="-27632"/>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17287696-74B9-C83F-E7A0-6D29440A0DD2}"/>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2" name="矩形 11">
            <a:extLst>
              <a:ext uri="{FF2B5EF4-FFF2-40B4-BE49-F238E27FC236}">
                <a16:creationId xmlns:a16="http://schemas.microsoft.com/office/drawing/2014/main" id="{9A0646C4-F180-AE1C-F12A-6C3156782C1A}"/>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8" name="矩形 17">
            <a:extLst>
              <a:ext uri="{FF2B5EF4-FFF2-40B4-BE49-F238E27FC236}">
                <a16:creationId xmlns:a16="http://schemas.microsoft.com/office/drawing/2014/main" id="{207A281D-2A1C-57AC-4499-E250399CFE4E}"/>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0" name="直接连接符 19">
            <a:extLst>
              <a:ext uri="{FF2B5EF4-FFF2-40B4-BE49-F238E27FC236}">
                <a16:creationId xmlns:a16="http://schemas.microsoft.com/office/drawing/2014/main" id="{ACCD8E2D-DA8C-DEA6-22E2-53074F3E79BF}"/>
              </a:ext>
            </a:extLst>
          </p:cNvPr>
          <p:cNvCxnSpPr>
            <a:cxnSpLocks/>
            <a:stCxn id="11"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28">
                <a:extLst>
                  <a:ext uri="{FF2B5EF4-FFF2-40B4-BE49-F238E27FC236}">
                    <a16:creationId xmlns:a16="http://schemas.microsoft.com/office/drawing/2014/main" id="{7021F02C-4226-4EB6-6491-D7BF17C184F4}"/>
                  </a:ext>
                </a:extLst>
              </p:cNvPr>
              <p:cNvSpPr txBox="1"/>
              <p:nvPr/>
            </p:nvSpPr>
            <p:spPr>
              <a:xfrm>
                <a:off x="1056416" y="1991934"/>
                <a:ext cx="10079168" cy="379335"/>
              </a:xfrm>
              <a:prstGeom prst="rect">
                <a:avLst/>
              </a:prstGeom>
              <a:noFill/>
            </p:spPr>
            <p:txBody>
              <a:bodyPr wrap="square" rtlCol="0">
                <a:spAutoFit/>
              </a:bodyPr>
              <a:lstStyle/>
              <a:p>
                <a:pPr marL="360000" lvl="5"/>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ℳ</m:t>
                        </m:r>
                      </m:e>
                      <m:sup>
                        <m:r>
                          <a:rPr lang="en-US" altLang="zh-CN" sz="1600" i="1">
                            <a:latin typeface="Cambria Math" panose="02040503050406030204" pitchFamily="18" charset="0"/>
                          </a:rPr>
                          <m:t>𝑇</m:t>
                        </m:r>
                      </m:sup>
                    </m:sSup>
                    <m:r>
                      <m:rPr>
                        <m:aln/>
                      </m:rP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𝑢</m:t>
                            </m:r>
                          </m:e>
                        </m:acc>
                      </m:e>
                      <m:sub>
                        <m:r>
                          <m:rPr>
                            <m:sty m:val="p"/>
                          </m:rPr>
                          <a:rPr lang="en-US" altLang="zh-CN" sz="1600">
                            <a:latin typeface="Cambria Math" panose="02040503050406030204" pitchFamily="18" charset="0"/>
                          </a:rPr>
                          <m:t>Λ</m:t>
                        </m:r>
                      </m:sub>
                    </m:sSub>
                    <m:d>
                      <m:dPr>
                        <m:ctrlPr>
                          <a:rPr lang="zh-CN" altLang="zh-CN" sz="1600" i="1">
                            <a:latin typeface="Cambria Math" panose="02040503050406030204" pitchFamily="18" charset="0"/>
                          </a:rPr>
                        </m:ctrlPr>
                      </m:dPr>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𝑝</m:t>
                            </m:r>
                          </m:e>
                          <m:sup>
                            <m:r>
                              <a:rPr lang="en-US" altLang="zh-CN" sz="1600" i="1">
                                <a:latin typeface="Cambria Math" panose="02040503050406030204" pitchFamily="18" charset="0"/>
                              </a:rPr>
                              <m:t>′</m:t>
                            </m:r>
                          </m:sup>
                        </m:sSup>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𝜖</m:t>
                        </m:r>
                      </m:e>
                      <m:sub>
                        <m:r>
                          <a:rPr lang="en-US" altLang="zh-CN" sz="1600" i="1">
                            <a:latin typeface="Cambria Math" panose="02040503050406030204" pitchFamily="18" charset="0"/>
                          </a:rPr>
                          <m:t>𝑇</m:t>
                        </m:r>
                      </m:sub>
                      <m:sup>
                        <m:r>
                          <a:rPr lang="en-US" altLang="zh-CN" sz="1600" i="1">
                            <a:latin typeface="Cambria Math" panose="02040503050406030204" pitchFamily="18" charset="0"/>
                          </a:rPr>
                          <m:t>𝜇</m:t>
                        </m:r>
                        <m:r>
                          <a:rPr lang="en-US" altLang="zh-CN" sz="1600" i="1">
                            <a:latin typeface="Cambria Math" panose="02040503050406030204" pitchFamily="18" charset="0"/>
                          </a:rPr>
                          <m:t>∗</m:t>
                        </m:r>
                      </m:sup>
                    </m:sSubSup>
                    <m:d>
                      <m:dPr>
                        <m:begChr m:val="["/>
                        <m:endChr m:val="]"/>
                        <m:ctrlPr>
                          <a:rPr lang="zh-CN" altLang="zh-CN" sz="1600" i="1">
                            <a:latin typeface="Cambria Math" panose="02040503050406030204" pitchFamily="18" charset="0"/>
                          </a:rPr>
                        </m:ctrlPr>
                      </m:dPr>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𝜇</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𝜇</m:t>
                            </m:r>
                          </m:sub>
                        </m:sSub>
                      </m:e>
                    </m:d>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𝑢</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e>
                    </m:d>
                  </m:oMath>
                </a14:m>
                <a:r>
                  <a:rPr lang="zh-CN" altLang="en-US" sz="1600" dirty="0">
                    <a:latin typeface="微软雅黑" panose="020B0503020204020204" pitchFamily="34" charset="-122"/>
                    <a:ea typeface="微软雅黑" panose="020B0503020204020204" pitchFamily="34" charset="-122"/>
                  </a:rPr>
                  <a:t>，</a:t>
                </a:r>
              </a:p>
            </p:txBody>
          </p:sp>
        </mc:Choice>
        <mc:Fallback xmlns="">
          <p:sp>
            <p:nvSpPr>
              <p:cNvPr id="4" name="TextBox 28">
                <a:extLst>
                  <a:ext uri="{FF2B5EF4-FFF2-40B4-BE49-F238E27FC236}">
                    <a16:creationId xmlns:a16="http://schemas.microsoft.com/office/drawing/2014/main" id="{7021F02C-4226-4EB6-6491-D7BF17C184F4}"/>
                  </a:ext>
                </a:extLst>
              </p:cNvPr>
              <p:cNvSpPr txBox="1">
                <a:spLocks noRot="1" noChangeAspect="1" noMove="1" noResize="1" noEditPoints="1" noAdjustHandles="1" noChangeArrowheads="1" noChangeShapeType="1" noTextEdit="1"/>
              </p:cNvSpPr>
              <p:nvPr/>
            </p:nvSpPr>
            <p:spPr>
              <a:xfrm>
                <a:off x="1056416" y="1991934"/>
                <a:ext cx="10079168" cy="379335"/>
              </a:xfrm>
              <a:prstGeom prst="rect">
                <a:avLst/>
              </a:prstGeom>
              <a:blipFill>
                <a:blip r:embed="rId6"/>
                <a:stretch>
                  <a:fillRect b="-145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59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28">
                <a:extLst>
                  <a:ext uri="{FF2B5EF4-FFF2-40B4-BE49-F238E27FC236}">
                    <a16:creationId xmlns:a16="http://schemas.microsoft.com/office/drawing/2014/main" id="{9274BD55-38FC-6C66-455F-76655B942646}"/>
                  </a:ext>
                </a:extLst>
              </p:cNvPr>
              <p:cNvSpPr txBox="1"/>
              <p:nvPr/>
            </p:nvSpPr>
            <p:spPr>
              <a:xfrm>
                <a:off x="1056001" y="1274354"/>
                <a:ext cx="7920000" cy="1550746"/>
              </a:xfrm>
              <a:prstGeom prst="rect">
                <a:avLst/>
              </a:prstGeom>
              <a:noFill/>
            </p:spPr>
            <p:txBody>
              <a:bodyPr wrap="square" rtlCol="0">
                <a:spAutoFit/>
              </a:bodyPr>
              <a:lstStyle/>
              <a:p>
                <a:pPr marL="360000" lvl="1">
                  <a:lnSpc>
                    <a:spcPct val="150000"/>
                  </a:lnSpc>
                </a:pPr>
                <a14:m>
                  <m:oMath xmlns:m="http://schemas.openxmlformats.org/officeDocument/2006/math">
                    <m:sSub>
                      <m:sSubPr>
                        <m:ctrlPr>
                          <a:rPr lang="zh-CN" altLang="zh-CN" sz="1600" i="1" smtClean="0">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1/2,1</m:t>
                        </m:r>
                      </m:sub>
                    </m:sSub>
                    <m:r>
                      <m:rPr>
                        <m:aln/>
                      </m:rPr>
                      <a:rPr lang="en-US" altLang="zh-CN" sz="1600" i="1">
                        <a:latin typeface="Cambria Math" panose="02040503050406030204" pitchFamily="18" charset="0"/>
                      </a:rPr>
                      <m:t>=</m:t>
                    </m:r>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e>
                    </m:d>
                  </m:oMath>
                </a14:m>
                <a:r>
                  <a:rPr lang="zh-CN" altLang="en-US" sz="16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−1/2,−1</m:t>
                        </m:r>
                      </m:sub>
                    </m:sSub>
                    <m:r>
                      <m:rPr>
                        <m:aln/>
                      </m:rP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sSubSup>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60000" lvl="1">
                  <a:lnSpc>
                    <a:spcPct val="1500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1/2,0</m:t>
                        </m:r>
                      </m:sub>
                    </m:sSub>
                    <m:r>
                      <m:rPr>
                        <m:aln/>
                      </m:rP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r>
                          <a:rPr lang="en-US" altLang="zh-CN" sz="1600" i="1">
                            <a:latin typeface="Cambria Math" panose="02040503050406030204" pitchFamily="18" charset="0"/>
                          </a:rPr>
                          <m:t>𝑚</m:t>
                        </m:r>
                      </m:den>
                    </m:f>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m:rPr>
                                    <m:sty m:val="p"/>
                                  </m:rPr>
                                  <a:rPr lang="en-US" altLang="zh-CN" sz="1600">
                                    <a:latin typeface="Cambria Math" panose="02040503050406030204" pitchFamily="18" charset="0"/>
                                  </a:rPr>
                                  <m:t>Λ</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m:rPr>
                                    <m:sty m:val="p"/>
                                  </m:rPr>
                                  <a:rPr lang="en-US" altLang="zh-CN" sz="1600">
                                    <a:latin typeface="Cambria Math" panose="02040503050406030204" pitchFamily="18" charset="0"/>
                                  </a:rPr>
                                  <m:t>Λ</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60000" lvl="1">
                  <a:lnSpc>
                    <a:spcPct val="1500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−1/2,0</m:t>
                        </m:r>
                      </m:sub>
                    </m:sSub>
                    <m:r>
                      <m:rPr>
                        <m:aln/>
                      </m:rP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2</m:t>
                            </m:r>
                          </m:e>
                        </m:rad>
                        <m:r>
                          <a:rPr lang="en-US" altLang="zh-CN" sz="1600" i="1">
                            <a:latin typeface="Cambria Math" panose="02040503050406030204" pitchFamily="18" charset="0"/>
                          </a:rPr>
                          <m:t>𝑚</m:t>
                        </m:r>
                      </m:den>
                    </m:f>
                    <m:d>
                      <m:dPr>
                        <m:begChr m:val="["/>
                        <m:endChr m:val="]"/>
                        <m:ctrlPr>
                          <a:rPr lang="zh-CN" altLang="zh-CN" sz="1600" i="1">
                            <a:latin typeface="Cambria Math" panose="02040503050406030204" pitchFamily="18" charset="0"/>
                          </a:rPr>
                        </m:ctrlPr>
                      </m:d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m:rPr>
                                    <m:sty m:val="p"/>
                                  </m:rPr>
                                  <a:rPr lang="en-US" altLang="zh-CN" sz="1600">
                                    <a:latin typeface="Cambria Math" panose="02040503050406030204" pitchFamily="18" charset="0"/>
                                  </a:rPr>
                                  <m:t>Λ</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m:rPr>
                                    <m:sty m:val="p"/>
                                  </m:rPr>
                                  <a:rPr lang="en-US" altLang="zh-CN" sz="1600">
                                    <a:latin typeface="Cambria Math" panose="02040503050406030204" pitchFamily="18" charset="0"/>
                                  </a:rPr>
                                  <m:t>Λ</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𝐿</m:t>
                            </m:r>
                          </m:sup>
                        </m:sSubSup>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𝑄</m:t>
                            </m:r>
                          </m:e>
                          <m:sub>
                            <m:r>
                              <a:rPr lang="en-US" altLang="zh-CN" sz="1600" i="1">
                                <a:latin typeface="Cambria Math" panose="02040503050406030204" pitchFamily="18" charset="0"/>
                              </a:rPr>
                              <m:t>+</m:t>
                            </m:r>
                          </m:sub>
                        </m:sSub>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𝐵</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𝐿</m:t>
                            </m:r>
                          </m:sup>
                        </m:sSubSup>
                      </m:e>
                    </m:d>
                  </m:oMath>
                </a14:m>
                <a:r>
                  <a:rPr lang="en-US" altLang="zh-CN" sz="1600" dirty="0">
                    <a:latin typeface="微软雅黑" panose="020B0503020204020204" pitchFamily="34" charset="-122"/>
                    <a:ea typeface="微软雅黑" panose="020B0503020204020204" pitchFamily="34" charset="-122"/>
                  </a:rPr>
                  <a:t>.</a:t>
                </a:r>
              </a:p>
            </p:txBody>
          </p:sp>
        </mc:Choice>
        <mc:Fallback>
          <p:sp>
            <p:nvSpPr>
              <p:cNvPr id="5" name="TextBox 28">
                <a:extLst>
                  <a:ext uri="{FF2B5EF4-FFF2-40B4-BE49-F238E27FC236}">
                    <a16:creationId xmlns:a16="http://schemas.microsoft.com/office/drawing/2014/main" id="{9274BD55-38FC-6C66-455F-76655B942646}"/>
                  </a:ext>
                </a:extLst>
              </p:cNvPr>
              <p:cNvSpPr txBox="1">
                <a:spLocks noRot="1" noChangeAspect="1" noMove="1" noResize="1" noEditPoints="1" noAdjustHandles="1" noChangeArrowheads="1" noChangeShapeType="1" noTextEdit="1"/>
              </p:cNvSpPr>
              <p:nvPr/>
            </p:nvSpPr>
            <p:spPr>
              <a:xfrm>
                <a:off x="1056001" y="1274354"/>
                <a:ext cx="7920000" cy="155074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TextBox 28">
                <a:extLst>
                  <a:ext uri="{FF2B5EF4-FFF2-40B4-BE49-F238E27FC236}">
                    <a16:creationId xmlns:a16="http://schemas.microsoft.com/office/drawing/2014/main" id="{BDCC8B98-6337-FC19-1FF7-81999FDAD199}"/>
                  </a:ext>
                </a:extLst>
              </p:cNvPr>
              <p:cNvSpPr txBox="1"/>
              <p:nvPr/>
            </p:nvSpPr>
            <p:spPr>
              <a:xfrm>
                <a:off x="6087020" y="1249880"/>
                <a:ext cx="2772000" cy="5934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sz="1600" i="1" smtClean="0">
                              <a:solidFill>
                                <a:schemeClr val="accent2"/>
                              </a:solidFill>
                              <a:latin typeface="Cambria Math" panose="02040503050406030204" pitchFamily="18" charset="0"/>
                            </a:rPr>
                          </m:ctrlPr>
                        </m:sSubPr>
                        <m:e>
                          <m:r>
                            <a:rPr lang="en-US" altLang="zh-CN" sz="1600" b="0" i="1">
                              <a:solidFill>
                                <a:schemeClr val="accent2"/>
                              </a:solidFill>
                              <a:latin typeface="Cambria Math" panose="02040503050406030204" pitchFamily="18" charset="0"/>
                            </a:rPr>
                            <m:t>𝑄</m:t>
                          </m:r>
                        </m:e>
                        <m:sub>
                          <m:r>
                            <a:rPr lang="en-US" altLang="zh-CN" sz="1600" b="0" i="1">
                              <a:solidFill>
                                <a:schemeClr val="accent2"/>
                              </a:solidFill>
                              <a:latin typeface="Cambria Math" panose="02040503050406030204" pitchFamily="18" charset="0"/>
                            </a:rPr>
                            <m:t>±</m:t>
                          </m:r>
                        </m:sub>
                      </m:sSub>
                      <m:r>
                        <a:rPr lang="en-US" altLang="zh-CN" sz="1600" b="0" i="1">
                          <a:solidFill>
                            <a:schemeClr val="accent2"/>
                          </a:solidFill>
                          <a:latin typeface="Cambria Math" panose="02040503050406030204" pitchFamily="18" charset="0"/>
                        </a:rPr>
                        <m:t>=</m:t>
                      </m:r>
                      <m:rad>
                        <m:radPr>
                          <m:degHide m:val="on"/>
                          <m:ctrlPr>
                            <a:rPr lang="zh-CN" altLang="zh-CN" sz="1600" i="1">
                              <a:solidFill>
                                <a:schemeClr val="accent2"/>
                              </a:solidFill>
                              <a:latin typeface="Cambria Math" panose="02040503050406030204" pitchFamily="18" charset="0"/>
                            </a:rPr>
                          </m:ctrlPr>
                        </m:radPr>
                        <m:deg/>
                        <m:e>
                          <m:sSup>
                            <m:sSupPr>
                              <m:ctrlPr>
                                <a:rPr lang="zh-CN" altLang="zh-CN" sz="1600" i="1">
                                  <a:solidFill>
                                    <a:schemeClr val="accent2"/>
                                  </a:solidFill>
                                  <a:latin typeface="Cambria Math" panose="02040503050406030204" pitchFamily="18" charset="0"/>
                                </a:rPr>
                              </m:ctrlPr>
                            </m:sSupPr>
                            <m:e>
                              <m:r>
                                <a:rPr lang="en-US" altLang="zh-CN" sz="1600" b="0" i="1">
                                  <a:solidFill>
                                    <a:schemeClr val="accent2"/>
                                  </a:solidFill>
                                  <a:latin typeface="Cambria Math" panose="02040503050406030204" pitchFamily="18" charset="0"/>
                                </a:rPr>
                                <m:t>(</m:t>
                              </m:r>
                              <m:sSub>
                                <m:sSubPr>
                                  <m:ctrlPr>
                                    <a:rPr lang="zh-CN" altLang="zh-CN" sz="1600" i="1">
                                      <a:solidFill>
                                        <a:schemeClr val="accent2"/>
                                      </a:solidFill>
                                      <a:latin typeface="Cambria Math" panose="02040503050406030204" pitchFamily="18" charset="0"/>
                                    </a:rPr>
                                  </m:ctrlPr>
                                </m:sSubPr>
                                <m:e>
                                  <m:r>
                                    <a:rPr lang="en-US" altLang="zh-CN" sz="1600" b="0" i="1">
                                      <a:solidFill>
                                        <a:schemeClr val="accent2"/>
                                      </a:solidFill>
                                      <a:latin typeface="Cambria Math" panose="02040503050406030204" pitchFamily="18" charset="0"/>
                                    </a:rPr>
                                    <m:t>𝑀</m:t>
                                  </m:r>
                                </m:e>
                                <m:sub>
                                  <m:sSub>
                                    <m:sSubPr>
                                      <m:ctrlPr>
                                        <a:rPr lang="zh-CN" altLang="zh-CN" sz="1600" i="1" smtClean="0">
                                          <a:solidFill>
                                            <a:schemeClr val="accent2"/>
                                          </a:solidFill>
                                          <a:latin typeface="Cambria Math" panose="02040503050406030204" pitchFamily="18" charset="0"/>
                                        </a:rPr>
                                      </m:ctrlPr>
                                    </m:sSubPr>
                                    <m:e>
                                      <m:r>
                                        <m:rPr>
                                          <m:sty m:val="p"/>
                                        </m:rPr>
                                        <a:rPr lang="en-US" altLang="zh-CN" sz="1600" b="0" i="0">
                                          <a:solidFill>
                                            <a:schemeClr val="accent2"/>
                                          </a:solidFill>
                                          <a:latin typeface="Cambria Math" panose="02040503050406030204" pitchFamily="18" charset="0"/>
                                        </a:rPr>
                                        <m:t>Λ</m:t>
                                      </m:r>
                                    </m:e>
                                    <m:sub>
                                      <m:r>
                                        <a:rPr lang="en-US" altLang="zh-CN" sz="1600" b="0" i="1" smtClean="0">
                                          <a:solidFill>
                                            <a:schemeClr val="accent2"/>
                                          </a:solidFill>
                                          <a:latin typeface="Cambria Math" panose="02040503050406030204" pitchFamily="18" charset="0"/>
                                        </a:rPr>
                                        <m:t>𝑏</m:t>
                                      </m:r>
                                    </m:sub>
                                  </m:sSub>
                                </m:sub>
                              </m:sSub>
                              <m:r>
                                <a:rPr lang="en-US" altLang="zh-CN" sz="1600" b="0" i="1">
                                  <a:solidFill>
                                    <a:schemeClr val="accent2"/>
                                  </a:solidFill>
                                  <a:latin typeface="Cambria Math" panose="02040503050406030204" pitchFamily="18" charset="0"/>
                                </a:rPr>
                                <m:t>±</m:t>
                              </m:r>
                              <m:sSub>
                                <m:sSubPr>
                                  <m:ctrlPr>
                                    <a:rPr lang="zh-CN" altLang="zh-CN" sz="1600" i="1">
                                      <a:solidFill>
                                        <a:schemeClr val="accent2"/>
                                      </a:solidFill>
                                      <a:latin typeface="Cambria Math" panose="02040503050406030204" pitchFamily="18" charset="0"/>
                                    </a:rPr>
                                  </m:ctrlPr>
                                </m:sSubPr>
                                <m:e>
                                  <m:r>
                                    <a:rPr lang="en-US" altLang="zh-CN" sz="1600" b="0" i="1">
                                      <a:solidFill>
                                        <a:schemeClr val="accent2"/>
                                      </a:solidFill>
                                      <a:latin typeface="Cambria Math" panose="02040503050406030204" pitchFamily="18" charset="0"/>
                                    </a:rPr>
                                    <m:t>𝑀</m:t>
                                  </m:r>
                                </m:e>
                                <m:sub>
                                  <m:r>
                                    <m:rPr>
                                      <m:sty m:val="p"/>
                                    </m:rPr>
                                    <a:rPr lang="en-US" altLang="zh-CN" sz="1600" b="0" i="0">
                                      <a:solidFill>
                                        <a:schemeClr val="accent2"/>
                                      </a:solidFill>
                                      <a:latin typeface="Cambria Math" panose="02040503050406030204" pitchFamily="18" charset="0"/>
                                    </a:rPr>
                                    <m:t>Λ</m:t>
                                  </m:r>
                                </m:sub>
                              </m:sSub>
                              <m:r>
                                <a:rPr lang="en-US" altLang="zh-CN" sz="1600" b="0" i="1">
                                  <a:solidFill>
                                    <a:schemeClr val="accent2"/>
                                  </a:solidFill>
                                  <a:latin typeface="Cambria Math" panose="02040503050406030204" pitchFamily="18" charset="0"/>
                                </a:rPr>
                                <m:t>)</m:t>
                              </m:r>
                            </m:e>
                            <m:sup>
                              <m:r>
                                <a:rPr lang="en-US" altLang="zh-CN" sz="1600" b="0" i="1">
                                  <a:solidFill>
                                    <a:schemeClr val="accent2"/>
                                  </a:solidFill>
                                  <a:latin typeface="Cambria Math" panose="02040503050406030204" pitchFamily="18" charset="0"/>
                                </a:rPr>
                                <m:t>2</m:t>
                              </m:r>
                            </m:sup>
                          </m:sSup>
                          <m:r>
                            <a:rPr lang="en-US" altLang="zh-CN" sz="1600" b="0" i="1">
                              <a:solidFill>
                                <a:schemeClr val="accent2"/>
                              </a:solidFill>
                              <a:latin typeface="Cambria Math" panose="02040503050406030204" pitchFamily="18" charset="0"/>
                            </a:rPr>
                            <m:t>−</m:t>
                          </m:r>
                          <m:sSup>
                            <m:sSupPr>
                              <m:ctrlPr>
                                <a:rPr lang="zh-CN" altLang="zh-CN" sz="1600" i="1">
                                  <a:solidFill>
                                    <a:schemeClr val="accent2"/>
                                  </a:solidFill>
                                  <a:latin typeface="Cambria Math" panose="02040503050406030204" pitchFamily="18" charset="0"/>
                                </a:rPr>
                              </m:ctrlPr>
                            </m:sSupPr>
                            <m:e>
                              <m:r>
                                <a:rPr lang="en-US" altLang="zh-CN" sz="1600" b="0" i="1">
                                  <a:solidFill>
                                    <a:schemeClr val="accent2"/>
                                  </a:solidFill>
                                  <a:latin typeface="Cambria Math" panose="02040503050406030204" pitchFamily="18" charset="0"/>
                                </a:rPr>
                                <m:t>𝑚</m:t>
                              </m:r>
                            </m:e>
                            <m:sup>
                              <m:r>
                                <a:rPr lang="en-US" altLang="zh-CN" sz="1600" b="0" i="1">
                                  <a:solidFill>
                                    <a:schemeClr val="accent2"/>
                                  </a:solidFill>
                                  <a:latin typeface="Cambria Math" panose="02040503050406030204" pitchFamily="18" charset="0"/>
                                </a:rPr>
                                <m:t>2</m:t>
                              </m:r>
                            </m:sup>
                          </m:sSup>
                        </m:e>
                      </m:rad>
                    </m:oMath>
                  </m:oMathPara>
                </a14:m>
                <a:endParaRPr lang="zh-CN" altLang="en-US" sz="1600" dirty="0">
                  <a:latin typeface="微软雅黑" panose="020B0503020204020204" pitchFamily="34" charset="-122"/>
                  <a:ea typeface="微软雅黑" panose="020B0503020204020204" pitchFamily="34" charset="-122"/>
                </a:endParaRPr>
              </a:p>
            </p:txBody>
          </p:sp>
        </mc:Choice>
        <mc:Fallback>
          <p:sp>
            <p:nvSpPr>
              <p:cNvPr id="3" name="TextBox 28">
                <a:extLst>
                  <a:ext uri="{FF2B5EF4-FFF2-40B4-BE49-F238E27FC236}">
                    <a16:creationId xmlns:a16="http://schemas.microsoft.com/office/drawing/2014/main" id="{BDCC8B98-6337-FC19-1FF7-81999FDAD199}"/>
                  </a:ext>
                </a:extLst>
              </p:cNvPr>
              <p:cNvSpPr txBox="1">
                <a:spLocks noRot="1" noChangeAspect="1" noMove="1" noResize="1" noEditPoints="1" noAdjustHandles="1" noChangeArrowheads="1" noChangeShapeType="1" noTextEdit="1"/>
              </p:cNvSpPr>
              <p:nvPr/>
            </p:nvSpPr>
            <p:spPr>
              <a:xfrm>
                <a:off x="6087020" y="1249880"/>
                <a:ext cx="2772000" cy="593432"/>
              </a:xfrm>
              <a:prstGeom prst="rect">
                <a:avLst/>
              </a:prstGeom>
              <a:blipFill>
                <a:blip r:embed="rId4"/>
                <a:stretch>
                  <a:fillRect/>
                </a:stretch>
              </a:blipFill>
              <a:ln w="28575">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987C8788-D458-D6A7-4385-C8D2E2D2F1A3}"/>
                  </a:ext>
                </a:extLst>
              </p:cNvPr>
              <p:cNvGraphicFramePr>
                <a:graphicFrameLocks noGrp="1"/>
              </p:cNvGraphicFramePr>
              <p:nvPr>
                <p:extLst>
                  <p:ext uri="{D42A27DB-BD31-4B8C-83A1-F6EECF244321}">
                    <p14:modId xmlns:p14="http://schemas.microsoft.com/office/powerpoint/2010/main" val="3549126847"/>
                  </p:ext>
                </p:extLst>
              </p:nvPr>
            </p:nvGraphicFramePr>
            <p:xfrm>
              <a:off x="1056000" y="3784816"/>
              <a:ext cx="10080000" cy="136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459655219"/>
                        </a:ext>
                      </a:extLst>
                    </a:gridCol>
                    <a:gridCol w="2160000">
                      <a:extLst>
                        <a:ext uri="{9D8B030D-6E8A-4147-A177-3AD203B41FA5}">
                          <a16:colId xmlns:a16="http://schemas.microsoft.com/office/drawing/2014/main" val="2191947258"/>
                        </a:ext>
                      </a:extLst>
                    </a:gridCol>
                    <a:gridCol w="2160000">
                      <a:extLst>
                        <a:ext uri="{9D8B030D-6E8A-4147-A177-3AD203B41FA5}">
                          <a16:colId xmlns:a16="http://schemas.microsoft.com/office/drawing/2014/main" val="29669265"/>
                        </a:ext>
                      </a:extLst>
                    </a:gridCol>
                    <a:gridCol w="2160000">
                      <a:extLst>
                        <a:ext uri="{9D8B030D-6E8A-4147-A177-3AD203B41FA5}">
                          <a16:colId xmlns:a16="http://schemas.microsoft.com/office/drawing/2014/main" val="1360838578"/>
                        </a:ext>
                      </a:extLst>
                    </a:gridCol>
                    <a:gridCol w="2160000">
                      <a:extLst>
                        <a:ext uri="{9D8B030D-6E8A-4147-A177-3AD203B41FA5}">
                          <a16:colId xmlns:a16="http://schemas.microsoft.com/office/drawing/2014/main" val="2814187147"/>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p>
                                  <m:sSupPr>
                                    <m:ctrlPr>
                                      <a:rPr lang="zh-CN" sz="1400" b="1" i="1">
                                        <a:effectLst/>
                                        <a:latin typeface="Cambria Math" panose="02040503050406030204" pitchFamily="18" charset="0"/>
                                      </a:rPr>
                                    </m:ctrlPr>
                                  </m:sSupPr>
                                  <m:e>
                                    <m:d>
                                      <m:dPr>
                                        <m:begChr m:val="|"/>
                                        <m:endChr m:val="|"/>
                                        <m:ctrlPr>
                                          <a:rPr lang="zh-CN" sz="1400" b="1" i="1">
                                            <a:effectLst/>
                                            <a:latin typeface="Cambria Math" panose="02040503050406030204" pitchFamily="18" charset="0"/>
                                          </a:rPr>
                                        </m:ctrlPr>
                                      </m:dPr>
                                      <m:e>
                                        <m:sSub>
                                          <m:sSubPr>
                                            <m:ctrlPr>
                                              <a:rPr lang="zh-CN" sz="1400" b="1" i="1">
                                                <a:effectLst/>
                                                <a:latin typeface="Cambria Math" panose="02040503050406030204" pitchFamily="18" charset="0"/>
                                              </a:rPr>
                                            </m:ctrlPr>
                                          </m:sSubPr>
                                          <m:e>
                                            <m:acc>
                                              <m:accPr>
                                                <m:chr m:val="̂"/>
                                                <m:ctrlPr>
                                                  <a:rPr lang="zh-CN" sz="1400" b="1" i="1">
                                                    <a:effectLst/>
                                                    <a:latin typeface="Cambria Math" panose="02040503050406030204" pitchFamily="18" charset="0"/>
                                                  </a:rPr>
                                                </m:ctrlPr>
                                              </m:accPr>
                                              <m:e>
                                                <m:r>
                                                  <a:rPr lang="en-US" sz="1400" b="1" i="1">
                                                    <a:effectLst/>
                                                    <a:latin typeface="Cambria Math" panose="02040503050406030204" pitchFamily="18" charset="0"/>
                                                  </a:rPr>
                                                  <m:t>𝑯</m:t>
                                                </m:r>
                                              </m:e>
                                            </m:acc>
                                          </m:e>
                                          <m:sub>
                                            <m:r>
                                              <a:rPr lang="en-US" sz="1400" b="1" i="1">
                                                <a:effectLst/>
                                                <a:latin typeface="Cambria Math" panose="02040503050406030204" pitchFamily="18" charset="0"/>
                                              </a:rPr>
                                              <m:t>𝟏</m:t>
                                            </m:r>
                                            <m:r>
                                              <a:rPr lang="en-US" sz="1400" b="1">
                                                <a:effectLst/>
                                                <a:latin typeface="Cambria Math" panose="02040503050406030204" pitchFamily="18" charset="0"/>
                                              </a:rPr>
                                              <m:t>/</m:t>
                                            </m:r>
                                            <m:r>
                                              <a:rPr lang="en-US" sz="1400" b="1" i="1">
                                                <a:effectLst/>
                                                <a:latin typeface="Cambria Math" panose="02040503050406030204" pitchFamily="18" charset="0"/>
                                              </a:rPr>
                                              <m:t>𝟐</m:t>
                                            </m:r>
                                            <m:r>
                                              <a:rPr lang="en-US" sz="1400" b="1">
                                                <a:effectLst/>
                                                <a:latin typeface="Cambria Math" panose="02040503050406030204" pitchFamily="18" charset="0"/>
                                              </a:rPr>
                                              <m:t>,</m:t>
                                            </m:r>
                                            <m:r>
                                              <a:rPr lang="en-US" sz="1400" b="1" i="1">
                                                <a:effectLst/>
                                                <a:latin typeface="Cambria Math" panose="02040503050406030204" pitchFamily="18" charset="0"/>
                                              </a:rPr>
                                              <m:t>𝟏</m:t>
                                            </m:r>
                                          </m:sub>
                                        </m:sSub>
                                      </m:e>
                                    </m:d>
                                  </m:e>
                                  <m:sup>
                                    <m:r>
                                      <a:rPr lang="en-US" sz="1400" b="1" i="1">
                                        <a:effectLst/>
                                        <a:latin typeface="Cambria Math" panose="02040503050406030204" pitchFamily="18" charset="0"/>
                                      </a:rPr>
                                      <m:t>𝟐</m:t>
                                    </m:r>
                                  </m:sup>
                                </m:sSup>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p>
                                  <m:sSupPr>
                                    <m:ctrlPr>
                                      <a:rPr lang="zh-CN" sz="1400" b="1" i="1">
                                        <a:effectLst/>
                                        <a:latin typeface="Cambria Math" panose="02040503050406030204" pitchFamily="18" charset="0"/>
                                      </a:rPr>
                                    </m:ctrlPr>
                                  </m:sSupPr>
                                  <m:e>
                                    <m:d>
                                      <m:dPr>
                                        <m:begChr m:val="|"/>
                                        <m:endChr m:val="|"/>
                                        <m:ctrlPr>
                                          <a:rPr lang="zh-CN" sz="1400" b="1" i="1">
                                            <a:effectLst/>
                                            <a:latin typeface="Cambria Math" panose="02040503050406030204" pitchFamily="18" charset="0"/>
                                          </a:rPr>
                                        </m:ctrlPr>
                                      </m:dPr>
                                      <m:e>
                                        <m:sSub>
                                          <m:sSubPr>
                                            <m:ctrlPr>
                                              <a:rPr lang="zh-CN" sz="1400" b="1" i="1">
                                                <a:effectLst/>
                                                <a:latin typeface="Cambria Math" panose="02040503050406030204" pitchFamily="18" charset="0"/>
                                              </a:rPr>
                                            </m:ctrlPr>
                                          </m:sSubPr>
                                          <m:e>
                                            <m:acc>
                                              <m:accPr>
                                                <m:chr m:val="̂"/>
                                                <m:ctrlPr>
                                                  <a:rPr lang="zh-CN" sz="1400" b="1" i="1">
                                                    <a:effectLst/>
                                                    <a:latin typeface="Cambria Math" panose="02040503050406030204" pitchFamily="18" charset="0"/>
                                                  </a:rPr>
                                                </m:ctrlPr>
                                              </m:accPr>
                                              <m:e>
                                                <m:r>
                                                  <a:rPr lang="en-US" sz="1400" b="1" i="1">
                                                    <a:effectLst/>
                                                    <a:latin typeface="Cambria Math" panose="02040503050406030204" pitchFamily="18" charset="0"/>
                                                  </a:rPr>
                                                  <m:t>𝑯</m:t>
                                                </m:r>
                                              </m:e>
                                            </m:acc>
                                          </m:e>
                                          <m:sub>
                                            <m:r>
                                              <a:rPr lang="en-US" sz="1400" b="1">
                                                <a:effectLst/>
                                                <a:latin typeface="Cambria Math" panose="02040503050406030204" pitchFamily="18" charset="0"/>
                                              </a:rPr>
                                              <m:t>−</m:t>
                                            </m:r>
                                            <m:r>
                                              <a:rPr lang="en-US" sz="1400" b="1" i="1">
                                                <a:effectLst/>
                                                <a:latin typeface="Cambria Math" panose="02040503050406030204" pitchFamily="18" charset="0"/>
                                              </a:rPr>
                                              <m:t>𝟏</m:t>
                                            </m:r>
                                            <m:r>
                                              <a:rPr lang="en-US" sz="1400" b="1">
                                                <a:effectLst/>
                                                <a:latin typeface="Cambria Math" panose="02040503050406030204" pitchFamily="18" charset="0"/>
                                              </a:rPr>
                                              <m:t>/</m:t>
                                            </m:r>
                                            <m:r>
                                              <a:rPr lang="en-US" sz="1400" b="1" i="1">
                                                <a:effectLst/>
                                                <a:latin typeface="Cambria Math" panose="02040503050406030204" pitchFamily="18" charset="0"/>
                                              </a:rPr>
                                              <m:t>𝟐</m:t>
                                            </m:r>
                                            <m:r>
                                              <a:rPr lang="en-US" sz="1400" b="1">
                                                <a:effectLst/>
                                                <a:latin typeface="Cambria Math" panose="02040503050406030204" pitchFamily="18" charset="0"/>
                                              </a:rPr>
                                              <m:t>,−</m:t>
                                            </m:r>
                                            <m:r>
                                              <a:rPr lang="en-US" sz="1400" b="1" i="1">
                                                <a:effectLst/>
                                                <a:latin typeface="Cambria Math" panose="02040503050406030204" pitchFamily="18" charset="0"/>
                                              </a:rPr>
                                              <m:t>𝟏</m:t>
                                            </m:r>
                                          </m:sub>
                                        </m:sSub>
                                      </m:e>
                                    </m:d>
                                  </m:e>
                                  <m:sup>
                                    <m:r>
                                      <a:rPr lang="en-US" sz="1400" b="1" i="1">
                                        <a:effectLst/>
                                        <a:latin typeface="Cambria Math" panose="02040503050406030204" pitchFamily="18" charset="0"/>
                                      </a:rPr>
                                      <m:t>𝟐</m:t>
                                    </m:r>
                                  </m:sup>
                                </m:sSup>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p>
                                  <m:sSupPr>
                                    <m:ctrlPr>
                                      <a:rPr lang="zh-CN" sz="1400" b="1" i="1">
                                        <a:effectLst/>
                                        <a:latin typeface="Cambria Math" panose="02040503050406030204" pitchFamily="18" charset="0"/>
                                      </a:rPr>
                                    </m:ctrlPr>
                                  </m:sSupPr>
                                  <m:e>
                                    <m:d>
                                      <m:dPr>
                                        <m:begChr m:val="|"/>
                                        <m:endChr m:val="|"/>
                                        <m:ctrlPr>
                                          <a:rPr lang="zh-CN" sz="1400" b="1" i="1">
                                            <a:effectLst/>
                                            <a:latin typeface="Cambria Math" panose="02040503050406030204" pitchFamily="18" charset="0"/>
                                          </a:rPr>
                                        </m:ctrlPr>
                                      </m:dPr>
                                      <m:e>
                                        <m:sSub>
                                          <m:sSubPr>
                                            <m:ctrlPr>
                                              <a:rPr lang="zh-CN" sz="1400" b="1" i="1">
                                                <a:effectLst/>
                                                <a:latin typeface="Cambria Math" panose="02040503050406030204" pitchFamily="18" charset="0"/>
                                              </a:rPr>
                                            </m:ctrlPr>
                                          </m:sSubPr>
                                          <m:e>
                                            <m:acc>
                                              <m:accPr>
                                                <m:chr m:val="̂"/>
                                                <m:ctrlPr>
                                                  <a:rPr lang="zh-CN" sz="1400" b="1" i="1">
                                                    <a:effectLst/>
                                                    <a:latin typeface="Cambria Math" panose="02040503050406030204" pitchFamily="18" charset="0"/>
                                                  </a:rPr>
                                                </m:ctrlPr>
                                              </m:accPr>
                                              <m:e>
                                                <m:r>
                                                  <a:rPr lang="en-US" sz="1400" b="1" i="1">
                                                    <a:effectLst/>
                                                    <a:latin typeface="Cambria Math" panose="02040503050406030204" pitchFamily="18" charset="0"/>
                                                  </a:rPr>
                                                  <m:t>𝑯</m:t>
                                                </m:r>
                                              </m:e>
                                            </m:acc>
                                          </m:e>
                                          <m:sub>
                                            <m:r>
                                              <a:rPr lang="en-US" sz="1400" b="1" i="1">
                                                <a:effectLst/>
                                                <a:latin typeface="Cambria Math" panose="02040503050406030204" pitchFamily="18" charset="0"/>
                                              </a:rPr>
                                              <m:t>𝟏</m:t>
                                            </m:r>
                                            <m:r>
                                              <a:rPr lang="en-US" sz="1400" b="1">
                                                <a:effectLst/>
                                                <a:latin typeface="Cambria Math" panose="02040503050406030204" pitchFamily="18" charset="0"/>
                                              </a:rPr>
                                              <m:t>/</m:t>
                                            </m:r>
                                            <m:r>
                                              <a:rPr lang="en-US" sz="1400" b="1" i="1">
                                                <a:effectLst/>
                                                <a:latin typeface="Cambria Math" panose="02040503050406030204" pitchFamily="18" charset="0"/>
                                              </a:rPr>
                                              <m:t>𝟐</m:t>
                                            </m:r>
                                            <m:r>
                                              <a:rPr lang="en-US" sz="1400" b="1">
                                                <a:effectLst/>
                                                <a:latin typeface="Cambria Math" panose="02040503050406030204" pitchFamily="18" charset="0"/>
                                              </a:rPr>
                                              <m:t>,</m:t>
                                            </m:r>
                                            <m:r>
                                              <a:rPr lang="en-US" sz="1400" b="1" i="1">
                                                <a:effectLst/>
                                                <a:latin typeface="Cambria Math" panose="02040503050406030204" pitchFamily="18" charset="0"/>
                                              </a:rPr>
                                              <m:t>𝟎</m:t>
                                            </m:r>
                                          </m:sub>
                                        </m:sSub>
                                      </m:e>
                                    </m:d>
                                  </m:e>
                                  <m:sup>
                                    <m:r>
                                      <a:rPr lang="en-US" sz="1400" b="1" i="1">
                                        <a:effectLst/>
                                        <a:latin typeface="Cambria Math" panose="02040503050406030204" pitchFamily="18" charset="0"/>
                                      </a:rPr>
                                      <m:t>𝟐</m:t>
                                    </m:r>
                                  </m:sup>
                                </m:sSup>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p>
                                  <m:sSupPr>
                                    <m:ctrlPr>
                                      <a:rPr lang="zh-CN" sz="1400" b="1" i="1">
                                        <a:effectLst/>
                                        <a:latin typeface="Cambria Math" panose="02040503050406030204" pitchFamily="18" charset="0"/>
                                      </a:rPr>
                                    </m:ctrlPr>
                                  </m:sSupPr>
                                  <m:e>
                                    <m:d>
                                      <m:dPr>
                                        <m:begChr m:val="|"/>
                                        <m:endChr m:val="|"/>
                                        <m:ctrlPr>
                                          <a:rPr lang="zh-CN" sz="1400" b="1" i="1">
                                            <a:effectLst/>
                                            <a:latin typeface="Cambria Math" panose="02040503050406030204" pitchFamily="18" charset="0"/>
                                          </a:rPr>
                                        </m:ctrlPr>
                                      </m:dPr>
                                      <m:e>
                                        <m:sSub>
                                          <m:sSubPr>
                                            <m:ctrlPr>
                                              <a:rPr lang="zh-CN" sz="1400" b="1" i="1">
                                                <a:effectLst/>
                                                <a:latin typeface="Cambria Math" panose="02040503050406030204" pitchFamily="18" charset="0"/>
                                              </a:rPr>
                                            </m:ctrlPr>
                                          </m:sSubPr>
                                          <m:e>
                                            <m:acc>
                                              <m:accPr>
                                                <m:chr m:val="̂"/>
                                                <m:ctrlPr>
                                                  <a:rPr lang="zh-CN" sz="1400" b="1" i="1">
                                                    <a:effectLst/>
                                                    <a:latin typeface="Cambria Math" panose="02040503050406030204" pitchFamily="18" charset="0"/>
                                                  </a:rPr>
                                                </m:ctrlPr>
                                              </m:accPr>
                                              <m:e>
                                                <m:r>
                                                  <a:rPr lang="en-US" sz="1400" b="1" i="1">
                                                    <a:effectLst/>
                                                    <a:latin typeface="Cambria Math" panose="02040503050406030204" pitchFamily="18" charset="0"/>
                                                  </a:rPr>
                                                  <m:t>𝑯</m:t>
                                                </m:r>
                                              </m:e>
                                            </m:acc>
                                          </m:e>
                                          <m:sub>
                                            <m:r>
                                              <a:rPr lang="en-US" sz="1400" b="1">
                                                <a:effectLst/>
                                                <a:latin typeface="Cambria Math" panose="02040503050406030204" pitchFamily="18" charset="0"/>
                                              </a:rPr>
                                              <m:t>−</m:t>
                                            </m:r>
                                            <m:r>
                                              <a:rPr lang="en-US" sz="1400" b="1" i="1">
                                                <a:effectLst/>
                                                <a:latin typeface="Cambria Math" panose="02040503050406030204" pitchFamily="18" charset="0"/>
                                              </a:rPr>
                                              <m:t>𝟏</m:t>
                                            </m:r>
                                            <m:r>
                                              <a:rPr lang="en-US" sz="1400" b="1">
                                                <a:effectLst/>
                                                <a:latin typeface="Cambria Math" panose="02040503050406030204" pitchFamily="18" charset="0"/>
                                              </a:rPr>
                                              <m:t>/</m:t>
                                            </m:r>
                                            <m:r>
                                              <a:rPr lang="en-US" sz="1400" b="1" i="1">
                                                <a:effectLst/>
                                                <a:latin typeface="Cambria Math" panose="02040503050406030204" pitchFamily="18" charset="0"/>
                                              </a:rPr>
                                              <m:t>𝟐</m:t>
                                            </m:r>
                                            <m:r>
                                              <a:rPr lang="en-US" sz="1400" b="1">
                                                <a:effectLst/>
                                                <a:latin typeface="Cambria Math" panose="02040503050406030204" pitchFamily="18" charset="0"/>
                                              </a:rPr>
                                              <m:t>,</m:t>
                                            </m:r>
                                            <m:r>
                                              <a:rPr lang="en-US" sz="1400" b="1" i="1">
                                                <a:effectLst/>
                                                <a:latin typeface="Cambria Math" panose="02040503050406030204" pitchFamily="18" charset="0"/>
                                              </a:rPr>
                                              <m:t>𝟎</m:t>
                                            </m:r>
                                          </m:sub>
                                        </m:sSub>
                                      </m:e>
                                    </m:d>
                                  </m:e>
                                  <m:sup>
                                    <m:r>
                                      <a:rPr lang="en-US" sz="1400" b="1" i="1">
                                        <a:effectLst/>
                                        <a:latin typeface="Cambria Math" panose="02040503050406030204" pitchFamily="18" charset="0"/>
                                      </a:rPr>
                                      <m:t>𝟐</m:t>
                                    </m:r>
                                  </m:sup>
                                </m:sSup>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1508146108"/>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r>
                                  <m:rPr>
                                    <m:sty m:val="p"/>
                                  </m:rPr>
                                  <a:rPr lang="en-US" sz="1100">
                                    <a:effectLst/>
                                    <a:latin typeface="Cambria Math" panose="02040503050406030204" pitchFamily="18" charset="0"/>
                                  </a:rPr>
                                  <m:t>Λ</m:t>
                                </m:r>
                                <m:r>
                                  <a:rPr lang="en-US" sz="1100">
                                    <a:effectLst/>
                                    <a:latin typeface="Cambria Math" panose="02040503050406030204" pitchFamily="18" charset="0"/>
                                  </a:rPr>
                                  <m:t>𝐽</m:t>
                                </m:r>
                                <m:r>
                                  <m:rPr>
                                    <m:lit/>
                                  </m:rPr>
                                  <a:rPr lang="en-US" sz="1100">
                                    <a:effectLst/>
                                    <a:latin typeface="Cambria Math" panose="02040503050406030204" pitchFamily="18" charset="0"/>
                                  </a:rPr>
                                  <m:t>/</m:t>
                                </m:r>
                                <m:r>
                                  <a:rPr lang="en-US" sz="1100">
                                    <a:effectLst/>
                                    <a:latin typeface="Cambria Math" panose="02040503050406030204" pitchFamily="18" charset="0"/>
                                  </a:rPr>
                                  <m:t>𝜓</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0.044</m:t>
                                    </m:r>
                                  </m:e>
                                  <m:sub>
                                    <m:r>
                                      <a:rPr lang="en-US" sz="1100">
                                        <a:effectLst/>
                                        <a:latin typeface="Cambria Math" panose="02040503050406030204" pitchFamily="18" charset="0"/>
                                      </a:rPr>
                                      <m:t>−0.007</m:t>
                                    </m:r>
                                  </m:sub>
                                  <m:sup>
                                    <m:r>
                                      <a:rPr lang="en-US" sz="1100">
                                        <a:effectLst/>
                                        <a:latin typeface="Cambria Math" panose="02040503050406030204" pitchFamily="18" charset="0"/>
                                      </a:rPr>
                                      <m:t>+0.010</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𝟒𝟖𝟒</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𝟎𝟑𝟓</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𝟎𝟒𝟏</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0.037</m:t>
                                    </m:r>
                                  </m:e>
                                  <m:sub>
                                    <m:r>
                                      <a:rPr lang="en-US" sz="1100">
                                        <a:effectLst/>
                                        <a:latin typeface="Cambria Math" panose="02040503050406030204" pitchFamily="18" charset="0"/>
                                      </a:rPr>
                                      <m:t>−0.003</m:t>
                                    </m:r>
                                  </m:sub>
                                  <m:sup>
                                    <m:r>
                                      <a:rPr lang="en-US" sz="1100">
                                        <a:effectLst/>
                                        <a:latin typeface="Cambria Math" panose="02040503050406030204" pitchFamily="18" charset="0"/>
                                      </a:rPr>
                                      <m:t>+0.014</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𝟒𝟑𝟓</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𝟎𝟔𝟑</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𝟎𝟒𝟏</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3050362296"/>
                      </a:ext>
                    </a:extLst>
                  </a:tr>
                  <a:tr h="252000">
                    <a:tc>
                      <a:txBody>
                        <a:bodyPr/>
                        <a:lstStyle/>
                        <a:p>
                          <a:pPr indent="0" algn="ctr"/>
                          <a:r>
                            <a:rPr lang="en-US" altLang="zh-CN" sz="1100" dirty="0" err="1">
                              <a:effectLst/>
                              <a:latin typeface="微软雅黑" panose="020B0503020204020204" pitchFamily="34" charset="-122"/>
                              <a:ea typeface="微软雅黑" panose="020B0503020204020204" pitchFamily="34" charset="-122"/>
                            </a:rPr>
                            <a:t>LHCb</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−0.10±0.04±0.03</m:t>
                                </m:r>
                              </m:oMath>
                            </m:oMathPara>
                          </a14:m>
                          <a:endParaRPr lang="zh-CN" sz="14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0.51±0.05±0.02</m:t>
                                </m:r>
                              </m:oMath>
                            </m:oMathPara>
                          </a14:m>
                          <a:endParaRPr lang="zh-CN" sz="1400"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0.01±0.04±0.03</m:t>
                                </m:r>
                              </m:oMath>
                            </m:oMathPara>
                          </a14:m>
                          <a:endParaRPr lang="zh-CN" sz="14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0.57±0.06±0.03</m:t>
                                </m:r>
                              </m:oMath>
                            </m:oMathPara>
                          </a14:m>
                          <a:endParaRPr lang="zh-CN" sz="1400"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575206081"/>
                      </a:ext>
                    </a:extLst>
                  </a:tr>
                  <a:tr h="252000">
                    <a:tc>
                      <a:txBody>
                        <a:bodyPr/>
                        <a:lstStyle/>
                        <a:p>
                          <a:pPr indent="0" algn="ctr"/>
                          <a:r>
                            <a:rPr lang="en-US" altLang="zh-CN" sz="1100" dirty="0">
                              <a:effectLst/>
                              <a:latin typeface="微软雅黑" panose="020B0503020204020204" pitchFamily="34" charset="-122"/>
                              <a:ea typeface="微软雅黑" panose="020B0503020204020204" pitchFamily="34" charset="-122"/>
                            </a:rPr>
                            <a:t>CMS</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0.05±0.04±0.04</m:t>
                                </m:r>
                              </m:oMath>
                            </m:oMathPara>
                          </a14:m>
                          <a:endParaRPr lang="zh-CN" sz="14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0.52±0.04±0.04</m:t>
                                </m:r>
                              </m:oMath>
                            </m:oMathPara>
                          </a14:m>
                          <a:endParaRPr lang="zh-CN" sz="1400"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−0.10±0.04±0.04</m:t>
                                </m:r>
                              </m:oMath>
                            </m:oMathPara>
                          </a14:m>
                          <a:endParaRPr lang="zh-CN" sz="14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solidFill>
                                      <a:srgbClr val="FF0000"/>
                                    </a:solidFill>
                                    <a:effectLst/>
                                    <a:latin typeface="Cambria Math" panose="02040503050406030204" pitchFamily="18" charset="0"/>
                                  </a:rPr>
                                  <m:t>0.51±0.03±0.04</m:t>
                                </m:r>
                              </m:oMath>
                            </m:oMathPara>
                          </a14:m>
                          <a:endParaRPr lang="zh-CN" sz="1400"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2003612231"/>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r>
                                  <m:rPr>
                                    <m:sty m:val="p"/>
                                  </m:rPr>
                                  <a:rPr lang="en-US" sz="1100">
                                    <a:effectLst/>
                                    <a:latin typeface="Cambria Math" panose="02040503050406030204" pitchFamily="18" charset="0"/>
                                  </a:rPr>
                                  <m:t>Λ</m:t>
                                </m:r>
                                <m:r>
                                  <a:rPr lang="en-US" sz="1100">
                                    <a:effectLst/>
                                    <a:latin typeface="Cambria Math" panose="02040503050406030204" pitchFamily="18" charset="0"/>
                                  </a:rPr>
                                  <m:t>𝜓</m:t>
                                </m:r>
                                <m:r>
                                  <a:rPr lang="en-US" sz="1100">
                                    <a:effectLst/>
                                    <a:latin typeface="Cambria Math" panose="02040503050406030204" pitchFamily="18" charset="0"/>
                                  </a:rPr>
                                  <m:t>(2</m:t>
                                </m:r>
                                <m:r>
                                  <a:rPr lang="en-US" sz="1100">
                                    <a:effectLst/>
                                    <a:latin typeface="Cambria Math" panose="02040503050406030204" pitchFamily="18" charset="0"/>
                                  </a:rPr>
                                  <m:t>𝑆</m:t>
                                </m:r>
                                <m:r>
                                  <a:rPr lang="en-US"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0.051</m:t>
                                    </m:r>
                                  </m:e>
                                  <m:sub>
                                    <m:r>
                                      <a:rPr lang="en-US" sz="1100">
                                        <a:effectLst/>
                                        <a:latin typeface="Cambria Math" panose="02040503050406030204" pitchFamily="18" charset="0"/>
                                      </a:rPr>
                                      <m:t>−0.004</m:t>
                                    </m:r>
                                  </m:sub>
                                  <m:sup>
                                    <m:r>
                                      <a:rPr lang="en-US" sz="1100">
                                        <a:effectLst/>
                                        <a:latin typeface="Cambria Math" panose="02040503050406030204" pitchFamily="18" charset="0"/>
                                      </a:rPr>
                                      <m:t>+0.003</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𝟑𝟔𝟓</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𝟎𝟐𝟎</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𝟎𝟐𝟖</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0.061</m:t>
                                    </m:r>
                                  </m:e>
                                  <m:sub>
                                    <m:r>
                                      <a:rPr lang="en-US" sz="1100">
                                        <a:effectLst/>
                                        <a:latin typeface="Cambria Math" panose="02040503050406030204" pitchFamily="18" charset="0"/>
                                      </a:rPr>
                                      <m:t>−0.011</m:t>
                                    </m:r>
                                  </m:sub>
                                  <m:sup>
                                    <m:r>
                                      <a:rPr lang="en-US" sz="1100">
                                        <a:effectLst/>
                                        <a:latin typeface="Cambria Math" panose="02040503050406030204" pitchFamily="18" charset="0"/>
                                      </a:rPr>
                                      <m:t>+0.003</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𝟓𝟐𝟑</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𝟎𝟑𝟎</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𝟎𝟑𝟓</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678625060"/>
                      </a:ext>
                    </a:extLst>
                  </a:tr>
                </a:tbl>
              </a:graphicData>
            </a:graphic>
          </p:graphicFrame>
        </mc:Choice>
        <mc:Fallback>
          <p:graphicFrame>
            <p:nvGraphicFramePr>
              <p:cNvPr id="6" name="表格 5">
                <a:extLst>
                  <a:ext uri="{FF2B5EF4-FFF2-40B4-BE49-F238E27FC236}">
                    <a16:creationId xmlns:a16="http://schemas.microsoft.com/office/drawing/2014/main" id="{987C8788-D458-D6A7-4385-C8D2E2D2F1A3}"/>
                  </a:ext>
                </a:extLst>
              </p:cNvPr>
              <p:cNvGraphicFramePr>
                <a:graphicFrameLocks noGrp="1"/>
              </p:cNvGraphicFramePr>
              <p:nvPr>
                <p:extLst>
                  <p:ext uri="{D42A27DB-BD31-4B8C-83A1-F6EECF244321}">
                    <p14:modId xmlns:p14="http://schemas.microsoft.com/office/powerpoint/2010/main" val="3549126847"/>
                  </p:ext>
                </p:extLst>
              </p:nvPr>
            </p:nvGraphicFramePr>
            <p:xfrm>
              <a:off x="1056000" y="3784816"/>
              <a:ext cx="10080000" cy="1368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2459655219"/>
                        </a:ext>
                      </a:extLst>
                    </a:gridCol>
                    <a:gridCol w="2160000">
                      <a:extLst>
                        <a:ext uri="{9D8B030D-6E8A-4147-A177-3AD203B41FA5}">
                          <a16:colId xmlns:a16="http://schemas.microsoft.com/office/drawing/2014/main" val="2191947258"/>
                        </a:ext>
                      </a:extLst>
                    </a:gridCol>
                    <a:gridCol w="2160000">
                      <a:extLst>
                        <a:ext uri="{9D8B030D-6E8A-4147-A177-3AD203B41FA5}">
                          <a16:colId xmlns:a16="http://schemas.microsoft.com/office/drawing/2014/main" val="29669265"/>
                        </a:ext>
                      </a:extLst>
                    </a:gridCol>
                    <a:gridCol w="2160000">
                      <a:extLst>
                        <a:ext uri="{9D8B030D-6E8A-4147-A177-3AD203B41FA5}">
                          <a16:colId xmlns:a16="http://schemas.microsoft.com/office/drawing/2014/main" val="1360838578"/>
                        </a:ext>
                      </a:extLst>
                    </a:gridCol>
                    <a:gridCol w="2160000">
                      <a:extLst>
                        <a:ext uri="{9D8B030D-6E8A-4147-A177-3AD203B41FA5}">
                          <a16:colId xmlns:a16="http://schemas.microsoft.com/office/drawing/2014/main" val="2814187147"/>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5"/>
                          <a:stretch>
                            <a:fillRect l="-66761" t="-1695" r="-300563" b="-288136"/>
                          </a:stretch>
                        </a:blipFill>
                      </a:tcPr>
                    </a:tc>
                    <a:tc>
                      <a:txBody>
                        <a:bodyPr/>
                        <a:lstStyle/>
                        <a:p>
                          <a:endParaRPr lang="zh-CN"/>
                        </a:p>
                      </a:txBody>
                      <a:tcPr marL="17780" marR="17780" marT="17780" marB="17780" anchor="ctr">
                        <a:blipFill>
                          <a:blip r:embed="rId5"/>
                          <a:stretch>
                            <a:fillRect l="-167232" t="-1695" r="-201412" b="-288136"/>
                          </a:stretch>
                        </a:blipFill>
                      </a:tcPr>
                    </a:tc>
                    <a:tc>
                      <a:txBody>
                        <a:bodyPr/>
                        <a:lstStyle/>
                        <a:p>
                          <a:endParaRPr lang="zh-CN"/>
                        </a:p>
                      </a:txBody>
                      <a:tcPr marL="17780" marR="17780" marT="17780" marB="17780" anchor="ctr">
                        <a:blipFill>
                          <a:blip r:embed="rId5"/>
                          <a:stretch>
                            <a:fillRect l="-266479" t="-1695" r="-100845" b="-288136"/>
                          </a:stretch>
                        </a:blipFill>
                      </a:tcPr>
                    </a:tc>
                    <a:tc>
                      <a:txBody>
                        <a:bodyPr/>
                        <a:lstStyle/>
                        <a:p>
                          <a:endParaRPr lang="zh-CN"/>
                        </a:p>
                      </a:txBody>
                      <a:tcPr marL="17780" marR="17780" marT="17780" marB="17780" anchor="ctr">
                        <a:blipFill>
                          <a:blip r:embed="rId5"/>
                          <a:stretch>
                            <a:fillRect l="-367514" t="-1695" r="-1130" b="-288136"/>
                          </a:stretch>
                        </a:blipFill>
                      </a:tcPr>
                    </a:tc>
                    <a:extLst>
                      <a:ext uri="{0D108BD9-81ED-4DB2-BD59-A6C34878D82A}">
                        <a16:rowId xmlns:a16="http://schemas.microsoft.com/office/drawing/2014/main" val="1508146108"/>
                      </a:ext>
                    </a:extLst>
                  </a:tr>
                  <a:tr h="252000">
                    <a:tc>
                      <a:txBody>
                        <a:bodyPr/>
                        <a:lstStyle/>
                        <a:p>
                          <a:endParaRPr lang="zh-CN"/>
                        </a:p>
                      </a:txBody>
                      <a:tcPr marL="17780" marR="17780" marT="17780" marB="17780" anchor="ctr">
                        <a:blipFill>
                          <a:blip r:embed="rId5"/>
                          <a:stretch>
                            <a:fillRect l="-424" t="-142857" r="-602542" b="-304762"/>
                          </a:stretch>
                        </a:blipFill>
                      </a:tcPr>
                    </a:tc>
                    <a:tc>
                      <a:txBody>
                        <a:bodyPr/>
                        <a:lstStyle/>
                        <a:p>
                          <a:endParaRPr lang="zh-CN"/>
                        </a:p>
                      </a:txBody>
                      <a:tcPr marL="17780" marR="17780" marT="17780" marB="17780" anchor="ctr">
                        <a:blipFill>
                          <a:blip r:embed="rId5"/>
                          <a:stretch>
                            <a:fillRect l="-66761" t="-142857" r="-300563" b="-304762"/>
                          </a:stretch>
                        </a:blipFill>
                      </a:tcPr>
                    </a:tc>
                    <a:tc>
                      <a:txBody>
                        <a:bodyPr/>
                        <a:lstStyle/>
                        <a:p>
                          <a:endParaRPr lang="zh-CN"/>
                        </a:p>
                      </a:txBody>
                      <a:tcPr marL="17780" marR="17780" marT="17780" marB="17780" anchor="ctr">
                        <a:blipFill>
                          <a:blip r:embed="rId5"/>
                          <a:stretch>
                            <a:fillRect l="-167232" t="-142857" r="-201412" b="-304762"/>
                          </a:stretch>
                        </a:blipFill>
                      </a:tcPr>
                    </a:tc>
                    <a:tc>
                      <a:txBody>
                        <a:bodyPr/>
                        <a:lstStyle/>
                        <a:p>
                          <a:endParaRPr lang="zh-CN"/>
                        </a:p>
                      </a:txBody>
                      <a:tcPr marL="17780" marR="17780" marT="17780" marB="17780" anchor="ctr">
                        <a:blipFill>
                          <a:blip r:embed="rId5"/>
                          <a:stretch>
                            <a:fillRect l="-266479" t="-142857" r="-100845" b="-304762"/>
                          </a:stretch>
                        </a:blipFill>
                      </a:tcPr>
                    </a:tc>
                    <a:tc>
                      <a:txBody>
                        <a:bodyPr/>
                        <a:lstStyle/>
                        <a:p>
                          <a:endParaRPr lang="zh-CN"/>
                        </a:p>
                      </a:txBody>
                      <a:tcPr marL="17780" marR="17780" marT="17780" marB="17780" anchor="ctr">
                        <a:blipFill>
                          <a:blip r:embed="rId5"/>
                          <a:stretch>
                            <a:fillRect l="-367514" t="-142857" r="-1130" b="-304762"/>
                          </a:stretch>
                        </a:blipFill>
                      </a:tcPr>
                    </a:tc>
                    <a:extLst>
                      <a:ext uri="{0D108BD9-81ED-4DB2-BD59-A6C34878D82A}">
                        <a16:rowId xmlns:a16="http://schemas.microsoft.com/office/drawing/2014/main" val="3050362296"/>
                      </a:ext>
                    </a:extLst>
                  </a:tr>
                  <a:tr h="252000">
                    <a:tc>
                      <a:txBody>
                        <a:bodyPr/>
                        <a:lstStyle/>
                        <a:p>
                          <a:pPr indent="0" algn="ctr"/>
                          <a:r>
                            <a:rPr lang="en-US" altLang="zh-CN" sz="1100" dirty="0" err="1">
                              <a:effectLst/>
                              <a:latin typeface="微软雅黑" panose="020B0503020204020204" pitchFamily="34" charset="-122"/>
                              <a:ea typeface="微软雅黑" panose="020B0503020204020204" pitchFamily="34" charset="-122"/>
                            </a:rPr>
                            <a:t>LHCb</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5"/>
                          <a:stretch>
                            <a:fillRect l="-66761" t="-242857" r="-300563" b="-204762"/>
                          </a:stretch>
                        </a:blipFill>
                      </a:tcPr>
                    </a:tc>
                    <a:tc>
                      <a:txBody>
                        <a:bodyPr/>
                        <a:lstStyle/>
                        <a:p>
                          <a:endParaRPr lang="zh-CN"/>
                        </a:p>
                      </a:txBody>
                      <a:tcPr marL="17780" marR="17780" marT="17780" marB="17780" anchor="ctr">
                        <a:blipFill>
                          <a:blip r:embed="rId5"/>
                          <a:stretch>
                            <a:fillRect l="-167232" t="-242857" r="-201412" b="-204762"/>
                          </a:stretch>
                        </a:blipFill>
                      </a:tcPr>
                    </a:tc>
                    <a:tc>
                      <a:txBody>
                        <a:bodyPr/>
                        <a:lstStyle/>
                        <a:p>
                          <a:endParaRPr lang="zh-CN"/>
                        </a:p>
                      </a:txBody>
                      <a:tcPr marL="17780" marR="17780" marT="17780" marB="17780" anchor="ctr">
                        <a:blipFill>
                          <a:blip r:embed="rId5"/>
                          <a:stretch>
                            <a:fillRect l="-266479" t="-242857" r="-100845" b="-204762"/>
                          </a:stretch>
                        </a:blipFill>
                      </a:tcPr>
                    </a:tc>
                    <a:tc>
                      <a:txBody>
                        <a:bodyPr/>
                        <a:lstStyle/>
                        <a:p>
                          <a:endParaRPr lang="zh-CN"/>
                        </a:p>
                      </a:txBody>
                      <a:tcPr marL="17780" marR="17780" marT="17780" marB="17780" anchor="ctr">
                        <a:blipFill>
                          <a:blip r:embed="rId5"/>
                          <a:stretch>
                            <a:fillRect l="-367514" t="-242857" r="-1130" b="-204762"/>
                          </a:stretch>
                        </a:blipFill>
                      </a:tcPr>
                    </a:tc>
                    <a:extLst>
                      <a:ext uri="{0D108BD9-81ED-4DB2-BD59-A6C34878D82A}">
                        <a16:rowId xmlns:a16="http://schemas.microsoft.com/office/drawing/2014/main" val="575206081"/>
                      </a:ext>
                    </a:extLst>
                  </a:tr>
                  <a:tr h="252000">
                    <a:tc>
                      <a:txBody>
                        <a:bodyPr/>
                        <a:lstStyle/>
                        <a:p>
                          <a:pPr indent="0" algn="ctr"/>
                          <a:r>
                            <a:rPr lang="en-US" altLang="zh-CN" sz="1100" dirty="0">
                              <a:effectLst/>
                              <a:latin typeface="微软雅黑" panose="020B0503020204020204" pitchFamily="34" charset="-122"/>
                              <a:ea typeface="微软雅黑" panose="020B0503020204020204" pitchFamily="34" charset="-122"/>
                            </a:rPr>
                            <a:t>CMS</a:t>
                          </a:r>
                          <a:endParaRPr lang="zh-CN" sz="11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5"/>
                          <a:stretch>
                            <a:fillRect l="-66761" t="-351220" r="-300563" b="-109756"/>
                          </a:stretch>
                        </a:blipFill>
                      </a:tcPr>
                    </a:tc>
                    <a:tc>
                      <a:txBody>
                        <a:bodyPr/>
                        <a:lstStyle/>
                        <a:p>
                          <a:endParaRPr lang="zh-CN"/>
                        </a:p>
                      </a:txBody>
                      <a:tcPr marL="17780" marR="17780" marT="17780" marB="17780" anchor="ctr">
                        <a:blipFill>
                          <a:blip r:embed="rId5"/>
                          <a:stretch>
                            <a:fillRect l="-167232" t="-351220" r="-201412" b="-109756"/>
                          </a:stretch>
                        </a:blipFill>
                      </a:tcPr>
                    </a:tc>
                    <a:tc>
                      <a:txBody>
                        <a:bodyPr/>
                        <a:lstStyle/>
                        <a:p>
                          <a:endParaRPr lang="zh-CN"/>
                        </a:p>
                      </a:txBody>
                      <a:tcPr marL="17780" marR="17780" marT="17780" marB="17780" anchor="ctr">
                        <a:blipFill>
                          <a:blip r:embed="rId5"/>
                          <a:stretch>
                            <a:fillRect l="-266479" t="-351220" r="-100845" b="-109756"/>
                          </a:stretch>
                        </a:blipFill>
                      </a:tcPr>
                    </a:tc>
                    <a:tc>
                      <a:txBody>
                        <a:bodyPr/>
                        <a:lstStyle/>
                        <a:p>
                          <a:endParaRPr lang="zh-CN"/>
                        </a:p>
                      </a:txBody>
                      <a:tcPr marL="17780" marR="17780" marT="17780" marB="17780" anchor="ctr">
                        <a:blipFill>
                          <a:blip r:embed="rId5"/>
                          <a:stretch>
                            <a:fillRect l="-367514" t="-351220" r="-1130" b="-109756"/>
                          </a:stretch>
                        </a:blipFill>
                      </a:tcPr>
                    </a:tc>
                    <a:extLst>
                      <a:ext uri="{0D108BD9-81ED-4DB2-BD59-A6C34878D82A}">
                        <a16:rowId xmlns:a16="http://schemas.microsoft.com/office/drawing/2014/main" val="2003612231"/>
                      </a:ext>
                    </a:extLst>
                  </a:tr>
                  <a:tr h="252000">
                    <a:tc>
                      <a:txBody>
                        <a:bodyPr/>
                        <a:lstStyle/>
                        <a:p>
                          <a:endParaRPr lang="zh-CN"/>
                        </a:p>
                      </a:txBody>
                      <a:tcPr marL="17780" marR="17780" marT="17780" marB="17780" anchor="ctr">
                        <a:blipFill>
                          <a:blip r:embed="rId5"/>
                          <a:stretch>
                            <a:fillRect l="-424" t="-440476" r="-602542" b="-7143"/>
                          </a:stretch>
                        </a:blipFill>
                      </a:tcPr>
                    </a:tc>
                    <a:tc>
                      <a:txBody>
                        <a:bodyPr/>
                        <a:lstStyle/>
                        <a:p>
                          <a:endParaRPr lang="zh-CN"/>
                        </a:p>
                      </a:txBody>
                      <a:tcPr marL="17780" marR="17780" marT="17780" marB="17780" anchor="ctr">
                        <a:blipFill>
                          <a:blip r:embed="rId5"/>
                          <a:stretch>
                            <a:fillRect l="-66761" t="-440476" r="-300563" b="-7143"/>
                          </a:stretch>
                        </a:blipFill>
                      </a:tcPr>
                    </a:tc>
                    <a:tc>
                      <a:txBody>
                        <a:bodyPr/>
                        <a:lstStyle/>
                        <a:p>
                          <a:endParaRPr lang="zh-CN"/>
                        </a:p>
                      </a:txBody>
                      <a:tcPr marL="17780" marR="17780" marT="17780" marB="17780" anchor="ctr">
                        <a:blipFill>
                          <a:blip r:embed="rId5"/>
                          <a:stretch>
                            <a:fillRect l="-167232" t="-440476" r="-201412" b="-7143"/>
                          </a:stretch>
                        </a:blipFill>
                      </a:tcPr>
                    </a:tc>
                    <a:tc>
                      <a:txBody>
                        <a:bodyPr/>
                        <a:lstStyle/>
                        <a:p>
                          <a:endParaRPr lang="zh-CN"/>
                        </a:p>
                      </a:txBody>
                      <a:tcPr marL="17780" marR="17780" marT="17780" marB="17780" anchor="ctr">
                        <a:blipFill>
                          <a:blip r:embed="rId5"/>
                          <a:stretch>
                            <a:fillRect l="-266479" t="-440476" r="-100845" b="-7143"/>
                          </a:stretch>
                        </a:blipFill>
                      </a:tcPr>
                    </a:tc>
                    <a:tc>
                      <a:txBody>
                        <a:bodyPr/>
                        <a:lstStyle/>
                        <a:p>
                          <a:endParaRPr lang="zh-CN"/>
                        </a:p>
                      </a:txBody>
                      <a:tcPr marL="17780" marR="17780" marT="17780" marB="17780" anchor="ctr">
                        <a:blipFill>
                          <a:blip r:embed="rId5"/>
                          <a:stretch>
                            <a:fillRect l="-367514" t="-440476" r="-1130" b="-7143"/>
                          </a:stretch>
                        </a:blipFill>
                      </a:tcPr>
                    </a:tc>
                    <a:extLst>
                      <a:ext uri="{0D108BD9-81ED-4DB2-BD59-A6C34878D82A}">
                        <a16:rowId xmlns:a16="http://schemas.microsoft.com/office/drawing/2014/main" val="678625060"/>
                      </a:ext>
                    </a:extLst>
                  </a:tr>
                </a:tbl>
              </a:graphicData>
            </a:graphic>
          </p:graphicFrame>
        </mc:Fallback>
      </mc:AlternateContent>
      <mc:AlternateContent xmlns:mc="http://schemas.openxmlformats.org/markup-compatibility/2006" xmlns:a14="http://schemas.microsoft.com/office/drawing/2010/main">
        <mc:Choice Requires="a14">
          <p:sp>
            <p:nvSpPr>
              <p:cNvPr id="7" name="TextBox 28">
                <a:extLst>
                  <a:ext uri="{FF2B5EF4-FFF2-40B4-BE49-F238E27FC236}">
                    <a16:creationId xmlns:a16="http://schemas.microsoft.com/office/drawing/2014/main" id="{6E24BC7C-775E-CFAB-992C-46618BF5D9A9}"/>
                  </a:ext>
                </a:extLst>
              </p:cNvPr>
              <p:cNvSpPr txBox="1"/>
              <p:nvPr/>
            </p:nvSpPr>
            <p:spPr>
              <a:xfrm>
                <a:off x="1056618" y="2920319"/>
                <a:ext cx="8640000" cy="513923"/>
              </a:xfrm>
              <a:prstGeom prst="rect">
                <a:avLst/>
              </a:prstGeom>
              <a:noFill/>
            </p:spPr>
            <p:txBody>
              <a:bodyPr wrap="square" rtlCol="0">
                <a:spAutoFit/>
              </a:bodyPr>
              <a:lstStyle/>
              <a:p>
                <a:pPr marL="360000"/>
                <a14:m>
                  <m:oMath xmlns:m="http://schemas.openxmlformats.org/officeDocument/2006/math">
                    <m:sSup>
                      <m:sSupPr>
                        <m:ctrlPr>
                          <a:rPr lang="zh-CN" altLang="zh-CN" sz="1600" i="1" smtClean="0">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r>
                                      <a:rPr lang="en-US" altLang="zh-CN" sz="1600" b="0" i="1">
                                        <a:solidFill>
                                          <a:schemeClr val="tx1"/>
                                        </a:solidFill>
                                        <a:latin typeface="Cambria Math" panose="02040503050406030204" pitchFamily="18" charset="0"/>
                                      </a:rPr>
                                      <m:t>𝐻</m:t>
                                    </m:r>
                                  </m:e>
                                </m:acc>
                              </m:e>
                              <m:sub>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𝜆</m:t>
                                    </m:r>
                                  </m:e>
                                  <m:sub>
                                    <m:r>
                                      <m:rPr>
                                        <m:sty m:val="p"/>
                                      </m:rPr>
                                      <a:rPr lang="en-US" altLang="zh-CN" sz="1600" b="0" i="0">
                                        <a:solidFill>
                                          <a:schemeClr val="tx1"/>
                                        </a:solidFill>
                                        <a:latin typeface="Cambria Math" panose="02040503050406030204" pitchFamily="18" charset="0"/>
                                      </a:rPr>
                                      <m:t>Λ</m:t>
                                    </m:r>
                                  </m:sub>
                                </m:sSub>
                                <m:r>
                                  <a:rPr lang="en-US" altLang="zh-CN" sz="1600" b="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𝜆</m:t>
                                    </m:r>
                                  </m:e>
                                  <m:sub>
                                    <m:r>
                                      <a:rPr lang="en-US" altLang="zh-CN" sz="1600" b="0" i="1">
                                        <a:solidFill>
                                          <a:schemeClr val="tx1"/>
                                        </a:solidFill>
                                        <a:latin typeface="Cambria Math" panose="02040503050406030204" pitchFamily="18" charset="0"/>
                                      </a:rPr>
                                      <m:t>𝜓</m:t>
                                    </m:r>
                                  </m:sub>
                                </m:sSub>
                              </m:sub>
                            </m:sSub>
                          </m:e>
                        </m:d>
                      </m:e>
                      <m:sup>
                        <m:r>
                          <a:rPr lang="en-US" altLang="zh-CN" sz="1600" b="0" i="1">
                            <a:solidFill>
                              <a:schemeClr val="tx1"/>
                            </a:solidFill>
                            <a:latin typeface="Cambria Math" panose="02040503050406030204" pitchFamily="18" charset="0"/>
                          </a:rPr>
                          <m:t>2</m:t>
                        </m:r>
                      </m:sup>
                    </m:sSup>
                    <m:r>
                      <m:rPr>
                        <m:aln/>
                      </m:rPr>
                      <a:rPr lang="en-US" altLang="zh-CN" sz="1600" b="0" i="1">
                        <a:solidFill>
                          <a:schemeClr val="tx1"/>
                        </a:solidFill>
                        <a:latin typeface="Cambria Math" panose="02040503050406030204" pitchFamily="18" charset="0"/>
                      </a:rPr>
                      <m:t>=</m:t>
                    </m:r>
                    <m:sSup>
                      <m:sSupPr>
                        <m:ctrlPr>
                          <a:rPr lang="zh-CN" altLang="zh-CN" sz="1600" i="1">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𝜆</m:t>
                                    </m:r>
                                  </m:e>
                                  <m:sub>
                                    <m:r>
                                      <m:rPr>
                                        <m:sty m:val="p"/>
                                      </m:rPr>
                                      <a:rPr lang="en-US" altLang="zh-CN" sz="1600" b="0" i="0">
                                        <a:solidFill>
                                          <a:schemeClr val="tx1"/>
                                        </a:solidFill>
                                        <a:latin typeface="Cambria Math" panose="02040503050406030204" pitchFamily="18" charset="0"/>
                                      </a:rPr>
                                      <m:t>Λ</m:t>
                                    </m:r>
                                  </m:sub>
                                </m:sSub>
                                <m:r>
                                  <a:rPr lang="en-US" altLang="zh-CN" sz="1600" b="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𝜆</m:t>
                                    </m:r>
                                  </m:e>
                                  <m:sub>
                                    <m:r>
                                      <a:rPr lang="en-US" altLang="zh-CN" sz="1600" b="0" i="1">
                                        <a:solidFill>
                                          <a:schemeClr val="tx1"/>
                                        </a:solidFill>
                                        <a:latin typeface="Cambria Math" panose="02040503050406030204" pitchFamily="18" charset="0"/>
                                      </a:rPr>
                                      <m:t>𝜓</m:t>
                                    </m:r>
                                  </m:sub>
                                </m:sSub>
                              </m:sub>
                            </m:sSub>
                          </m:e>
                        </m:d>
                      </m:e>
                      <m:sup>
                        <m:r>
                          <a:rPr lang="en-US" altLang="zh-CN" sz="1600" b="0" i="1">
                            <a:solidFill>
                              <a:schemeClr val="tx1"/>
                            </a:solidFill>
                            <a:latin typeface="Cambria Math" panose="02040503050406030204" pitchFamily="18" charset="0"/>
                          </a:rPr>
                          <m:t>2</m:t>
                        </m:r>
                      </m:sup>
                    </m:sSup>
                    <m:r>
                      <m:rPr>
                        <m:lit/>
                      </m:rPr>
                      <a:rPr lang="en-US" altLang="zh-CN" sz="1600" b="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𝑁</m:t>
                        </m:r>
                      </m:sub>
                    </m:sSub>
                  </m:oMath>
                </a14:m>
                <a:r>
                  <a:rPr lang="zh-CN" altLang="en-US" sz="1600" dirty="0">
                    <a:solidFill>
                      <a:schemeClr val="tx1"/>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𝑁</m:t>
                        </m:r>
                      </m:sub>
                    </m:sSub>
                    <m:r>
                      <m:rPr>
                        <m:aln/>
                      </m:rPr>
                      <a:rPr lang="en-US" altLang="zh-CN" sz="1600" b="0" i="1">
                        <a:solidFill>
                          <a:schemeClr val="tx1"/>
                        </a:solidFill>
                        <a:latin typeface="Cambria Math" panose="02040503050406030204" pitchFamily="18" charset="0"/>
                      </a:rPr>
                      <m:t>=</m:t>
                    </m:r>
                    <m:sSup>
                      <m:sSupPr>
                        <m:ctrlPr>
                          <a:rPr lang="zh-CN" altLang="zh-CN" sz="1600" i="1">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1/2,1</m:t>
                                </m:r>
                              </m:sub>
                            </m:sSub>
                          </m:e>
                        </m:d>
                      </m:e>
                      <m:sup>
                        <m:r>
                          <a:rPr lang="en-US" altLang="zh-CN" sz="1600" b="0" i="1">
                            <a:solidFill>
                              <a:schemeClr val="tx1"/>
                            </a:solidFill>
                            <a:latin typeface="Cambria Math" panose="02040503050406030204" pitchFamily="18" charset="0"/>
                          </a:rPr>
                          <m:t>2</m:t>
                        </m:r>
                      </m:sup>
                    </m:sSup>
                    <m:r>
                      <a:rPr lang="en-US" altLang="zh-CN" sz="1600" b="0" i="1">
                        <a:solidFill>
                          <a:schemeClr val="tx1"/>
                        </a:solidFill>
                        <a:latin typeface="Cambria Math" panose="02040503050406030204" pitchFamily="18" charset="0"/>
                      </a:rPr>
                      <m:t>+</m:t>
                    </m:r>
                    <m:sSup>
                      <m:sSupPr>
                        <m:ctrlPr>
                          <a:rPr lang="zh-CN" altLang="zh-CN" sz="1600" i="1">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−1/2,−1</m:t>
                                </m:r>
                              </m:sub>
                            </m:sSub>
                          </m:e>
                        </m:d>
                      </m:e>
                      <m:sup>
                        <m:r>
                          <a:rPr lang="en-US" altLang="zh-CN" sz="1600" b="0" i="1">
                            <a:solidFill>
                              <a:schemeClr val="tx1"/>
                            </a:solidFill>
                            <a:latin typeface="Cambria Math" panose="02040503050406030204" pitchFamily="18" charset="0"/>
                          </a:rPr>
                          <m:t>2</m:t>
                        </m:r>
                      </m:sup>
                    </m:sSup>
                    <m:r>
                      <a:rPr lang="en-US" altLang="zh-CN" sz="1600" b="0" i="1">
                        <a:solidFill>
                          <a:schemeClr val="tx1"/>
                        </a:solidFill>
                        <a:latin typeface="Cambria Math" panose="02040503050406030204" pitchFamily="18" charset="0"/>
                      </a:rPr>
                      <m:t>+</m:t>
                    </m:r>
                    <m:sSup>
                      <m:sSupPr>
                        <m:ctrlPr>
                          <a:rPr lang="zh-CN" altLang="zh-CN" sz="1600" i="1">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1/2,0</m:t>
                                </m:r>
                              </m:sub>
                            </m:sSub>
                          </m:e>
                        </m:d>
                      </m:e>
                      <m:sup>
                        <m:r>
                          <a:rPr lang="en-US" altLang="zh-CN" sz="1600" b="0" i="1">
                            <a:solidFill>
                              <a:schemeClr val="tx1"/>
                            </a:solidFill>
                            <a:latin typeface="Cambria Math" panose="02040503050406030204" pitchFamily="18" charset="0"/>
                          </a:rPr>
                          <m:t>2</m:t>
                        </m:r>
                      </m:sup>
                    </m:sSup>
                    <m:r>
                      <a:rPr lang="en-US" altLang="zh-CN" sz="1600" b="0" i="1">
                        <a:solidFill>
                          <a:schemeClr val="tx1"/>
                        </a:solidFill>
                        <a:latin typeface="Cambria Math" panose="02040503050406030204" pitchFamily="18" charset="0"/>
                      </a:rPr>
                      <m:t>+</m:t>
                    </m:r>
                    <m:sSup>
                      <m:sSupPr>
                        <m:ctrlPr>
                          <a:rPr lang="zh-CN" altLang="zh-CN" sz="1600" i="1">
                            <a:solidFill>
                              <a:schemeClr val="tx1"/>
                            </a:solidFill>
                            <a:latin typeface="Cambria Math" panose="02040503050406030204" pitchFamily="18" charset="0"/>
                          </a:rPr>
                        </m:ctrlPr>
                      </m:sSupPr>
                      <m:e>
                        <m:d>
                          <m:dPr>
                            <m:begChr m:val="|"/>
                            <m:endChr m:val="|"/>
                            <m:ctrlPr>
                              <a:rPr lang="zh-CN" altLang="zh-CN" sz="1600" i="1">
                                <a:solidFill>
                                  <a:schemeClr val="tx1"/>
                                </a:solidFill>
                                <a:latin typeface="Cambria Math" panose="02040503050406030204" pitchFamily="18" charset="0"/>
                              </a:rPr>
                            </m:ctrlPr>
                          </m:dPr>
                          <m:e>
                            <m:sSub>
                              <m:sSubPr>
                                <m:ctrlPr>
                                  <a:rPr lang="zh-CN" altLang="zh-CN" sz="160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𝐻</m:t>
                                </m:r>
                              </m:e>
                              <m:sub>
                                <m:r>
                                  <a:rPr lang="en-US" altLang="zh-CN" sz="1600" b="0" i="1">
                                    <a:solidFill>
                                      <a:schemeClr val="tx1"/>
                                    </a:solidFill>
                                    <a:latin typeface="Cambria Math" panose="02040503050406030204" pitchFamily="18" charset="0"/>
                                  </a:rPr>
                                  <m:t>−1/2,0</m:t>
                                </m:r>
                              </m:sub>
                            </m:sSub>
                          </m:e>
                        </m:d>
                      </m:e>
                      <m:sup>
                        <m:r>
                          <a:rPr lang="en-US" altLang="zh-CN" sz="1600" b="0" i="1">
                            <a:solidFill>
                              <a:schemeClr val="tx1"/>
                            </a:solidFill>
                            <a:latin typeface="Cambria Math" panose="02040503050406030204" pitchFamily="18" charset="0"/>
                          </a:rPr>
                          <m:t>2</m:t>
                        </m:r>
                      </m:sup>
                    </m:sSup>
                  </m:oMath>
                </a14:m>
                <a:r>
                  <a:rPr lang="en-US" altLang="zh-CN" sz="1600" dirty="0">
                    <a:solidFill>
                      <a:schemeClr val="tx1"/>
                    </a:solidFill>
                    <a:latin typeface="微软雅黑" panose="020B0503020204020204" pitchFamily="34" charset="-122"/>
                    <a:ea typeface="微软雅黑" panose="020B0503020204020204" pitchFamily="34" charset="-122"/>
                  </a:rPr>
                  <a:t>.</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mc:Choice>
        <mc:Fallback xmlns="">
          <p:sp>
            <p:nvSpPr>
              <p:cNvPr id="7" name="TextBox 28">
                <a:extLst>
                  <a:ext uri="{FF2B5EF4-FFF2-40B4-BE49-F238E27FC236}">
                    <a16:creationId xmlns:a16="http://schemas.microsoft.com/office/drawing/2014/main" id="{6E24BC7C-775E-CFAB-992C-46618BF5D9A9}"/>
                  </a:ext>
                </a:extLst>
              </p:cNvPr>
              <p:cNvSpPr txBox="1">
                <a:spLocks noRot="1" noChangeAspect="1" noMove="1" noResize="1" noEditPoints="1" noAdjustHandles="1" noChangeArrowheads="1" noChangeShapeType="1" noTextEdit="1"/>
              </p:cNvSpPr>
              <p:nvPr/>
            </p:nvSpPr>
            <p:spPr>
              <a:xfrm>
                <a:off x="1056618" y="2920319"/>
                <a:ext cx="8640000" cy="513923"/>
              </a:xfrm>
              <a:prstGeom prst="rect">
                <a:avLst/>
              </a:prstGeom>
              <a:blipFill>
                <a:blip r:embed="rId6"/>
                <a:stretch>
                  <a:fillRect b="-23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CA219906-83F4-F030-99A7-5B543897904C}"/>
                  </a:ext>
                </a:extLst>
              </p:cNvPr>
              <p:cNvSpPr/>
              <p:nvPr/>
            </p:nvSpPr>
            <p:spPr>
              <a:xfrm>
                <a:off x="1056000" y="5389657"/>
                <a:ext cx="10080000" cy="777457"/>
              </a:xfrm>
              <a:prstGeom prst="rect">
                <a:avLst/>
              </a:prstGeom>
            </p:spPr>
            <p:txBody>
              <a:bodyPr wrap="square">
                <a:spAutoFit/>
              </a:bodyPr>
              <a:lstStyle/>
              <a:p>
                <a:pPr marL="324000" indent="-324000">
                  <a:lnSpc>
                    <a:spcPct val="13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The negative helicity states for the </a:t>
                </a:r>
                <a14:m>
                  <m:oMath xmlns:m="http://schemas.openxmlformats.org/officeDocument/2006/math">
                    <m:r>
                      <m:rPr>
                        <m:sty m:val="p"/>
                      </m:rPr>
                      <a:rPr lang="en-US" altLang="zh-CN" dirty="0">
                        <a:latin typeface="Cambria Math" panose="02040503050406030204" pitchFamily="18" charset="0"/>
                        <a:ea typeface="微软雅黑" panose="020B0503020204020204" pitchFamily="34" charset="-122"/>
                      </a:rPr>
                      <m:t>Λ</m:t>
                    </m:r>
                  </m:oMath>
                </a14:m>
                <a:r>
                  <a:rPr lang="en-US" altLang="zh-CN" dirty="0">
                    <a:latin typeface="微软雅黑" panose="020B0503020204020204" pitchFamily="34" charset="-122"/>
                    <a:ea typeface="微软雅黑" panose="020B0503020204020204" pitchFamily="34" charset="-122"/>
                  </a:rPr>
                  <a:t> baryon are preferred, which is consistent with the expectation from heavy-quark limit and the left-handed nature of the weak interaction.</a:t>
                </a:r>
                <a:endParaRPr lang="zh-CN" altLang="zh-CN" dirty="0">
                  <a:latin typeface="微软雅黑" panose="020B0503020204020204" pitchFamily="34" charset="-122"/>
                  <a:ea typeface="微软雅黑" panose="020B0503020204020204" pitchFamily="34" charset="-122"/>
                </a:endParaRPr>
              </a:p>
            </p:txBody>
          </p:sp>
        </mc:Choice>
        <mc:Fallback>
          <p:sp>
            <p:nvSpPr>
              <p:cNvPr id="4" name="矩形 3">
                <a:extLst>
                  <a:ext uri="{FF2B5EF4-FFF2-40B4-BE49-F238E27FC236}">
                    <a16:creationId xmlns:a16="http://schemas.microsoft.com/office/drawing/2014/main" id="{CA219906-83F4-F030-99A7-5B543897904C}"/>
                  </a:ext>
                </a:extLst>
              </p:cNvPr>
              <p:cNvSpPr>
                <a:spLocks noRot="1" noChangeAspect="1" noMove="1" noResize="1" noEditPoints="1" noAdjustHandles="1" noChangeArrowheads="1" noChangeShapeType="1" noTextEdit="1"/>
              </p:cNvSpPr>
              <p:nvPr/>
            </p:nvSpPr>
            <p:spPr>
              <a:xfrm>
                <a:off x="1056000" y="5389657"/>
                <a:ext cx="10080000" cy="777457"/>
              </a:xfrm>
              <a:prstGeom prst="rect">
                <a:avLst/>
              </a:prstGeom>
              <a:blipFill>
                <a:blip r:embed="rId7"/>
                <a:stretch>
                  <a:fillRect l="-363" r="-181" b="-10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9B9068A-BCF6-1703-8E07-DC42570B4BC5}"/>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𝐽</m:t>
                    </m:r>
                    <m:r>
                      <a:rPr lang="en-US" altLang="zh-CN" sz="2400" i="1" kern="0" dirty="0">
                        <a:latin typeface="Cambria Math"/>
                        <a:ea typeface="微软雅黑" panose="020B0503020204020204" pitchFamily="34" charset="-122"/>
                        <a:cs typeface="微软雅黑"/>
                      </a:rPr>
                      <m:t>/</m:t>
                    </m:r>
                    <m:r>
                      <a:rPr lang="zh-CN" altLang="en-US" sz="2400" i="1" kern="0" dirty="0">
                        <a:latin typeface="Cambria Math"/>
                        <a:ea typeface="微软雅黑" panose="020B0503020204020204" pitchFamily="34" charset="-122"/>
                        <a:cs typeface="微软雅黑"/>
                      </a:rPr>
                      <m:t>𝜓</m:t>
                    </m:r>
                    <m:r>
                      <a:rPr lang="en-US" altLang="zh-CN"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𝜓</m:t>
                    </m:r>
                    <m:d>
                      <m:dPr>
                        <m:ctrlPr>
                          <a:rPr lang="en-US" altLang="zh-CN" sz="2400" i="1" kern="0" dirty="0">
                            <a:latin typeface="Cambria Math" panose="02040503050406030204" pitchFamily="18" charset="0"/>
                            <a:ea typeface="微软雅黑" panose="020B0503020204020204" pitchFamily="34" charset="-122"/>
                            <a:cs typeface="微软雅黑"/>
                          </a:rPr>
                        </m:ctrlPr>
                      </m:dPr>
                      <m:e>
                        <m:r>
                          <a:rPr lang="en-US" altLang="zh-CN" sz="2400" i="1" kern="0" dirty="0">
                            <a:latin typeface="Cambria Math"/>
                            <a:ea typeface="微软雅黑" panose="020B0503020204020204" pitchFamily="34" charset="-122"/>
                            <a:cs typeface="微软雅黑"/>
                          </a:rPr>
                          <m:t>2</m:t>
                        </m:r>
                        <m:r>
                          <a:rPr lang="zh-CN" altLang="en-US" sz="2400" i="1" kern="0" dirty="0">
                            <a:latin typeface="Cambria Math"/>
                            <a:ea typeface="微软雅黑" panose="020B0503020204020204" pitchFamily="34" charset="-122"/>
                            <a:cs typeface="微软雅黑"/>
                          </a:rPr>
                          <m:t>𝑆</m:t>
                        </m:r>
                      </m:e>
                    </m:d>
                  </m:oMath>
                </a14:m>
                <a:r>
                  <a:rPr lang="en-US" altLang="zh-CN" sz="2400" b="1" dirty="0">
                    <a:latin typeface="微软雅黑" panose="020B0503020204020204" pitchFamily="34" charset="-122"/>
                    <a:ea typeface="微软雅黑" panose="020B0503020204020204" pitchFamily="34" charset="-122"/>
                  </a:rPr>
                  <a:t> helicity amplitudes</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9" name="文本框 8">
                <a:extLst>
                  <a:ext uri="{FF2B5EF4-FFF2-40B4-BE49-F238E27FC236}">
                    <a16:creationId xmlns:a16="http://schemas.microsoft.com/office/drawing/2014/main" id="{F9B9068A-BCF6-1703-8E07-DC42570B4BC5}"/>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8"/>
                <a:stretch>
                  <a:fillRect l="-907" t="-11842" b="-27632"/>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E5623611-C37D-C0EF-40A2-B9E48A978CB7}"/>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21" name="矩形 20">
            <a:extLst>
              <a:ext uri="{FF2B5EF4-FFF2-40B4-BE49-F238E27FC236}">
                <a16:creationId xmlns:a16="http://schemas.microsoft.com/office/drawing/2014/main" id="{B890EB4E-4CDE-C601-36BA-613AFD7E17F0}"/>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22" name="矩形 21">
            <a:extLst>
              <a:ext uri="{FF2B5EF4-FFF2-40B4-BE49-F238E27FC236}">
                <a16:creationId xmlns:a16="http://schemas.microsoft.com/office/drawing/2014/main" id="{47AB64F8-F522-D6EF-C4E4-A90DAF9D0B2B}"/>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3" name="直接连接符 22">
            <a:extLst>
              <a:ext uri="{FF2B5EF4-FFF2-40B4-BE49-F238E27FC236}">
                <a16:creationId xmlns:a16="http://schemas.microsoft.com/office/drawing/2014/main" id="{B392118A-E9E2-C756-F83C-3B8A657DE977}"/>
              </a:ext>
            </a:extLst>
          </p:cNvPr>
          <p:cNvCxnSpPr>
            <a:cxnSpLocks/>
            <a:stCxn id="20"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7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D675AC45-B3E2-9647-E035-8FF624667BB2}"/>
              </a:ext>
            </a:extLst>
          </p:cNvPr>
          <p:cNvSpPr/>
          <p:nvPr/>
        </p:nvSpPr>
        <p:spPr>
          <a:xfrm>
            <a:off x="4611459" y="620251"/>
            <a:ext cx="2969083"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4800" b="1" kern="0" dirty="0">
                <a:latin typeface="微软雅黑" panose="020B0503020204020204" pitchFamily="34" charset="-122"/>
                <a:ea typeface="微软雅黑" panose="020B0503020204020204" pitchFamily="34" charset="-122"/>
              </a:rPr>
              <a:t>OUTLINE</a:t>
            </a:r>
            <a:endParaRPr kumimoji="0" lang="zh-CN" altLang="en-US" sz="4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40" name="直接连接符 39">
            <a:extLst>
              <a:ext uri="{FF2B5EF4-FFF2-40B4-BE49-F238E27FC236}">
                <a16:creationId xmlns:a16="http://schemas.microsoft.com/office/drawing/2014/main" id="{686E434C-1726-0AA6-7AC2-59C8D21FEFDD}"/>
              </a:ext>
            </a:extLst>
          </p:cNvPr>
          <p:cNvCxnSpPr>
            <a:cxnSpLocks/>
          </p:cNvCxnSpPr>
          <p:nvPr/>
        </p:nvCxnSpPr>
        <p:spPr>
          <a:xfrm flipH="1">
            <a:off x="4155417" y="704850"/>
            <a:ext cx="332008" cy="558800"/>
          </a:xfrm>
          <a:prstGeom prst="line">
            <a:avLst/>
          </a:prstGeom>
          <a:ln w="22225">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CA0C0D8-AB65-1D77-3ECC-6ECF0096B1C8}"/>
              </a:ext>
            </a:extLst>
          </p:cNvPr>
          <p:cNvCxnSpPr>
            <a:cxnSpLocks/>
          </p:cNvCxnSpPr>
          <p:nvPr/>
        </p:nvCxnSpPr>
        <p:spPr>
          <a:xfrm flipH="1">
            <a:off x="7676001" y="704850"/>
            <a:ext cx="332008" cy="558800"/>
          </a:xfrm>
          <a:prstGeom prst="line">
            <a:avLst/>
          </a:prstGeom>
          <a:ln w="22225">
            <a:solidFill>
              <a:schemeClr val="accent2"/>
            </a:solidFill>
            <a:beve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6FED9307-DCDD-AB68-C90B-6C8B285F9EAF}"/>
              </a:ext>
            </a:extLst>
          </p:cNvPr>
          <p:cNvCxnSpPr>
            <a:cxnSpLocks/>
          </p:cNvCxnSpPr>
          <p:nvPr/>
        </p:nvCxnSpPr>
        <p:spPr>
          <a:xfrm flipH="1">
            <a:off x="7750274" y="704850"/>
            <a:ext cx="332008" cy="558800"/>
          </a:xfrm>
          <a:prstGeom prst="line">
            <a:avLst/>
          </a:prstGeom>
          <a:ln w="47625" cap="rnd">
            <a:solidFill>
              <a:schemeClr val="accent2">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B8B3902-A951-D3B3-3E8C-C58B792E9952}"/>
              </a:ext>
            </a:extLst>
          </p:cNvPr>
          <p:cNvCxnSpPr>
            <a:cxnSpLocks/>
          </p:cNvCxnSpPr>
          <p:nvPr/>
        </p:nvCxnSpPr>
        <p:spPr>
          <a:xfrm flipH="1">
            <a:off x="4075758" y="704850"/>
            <a:ext cx="332008" cy="558800"/>
          </a:xfrm>
          <a:prstGeom prst="line">
            <a:avLst/>
          </a:prstGeom>
          <a:ln w="47625" cap="rnd">
            <a:solidFill>
              <a:schemeClr val="accent2">
                <a:lumMod val="75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ez="http://schemas.microsoft.com/office/powerpoint/2016/sectionzoom">
        <mc:Choice Requires="psez">
          <p:graphicFrame>
            <p:nvGraphicFramePr>
              <p:cNvPr id="12" name="节缩放定位 11">
                <a:extLst>
                  <a:ext uri="{FF2B5EF4-FFF2-40B4-BE49-F238E27FC236}">
                    <a16:creationId xmlns:a16="http://schemas.microsoft.com/office/drawing/2014/main" id="{2848DB23-37FD-5C9E-D64D-A7E87250BF7F}"/>
                  </a:ext>
                </a:extLst>
              </p:cNvPr>
              <p:cNvGraphicFramePr>
                <a:graphicFrameLocks noChangeAspect="1"/>
              </p:cNvGraphicFramePr>
              <p:nvPr>
                <p:extLst>
                  <p:ext uri="{D42A27DB-BD31-4B8C-83A1-F6EECF244321}">
                    <p14:modId xmlns:p14="http://schemas.microsoft.com/office/powerpoint/2010/main" val="2435041806"/>
                  </p:ext>
                </p:extLst>
              </p:nvPr>
            </p:nvGraphicFramePr>
            <p:xfrm>
              <a:off x="2493458" y="1991376"/>
              <a:ext cx="2880000" cy="1620000"/>
            </p:xfrm>
            <a:graphic>
              <a:graphicData uri="http://schemas.microsoft.com/office/powerpoint/2016/sectionzoom">
                <psez:sectionZm>
                  <psez:sectionZmObj sectionId="{15AB5344-64A7-41FC-A94C-DD4D5E9783E8}">
                    <psez:zmPr id="{6DA09523-30FC-4B19-A308-7E1D716849DA}" transitionDur="1000">
                      <p166:blipFill xmlns:p166="http://schemas.microsoft.com/office/powerpoint/2016/6/main">
                        <a:blip r:embed="rId2"/>
                        <a:stretch>
                          <a:fillRect/>
                        </a:stretch>
                      </p166:blipFill>
                      <p166:spPr xmlns:p166="http://schemas.microsoft.com/office/powerpoint/2016/6/main">
                        <a:xfrm>
                          <a:off x="0" y="0"/>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166:spPr>
                    </psez:zmPr>
                  </psez:sectionZmObj>
                </psez:sectionZm>
              </a:graphicData>
            </a:graphic>
          </p:graphicFrame>
        </mc:Choice>
        <mc:Fallback xmlns="">
          <p:pic>
            <p:nvPicPr>
              <p:cNvPr id="12" name="节缩放定位 11">
                <a:hlinkClick r:id="rId3" action="ppaction://hlinksldjump"/>
                <a:extLst>
                  <a:ext uri="{FF2B5EF4-FFF2-40B4-BE49-F238E27FC236}">
                    <a16:creationId xmlns:a16="http://schemas.microsoft.com/office/drawing/2014/main" id="{2848DB23-37FD-5C9E-D64D-A7E87250BF7F}"/>
                  </a:ext>
                </a:extLst>
              </p:cNvPr>
              <p:cNvPicPr>
                <a:picLocks noGrp="1" noRot="1" noChangeAspect="1" noMove="1" noResize="1" noEditPoints="1" noAdjustHandles="1" noChangeArrowheads="1" noChangeShapeType="1"/>
              </p:cNvPicPr>
              <p:nvPr/>
            </p:nvPicPr>
            <p:blipFill>
              <a:blip r:embed="rId4"/>
              <a:stretch>
                <a:fillRect/>
              </a:stretch>
            </p:blipFill>
            <p:spPr>
              <a:xfrm>
                <a:off x="2493458" y="1991376"/>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ez="http://schemas.microsoft.com/office/powerpoint/2016/sectionzoom">
        <mc:Choice Requires="psez">
          <p:graphicFrame>
            <p:nvGraphicFramePr>
              <p:cNvPr id="14" name="节缩放定位 13">
                <a:extLst>
                  <a:ext uri="{FF2B5EF4-FFF2-40B4-BE49-F238E27FC236}">
                    <a16:creationId xmlns:a16="http://schemas.microsoft.com/office/drawing/2014/main" id="{B72FEFEF-4D50-8DFC-A7C5-8FAAD2FC6D7D}"/>
                  </a:ext>
                </a:extLst>
              </p:cNvPr>
              <p:cNvGraphicFramePr>
                <a:graphicFrameLocks noChangeAspect="1"/>
              </p:cNvGraphicFramePr>
              <p:nvPr>
                <p:extLst>
                  <p:ext uri="{D42A27DB-BD31-4B8C-83A1-F6EECF244321}">
                    <p14:modId xmlns:p14="http://schemas.microsoft.com/office/powerpoint/2010/main" val="4050107131"/>
                  </p:ext>
                </p:extLst>
              </p:nvPr>
            </p:nvGraphicFramePr>
            <p:xfrm>
              <a:off x="6825901" y="1993233"/>
              <a:ext cx="2880000" cy="1620000"/>
            </p:xfrm>
            <a:graphic>
              <a:graphicData uri="http://schemas.microsoft.com/office/powerpoint/2016/sectionzoom">
                <psez:sectionZm>
                  <psez:sectionZmObj sectionId="{0C6C1FD5-85C7-472F-A2B8-92AFC103A6F0}">
                    <psez:zmPr id="{2938E0D3-32A2-4BB2-B3FD-D6C5760C4AA2}" transitionDur="1000">
                      <p166:blipFill xmlns:p166="http://schemas.microsoft.com/office/powerpoint/2016/6/main">
                        <a:blip r:embed="rId5"/>
                        <a:stretch>
                          <a:fillRect/>
                        </a:stretch>
                      </p166:blipFill>
                      <p166:spPr xmlns:p166="http://schemas.microsoft.com/office/powerpoint/2016/6/main">
                        <a:xfrm>
                          <a:off x="0" y="0"/>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166:spPr>
                    </psez:zmPr>
                  </psez:sectionZmObj>
                </psez:sectionZm>
              </a:graphicData>
            </a:graphic>
          </p:graphicFrame>
        </mc:Choice>
        <mc:Fallback xmlns="">
          <p:pic>
            <p:nvPicPr>
              <p:cNvPr id="14" name="节缩放定位 13">
                <a:hlinkClick r:id="rId6" action="ppaction://hlinksldjump"/>
                <a:extLst>
                  <a:ext uri="{FF2B5EF4-FFF2-40B4-BE49-F238E27FC236}">
                    <a16:creationId xmlns:a16="http://schemas.microsoft.com/office/drawing/2014/main" id="{B72FEFEF-4D50-8DFC-A7C5-8FAAD2FC6D7D}"/>
                  </a:ext>
                </a:extLst>
              </p:cNvPr>
              <p:cNvPicPr>
                <a:picLocks noGrp="1" noRot="1" noChangeAspect="1" noMove="1" noResize="1" noEditPoints="1" noAdjustHandles="1" noChangeArrowheads="1" noChangeShapeType="1"/>
              </p:cNvPicPr>
              <p:nvPr/>
            </p:nvPicPr>
            <p:blipFill>
              <a:blip r:embed="rId7"/>
              <a:stretch>
                <a:fillRect/>
              </a:stretch>
            </p:blipFill>
            <p:spPr>
              <a:xfrm>
                <a:off x="6825901" y="1993233"/>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ez="http://schemas.microsoft.com/office/powerpoint/2016/sectionzoom">
        <mc:Choice Requires="psez">
          <p:graphicFrame>
            <p:nvGraphicFramePr>
              <p:cNvPr id="3" name="节缩放定位 2">
                <a:extLst>
                  <a:ext uri="{FF2B5EF4-FFF2-40B4-BE49-F238E27FC236}">
                    <a16:creationId xmlns:a16="http://schemas.microsoft.com/office/drawing/2014/main" id="{EF784968-E709-460C-800A-0368B890020B}"/>
                  </a:ext>
                </a:extLst>
              </p:cNvPr>
              <p:cNvGraphicFramePr>
                <a:graphicFrameLocks noChangeAspect="1"/>
              </p:cNvGraphicFramePr>
              <p:nvPr>
                <p:extLst>
                  <p:ext uri="{D42A27DB-BD31-4B8C-83A1-F6EECF244321}">
                    <p14:modId xmlns:p14="http://schemas.microsoft.com/office/powerpoint/2010/main" val="46362445"/>
                  </p:ext>
                </p:extLst>
              </p:nvPr>
            </p:nvGraphicFramePr>
            <p:xfrm>
              <a:off x="2493457" y="4332246"/>
              <a:ext cx="2880000" cy="1620000"/>
            </p:xfrm>
            <a:graphic>
              <a:graphicData uri="http://schemas.microsoft.com/office/powerpoint/2016/sectionzoom">
                <psez:sectionZm>
                  <psez:sectionZmObj sectionId="{DD414BD9-5E5D-4789-B918-6526E04FA8AD}">
                    <psez:zmPr id="{025A38FF-6462-4151-8628-89A325DC7F47}" transitionDur="1000">
                      <p166:blipFill xmlns:p166="http://schemas.microsoft.com/office/powerpoint/2016/6/main">
                        <a:blip r:embed="rId8"/>
                        <a:stretch>
                          <a:fillRect/>
                        </a:stretch>
                      </p166:blipFill>
                      <p166:spPr xmlns:p166="http://schemas.microsoft.com/office/powerpoint/2016/6/main">
                        <a:xfrm>
                          <a:off x="0" y="0"/>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166:spPr>
                    </psez:zmPr>
                  </psez:sectionZmObj>
                </psez:sectionZm>
              </a:graphicData>
            </a:graphic>
          </p:graphicFrame>
        </mc:Choice>
        <mc:Fallback xmlns="">
          <p:pic>
            <p:nvPicPr>
              <p:cNvPr id="3" name="节缩放定位 2">
                <a:hlinkClick r:id="rId9" action="ppaction://hlinksldjump"/>
                <a:extLst>
                  <a:ext uri="{FF2B5EF4-FFF2-40B4-BE49-F238E27FC236}">
                    <a16:creationId xmlns:a16="http://schemas.microsoft.com/office/drawing/2014/main" id="{EF784968-E709-460C-800A-0368B890020B}"/>
                  </a:ext>
                </a:extLst>
              </p:cNvPr>
              <p:cNvPicPr>
                <a:picLocks noGrp="1" noRot="1" noChangeAspect="1" noMove="1" noResize="1" noEditPoints="1" noAdjustHandles="1" noChangeArrowheads="1" noChangeShapeType="1"/>
              </p:cNvPicPr>
              <p:nvPr/>
            </p:nvPicPr>
            <p:blipFill>
              <a:blip r:embed="rId10"/>
              <a:stretch>
                <a:fillRect/>
              </a:stretch>
            </p:blipFill>
            <p:spPr>
              <a:xfrm>
                <a:off x="2493457" y="4332246"/>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ez="http://schemas.microsoft.com/office/powerpoint/2016/sectionzoom">
        <mc:Choice Requires="psez">
          <p:graphicFrame>
            <p:nvGraphicFramePr>
              <p:cNvPr id="4" name="节缩放定位 3">
                <a:extLst>
                  <a:ext uri="{FF2B5EF4-FFF2-40B4-BE49-F238E27FC236}">
                    <a16:creationId xmlns:a16="http://schemas.microsoft.com/office/drawing/2014/main" id="{48FDCA1A-4E4C-9FBF-0A4D-F4D272C80DA9}"/>
                  </a:ext>
                </a:extLst>
              </p:cNvPr>
              <p:cNvGraphicFramePr>
                <a:graphicFrameLocks noChangeAspect="1"/>
              </p:cNvGraphicFramePr>
              <p:nvPr>
                <p:extLst>
                  <p:ext uri="{D42A27DB-BD31-4B8C-83A1-F6EECF244321}">
                    <p14:modId xmlns:p14="http://schemas.microsoft.com/office/powerpoint/2010/main" val="600895654"/>
                  </p:ext>
                </p:extLst>
              </p:nvPr>
            </p:nvGraphicFramePr>
            <p:xfrm>
              <a:off x="6825166" y="4332650"/>
              <a:ext cx="2880000" cy="1620000"/>
            </p:xfrm>
            <a:graphic>
              <a:graphicData uri="http://schemas.microsoft.com/office/powerpoint/2016/sectionzoom">
                <psez:sectionZm>
                  <psez:sectionZmObj sectionId="{F3C79394-ECBD-42B0-AA1E-155048624761}">
                    <psez:zmPr id="{9E95DDA1-57C8-4319-9EC0-61FAC4FD350D}" transitionDur="1000">
                      <p166:blipFill xmlns:p166="http://schemas.microsoft.com/office/powerpoint/2016/6/main">
                        <a:blip r:embed="rId11"/>
                        <a:stretch>
                          <a:fillRect/>
                        </a:stretch>
                      </p166:blipFill>
                      <p166:spPr xmlns:p166="http://schemas.microsoft.com/office/powerpoint/2016/6/main">
                        <a:xfrm>
                          <a:off x="0" y="0"/>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166:spPr>
                    </psez:zmPr>
                  </psez:sectionZmObj>
                </psez:sectionZm>
              </a:graphicData>
            </a:graphic>
          </p:graphicFrame>
        </mc:Choice>
        <mc:Fallback xmlns="">
          <p:pic>
            <p:nvPicPr>
              <p:cNvPr id="4" name="节缩放定位 3">
                <a:hlinkClick r:id="rId12" action="ppaction://hlinksldjump"/>
                <a:extLst>
                  <a:ext uri="{FF2B5EF4-FFF2-40B4-BE49-F238E27FC236}">
                    <a16:creationId xmlns:a16="http://schemas.microsoft.com/office/drawing/2014/main" id="{48FDCA1A-4E4C-9FBF-0A4D-F4D272C80DA9}"/>
                  </a:ext>
                </a:extLst>
              </p:cNvPr>
              <p:cNvPicPr>
                <a:picLocks noGrp="1" noRot="1" noChangeAspect="1" noMove="1" noResize="1" noEditPoints="1" noAdjustHandles="1" noChangeArrowheads="1" noChangeShapeType="1"/>
              </p:cNvPicPr>
              <p:nvPr/>
            </p:nvPicPr>
            <p:blipFill>
              <a:blip r:embed="rId13"/>
              <a:stretch>
                <a:fillRect/>
              </a:stretch>
            </p:blipFill>
            <p:spPr>
              <a:xfrm>
                <a:off x="6825166" y="4332650"/>
                <a:ext cx="2880000" cy="16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mc:Fallback>
      </mc:AlternateContent>
    </p:spTree>
    <p:extLst>
      <p:ext uri="{BB962C8B-B14F-4D97-AF65-F5344CB8AC3E}">
        <p14:creationId xmlns:p14="http://schemas.microsoft.com/office/powerpoint/2010/main" val="224114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D6B0CA50-94CE-D4DA-C96D-05247E282FA5}"/>
                  </a:ext>
                </a:extLst>
              </p:cNvPr>
              <p:cNvGraphicFramePr>
                <a:graphicFrameLocks noGrp="1"/>
              </p:cNvGraphicFramePr>
              <p:nvPr>
                <p:extLst>
                  <p:ext uri="{D42A27DB-BD31-4B8C-83A1-F6EECF244321}">
                    <p14:modId xmlns:p14="http://schemas.microsoft.com/office/powerpoint/2010/main" val="1575799495"/>
                  </p:ext>
                </p:extLst>
              </p:nvPr>
            </p:nvGraphicFramePr>
            <p:xfrm>
              <a:off x="1055999" y="5332985"/>
              <a:ext cx="10080000" cy="864000"/>
            </p:xfrm>
            <a:graphic>
              <a:graphicData uri="http://schemas.openxmlformats.org/drawingml/2006/table">
                <a:tbl>
                  <a:tblPr firstRow="1" firstCol="1" bandRow="1">
                    <a:tableStyleId>{21E4AEA4-8DFA-4A89-87EB-49C32662AFE0}</a:tableStyleId>
                  </a:tblPr>
                  <a:tblGrid>
                    <a:gridCol w="720000">
                      <a:extLst>
                        <a:ext uri="{9D8B030D-6E8A-4147-A177-3AD203B41FA5}">
                          <a16:colId xmlns:a16="http://schemas.microsoft.com/office/drawing/2014/main" val="2650918725"/>
                        </a:ext>
                      </a:extLst>
                    </a:gridCol>
                    <a:gridCol w="828000">
                      <a:extLst>
                        <a:ext uri="{9D8B030D-6E8A-4147-A177-3AD203B41FA5}">
                          <a16:colId xmlns:a16="http://schemas.microsoft.com/office/drawing/2014/main" val="1280404583"/>
                        </a:ext>
                      </a:extLst>
                    </a:gridCol>
                    <a:gridCol w="828000">
                      <a:extLst>
                        <a:ext uri="{9D8B030D-6E8A-4147-A177-3AD203B41FA5}">
                          <a16:colId xmlns:a16="http://schemas.microsoft.com/office/drawing/2014/main" val="1358738309"/>
                        </a:ext>
                      </a:extLst>
                    </a:gridCol>
                    <a:gridCol w="828000">
                      <a:extLst>
                        <a:ext uri="{9D8B030D-6E8A-4147-A177-3AD203B41FA5}">
                          <a16:colId xmlns:a16="http://schemas.microsoft.com/office/drawing/2014/main" val="1746593528"/>
                        </a:ext>
                      </a:extLst>
                    </a:gridCol>
                    <a:gridCol w="828000">
                      <a:extLst>
                        <a:ext uri="{9D8B030D-6E8A-4147-A177-3AD203B41FA5}">
                          <a16:colId xmlns:a16="http://schemas.microsoft.com/office/drawing/2014/main" val="1684817765"/>
                        </a:ext>
                      </a:extLst>
                    </a:gridCol>
                    <a:gridCol w="828000">
                      <a:extLst>
                        <a:ext uri="{9D8B030D-6E8A-4147-A177-3AD203B41FA5}">
                          <a16:colId xmlns:a16="http://schemas.microsoft.com/office/drawing/2014/main" val="1641964159"/>
                        </a:ext>
                      </a:extLst>
                    </a:gridCol>
                    <a:gridCol w="828000">
                      <a:extLst>
                        <a:ext uri="{9D8B030D-6E8A-4147-A177-3AD203B41FA5}">
                          <a16:colId xmlns:a16="http://schemas.microsoft.com/office/drawing/2014/main" val="621632750"/>
                        </a:ext>
                      </a:extLst>
                    </a:gridCol>
                    <a:gridCol w="1188000">
                      <a:extLst>
                        <a:ext uri="{9D8B030D-6E8A-4147-A177-3AD203B41FA5}">
                          <a16:colId xmlns:a16="http://schemas.microsoft.com/office/drawing/2014/main" val="1737989124"/>
                        </a:ext>
                      </a:extLst>
                    </a:gridCol>
                    <a:gridCol w="1548000">
                      <a:extLst>
                        <a:ext uri="{9D8B030D-6E8A-4147-A177-3AD203B41FA5}">
                          <a16:colId xmlns:a16="http://schemas.microsoft.com/office/drawing/2014/main" val="3821179019"/>
                        </a:ext>
                      </a:extLst>
                    </a:gridCol>
                    <a:gridCol w="828000">
                      <a:extLst>
                        <a:ext uri="{9D8B030D-6E8A-4147-A177-3AD203B41FA5}">
                          <a16:colId xmlns:a16="http://schemas.microsoft.com/office/drawing/2014/main" val="3402383357"/>
                        </a:ext>
                      </a:extLst>
                    </a:gridCol>
                    <a:gridCol w="828000">
                      <a:extLst>
                        <a:ext uri="{9D8B030D-6E8A-4147-A177-3AD203B41FA5}">
                          <a16:colId xmlns:a16="http://schemas.microsoft.com/office/drawing/2014/main" val="3046856336"/>
                        </a:ext>
                      </a:extLst>
                    </a:gridCol>
                  </a:tblGrid>
                  <a:tr h="360000">
                    <a:tc>
                      <a:txBody>
                        <a:bodyPr/>
                        <a:lstStyle/>
                        <a:p>
                          <a:pPr indent="0" algn="ct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COQM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PQCD</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LFQM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NRQM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NRQM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149191736"/>
                      </a:ext>
                    </a:extLst>
                  </a:tr>
                  <a:tr h="252000">
                    <a:tc>
                      <a:txBody>
                        <a:bodyPr/>
                        <a:lstStyle/>
                        <a:p>
                          <a:pPr indent="0" algn="ctr"/>
                          <a14:m>
                            <m:oMathPara xmlns:m="http://schemas.openxmlformats.org/officeDocument/2006/math">
                              <m:oMathParaPr>
                                <m:jc m:val="centerGroup"/>
                              </m:oMathParaPr>
                              <m:oMath xmlns:m="http://schemas.openxmlformats.org/officeDocument/2006/math">
                                <m:r>
                                  <a:rPr lang="en-US" sz="1100" b="1" i="1">
                                    <a:effectLst/>
                                    <a:latin typeface="Cambria Math" panose="02040503050406030204" pitchFamily="18" charset="0"/>
                                  </a:rPr>
                                  <m:t>𝓑</m:t>
                                </m:r>
                              </m:oMath>
                            </m:oMathPara>
                          </a14:m>
                          <a:endParaRPr lang="zh-CN" sz="11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2.49</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1.6</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6.04</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2.7</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3.94</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200" b="1" i="1" smtClean="0">
                                    <a:solidFill>
                                      <a:srgbClr val="FF0000"/>
                                    </a:solidFill>
                                    <a:effectLst/>
                                    <a:latin typeface="Cambria Math" panose="02040503050406030204" pitchFamily="18" charset="0"/>
                                  </a:rPr>
                                  <m:t>𝟓</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𝟕</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𝟖</m:t>
                                </m:r>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1.65~5.27</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3.33</m:t>
                                    </m:r>
                                  </m:e>
                                  <m:sub>
                                    <m:r>
                                      <a:rPr lang="en-US" sz="1100">
                                        <a:effectLst/>
                                        <a:latin typeface="Cambria Math" panose="02040503050406030204" pitchFamily="18" charset="0"/>
                                      </a:rPr>
                                      <m:t>−0.20−0.63−0.30</m:t>
                                    </m:r>
                                  </m:sub>
                                  <m:sup>
                                    <m:r>
                                      <a:rPr lang="en-US" sz="1100">
                                        <a:effectLst/>
                                        <a:latin typeface="Cambria Math" panose="02040503050406030204" pitchFamily="18" charset="0"/>
                                      </a:rPr>
                                      <m:t>+0.48+0.56+0.32</m:t>
                                    </m:r>
                                  </m:sup>
                                </m:sSubSup>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2.1</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200" b="1" i="1" smtClean="0">
                                    <a:solidFill>
                                      <a:srgbClr val="FF0000"/>
                                    </a:solidFill>
                                    <a:effectLst/>
                                    <a:latin typeface="Cambria Math" panose="02040503050406030204" pitchFamily="18" charset="0"/>
                                  </a:rPr>
                                  <m:t>𝟖</m:t>
                                </m:r>
                                <m:r>
                                  <a:rPr lang="en-US" sz="1200" b="1" smtClean="0">
                                    <a:solidFill>
                                      <a:srgbClr val="FF0000"/>
                                    </a:solidFill>
                                    <a:effectLst/>
                                    <a:latin typeface="Cambria Math" panose="02040503050406030204" pitchFamily="18" charset="0"/>
                                  </a:rPr>
                                  <m:t>.</m:t>
                                </m:r>
                                <m:r>
                                  <a:rPr lang="en-US" sz="1200" b="1" i="1" smtClean="0">
                                    <a:solidFill>
                                      <a:srgbClr val="FF0000"/>
                                    </a:solidFill>
                                    <a:effectLst/>
                                    <a:latin typeface="Cambria Math" panose="02040503050406030204" pitchFamily="18" charset="0"/>
                                  </a:rPr>
                                  <m:t>𝟐</m:t>
                                </m:r>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2167617086"/>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b="1" i="1">
                                        <a:effectLst/>
                                        <a:latin typeface="Cambria Math" panose="02040503050406030204" pitchFamily="18" charset="0"/>
                                      </a:rPr>
                                    </m:ctrlPr>
                                  </m:sSubPr>
                                  <m:e>
                                    <m:r>
                                      <a:rPr lang="en-US" sz="1100" b="1" i="1">
                                        <a:effectLst/>
                                        <a:latin typeface="Cambria Math" panose="02040503050406030204" pitchFamily="18" charset="0"/>
                                      </a:rPr>
                                      <m:t>𝜶</m:t>
                                    </m:r>
                                  </m:e>
                                  <m:sub>
                                    <m:r>
                                      <a:rPr lang="en-US" sz="1100" b="1" i="1">
                                        <a:effectLst/>
                                        <a:latin typeface="Cambria Math" panose="02040503050406030204" pitchFamily="18" charset="0"/>
                                      </a:rPr>
                                      <m:t>𝒃</m:t>
                                    </m:r>
                                  </m:sub>
                                </m:sSub>
                              </m:oMath>
                            </m:oMathPara>
                          </a14:m>
                          <a:endParaRPr lang="zh-CN" sz="11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−0.208</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−0.10</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−0.18</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−0.21</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−0.204</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−0.17~−0.14</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−0.21±0.00</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−0.11</m:t>
                                </m:r>
                              </m:oMath>
                            </m:oMathPara>
                          </a14:m>
                          <a:endParaRPr lang="zh-CN" sz="110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−0.09</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2571401041"/>
                      </a:ext>
                    </a:extLst>
                  </a:tr>
                </a:tbl>
              </a:graphicData>
            </a:graphic>
          </p:graphicFrame>
        </mc:Choice>
        <mc:Fallback>
          <p:graphicFrame>
            <p:nvGraphicFramePr>
              <p:cNvPr id="4" name="表格 3">
                <a:extLst>
                  <a:ext uri="{FF2B5EF4-FFF2-40B4-BE49-F238E27FC236}">
                    <a16:creationId xmlns:a16="http://schemas.microsoft.com/office/drawing/2014/main" id="{D6B0CA50-94CE-D4DA-C96D-05247E282FA5}"/>
                  </a:ext>
                </a:extLst>
              </p:cNvPr>
              <p:cNvGraphicFramePr>
                <a:graphicFrameLocks noGrp="1"/>
              </p:cNvGraphicFramePr>
              <p:nvPr>
                <p:extLst>
                  <p:ext uri="{D42A27DB-BD31-4B8C-83A1-F6EECF244321}">
                    <p14:modId xmlns:p14="http://schemas.microsoft.com/office/powerpoint/2010/main" val="1575799495"/>
                  </p:ext>
                </p:extLst>
              </p:nvPr>
            </p:nvGraphicFramePr>
            <p:xfrm>
              <a:off x="1055999" y="5332985"/>
              <a:ext cx="10080000" cy="864000"/>
            </p:xfrm>
            <a:graphic>
              <a:graphicData uri="http://schemas.openxmlformats.org/drawingml/2006/table">
                <a:tbl>
                  <a:tblPr firstRow="1" firstCol="1" bandRow="1">
                    <a:tableStyleId>{21E4AEA4-8DFA-4A89-87EB-49C32662AFE0}</a:tableStyleId>
                  </a:tblPr>
                  <a:tblGrid>
                    <a:gridCol w="720000">
                      <a:extLst>
                        <a:ext uri="{9D8B030D-6E8A-4147-A177-3AD203B41FA5}">
                          <a16:colId xmlns:a16="http://schemas.microsoft.com/office/drawing/2014/main" val="2650918725"/>
                        </a:ext>
                      </a:extLst>
                    </a:gridCol>
                    <a:gridCol w="828000">
                      <a:extLst>
                        <a:ext uri="{9D8B030D-6E8A-4147-A177-3AD203B41FA5}">
                          <a16:colId xmlns:a16="http://schemas.microsoft.com/office/drawing/2014/main" val="1280404583"/>
                        </a:ext>
                      </a:extLst>
                    </a:gridCol>
                    <a:gridCol w="828000">
                      <a:extLst>
                        <a:ext uri="{9D8B030D-6E8A-4147-A177-3AD203B41FA5}">
                          <a16:colId xmlns:a16="http://schemas.microsoft.com/office/drawing/2014/main" val="1358738309"/>
                        </a:ext>
                      </a:extLst>
                    </a:gridCol>
                    <a:gridCol w="828000">
                      <a:extLst>
                        <a:ext uri="{9D8B030D-6E8A-4147-A177-3AD203B41FA5}">
                          <a16:colId xmlns:a16="http://schemas.microsoft.com/office/drawing/2014/main" val="1746593528"/>
                        </a:ext>
                      </a:extLst>
                    </a:gridCol>
                    <a:gridCol w="828000">
                      <a:extLst>
                        <a:ext uri="{9D8B030D-6E8A-4147-A177-3AD203B41FA5}">
                          <a16:colId xmlns:a16="http://schemas.microsoft.com/office/drawing/2014/main" val="1684817765"/>
                        </a:ext>
                      </a:extLst>
                    </a:gridCol>
                    <a:gridCol w="828000">
                      <a:extLst>
                        <a:ext uri="{9D8B030D-6E8A-4147-A177-3AD203B41FA5}">
                          <a16:colId xmlns:a16="http://schemas.microsoft.com/office/drawing/2014/main" val="1641964159"/>
                        </a:ext>
                      </a:extLst>
                    </a:gridCol>
                    <a:gridCol w="828000">
                      <a:extLst>
                        <a:ext uri="{9D8B030D-6E8A-4147-A177-3AD203B41FA5}">
                          <a16:colId xmlns:a16="http://schemas.microsoft.com/office/drawing/2014/main" val="621632750"/>
                        </a:ext>
                      </a:extLst>
                    </a:gridCol>
                    <a:gridCol w="1188000">
                      <a:extLst>
                        <a:ext uri="{9D8B030D-6E8A-4147-A177-3AD203B41FA5}">
                          <a16:colId xmlns:a16="http://schemas.microsoft.com/office/drawing/2014/main" val="1737989124"/>
                        </a:ext>
                      </a:extLst>
                    </a:gridCol>
                    <a:gridCol w="1548000">
                      <a:extLst>
                        <a:ext uri="{9D8B030D-6E8A-4147-A177-3AD203B41FA5}">
                          <a16:colId xmlns:a16="http://schemas.microsoft.com/office/drawing/2014/main" val="3821179019"/>
                        </a:ext>
                      </a:extLst>
                    </a:gridCol>
                    <a:gridCol w="828000">
                      <a:extLst>
                        <a:ext uri="{9D8B030D-6E8A-4147-A177-3AD203B41FA5}">
                          <a16:colId xmlns:a16="http://schemas.microsoft.com/office/drawing/2014/main" val="3402383357"/>
                        </a:ext>
                      </a:extLst>
                    </a:gridCol>
                    <a:gridCol w="828000">
                      <a:extLst>
                        <a:ext uri="{9D8B030D-6E8A-4147-A177-3AD203B41FA5}">
                          <a16:colId xmlns:a16="http://schemas.microsoft.com/office/drawing/2014/main" val="3046856336"/>
                        </a:ext>
                      </a:extLst>
                    </a:gridCol>
                  </a:tblGrid>
                  <a:tr h="360000">
                    <a:tc>
                      <a:txBody>
                        <a:bodyPr/>
                        <a:lstStyle/>
                        <a:p>
                          <a:pPr indent="0" algn="ct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COQM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NRQM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RQM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r>
                            <a:rPr lang="en-US" sz="1400" dirty="0">
                              <a:effectLst/>
                              <a:latin typeface="微软雅黑" panose="020B0503020204020204" pitchFamily="34" charset="-122"/>
                              <a:ea typeface="微软雅黑" panose="020B0503020204020204" pitchFamily="34" charset="-122"/>
                            </a:rPr>
                            <a:t>LFQM</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PQCD</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LFQM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marL="0" indent="0" algn="ctr" defTabSz="914355" rtl="0" eaLnBrk="1" latinLnBrk="0" hangingPunct="1"/>
                          <a:r>
                            <a:rPr lang="en-US" sz="1400" b="1" kern="1200" dirty="0">
                              <a:solidFill>
                                <a:schemeClr val="lt1"/>
                              </a:solidFill>
                              <a:effectLst/>
                              <a:latin typeface="微软雅黑" panose="020B0503020204020204" pitchFamily="34" charset="-122"/>
                              <a:ea typeface="微软雅黑" panose="020B0503020204020204" pitchFamily="34" charset="-122"/>
                              <a:cs typeface="+mn-cs"/>
                            </a:rPr>
                            <a:t>NRQM</a:t>
                          </a:r>
                          <a:endParaRPr lang="zh-CN" altLang="en-US" sz="1400" b="1" kern="1200" dirty="0">
                            <a:solidFill>
                              <a:schemeClr val="lt1"/>
                            </a:solidFill>
                            <a:effectLst/>
                            <a:latin typeface="微软雅黑" panose="020B0503020204020204" pitchFamily="34" charset="-122"/>
                            <a:ea typeface="微软雅黑" panose="020B0503020204020204" pitchFamily="34" charset="-122"/>
                            <a:cs typeface="+mn-cs"/>
                          </a:endParaRPr>
                        </a:p>
                      </a:txBody>
                      <a:tcPr marL="17780" marR="17780" marT="17780" marB="17780" anchor="ctr"/>
                    </a:tc>
                    <a:tc>
                      <a:txBody>
                        <a:bodyPr/>
                        <a:lstStyle/>
                        <a:p>
                          <a:pPr indent="0" algn="ctr"/>
                          <a:r>
                            <a:rPr lang="en-US" sz="1400" b="1" dirty="0">
                              <a:solidFill>
                                <a:schemeClr val="bg1"/>
                              </a:solidFill>
                              <a:effectLst/>
                              <a:latin typeface="微软雅黑" panose="020B0503020204020204" pitchFamily="34" charset="-122"/>
                              <a:ea typeface="微软雅黑" panose="020B0503020204020204" pitchFamily="34" charset="-122"/>
                            </a:rPr>
                            <a:t>NRQM</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1149191736"/>
                      </a:ext>
                    </a:extLst>
                  </a:tr>
                  <a:tr h="252000">
                    <a:tc>
                      <a:txBody>
                        <a:bodyPr/>
                        <a:lstStyle/>
                        <a:p>
                          <a:endParaRPr lang="zh-CN"/>
                        </a:p>
                      </a:txBody>
                      <a:tcPr marL="17780" marR="17780" marT="17780" marB="17780" anchor="ctr">
                        <a:blipFill>
                          <a:blip r:embed="rId3"/>
                          <a:stretch>
                            <a:fillRect l="-847" t="-148780" r="-1305085" b="-107317"/>
                          </a:stretch>
                        </a:blipFill>
                      </a:tcPr>
                    </a:tc>
                    <a:tc>
                      <a:txBody>
                        <a:bodyPr/>
                        <a:lstStyle/>
                        <a:p>
                          <a:endParaRPr lang="zh-CN"/>
                        </a:p>
                      </a:txBody>
                      <a:tcPr marL="17780" marR="17780" marT="17780" marB="17780" anchor="ctr">
                        <a:blipFill>
                          <a:blip r:embed="rId3"/>
                          <a:stretch>
                            <a:fillRect l="-87500" t="-148780" r="-1032353" b="-107317"/>
                          </a:stretch>
                        </a:blipFill>
                      </a:tcPr>
                    </a:tc>
                    <a:tc>
                      <a:txBody>
                        <a:bodyPr/>
                        <a:lstStyle/>
                        <a:p>
                          <a:endParaRPr lang="zh-CN"/>
                        </a:p>
                      </a:txBody>
                      <a:tcPr marL="17780" marR="17780" marT="17780" marB="17780" anchor="ctr">
                        <a:blipFill>
                          <a:blip r:embed="rId3"/>
                          <a:stretch>
                            <a:fillRect l="-187500" t="-148780" r="-932353" b="-107317"/>
                          </a:stretch>
                        </a:blipFill>
                      </a:tcPr>
                    </a:tc>
                    <a:tc>
                      <a:txBody>
                        <a:bodyPr/>
                        <a:lstStyle/>
                        <a:p>
                          <a:endParaRPr lang="zh-CN"/>
                        </a:p>
                      </a:txBody>
                      <a:tcPr marL="17780" marR="17780" marT="17780" marB="17780" anchor="ctr">
                        <a:blipFill>
                          <a:blip r:embed="rId3"/>
                          <a:stretch>
                            <a:fillRect l="-287500" t="-148780" r="-832353" b="-107317"/>
                          </a:stretch>
                        </a:blipFill>
                      </a:tcPr>
                    </a:tc>
                    <a:tc>
                      <a:txBody>
                        <a:bodyPr/>
                        <a:lstStyle/>
                        <a:p>
                          <a:endParaRPr lang="zh-CN"/>
                        </a:p>
                      </a:txBody>
                      <a:tcPr marL="17780" marR="17780" marT="17780" marB="17780" anchor="ctr">
                        <a:blipFill>
                          <a:blip r:embed="rId3"/>
                          <a:stretch>
                            <a:fillRect l="-387500" t="-148780" r="-732353" b="-107317"/>
                          </a:stretch>
                        </a:blipFill>
                      </a:tcPr>
                    </a:tc>
                    <a:tc>
                      <a:txBody>
                        <a:bodyPr/>
                        <a:lstStyle/>
                        <a:p>
                          <a:endParaRPr lang="zh-CN"/>
                        </a:p>
                      </a:txBody>
                      <a:tcPr marL="17780" marR="17780" marT="17780" marB="17780" anchor="ctr">
                        <a:blipFill>
                          <a:blip r:embed="rId3"/>
                          <a:stretch>
                            <a:fillRect l="-491111" t="-148780" r="-637778" b="-107317"/>
                          </a:stretch>
                        </a:blipFill>
                      </a:tcPr>
                    </a:tc>
                    <a:tc>
                      <a:txBody>
                        <a:bodyPr/>
                        <a:lstStyle/>
                        <a:p>
                          <a:endParaRPr lang="zh-CN"/>
                        </a:p>
                      </a:txBody>
                      <a:tcPr marL="17780" marR="17780" marT="17780" marB="17780" anchor="ctr">
                        <a:blipFill>
                          <a:blip r:embed="rId3"/>
                          <a:stretch>
                            <a:fillRect l="-586765" t="-148780" r="-533088" b="-107317"/>
                          </a:stretch>
                        </a:blipFill>
                      </a:tcPr>
                    </a:tc>
                    <a:tc>
                      <a:txBody>
                        <a:bodyPr/>
                        <a:lstStyle/>
                        <a:p>
                          <a:endParaRPr lang="zh-CN"/>
                        </a:p>
                      </a:txBody>
                      <a:tcPr marL="17780" marR="17780" marT="17780" marB="17780" anchor="ctr">
                        <a:blipFill>
                          <a:blip r:embed="rId3"/>
                          <a:stretch>
                            <a:fillRect l="-478974" t="-148780" r="-271795" b="-107317"/>
                          </a:stretch>
                        </a:blipFill>
                      </a:tcPr>
                    </a:tc>
                    <a:tc>
                      <a:txBody>
                        <a:bodyPr/>
                        <a:lstStyle/>
                        <a:p>
                          <a:endParaRPr lang="zh-CN"/>
                        </a:p>
                      </a:txBody>
                      <a:tcPr marL="17780" marR="17780" marT="17780" marB="17780" anchor="ctr">
                        <a:blipFill>
                          <a:blip r:embed="rId3"/>
                          <a:stretch>
                            <a:fillRect l="-444488" t="-148780" r="-108661" b="-107317"/>
                          </a:stretch>
                        </a:blipFill>
                      </a:tcPr>
                    </a:tc>
                    <a:tc>
                      <a:txBody>
                        <a:bodyPr/>
                        <a:lstStyle/>
                        <a:p>
                          <a:endParaRPr lang="zh-CN"/>
                        </a:p>
                      </a:txBody>
                      <a:tcPr marL="17780" marR="17780" marT="17780" marB="17780" anchor="ctr">
                        <a:blipFill>
                          <a:blip r:embed="rId3"/>
                          <a:stretch>
                            <a:fillRect l="-1016912" t="-148780" r="-102941" b="-107317"/>
                          </a:stretch>
                        </a:blipFill>
                      </a:tcPr>
                    </a:tc>
                    <a:tc>
                      <a:txBody>
                        <a:bodyPr/>
                        <a:lstStyle/>
                        <a:p>
                          <a:endParaRPr lang="zh-CN"/>
                        </a:p>
                      </a:txBody>
                      <a:tcPr marL="17780" marR="17780" marT="17780" marB="17780" anchor="ctr">
                        <a:blipFill>
                          <a:blip r:embed="rId3"/>
                          <a:stretch>
                            <a:fillRect l="-1116912" t="-148780" r="-2941" b="-107317"/>
                          </a:stretch>
                        </a:blipFill>
                      </a:tcPr>
                    </a:tc>
                    <a:extLst>
                      <a:ext uri="{0D108BD9-81ED-4DB2-BD59-A6C34878D82A}">
                        <a16:rowId xmlns:a16="http://schemas.microsoft.com/office/drawing/2014/main" val="2167617086"/>
                      </a:ext>
                    </a:extLst>
                  </a:tr>
                  <a:tr h="252000">
                    <a:tc>
                      <a:txBody>
                        <a:bodyPr/>
                        <a:lstStyle/>
                        <a:p>
                          <a:endParaRPr lang="zh-CN"/>
                        </a:p>
                      </a:txBody>
                      <a:tcPr marL="17780" marR="17780" marT="17780" marB="17780" anchor="ctr">
                        <a:blipFill>
                          <a:blip r:embed="rId3"/>
                          <a:stretch>
                            <a:fillRect l="-847" t="-242857" r="-1305085" b="-4762"/>
                          </a:stretch>
                        </a:blipFill>
                      </a:tcPr>
                    </a:tc>
                    <a:tc>
                      <a:txBody>
                        <a:bodyPr/>
                        <a:lstStyle/>
                        <a:p>
                          <a:endParaRPr lang="zh-CN"/>
                        </a:p>
                      </a:txBody>
                      <a:tcPr marL="17780" marR="17780" marT="17780" marB="17780" anchor="ctr">
                        <a:blipFill>
                          <a:blip r:embed="rId3"/>
                          <a:stretch>
                            <a:fillRect l="-87500" t="-242857" r="-1032353" b="-4762"/>
                          </a:stretch>
                        </a:blipFill>
                      </a:tcPr>
                    </a:tc>
                    <a:tc>
                      <a:txBody>
                        <a:bodyPr/>
                        <a:lstStyle/>
                        <a:p>
                          <a:endParaRPr lang="zh-CN"/>
                        </a:p>
                      </a:txBody>
                      <a:tcPr marL="17780" marR="17780" marT="17780" marB="17780" anchor="ctr">
                        <a:blipFill>
                          <a:blip r:embed="rId3"/>
                          <a:stretch>
                            <a:fillRect l="-187500" t="-242857" r="-932353" b="-4762"/>
                          </a:stretch>
                        </a:blipFill>
                      </a:tcPr>
                    </a:tc>
                    <a:tc>
                      <a:txBody>
                        <a:bodyPr/>
                        <a:lstStyle/>
                        <a:p>
                          <a:endParaRPr lang="zh-CN"/>
                        </a:p>
                      </a:txBody>
                      <a:tcPr marL="17780" marR="17780" marT="17780" marB="17780" anchor="ctr">
                        <a:blipFill>
                          <a:blip r:embed="rId3"/>
                          <a:stretch>
                            <a:fillRect l="-287500" t="-242857" r="-832353" b="-4762"/>
                          </a:stretch>
                        </a:blipFill>
                      </a:tcPr>
                    </a:tc>
                    <a:tc>
                      <a:txBody>
                        <a:bodyPr/>
                        <a:lstStyle/>
                        <a:p>
                          <a:endParaRPr lang="zh-CN"/>
                        </a:p>
                      </a:txBody>
                      <a:tcPr marL="17780" marR="17780" marT="17780" marB="17780" anchor="ctr">
                        <a:blipFill>
                          <a:blip r:embed="rId3"/>
                          <a:stretch>
                            <a:fillRect l="-387500" t="-242857" r="-732353" b="-4762"/>
                          </a:stretch>
                        </a:blipFill>
                      </a:tcPr>
                    </a:tc>
                    <a:tc>
                      <a:txBody>
                        <a:bodyPr/>
                        <a:lstStyle/>
                        <a:p>
                          <a:endParaRPr lang="zh-CN"/>
                        </a:p>
                      </a:txBody>
                      <a:tcPr marL="17780" marR="17780" marT="17780" marB="17780" anchor="ctr">
                        <a:blipFill>
                          <a:blip r:embed="rId3"/>
                          <a:stretch>
                            <a:fillRect l="-491111" t="-242857" r="-637778" b="-4762"/>
                          </a:stretch>
                        </a:blipFill>
                      </a:tcPr>
                    </a:tc>
                    <a:tc>
                      <a:txBody>
                        <a:bodyPr/>
                        <a:lstStyle/>
                        <a:p>
                          <a:endParaRPr lang="zh-CN"/>
                        </a:p>
                      </a:txBody>
                      <a:tcPr marL="17780" marR="17780" marT="17780" marB="17780" anchor="ctr">
                        <a:blipFill>
                          <a:blip r:embed="rId3"/>
                          <a:stretch>
                            <a:fillRect l="-586765" t="-242857" r="-533088" b="-4762"/>
                          </a:stretch>
                        </a:blipFill>
                      </a:tcPr>
                    </a:tc>
                    <a:tc>
                      <a:txBody>
                        <a:bodyPr/>
                        <a:lstStyle/>
                        <a:p>
                          <a:endParaRPr lang="zh-CN"/>
                        </a:p>
                      </a:txBody>
                      <a:tcPr marL="17780" marR="17780" marT="17780" marB="17780" anchor="ctr">
                        <a:blipFill>
                          <a:blip r:embed="rId3"/>
                          <a:stretch>
                            <a:fillRect l="-478974" t="-242857" r="-271795" b="-4762"/>
                          </a:stretch>
                        </a:blipFill>
                      </a:tcPr>
                    </a:tc>
                    <a:tc>
                      <a:txBody>
                        <a:bodyPr/>
                        <a:lstStyle/>
                        <a:p>
                          <a:endParaRPr lang="zh-CN"/>
                        </a:p>
                      </a:txBody>
                      <a:tcPr marL="17780" marR="17780" marT="17780" marB="17780" anchor="ctr">
                        <a:blipFill>
                          <a:blip r:embed="rId3"/>
                          <a:stretch>
                            <a:fillRect l="-444488" t="-242857" r="-108661" b="-4762"/>
                          </a:stretch>
                        </a:blipFill>
                      </a:tcPr>
                    </a:tc>
                    <a:tc>
                      <a:txBody>
                        <a:bodyPr/>
                        <a:lstStyle/>
                        <a:p>
                          <a:endParaRPr lang="zh-CN"/>
                        </a:p>
                      </a:txBody>
                      <a:tcPr marL="17780" marR="17780" marT="17780" marB="17780" anchor="ctr">
                        <a:blipFill>
                          <a:blip r:embed="rId3"/>
                          <a:stretch>
                            <a:fillRect l="-1016912" t="-242857" r="-102941" b="-4762"/>
                          </a:stretch>
                        </a:blipFill>
                      </a:tcPr>
                    </a:tc>
                    <a:tc>
                      <a:txBody>
                        <a:bodyPr/>
                        <a:lstStyle/>
                        <a:p>
                          <a:endParaRPr lang="zh-CN"/>
                        </a:p>
                      </a:txBody>
                      <a:tcPr marL="17780" marR="17780" marT="17780" marB="17780" anchor="ctr">
                        <a:blipFill>
                          <a:blip r:embed="rId3"/>
                          <a:stretch>
                            <a:fillRect l="-1116912" t="-242857" r="-2941" b="-4762"/>
                          </a:stretch>
                        </a:blipFill>
                      </a:tcPr>
                    </a:tc>
                    <a:extLst>
                      <a:ext uri="{0D108BD9-81ED-4DB2-BD59-A6C34878D82A}">
                        <a16:rowId xmlns:a16="http://schemas.microsoft.com/office/drawing/2014/main" val="257140104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8D303357-7ED1-0C88-F8AC-CD15BA43083A}"/>
                  </a:ext>
                </a:extLst>
              </p:cNvPr>
              <p:cNvGraphicFramePr>
                <a:graphicFrameLocks noGrp="1"/>
              </p:cNvGraphicFramePr>
              <p:nvPr>
                <p:extLst>
                  <p:ext uri="{D42A27DB-BD31-4B8C-83A1-F6EECF244321}">
                    <p14:modId xmlns:p14="http://schemas.microsoft.com/office/powerpoint/2010/main" val="671297642"/>
                  </p:ext>
                </p:extLst>
              </p:nvPr>
            </p:nvGraphicFramePr>
            <p:xfrm>
              <a:off x="1055999" y="2352006"/>
              <a:ext cx="10080000" cy="1620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3461040511"/>
                        </a:ext>
                      </a:extLst>
                    </a:gridCol>
                    <a:gridCol w="1728000">
                      <a:extLst>
                        <a:ext uri="{9D8B030D-6E8A-4147-A177-3AD203B41FA5}">
                          <a16:colId xmlns:a16="http://schemas.microsoft.com/office/drawing/2014/main" val="141375304"/>
                        </a:ext>
                      </a:extLst>
                    </a:gridCol>
                    <a:gridCol w="1728000">
                      <a:extLst>
                        <a:ext uri="{9D8B030D-6E8A-4147-A177-3AD203B41FA5}">
                          <a16:colId xmlns:a16="http://schemas.microsoft.com/office/drawing/2014/main" val="3942055723"/>
                        </a:ext>
                      </a:extLst>
                    </a:gridCol>
                    <a:gridCol w="1728000">
                      <a:extLst>
                        <a:ext uri="{9D8B030D-6E8A-4147-A177-3AD203B41FA5}">
                          <a16:colId xmlns:a16="http://schemas.microsoft.com/office/drawing/2014/main" val="1920583951"/>
                        </a:ext>
                      </a:extLst>
                    </a:gridCol>
                    <a:gridCol w="1728000">
                      <a:extLst>
                        <a:ext uri="{9D8B030D-6E8A-4147-A177-3AD203B41FA5}">
                          <a16:colId xmlns:a16="http://schemas.microsoft.com/office/drawing/2014/main" val="3586429832"/>
                        </a:ext>
                      </a:extLst>
                    </a:gridCol>
                    <a:gridCol w="1728000">
                      <a:extLst>
                        <a:ext uri="{9D8B030D-6E8A-4147-A177-3AD203B41FA5}">
                          <a16:colId xmlns:a16="http://schemas.microsoft.com/office/drawing/2014/main" val="3425295522"/>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r>
                                  <a:rPr lang="en-US" sz="1400" b="1" i="1" smtClean="0">
                                    <a:effectLst/>
                                    <a:latin typeface="Cambria Math" panose="02040503050406030204" pitchFamily="18" charset="0"/>
                                  </a:rPr>
                                  <m:t>𝓑</m:t>
                                </m:r>
                                <m:r>
                                  <a:rPr lang="en-US" sz="1400" b="1" i="1" smtClean="0">
                                    <a:effectLst/>
                                    <a:latin typeface="Cambria Math" panose="02040503050406030204" pitchFamily="18" charset="0"/>
                                  </a:rPr>
                                  <m:t>(</m:t>
                                </m:r>
                                <m:sSup>
                                  <m:sSupPr>
                                    <m:ctrlPr>
                                      <a:rPr lang="zh-CN" altLang="zh-CN" sz="1400" i="1" smtClean="0">
                                        <a:latin typeface="Cambria Math" panose="02040503050406030204" pitchFamily="18" charset="0"/>
                                      </a:rPr>
                                    </m:ctrlPr>
                                  </m:sSupPr>
                                  <m:e>
                                    <m:r>
                                      <a:rPr lang="en-US" altLang="zh-CN" sz="1400" i="1">
                                        <a:latin typeface="Cambria Math" panose="02040503050406030204" pitchFamily="18" charset="0"/>
                                      </a:rPr>
                                      <m:t>10</m:t>
                                    </m:r>
                                  </m:e>
                                  <m:sup>
                                    <m:r>
                                      <a:rPr lang="en-US" altLang="zh-CN" sz="1400" i="1">
                                        <a:latin typeface="Cambria Math" panose="02040503050406030204" pitchFamily="18" charset="0"/>
                                      </a:rPr>
                                      <m:t>−4</m:t>
                                    </m:r>
                                  </m:sup>
                                </m:sSup>
                                <m:r>
                                  <a:rPr lang="en-US" sz="1400" b="1" i="1" smtClean="0">
                                    <a:effectLst/>
                                    <a:latin typeface="Cambria Math" panose="02040503050406030204" pitchFamily="18" charset="0"/>
                                  </a:rPr>
                                  <m:t>)</m:t>
                                </m:r>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
                                  <m:sSubPr>
                                    <m:ctrlPr>
                                      <a:rPr lang="zh-CN" sz="1400" b="1" i="1">
                                        <a:effectLst/>
                                        <a:latin typeface="Cambria Math" panose="02040503050406030204" pitchFamily="18" charset="0"/>
                                      </a:rPr>
                                    </m:ctrlPr>
                                  </m:sSubPr>
                                  <m:e>
                                    <m:r>
                                      <a:rPr lang="en-US" sz="1400" b="1" i="1">
                                        <a:effectLst/>
                                        <a:latin typeface="Cambria Math" panose="02040503050406030204" pitchFamily="18" charset="0"/>
                                      </a:rPr>
                                      <m:t>𝜶</m:t>
                                    </m:r>
                                  </m:e>
                                  <m:sub>
                                    <m:r>
                                      <a:rPr lang="en-US" sz="1400" b="1" i="1">
                                        <a:effectLst/>
                                        <a:latin typeface="Cambria Math" panose="02040503050406030204" pitchFamily="18" charset="0"/>
                                      </a:rPr>
                                      <m:t>𝒃</m:t>
                                    </m:r>
                                  </m:sub>
                                </m:sSub>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
                                  <m:sSubPr>
                                    <m:ctrlPr>
                                      <a:rPr lang="zh-CN" sz="1400" b="1" i="1">
                                        <a:effectLst/>
                                        <a:latin typeface="Cambria Math" panose="02040503050406030204" pitchFamily="18" charset="0"/>
                                      </a:rPr>
                                    </m:ctrlPr>
                                  </m:sSubPr>
                                  <m:e>
                                    <m:r>
                                      <a:rPr lang="en-US" sz="1400" b="1" i="1">
                                        <a:effectLst/>
                                        <a:latin typeface="Cambria Math" panose="02040503050406030204" pitchFamily="18" charset="0"/>
                                      </a:rPr>
                                      <m:t>𝜶</m:t>
                                    </m:r>
                                  </m:e>
                                  <m:sub>
                                    <m:r>
                                      <a:rPr lang="en-US" sz="1400" b="1" i="1">
                                        <a:effectLst/>
                                        <a:latin typeface="Cambria Math" panose="02040503050406030204" pitchFamily="18" charset="0"/>
                                      </a:rPr>
                                      <m:t>𝟐</m:t>
                                    </m:r>
                                  </m:sub>
                                </m:sSub>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
                                  <m:sSubPr>
                                    <m:ctrlPr>
                                      <a:rPr lang="zh-CN" sz="1400" b="1" i="1">
                                        <a:effectLst/>
                                        <a:latin typeface="Cambria Math" panose="02040503050406030204" pitchFamily="18" charset="0"/>
                                      </a:rPr>
                                    </m:ctrlPr>
                                  </m:sSubPr>
                                  <m:e>
                                    <m:r>
                                      <a:rPr lang="en-US" sz="1400" b="1" i="1">
                                        <a:effectLst/>
                                        <a:latin typeface="Cambria Math" panose="02040503050406030204" pitchFamily="18" charset="0"/>
                                      </a:rPr>
                                      <m:t>𝒓</m:t>
                                    </m:r>
                                  </m:e>
                                  <m:sub>
                                    <m:r>
                                      <a:rPr lang="en-US" sz="1400" b="1" i="1">
                                        <a:effectLst/>
                                        <a:latin typeface="Cambria Math" panose="02040503050406030204" pitchFamily="18" charset="0"/>
                                      </a:rPr>
                                      <m:t>𝟎</m:t>
                                    </m:r>
                                  </m:sub>
                                </m:sSub>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just"/>
                          <a14:m>
                            <m:oMathPara xmlns:m="http://schemas.openxmlformats.org/officeDocument/2006/math">
                              <m:oMathParaPr>
                                <m:jc m:val="centerGroup"/>
                              </m:oMathParaPr>
                              <m:oMath xmlns:m="http://schemas.openxmlformats.org/officeDocument/2006/math">
                                <m:sSub>
                                  <m:sSubPr>
                                    <m:ctrlPr>
                                      <a:rPr lang="zh-CN" sz="1400" b="1" i="1">
                                        <a:effectLst/>
                                        <a:latin typeface="Cambria Math" panose="02040503050406030204" pitchFamily="18" charset="0"/>
                                      </a:rPr>
                                    </m:ctrlPr>
                                  </m:sSubPr>
                                  <m:e>
                                    <m:r>
                                      <a:rPr lang="en-US" sz="1400" b="1" i="1">
                                        <a:effectLst/>
                                        <a:latin typeface="Cambria Math" panose="02040503050406030204" pitchFamily="18" charset="0"/>
                                      </a:rPr>
                                      <m:t>𝒓</m:t>
                                    </m:r>
                                  </m:e>
                                  <m:sub>
                                    <m:r>
                                      <a:rPr lang="en-US" sz="1400" b="1" i="1">
                                        <a:effectLst/>
                                        <a:latin typeface="Cambria Math" panose="02040503050406030204" pitchFamily="18" charset="0"/>
                                      </a:rPr>
                                      <m:t>𝟏</m:t>
                                    </m:r>
                                  </m:sub>
                                </m:sSub>
                              </m:oMath>
                            </m:oMathPara>
                          </a14:m>
                          <a:endParaRPr lang="zh-CN" sz="1400" b="1"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1114310625"/>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r>
                                  <m:rPr>
                                    <m:sty m:val="p"/>
                                  </m:rPr>
                                  <a:rPr lang="en-US" sz="1100">
                                    <a:effectLst/>
                                    <a:latin typeface="Cambria Math" panose="02040503050406030204" pitchFamily="18" charset="0"/>
                                  </a:rPr>
                                  <m:t>Λ</m:t>
                                </m:r>
                                <m:r>
                                  <a:rPr lang="en-US" sz="1100">
                                    <a:effectLst/>
                                    <a:latin typeface="Cambria Math" panose="02040503050406030204" pitchFamily="18" charset="0"/>
                                  </a:rPr>
                                  <m:t>𝐽</m:t>
                                </m:r>
                                <m:r>
                                  <m:rPr>
                                    <m:lit/>
                                  </m:rPr>
                                  <a:rPr lang="en-US" sz="1100">
                                    <a:effectLst/>
                                    <a:latin typeface="Cambria Math" panose="02040503050406030204" pitchFamily="18" charset="0"/>
                                  </a:rPr>
                                  <m:t>/</m:t>
                                </m:r>
                                <m:r>
                                  <a:rPr lang="en-US" sz="1100">
                                    <a:effectLst/>
                                    <a:latin typeface="Cambria Math" panose="02040503050406030204" pitchFamily="18" charset="0"/>
                                  </a:rPr>
                                  <m:t>𝜓</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𝟕</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𝟕𝟓</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𝟏𝟕</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𝟗𝟔</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𝟎𝟖</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𝟑𝟗</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𝟎𝟒𝟐</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𝟎𝟔𝟗</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𝟎𝟎𝟏</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𝟏𝟎𝟒</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𝟎𝟐𝟕</m:t>
                                    </m:r>
                                  </m:sup>
                                </m:sSubSup>
                              </m:oMath>
                            </m:oMathPara>
                          </a14:m>
                          <a:endParaRPr lang="zh-CN" sz="11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−0.84</m:t>
                                    </m:r>
                                  </m:e>
                                  <m:sub>
                                    <m:r>
                                      <a:rPr lang="en-US" sz="1100">
                                        <a:effectLst/>
                                        <a:latin typeface="Cambria Math" panose="02040503050406030204" pitchFamily="18" charset="0"/>
                                      </a:rPr>
                                      <m:t>−0.01−0.00</m:t>
                                    </m:r>
                                  </m:sub>
                                  <m:sup>
                                    <m:r>
                                      <a:rPr lang="en-US" sz="1100">
                                        <a:effectLst/>
                                        <a:latin typeface="Cambria Math" panose="02040503050406030204" pitchFamily="18" charset="0"/>
                                      </a:rPr>
                                      <m:t>+0.05+0.01</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0.47</m:t>
                                    </m:r>
                                  </m:e>
                                  <m:sub>
                                    <m:r>
                                      <a:rPr lang="en-US" sz="1100">
                                        <a:effectLst/>
                                        <a:latin typeface="Cambria Math" panose="02040503050406030204" pitchFamily="18" charset="0"/>
                                      </a:rPr>
                                      <m:t>−0.05−0.02</m:t>
                                    </m:r>
                                  </m:sub>
                                  <m:sup>
                                    <m:r>
                                      <a:rPr lang="en-US" sz="1100">
                                        <a:effectLst/>
                                        <a:latin typeface="Cambria Math" panose="02040503050406030204" pitchFamily="18" charset="0"/>
                                      </a:rPr>
                                      <m:t>+0.04+0.00</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−0.40</m:t>
                                    </m:r>
                                  </m:e>
                                  <m:sub>
                                    <m:r>
                                      <a:rPr lang="en-US" sz="1100">
                                        <a:effectLst/>
                                        <a:latin typeface="Cambria Math" panose="02040503050406030204" pitchFamily="18" charset="0"/>
                                      </a:rPr>
                                      <m:t>−0.04−0.00</m:t>
                                    </m:r>
                                  </m:sub>
                                  <m:sup>
                                    <m:r>
                                      <a:rPr lang="en-US" sz="1100">
                                        <a:effectLst/>
                                        <a:latin typeface="Cambria Math" panose="02040503050406030204" pitchFamily="18" charset="0"/>
                                      </a:rPr>
                                      <m:t>+0.07+0.01</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1272174562"/>
                      </a:ext>
                    </a:extLst>
                  </a:tr>
                  <a:tr h="252000">
                    <a:tc>
                      <a:txBody>
                        <a:bodyPr/>
                        <a:lstStyle/>
                        <a:p>
                          <a:pPr algn="ctr"/>
                          <a:r>
                            <a:rPr lang="en-US" sz="1100" dirty="0" err="1">
                              <a:effectLst/>
                              <a:latin typeface="微软雅黑" panose="020B0503020204020204" pitchFamily="34" charset="-122"/>
                              <a:ea typeface="微软雅黑" panose="020B0503020204020204" pitchFamily="34" charset="-122"/>
                            </a:rPr>
                            <a:t>LHCb</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0.05±0.17±0.17</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0.58±0.02±0.01</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−0.56±0.10±0.05</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997789315"/>
                      </a:ext>
                    </a:extLst>
                  </a:tr>
                  <a:tr h="252000">
                    <a:tc>
                      <a:txBody>
                        <a:bodyPr/>
                        <a:lstStyle/>
                        <a:p>
                          <a:pPr algn="ctr"/>
                          <a:r>
                            <a:rPr lang="en-US" sz="1100" dirty="0">
                              <a:effectLst/>
                              <a:latin typeface="微软雅黑" panose="020B0503020204020204" pitchFamily="34" charset="-122"/>
                              <a:ea typeface="微软雅黑" panose="020B0503020204020204" pitchFamily="34" charset="-122"/>
                            </a:rPr>
                            <a:t>ATLAS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0.30±0.16±0.16</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3133241864"/>
                      </a:ext>
                    </a:extLst>
                  </a:tr>
                  <a:tr h="252000">
                    <a:tc>
                      <a:txBody>
                        <a:bodyPr/>
                        <a:lstStyle/>
                        <a:p>
                          <a:pPr algn="ctr"/>
                          <a:r>
                            <a:rPr lang="en-US" sz="1100" dirty="0">
                              <a:effectLst/>
                              <a:latin typeface="微软雅黑" panose="020B0503020204020204" pitchFamily="34" charset="-122"/>
                              <a:ea typeface="微软雅黑" panose="020B0503020204020204" pitchFamily="34" charset="-122"/>
                            </a:rPr>
                            <a:t>CMS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−0.14±0.14±0.10</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−1.11±0.04±0.05</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228600"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pPr indent="228600" algn="ct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宋体" panose="02010600030101010101" pitchFamily="2" charset="-122"/>
                                  </a:rPr>
                                  <m:t>⋯</m:t>
                                </m:r>
                              </m:oMath>
                            </m:oMathPara>
                          </a14:m>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extLst>
                      <a:ext uri="{0D108BD9-81ED-4DB2-BD59-A6C34878D82A}">
                        <a16:rowId xmlns:a16="http://schemas.microsoft.com/office/drawing/2014/main" val="269892570"/>
                      </a:ext>
                    </a:extLst>
                  </a:tr>
                  <a:tr h="252000">
                    <a:tc>
                      <a:txBody>
                        <a:bodyPr/>
                        <a:lstStyle/>
                        <a:p>
                          <a:pPr indent="0" algn="ct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rPr>
                                    </m:ctrlPr>
                                  </m:sSubPr>
                                  <m:e>
                                    <m:r>
                                      <m:rPr>
                                        <m:sty m:val="p"/>
                                      </m:rPr>
                                      <a:rPr lang="en-US" sz="1100">
                                        <a:effectLst/>
                                        <a:latin typeface="Cambria Math" panose="02040503050406030204" pitchFamily="18" charset="0"/>
                                      </a:rPr>
                                      <m:t>Λ</m:t>
                                    </m:r>
                                  </m:e>
                                  <m:sub>
                                    <m:r>
                                      <a:rPr lang="en-US" sz="1100">
                                        <a:effectLst/>
                                        <a:latin typeface="Cambria Math" panose="02040503050406030204" pitchFamily="18" charset="0"/>
                                      </a:rPr>
                                      <m:t>𝑏</m:t>
                                    </m:r>
                                  </m:sub>
                                </m:sSub>
                                <m:r>
                                  <a:rPr lang="en-US" sz="1100">
                                    <a:effectLst/>
                                    <a:latin typeface="Cambria Math" panose="02040503050406030204" pitchFamily="18" charset="0"/>
                                  </a:rPr>
                                  <m:t>→</m:t>
                                </m:r>
                                <m:r>
                                  <m:rPr>
                                    <m:sty m:val="p"/>
                                  </m:rPr>
                                  <a:rPr lang="en-US" altLang="zh-CN" sz="1100" smtClean="0">
                                    <a:effectLst/>
                                    <a:latin typeface="Cambria Math" panose="02040503050406030204" pitchFamily="18" charset="0"/>
                                  </a:rPr>
                                  <m:t>Λ</m:t>
                                </m:r>
                                <m:r>
                                  <a:rPr lang="en-US" sz="1100">
                                    <a:effectLst/>
                                    <a:latin typeface="Cambria Math" panose="02040503050406030204" pitchFamily="18" charset="0"/>
                                  </a:rPr>
                                  <m:t>𝜓</m:t>
                                </m:r>
                                <m:r>
                                  <a:rPr lang="en-US" sz="1100">
                                    <a:effectLst/>
                                    <a:latin typeface="Cambria Math" panose="02040503050406030204" pitchFamily="18" charset="0"/>
                                  </a:rPr>
                                  <m:t>(2</m:t>
                                </m:r>
                                <m:r>
                                  <a:rPr lang="en-US" sz="1100">
                                    <a:effectLst/>
                                    <a:latin typeface="Cambria Math" panose="02040503050406030204" pitchFamily="18" charset="0"/>
                                  </a:rPr>
                                  <m:t>𝑆</m:t>
                                </m:r>
                                <m:r>
                                  <a:rPr lang="en-US" sz="1100">
                                    <a:effectLst/>
                                    <a:latin typeface="Cambria Math" panose="02040503050406030204" pitchFamily="18" charset="0"/>
                                  </a:rPr>
                                  <m:t>)</m:t>
                                </m:r>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200" b="1" i="1" smtClean="0">
                                        <a:solidFill>
                                          <a:srgbClr val="FF0000"/>
                                        </a:solidFill>
                                        <a:effectLst/>
                                        <a:latin typeface="Cambria Math" panose="02040503050406030204" pitchFamily="18" charset="0"/>
                                      </a:rPr>
                                    </m:ctrlPr>
                                  </m:sSubSupPr>
                                  <m:e>
                                    <m:r>
                                      <a:rPr lang="en-US" sz="1200" b="1" i="1">
                                        <a:solidFill>
                                          <a:srgbClr val="FF0000"/>
                                        </a:solidFill>
                                        <a:effectLst/>
                                        <a:latin typeface="Cambria Math" panose="02040503050406030204" pitchFamily="18" charset="0"/>
                                      </a:rPr>
                                      <m:t>𝟑</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𝟔𝟑</m:t>
                                    </m:r>
                                  </m:e>
                                  <m:sub>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𝟑𝟗</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𝟒𝟏</m:t>
                                    </m:r>
                                  </m:sub>
                                  <m:sup>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𝟏</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𝟗𝟏</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𝟎</m:t>
                                    </m:r>
                                    <m:r>
                                      <a:rPr lang="en-US" sz="1200" b="1">
                                        <a:solidFill>
                                          <a:srgbClr val="FF0000"/>
                                        </a:solidFill>
                                        <a:effectLst/>
                                        <a:latin typeface="Cambria Math" panose="02040503050406030204" pitchFamily="18" charset="0"/>
                                      </a:rPr>
                                      <m:t>.</m:t>
                                    </m:r>
                                    <m:r>
                                      <a:rPr lang="en-US" sz="1200" b="1" i="1">
                                        <a:solidFill>
                                          <a:srgbClr val="FF0000"/>
                                        </a:solidFill>
                                        <a:effectLst/>
                                        <a:latin typeface="Cambria Math" panose="02040503050406030204" pitchFamily="18" charset="0"/>
                                      </a:rPr>
                                      <m:t>𝟕𝟎</m:t>
                                    </m:r>
                                  </m:sup>
                                </m:sSubSup>
                              </m:oMath>
                            </m:oMathPara>
                          </a14:m>
                          <a:endParaRPr lang="zh-CN" sz="1200" b="1" dirty="0">
                            <a:solidFill>
                              <a:srgbClr val="FF0000"/>
                            </a:solidFill>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−0.149</m:t>
                                    </m:r>
                                  </m:e>
                                  <m:sub>
                                    <m:r>
                                      <a:rPr lang="en-US" sz="1100">
                                        <a:effectLst/>
                                        <a:latin typeface="Cambria Math" panose="02040503050406030204" pitchFamily="18" charset="0"/>
                                      </a:rPr>
                                      <m:t>−0.048−0.040</m:t>
                                    </m:r>
                                  </m:sub>
                                  <m:sup>
                                    <m:r>
                                      <a:rPr lang="en-US" sz="1100">
                                        <a:effectLst/>
                                        <a:latin typeface="Cambria Math" panose="02040503050406030204" pitchFamily="18" charset="0"/>
                                      </a:rPr>
                                      <m:t>+0.033+0.044</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−0.78</m:t>
                                    </m:r>
                                  </m:e>
                                  <m:sub>
                                    <m:r>
                                      <a:rPr lang="en-US" sz="1100">
                                        <a:effectLst/>
                                        <a:latin typeface="Cambria Math" panose="02040503050406030204" pitchFamily="18" charset="0"/>
                                      </a:rPr>
                                      <m:t>−0.02−0.02</m:t>
                                    </m:r>
                                  </m:sub>
                                  <m:sup>
                                    <m:r>
                                      <a:rPr lang="en-US" sz="1100">
                                        <a:effectLst/>
                                        <a:latin typeface="Cambria Math" panose="02040503050406030204" pitchFamily="18" charset="0"/>
                                      </a:rPr>
                                      <m:t>+0.00+0.01</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0.58</m:t>
                                    </m:r>
                                  </m:e>
                                  <m:sub>
                                    <m:r>
                                      <a:rPr lang="en-US" sz="1100">
                                        <a:effectLst/>
                                        <a:latin typeface="Cambria Math" panose="02040503050406030204" pitchFamily="18" charset="0"/>
                                      </a:rPr>
                                      <m:t>−0.02−0.02</m:t>
                                    </m:r>
                                  </m:sub>
                                  <m:sup>
                                    <m:r>
                                      <a:rPr lang="en-US" sz="1100">
                                        <a:effectLst/>
                                        <a:latin typeface="Cambria Math" panose="02040503050406030204" pitchFamily="18" charset="0"/>
                                      </a:rPr>
                                      <m:t>+0.02+0.02</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tc>
                      <a:txBody>
                        <a:bodyPr/>
                        <a:lstStyle/>
                        <a:p>
                          <a:pPr indent="0" algn="ctr"/>
                          <a14:m>
                            <m:oMathPara xmlns:m="http://schemas.openxmlformats.org/officeDocument/2006/math">
                              <m:oMathParaPr>
                                <m:jc m:val="centerGroup"/>
                              </m:oMathParaPr>
                              <m:oMath xmlns:m="http://schemas.openxmlformats.org/officeDocument/2006/math">
                                <m:sSubSup>
                                  <m:sSubSupPr>
                                    <m:ctrlPr>
                                      <a:rPr lang="zh-CN" sz="1100" i="1">
                                        <a:effectLst/>
                                        <a:latin typeface="Cambria Math" panose="02040503050406030204" pitchFamily="18" charset="0"/>
                                      </a:rPr>
                                    </m:ctrlPr>
                                  </m:sSubSupPr>
                                  <m:e>
                                    <m:r>
                                      <a:rPr lang="en-US" sz="1100">
                                        <a:effectLst/>
                                        <a:latin typeface="Cambria Math" panose="02040503050406030204" pitchFamily="18" charset="0"/>
                                      </a:rPr>
                                      <m:t>−0.46</m:t>
                                    </m:r>
                                  </m:e>
                                  <m:sub>
                                    <m:r>
                                      <a:rPr lang="en-US" sz="1100">
                                        <a:effectLst/>
                                        <a:latin typeface="Cambria Math" panose="02040503050406030204" pitchFamily="18" charset="0"/>
                                      </a:rPr>
                                      <m:t>−0.04−0.03</m:t>
                                    </m:r>
                                  </m:sub>
                                  <m:sup>
                                    <m:r>
                                      <a:rPr lang="en-US" sz="1100">
                                        <a:effectLst/>
                                        <a:latin typeface="Cambria Math" panose="02040503050406030204" pitchFamily="18" charset="0"/>
                                      </a:rPr>
                                      <m:t>+0.02+0.03</m:t>
                                    </m:r>
                                  </m:sup>
                                </m:sSubSup>
                              </m:oMath>
                            </m:oMathPara>
                          </a14:m>
                          <a:endParaRPr lang="zh-CN" sz="1100" dirty="0">
                            <a:effectLst/>
                            <a:latin typeface="Times New Roman" panose="02020603050405020304" pitchFamily="18" charset="0"/>
                            <a:ea typeface="宋体" panose="02010600030101010101" pitchFamily="2" charset="-122"/>
                          </a:endParaRPr>
                        </a:p>
                      </a:txBody>
                      <a:tcPr marL="17780" marR="17780" marT="17780" marB="17780" anchor="ctr"/>
                    </a:tc>
                    <a:extLst>
                      <a:ext uri="{0D108BD9-81ED-4DB2-BD59-A6C34878D82A}">
                        <a16:rowId xmlns:a16="http://schemas.microsoft.com/office/drawing/2014/main" val="3647303268"/>
                      </a:ext>
                    </a:extLst>
                  </a:tr>
                </a:tbl>
              </a:graphicData>
            </a:graphic>
          </p:graphicFrame>
        </mc:Choice>
        <mc:Fallback>
          <p:graphicFrame>
            <p:nvGraphicFramePr>
              <p:cNvPr id="8" name="表格 7">
                <a:extLst>
                  <a:ext uri="{FF2B5EF4-FFF2-40B4-BE49-F238E27FC236}">
                    <a16:creationId xmlns:a16="http://schemas.microsoft.com/office/drawing/2014/main" id="{8D303357-7ED1-0C88-F8AC-CD15BA43083A}"/>
                  </a:ext>
                </a:extLst>
              </p:cNvPr>
              <p:cNvGraphicFramePr>
                <a:graphicFrameLocks noGrp="1"/>
              </p:cNvGraphicFramePr>
              <p:nvPr>
                <p:extLst>
                  <p:ext uri="{D42A27DB-BD31-4B8C-83A1-F6EECF244321}">
                    <p14:modId xmlns:p14="http://schemas.microsoft.com/office/powerpoint/2010/main" val="671297642"/>
                  </p:ext>
                </p:extLst>
              </p:nvPr>
            </p:nvGraphicFramePr>
            <p:xfrm>
              <a:off x="1055999" y="2352006"/>
              <a:ext cx="10080000" cy="1620000"/>
            </p:xfrm>
            <a:graphic>
              <a:graphicData uri="http://schemas.openxmlformats.org/drawingml/2006/table">
                <a:tbl>
                  <a:tblPr firstRow="1" firstCol="1" bandRow="1">
                    <a:tableStyleId>{21E4AEA4-8DFA-4A89-87EB-49C32662AFE0}</a:tableStyleId>
                  </a:tblPr>
                  <a:tblGrid>
                    <a:gridCol w="1440000">
                      <a:extLst>
                        <a:ext uri="{9D8B030D-6E8A-4147-A177-3AD203B41FA5}">
                          <a16:colId xmlns:a16="http://schemas.microsoft.com/office/drawing/2014/main" val="3461040511"/>
                        </a:ext>
                      </a:extLst>
                    </a:gridCol>
                    <a:gridCol w="1728000">
                      <a:extLst>
                        <a:ext uri="{9D8B030D-6E8A-4147-A177-3AD203B41FA5}">
                          <a16:colId xmlns:a16="http://schemas.microsoft.com/office/drawing/2014/main" val="141375304"/>
                        </a:ext>
                      </a:extLst>
                    </a:gridCol>
                    <a:gridCol w="1728000">
                      <a:extLst>
                        <a:ext uri="{9D8B030D-6E8A-4147-A177-3AD203B41FA5}">
                          <a16:colId xmlns:a16="http://schemas.microsoft.com/office/drawing/2014/main" val="3942055723"/>
                        </a:ext>
                      </a:extLst>
                    </a:gridCol>
                    <a:gridCol w="1728000">
                      <a:extLst>
                        <a:ext uri="{9D8B030D-6E8A-4147-A177-3AD203B41FA5}">
                          <a16:colId xmlns:a16="http://schemas.microsoft.com/office/drawing/2014/main" val="1920583951"/>
                        </a:ext>
                      </a:extLst>
                    </a:gridCol>
                    <a:gridCol w="1728000">
                      <a:extLst>
                        <a:ext uri="{9D8B030D-6E8A-4147-A177-3AD203B41FA5}">
                          <a16:colId xmlns:a16="http://schemas.microsoft.com/office/drawing/2014/main" val="3586429832"/>
                        </a:ext>
                      </a:extLst>
                    </a:gridCol>
                    <a:gridCol w="1728000">
                      <a:extLst>
                        <a:ext uri="{9D8B030D-6E8A-4147-A177-3AD203B41FA5}">
                          <a16:colId xmlns:a16="http://schemas.microsoft.com/office/drawing/2014/main" val="3425295522"/>
                        </a:ext>
                      </a:extLst>
                    </a:gridCol>
                  </a:tblGrid>
                  <a:tr h="360000">
                    <a:tc>
                      <a:txBody>
                        <a:bodyPr/>
                        <a:lstStyle/>
                        <a:p>
                          <a:pPr indent="0" algn="ctr"/>
                          <a:r>
                            <a:rPr lang="en-US" altLang="zh-CN" sz="1400" dirty="0">
                              <a:effectLst/>
                              <a:latin typeface="微软雅黑" panose="020B0503020204020204" pitchFamily="34" charset="-122"/>
                              <a:ea typeface="微软雅黑" panose="020B0503020204020204" pitchFamily="34" charset="-122"/>
                            </a:rPr>
                            <a:t>Mode</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4"/>
                          <a:stretch>
                            <a:fillRect l="-83451" t="-1695" r="-400704" b="-357627"/>
                          </a:stretch>
                        </a:blipFill>
                      </a:tcPr>
                    </a:tc>
                    <a:tc>
                      <a:txBody>
                        <a:bodyPr/>
                        <a:lstStyle/>
                        <a:p>
                          <a:endParaRPr lang="zh-CN"/>
                        </a:p>
                      </a:txBody>
                      <a:tcPr marL="17780" marR="17780" marT="17780" marB="17780" anchor="ctr">
                        <a:blipFill>
                          <a:blip r:embed="rId4"/>
                          <a:stretch>
                            <a:fillRect l="-184099" t="-1695" r="-302120" b="-357627"/>
                          </a:stretch>
                        </a:blipFill>
                      </a:tcPr>
                    </a:tc>
                    <a:tc>
                      <a:txBody>
                        <a:bodyPr/>
                        <a:lstStyle/>
                        <a:p>
                          <a:endParaRPr lang="zh-CN"/>
                        </a:p>
                      </a:txBody>
                      <a:tcPr marL="17780" marR="17780" marT="17780" marB="17780" anchor="ctr">
                        <a:blipFill>
                          <a:blip r:embed="rId4"/>
                          <a:stretch>
                            <a:fillRect l="-283099" t="-1695" r="-201056" b="-357627"/>
                          </a:stretch>
                        </a:blipFill>
                      </a:tcPr>
                    </a:tc>
                    <a:tc>
                      <a:txBody>
                        <a:bodyPr/>
                        <a:lstStyle/>
                        <a:p>
                          <a:endParaRPr lang="zh-CN"/>
                        </a:p>
                      </a:txBody>
                      <a:tcPr marL="17780" marR="17780" marT="17780" marB="17780" anchor="ctr">
                        <a:blipFill>
                          <a:blip r:embed="rId4"/>
                          <a:stretch>
                            <a:fillRect l="-384452" t="-1695" r="-101767" b="-357627"/>
                          </a:stretch>
                        </a:blipFill>
                      </a:tcPr>
                    </a:tc>
                    <a:tc>
                      <a:txBody>
                        <a:bodyPr/>
                        <a:lstStyle/>
                        <a:p>
                          <a:endParaRPr lang="zh-CN"/>
                        </a:p>
                      </a:txBody>
                      <a:tcPr marL="17780" marR="17780" marT="17780" marB="17780" anchor="ctr">
                        <a:blipFill>
                          <a:blip r:embed="rId4"/>
                          <a:stretch>
                            <a:fillRect l="-482746" t="-1695" r="-1408" b="-357627"/>
                          </a:stretch>
                        </a:blipFill>
                      </a:tcPr>
                    </a:tc>
                    <a:extLst>
                      <a:ext uri="{0D108BD9-81ED-4DB2-BD59-A6C34878D82A}">
                        <a16:rowId xmlns:a16="http://schemas.microsoft.com/office/drawing/2014/main" val="1114310625"/>
                      </a:ext>
                    </a:extLst>
                  </a:tr>
                  <a:tr h="252000">
                    <a:tc>
                      <a:txBody>
                        <a:bodyPr/>
                        <a:lstStyle/>
                        <a:p>
                          <a:endParaRPr lang="zh-CN"/>
                        </a:p>
                      </a:txBody>
                      <a:tcPr marL="17780" marR="17780" marT="17780" marB="17780" anchor="ctr">
                        <a:blipFill>
                          <a:blip r:embed="rId4"/>
                          <a:stretch>
                            <a:fillRect l="-424" t="-142857" r="-602542" b="-402381"/>
                          </a:stretch>
                        </a:blipFill>
                      </a:tcPr>
                    </a:tc>
                    <a:tc>
                      <a:txBody>
                        <a:bodyPr/>
                        <a:lstStyle/>
                        <a:p>
                          <a:endParaRPr lang="zh-CN"/>
                        </a:p>
                      </a:txBody>
                      <a:tcPr marL="17780" marR="17780" marT="17780" marB="17780" anchor="ctr">
                        <a:blipFill>
                          <a:blip r:embed="rId4"/>
                          <a:stretch>
                            <a:fillRect l="-83451" t="-142857" r="-400704" b="-402381"/>
                          </a:stretch>
                        </a:blipFill>
                      </a:tcPr>
                    </a:tc>
                    <a:tc>
                      <a:txBody>
                        <a:bodyPr/>
                        <a:lstStyle/>
                        <a:p>
                          <a:endParaRPr lang="zh-CN"/>
                        </a:p>
                      </a:txBody>
                      <a:tcPr marL="17780" marR="17780" marT="17780" marB="17780" anchor="ctr">
                        <a:blipFill>
                          <a:blip r:embed="rId4"/>
                          <a:stretch>
                            <a:fillRect l="-184099" t="-142857" r="-302120" b="-402381"/>
                          </a:stretch>
                        </a:blipFill>
                      </a:tcPr>
                    </a:tc>
                    <a:tc>
                      <a:txBody>
                        <a:bodyPr/>
                        <a:lstStyle/>
                        <a:p>
                          <a:endParaRPr lang="zh-CN"/>
                        </a:p>
                      </a:txBody>
                      <a:tcPr marL="17780" marR="17780" marT="17780" marB="17780" anchor="ctr">
                        <a:blipFill>
                          <a:blip r:embed="rId4"/>
                          <a:stretch>
                            <a:fillRect l="-283099" t="-142857" r="-201056" b="-402381"/>
                          </a:stretch>
                        </a:blipFill>
                      </a:tcPr>
                    </a:tc>
                    <a:tc>
                      <a:txBody>
                        <a:bodyPr/>
                        <a:lstStyle/>
                        <a:p>
                          <a:endParaRPr lang="zh-CN"/>
                        </a:p>
                      </a:txBody>
                      <a:tcPr marL="17780" marR="17780" marT="17780" marB="17780" anchor="ctr">
                        <a:blipFill>
                          <a:blip r:embed="rId4"/>
                          <a:stretch>
                            <a:fillRect l="-384452" t="-142857" r="-101767" b="-402381"/>
                          </a:stretch>
                        </a:blipFill>
                      </a:tcPr>
                    </a:tc>
                    <a:tc>
                      <a:txBody>
                        <a:bodyPr/>
                        <a:lstStyle/>
                        <a:p>
                          <a:endParaRPr lang="zh-CN"/>
                        </a:p>
                      </a:txBody>
                      <a:tcPr marL="17780" marR="17780" marT="17780" marB="17780" anchor="ctr">
                        <a:blipFill>
                          <a:blip r:embed="rId4"/>
                          <a:stretch>
                            <a:fillRect l="-482746" t="-142857" r="-1408" b="-402381"/>
                          </a:stretch>
                        </a:blipFill>
                      </a:tcPr>
                    </a:tc>
                    <a:extLst>
                      <a:ext uri="{0D108BD9-81ED-4DB2-BD59-A6C34878D82A}">
                        <a16:rowId xmlns:a16="http://schemas.microsoft.com/office/drawing/2014/main" val="1272174562"/>
                      </a:ext>
                    </a:extLst>
                  </a:tr>
                  <a:tr h="252000">
                    <a:tc>
                      <a:txBody>
                        <a:bodyPr/>
                        <a:lstStyle/>
                        <a:p>
                          <a:pPr algn="ctr"/>
                          <a:r>
                            <a:rPr lang="en-US" sz="1100" dirty="0" err="1">
                              <a:effectLst/>
                              <a:latin typeface="微软雅黑" panose="020B0503020204020204" pitchFamily="34" charset="-122"/>
                              <a:ea typeface="微软雅黑" panose="020B0503020204020204" pitchFamily="34" charset="-122"/>
                            </a:rPr>
                            <a:t>LHCb</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4"/>
                          <a:stretch>
                            <a:fillRect l="-83451" t="-248780" r="-400704" b="-312195"/>
                          </a:stretch>
                        </a:blipFill>
                      </a:tcPr>
                    </a:tc>
                    <a:tc>
                      <a:txBody>
                        <a:bodyPr/>
                        <a:lstStyle/>
                        <a:p>
                          <a:endParaRPr lang="zh-CN"/>
                        </a:p>
                      </a:txBody>
                      <a:tcPr marL="17780" marR="17780" marT="17780" marB="17780" anchor="ctr">
                        <a:blipFill>
                          <a:blip r:embed="rId4"/>
                          <a:stretch>
                            <a:fillRect l="-184099" t="-248780" r="-302120" b="-312195"/>
                          </a:stretch>
                        </a:blipFill>
                      </a:tcPr>
                    </a:tc>
                    <a:tc>
                      <a:txBody>
                        <a:bodyPr/>
                        <a:lstStyle/>
                        <a:p>
                          <a:endParaRPr lang="zh-CN"/>
                        </a:p>
                      </a:txBody>
                      <a:tcPr marL="17780" marR="17780" marT="17780" marB="17780" anchor="ctr">
                        <a:blipFill>
                          <a:blip r:embed="rId4"/>
                          <a:stretch>
                            <a:fillRect l="-283099" t="-248780" r="-201056" b="-312195"/>
                          </a:stretch>
                        </a:blipFill>
                      </a:tcPr>
                    </a:tc>
                    <a:tc>
                      <a:txBody>
                        <a:bodyPr/>
                        <a:lstStyle/>
                        <a:p>
                          <a:endParaRPr lang="zh-CN"/>
                        </a:p>
                      </a:txBody>
                      <a:tcPr marL="17780" marR="17780" marT="17780" marB="17780" anchor="ctr">
                        <a:blipFill>
                          <a:blip r:embed="rId4"/>
                          <a:stretch>
                            <a:fillRect l="-384452" t="-248780" r="-101767" b="-312195"/>
                          </a:stretch>
                        </a:blipFill>
                      </a:tcPr>
                    </a:tc>
                    <a:tc>
                      <a:txBody>
                        <a:bodyPr/>
                        <a:lstStyle/>
                        <a:p>
                          <a:endParaRPr lang="zh-CN"/>
                        </a:p>
                      </a:txBody>
                      <a:tcPr marL="17780" marR="17780" marT="17780" marB="17780" anchor="ctr">
                        <a:blipFill>
                          <a:blip r:embed="rId4"/>
                          <a:stretch>
                            <a:fillRect l="-482746" t="-248780" r="-1408" b="-312195"/>
                          </a:stretch>
                        </a:blipFill>
                      </a:tcPr>
                    </a:tc>
                    <a:extLst>
                      <a:ext uri="{0D108BD9-81ED-4DB2-BD59-A6C34878D82A}">
                        <a16:rowId xmlns:a16="http://schemas.microsoft.com/office/drawing/2014/main" val="2997789315"/>
                      </a:ext>
                    </a:extLst>
                  </a:tr>
                  <a:tr h="252000">
                    <a:tc>
                      <a:txBody>
                        <a:bodyPr/>
                        <a:lstStyle/>
                        <a:p>
                          <a:pPr algn="ctr"/>
                          <a:r>
                            <a:rPr lang="en-US" sz="1100" dirty="0">
                              <a:effectLst/>
                              <a:latin typeface="微软雅黑" panose="020B0503020204020204" pitchFamily="34" charset="-122"/>
                              <a:ea typeface="微软雅黑" panose="020B0503020204020204" pitchFamily="34" charset="-122"/>
                            </a:rPr>
                            <a:t>ATLAS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4"/>
                          <a:stretch>
                            <a:fillRect l="-83451" t="-340476" r="-400704" b="-204762"/>
                          </a:stretch>
                        </a:blipFill>
                      </a:tcPr>
                    </a:tc>
                    <a:tc>
                      <a:txBody>
                        <a:bodyPr/>
                        <a:lstStyle/>
                        <a:p>
                          <a:endParaRPr lang="zh-CN"/>
                        </a:p>
                      </a:txBody>
                      <a:tcPr marL="17780" marR="17780" marT="17780" marB="17780" anchor="ctr">
                        <a:blipFill>
                          <a:blip r:embed="rId4"/>
                          <a:stretch>
                            <a:fillRect l="-184099" t="-340476" r="-302120" b="-204762"/>
                          </a:stretch>
                        </a:blipFill>
                      </a:tcPr>
                    </a:tc>
                    <a:tc>
                      <a:txBody>
                        <a:bodyPr/>
                        <a:lstStyle/>
                        <a:p>
                          <a:endParaRPr lang="zh-CN"/>
                        </a:p>
                      </a:txBody>
                      <a:tcPr marL="17780" marR="17780" marT="17780" marB="17780" anchor="ctr">
                        <a:blipFill>
                          <a:blip r:embed="rId4"/>
                          <a:stretch>
                            <a:fillRect l="-283099" t="-340476" r="-201056" b="-204762"/>
                          </a:stretch>
                        </a:blipFill>
                      </a:tcPr>
                    </a:tc>
                    <a:tc>
                      <a:txBody>
                        <a:bodyPr/>
                        <a:lstStyle/>
                        <a:p>
                          <a:endParaRPr lang="zh-CN"/>
                        </a:p>
                      </a:txBody>
                      <a:tcPr marL="17780" marR="17780" marT="17780" marB="17780" anchor="ctr">
                        <a:blipFill>
                          <a:blip r:embed="rId4"/>
                          <a:stretch>
                            <a:fillRect l="-384452" t="-340476" r="-101767" b="-204762"/>
                          </a:stretch>
                        </a:blipFill>
                      </a:tcPr>
                    </a:tc>
                    <a:tc>
                      <a:txBody>
                        <a:bodyPr/>
                        <a:lstStyle/>
                        <a:p>
                          <a:endParaRPr lang="zh-CN"/>
                        </a:p>
                      </a:txBody>
                      <a:tcPr marL="17780" marR="17780" marT="17780" marB="17780" anchor="ctr">
                        <a:blipFill>
                          <a:blip r:embed="rId4"/>
                          <a:stretch>
                            <a:fillRect l="-482746" t="-340476" r="-1408" b="-204762"/>
                          </a:stretch>
                        </a:blipFill>
                      </a:tcPr>
                    </a:tc>
                    <a:extLst>
                      <a:ext uri="{0D108BD9-81ED-4DB2-BD59-A6C34878D82A}">
                        <a16:rowId xmlns:a16="http://schemas.microsoft.com/office/drawing/2014/main" val="3133241864"/>
                      </a:ext>
                    </a:extLst>
                  </a:tr>
                  <a:tr h="252000">
                    <a:tc>
                      <a:txBody>
                        <a:bodyPr/>
                        <a:lstStyle/>
                        <a:p>
                          <a:pPr algn="ctr"/>
                          <a:r>
                            <a:rPr lang="en-US" sz="1100" dirty="0">
                              <a:effectLst/>
                              <a:latin typeface="微软雅黑" panose="020B0503020204020204" pitchFamily="34" charset="-122"/>
                              <a:ea typeface="微软雅黑" panose="020B0503020204020204" pitchFamily="34" charset="-122"/>
                            </a:rPr>
                            <a:t>CMS</a:t>
                          </a:r>
                          <a:endParaRPr lang="zh-CN" sz="1400" dirty="0">
                            <a:effectLst/>
                            <a:latin typeface="微软雅黑" panose="020B0503020204020204" pitchFamily="34" charset="-122"/>
                            <a:ea typeface="微软雅黑" panose="020B0503020204020204" pitchFamily="34" charset="-122"/>
                          </a:endParaRPr>
                        </a:p>
                      </a:txBody>
                      <a:tcPr marL="17780" marR="17780" marT="17780" marB="17780" anchor="ctr"/>
                    </a:tc>
                    <a:tc>
                      <a:txBody>
                        <a:bodyPr/>
                        <a:lstStyle/>
                        <a:p>
                          <a:endParaRPr lang="zh-CN"/>
                        </a:p>
                      </a:txBody>
                      <a:tcPr marL="17780" marR="17780" marT="17780" marB="17780" anchor="ctr">
                        <a:blipFill>
                          <a:blip r:embed="rId4"/>
                          <a:stretch>
                            <a:fillRect l="-83451" t="-451220" r="-400704" b="-109756"/>
                          </a:stretch>
                        </a:blipFill>
                      </a:tcPr>
                    </a:tc>
                    <a:tc>
                      <a:txBody>
                        <a:bodyPr/>
                        <a:lstStyle/>
                        <a:p>
                          <a:endParaRPr lang="zh-CN"/>
                        </a:p>
                      </a:txBody>
                      <a:tcPr marL="17780" marR="17780" marT="17780" marB="17780" anchor="ctr">
                        <a:blipFill>
                          <a:blip r:embed="rId4"/>
                          <a:stretch>
                            <a:fillRect l="-184099" t="-451220" r="-302120" b="-109756"/>
                          </a:stretch>
                        </a:blipFill>
                      </a:tcPr>
                    </a:tc>
                    <a:tc>
                      <a:txBody>
                        <a:bodyPr/>
                        <a:lstStyle/>
                        <a:p>
                          <a:endParaRPr lang="zh-CN"/>
                        </a:p>
                      </a:txBody>
                      <a:tcPr marL="17780" marR="17780" marT="17780" marB="17780" anchor="ctr">
                        <a:blipFill>
                          <a:blip r:embed="rId4"/>
                          <a:stretch>
                            <a:fillRect l="-283099" t="-451220" r="-201056" b="-109756"/>
                          </a:stretch>
                        </a:blipFill>
                      </a:tcPr>
                    </a:tc>
                    <a:tc>
                      <a:txBody>
                        <a:bodyPr/>
                        <a:lstStyle/>
                        <a:p>
                          <a:endParaRPr lang="zh-CN"/>
                        </a:p>
                      </a:txBody>
                      <a:tcPr marL="17780" marR="17780" marT="17780" marB="17780" anchor="ctr">
                        <a:blipFill>
                          <a:blip r:embed="rId4"/>
                          <a:stretch>
                            <a:fillRect l="-384452" t="-451220" r="-101767" b="-109756"/>
                          </a:stretch>
                        </a:blipFill>
                      </a:tcPr>
                    </a:tc>
                    <a:tc>
                      <a:txBody>
                        <a:bodyPr/>
                        <a:lstStyle/>
                        <a:p>
                          <a:endParaRPr lang="zh-CN"/>
                        </a:p>
                      </a:txBody>
                      <a:tcPr marL="17780" marR="17780" marT="17780" marB="17780" anchor="ctr">
                        <a:blipFill>
                          <a:blip r:embed="rId4"/>
                          <a:stretch>
                            <a:fillRect l="-482746" t="-451220" r="-1408" b="-109756"/>
                          </a:stretch>
                        </a:blipFill>
                      </a:tcPr>
                    </a:tc>
                    <a:extLst>
                      <a:ext uri="{0D108BD9-81ED-4DB2-BD59-A6C34878D82A}">
                        <a16:rowId xmlns:a16="http://schemas.microsoft.com/office/drawing/2014/main" val="269892570"/>
                      </a:ext>
                    </a:extLst>
                  </a:tr>
                  <a:tr h="252000">
                    <a:tc>
                      <a:txBody>
                        <a:bodyPr/>
                        <a:lstStyle/>
                        <a:p>
                          <a:endParaRPr lang="zh-CN"/>
                        </a:p>
                      </a:txBody>
                      <a:tcPr marL="17780" marR="17780" marT="17780" marB="17780" anchor="ctr">
                        <a:blipFill>
                          <a:blip r:embed="rId4"/>
                          <a:stretch>
                            <a:fillRect l="-424" t="-538095" r="-602542" b="-7143"/>
                          </a:stretch>
                        </a:blipFill>
                      </a:tcPr>
                    </a:tc>
                    <a:tc>
                      <a:txBody>
                        <a:bodyPr/>
                        <a:lstStyle/>
                        <a:p>
                          <a:endParaRPr lang="zh-CN"/>
                        </a:p>
                      </a:txBody>
                      <a:tcPr marL="17780" marR="17780" marT="17780" marB="17780" anchor="ctr">
                        <a:blipFill>
                          <a:blip r:embed="rId4"/>
                          <a:stretch>
                            <a:fillRect l="-83451" t="-538095" r="-400704" b="-7143"/>
                          </a:stretch>
                        </a:blipFill>
                      </a:tcPr>
                    </a:tc>
                    <a:tc>
                      <a:txBody>
                        <a:bodyPr/>
                        <a:lstStyle/>
                        <a:p>
                          <a:endParaRPr lang="zh-CN"/>
                        </a:p>
                      </a:txBody>
                      <a:tcPr marL="17780" marR="17780" marT="17780" marB="17780" anchor="ctr">
                        <a:blipFill>
                          <a:blip r:embed="rId4"/>
                          <a:stretch>
                            <a:fillRect l="-184099" t="-538095" r="-302120" b="-7143"/>
                          </a:stretch>
                        </a:blipFill>
                      </a:tcPr>
                    </a:tc>
                    <a:tc>
                      <a:txBody>
                        <a:bodyPr/>
                        <a:lstStyle/>
                        <a:p>
                          <a:endParaRPr lang="zh-CN"/>
                        </a:p>
                      </a:txBody>
                      <a:tcPr marL="17780" marR="17780" marT="17780" marB="17780" anchor="ctr">
                        <a:blipFill>
                          <a:blip r:embed="rId4"/>
                          <a:stretch>
                            <a:fillRect l="-283099" t="-538095" r="-201056" b="-7143"/>
                          </a:stretch>
                        </a:blipFill>
                      </a:tcPr>
                    </a:tc>
                    <a:tc>
                      <a:txBody>
                        <a:bodyPr/>
                        <a:lstStyle/>
                        <a:p>
                          <a:endParaRPr lang="zh-CN"/>
                        </a:p>
                      </a:txBody>
                      <a:tcPr marL="17780" marR="17780" marT="17780" marB="17780" anchor="ctr">
                        <a:blipFill>
                          <a:blip r:embed="rId4"/>
                          <a:stretch>
                            <a:fillRect l="-384452" t="-538095" r="-101767" b="-7143"/>
                          </a:stretch>
                        </a:blipFill>
                      </a:tcPr>
                    </a:tc>
                    <a:tc>
                      <a:txBody>
                        <a:bodyPr/>
                        <a:lstStyle/>
                        <a:p>
                          <a:endParaRPr lang="zh-CN"/>
                        </a:p>
                      </a:txBody>
                      <a:tcPr marL="17780" marR="17780" marT="17780" marB="17780" anchor="ctr">
                        <a:blipFill>
                          <a:blip r:embed="rId4"/>
                          <a:stretch>
                            <a:fillRect l="-482746" t="-538095" r="-1408" b="-7143"/>
                          </a:stretch>
                        </a:blipFill>
                      </a:tcPr>
                    </a:tc>
                    <a:extLst>
                      <a:ext uri="{0D108BD9-81ED-4DB2-BD59-A6C34878D82A}">
                        <a16:rowId xmlns:a16="http://schemas.microsoft.com/office/drawing/2014/main" val="3647303268"/>
                      </a:ext>
                    </a:extLst>
                  </a:tr>
                </a:tbl>
              </a:graphicData>
            </a:graphic>
          </p:graphicFrame>
        </mc:Fallback>
      </mc:AlternateContent>
      <mc:AlternateContent xmlns:mc="http://schemas.openxmlformats.org/markup-compatibility/2006" xmlns:a14="http://schemas.microsoft.com/office/drawing/2010/main">
        <mc:Choice Requires="a14">
          <p:sp>
            <p:nvSpPr>
              <p:cNvPr id="2" name="TextBox 28">
                <a:extLst>
                  <a:ext uri="{FF2B5EF4-FFF2-40B4-BE49-F238E27FC236}">
                    <a16:creationId xmlns:a16="http://schemas.microsoft.com/office/drawing/2014/main" id="{EBA7F984-83D4-29B5-04FE-12CF7C34AC31}"/>
                  </a:ext>
                </a:extLst>
              </p:cNvPr>
              <p:cNvSpPr txBox="1"/>
              <p:nvPr/>
            </p:nvSpPr>
            <p:spPr>
              <a:xfrm>
                <a:off x="7305160" y="1270984"/>
                <a:ext cx="2880000" cy="973600"/>
              </a:xfrm>
              <a:prstGeom prst="rect">
                <a:avLst/>
              </a:prstGeom>
              <a:noFill/>
            </p:spPr>
            <p:txBody>
              <a:bodyPr wrap="square" rtlCol="0">
                <a:spAutoFit/>
              </a:bodyPr>
              <a:lstStyle/>
              <a:p>
                <a:pPr>
                  <a:lnSpc>
                    <a:spcPts val="3600"/>
                  </a:lnSpc>
                </a:pPr>
                <a14:m>
                  <m:oMath xmlns:m="http://schemas.openxmlformats.org/officeDocument/2006/math">
                    <m:sSub>
                      <m:sSubPr>
                        <m:ctrlPr>
                          <a:rPr lang="zh-CN" altLang="zh-CN" sz="1600" i="1" smtClean="0">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0</m:t>
                        </m:r>
                      </m:sub>
                    </m:sSub>
                    <m:r>
                      <m:rPr>
                        <m:aln/>
                      </m:rP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m:t>
                                </m:r>
                                <m:r>
                                  <a:rPr lang="en-US" altLang="zh-CN" sz="1600" b="0" i="1" smtClean="0">
                                    <a:latin typeface="Cambria Math" panose="02040503050406030204" pitchFamily="18" charset="0"/>
                                  </a:rPr>
                                  <m:t>0</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−1/2,0</m:t>
                                </m:r>
                              </m:sub>
                            </m:sSub>
                          </m:e>
                        </m:d>
                      </m:e>
                      <m:sup>
                        <m:r>
                          <a:rPr lang="en-US" altLang="zh-CN" sz="1600" i="1">
                            <a:latin typeface="Cambria Math" panose="02040503050406030204" pitchFamily="18" charset="0"/>
                          </a:rPr>
                          <m:t>2</m:t>
                        </m:r>
                      </m:sup>
                    </m:sSup>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1</m:t>
                        </m:r>
                      </m:sub>
                    </m:sSub>
                    <m:r>
                      <m:rPr>
                        <m:aln/>
                      </m:rP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m:t>
                                </m:r>
                                <m:r>
                                  <a:rPr lang="en-US" altLang="zh-CN" sz="1600" b="0" i="1" smtClean="0">
                                    <a:latin typeface="Cambria Math" panose="02040503050406030204" pitchFamily="18" charset="0"/>
                                  </a:rPr>
                                  <m:t>0</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−1/2,0</m:t>
                                </m:r>
                              </m:sub>
                            </m:sSub>
                          </m:e>
                        </m:d>
                      </m:e>
                      <m:sup>
                        <m:r>
                          <a:rPr lang="en-US" altLang="zh-CN" sz="1600" i="1">
                            <a:latin typeface="Cambria Math" panose="02040503050406030204" pitchFamily="18" charset="0"/>
                          </a:rPr>
                          <m:t>2</m:t>
                        </m:r>
                      </m:sup>
                    </m:sSup>
                  </m:oMath>
                </a14:m>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mc:Choice>
        <mc:Fallback xmlns="">
          <p:sp>
            <p:nvSpPr>
              <p:cNvPr id="2" name="TextBox 28">
                <a:extLst>
                  <a:ext uri="{FF2B5EF4-FFF2-40B4-BE49-F238E27FC236}">
                    <a16:creationId xmlns:a16="http://schemas.microsoft.com/office/drawing/2014/main" id="{EBA7F984-83D4-29B5-04FE-12CF7C34AC31}"/>
                  </a:ext>
                </a:extLst>
              </p:cNvPr>
              <p:cNvSpPr txBox="1">
                <a:spLocks noRot="1" noChangeAspect="1" noMove="1" noResize="1" noEditPoints="1" noAdjustHandles="1" noChangeArrowheads="1" noChangeShapeType="1" noTextEdit="1"/>
              </p:cNvSpPr>
              <p:nvPr/>
            </p:nvSpPr>
            <p:spPr>
              <a:xfrm>
                <a:off x="7305160" y="1270984"/>
                <a:ext cx="2880000" cy="973600"/>
              </a:xfrm>
              <a:prstGeom prst="rect">
                <a:avLst/>
              </a:prstGeom>
              <a:blipFill>
                <a:blip r:embed="rId5"/>
                <a:stretch>
                  <a:fillRect b="-4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28">
                <a:extLst>
                  <a:ext uri="{FF2B5EF4-FFF2-40B4-BE49-F238E27FC236}">
                    <a16:creationId xmlns:a16="http://schemas.microsoft.com/office/drawing/2014/main" id="{E6A6D422-E9FA-926E-2DF6-4F2E65354379}"/>
                  </a:ext>
                </a:extLst>
              </p:cNvPr>
              <p:cNvSpPr txBox="1"/>
              <p:nvPr/>
            </p:nvSpPr>
            <p:spPr>
              <a:xfrm>
                <a:off x="2504702" y="1270379"/>
                <a:ext cx="5040001" cy="973600"/>
              </a:xfrm>
              <a:prstGeom prst="rect">
                <a:avLst/>
              </a:prstGeom>
              <a:noFill/>
            </p:spPr>
            <p:txBody>
              <a:bodyPr wrap="square" rtlCol="0">
                <a:spAutoFit/>
              </a:bodyPr>
              <a:lstStyle/>
              <a:p>
                <a:pPr>
                  <a:lnSpc>
                    <a:spcPts val="36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𝛼</m:t>
                        </m:r>
                      </m:e>
                      <m:sub>
                        <m:r>
                          <a:rPr lang="en-US" altLang="zh-CN" sz="1600" i="1">
                            <a:latin typeface="Cambria Math" panose="02040503050406030204" pitchFamily="18" charset="0"/>
                          </a:rPr>
                          <m:t>𝑏</m:t>
                        </m:r>
                      </m:sub>
                    </m:sSub>
                    <m:r>
                      <m:rPr>
                        <m:aln/>
                      </m:rP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a:latin typeface="Cambria Math" panose="02040503050406030204" pitchFamily="18" charset="0"/>
                                  </a:rPr>
                                  <m:t>1/2,</m:t>
                                </m:r>
                                <m:r>
                                  <a:rPr lang="en-US" altLang="zh-CN" sz="1600" i="1">
                                    <a:latin typeface="Cambria Math" panose="02040503050406030204" pitchFamily="18" charset="0"/>
                                  </a:rPr>
                                  <m:t>0</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m:t>
                                </m:r>
                                <m:r>
                                  <a:rPr lang="en-US" altLang="zh-CN" sz="1600">
                                    <a:latin typeface="Cambria Math" panose="02040503050406030204" pitchFamily="18" charset="0"/>
                                  </a:rPr>
                                  <m:t>1/2,</m:t>
                                </m:r>
                                <m:r>
                                  <a:rPr lang="en-US" altLang="zh-CN" sz="1600" i="1">
                                    <a:latin typeface="Cambria Math" panose="02040503050406030204" pitchFamily="18" charset="0"/>
                                  </a:rPr>
                                  <m:t>0</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1/2,1</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m:t>
                                </m:r>
                                <m:r>
                                  <a:rPr lang="en-US" altLang="zh-CN" sz="1600">
                                    <a:latin typeface="Cambria Math" panose="02040503050406030204" pitchFamily="18" charset="0"/>
                                  </a:rPr>
                                  <m:t>1/2,</m:t>
                                </m:r>
                                <m:r>
                                  <a:rPr lang="en-US" altLang="zh-CN" sz="1600" i="1">
                                    <a:latin typeface="Cambria Math" panose="02040503050406030204" pitchFamily="18" charset="0"/>
                                  </a:rPr>
                                  <m:t>−1</m:t>
                                </m:r>
                              </m:sub>
                            </m:sSub>
                          </m:e>
                        </m:d>
                      </m:e>
                      <m:sup>
                        <m:r>
                          <a:rPr lang="en-US" altLang="zh-CN" sz="1600" i="1">
                            <a:latin typeface="Cambria Math" panose="02040503050406030204" pitchFamily="18" charset="0"/>
                          </a:rPr>
                          <m:t>2</m:t>
                        </m:r>
                      </m:sup>
                    </m:sSup>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𝛼</m:t>
                        </m:r>
                      </m:e>
                      <m:sub>
                        <m:r>
                          <a:rPr lang="en-US" altLang="zh-CN" sz="1600" i="1">
                            <a:latin typeface="Cambria Math" panose="02040503050406030204" pitchFamily="18" charset="0"/>
                          </a:rPr>
                          <m:t>2</m:t>
                        </m:r>
                      </m:sub>
                    </m:sSub>
                    <m:r>
                      <m:rPr>
                        <m:aln/>
                      </m:rP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1/2,1</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−1/2,−1</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1/2,0</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𝐻</m:t>
                                    </m:r>
                                  </m:e>
                                </m:acc>
                              </m:e>
                              <m:sub>
                                <m:r>
                                  <a:rPr lang="en-US" altLang="zh-CN" sz="1600" i="1">
                                    <a:latin typeface="Cambria Math" panose="02040503050406030204" pitchFamily="18" charset="0"/>
                                  </a:rPr>
                                  <m:t>−1/2,0</m:t>
                                </m:r>
                              </m:sub>
                            </m:sSub>
                          </m:e>
                        </m:d>
                      </m:e>
                      <m:sup>
                        <m:r>
                          <a:rPr lang="en-US" altLang="zh-CN" sz="1600" i="1">
                            <a:latin typeface="Cambria Math" panose="02040503050406030204" pitchFamily="18" charset="0"/>
                          </a:rPr>
                          <m:t>2</m:t>
                        </m:r>
                      </m:sup>
                    </m:sSup>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mc:Choice>
        <mc:Fallback xmlns="">
          <p:sp>
            <p:nvSpPr>
              <p:cNvPr id="6" name="TextBox 28">
                <a:extLst>
                  <a:ext uri="{FF2B5EF4-FFF2-40B4-BE49-F238E27FC236}">
                    <a16:creationId xmlns:a16="http://schemas.microsoft.com/office/drawing/2014/main" id="{E6A6D422-E9FA-926E-2DF6-4F2E65354379}"/>
                  </a:ext>
                </a:extLst>
              </p:cNvPr>
              <p:cNvSpPr txBox="1">
                <a:spLocks noRot="1" noChangeAspect="1" noMove="1" noResize="1" noEditPoints="1" noAdjustHandles="1" noChangeArrowheads="1" noChangeShapeType="1" noTextEdit="1"/>
              </p:cNvSpPr>
              <p:nvPr/>
            </p:nvSpPr>
            <p:spPr>
              <a:xfrm>
                <a:off x="2504702" y="1270379"/>
                <a:ext cx="5040001" cy="973600"/>
              </a:xfrm>
              <a:prstGeom prst="rect">
                <a:avLst/>
              </a:prstGeom>
              <a:blipFill>
                <a:blip r:embed="rId6"/>
                <a:stretch>
                  <a:fillRect b="-4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28">
                <a:extLst>
                  <a:ext uri="{FF2B5EF4-FFF2-40B4-BE49-F238E27FC236}">
                    <a16:creationId xmlns:a16="http://schemas.microsoft.com/office/drawing/2014/main" id="{6988C75A-A624-15C8-0CA9-7F4EDDF8B9BF}"/>
                  </a:ext>
                </a:extLst>
              </p:cNvPr>
              <p:cNvSpPr txBox="1"/>
              <p:nvPr/>
            </p:nvSpPr>
            <p:spPr>
              <a:xfrm>
                <a:off x="1058375" y="1271153"/>
                <a:ext cx="1440000" cy="537840"/>
              </a:xfrm>
              <a:prstGeom prst="rect">
                <a:avLst/>
              </a:prstGeom>
              <a:noFill/>
            </p:spPr>
            <p:txBody>
              <a:bodyPr wrap="square" rtlCol="0">
                <a:spAutoFit/>
              </a:bodyPr>
              <a:lstStyle/>
              <a:p>
                <a:pPr>
                  <a:lnSpc>
                    <a:spcPts val="3600"/>
                  </a:lnSpc>
                </a:pPr>
                <a14:m>
                  <m:oMath xmlns:m="http://schemas.openxmlformats.org/officeDocument/2006/math">
                    <m:r>
                      <a:rPr lang="en-US" altLang="zh-CN" sz="1600" i="1">
                        <a:latin typeface="Cambria Math" panose="02040503050406030204" pitchFamily="18" charset="0"/>
                      </a:rPr>
                      <m:t>ℬ</m:t>
                    </m:r>
                    <m:r>
                      <m:rPr>
                        <m:aln/>
                      </m:rP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𝑐</m:t>
                                </m:r>
                              </m:sub>
                            </m:sSub>
                          </m:e>
                        </m:d>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𝜏</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Sub>
                      </m:num>
                      <m:den>
                        <m:r>
                          <a:rPr lang="en-US" altLang="zh-CN" sz="1600" i="1">
                            <a:latin typeface="Cambria Math" panose="02040503050406030204" pitchFamily="18" charset="0"/>
                          </a:rPr>
                          <m:t>8</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𝑀</m:t>
                            </m:r>
                          </m:e>
                          <m:sup>
                            <m:r>
                              <a:rPr lang="en-US" altLang="zh-CN" sz="1600" i="1">
                                <a:latin typeface="Cambria Math" panose="02040503050406030204" pitchFamily="18" charset="0"/>
                              </a:rPr>
                              <m:t>2</m:t>
                            </m:r>
                          </m:sup>
                        </m:sSup>
                      </m:den>
                    </m:f>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𝑁</m:t>
                        </m:r>
                      </m:sub>
                    </m:sSub>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mc:Choice>
        <mc:Fallback xmlns="">
          <p:sp>
            <p:nvSpPr>
              <p:cNvPr id="7" name="TextBox 28">
                <a:extLst>
                  <a:ext uri="{FF2B5EF4-FFF2-40B4-BE49-F238E27FC236}">
                    <a16:creationId xmlns:a16="http://schemas.microsoft.com/office/drawing/2014/main" id="{6988C75A-A624-15C8-0CA9-7F4EDDF8B9BF}"/>
                  </a:ext>
                </a:extLst>
              </p:cNvPr>
              <p:cNvSpPr txBox="1">
                <a:spLocks noRot="1" noChangeAspect="1" noMove="1" noResize="1" noEditPoints="1" noAdjustHandles="1" noChangeArrowheads="1" noChangeShapeType="1" noTextEdit="1"/>
              </p:cNvSpPr>
              <p:nvPr/>
            </p:nvSpPr>
            <p:spPr>
              <a:xfrm>
                <a:off x="1058375" y="1271153"/>
                <a:ext cx="1440000" cy="537840"/>
              </a:xfrm>
              <a:prstGeom prst="rect">
                <a:avLst/>
              </a:prstGeom>
              <a:blipFill>
                <a:blip r:embed="rId7"/>
                <a:stretch>
                  <a:fillRect r="-16102" b="-34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TextBox 28">
                <a:extLst>
                  <a:ext uri="{FF2B5EF4-FFF2-40B4-BE49-F238E27FC236}">
                    <a16:creationId xmlns:a16="http://schemas.microsoft.com/office/drawing/2014/main" id="{F92E2719-6030-D53E-2739-DCC9844EDC99}"/>
                  </a:ext>
                </a:extLst>
              </p:cNvPr>
              <p:cNvSpPr txBox="1"/>
              <p:nvPr/>
            </p:nvSpPr>
            <p:spPr>
              <a:xfrm>
                <a:off x="1058082" y="4927284"/>
                <a:ext cx="9360000" cy="369332"/>
              </a:xfrm>
              <a:prstGeom prst="rect">
                <a:avLst/>
              </a:prstGeom>
              <a:noFill/>
            </p:spPr>
            <p:txBody>
              <a:bodyPr wrap="square" rtlCol="0">
                <a:spAutoFit/>
              </a:bodyPr>
              <a:lstStyle/>
              <a:p>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a:latin typeface="Cambria Math" panose="02040503050406030204" pitchFamily="18" charset="0"/>
                          </a:rPr>
                          <m:t>𝑏</m:t>
                        </m:r>
                      </m:sub>
                    </m:sSub>
                    <m:r>
                      <a:rPr lang="en-US" altLang="zh-CN">
                        <a:latin typeface="Cambria Math" panose="02040503050406030204" pitchFamily="18" charset="0"/>
                      </a:rPr>
                      <m:t>→</m:t>
                    </m:r>
                    <m:r>
                      <m:rPr>
                        <m:sty m:val="p"/>
                      </m:rPr>
                      <a:rPr lang="en-US" altLang="zh-CN">
                        <a:latin typeface="Cambria Math" panose="02040503050406030204" pitchFamily="18" charset="0"/>
                      </a:rPr>
                      <m:t>Λ</m:t>
                    </m:r>
                    <m:r>
                      <a:rPr lang="en-US" altLang="zh-CN">
                        <a:latin typeface="Cambria Math" panose="02040503050406030204" pitchFamily="18" charset="0"/>
                      </a:rPr>
                      <m:t>𝐽</m:t>
                    </m:r>
                    <m:r>
                      <m:rPr>
                        <m:lit/>
                      </m:rPr>
                      <a:rPr lang="en-US" altLang="zh-CN">
                        <a:latin typeface="Cambria Math" panose="02040503050406030204" pitchFamily="18" charset="0"/>
                      </a:rPr>
                      <m:t>/</m:t>
                    </m:r>
                    <m:r>
                      <a:rPr lang="en-US" altLang="zh-CN">
                        <a:latin typeface="Cambria Math" panose="02040503050406030204" pitchFamily="18" charset="0"/>
                      </a:rPr>
                      <m:t>𝜓</m:t>
                    </m:r>
                  </m:oMath>
                </a14:m>
                <a:r>
                  <a:rPr lang="en-US" altLang="zh-CN" dirty="0">
                    <a:latin typeface="微软雅黑" panose="020B0503020204020204" pitchFamily="34" charset="-122"/>
                    <a:ea typeface="微软雅黑" panose="020B0503020204020204" pitchFamily="34" charset="-122"/>
                  </a:rPr>
                  <a:t> decay branching ratios </a:t>
                </a:r>
                <a14:m>
                  <m:oMath xmlns:m="http://schemas.openxmlformats.org/officeDocument/2006/math">
                    <m:r>
                      <a:rPr lang="en-US" altLang="zh-CN" b="1"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−4</m:t>
                        </m:r>
                      </m:sup>
                    </m:sSup>
                    <m:r>
                      <a:rPr lang="en-US" altLang="zh-CN" b="1" i="1">
                        <a:latin typeface="Cambria Math" panose="02040503050406030204" pitchFamily="18" charset="0"/>
                      </a:rPr>
                      <m:t>)</m:t>
                    </m:r>
                  </m:oMath>
                </a14:m>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and</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up-down asymmetry parameters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𝑏</m:t>
                        </m:r>
                      </m:sub>
                    </m:sSub>
                  </m:oMath>
                </a14:m>
                <a:endParaRPr lang="en-US" altLang="zh-CN" dirty="0">
                  <a:latin typeface="微软雅黑" panose="020B0503020204020204" pitchFamily="34" charset="-122"/>
                  <a:ea typeface="微软雅黑" panose="020B0503020204020204" pitchFamily="34" charset="-122"/>
                </a:endParaRPr>
              </a:p>
            </p:txBody>
          </p:sp>
        </mc:Choice>
        <mc:Fallback>
          <p:sp>
            <p:nvSpPr>
              <p:cNvPr id="9" name="TextBox 28">
                <a:extLst>
                  <a:ext uri="{FF2B5EF4-FFF2-40B4-BE49-F238E27FC236}">
                    <a16:creationId xmlns:a16="http://schemas.microsoft.com/office/drawing/2014/main" id="{F92E2719-6030-D53E-2739-DCC9844EDC99}"/>
                  </a:ext>
                </a:extLst>
              </p:cNvPr>
              <p:cNvSpPr txBox="1">
                <a:spLocks noRot="1" noChangeAspect="1" noMove="1" noResize="1" noEditPoints="1" noAdjustHandles="1" noChangeArrowheads="1" noChangeShapeType="1" noTextEdit="1"/>
              </p:cNvSpPr>
              <p:nvPr/>
            </p:nvSpPr>
            <p:spPr>
              <a:xfrm>
                <a:off x="1058082" y="4927284"/>
                <a:ext cx="9360000" cy="369332"/>
              </a:xfrm>
              <a:prstGeom prst="rect">
                <a:avLst/>
              </a:prstGeom>
              <a:blipFill>
                <a:blip r:embed="rId8"/>
                <a:stretch>
                  <a:fillRect t="-8197" b="-245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7D2F81BE-894D-4804-0CC6-828F1D2C24BA}"/>
                  </a:ext>
                </a:extLst>
              </p:cNvPr>
              <p:cNvSpPr txBox="1"/>
              <p:nvPr/>
            </p:nvSpPr>
            <p:spPr>
              <a:xfrm>
                <a:off x="1058082" y="4153844"/>
                <a:ext cx="9360000" cy="570862"/>
              </a:xfrm>
              <a:prstGeom prst="rect">
                <a:avLst/>
              </a:prstGeom>
              <a:noFill/>
            </p:spPr>
            <p:txBody>
              <a:bodyPr wrap="square" rtlCol="0">
                <a:spAutoFit/>
              </a:bodyPr>
              <a:lstStyle/>
              <a:p>
                <a:pPr marL="360000" indent="-360000">
                  <a:buFont typeface="Wingdings" panose="05000000000000000000" pitchFamily="2" charset="2"/>
                  <a:buChar char="Ø"/>
                </a:pPr>
                <a14:m>
                  <m:oMath xmlns:m="http://schemas.openxmlformats.org/officeDocument/2006/math">
                    <m:r>
                      <a:rPr lang="en-US" altLang="zh-CN" i="1" smtClean="0">
                        <a:effectLst/>
                        <a:latin typeface="Cambria Math" panose="02040503050406030204" pitchFamily="18" charset="0"/>
                        <a:ea typeface="宋体" panose="02010600030101010101" pitchFamily="2" charset="-122"/>
                        <a:cs typeface="Times New Roman" panose="02020603050405020304" pitchFamily="18" charset="0"/>
                      </a:rPr>
                      <m:t>ℛ</m:t>
                    </m:r>
                    <m:r>
                      <a:rPr lang="en-US" altLang="zh-CN" i="1" smtClean="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i="1">
                            <a:effectLst/>
                            <a:latin typeface="Cambria Math" panose="02040503050406030204" pitchFamily="18" charset="0"/>
                            <a:ea typeface="宋体" panose="02010600030101010101" pitchFamily="2" charset="-122"/>
                            <a:cs typeface="Times New Roman" panose="02020603050405020304" pitchFamily="18" charset="0"/>
                          </a:rPr>
                          <m:t>ℬ</m:t>
                        </m:r>
                        <m:d>
                          <m:dPr>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r>
                              <a:rPr lang="en-US" altLang="zh-CN">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𝜓</m:t>
                            </m:r>
                            <m:d>
                              <m:dPr>
                                <m:ctrlPr>
                                  <a:rPr lang="zh-CN" altLang="zh-CN" i="1">
                                    <a:effectLst/>
                                    <a:latin typeface="Cambria Math" panose="02040503050406030204" pitchFamily="18" charset="0"/>
                                    <a:ea typeface="Cambria Math" panose="02040503050406030204" pitchFamily="18" charset="0"/>
                                  </a:rPr>
                                </m:ctrlPr>
                              </m:d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𝑆</m:t>
                                </m:r>
                              </m:e>
                            </m:d>
                          </m:e>
                        </m:d>
                      </m:num>
                      <m:den>
                        <m:r>
                          <a:rPr lang="en-US" altLang="zh-CN" i="1">
                            <a:effectLst/>
                            <a:latin typeface="Cambria Math" panose="02040503050406030204" pitchFamily="18" charset="0"/>
                            <a:ea typeface="宋体" panose="02010600030101010101" pitchFamily="2" charset="-122"/>
                            <a:cs typeface="Times New Roman" panose="02020603050405020304" pitchFamily="18" charset="0"/>
                          </a:rPr>
                          <m:t>ℬ</m:t>
                        </m:r>
                        <m:d>
                          <m:dPr>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r>
                              <a:rPr lang="en-US" altLang="zh-CN">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𝐽</m:t>
                            </m:r>
                            <m:r>
                              <m:rPr>
                                <m:lit/>
                              </m:rP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𝜓</m:t>
                            </m:r>
                          </m:e>
                        </m:d>
                      </m:den>
                    </m:f>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i="1">
                            <a:effectLst/>
                            <a:latin typeface="Cambria Math" panose="02040503050406030204" pitchFamily="18" charset="0"/>
                            <a:ea typeface="Cambria Math" panose="02040503050406030204" pitchFamily="18" charset="0"/>
                          </a:rPr>
                        </m:ctrlPr>
                      </m:sSubSup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0.47</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−0.00</m:t>
                        </m:r>
                      </m:sub>
                      <m: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+0.02</m:t>
                        </m:r>
                      </m:sup>
                    </m:sSubSup>
                  </m:oMath>
                </a14:m>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is consistent with </a:t>
                </a:r>
                <a14:m>
                  <m:oMath xmlns:m="http://schemas.openxmlformats.org/officeDocument/2006/math">
                    <m:r>
                      <a:rPr lang="en-US" altLang="zh-CN" i="1">
                        <a:latin typeface="Cambria Math" panose="02040503050406030204" pitchFamily="18" charset="0"/>
                      </a:rPr>
                      <m:t>ℛ</m:t>
                    </m:r>
                    <m:r>
                      <a:rPr lang="en-US" altLang="zh-CN" i="1">
                        <a:latin typeface="Cambria Math" panose="02040503050406030204" pitchFamily="18" charset="0"/>
                      </a:rPr>
                      <m:t>=0.508</m:t>
                    </m:r>
                    <m:r>
                      <a:rPr lang="zh-CN" altLang="zh-CN">
                        <a:latin typeface="Cambria Math" panose="02040503050406030204" pitchFamily="18" charset="0"/>
                      </a:rPr>
                      <m:t>±</m:t>
                    </m:r>
                    <m:r>
                      <a:rPr lang="en-US" altLang="zh-CN" i="1">
                        <a:latin typeface="Cambria Math" panose="02040503050406030204" pitchFamily="18" charset="0"/>
                      </a:rPr>
                      <m:t>0.023</m:t>
                    </m:r>
                  </m:oMath>
                </a14:m>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from</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PDG</a:t>
                </a:r>
                <a:endParaRPr lang="zh-CN" altLang="en-US" dirty="0">
                  <a:latin typeface="微软雅黑" panose="020B0503020204020204" pitchFamily="34" charset="-122"/>
                  <a:ea typeface="微软雅黑" panose="020B0503020204020204" pitchFamily="34" charset="-122"/>
                </a:endParaRPr>
              </a:p>
            </p:txBody>
          </p:sp>
        </mc:Choice>
        <mc:Fallback>
          <p:sp>
            <p:nvSpPr>
              <p:cNvPr id="11" name="文本框 10">
                <a:extLst>
                  <a:ext uri="{FF2B5EF4-FFF2-40B4-BE49-F238E27FC236}">
                    <a16:creationId xmlns:a16="http://schemas.microsoft.com/office/drawing/2014/main" id="{7D2F81BE-894D-4804-0CC6-828F1D2C24BA}"/>
                  </a:ext>
                </a:extLst>
              </p:cNvPr>
              <p:cNvSpPr txBox="1">
                <a:spLocks noRot="1" noChangeAspect="1" noMove="1" noResize="1" noEditPoints="1" noAdjustHandles="1" noChangeArrowheads="1" noChangeShapeType="1" noTextEdit="1"/>
              </p:cNvSpPr>
              <p:nvPr/>
            </p:nvSpPr>
            <p:spPr>
              <a:xfrm>
                <a:off x="1058082" y="4153844"/>
                <a:ext cx="9360000" cy="57086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CF017BA0-C4CA-774F-8F4D-C68A77E41662}"/>
                  </a:ext>
                </a:extLst>
              </p:cNvPr>
              <p:cNvSpPr txBox="1"/>
              <p:nvPr/>
            </p:nvSpPr>
            <p:spPr>
              <a:xfrm>
                <a:off x="1056000" y="800748"/>
                <a:ext cx="10080000" cy="461665"/>
              </a:xfrm>
              <a:prstGeom prst="rect">
                <a:avLst/>
              </a:prstGeom>
              <a:noFill/>
            </p:spPr>
            <p:txBody>
              <a:bodyPr wrap="square" rtlCol="0">
                <a:spAutoFit/>
              </a:bodyPr>
              <a:lstStyle/>
              <a:p>
                <a:r>
                  <a:rPr lang="en-US" altLang="zh-CN" sz="2400" kern="0" dirty="0">
                    <a:ea typeface="微软雅黑" panose="020B0503020204020204" pitchFamily="34" charset="-122"/>
                  </a:rPr>
                  <a:t>※ </a:t>
                </a:r>
                <a14:m>
                  <m:oMath xmlns:m="http://schemas.openxmlformats.org/officeDocument/2006/math">
                    <m:sSub>
                      <m:sSubPr>
                        <m:ctrlPr>
                          <a:rPr lang="en-US" altLang="zh-CN" sz="2400" i="1" kern="0" dirty="0" smtClean="0">
                            <a:latin typeface="Cambria Math" panose="02040503050406030204" pitchFamily="18" charset="0"/>
                            <a:ea typeface="微软雅黑" panose="020B0503020204020204" pitchFamily="34" charset="-122"/>
                          </a:rPr>
                        </m:ctrlPr>
                      </m:sSubPr>
                      <m:e>
                        <m:r>
                          <m:rPr>
                            <m:sty m:val="p"/>
                          </m:rPr>
                          <a:rPr lang="en-US" altLang="zh-CN" sz="2400" kern="0" dirty="0">
                            <a:latin typeface="Cambria Math"/>
                            <a:ea typeface="微软雅黑" panose="020B0503020204020204" pitchFamily="34" charset="-122"/>
                            <a:cs typeface="微软雅黑"/>
                          </a:rPr>
                          <m:t>Λ</m:t>
                        </m:r>
                      </m:e>
                      <m:sub>
                        <m:r>
                          <a:rPr lang="zh-CN" altLang="en-US" sz="2400" i="1" kern="0" dirty="0">
                            <a:latin typeface="Cambria Math"/>
                            <a:ea typeface="微软雅黑" panose="020B0503020204020204" pitchFamily="34" charset="-122"/>
                            <a:cs typeface="微软雅黑"/>
                          </a:rPr>
                          <m:t>𝑏</m:t>
                        </m:r>
                      </m:sub>
                    </m:sSub>
                    <m:r>
                      <a:rPr lang="zh-CN" altLang="en-US"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𝐽</m:t>
                    </m:r>
                    <m:r>
                      <a:rPr lang="en-US" altLang="zh-CN" sz="2400" i="1" kern="0" dirty="0">
                        <a:latin typeface="Cambria Math"/>
                        <a:ea typeface="微软雅黑" panose="020B0503020204020204" pitchFamily="34" charset="-122"/>
                        <a:cs typeface="微软雅黑"/>
                      </a:rPr>
                      <m:t>/</m:t>
                    </m:r>
                    <m:r>
                      <a:rPr lang="zh-CN" altLang="en-US" sz="2400" i="1" kern="0" dirty="0">
                        <a:latin typeface="Cambria Math"/>
                        <a:ea typeface="微软雅黑" panose="020B0503020204020204" pitchFamily="34" charset="-122"/>
                        <a:cs typeface="微软雅黑"/>
                      </a:rPr>
                      <m:t>𝜓</m:t>
                    </m:r>
                    <m:r>
                      <a:rPr lang="en-US" altLang="zh-CN" sz="2400" i="1" kern="0" dirty="0">
                        <a:latin typeface="Cambria Math"/>
                        <a:ea typeface="微软雅黑" panose="020B0503020204020204" pitchFamily="34" charset="-122"/>
                        <a:cs typeface="微软雅黑"/>
                      </a:rPr>
                      <m:t>,</m:t>
                    </m:r>
                    <m:r>
                      <m:rPr>
                        <m:sty m:val="p"/>
                      </m:rPr>
                      <a:rPr lang="en-US" altLang="zh-CN" sz="2400" kern="0" dirty="0">
                        <a:latin typeface="Cambria Math"/>
                        <a:ea typeface="微软雅黑" panose="020B0503020204020204" pitchFamily="34" charset="-122"/>
                        <a:cs typeface="微软雅黑"/>
                      </a:rPr>
                      <m:t>Λ</m:t>
                    </m:r>
                    <m:r>
                      <a:rPr lang="en-US" altLang="zh-CN" sz="2400" i="1" kern="0" dirty="0">
                        <a:latin typeface="Cambria Math"/>
                        <a:ea typeface="微软雅黑" panose="020B0503020204020204" pitchFamily="34" charset="-122"/>
                        <a:cs typeface="微软雅黑"/>
                      </a:rPr>
                      <m:t>𝜓</m:t>
                    </m:r>
                    <m:d>
                      <m:dPr>
                        <m:ctrlPr>
                          <a:rPr lang="en-US" altLang="zh-CN" sz="2400" i="1" kern="0" dirty="0">
                            <a:latin typeface="Cambria Math" panose="02040503050406030204" pitchFamily="18" charset="0"/>
                            <a:ea typeface="微软雅黑" panose="020B0503020204020204" pitchFamily="34" charset="-122"/>
                            <a:cs typeface="微软雅黑"/>
                          </a:rPr>
                        </m:ctrlPr>
                      </m:dPr>
                      <m:e>
                        <m:r>
                          <a:rPr lang="en-US" altLang="zh-CN" sz="2400" i="1" kern="0" dirty="0">
                            <a:latin typeface="Cambria Math"/>
                            <a:ea typeface="微软雅黑" panose="020B0503020204020204" pitchFamily="34" charset="-122"/>
                            <a:cs typeface="微软雅黑"/>
                          </a:rPr>
                          <m:t>2</m:t>
                        </m:r>
                        <m:r>
                          <a:rPr lang="zh-CN" altLang="en-US" sz="2400" i="1" kern="0" dirty="0">
                            <a:latin typeface="Cambria Math"/>
                            <a:ea typeface="微软雅黑" panose="020B0503020204020204" pitchFamily="34" charset="-122"/>
                            <a:cs typeface="微软雅黑"/>
                          </a:rPr>
                          <m:t>𝑆</m:t>
                        </m:r>
                      </m:e>
                    </m:d>
                  </m:oMath>
                </a14:m>
                <a:r>
                  <a:rPr lang="en-US" altLang="zh-CN" sz="2400" b="1" dirty="0">
                    <a:latin typeface="微软雅黑" panose="020B0503020204020204" pitchFamily="34" charset="-122"/>
                    <a:ea typeface="微软雅黑" panose="020B0503020204020204" pitchFamily="34" charset="-122"/>
                  </a:rPr>
                  <a:t> decay branching ratios and </a:t>
                </a:r>
                <a:r>
                  <a:rPr lang="en-US" altLang="zh-CN" sz="2400" b="1" kern="0" dirty="0">
                    <a:latin typeface="微软雅黑" panose="020B0503020204020204" pitchFamily="34" charset="-122"/>
                    <a:ea typeface="微软雅黑" panose="020B0503020204020204" pitchFamily="34" charset="-122"/>
                    <a:cs typeface="微软雅黑"/>
                  </a:rPr>
                  <a:t>observables</a:t>
                </a:r>
                <a:endParaRPr lang="zh-CN" altLang="en-US" sz="2400" b="1" dirty="0">
                  <a:latin typeface="微软雅黑" panose="020B0503020204020204" pitchFamily="34" charset="-122"/>
                  <a:ea typeface="微软雅黑" panose="020B0503020204020204" pitchFamily="34" charset="-122"/>
                </a:endParaRPr>
              </a:p>
            </p:txBody>
          </p:sp>
        </mc:Choice>
        <mc:Fallback>
          <p:sp>
            <p:nvSpPr>
              <p:cNvPr id="10" name="文本框 9">
                <a:extLst>
                  <a:ext uri="{FF2B5EF4-FFF2-40B4-BE49-F238E27FC236}">
                    <a16:creationId xmlns:a16="http://schemas.microsoft.com/office/drawing/2014/main" id="{CF017BA0-C4CA-774F-8F4D-C68A77E41662}"/>
                  </a:ext>
                </a:extLst>
              </p:cNvPr>
              <p:cNvSpPr txBox="1">
                <a:spLocks noRot="1" noChangeAspect="1" noMove="1" noResize="1" noEditPoints="1" noAdjustHandles="1" noChangeArrowheads="1" noChangeShapeType="1" noTextEdit="1"/>
              </p:cNvSpPr>
              <p:nvPr/>
            </p:nvSpPr>
            <p:spPr>
              <a:xfrm>
                <a:off x="1056000" y="800748"/>
                <a:ext cx="10080000" cy="461665"/>
              </a:xfrm>
              <a:prstGeom prst="rect">
                <a:avLst/>
              </a:prstGeom>
              <a:blipFill>
                <a:blip r:embed="rId10"/>
                <a:stretch>
                  <a:fillRect l="-907" t="-11842" b="-27632"/>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006439CB-F381-7D60-D668-31943E1576BC}"/>
              </a:ext>
            </a:extLst>
          </p:cNvPr>
          <p:cNvSpPr/>
          <p:nvPr/>
        </p:nvSpPr>
        <p:spPr>
          <a:xfrm>
            <a:off x="572919" y="161299"/>
            <a:ext cx="1332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RESULTS</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21" name="矩形 20">
            <a:extLst>
              <a:ext uri="{FF2B5EF4-FFF2-40B4-BE49-F238E27FC236}">
                <a16:creationId xmlns:a16="http://schemas.microsoft.com/office/drawing/2014/main" id="{BFC1ABF2-E25C-2BEB-88BD-3827E1CC7D16}"/>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22" name="矩形 21">
            <a:extLst>
              <a:ext uri="{FF2B5EF4-FFF2-40B4-BE49-F238E27FC236}">
                <a16:creationId xmlns:a16="http://schemas.microsoft.com/office/drawing/2014/main" id="{654EA082-9913-4492-38F4-C1736D331387}"/>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03</a:t>
            </a:r>
          </a:p>
        </p:txBody>
      </p:sp>
      <p:cxnSp>
        <p:nvCxnSpPr>
          <p:cNvPr id="23" name="直接连接符 22">
            <a:extLst>
              <a:ext uri="{FF2B5EF4-FFF2-40B4-BE49-F238E27FC236}">
                <a16:creationId xmlns:a16="http://schemas.microsoft.com/office/drawing/2014/main" id="{5A65D21E-8980-12EE-4B53-B8F290E35322}"/>
              </a:ext>
            </a:extLst>
          </p:cNvPr>
          <p:cNvCxnSpPr>
            <a:cxnSpLocks/>
            <a:stCxn id="20" idx="3"/>
          </p:cNvCxnSpPr>
          <p:nvPr/>
        </p:nvCxnSpPr>
        <p:spPr>
          <a:xfrm>
            <a:off x="1904919" y="361354"/>
            <a:ext cx="10109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7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CA7CB34-2470-E494-3C87-1A732E0F73D9}"/>
              </a:ext>
            </a:extLst>
          </p:cNvPr>
          <p:cNvSpPr/>
          <p:nvPr/>
        </p:nvSpPr>
        <p:spPr>
          <a:xfrm>
            <a:off x="3939737" y="2474286"/>
            <a:ext cx="7200000" cy="1200329"/>
          </a:xfrm>
          <a:prstGeom prst="rect">
            <a:avLst/>
          </a:prstGeom>
        </p:spPr>
        <p:txBody>
          <a:bodyPr wrap="square" anchor="ctr">
            <a:spAutoFit/>
          </a:bodyPr>
          <a:lstStyle/>
          <a:p>
            <a:pPr algn="ctr">
              <a:defRPr/>
            </a:pPr>
            <a:r>
              <a:rPr lang="en-US" altLang="zh-CN" sz="7200" b="1" kern="0" dirty="0">
                <a:latin typeface="微软雅黑" panose="020B0503020204020204" pitchFamily="34" charset="-122"/>
                <a:ea typeface="微软雅黑" panose="020B0503020204020204" pitchFamily="34" charset="-122"/>
              </a:rPr>
              <a:t>SUMMARY</a:t>
            </a:r>
          </a:p>
        </p:txBody>
      </p:sp>
      <p:sp>
        <p:nvSpPr>
          <p:cNvPr id="5" name="矩形 4">
            <a:extLst>
              <a:ext uri="{FF2B5EF4-FFF2-40B4-BE49-F238E27FC236}">
                <a16:creationId xmlns:a16="http://schemas.microsoft.com/office/drawing/2014/main" id="{9E9E9F02-7DC6-E65A-6B22-1C2F4CA64189}"/>
              </a:ext>
            </a:extLst>
          </p:cNvPr>
          <p:cNvSpPr/>
          <p:nvPr/>
        </p:nvSpPr>
        <p:spPr>
          <a:xfrm>
            <a:off x="1051095" y="1994452"/>
            <a:ext cx="2160000" cy="21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621FD639-ECD9-E96E-EAF4-108BB9D1D12C}"/>
              </a:ext>
            </a:extLst>
          </p:cNvPr>
          <p:cNvSpPr/>
          <p:nvPr/>
        </p:nvSpPr>
        <p:spPr>
          <a:xfrm>
            <a:off x="1053127" y="2474287"/>
            <a:ext cx="2160000" cy="120032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04</a:t>
            </a:r>
          </a:p>
        </p:txBody>
      </p:sp>
    </p:spTree>
    <p:extLst>
      <p:ext uri="{BB962C8B-B14F-4D97-AF65-F5344CB8AC3E}">
        <p14:creationId xmlns:p14="http://schemas.microsoft.com/office/powerpoint/2010/main" val="165189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61ECA49E-3D6C-27B9-6F96-43FB3F592672}"/>
                  </a:ext>
                </a:extLst>
              </p:cNvPr>
              <p:cNvSpPr txBox="1"/>
              <p:nvPr/>
            </p:nvSpPr>
            <p:spPr>
              <a:xfrm>
                <a:off x="1345772" y="1270888"/>
                <a:ext cx="9792000" cy="1289905"/>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In the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color-allowed</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𝑏</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𝑐</m:t>
                        </m:r>
                      </m:sub>
                    </m:sSub>
                    <m:r>
                      <a:rPr lang="en-US" altLang="zh-CN" i="1">
                        <a:latin typeface="Cambria Math" panose="02040503050406030204" pitchFamily="18" charset="0"/>
                      </a:rPr>
                      <m:t>𝜋</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𝑐</m:t>
                        </m:r>
                      </m:sub>
                    </m:sSub>
                    <m:r>
                      <a:rPr lang="en-US" altLang="zh-CN" i="1">
                        <a:latin typeface="Cambria Math" panose="02040503050406030204" pitchFamily="18" charset="0"/>
                      </a:rPr>
                      <m:t>𝐾</m:t>
                    </m:r>
                  </m:oMath>
                </a14:m>
                <a:r>
                  <a:rPr lang="en-US" altLang="zh-CN" dirty="0">
                    <a:latin typeface="微软雅黑" panose="020B0503020204020204" pitchFamily="34" charset="-122"/>
                    <a:ea typeface="微软雅黑" panose="020B0503020204020204" pitchFamily="34" charset="-122"/>
                  </a:rPr>
                  <a:t> decays,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the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nonfactorizable</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contributions</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are important and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cannot be ignored</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The predicted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up-down asymmetry parameter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is expected as in the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heavy quark limit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and the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soft meson limit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p>
            </p:txBody>
          </p:sp>
        </mc:Choice>
        <mc:Fallback>
          <p:sp>
            <p:nvSpPr>
              <p:cNvPr id="2" name="文本框 1">
                <a:extLst>
                  <a:ext uri="{FF2B5EF4-FFF2-40B4-BE49-F238E27FC236}">
                    <a16:creationId xmlns:a16="http://schemas.microsoft.com/office/drawing/2014/main" id="{61ECA49E-3D6C-27B9-6F96-43FB3F592672}"/>
                  </a:ext>
                </a:extLst>
              </p:cNvPr>
              <p:cNvSpPr txBox="1">
                <a:spLocks noRot="1" noChangeAspect="1" noMove="1" noResize="1" noEditPoints="1" noAdjustHandles="1" noChangeArrowheads="1" noChangeShapeType="1" noTextEdit="1"/>
              </p:cNvSpPr>
              <p:nvPr/>
            </p:nvSpPr>
            <p:spPr>
              <a:xfrm>
                <a:off x="1345772" y="1270888"/>
                <a:ext cx="9792000" cy="1289905"/>
              </a:xfrm>
              <a:prstGeom prst="rect">
                <a:avLst/>
              </a:prstGeom>
              <a:blipFill>
                <a:blip r:embed="rId2"/>
                <a:stretch>
                  <a:fillRect l="-436" r="-62" b="-660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D0D5E450-BE1E-6D94-C0CE-A2B96C2F3EFF}"/>
              </a:ext>
            </a:extLst>
          </p:cNvPr>
          <p:cNvSpPr/>
          <p:nvPr/>
        </p:nvSpPr>
        <p:spPr>
          <a:xfrm>
            <a:off x="1055532" y="1466602"/>
            <a:ext cx="54000" cy="38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7" name="矩形 16">
            <a:extLst>
              <a:ext uri="{FF2B5EF4-FFF2-40B4-BE49-F238E27FC236}">
                <a16:creationId xmlns:a16="http://schemas.microsoft.com/office/drawing/2014/main" id="{9B0E4F2A-B6E9-563D-582E-0403A170616A}"/>
              </a:ext>
            </a:extLst>
          </p:cNvPr>
          <p:cNvSpPr/>
          <p:nvPr/>
        </p:nvSpPr>
        <p:spPr>
          <a:xfrm>
            <a:off x="572919" y="161299"/>
            <a:ext cx="1620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SUMMARY</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8" name="矩形 17">
            <a:extLst>
              <a:ext uri="{FF2B5EF4-FFF2-40B4-BE49-F238E27FC236}">
                <a16:creationId xmlns:a16="http://schemas.microsoft.com/office/drawing/2014/main" id="{BBFF8625-829C-BB64-F2F8-51BF80DA4C16}"/>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9" name="矩形 18">
            <a:extLst>
              <a:ext uri="{FF2B5EF4-FFF2-40B4-BE49-F238E27FC236}">
                <a16:creationId xmlns:a16="http://schemas.microsoft.com/office/drawing/2014/main" id="{7ABA9668-8375-C9E3-560E-8DF83AC468FD}"/>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04</a:t>
            </a:r>
          </a:p>
        </p:txBody>
      </p:sp>
      <p:cxnSp>
        <p:nvCxnSpPr>
          <p:cNvPr id="20" name="直接连接符 19">
            <a:extLst>
              <a:ext uri="{FF2B5EF4-FFF2-40B4-BE49-F238E27FC236}">
                <a16:creationId xmlns:a16="http://schemas.microsoft.com/office/drawing/2014/main" id="{729481FC-6924-600A-19E3-074923136CEF}"/>
              </a:ext>
            </a:extLst>
          </p:cNvPr>
          <p:cNvCxnSpPr>
            <a:cxnSpLocks/>
            <a:stCxn id="17" idx="3"/>
          </p:cNvCxnSpPr>
          <p:nvPr/>
        </p:nvCxnSpPr>
        <p:spPr>
          <a:xfrm>
            <a:off x="2192919" y="361354"/>
            <a:ext cx="9821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F1D500E0-2868-25A4-B721-322A4D15C8B1}"/>
                  </a:ext>
                </a:extLst>
              </p:cNvPr>
              <p:cNvSpPr txBox="1"/>
              <p:nvPr/>
            </p:nvSpPr>
            <p:spPr>
              <a:xfrm>
                <a:off x="1343163" y="2693985"/>
                <a:ext cx="10008000" cy="1289905"/>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In the </a:t>
                </a:r>
                <a:r>
                  <a:rPr lang="en-US" altLang="zh-CN" b="1" dirty="0">
                    <a:latin typeface="微软雅黑" panose="020B0503020204020204" pitchFamily="34" charset="-122"/>
                    <a:ea typeface="微软雅黑" panose="020B0503020204020204" pitchFamily="34" charset="-122"/>
                  </a:rPr>
                  <a:t>color-suppressed</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𝑏</m:t>
                        </m:r>
                      </m:sub>
                    </m:sSub>
                    <m:r>
                      <a:rPr lang="en-US" altLang="zh-CN" i="1">
                        <a:latin typeface="Cambria Math" panose="02040503050406030204" pitchFamily="18" charset="0"/>
                      </a:rPr>
                      <m:t>→</m:t>
                    </m:r>
                    <m:r>
                      <m:rPr>
                        <m:sty m:val="p"/>
                      </m:rPr>
                      <a:rPr lang="en-US" altLang="zh-CN">
                        <a:latin typeface="Cambria Math" panose="02040503050406030204" pitchFamily="18" charset="0"/>
                      </a:rPr>
                      <m:t>Λ</m:t>
                    </m:r>
                    <m:r>
                      <a:rPr lang="en-US" altLang="zh-CN" i="1">
                        <a:latin typeface="Cambria Math" panose="02040503050406030204" pitchFamily="18" charset="0"/>
                      </a:rPr>
                      <m:t>𝐽</m:t>
                    </m:r>
                    <m:r>
                      <a:rPr lang="en-US" altLang="zh-CN" i="1">
                        <a:latin typeface="Cambria Math" panose="02040503050406030204" pitchFamily="18" charset="0"/>
                      </a:rPr>
                      <m:t>/</m:t>
                    </m:r>
                    <m:r>
                      <a:rPr lang="en-US" altLang="zh-CN" i="1">
                        <a:latin typeface="Cambria Math" panose="02040503050406030204" pitchFamily="18" charset="0"/>
                      </a:rPr>
                      <m:t>𝜓</m:t>
                    </m:r>
                    <m:r>
                      <a:rPr lang="en-US" altLang="zh-CN" i="1">
                        <a:latin typeface="Cambria Math" panose="02040503050406030204" pitchFamily="18" charset="0"/>
                      </a:rPr>
                      <m:t>,</m:t>
                    </m:r>
                    <m:r>
                      <m:rPr>
                        <m:sty m:val="p"/>
                      </m:rPr>
                      <a:rPr lang="en-US" altLang="zh-CN">
                        <a:latin typeface="Cambria Math" panose="02040503050406030204" pitchFamily="18" charset="0"/>
                      </a:rPr>
                      <m:t>Λ</m:t>
                    </m:r>
                    <m:r>
                      <a:rPr lang="en-US" altLang="zh-CN" i="1">
                        <a:latin typeface="Cambria Math" panose="02040503050406030204" pitchFamily="18" charset="0"/>
                      </a:rPr>
                      <m:t>𝜓</m:t>
                    </m:r>
                    <m:r>
                      <a:rPr lang="en-US" altLang="zh-CN" i="1">
                        <a:latin typeface="Cambria Math" panose="02040503050406030204" pitchFamily="18" charset="0"/>
                      </a:rPr>
                      <m:t>(2</m:t>
                    </m:r>
                    <m:r>
                      <a:rPr lang="en-US" altLang="zh-CN" i="1">
                        <a:latin typeface="Cambria Math" panose="02040503050406030204" pitchFamily="18" charset="0"/>
                      </a:rPr>
                      <m:t>𝑆</m:t>
                    </m:r>
                    <m:r>
                      <a:rPr lang="en-US" altLang="zh-CN" i="1">
                        <a:latin typeface="Cambria Math" panose="02040503050406030204" pitchFamily="18" charset="0"/>
                      </a:rPr>
                      <m:t>)</m:t>
                    </m:r>
                  </m:oMath>
                </a14:m>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decays, the </a:t>
                </a:r>
                <a:r>
                  <a:rPr lang="en-US" altLang="zh-CN" b="1" dirty="0">
                    <a:latin typeface="微软雅黑" panose="020B0503020204020204" pitchFamily="34" charset="-122"/>
                    <a:ea typeface="微软雅黑" panose="020B0503020204020204" pitchFamily="34" charset="-122"/>
                  </a:rPr>
                  <a:t>nonfactorizable contributions </a:t>
                </a:r>
                <a:r>
                  <a:rPr lang="en-US" altLang="zh-CN" dirty="0">
                    <a:latin typeface="微软雅黑" panose="020B0503020204020204" pitchFamily="34" charset="-122"/>
                    <a:ea typeface="微软雅黑" panose="020B0503020204020204" pitchFamily="34" charset="-122"/>
                  </a:rPr>
                  <a:t>are confirmed to be </a:t>
                </a:r>
                <a:r>
                  <a:rPr lang="en-US" altLang="zh-CN" b="1" dirty="0">
                    <a:latin typeface="微软雅黑" panose="020B0503020204020204" pitchFamily="34" charset="-122"/>
                    <a:ea typeface="微软雅黑" panose="020B0503020204020204" pitchFamily="34" charset="-122"/>
                  </a:rPr>
                  <a:t>dominant</a:t>
                </a:r>
                <a:r>
                  <a:rPr lang="en-US" altLang="zh-CN" dirty="0">
                    <a:latin typeface="微软雅黑" panose="020B0503020204020204" pitchFamily="34" charset="-122"/>
                    <a:ea typeface="微软雅黑" panose="020B0503020204020204" pitchFamily="34" charset="-122"/>
                  </a:rPr>
                  <a:t>. The </a:t>
                </a:r>
                <a:r>
                  <a:rPr lang="en-US" altLang="zh-CN" b="1" dirty="0">
                    <a:latin typeface="微软雅黑" panose="020B0503020204020204" pitchFamily="34" charset="-122"/>
                    <a:ea typeface="微软雅黑" panose="020B0503020204020204" pitchFamily="34" charset="-122"/>
                  </a:rPr>
                  <a:t>negative helicity states </a:t>
                </a:r>
                <a:r>
                  <a:rPr lang="en-US" altLang="zh-CN" dirty="0">
                    <a:latin typeface="微软雅黑" panose="020B0503020204020204" pitchFamily="34" charset="-122"/>
                    <a:ea typeface="微软雅黑" panose="020B0503020204020204" pitchFamily="34" charset="-122"/>
                  </a:rPr>
                  <a:t>of </a:t>
                </a:r>
                <a14:m>
                  <m:oMath xmlns:m="http://schemas.openxmlformats.org/officeDocument/2006/math">
                    <m:r>
                      <m:rPr>
                        <m:sty m:val="p"/>
                      </m:rPr>
                      <a:rPr lang="en-US" altLang="zh-CN">
                        <a:latin typeface="Cambria Math" panose="02040503050406030204" pitchFamily="18" charset="0"/>
                      </a:rPr>
                      <m:t>Λ</m:t>
                    </m:r>
                  </m:oMath>
                </a14:m>
                <a:r>
                  <a:rPr lang="en-US" altLang="zh-CN" dirty="0">
                    <a:latin typeface="微软雅黑" panose="020B0503020204020204" pitchFamily="34" charset="-122"/>
                    <a:ea typeface="微软雅黑" panose="020B0503020204020204" pitchFamily="34" charset="-122"/>
                  </a:rPr>
                  <a:t> are </a:t>
                </a:r>
                <a:r>
                  <a:rPr lang="en-US" altLang="zh-CN" b="1" dirty="0">
                    <a:latin typeface="微软雅黑" panose="020B0503020204020204" pitchFamily="34" charset="-122"/>
                    <a:ea typeface="微软雅黑" panose="020B0503020204020204" pitchFamily="34" charset="-122"/>
                  </a:rPr>
                  <a:t>preferred</a:t>
                </a:r>
                <a:r>
                  <a:rPr lang="en-US" altLang="zh-CN" dirty="0">
                    <a:latin typeface="微软雅黑" panose="020B0503020204020204" pitchFamily="34" charset="-122"/>
                    <a:ea typeface="微软雅黑" panose="020B0503020204020204" pitchFamily="34" charset="-122"/>
                  </a:rPr>
                  <a:t>. Some  </a:t>
                </a:r>
                <a:r>
                  <a:rPr lang="en-US" altLang="zh-CN" b="1" dirty="0">
                    <a:latin typeface="微软雅黑" panose="020B0503020204020204" pitchFamily="34" charset="-122"/>
                    <a:ea typeface="微软雅黑" panose="020B0503020204020204" pitchFamily="34" charset="-122"/>
                  </a:rPr>
                  <a:t>interesting observables </a:t>
                </a:r>
                <a:r>
                  <a:rPr lang="en-US" altLang="zh-CN" dirty="0">
                    <a:latin typeface="微软雅黑" panose="020B0503020204020204" pitchFamily="34" charset="-122"/>
                    <a:ea typeface="微软雅黑" panose="020B0503020204020204" pitchFamily="34" charset="-122"/>
                  </a:rPr>
                  <a:t>could be measured in the </a:t>
                </a:r>
                <a:r>
                  <a:rPr lang="en-US" altLang="zh-CN" b="1" dirty="0">
                    <a:latin typeface="微软雅黑" panose="020B0503020204020204" pitchFamily="34" charset="-122"/>
                    <a:ea typeface="微软雅黑" panose="020B0503020204020204" pitchFamily="34" charset="-122"/>
                  </a:rPr>
                  <a:t>ongoing experiments</a:t>
                </a:r>
                <a:r>
                  <a:rPr lang="en-US" altLang="zh-CN" dirty="0">
                    <a:latin typeface="微软雅黑" panose="020B0503020204020204" pitchFamily="34" charset="-122"/>
                    <a:ea typeface="微软雅黑" panose="020B0503020204020204" pitchFamily="34" charset="-122"/>
                  </a:rPr>
                  <a:t>.</a:t>
                </a:r>
              </a:p>
            </p:txBody>
          </p:sp>
        </mc:Choice>
        <mc:Fallback>
          <p:sp>
            <p:nvSpPr>
              <p:cNvPr id="5" name="文本框 4">
                <a:extLst>
                  <a:ext uri="{FF2B5EF4-FFF2-40B4-BE49-F238E27FC236}">
                    <a16:creationId xmlns:a16="http://schemas.microsoft.com/office/drawing/2014/main" id="{F1D500E0-2868-25A4-B721-322A4D15C8B1}"/>
                  </a:ext>
                </a:extLst>
              </p:cNvPr>
              <p:cNvSpPr txBox="1">
                <a:spLocks noRot="1" noChangeAspect="1" noMove="1" noResize="1" noEditPoints="1" noAdjustHandles="1" noChangeArrowheads="1" noChangeShapeType="1" noTextEdit="1"/>
              </p:cNvSpPr>
              <p:nvPr/>
            </p:nvSpPr>
            <p:spPr>
              <a:xfrm>
                <a:off x="1343163" y="2693985"/>
                <a:ext cx="10008000" cy="1289905"/>
              </a:xfrm>
              <a:prstGeom prst="rect">
                <a:avLst/>
              </a:prstGeom>
              <a:blipFill>
                <a:blip r:embed="rId3"/>
                <a:stretch>
                  <a:fillRect l="-365" r="-1157" b="-660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364B59D0-2869-EDA5-5336-AEF34E420D22}"/>
                  </a:ext>
                </a:extLst>
              </p:cNvPr>
              <p:cNvSpPr txBox="1"/>
              <p:nvPr/>
            </p:nvSpPr>
            <p:spPr>
              <a:xfrm>
                <a:off x="1343163" y="4112456"/>
                <a:ext cx="9900000" cy="1289905"/>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Generally speaking, our numerical results are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consistent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with the existing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theoretical predictions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experimental data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within errors. PQCD formalism could be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well applied</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to the concerned </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𝑏</m:t>
                        </m:r>
                      </m:sub>
                    </m:sSub>
                  </m:oMath>
                </a14:m>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baryon decays.</a:t>
                </a:r>
              </a:p>
            </p:txBody>
          </p:sp>
        </mc:Choice>
        <mc:Fallback>
          <p:sp>
            <p:nvSpPr>
              <p:cNvPr id="3" name="文本框 2">
                <a:extLst>
                  <a:ext uri="{FF2B5EF4-FFF2-40B4-BE49-F238E27FC236}">
                    <a16:creationId xmlns:a16="http://schemas.microsoft.com/office/drawing/2014/main" id="{364B59D0-2869-EDA5-5336-AEF34E420D22}"/>
                  </a:ext>
                </a:extLst>
              </p:cNvPr>
              <p:cNvSpPr txBox="1">
                <a:spLocks noRot="1" noChangeAspect="1" noMove="1" noResize="1" noEditPoints="1" noAdjustHandles="1" noChangeArrowheads="1" noChangeShapeType="1" noTextEdit="1"/>
              </p:cNvSpPr>
              <p:nvPr/>
            </p:nvSpPr>
            <p:spPr>
              <a:xfrm>
                <a:off x="1343163" y="4112456"/>
                <a:ext cx="9900000" cy="1289905"/>
              </a:xfrm>
              <a:prstGeom prst="rect">
                <a:avLst/>
              </a:prstGeom>
              <a:blipFill>
                <a:blip r:embed="rId4"/>
                <a:stretch>
                  <a:fillRect l="-369" r="-1108" b="-71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637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5F09049-A4C1-745D-E070-E4F90041055B}"/>
              </a:ext>
            </a:extLst>
          </p:cNvPr>
          <p:cNvGrpSpPr/>
          <p:nvPr/>
        </p:nvGrpSpPr>
        <p:grpSpPr>
          <a:xfrm>
            <a:off x="2332986" y="2311966"/>
            <a:ext cx="7526035" cy="1380931"/>
            <a:chOff x="2332985" y="2756938"/>
            <a:chExt cx="7526035" cy="1380931"/>
          </a:xfrm>
        </p:grpSpPr>
        <p:sp>
          <p:nvSpPr>
            <p:cNvPr id="15" name="文本框 14">
              <a:extLst>
                <a:ext uri="{FF2B5EF4-FFF2-40B4-BE49-F238E27FC236}">
                  <a16:creationId xmlns:a16="http://schemas.microsoft.com/office/drawing/2014/main" id="{B6E9B5AE-F5A3-44D9-0ED2-412BE7758B7F}"/>
                </a:ext>
              </a:extLst>
            </p:cNvPr>
            <p:cNvSpPr txBox="1"/>
            <p:nvPr/>
          </p:nvSpPr>
          <p:spPr>
            <a:xfrm>
              <a:off x="2332985" y="2904723"/>
              <a:ext cx="7526035" cy="769441"/>
            </a:xfrm>
            <a:prstGeom prst="rect">
              <a:avLst/>
            </a:prstGeom>
            <a:noFill/>
          </p:spPr>
          <p:txBody>
            <a:bodyPr wrap="none" rtlCol="0">
              <a:spAutoFit/>
            </a:bodyPr>
            <a:lstStyle/>
            <a:p>
              <a:pPr algn="ctr"/>
              <a:r>
                <a:rPr lang="en-US" altLang="zh-CN" sz="4400" b="1" dirty="0">
                  <a:latin typeface="微软雅黑" panose="020B0503020204020204" pitchFamily="34" charset="-122"/>
                  <a:ea typeface="微软雅黑" panose="020B0503020204020204" pitchFamily="34" charset="-122"/>
                </a:rPr>
                <a:t>THANKS FOR ATTENTION</a:t>
              </a:r>
              <a:endParaRPr lang="zh-CN" altLang="en-US" sz="44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793E28F9-BBD4-7F2E-1CFE-52ACE5107338}"/>
                </a:ext>
              </a:extLst>
            </p:cNvPr>
            <p:cNvSpPr txBox="1"/>
            <p:nvPr/>
          </p:nvSpPr>
          <p:spPr>
            <a:xfrm>
              <a:off x="4183905" y="3685924"/>
              <a:ext cx="3824188" cy="276999"/>
            </a:xfrm>
            <a:prstGeom prst="rect">
              <a:avLst/>
            </a:prstGeom>
            <a:noFill/>
          </p:spPr>
          <p:txBody>
            <a:bodyPr wrap="none" rtlCol="0">
              <a:spAutoFit/>
            </a:bodyPr>
            <a:lstStyle/>
            <a:p>
              <a:pPr algn="ctr"/>
              <a:r>
                <a:rPr lang="en-US" altLang="zh-CN" sz="1200" dirty="0">
                  <a:latin typeface="微软雅黑" panose="020B0503020204020204" pitchFamily="34" charset="-122"/>
                  <a:ea typeface="微软雅黑" panose="020B0503020204020204" pitchFamily="34" charset="-122"/>
                </a:rPr>
                <a:t>Report is completed, welcome to your discussion.</a:t>
              </a:r>
              <a:endParaRPr lang="zh-CN" altLang="en-US" sz="1200" dirty="0">
                <a:latin typeface="微软雅黑" panose="020B0503020204020204" pitchFamily="34" charset="-122"/>
                <a:ea typeface="微软雅黑" panose="020B0503020204020204" pitchFamily="34" charset="-122"/>
              </a:endParaRPr>
            </a:p>
          </p:txBody>
        </p:sp>
        <p:cxnSp>
          <p:nvCxnSpPr>
            <p:cNvPr id="17" name="直接连接符 16">
              <a:extLst>
                <a:ext uri="{FF2B5EF4-FFF2-40B4-BE49-F238E27FC236}">
                  <a16:creationId xmlns:a16="http://schemas.microsoft.com/office/drawing/2014/main" id="{EFF3BE3A-4A16-1C2C-3C7C-C96C4704F6EB}"/>
                </a:ext>
              </a:extLst>
            </p:cNvPr>
            <p:cNvCxnSpPr>
              <a:cxnSpLocks/>
            </p:cNvCxnSpPr>
            <p:nvPr/>
          </p:nvCxnSpPr>
          <p:spPr>
            <a:xfrm>
              <a:off x="2495999" y="2756938"/>
              <a:ext cx="72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998B0C6-104B-1390-F09E-180CE9FE1292}"/>
                </a:ext>
              </a:extLst>
            </p:cNvPr>
            <p:cNvCxnSpPr>
              <a:cxnSpLocks/>
            </p:cNvCxnSpPr>
            <p:nvPr/>
          </p:nvCxnSpPr>
          <p:spPr>
            <a:xfrm>
              <a:off x="2495999" y="4137869"/>
              <a:ext cx="72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矩形 19">
            <a:extLst>
              <a:ext uri="{FF2B5EF4-FFF2-40B4-BE49-F238E27FC236}">
                <a16:creationId xmlns:a16="http://schemas.microsoft.com/office/drawing/2014/main" id="{57F32005-1932-0972-201E-C35472C3B722}"/>
              </a:ext>
            </a:extLst>
          </p:cNvPr>
          <p:cNvSpPr/>
          <p:nvPr/>
        </p:nvSpPr>
        <p:spPr>
          <a:xfrm>
            <a:off x="5191746" y="1594875"/>
            <a:ext cx="1808508" cy="400110"/>
          </a:xfrm>
          <a:prstGeom prst="rect">
            <a:avLst/>
          </a:prstGeom>
          <a:solidFill>
            <a:schemeClr val="accent2"/>
          </a:solidFill>
        </p:spPr>
        <p:txBody>
          <a:bodyPr wrap="none">
            <a:spAutoFit/>
          </a:bodyPr>
          <a:lstStyle/>
          <a:p>
            <a:pPr lvl="0" algn="ctr"/>
            <a:r>
              <a:rPr lang="en-US" altLang="zh-CN" sz="2000" b="1" dirty="0">
                <a:solidFill>
                  <a:schemeClr val="bg1"/>
                </a:solidFill>
                <a:latin typeface="微软雅黑" panose="020B0503020204020204" pitchFamily="34" charset="-122"/>
                <a:ea typeface="微软雅黑" panose="020B0503020204020204" pitchFamily="34" charset="-122"/>
                <a:cs typeface="微软雅黑"/>
              </a:rPr>
              <a:t>HFCPV-2022</a:t>
            </a:r>
            <a:endParaRPr lang="zh-CN" altLang="en-US" sz="2000" b="1" dirty="0">
              <a:solidFill>
                <a:schemeClr val="bg1"/>
              </a:solidFill>
              <a:latin typeface="微软雅黑" panose="020B0503020204020204" pitchFamily="34" charset="-122"/>
              <a:ea typeface="微软雅黑" panose="020B0503020204020204" pitchFamily="34" charset="-122"/>
              <a:cs typeface="微软雅黑"/>
            </a:endParaRPr>
          </a:p>
        </p:txBody>
      </p:sp>
      <p:sp>
        <p:nvSpPr>
          <p:cNvPr id="4" name="文本框 3">
            <a:extLst>
              <a:ext uri="{FF2B5EF4-FFF2-40B4-BE49-F238E27FC236}">
                <a16:creationId xmlns:a16="http://schemas.microsoft.com/office/drawing/2014/main" id="{F535C9C9-3867-D490-C97D-CE15CB93D991}"/>
              </a:ext>
            </a:extLst>
          </p:cNvPr>
          <p:cNvSpPr txBox="1"/>
          <p:nvPr/>
        </p:nvSpPr>
        <p:spPr>
          <a:xfrm>
            <a:off x="5064307" y="5193376"/>
            <a:ext cx="2063386" cy="400110"/>
          </a:xfrm>
          <a:prstGeom prst="rect">
            <a:avLst/>
          </a:prstGeom>
          <a:noFill/>
        </p:spPr>
        <p:txBody>
          <a:bodyPr wrap="none" rtlCol="0">
            <a:spAutoFit/>
          </a:bodyPr>
          <a:lstStyle/>
          <a:p>
            <a:pPr algn="ctr"/>
            <a:r>
              <a:rPr lang="en-US" altLang="zh-CN" sz="2000" dirty="0">
                <a:latin typeface="微软雅黑" panose="020B0503020204020204" pitchFamily="34" charset="-122"/>
                <a:ea typeface="微软雅黑" panose="020B0503020204020204" pitchFamily="34" charset="-122"/>
              </a:rPr>
              <a:t>Chao-Qi</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Zhang</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2245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498A955-66C0-4D82-333B-BF55C1023A7C}"/>
                  </a:ext>
                </a:extLst>
              </p:cNvPr>
              <p:cNvSpPr txBox="1"/>
              <p:nvPr/>
            </p:nvSpPr>
            <p:spPr>
              <a:xfrm>
                <a:off x="1056000" y="558435"/>
                <a:ext cx="10080000" cy="2820772"/>
              </a:xfrm>
              <a:prstGeom prst="rect">
                <a:avLst/>
              </a:prstGeom>
              <a:noFill/>
            </p:spPr>
            <p:txBody>
              <a:bodyPr wrap="square" rtlCol="0">
                <a:spAutoFit/>
              </a:bodyPr>
              <a:lstStyle/>
              <a:p>
                <a:pPr indent="457200">
                  <a:lnSpc>
                    <a:spcPts val="3600"/>
                  </a:lnSpc>
                </a:pPr>
                <a14:m>
                  <m:oMath xmlns:m="http://schemas.openxmlformats.org/officeDocument/2006/math">
                    <m:sSub>
                      <m:sSubPr>
                        <m:ctrlPr>
                          <a:rPr lang="zh-CN" altLang="zh-CN" i="1" smtClean="0">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𝑏</m:t>
                        </m:r>
                      </m:sub>
                    </m:sSub>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和</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𝑐</m:t>
                        </m:r>
                      </m:sub>
                    </m:sSub>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重子的光锥强子矩阵元可以分解为</a:t>
                </a:r>
                <a:endPar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e>
                        </m:d>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𝛼𝛽𝛾</m:t>
                        </m:r>
                      </m:sub>
                    </m:sSub>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8</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e>
                        </m:rad>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den>
                    </m:f>
                    <m:sSub>
                      <m:sSubPr>
                        <m:ctrlPr>
                          <a:rPr lang="zh-CN" altLang="zh-CN" sz="1600" i="1">
                            <a:effectLst/>
                            <a:latin typeface="Cambria Math" panose="02040503050406030204" pitchFamily="18" charset="0"/>
                            <a:ea typeface="Cambria Math" panose="02040503050406030204" pitchFamily="18" charset="0"/>
                          </a:rPr>
                        </m:ctrlPr>
                      </m:sSubPr>
                      <m:e>
                        <m:d>
                          <m:dPr>
                            <m:begChr m:val="["/>
                            <m:endChr m:val="]"/>
                            <m:ctrlPr>
                              <a:rPr lang="zh-CN" altLang="zh-CN" sz="1600" i="1">
                                <a:effectLst/>
                                <a:latin typeface="Cambria Math" panose="02040503050406030204" pitchFamily="18" charset="0"/>
                                <a:ea typeface="Cambria Math" panose="02040503050406030204" pitchFamily="18" charset="0"/>
                              </a:rPr>
                            </m:ctrlPr>
                          </m:dPr>
                          <m:e>
                            <m:d>
                              <m:dPr>
                                <m:ctrlPr>
                                  <a:rPr lang="zh-CN" altLang="zh-CN" sz="1600" i="1">
                                    <a:effectLst/>
                                    <a:latin typeface="Cambria Math" panose="02040503050406030204" pitchFamily="18" charset="0"/>
                                    <a:ea typeface="Cambria Math" panose="02040503050406030204" pitchFamily="18" charset="0"/>
                                  </a:rPr>
                                </m:ctrlPr>
                              </m:d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𝑝</m:t>
                                    </m:r>
                                  </m:e>
                                </m:acc>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e>
                            </m:d>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5</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d>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𝛽𝛾</m:t>
                        </m:r>
                      </m:sub>
                    </m:sSub>
                    <m:sSub>
                      <m:sSubPr>
                        <m:ctrlPr>
                          <a:rPr lang="zh-CN" altLang="zh-CN" sz="1600" i="1">
                            <a:effectLst/>
                            <a:latin typeface="Cambria Math" panose="02040503050406030204" pitchFamily="18" charset="0"/>
                            <a:ea typeface="Cambria Math" panose="02040503050406030204" pitchFamily="18" charset="0"/>
                          </a:rPr>
                        </m:ctrlPr>
                      </m:sSubPr>
                      <m:e>
                        <m:d>
                          <m:dPr>
                            <m:begChr m:val="["/>
                            <m:endChr m:val="]"/>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𝑝</m:t>
                                </m:r>
                              </m:e>
                            </m:d>
                          </m:e>
                        </m:d>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𝛼</m:t>
                        </m:r>
                      </m:sub>
                    </m:s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oMath>
                </a14:m>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满足重夸克极限下的近似关系</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𝑀</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sub>
                    </m:s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𝑐</m:t>
                            </m:r>
                          </m:sub>
                        </m:sSub>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𝑀</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𝑐</m:t>
                            </m:r>
                          </m:sub>
                        </m:sSub>
                      </m:sub>
                    </m:sSub>
                  </m:oMath>
                </a14:m>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重子</a:t>
                </a:r>
                <a14:m>
                  <m:oMath xmlns:m="http://schemas.openxmlformats.org/officeDocument/2006/math">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LCDAs</m:t>
                    </m:r>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领头阶扭度</a:t>
                </a: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形式</a:t>
                </a:r>
                <a:endPar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600"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func>
                      <m:funcPr>
                        <m:ctrlPr>
                          <a:rPr lang="zh-CN" altLang="zh-CN" sz="1600" i="1">
                            <a:effectLst/>
                            <a:latin typeface="Cambria Math" panose="02040503050406030204" pitchFamily="18" charset="0"/>
                            <a:ea typeface="Cambria Math" panose="02040503050406030204" pitchFamily="18" charset="0"/>
                          </a:rPr>
                        </m:ctrlPr>
                      </m:funcPr>
                      <m:fNa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𝑒𝑥𝑝</m:t>
                        </m:r>
                      </m:fName>
                      <m:e>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𝛽</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en>
                            </m:f>
                            <m:d>
                              <m:dPr>
                                <m:ctrlPr>
                                  <a:rPr lang="zh-CN" altLang="zh-CN" sz="1600" i="1">
                                    <a:effectLst/>
                                    <a:latin typeface="Cambria Math" panose="02040503050406030204" pitchFamily="18" charset="0"/>
                                    <a:ea typeface="Cambria Math" panose="02040503050406030204" pitchFamily="18" charset="0"/>
                                  </a:rPr>
                                </m:ctrlPr>
                              </m:dPr>
                              <m:e>
                                <m:f>
                                  <m:fPr>
                                    <m:ctrlPr>
                                      <a:rPr lang="zh-CN" altLang="zh-CN" sz="1600" i="1">
                                        <a:effectLst/>
                                        <a:latin typeface="Cambria Math" panose="02040503050406030204" pitchFamily="18" charset="0"/>
                                        <a:ea typeface="Cambria Math" panose="02040503050406030204" pitchFamily="18" charset="0"/>
                                      </a:rPr>
                                    </m:ctrlPr>
                                  </m:fPr>
                                  <m:num>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den>
                                </m:f>
                              </m:e>
                            </m:d>
                          </m:e>
                        </m:d>
                      </m:e>
                    </m:func>
                  </m:oMath>
                </a14:m>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3600"/>
                  </a:lnSpc>
                </a:pPr>
                <a:r>
                  <a:rPr lang="zh-CN" altLang="zh-CN" sz="1800" dirty="0">
                    <a:effectLst/>
                    <a:latin typeface="微软雅黑" panose="020B0503020204020204" pitchFamily="34" charset="-122"/>
                    <a:ea typeface="微软雅黑" panose="020B0503020204020204" pitchFamily="34" charset="-122"/>
                  </a:rPr>
                  <a:t>自由参数</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𝑄</m:t>
                        </m:r>
                      </m:sub>
                    </m:sSub>
                    <m:r>
                      <a:rPr lang="en-US" altLang="zh-CN" i="1">
                        <a:latin typeface="Cambria Math" panose="02040503050406030204" pitchFamily="18" charset="0"/>
                      </a:rPr>
                      <m:t>=1.0 </m:t>
                    </m:r>
                    <m:r>
                      <m:rPr>
                        <m:sty m:val="p"/>
                      </m:rPr>
                      <a:rPr lang="en-US" altLang="zh-CN">
                        <a:latin typeface="Cambria Math" panose="02040503050406030204" pitchFamily="18" charset="0"/>
                      </a:rPr>
                      <m:t>GeV</m:t>
                    </m:r>
                    <m:r>
                      <a:rPr lang="en-US" altLang="zh-CN" i="1">
                        <a:latin typeface="Cambria Math" panose="02040503050406030204" pitchFamily="18" charset="0"/>
                      </a:rPr>
                      <m:t> </m:t>
                    </m:r>
                  </m:oMath>
                </a14:m>
                <a:r>
                  <a:rPr lang="zh-CN" altLang="zh-CN" sz="1800" dirty="0">
                    <a:effectLst/>
                    <a:latin typeface="微软雅黑" panose="020B0503020204020204" pitchFamily="34" charset="-122"/>
                    <a:ea typeface="微软雅黑" panose="020B0503020204020204" pitchFamily="34" charset="-122"/>
                  </a:rPr>
                  <a:t>，流夸克质量</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rPr>
                          <m:t>𝑚</m:t>
                        </m:r>
                      </m:e>
                      <m:sub>
                        <m:r>
                          <a:rPr lang="en-US" altLang="zh-CN" i="1">
                            <a:latin typeface="Cambria Math" panose="02040503050406030204" pitchFamily="18" charset="0"/>
                          </a:rPr>
                          <m:t>𝑞</m:t>
                        </m:r>
                      </m:sub>
                    </m:sSub>
                    <m:r>
                      <a:rPr lang="en-US" altLang="zh-CN" i="1">
                        <a:latin typeface="Cambria Math" panose="02040503050406030204" pitchFamily="18" charset="0"/>
                      </a:rPr>
                      <m:t>=0.3 </m:t>
                    </m:r>
                    <m:r>
                      <m:rPr>
                        <m:sty m:val="p"/>
                      </m:rPr>
                      <a:rPr lang="en-US" altLang="zh-CN">
                        <a:latin typeface="Cambria Math" panose="02040503050406030204" pitchFamily="18" charset="0"/>
                      </a:rPr>
                      <m:t>GeV</m:t>
                    </m:r>
                    <m:r>
                      <a:rPr lang="en-US" altLang="zh-CN" i="1">
                        <a:latin typeface="Cambria Math" panose="02040503050406030204" pitchFamily="18" charset="0"/>
                      </a:rPr>
                      <m:t> </m:t>
                    </m:r>
                  </m:oMath>
                </a14:m>
                <a:r>
                  <a:rPr lang="zh-CN" altLang="zh-CN" sz="1800" dirty="0">
                    <a:effectLst/>
                    <a:latin typeface="微软雅黑" panose="020B0503020204020204" pitchFamily="34" charset="-122"/>
                    <a:ea typeface="微软雅黑" panose="020B0503020204020204" pitchFamily="34" charset="-122"/>
                  </a:rPr>
                  <a:t>，归一化常数</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𝑁</m:t>
                        </m:r>
                      </m:e>
                      <m:sub>
                        <m:sSub>
                          <m:sSubPr>
                            <m:ctrlPr>
                              <a:rPr lang="zh-CN" altLang="zh-CN" sz="1800" i="1">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rPr>
                              <m:t>Λ</m:t>
                            </m:r>
                          </m:e>
                          <m:sub>
                            <m:r>
                              <a:rPr lang="en-US" altLang="zh-CN" sz="1800" i="1">
                                <a:effectLst/>
                                <a:latin typeface="Cambria Math" panose="02040503050406030204" pitchFamily="18" charset="0"/>
                                <a:ea typeface="宋体" panose="02010600030101010101" pitchFamily="2" charset="-122"/>
                              </a:rPr>
                              <m:t>𝑄</m:t>
                            </m:r>
                          </m:sub>
                        </m:sSub>
                      </m:sub>
                    </m:sSub>
                  </m:oMath>
                </a14:m>
                <a:r>
                  <a:rPr lang="zh-CN" altLang="zh-CN" sz="1800" dirty="0">
                    <a:effectLst/>
                    <a:latin typeface="微软雅黑" panose="020B0503020204020204" pitchFamily="34" charset="-122"/>
                    <a:ea typeface="微软雅黑" panose="020B0503020204020204" pitchFamily="34" charset="-122"/>
                  </a:rPr>
                  <a:t>满足</a:t>
                </a:r>
              </a:p>
              <a:p>
                <a:pPr algn="ctr">
                  <a:lnSpc>
                    <a:spcPts val="3600"/>
                  </a:lnSpc>
                </a:pPr>
                <a14:m>
                  <m:oMath xmlns:m="http://schemas.openxmlformats.org/officeDocument/2006/math">
                    <m:nary>
                      <m:naryPr>
                        <m:subHide m:val="on"/>
                        <m:supHide m:val="on"/>
                        <m:ctrlPr>
                          <a:rPr lang="zh-CN" altLang="zh-CN" sz="1600" i="1" smtClean="0">
                            <a:effectLst/>
                            <a:latin typeface="Cambria Math" panose="02040503050406030204" pitchFamily="18" charset="0"/>
                            <a:ea typeface="Cambria Math" panose="02040503050406030204" pitchFamily="18" charset="0"/>
                          </a:rPr>
                        </m:ctrlPr>
                      </m:naryPr>
                      <m:sub/>
                      <m:sup/>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e>
                    </m:nary>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𝛿</m:t>
                    </m:r>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𝑄</m:t>
                            </m:r>
                          </m:sub>
                        </m:sSub>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4498A955-66C0-4D82-333B-BF55C1023A7C}"/>
                  </a:ext>
                </a:extLst>
              </p:cNvPr>
              <p:cNvSpPr txBox="1">
                <a:spLocks noRot="1" noChangeAspect="1" noMove="1" noResize="1" noEditPoints="1" noAdjustHandles="1" noChangeArrowheads="1" noChangeShapeType="1" noTextEdit="1"/>
              </p:cNvSpPr>
              <p:nvPr/>
            </p:nvSpPr>
            <p:spPr>
              <a:xfrm>
                <a:off x="1056000" y="558435"/>
                <a:ext cx="10080000" cy="2820772"/>
              </a:xfrm>
              <a:prstGeom prst="rect">
                <a:avLst/>
              </a:prstGeom>
              <a:blipFill>
                <a:blip r:embed="rId2"/>
                <a:stretch>
                  <a:fillRect l="-484" b="-23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387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34B4995-AE46-B01B-FDEE-6BBF5F0D404E}"/>
                  </a:ext>
                </a:extLst>
              </p:cNvPr>
              <p:cNvSpPr txBox="1"/>
              <p:nvPr/>
            </p:nvSpPr>
            <p:spPr>
              <a:xfrm>
                <a:off x="1056000" y="174295"/>
                <a:ext cx="10080000" cy="6509411"/>
              </a:xfrm>
              <a:prstGeom prst="rect">
                <a:avLst/>
              </a:prstGeom>
              <a:noFill/>
            </p:spPr>
            <p:txBody>
              <a:bodyPr wrap="square" rtlCol="0">
                <a:spAutoFit/>
              </a:bodyPr>
              <a:lstStyle/>
              <a:p>
                <a:pPr indent="457200">
                  <a:lnSpc>
                    <a:spcPts val="3600"/>
                  </a:lnSpc>
                </a:pPr>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赝标量介子的光锥强子矩阵元可以分解为</a:t>
                </a:r>
                <a:endPar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3600"/>
                  </a:lnSpc>
                </a:pPr>
                <a14:m>
                  <m:oMath xmlns:m="http://schemas.openxmlformats.org/officeDocument/2006/math">
                    <m:d>
                      <m:dPr>
                        <m:begChr m:val="⟨"/>
                        <m:endChr m:val="⟩"/>
                        <m:ctrlPr>
                          <a:rPr lang="zh-CN" altLang="zh-CN" sz="1600" i="1" smtClean="0">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e>
                        </m:d>
                        <m:d>
                          <m:dPr>
                            <m:begChr m:val="|"/>
                            <m:endChr m:val="|"/>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e>
                                </m:acc>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𝛽</m:t>
                                </m:r>
                              </m:sub>
                            </m:sSub>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𝑧</m:t>
                                </m:r>
                              </m:e>
                            </m:d>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𝛼</m:t>
                                </m:r>
                              </m:sub>
                            </m:sSub>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e>
                            </m:d>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m:t>
                        </m:r>
                        <m:r>
                          <a:rPr lang="en-US" altLang="zh-CN" sz="1600" i="1">
                            <a:latin typeface="Cambria Math" panose="02040503050406030204" pitchFamily="18" charset="0"/>
                          </a:rPr>
                          <m:t>𝑖</m:t>
                        </m:r>
                      </m:num>
                      <m:den>
                        <m:rad>
                          <m:radPr>
                            <m:degHide m:val="on"/>
                            <m:ctrlPr>
                              <a:rPr lang="zh-CN" altLang="zh-CN" sz="1600" i="1">
                                <a:latin typeface="Cambria Math" panose="02040503050406030204" pitchFamily="18" charset="0"/>
                              </a:rPr>
                            </m:ctrlPr>
                          </m:radPr>
                          <m:deg/>
                          <m:e>
                            <m:r>
                              <a:rPr lang="en-US" altLang="zh-CN" sz="1600" i="1">
                                <a:latin typeface="Cambria Math" panose="02040503050406030204" pitchFamily="18" charset="0"/>
                              </a:rPr>
                              <m:t>6</m:t>
                            </m:r>
                          </m:e>
                        </m:rad>
                      </m:den>
                    </m:f>
                    <m:nary>
                      <m:naryPr>
                        <m:ctrlPr>
                          <a:rPr lang="zh-CN" altLang="zh-CN" sz="1600" i="1">
                            <a:latin typeface="Cambria Math" panose="02040503050406030204" pitchFamily="18" charset="0"/>
                          </a:rPr>
                        </m:ctrlPr>
                      </m:naryPr>
                      <m:sub>
                        <m:r>
                          <a:rPr lang="en-US" altLang="zh-CN" sz="1600" i="1">
                            <a:latin typeface="Cambria Math" panose="02040503050406030204" pitchFamily="18" charset="0"/>
                          </a:rPr>
                          <m:t>0</m:t>
                        </m:r>
                      </m:sub>
                      <m:sup>
                        <m:r>
                          <a:rPr lang="en-US" altLang="zh-CN" sz="1600" i="1">
                            <a:latin typeface="Cambria Math" panose="02040503050406030204" pitchFamily="18" charset="0"/>
                          </a:rPr>
                          <m:t>1</m:t>
                        </m:r>
                      </m:sup>
                      <m:e>
                        <m:r>
                          <a:rPr lang="en-US" altLang="zh-CN" sz="1600" i="1">
                            <a:latin typeface="Cambria Math" panose="02040503050406030204" pitchFamily="18" charset="0"/>
                          </a:rPr>
                          <m:t>𝑑𝑦</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𝑖𝑦𝑞</m:t>
                            </m:r>
                            <m:r>
                              <a:rPr lang="en-US" altLang="zh-CN" sz="1600" i="1">
                                <a:latin typeface="Cambria Math" panose="02040503050406030204" pitchFamily="18" charset="0"/>
                              </a:rPr>
                              <m:t>⋅</m:t>
                            </m:r>
                            <m:r>
                              <a:rPr lang="en-US" altLang="zh-CN" sz="1600" i="1">
                                <a:latin typeface="Cambria Math" panose="02040503050406030204" pitchFamily="18" charset="0"/>
                              </a:rPr>
                              <m:t>𝑧</m:t>
                            </m:r>
                          </m:sup>
                        </m:sSup>
                      </m:e>
                    </m:nary>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sSub>
                      <m:sSubPr>
                        <m:ctrlPr>
                          <a:rPr lang="zh-CN" altLang="zh-CN" sz="1600" i="1">
                            <a:latin typeface="Cambria Math" panose="02040503050406030204" pitchFamily="18" charset="0"/>
                          </a:rPr>
                        </m:ctrlPr>
                      </m:sSubPr>
                      <m:e>
                        <m:d>
                          <m:dPr>
                            <m:begChr m:val="["/>
                            <m:endChr m:val="]"/>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𝑞</m:t>
                                </m:r>
                              </m:e>
                            </m:acc>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𝜙</m:t>
                                </m:r>
                              </m:e>
                              <m:sup>
                                <m:r>
                                  <a:rPr lang="en-US" altLang="zh-CN" sz="1600" i="1">
                                    <a:latin typeface="Cambria Math" panose="02040503050406030204" pitchFamily="18" charset="0"/>
                                  </a:rPr>
                                  <m:t>𝐴</m:t>
                                </m:r>
                              </m:sup>
                            </m:s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𝑦</m:t>
                                </m:r>
                              </m:e>
                            </m:d>
                            <m:r>
                              <a:rPr lang="en-US" altLang="zh-CN" sz="1600" b="0" i="1" smtClean="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0</m:t>
                                </m:r>
                              </m:sub>
                            </m:sSub>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𝜙</m:t>
                                </m:r>
                              </m:e>
                              <m:sup>
                                <m:r>
                                  <a:rPr lang="en-US" altLang="zh-CN" sz="1600" i="1">
                                    <a:latin typeface="Cambria Math" panose="02040503050406030204" pitchFamily="18" charset="0"/>
                                  </a:rPr>
                                  <m:t>𝑃</m:t>
                                </m:r>
                              </m:sup>
                            </m:s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𝑦</m:t>
                                </m:r>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𝑛</m:t>
                                    </m:r>
                                  </m:e>
                                </m:acc>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𝑣</m:t>
                                    </m:r>
                                  </m:e>
                                </m:acc>
                                <m:r>
                                  <a:rPr lang="en-US" altLang="zh-CN" sz="1600" i="1">
                                    <a:latin typeface="Cambria Math" panose="02040503050406030204" pitchFamily="18" charset="0"/>
                                  </a:rPr>
                                  <m:t>−1</m:t>
                                </m:r>
                              </m:e>
                            </m:d>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𝜙</m:t>
                                </m:r>
                              </m:e>
                              <m:sup>
                                <m:r>
                                  <a:rPr lang="en-US" altLang="zh-CN" sz="1600" i="1">
                                    <a:latin typeface="Cambria Math" panose="02040503050406030204" pitchFamily="18" charset="0"/>
                                  </a:rPr>
                                  <m:t>𝑇</m:t>
                                </m:r>
                              </m:sup>
                            </m:s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𝑦</m:t>
                                </m:r>
                              </m:e>
                            </m:d>
                          </m:e>
                        </m:d>
                      </m:e>
                      <m:sub>
                        <m:r>
                          <a:rPr lang="en-US" altLang="zh-CN" sz="1600" i="1">
                            <a:latin typeface="Cambria Math" panose="02040503050406030204" pitchFamily="18" charset="0"/>
                          </a:rPr>
                          <m:t>𝛼𝛽</m:t>
                        </m:r>
                      </m:sub>
                    </m:sSub>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m:t>
                        </m:r>
                      </m:sub>
                    </m:sSub>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为赝标量介子的手征能标参数，</a:t>
                </a:r>
                <a14:m>
                  <m:oMath xmlns:m="http://schemas.openxmlformats.org/officeDocument/2006/math">
                    <m:r>
                      <a:rPr lang="en-US" altLang="zh-CN" i="1">
                        <a:latin typeface="Cambria Math" panose="02040503050406030204" pitchFamily="18" charset="0"/>
                      </a:rPr>
                      <m:t>𝜋</m:t>
                    </m:r>
                  </m:oMath>
                </a14:m>
                <a:r>
                  <a:rPr lang="zh-CN" altLang="zh-CN" dirty="0">
                    <a:latin typeface="微软雅黑" panose="020B0503020204020204" pitchFamily="34" charset="-122"/>
                    <a:ea typeface="微软雅黑" panose="020B0503020204020204" pitchFamily="34" charset="-122"/>
                  </a:rPr>
                  <a:t>介子</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i="1">
                            <a:latin typeface="Cambria Math" panose="02040503050406030204" pitchFamily="18" charset="0"/>
                          </a:rPr>
                          <m:t>0</m:t>
                        </m:r>
                      </m:sub>
                    </m:sSub>
                    <m:r>
                      <a:rPr lang="en-US" altLang="zh-CN" i="1">
                        <a:latin typeface="Cambria Math" panose="02040503050406030204" pitchFamily="18" charset="0"/>
                      </a:rPr>
                      <m:t>=1.4 </m:t>
                    </m:r>
                    <m:r>
                      <m:rPr>
                        <m:sty m:val="p"/>
                      </m:rPr>
                      <a:rPr lang="en-US" altLang="zh-CN">
                        <a:latin typeface="Cambria Math" panose="02040503050406030204" pitchFamily="18" charset="0"/>
                      </a:rPr>
                      <m:t>GeV</m:t>
                    </m:r>
                  </m:oMath>
                </a14:m>
                <a:r>
                  <a:rPr lang="zh-CN" altLang="zh-CN" dirty="0">
                    <a:latin typeface="微软雅黑" panose="020B0503020204020204" pitchFamily="34" charset="-122"/>
                    <a:ea typeface="微软雅黑" panose="020B0503020204020204" pitchFamily="34" charset="-122"/>
                  </a:rPr>
                  <a:t>，</a:t>
                </a:r>
                <a14:m>
                  <m:oMath xmlns:m="http://schemas.openxmlformats.org/officeDocument/2006/math">
                    <m:r>
                      <m:rPr>
                        <m:sty m:val="p"/>
                      </m:rPr>
                      <a:rPr lang="en-US" altLang="zh-CN">
                        <a:latin typeface="Cambria Math" panose="02040503050406030204" pitchFamily="18" charset="0"/>
                      </a:rPr>
                      <m:t>K</m:t>
                    </m:r>
                  </m:oMath>
                </a14:m>
                <a:r>
                  <a:rPr lang="zh-CN" altLang="zh-CN" dirty="0">
                    <a:latin typeface="微软雅黑" panose="020B0503020204020204" pitchFamily="34" charset="-122"/>
                    <a:ea typeface="微软雅黑" panose="020B0503020204020204" pitchFamily="34" charset="-122"/>
                  </a:rPr>
                  <a:t>介子</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i="1">
                            <a:latin typeface="Cambria Math" panose="02040503050406030204" pitchFamily="18" charset="0"/>
                          </a:rPr>
                          <m:t>0</m:t>
                        </m:r>
                      </m:sub>
                    </m:sSub>
                    <m:r>
                      <a:rPr lang="en-US" altLang="zh-CN" i="1">
                        <a:latin typeface="Cambria Math" panose="02040503050406030204" pitchFamily="18" charset="0"/>
                      </a:rPr>
                      <m:t>=1.9 </m:t>
                    </m:r>
                    <m:r>
                      <m:rPr>
                        <m:sty m:val="p"/>
                      </m:rPr>
                      <a:rPr lang="en-US" altLang="zh-CN">
                        <a:latin typeface="Cambria Math" panose="02040503050406030204" pitchFamily="18" charset="0"/>
                      </a:rPr>
                      <m:t>GeV</m:t>
                    </m:r>
                  </m:oMath>
                </a14:m>
                <a:r>
                  <a:rPr lang="zh-CN" altLang="zh-CN" dirty="0">
                    <a:latin typeface="微软雅黑" panose="020B0503020204020204" pitchFamily="34" charset="-122"/>
                    <a:ea typeface="微软雅黑" panose="020B0503020204020204" pitchFamily="34" charset="-122"/>
                  </a:rPr>
                  <a:t>。赝标量介子</a:t>
                </a:r>
                <a14:m>
                  <m:oMath xmlns:m="http://schemas.openxmlformats.org/officeDocument/2006/math">
                    <m:r>
                      <m:rPr>
                        <m:sty m:val="p"/>
                      </m:rPr>
                      <a:rPr lang="en-US" altLang="zh-CN">
                        <a:latin typeface="Cambria Math" panose="02040503050406030204" pitchFamily="18" charset="0"/>
                      </a:rPr>
                      <m:t>LCDAs</m:t>
                    </m:r>
                  </m:oMath>
                </a14:m>
                <a:r>
                  <a:rPr lang="zh-CN" altLang="zh-CN" dirty="0">
                    <a:latin typeface="微软雅黑" panose="020B0503020204020204" pitchFamily="34" charset="-122"/>
                    <a:ea typeface="微软雅黑" panose="020B0503020204020204" pitchFamily="34" charset="-122"/>
                  </a:rPr>
                  <a:t>采用由</a:t>
                </a:r>
                <a14:m>
                  <m:oMath xmlns:m="http://schemas.openxmlformats.org/officeDocument/2006/math">
                    <m:r>
                      <m:rPr>
                        <m:sty m:val="p"/>
                      </m:rPr>
                      <a:rPr lang="en-US" altLang="zh-CN">
                        <a:latin typeface="Cambria Math" panose="02040503050406030204" pitchFamily="18" charset="0"/>
                      </a:rPr>
                      <m:t>QCDSR</m:t>
                    </m:r>
                  </m:oMath>
                </a14:m>
                <a:r>
                  <a:rPr lang="zh-CN" altLang="zh-CN" dirty="0">
                    <a:latin typeface="微软雅黑" panose="020B0503020204020204" pitchFamily="34" charset="-122"/>
                    <a:ea typeface="微软雅黑" panose="020B0503020204020204" pitchFamily="34" charset="-122"/>
                  </a:rPr>
                  <a:t>展开至扭度</a:t>
                </a:r>
                <a14:m>
                  <m:oMath xmlns:m="http://schemas.openxmlformats.org/officeDocument/2006/math">
                    <m:r>
                      <a:rPr lang="en-US" altLang="zh-CN" i="1" dirty="0" smtClean="0">
                        <a:latin typeface="Cambria Math" panose="02040503050406030204" pitchFamily="18" charset="0"/>
                        <a:ea typeface="微软雅黑" panose="020B0503020204020204" pitchFamily="34" charset="-122"/>
                      </a:rPr>
                      <m:t>3</m:t>
                    </m:r>
                  </m:oMath>
                </a14:m>
                <a:r>
                  <a:rPr lang="zh-CN" altLang="zh-CN" dirty="0">
                    <a:latin typeface="微软雅黑" panose="020B0503020204020204" pitchFamily="34" charset="-122"/>
                    <a:ea typeface="微软雅黑" panose="020B0503020204020204" pitchFamily="34" charset="-122"/>
                  </a:rPr>
                  <a:t>的形式</a:t>
                </a:r>
                <a:endParaRPr lang="en-US" altLang="zh-CN"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𝐴</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Sub>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p>
                        </m:sSubSup>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r>
                              <m:rPr>
                                <m:lit/>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𝑃</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1+0.43</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r>
                              <m:rPr>
                                <m:lit/>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𝜋</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1+0.55</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𝐴</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Sub>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p>
                        </m:sSubSup>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r>
                              <m:rPr>
                                <m:lit/>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p>
                        </m:sSubSup>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r>
                              <m:rPr>
                                <m:lit/>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𝑃</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1+0.24</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r>
                              <m:rPr>
                                <m:lit/>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5">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b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𝐾</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6</m:t>
                            </m:r>
                          </m:e>
                        </m:rad>
                      </m:den>
                    </m:f>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d>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1+0.35</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−10</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r>
                      <m:rPr>
                        <m:sty m:val="p"/>
                      </m:rPr>
                      <a:rPr lang="en-US" altLang="zh-CN" sz="1800" smtClean="0">
                        <a:effectLst/>
                        <a:latin typeface="Cambria Math" panose="02040503050406030204" pitchFamily="18" charset="0"/>
                        <a:ea typeface="宋体" panose="02010600030101010101" pitchFamily="2" charset="-122"/>
                      </a:rPr>
                      <m:t>Gegenbauer</m:t>
                    </m:r>
                  </m:oMath>
                </a14:m>
                <a:r>
                  <a:rPr lang="zh-CN" altLang="zh-CN" sz="1800" dirty="0">
                    <a:effectLst/>
                    <a:latin typeface="微软雅黑" panose="020B0503020204020204" pitchFamily="34" charset="-122"/>
                    <a:ea typeface="微软雅黑" panose="020B0503020204020204" pitchFamily="34" charset="-122"/>
                  </a:rPr>
                  <a:t>多项式</a:t>
                </a:r>
                <a:endParaRPr lang="en-US" altLang="zh-CN" i="1" dirty="0">
                  <a:latin typeface="微软雅黑" panose="020B0503020204020204" pitchFamily="34" charset="-122"/>
                  <a:ea typeface="微软雅黑" panose="020B0503020204020204" pitchFamily="34" charset="-122"/>
                </a:endParaRPr>
              </a:p>
              <a:p>
                <a:pPr algn="ctr">
                  <a:lnSpc>
                    <a:spcPts val="3600"/>
                  </a:lnSpc>
                </a:pP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𝐶</m:t>
                        </m:r>
                      </m:e>
                      <m:sub>
                        <m:r>
                          <a:rPr lang="en-US" altLang="zh-CN" sz="1600" i="1">
                            <a:latin typeface="Cambria Math" panose="02040503050406030204" pitchFamily="18" charset="0"/>
                          </a:rPr>
                          <m:t>1</m:t>
                        </m:r>
                      </m:sub>
                      <m:sup>
                        <m:r>
                          <a:rPr lang="en-US" altLang="zh-CN" sz="1600" i="1">
                            <a:latin typeface="Cambria Math" panose="02040503050406030204" pitchFamily="18" charset="0"/>
                          </a:rPr>
                          <m:t>3</m:t>
                        </m:r>
                        <m:r>
                          <m:rPr>
                            <m:lit/>
                          </m:rPr>
                          <a:rPr lang="en-US" altLang="zh-CN" sz="1600" i="1">
                            <a:latin typeface="Cambria Math" panose="02040503050406030204" pitchFamily="18" charset="0"/>
                          </a:rPr>
                          <m:t>/</m:t>
                        </m:r>
                        <m:r>
                          <a:rPr lang="en-US" altLang="zh-CN" sz="1600" i="1">
                            <a:latin typeface="Cambria Math" panose="02040503050406030204" pitchFamily="18" charset="0"/>
                          </a:rPr>
                          <m:t>2</m:t>
                        </m:r>
                      </m:sup>
                    </m:sSub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=3</m:t>
                    </m:r>
                    <m:r>
                      <a:rPr lang="en-US" altLang="zh-CN" sz="1600" i="1">
                        <a:latin typeface="Cambria Math" panose="02040503050406030204" pitchFamily="18" charset="0"/>
                      </a:rPr>
                      <m:t>𝑥</m:t>
                    </m:r>
                    <m:r>
                      <a:rPr lang="zh-CN" altLang="zh-CN" sz="1600">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𝐶</m:t>
                        </m:r>
                      </m:e>
                      <m:sub>
                        <m:r>
                          <a:rPr lang="en-US" altLang="zh-CN" sz="1600" i="1">
                            <a:latin typeface="Cambria Math" panose="02040503050406030204" pitchFamily="18" charset="0"/>
                          </a:rPr>
                          <m:t>2</m:t>
                        </m:r>
                      </m:sub>
                      <m:sup>
                        <m:r>
                          <a:rPr lang="en-US" altLang="zh-CN" sz="1600" i="1">
                            <a:latin typeface="Cambria Math" panose="02040503050406030204" pitchFamily="18" charset="0"/>
                          </a:rPr>
                          <m:t>3</m:t>
                        </m:r>
                        <m:r>
                          <m:rPr>
                            <m:lit/>
                          </m:rPr>
                          <a:rPr lang="en-US" altLang="zh-CN" sz="1600" i="1">
                            <a:latin typeface="Cambria Math" panose="02040503050406030204" pitchFamily="18" charset="0"/>
                          </a:rPr>
                          <m:t>/</m:t>
                        </m:r>
                        <m:r>
                          <a:rPr lang="en-US" altLang="zh-CN" sz="1600" i="1">
                            <a:latin typeface="Cambria Math" panose="02040503050406030204" pitchFamily="18" charset="0"/>
                          </a:rPr>
                          <m:t>2</m:t>
                        </m:r>
                      </m:sup>
                    </m:sSub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=1.5</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5</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𝑥</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−1</m:t>
                        </m:r>
                      </m:e>
                    </m:d>
                    <m:r>
                      <a:rPr lang="zh-CN" altLang="zh-CN" sz="1600">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𝐶</m:t>
                        </m:r>
                      </m:e>
                      <m:sub>
                        <m:r>
                          <a:rPr lang="en-US" altLang="zh-CN" sz="1600" i="1">
                            <a:latin typeface="Cambria Math" panose="02040503050406030204" pitchFamily="18" charset="0"/>
                          </a:rPr>
                          <m:t>2</m:t>
                        </m:r>
                      </m:sub>
                      <m:sup>
                        <m:r>
                          <a:rPr lang="en-US" altLang="zh-CN" sz="1600" i="1">
                            <a:latin typeface="Cambria Math" panose="02040503050406030204" pitchFamily="18" charset="0"/>
                          </a:rPr>
                          <m:t>1</m:t>
                        </m:r>
                        <m:r>
                          <m:rPr>
                            <m:lit/>
                          </m:rPr>
                          <a:rPr lang="en-US" altLang="zh-CN" sz="1600" i="1">
                            <a:latin typeface="Cambria Math" panose="02040503050406030204" pitchFamily="18" charset="0"/>
                          </a:rPr>
                          <m:t>/</m:t>
                        </m:r>
                        <m:r>
                          <a:rPr lang="en-US" altLang="zh-CN" sz="1600" i="1">
                            <a:latin typeface="Cambria Math" panose="02040503050406030204" pitchFamily="18" charset="0"/>
                          </a:rPr>
                          <m:t>2</m:t>
                        </m:r>
                      </m:sup>
                    </m:sSub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3</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𝑥</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−1</m:t>
                        </m:r>
                      </m:e>
                    </m:d>
                    <m:r>
                      <m:rPr>
                        <m:lit/>
                      </m:rPr>
                      <a:rPr lang="en-US" altLang="zh-CN" sz="1600" i="1">
                        <a:latin typeface="Cambria Math" panose="02040503050406030204" pitchFamily="18" charset="0"/>
                      </a:rPr>
                      <m:t>/</m:t>
                    </m:r>
                    <m:r>
                      <a:rPr lang="en-US" altLang="zh-CN" sz="1600" i="1">
                        <a:latin typeface="Cambria Math" panose="02040503050406030204" pitchFamily="18" charset="0"/>
                      </a:rPr>
                      <m:t>2</m:t>
                    </m:r>
                  </m:oMath>
                </a14:m>
                <a:r>
                  <a:rPr lang="zh-CN" altLang="en-US" sz="1600" dirty="0">
                    <a:effectLst/>
                    <a:latin typeface="微软雅黑" panose="020B0503020204020204" pitchFamily="34" charset="-122"/>
                    <a:ea typeface="微软雅黑" panose="020B0503020204020204" pitchFamily="34" charset="-122"/>
                  </a:rPr>
                  <a:t>，</a:t>
                </a:r>
                <a:endParaRPr lang="en-US" altLang="zh-CN" sz="1600" dirty="0">
                  <a:effectLst/>
                  <a:latin typeface="微软雅黑" panose="020B0503020204020204" pitchFamily="34" charset="-122"/>
                  <a:ea typeface="微软雅黑" panose="020B0503020204020204" pitchFamily="34" charset="-122"/>
                </a:endParaRPr>
              </a:p>
              <a:p>
                <a:pPr>
                  <a:lnSpc>
                    <a:spcPts val="3600"/>
                  </a:lnSpc>
                </a:pPr>
                <a:r>
                  <a:rPr lang="zh-CN" altLang="zh-CN" sz="1800" dirty="0">
                    <a:effectLst/>
                    <a:latin typeface="微软雅黑" panose="020B0503020204020204" pitchFamily="34" charset="-122"/>
                    <a:ea typeface="微软雅黑" panose="020B0503020204020204" pitchFamily="34" charset="-122"/>
                  </a:rPr>
                  <a:t>扭度</a:t>
                </a:r>
                <a14:m>
                  <m:oMath xmlns:m="http://schemas.openxmlformats.org/officeDocument/2006/math">
                    <m:r>
                      <a:rPr lang="en-US" altLang="zh-CN" sz="1800" b="0" i="1" smtClean="0">
                        <a:effectLst/>
                        <a:latin typeface="Cambria Math" panose="02040503050406030204" pitchFamily="18" charset="0"/>
                        <a:ea typeface="微软雅黑" panose="020B0503020204020204" pitchFamily="34" charset="-122"/>
                      </a:rPr>
                      <m:t>2</m:t>
                    </m:r>
                  </m:oMath>
                </a14:m>
                <a:r>
                  <a:rPr lang="zh-CN" altLang="zh-CN" sz="1800" dirty="0">
                    <a:effectLst/>
                    <a:latin typeface="微软雅黑" panose="020B0503020204020204" pitchFamily="34" charset="-122"/>
                    <a:ea typeface="微软雅黑" panose="020B0503020204020204" pitchFamily="34" charset="-122"/>
                  </a:rPr>
                  <a:t>的</a:t>
                </a:r>
                <a14:m>
                  <m:oMath xmlns:m="http://schemas.openxmlformats.org/officeDocument/2006/math">
                    <m:r>
                      <m:rPr>
                        <m:sty m:val="p"/>
                      </m:rPr>
                      <a:rPr lang="en-US" altLang="zh-CN" sz="1800">
                        <a:effectLst/>
                        <a:latin typeface="Cambria Math" panose="02040503050406030204" pitchFamily="18" charset="0"/>
                        <a:ea typeface="宋体" panose="02010600030101010101" pitchFamily="2" charset="-122"/>
                      </a:rPr>
                      <m:t>LCDAs</m:t>
                    </m:r>
                  </m:oMath>
                </a14:m>
                <a:r>
                  <a:rPr lang="zh-CN" altLang="zh-CN" sz="1800" dirty="0">
                    <a:effectLst/>
                    <a:latin typeface="微软雅黑" panose="020B0503020204020204" pitchFamily="34" charset="-122"/>
                    <a:ea typeface="微软雅黑" panose="020B0503020204020204" pitchFamily="34" charset="-122"/>
                  </a:rPr>
                  <a:t>的</a:t>
                </a:r>
                <a14:m>
                  <m:oMath xmlns:m="http://schemas.openxmlformats.org/officeDocument/2006/math">
                    <m:r>
                      <m:rPr>
                        <m:sty m:val="p"/>
                      </m:rPr>
                      <a:rPr lang="en-US" altLang="zh-CN" sz="1800">
                        <a:effectLst/>
                        <a:latin typeface="Cambria Math" panose="02040503050406030204" pitchFamily="18" charset="0"/>
                        <a:ea typeface="宋体" panose="02010600030101010101" pitchFamily="2" charset="-122"/>
                      </a:rPr>
                      <m:t>Gegenbauer</m:t>
                    </m:r>
                  </m:oMath>
                </a14:m>
                <a:r>
                  <a:rPr lang="zh-CN" altLang="zh-CN" sz="1800" dirty="0">
                    <a:effectLst/>
                    <a:latin typeface="微软雅黑" panose="020B0503020204020204" pitchFamily="34" charset="-122"/>
                    <a:ea typeface="微软雅黑" panose="020B0503020204020204" pitchFamily="34" charset="-122"/>
                  </a:rPr>
                  <a:t>矩在能标</a:t>
                </a:r>
                <a14:m>
                  <m:oMath xmlns:m="http://schemas.openxmlformats.org/officeDocument/2006/math">
                    <m:r>
                      <a:rPr lang="en-US" altLang="zh-CN" sz="1800" i="1">
                        <a:effectLst/>
                        <a:latin typeface="Cambria Math" panose="02040503050406030204" pitchFamily="18" charset="0"/>
                        <a:ea typeface="宋体" panose="02010600030101010101" pitchFamily="2" charset="-122"/>
                      </a:rPr>
                      <m:t>𝜇</m:t>
                    </m:r>
                    <m:r>
                      <a:rPr lang="en-US" altLang="zh-CN" sz="1800" i="1">
                        <a:effectLst/>
                        <a:latin typeface="Cambria Math" panose="02040503050406030204" pitchFamily="18" charset="0"/>
                        <a:ea typeface="宋体" panose="02010600030101010101" pitchFamily="2" charset="-122"/>
                      </a:rPr>
                      <m:t>=1 </m:t>
                    </m:r>
                    <m:r>
                      <m:rPr>
                        <m:sty m:val="p"/>
                      </m:rPr>
                      <a:rPr lang="en-US" altLang="zh-CN" sz="1800">
                        <a:effectLst/>
                        <a:latin typeface="Cambria Math" panose="02040503050406030204" pitchFamily="18" charset="0"/>
                        <a:ea typeface="宋体" panose="02010600030101010101" pitchFamily="2" charset="-122"/>
                      </a:rPr>
                      <m:t>GeV</m:t>
                    </m:r>
                  </m:oMath>
                </a14:m>
                <a:r>
                  <a:rPr lang="zh-CN" altLang="zh-CN" sz="1800" dirty="0">
                    <a:effectLst/>
                    <a:latin typeface="微软雅黑" panose="020B0503020204020204" pitchFamily="34" charset="-122"/>
                    <a:ea typeface="微软雅黑" panose="020B0503020204020204" pitchFamily="34" charset="-122"/>
                  </a:rPr>
                  <a:t>处的值为</a:t>
                </a:r>
                <a:endParaRPr lang="en-US" altLang="zh-CN" i="1" dirty="0">
                  <a:latin typeface="微软雅黑" panose="020B0503020204020204" pitchFamily="34" charset="-122"/>
                  <a:ea typeface="微软雅黑" panose="020B0503020204020204" pitchFamily="34" charset="-122"/>
                </a:endParaRPr>
              </a:p>
              <a:p>
                <a:pPr algn="ctr">
                  <a:lnSpc>
                    <a:spcPts val="3600"/>
                  </a:lnSpc>
                </a:pP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𝑎</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𝐾</m:t>
                        </m:r>
                      </m:sup>
                    </m:sSubSup>
                    <m:r>
                      <a:rPr lang="en-US" altLang="zh-CN" sz="1600" i="1">
                        <a:latin typeface="Cambria Math" panose="02040503050406030204" pitchFamily="18" charset="0"/>
                      </a:rPr>
                      <m:t>=0.06</m:t>
                    </m:r>
                    <m:r>
                      <a:rPr lang="zh-CN" altLang="zh-CN" sz="1600">
                        <a:latin typeface="Cambria Math" panose="02040503050406030204" pitchFamily="18" charset="0"/>
                      </a:rPr>
                      <m:t>±</m:t>
                    </m:r>
                    <m:r>
                      <a:rPr lang="en-US" altLang="zh-CN" sz="1600" i="1">
                        <a:latin typeface="Cambria Math" panose="02040503050406030204" pitchFamily="18" charset="0"/>
                      </a:rPr>
                      <m:t>0.03</m:t>
                    </m:r>
                    <m:r>
                      <a:rPr lang="zh-CN" altLang="zh-CN" sz="1600">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𝑎</m:t>
                        </m:r>
                      </m:e>
                      <m:sub>
                        <m:r>
                          <a:rPr lang="en-US" altLang="zh-CN" sz="1600" i="1">
                            <a:latin typeface="Cambria Math" panose="02040503050406030204" pitchFamily="18" charset="0"/>
                          </a:rPr>
                          <m:t>2</m:t>
                        </m:r>
                      </m:sub>
                      <m:sup>
                        <m:r>
                          <a:rPr lang="en-US" altLang="zh-CN" sz="1600" i="1">
                            <a:latin typeface="Cambria Math" panose="02040503050406030204" pitchFamily="18" charset="0"/>
                          </a:rPr>
                          <m:t>𝐾</m:t>
                        </m:r>
                        <m:r>
                          <m:rPr>
                            <m:lit/>
                          </m:rPr>
                          <a:rPr lang="en-US" altLang="zh-CN" sz="1600" i="1">
                            <a:latin typeface="Cambria Math" panose="02040503050406030204" pitchFamily="18" charset="0"/>
                          </a:rPr>
                          <m:t>/</m:t>
                        </m:r>
                        <m:r>
                          <a:rPr lang="en-US" altLang="zh-CN" sz="1600" i="1">
                            <a:latin typeface="Cambria Math" panose="02040503050406030204" pitchFamily="18" charset="0"/>
                          </a:rPr>
                          <m:t>𝜋</m:t>
                        </m:r>
                      </m:sup>
                    </m:sSubSup>
                    <m:r>
                      <a:rPr lang="en-US" altLang="zh-CN" sz="1600" i="1">
                        <a:latin typeface="Cambria Math" panose="02040503050406030204" pitchFamily="18" charset="0"/>
                      </a:rPr>
                      <m:t>=0.25</m:t>
                    </m:r>
                    <m:r>
                      <a:rPr lang="zh-CN" altLang="zh-CN" sz="1600">
                        <a:latin typeface="Cambria Math" panose="02040503050406030204" pitchFamily="18" charset="0"/>
                      </a:rPr>
                      <m:t>±</m:t>
                    </m:r>
                    <m:r>
                      <a:rPr lang="en-US" altLang="zh-CN" sz="1600" i="1">
                        <a:latin typeface="Cambria Math" panose="02040503050406030204" pitchFamily="18" charset="0"/>
                      </a:rPr>
                      <m:t>0.15</m:t>
                    </m:r>
                  </m:oMath>
                </a14:m>
                <a:r>
                  <a:rPr lang="zh-CN" altLang="en-US" sz="1600" dirty="0">
                    <a:effectLst/>
                    <a:latin typeface="微软雅黑" panose="020B0503020204020204" pitchFamily="34" charset="-122"/>
                    <a:ea typeface="微软雅黑" panose="020B0503020204020204" pitchFamily="34" charset="-122"/>
                  </a:rPr>
                  <a:t>。</a:t>
                </a:r>
                <a:endParaRPr lang="zh-CN" altLang="zh-CN" sz="1800" dirty="0">
                  <a:effectLst/>
                  <a:latin typeface="微软雅黑" panose="020B0503020204020204" pitchFamily="34" charset="-122"/>
                  <a:ea typeface="微软雅黑" panose="020B0503020204020204" pitchFamily="34" charset="-122"/>
                </a:endParaRPr>
              </a:p>
            </p:txBody>
          </p:sp>
        </mc:Choice>
        <mc:Fallback xmlns="">
          <p:sp>
            <p:nvSpPr>
              <p:cNvPr id="2" name="文本框 1">
                <a:extLst>
                  <a:ext uri="{FF2B5EF4-FFF2-40B4-BE49-F238E27FC236}">
                    <a16:creationId xmlns:a16="http://schemas.microsoft.com/office/drawing/2014/main" id="{534B4995-AE46-B01B-FDEE-6BBF5F0D404E}"/>
                  </a:ext>
                </a:extLst>
              </p:cNvPr>
              <p:cNvSpPr txBox="1">
                <a:spLocks noRot="1" noChangeAspect="1" noMove="1" noResize="1" noEditPoints="1" noAdjustHandles="1" noChangeArrowheads="1" noChangeShapeType="1" noTextEdit="1"/>
              </p:cNvSpPr>
              <p:nvPr/>
            </p:nvSpPr>
            <p:spPr>
              <a:xfrm>
                <a:off x="1056000" y="174295"/>
                <a:ext cx="10080000" cy="6509411"/>
              </a:xfrm>
              <a:prstGeom prst="rect">
                <a:avLst/>
              </a:prstGeom>
              <a:blipFill>
                <a:blip r:embed="rId2"/>
                <a:stretch>
                  <a:fillRect l="-484" r="-2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0953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DAAFAA5-AFDC-8CAB-3B49-CC77BB3154D8}"/>
                  </a:ext>
                </a:extLst>
              </p:cNvPr>
              <p:cNvSpPr txBox="1"/>
              <p:nvPr/>
            </p:nvSpPr>
            <p:spPr>
              <a:xfrm>
                <a:off x="1056000" y="557917"/>
                <a:ext cx="10080000" cy="5620065"/>
              </a:xfrm>
              <a:prstGeom prst="rect">
                <a:avLst/>
              </a:prstGeom>
              <a:noFill/>
            </p:spPr>
            <p:txBody>
              <a:bodyPr wrap="square" rtlCol="0">
                <a:spAutoFit/>
              </a:bodyPr>
              <a:lstStyle/>
              <a:p>
                <a:pPr indent="457200">
                  <a:lnSpc>
                    <a:spcPts val="3600"/>
                  </a:lnSpc>
                </a:pPr>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考虑</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重子展开至扭度</a:t>
                </a:r>
                <a14:m>
                  <m:oMath xmlns:m="http://schemas.openxmlformats.org/officeDocument/2006/math">
                    <m:r>
                      <a:rPr lang="en-US" altLang="zh-CN" i="1">
                        <a:effectLst/>
                        <a:latin typeface="Cambria Math" panose="02040503050406030204" pitchFamily="18" charset="0"/>
                        <a:ea typeface="宋体" panose="02010600030101010101" pitchFamily="2" charset="-122"/>
                        <a:cs typeface="Times New Roman" panose="02020603050405020304" pitchFamily="18" charset="0"/>
                      </a:rPr>
                      <m:t>4</m:t>
                    </m:r>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的</a:t>
                </a:r>
                <a14:m>
                  <m:oMath xmlns:m="http://schemas.openxmlformats.org/officeDocument/2006/math">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LCDAs</m:t>
                    </m:r>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，其光锥强子矩阵元可以分解为</a:t>
                </a:r>
                <a:endParaRPr lang="en-US" altLang="zh-CN"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sub>
                                </m:sSub>
                              </m:sub>
                            </m:sSub>
                          </m:e>
                        </m:d>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𝛼𝛽𝛾</m:t>
                        </m:r>
                      </m:sub>
                    </m:sSub>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8</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e>
                        </m:rad>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den>
                    </m:f>
                    <m:d>
                      <m:dPr>
                        <m:begChr m:val="{"/>
                        <m:endChr m:val="}"/>
                        <m:ctrlPr>
                          <a:rPr lang="en-US" altLang="zh-CN" sz="1600" i="1" smtClean="0">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cs typeface="Times New Roman" panose="02020603050405020304" pitchFamily="18" charset="0"/>
                              </a:rPr>
                              <m:t>𝑓</m:t>
                            </m:r>
                          </m:e>
                          <m:sub>
                            <m:sSub>
                              <m:sSubPr>
                                <m:ctrlPr>
                                  <a:rPr lang="zh-CN" altLang="zh-CN" sz="1600" i="1">
                                    <a:latin typeface="Cambria Math" panose="02040503050406030204" pitchFamily="18" charset="0"/>
                                    <a:ea typeface="Cambria Math" panose="02040503050406030204" pitchFamily="18" charset="0"/>
                                  </a:rPr>
                                </m:ctrlPr>
                              </m:sSubPr>
                              <m:e>
                                <m:r>
                                  <m:rPr>
                                    <m:sty m:val="p"/>
                                  </m:rPr>
                                  <a:rPr lang="en-US" altLang="zh-CN" sz="1600">
                                    <a:latin typeface="Cambria Math" panose="02040503050406030204" pitchFamily="18" charset="0"/>
                                    <a:cs typeface="Times New Roman" panose="02020603050405020304" pitchFamily="18" charset="0"/>
                                  </a:rPr>
                                  <m:t>Λ</m:t>
                                </m:r>
                              </m:e>
                              <m:sub>
                                <m:r>
                                  <a:rPr lang="en-US" altLang="zh-CN" sz="1600" i="1">
                                    <a:latin typeface="Cambria Math" panose="02040503050406030204" pitchFamily="18" charset="0"/>
                                    <a:cs typeface="Times New Roman" panose="02020603050405020304" pitchFamily="18" charset="0"/>
                                  </a:rPr>
                                  <m:t>𝑏</m:t>
                                </m:r>
                              </m:sub>
                            </m:sSub>
                          </m:sub>
                          <m:sup>
                            <m:d>
                              <m:dPr>
                                <m:ctrlPr>
                                  <a:rPr lang="zh-CN"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cs typeface="Times New Roman" panose="02020603050405020304" pitchFamily="18" charset="0"/>
                                  </a:rPr>
                                  <m:t>1</m:t>
                                </m:r>
                              </m:e>
                            </m:d>
                          </m:sup>
                        </m:sSubSup>
                        <m:d>
                          <m:dPr>
                            <m:ctrlPr>
                              <a:rPr lang="zh-CN"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cs typeface="Times New Roman" panose="02020603050405020304" pitchFamily="18" charset="0"/>
                              </a:rPr>
                              <m:t>𝜇</m:t>
                            </m:r>
                          </m:e>
                        </m:d>
                        <m:sSub>
                          <m:sSubPr>
                            <m:ctrlPr>
                              <a:rPr lang="zh-CN" altLang="zh-CN" sz="1600" i="1">
                                <a:latin typeface="Cambria Math" panose="02040503050406030204" pitchFamily="18" charset="0"/>
                                <a:ea typeface="Cambria Math" panose="02040503050406030204" pitchFamily="18" charset="0"/>
                              </a:rPr>
                            </m:ctrlPr>
                          </m:sSubPr>
                          <m:e>
                            <m:d>
                              <m:dPr>
                                <m:begChr m:val="["/>
                                <m:endChr m:val="]"/>
                                <m:ctrlPr>
                                  <a:rPr lang="zh-CN" altLang="zh-CN" sz="1600" i="1">
                                    <a:latin typeface="Cambria Math" panose="02040503050406030204" pitchFamily="18" charset="0"/>
                                    <a:ea typeface="Cambria Math" panose="02040503050406030204" pitchFamily="18" charset="0"/>
                                  </a:rPr>
                                </m:ctrlPr>
                              </m:dPr>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𝑀</m:t>
                                    </m:r>
                                  </m:e>
                                  <m:sub>
                                    <m:r>
                                      <a:rPr lang="en-US" altLang="zh-CN" sz="1600" i="1">
                                        <a:latin typeface="Cambria Math" panose="02040503050406030204" pitchFamily="18" charset="0"/>
                                        <a:cs typeface="Times New Roman" panose="02020603050405020304" pitchFamily="18" charset="0"/>
                                      </a:rPr>
                                      <m:t>1</m:t>
                                    </m:r>
                                  </m:sub>
                                </m:sSub>
                                <m:d>
                                  <m:dPr>
                                    <m:ctrlPr>
                                      <a:rPr lang="zh-CN" altLang="zh-CN" sz="1600" i="1">
                                        <a:latin typeface="Cambria Math" panose="02040503050406030204" pitchFamily="18" charset="0"/>
                                        <a:ea typeface="Cambria Math" panose="02040503050406030204" pitchFamily="18" charset="0"/>
                                      </a:rPr>
                                    </m:ctrlPr>
                                  </m:dPr>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2</m:t>
                                        </m:r>
                                      </m:sub>
                                    </m:sSub>
                                    <m:r>
                                      <a:rPr lang="en-US" altLang="zh-CN" sz="1600" i="1">
                                        <a:latin typeface="Cambria Math" panose="02040503050406030204" pitchFamily="18" charset="0"/>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3</m:t>
                                        </m:r>
                                      </m:sub>
                                    </m:sSub>
                                  </m:e>
                                </m:d>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𝛾</m:t>
                                    </m:r>
                                  </m:e>
                                  <m:sub>
                                    <m:r>
                                      <a:rPr lang="en-US" altLang="zh-CN" sz="1600" i="1">
                                        <a:latin typeface="Cambria Math" panose="02040503050406030204" pitchFamily="18" charset="0"/>
                                        <a:cs typeface="Times New Roman" panose="02020603050405020304" pitchFamily="18" charset="0"/>
                                      </a:rPr>
                                      <m:t>5</m:t>
                                    </m:r>
                                  </m:sub>
                                </m:sSub>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cs typeface="Times New Roman" panose="02020603050405020304" pitchFamily="18" charset="0"/>
                                      </a:rPr>
                                      <m:t>𝐶</m:t>
                                    </m:r>
                                  </m:e>
                                  <m:sup>
                                    <m:r>
                                      <a:rPr lang="en-US" altLang="zh-CN" sz="1600" i="1">
                                        <a:latin typeface="Cambria Math" panose="02040503050406030204" pitchFamily="18" charset="0"/>
                                        <a:cs typeface="Times New Roman" panose="02020603050405020304" pitchFamily="18" charset="0"/>
                                      </a:rPr>
                                      <m:t>𝑇</m:t>
                                    </m:r>
                                  </m:sup>
                                </m:sSup>
                              </m:e>
                            </m:d>
                          </m:e>
                          <m:sub>
                            <m:r>
                              <a:rPr lang="en-US" altLang="zh-CN" sz="1600" i="1">
                                <a:latin typeface="Cambria Math" panose="02040503050406030204" pitchFamily="18" charset="0"/>
                                <a:cs typeface="Times New Roman" panose="02020603050405020304" pitchFamily="18" charset="0"/>
                              </a:rPr>
                              <m:t>𝛾𝛽</m:t>
                            </m:r>
                          </m:sub>
                        </m:sSub>
                        <m:r>
                          <m:rPr>
                            <m:aln/>
                          </m:rP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𝑓</m:t>
                            </m:r>
                          </m:e>
                          <m:sub>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sub>
                          <m:sup>
                            <m:d>
                              <m:dPr>
                                <m:ctrlPr>
                                  <a:rPr lang="zh-CN" altLang="zh-CN" sz="1600" i="1">
                                    <a:latin typeface="Cambria Math" panose="02040503050406030204" pitchFamily="18" charset="0"/>
                                  </a:rPr>
                                </m:ctrlPr>
                              </m:dPr>
                              <m:e>
                                <m:r>
                                  <a:rPr lang="en-US" altLang="zh-CN" sz="1600" i="1">
                                    <a:latin typeface="Cambria Math" panose="02040503050406030204" pitchFamily="18" charset="0"/>
                                  </a:rPr>
                                  <m:t>2</m:t>
                                </m:r>
                              </m:e>
                            </m:d>
                          </m:sup>
                        </m:sSubSup>
                        <m:d>
                          <m:dPr>
                            <m:ctrlPr>
                              <a:rPr lang="zh-CN" altLang="zh-CN" sz="1600" i="1">
                                <a:latin typeface="Cambria Math" panose="02040503050406030204" pitchFamily="18" charset="0"/>
                              </a:rPr>
                            </m:ctrlPr>
                          </m:dPr>
                          <m:e>
                            <m:r>
                              <a:rPr lang="en-US" altLang="zh-CN" sz="1600" i="1">
                                <a:latin typeface="Cambria Math" panose="02040503050406030204" pitchFamily="18" charset="0"/>
                              </a:rPr>
                              <m:t>𝜇</m:t>
                            </m:r>
                          </m:e>
                        </m:d>
                        <m:sSub>
                          <m:sSubPr>
                            <m:ctrlPr>
                              <a:rPr lang="zh-CN" altLang="zh-CN" sz="1600" i="1">
                                <a:latin typeface="Cambria Math" panose="02040503050406030204" pitchFamily="18" charset="0"/>
                              </a:rPr>
                            </m:ctrlPr>
                          </m:sSub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𝑀</m:t>
                                    </m:r>
                                  </m:e>
                                  <m:sub>
                                    <m:r>
                                      <a:rPr lang="en-US" altLang="zh-CN" sz="1600" i="1">
                                        <a:latin typeface="Cambria Math" panose="02040503050406030204" pitchFamily="18" charset="0"/>
                                      </a:rPr>
                                      <m:t>2</m:t>
                                    </m:r>
                                  </m:sub>
                                </m:sSub>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3</m:t>
                                        </m:r>
                                      </m:sub>
                                    </m:sSub>
                                  </m:e>
                                </m:d>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𝛾</m:t>
                                    </m:r>
                                  </m:e>
                                  <m:sub>
                                    <m:r>
                                      <a:rPr lang="en-US" altLang="zh-CN" sz="1600" i="1">
                                        <a:latin typeface="Cambria Math" panose="02040503050406030204" pitchFamily="18" charset="0"/>
                                      </a:rPr>
                                      <m:t>5</m:t>
                                    </m:r>
                                  </m:sub>
                                </m:sSub>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𝐶</m:t>
                                    </m:r>
                                  </m:e>
                                  <m:sup>
                                    <m:r>
                                      <a:rPr lang="en-US" altLang="zh-CN" sz="1600" i="1">
                                        <a:latin typeface="Cambria Math" panose="02040503050406030204" pitchFamily="18" charset="0"/>
                                      </a:rPr>
                                      <m:t>𝑇</m:t>
                                    </m:r>
                                  </m:sup>
                                </m:sSup>
                              </m:e>
                            </m:d>
                          </m:e>
                          <m:sub>
                            <m:r>
                              <a:rPr lang="en-US" altLang="zh-CN" sz="1600" i="1">
                                <a:latin typeface="Cambria Math" panose="02040503050406030204" pitchFamily="18" charset="0"/>
                              </a:rPr>
                              <m:t>𝛾𝛽</m:t>
                            </m:r>
                          </m:sub>
                        </m:sSub>
                      </m:e>
                    </m:d>
                    <m:sSub>
                      <m:sSubPr>
                        <m:ctrlPr>
                          <a:rPr lang="zh-CN" altLang="zh-CN" sz="1600" i="1">
                            <a:latin typeface="Cambria Math" panose="02040503050406030204" pitchFamily="18" charset="0"/>
                          </a:rPr>
                        </m:ctrlPr>
                      </m:sSubPr>
                      <m:e>
                        <m:d>
                          <m:dPr>
                            <m:begChr m:val="["/>
                            <m:endChr m:val="]"/>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𝑏</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𝑝</m:t>
                                </m:r>
                              </m:e>
                            </m:d>
                          </m:e>
                        </m:d>
                      </m:e>
                      <m:sub>
                        <m:r>
                          <a:rPr lang="en-US" altLang="zh-CN" sz="1600" i="1">
                            <a:latin typeface="Cambria Math" panose="02040503050406030204" pitchFamily="18" charset="0"/>
                          </a:rPr>
                          <m:t>𝛼</m:t>
                        </m:r>
                      </m:sub>
                    </m:sSub>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3600"/>
                  </a:lnSpc>
                </a:pPr>
                <a14:m>
                  <m:oMath xmlns:m="http://schemas.openxmlformats.org/officeDocument/2006/math">
                    <m:sSubSup>
                      <m:sSubSupPr>
                        <m:ctrlPr>
                          <a:rPr lang="zh-CN" altLang="zh-CN" i="1">
                            <a:effectLst/>
                            <a:latin typeface="Cambria Math" panose="02040503050406030204" pitchFamily="18" charset="0"/>
                            <a:ea typeface="Cambria Math" panose="02040503050406030204" pitchFamily="18" charset="0"/>
                          </a:rPr>
                        </m:ctrlPr>
                      </m:sSubSupPr>
                      <m:e>
                        <m:r>
                          <a:rPr lang="en-US" altLang="zh-CN" i="1">
                            <a:effectLst/>
                            <a:latin typeface="Cambria Math" panose="02040503050406030204" pitchFamily="18" charset="0"/>
                            <a:ea typeface="宋体" panose="02010600030101010101" pitchFamily="2" charset="-122"/>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rPr>
                              <m:t>Λ</m:t>
                            </m:r>
                          </m:e>
                          <m:sub>
                            <m:r>
                              <a:rPr lang="en-US" altLang="zh-CN" i="1">
                                <a:effectLst/>
                                <a:latin typeface="Cambria Math" panose="02040503050406030204" pitchFamily="18" charset="0"/>
                                <a:ea typeface="宋体" panose="02010600030101010101" pitchFamily="2" charset="-122"/>
                              </a:rPr>
                              <m:t>𝑏</m:t>
                            </m:r>
                          </m:sub>
                        </m:sSub>
                      </m:sub>
                      <m:sup>
                        <m:d>
                          <m:dPr>
                            <m:ctrlPr>
                              <a:rPr lang="zh-CN" altLang="zh-CN" i="1">
                                <a:effectLst/>
                                <a:latin typeface="Cambria Math" panose="02040503050406030204" pitchFamily="18" charset="0"/>
                                <a:ea typeface="Cambria Math" panose="02040503050406030204" pitchFamily="18" charset="0"/>
                              </a:rPr>
                            </m:ctrlPr>
                          </m:dPr>
                          <m:e>
                            <m:r>
                              <a:rPr lang="en-US" altLang="zh-CN" i="1">
                                <a:effectLst/>
                                <a:latin typeface="Cambria Math" panose="02040503050406030204" pitchFamily="18" charset="0"/>
                                <a:ea typeface="宋体" panose="02010600030101010101" pitchFamily="2" charset="-122"/>
                              </a:rPr>
                              <m:t>1</m:t>
                            </m:r>
                          </m:e>
                        </m:d>
                      </m:sup>
                    </m:sSubSup>
                    <m:r>
                      <a:rPr lang="en-US" altLang="zh-CN">
                        <a:effectLst/>
                        <a:latin typeface="Cambria Math" panose="02040503050406030204" pitchFamily="18" charset="0"/>
                        <a:ea typeface="宋体" panose="02010600030101010101" pitchFamily="2" charset="-122"/>
                      </a:rPr>
                      <m:t>≈</m:t>
                    </m:r>
                    <m:sSubSup>
                      <m:sSubSupPr>
                        <m:ctrlPr>
                          <a:rPr lang="zh-CN" altLang="zh-CN" i="1">
                            <a:effectLst/>
                            <a:latin typeface="Cambria Math" panose="02040503050406030204" pitchFamily="18" charset="0"/>
                            <a:ea typeface="Cambria Math" panose="02040503050406030204" pitchFamily="18" charset="0"/>
                          </a:rPr>
                        </m:ctrlPr>
                      </m:sSubSupPr>
                      <m:e>
                        <m:r>
                          <a:rPr lang="en-US" altLang="zh-CN" i="1">
                            <a:effectLst/>
                            <a:latin typeface="Cambria Math" panose="02040503050406030204" pitchFamily="18" charset="0"/>
                            <a:ea typeface="宋体" panose="02010600030101010101" pitchFamily="2" charset="-122"/>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rPr>
                              <m:t>Λ</m:t>
                            </m:r>
                          </m:e>
                          <m:sub>
                            <m:r>
                              <a:rPr lang="en-US" altLang="zh-CN" i="1">
                                <a:effectLst/>
                                <a:latin typeface="Cambria Math" panose="02040503050406030204" pitchFamily="18" charset="0"/>
                                <a:ea typeface="宋体" panose="02010600030101010101" pitchFamily="2" charset="-122"/>
                              </a:rPr>
                              <m:t>𝑏</m:t>
                            </m:r>
                          </m:sub>
                        </m:sSub>
                      </m:sub>
                      <m:sup>
                        <m:d>
                          <m:dPr>
                            <m:ctrlPr>
                              <a:rPr lang="zh-CN" altLang="zh-CN" i="1">
                                <a:effectLst/>
                                <a:latin typeface="Cambria Math" panose="02040503050406030204" pitchFamily="18" charset="0"/>
                                <a:ea typeface="Cambria Math" panose="02040503050406030204" pitchFamily="18" charset="0"/>
                              </a:rPr>
                            </m:ctrlPr>
                          </m:dPr>
                          <m:e>
                            <m:r>
                              <a:rPr lang="en-US" altLang="zh-CN" i="1">
                                <a:effectLst/>
                                <a:latin typeface="Cambria Math" panose="02040503050406030204" pitchFamily="18" charset="0"/>
                                <a:ea typeface="宋体" panose="02010600030101010101" pitchFamily="2" charset="-122"/>
                              </a:rPr>
                              <m:t>2</m:t>
                            </m:r>
                          </m:e>
                        </m:d>
                      </m:sup>
                    </m:sSubSup>
                    <m:r>
                      <a:rPr lang="en-US" altLang="zh-CN">
                        <a:effectLst/>
                        <a:latin typeface="Cambria Math" panose="02040503050406030204" pitchFamily="18" charset="0"/>
                        <a:ea typeface="宋体" panose="02010600030101010101" pitchFamily="2" charset="-122"/>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rPr>
                          <m:t>𝑓</m:t>
                        </m:r>
                      </m:e>
                      <m: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rPr>
                              <m:t>Λ</m:t>
                            </m:r>
                          </m:e>
                          <m:sub>
                            <m:r>
                              <a:rPr lang="en-US" altLang="zh-CN" i="1">
                                <a:effectLst/>
                                <a:latin typeface="Cambria Math" panose="02040503050406030204" pitchFamily="18" charset="0"/>
                                <a:ea typeface="宋体" panose="02010600030101010101" pitchFamily="2" charset="-122"/>
                              </a:rPr>
                              <m:t>𝑏</m:t>
                            </m:r>
                          </m:sub>
                        </m:sSub>
                      </m:sub>
                    </m:sSub>
                    <m:r>
                      <a:rPr lang="en-US" altLang="zh-CN" i="1">
                        <a:effectLst/>
                        <a:latin typeface="Cambria Math" panose="02040503050406030204" pitchFamily="18" charset="0"/>
                        <a:ea typeface="宋体" panose="02010600030101010101" pitchFamily="2" charset="-122"/>
                      </a:rPr>
                      <m:t>=0.030</m:t>
                    </m:r>
                    <m:r>
                      <a:rPr lang="en-US" altLang="zh-CN">
                        <a:effectLst/>
                        <a:latin typeface="Cambria Math" panose="02040503050406030204" pitchFamily="18" charset="0"/>
                        <a:ea typeface="宋体" panose="02010600030101010101" pitchFamily="2" charset="-122"/>
                      </a:rPr>
                      <m:t>±</m:t>
                    </m:r>
                    <m:r>
                      <a:rPr lang="en-US" altLang="zh-CN" i="1">
                        <a:effectLst/>
                        <a:latin typeface="Cambria Math" panose="02040503050406030204" pitchFamily="18" charset="0"/>
                        <a:ea typeface="宋体" panose="02010600030101010101" pitchFamily="2" charset="-122"/>
                      </a:rPr>
                      <m:t>0.005 </m:t>
                    </m:r>
                    <m:r>
                      <m:rPr>
                        <m:sty m:val="p"/>
                      </m:rPr>
                      <a:rPr lang="en-US" altLang="zh-CN">
                        <a:effectLst/>
                        <a:latin typeface="Cambria Math" panose="02040503050406030204" pitchFamily="18" charset="0"/>
                        <a:ea typeface="宋体" panose="02010600030101010101" pitchFamily="2" charset="-122"/>
                      </a:rPr>
                      <m:t>Ge</m:t>
                    </m:r>
                    <m:sSup>
                      <m:sSupPr>
                        <m:ctrlPr>
                          <a:rPr lang="zh-CN" altLang="zh-CN" i="1">
                            <a:effectLst/>
                            <a:latin typeface="Cambria Math" panose="02040503050406030204" pitchFamily="18" charset="0"/>
                            <a:ea typeface="Cambria Math" panose="02040503050406030204" pitchFamily="18" charset="0"/>
                          </a:rPr>
                        </m:ctrlPr>
                      </m:sSupPr>
                      <m:e>
                        <m:r>
                          <m:rPr>
                            <m:sty m:val="p"/>
                          </m:rPr>
                          <a:rPr lang="en-US" altLang="zh-CN">
                            <a:effectLst/>
                            <a:latin typeface="Cambria Math" panose="02040503050406030204" pitchFamily="18" charset="0"/>
                            <a:ea typeface="宋体" panose="02010600030101010101" pitchFamily="2" charset="-122"/>
                          </a:rPr>
                          <m:t>V</m:t>
                        </m:r>
                      </m:e>
                      <m:sup>
                        <m:r>
                          <a:rPr lang="en-US" altLang="zh-CN">
                            <a:effectLst/>
                            <a:latin typeface="Cambria Math" panose="02040503050406030204" pitchFamily="18" charset="0"/>
                            <a:ea typeface="宋体" panose="02010600030101010101" pitchFamily="2" charset="-122"/>
                          </a:rPr>
                          <m:t>3</m:t>
                        </m:r>
                      </m:sup>
                    </m:sSup>
                  </m:oMath>
                </a14:m>
                <a:r>
                  <a:rPr lang="zh-CN" altLang="zh-CN" dirty="0">
                    <a:effectLst/>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rPr>
                          <m:t>𝑀</m:t>
                        </m:r>
                      </m:e>
                      <m:sub>
                        <m:r>
                          <a:rPr lang="en-US" altLang="zh-CN" i="1">
                            <a:effectLst/>
                            <a:latin typeface="Cambria Math" panose="02040503050406030204" pitchFamily="18" charset="0"/>
                            <a:ea typeface="宋体" panose="02010600030101010101" pitchFamily="2" charset="-122"/>
                          </a:rPr>
                          <m:t>1(2)</m:t>
                        </m:r>
                      </m:sub>
                    </m:sSub>
                  </m:oMath>
                </a14:m>
                <a:r>
                  <a:rPr lang="zh-CN" altLang="zh-CN" dirty="0">
                    <a:effectLst/>
                    <a:latin typeface="微软雅黑" panose="020B0503020204020204" pitchFamily="34" charset="-122"/>
                    <a:ea typeface="微软雅黑" panose="020B0503020204020204" pitchFamily="34" charset="-122"/>
                  </a:rPr>
                  <a:t>记为</a:t>
                </a:r>
              </a:p>
              <a:p>
                <a:pPr lvl="6">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𝑣</m:t>
                            </m:r>
                          </m:e>
                        </m:acc>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𝑛</m:t>
                            </m:r>
                          </m:e>
                        </m:acc>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den>
                    </m:f>
                    <m:sSubSup>
                      <m:sSubSupPr>
                        <m:ctrlPr>
                          <a:rPr lang="zh-CN" altLang="zh-CN" sz="1600" i="1">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𝑛</m:t>
                            </m:r>
                          </m:e>
                        </m:acc>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𝑣</m:t>
                            </m:r>
                          </m:e>
                        </m:acc>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den>
                    </m:f>
                    <m:sSubSup>
                      <m:sSubSupPr>
                        <m:ctrlPr>
                          <a:rPr lang="zh-CN" altLang="zh-CN" sz="1600" i="1">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𝑛</m:t>
                            </m:r>
                          </m:e>
                        </m:acc>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e>
                        </m:rad>
                      </m:den>
                    </m:f>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𝑣</m:t>
                            </m:r>
                          </m:e>
                        </m:acc>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e>
                        </m:rad>
                      </m:den>
                    </m:f>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sub>
                    </m:sSub>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重子各扭度</a:t>
                </a:r>
                <a14:m>
                  <m:oMath xmlns:m="http://schemas.openxmlformats.org/officeDocument/2006/math">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LCDAs</m:t>
                    </m:r>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采用</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指数</a:t>
                </a:r>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模型</a:t>
                </a:r>
                <a:endParaRPr lang="en-US" altLang="zh-CN" dirty="0">
                  <a:effectLst/>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f>
                      <m:fPr>
                        <m:ctrlPr>
                          <a:rPr lang="zh-CN" altLang="zh-CN" sz="1600" i="1">
                            <a:effectLst/>
                            <a:latin typeface="Cambria Math" panose="02040503050406030204" pitchFamily="18" charset="0"/>
                            <a:ea typeface="Cambria Math" panose="02040503050406030204" pitchFamily="18" charset="0"/>
                          </a:rPr>
                        </m:ctrlPr>
                      </m:fPr>
                      <m:num>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sup>
                        </m:sSup>
                      </m:num>
                      <m:den>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sup>
                        </m:sSubSup>
                      </m:den>
                    </m:f>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Sub>
                          </m:den>
                        </m:f>
                      </m:sup>
                    </m:sSup>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rPr>
                        </m:ctrlPr>
                      </m:sSubPr>
                      <m:e>
                        <m:r>
                          <m:rPr>
                            <m:sty m:val="p"/>
                          </m:rPr>
                          <a:rPr lang="en-US" altLang="zh-CN" sz="1600">
                            <a:latin typeface="Cambria Math" panose="02040503050406030204" pitchFamily="18" charset="0"/>
                            <a:cs typeface="Times New Roman" panose="02020603050405020304" pitchFamily="18" charset="0"/>
                          </a:rPr>
                          <m:t>Ψ</m:t>
                        </m:r>
                      </m:e>
                      <m:sub>
                        <m:r>
                          <a:rPr lang="en-US" altLang="zh-CN" sz="1600" i="1">
                            <a:latin typeface="Cambria Math" panose="02040503050406030204" pitchFamily="18" charset="0"/>
                            <a:cs typeface="Times New Roman" panose="02020603050405020304" pitchFamily="18" charset="0"/>
                          </a:rPr>
                          <m:t>4</m:t>
                        </m:r>
                      </m:sub>
                    </m:sSub>
                    <m:d>
                      <m:dPr>
                        <m:ctrlPr>
                          <a:rPr lang="zh-CN" altLang="zh-CN" sz="1600" i="1">
                            <a:latin typeface="Cambria Math" panose="02040503050406030204" pitchFamily="18" charset="0"/>
                            <a:ea typeface="Cambria Math" panose="02040503050406030204" pitchFamily="18" charset="0"/>
                          </a:rPr>
                        </m:ctrlPr>
                      </m:dPr>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2</m:t>
                            </m:r>
                          </m:sub>
                        </m:sSub>
                        <m:r>
                          <a:rPr lang="en-US" altLang="zh-CN" sz="1600" i="1">
                            <a:latin typeface="Cambria Math" panose="02040503050406030204" pitchFamily="18" charset="0"/>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𝑥</m:t>
                            </m:r>
                          </m:e>
                          <m:sub>
                            <m:r>
                              <a:rPr lang="en-US" altLang="zh-CN" sz="1600" i="1">
                                <a:latin typeface="Cambria Math" panose="02040503050406030204" pitchFamily="18" charset="0"/>
                                <a:cs typeface="Times New Roman" panose="02020603050405020304" pitchFamily="18" charset="0"/>
                              </a:rPr>
                              <m:t>3</m:t>
                            </m:r>
                          </m:sub>
                        </m:sSub>
                      </m:e>
                    </m:d>
                    <m:r>
                      <m:rPr>
                        <m:aln/>
                      </m:rPr>
                      <a:rPr lang="en-US" altLang="zh-CN" sz="1600" i="1">
                        <a:latin typeface="Cambria Math" panose="02040503050406030204" pitchFamily="18" charset="0"/>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cs typeface="Times New Roman" panose="02020603050405020304" pitchFamily="18" charset="0"/>
                              </a:rPr>
                              <m:t>𝑀</m:t>
                            </m:r>
                          </m:e>
                          <m:sup>
                            <m:r>
                              <a:rPr lang="en-US" altLang="zh-CN" sz="1600" i="1">
                                <a:latin typeface="Cambria Math" panose="02040503050406030204" pitchFamily="18" charset="0"/>
                                <a:cs typeface="Times New Roman" panose="02020603050405020304" pitchFamily="18" charset="0"/>
                              </a:rPr>
                              <m:t>2</m:t>
                            </m:r>
                          </m:sup>
                        </m:sSup>
                      </m:num>
                      <m:den>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cs typeface="Times New Roman" panose="02020603050405020304" pitchFamily="18" charset="0"/>
                              </a:rPr>
                              <m:t>𝜔</m:t>
                            </m:r>
                          </m:e>
                          <m:sub>
                            <m:r>
                              <a:rPr lang="en-US" altLang="zh-CN" sz="1600" i="1">
                                <a:latin typeface="Cambria Math" panose="02040503050406030204" pitchFamily="18" charset="0"/>
                                <a:cs typeface="Times New Roman" panose="02020603050405020304" pitchFamily="18" charset="0"/>
                              </a:rPr>
                              <m:t>0</m:t>
                            </m:r>
                          </m:sub>
                          <m:sup>
                            <m:r>
                              <a:rPr lang="en-US" altLang="zh-CN" sz="1600" i="1">
                                <a:latin typeface="Cambria Math" panose="02040503050406030204" pitchFamily="18" charset="0"/>
                                <a:cs typeface="Times New Roman" panose="02020603050405020304" pitchFamily="18" charset="0"/>
                              </a:rPr>
                              <m:t>2</m:t>
                            </m:r>
                          </m:sup>
                        </m:sSubSup>
                      </m:den>
                    </m:f>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cs typeface="Times New Roman" panose="02020603050405020304" pitchFamily="18" charset="0"/>
                          </a:rPr>
                          <m:t>𝑒</m:t>
                        </m:r>
                      </m:e>
                      <m:sup>
                        <m:r>
                          <a:rPr lang="en-US" altLang="zh-CN" sz="1600" i="1">
                            <a:latin typeface="Cambria Math" panose="02040503050406030204" pitchFamily="18" charset="0"/>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cs typeface="Times New Roman" panose="02020603050405020304" pitchFamily="18" charset="0"/>
                              </a:rPr>
                              <m:t>𝜔</m:t>
                            </m:r>
                          </m:num>
                          <m:den>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i="1">
                                    <a:latin typeface="Cambria Math" panose="02040503050406030204" pitchFamily="18" charset="0"/>
                                    <a:cs typeface="Times New Roman" panose="02020603050405020304" pitchFamily="18" charset="0"/>
                                  </a:rPr>
                                  <m:t>0</m:t>
                                </m:r>
                              </m:sub>
                            </m:sSub>
                          </m:den>
                        </m:f>
                      </m:sup>
                    </m:sSup>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f>
                      <m:fPr>
                        <m:ctrlPr>
                          <a:rPr lang="zh-CN" altLang="zh-CN" sz="1600" i="1">
                            <a:effectLst/>
                            <a:latin typeface="Cambria Math" panose="02040503050406030204" pitchFamily="18" charset="0"/>
                            <a:ea typeface="Cambria Math" panose="02040503050406030204" pitchFamily="18" charset="0"/>
                          </a:rPr>
                        </m:ctrlPr>
                      </m:fPr>
                      <m:num>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p>
                        </m:sSup>
                      </m:num>
                      <m:den>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p>
                        </m:sSubSup>
                      </m:den>
                    </m:f>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Sub>
                          </m:den>
                        </m:f>
                      </m:sup>
                    </m:sSup>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f>
                      <m:fPr>
                        <m:ctrlPr>
                          <a:rPr lang="zh-CN" altLang="zh-CN" sz="1600" i="1">
                            <a:effectLst/>
                            <a:latin typeface="Cambria Math" panose="02040503050406030204" pitchFamily="18" charset="0"/>
                            <a:ea typeface="Cambria Math" panose="02040503050406030204" pitchFamily="18" charset="0"/>
                          </a:rPr>
                        </m:ctrlPr>
                      </m:fPr>
                      <m:num>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𝑀</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p>
                        </m:sSup>
                      </m:num>
                      <m:den>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p>
                        </m:sSubSup>
                      </m:den>
                    </m:f>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num>
                          <m:den>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Sub>
                          </m:den>
                        </m:f>
                      </m:sup>
                    </m:sSup>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3600"/>
                  </a:lnSpc>
                </a:pPr>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其中，</a:t>
                </a:r>
                <a14:m>
                  <m:oMath xmlns:m="http://schemas.openxmlformats.org/officeDocument/2006/math">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𝜔</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𝑀</m:t>
                    </m:r>
                  </m:oMath>
                </a14:m>
                <a:r>
                  <a:rPr lang="zh-CN"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=0.4±0.1 </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GeV</m:t>
                    </m:r>
                  </m:oMath>
                </a14:m>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dirty="0">
                    <a:effectLst/>
                    <a:latin typeface="微软雅黑" panose="020B0503020204020204" pitchFamily="34" charset="-122"/>
                    <a:ea typeface="微软雅黑" panose="020B0503020204020204" pitchFamily="34" charset="-122"/>
                  </a:rPr>
                  <a:t>上述</a:t>
                </a:r>
                <a14:m>
                  <m:oMath xmlns:m="http://schemas.openxmlformats.org/officeDocument/2006/math">
                    <m:r>
                      <m:rPr>
                        <m:sty m:val="p"/>
                      </m:rPr>
                      <a:rPr lang="en-US" altLang="zh-CN" sz="1800">
                        <a:effectLst/>
                        <a:latin typeface="Cambria Math" panose="02040503050406030204" pitchFamily="18" charset="0"/>
                        <a:ea typeface="宋体" panose="02010600030101010101" pitchFamily="2" charset="-122"/>
                      </a:rPr>
                      <m:t>LCDAs</m:t>
                    </m:r>
                  </m:oMath>
                </a14:m>
                <a:r>
                  <a:rPr lang="zh-CN" altLang="zh-CN" sz="1800" dirty="0">
                    <a:effectLst/>
                    <a:latin typeface="微软雅黑" panose="020B0503020204020204" pitchFamily="34" charset="-122"/>
                    <a:ea typeface="微软雅黑" panose="020B0503020204020204" pitchFamily="34" charset="-122"/>
                  </a:rPr>
                  <a:t>满足归一化条件</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nary>
                      <m:naryPr>
                        <m:limLoc m:val="subSup"/>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nary>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nary>
                      <m:naryPr>
                        <m:limLoc m:val="subSup"/>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nary>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6">
                  <a:lnSpc>
                    <a:spcPts val="3600"/>
                  </a:lnSpc>
                </a:pPr>
                <a14:m>
                  <m:oMath xmlns:m="http://schemas.openxmlformats.org/officeDocument/2006/math">
                    <m:nary>
                      <m:naryPr>
                        <m:limLoc m:val="subSup"/>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b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d>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m:t>
                            </m:r>
                          </m:den>
                        </m:f>
                      </m:e>
                    </m:nary>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1600" dirty="0">
                    <a:latin typeface="微软雅黑" panose="020B0503020204020204" pitchFamily="34" charset="-122"/>
                    <a:ea typeface="微软雅黑" panose="020B0503020204020204" pitchFamily="34" charset="-122"/>
                  </a:rPr>
                  <a:t>。</a:t>
                </a:r>
              </a:p>
            </p:txBody>
          </p:sp>
        </mc:Choice>
        <mc:Fallback xmlns="">
          <p:sp>
            <p:nvSpPr>
              <p:cNvPr id="2" name="文本框 1">
                <a:extLst>
                  <a:ext uri="{FF2B5EF4-FFF2-40B4-BE49-F238E27FC236}">
                    <a16:creationId xmlns:a16="http://schemas.microsoft.com/office/drawing/2014/main" id="{3DAAFAA5-AFDC-8CAB-3B49-CC77BB3154D8}"/>
                  </a:ext>
                </a:extLst>
              </p:cNvPr>
              <p:cNvSpPr txBox="1">
                <a:spLocks noRot="1" noChangeAspect="1" noMove="1" noResize="1" noEditPoints="1" noAdjustHandles="1" noChangeArrowheads="1" noChangeShapeType="1" noTextEdit="1"/>
              </p:cNvSpPr>
              <p:nvPr/>
            </p:nvSpPr>
            <p:spPr>
              <a:xfrm>
                <a:off x="1056000" y="557917"/>
                <a:ext cx="10080000" cy="5620065"/>
              </a:xfrm>
              <a:prstGeom prst="rect">
                <a:avLst/>
              </a:prstGeom>
              <a:blipFill>
                <a:blip r:embed="rId2"/>
                <a:stretch>
                  <a:fillRect l="-484" b="-3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7423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8A417FF-A4D5-B6E5-5B38-C20E1E5F91C3}"/>
              </a:ext>
            </a:extLst>
          </p:cNvPr>
          <p:cNvSpPr txBox="1"/>
          <p:nvPr/>
        </p:nvSpPr>
        <p:spPr>
          <a:xfrm>
            <a:off x="5640705" y="2971800"/>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81E7A2D-224D-4B11-7EE8-17787348328C}"/>
                  </a:ext>
                </a:extLst>
              </p:cNvPr>
              <p:cNvSpPr txBox="1"/>
              <p:nvPr/>
            </p:nvSpPr>
            <p:spPr>
              <a:xfrm>
                <a:off x="1056000" y="555239"/>
                <a:ext cx="10080000" cy="4648517"/>
              </a:xfrm>
              <a:prstGeom prst="rect">
                <a:avLst/>
              </a:prstGeom>
              <a:noFill/>
            </p:spPr>
            <p:txBody>
              <a:bodyPr wrap="square" rtlCol="0">
                <a:spAutoFit/>
              </a:bodyPr>
              <a:lstStyle/>
              <a:p>
                <a:pPr indent="457200">
                  <a:lnSpc>
                    <a:spcPts val="3600"/>
                  </a:lnSpc>
                </a:pPr>
                <a14:m>
                  <m:oMath xmlns:m="http://schemas.openxmlformats.org/officeDocument/2006/math">
                    <m:r>
                      <m:rPr>
                        <m:sty m:val="p"/>
                      </m:rPr>
                      <a:rPr lang="en-US" altLang="zh-CN" smtClean="0">
                        <a:effectLst/>
                        <a:latin typeface="Cambria Math" panose="02040503050406030204" pitchFamily="18" charset="0"/>
                        <a:ea typeface="宋体" panose="02010600030101010101" pitchFamily="2" charset="-122"/>
                      </a:rPr>
                      <m:t>Λ</m:t>
                    </m:r>
                  </m:oMath>
                </a14:m>
                <a:r>
                  <a:rPr lang="zh-CN" altLang="zh-CN" dirty="0">
                    <a:effectLst/>
                    <a:latin typeface="微软雅黑" panose="020B0503020204020204" pitchFamily="34" charset="-122"/>
                    <a:ea typeface="微软雅黑" panose="020B0503020204020204" pitchFamily="34" charset="-122"/>
                  </a:rPr>
                  <a:t>重子的光锥强子矩阵元可以分解为</a:t>
                </a:r>
              </a:p>
              <a:p>
                <a:pPr algn="ctr">
                  <a:lnSpc>
                    <a:spcPts val="3600"/>
                  </a:lnSpc>
                </a:pPr>
                <a14:m>
                  <m:oMath xmlns:m="http://schemas.openxmlformats.org/officeDocument/2006/math">
                    <m:sSub>
                      <m:sSubPr>
                        <m:ctrlPr>
                          <a:rPr lang="zh-CN" altLang="zh-CN" sz="1500" i="1" smtClean="0">
                            <a:effectLst/>
                            <a:latin typeface="Cambria Math" panose="02040503050406030204" pitchFamily="18" charset="0"/>
                            <a:ea typeface="Cambria Math" panose="02040503050406030204" pitchFamily="18" charset="0"/>
                          </a:rPr>
                        </m:ctrlPr>
                      </m:sSubPr>
                      <m:e>
                        <m:d>
                          <m:dPr>
                            <m:ctrlPr>
                              <a:rPr lang="zh-CN" altLang="zh-CN" sz="1500" i="1">
                                <a:effectLst/>
                                <a:latin typeface="Cambria Math" panose="02040503050406030204" pitchFamily="18" charset="0"/>
                                <a:ea typeface="Cambria Math" panose="02040503050406030204" pitchFamily="18" charset="0"/>
                              </a:rPr>
                            </m:ctrlPr>
                          </m:dPr>
                          <m:e>
                            <m:sSub>
                              <m:sSubPr>
                                <m:ctrlPr>
                                  <a:rPr lang="zh-CN" altLang="zh-CN" sz="1500" i="1">
                                    <a:effectLst/>
                                    <a:latin typeface="Cambria Math" panose="02040503050406030204" pitchFamily="18" charset="0"/>
                                    <a:ea typeface="Cambria Math" panose="02040503050406030204" pitchFamily="18" charset="0"/>
                                  </a:rPr>
                                </m:ctrlPr>
                              </m:sSubPr>
                              <m:e>
                                <m:r>
                                  <m:rPr>
                                    <m:sty m:val="p"/>
                                  </m:rPr>
                                  <a:rPr lang="en-US" altLang="zh-CN" sz="1500">
                                    <a:effectLst/>
                                    <a:latin typeface="Cambria Math" panose="02040503050406030204" pitchFamily="18" charset="0"/>
                                    <a:ea typeface="宋体" panose="02010600030101010101" pitchFamily="2" charset="-122"/>
                                    <a:cs typeface="Times New Roman" panose="02020603050405020304" pitchFamily="18" charset="0"/>
                                  </a:rPr>
                                  <m:t>Ψ</m:t>
                                </m:r>
                              </m:e>
                              <m:sub>
                                <m:r>
                                  <m:rPr>
                                    <m:sty m:val="p"/>
                                  </m:rPr>
                                  <a:rPr lang="en-US" altLang="zh-CN" sz="1500">
                                    <a:effectLst/>
                                    <a:latin typeface="Cambria Math" panose="02040503050406030204" pitchFamily="18" charset="0"/>
                                    <a:ea typeface="宋体" panose="02010600030101010101" pitchFamily="2" charset="-122"/>
                                    <a:cs typeface="Times New Roman" panose="02020603050405020304" pitchFamily="18" charset="0"/>
                                  </a:rPr>
                                  <m:t>Λ</m:t>
                                </m:r>
                              </m:sub>
                            </m:sSub>
                          </m:e>
                        </m:d>
                      </m:e>
                      <m:sub>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𝛼𝛽𝛾</m:t>
                        </m:r>
                      </m:sub>
                    </m:sSub>
                    <m:r>
                      <m:rPr>
                        <m:aln/>
                      </m:rP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500" i="1">
                            <a:effectLst/>
                            <a:latin typeface="Cambria Math" panose="02040503050406030204" pitchFamily="18" charset="0"/>
                            <a:ea typeface="Cambria Math" panose="02040503050406030204" pitchFamily="18" charset="0"/>
                          </a:rPr>
                        </m:ctrlPr>
                      </m:fPr>
                      <m:num>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8</m:t>
                        </m:r>
                        <m:rad>
                          <m:radPr>
                            <m:degHide m:val="on"/>
                            <m:ctrlPr>
                              <a:rPr lang="zh-CN" altLang="zh-CN" sz="1500" i="1">
                                <a:effectLst/>
                                <a:latin typeface="Cambria Math" panose="02040503050406030204" pitchFamily="18" charset="0"/>
                                <a:ea typeface="Cambria Math" panose="02040503050406030204" pitchFamily="18" charset="0"/>
                              </a:rPr>
                            </m:ctrlPr>
                          </m:radPr>
                          <m:deg/>
                          <m:e>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2</m:t>
                            </m:r>
                          </m:e>
                        </m:rad>
                        <m:sSub>
                          <m:sSubPr>
                            <m:ctrlPr>
                              <a:rPr lang="zh-CN" altLang="zh-CN" sz="1500" i="1">
                                <a:effectLst/>
                                <a:latin typeface="Cambria Math" panose="02040503050406030204" pitchFamily="18" charset="0"/>
                                <a:ea typeface="Cambria Math" panose="02040503050406030204" pitchFamily="18" charset="0"/>
                              </a:rPr>
                            </m:ctrlPr>
                          </m:sSubPr>
                          <m:e>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500" i="1">
                                <a:effectLst/>
                                <a:latin typeface="Cambria Math" panose="02040503050406030204" pitchFamily="18" charset="0"/>
                                <a:ea typeface="宋体" panose="02010600030101010101" pitchFamily="2" charset="-122"/>
                                <a:cs typeface="Times New Roman" panose="02020603050405020304" pitchFamily="18" charset="0"/>
                              </a:rPr>
                              <m:t>𝑐</m:t>
                            </m:r>
                          </m:sub>
                        </m:sSub>
                      </m:den>
                    </m:f>
                    <m:d>
                      <m:dPr>
                        <m:begChr m:val="{"/>
                        <m:endChr m:val="}"/>
                        <m:ctrlPr>
                          <a:rPr lang="en-US" altLang="zh-CN" sz="150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1500" i="1">
                                <a:latin typeface="Cambria Math" panose="02040503050406030204" pitchFamily="18" charset="0"/>
                                <a:ea typeface="Cambria Math" panose="02040503050406030204" pitchFamily="18" charset="0"/>
                              </a:rPr>
                            </m:ctrlPr>
                          </m:sSubPr>
                          <m:e>
                            <m:d>
                              <m:dPr>
                                <m:ctrlPr>
                                  <a:rPr lang="zh-CN" altLang="zh-CN" sz="1500" i="1">
                                    <a:latin typeface="Cambria Math" panose="02040503050406030204" pitchFamily="18" charset="0"/>
                                    <a:ea typeface="Cambria Math" panose="02040503050406030204" pitchFamily="18" charset="0"/>
                                  </a:rPr>
                                </m:ctrlPr>
                              </m:dPr>
                              <m:e>
                                <m:sSup>
                                  <m:sSupPr>
                                    <m:ctrlPr>
                                      <a:rPr lang="zh-CN" altLang="zh-CN" sz="1500" i="1">
                                        <a:latin typeface="Cambria Math" panose="02040503050406030204" pitchFamily="18" charset="0"/>
                                        <a:ea typeface="Cambria Math" panose="02040503050406030204" pitchFamily="18" charset="0"/>
                                      </a:rPr>
                                    </m:ctrlPr>
                                  </m:sSupPr>
                                  <m:e>
                                    <m:acc>
                                      <m:accPr>
                                        <m:chr m:val="̸"/>
                                        <m:ctrlPr>
                                          <a:rPr lang="zh-CN" altLang="zh-CN" sz="1500" i="1">
                                            <a:latin typeface="Cambria Math" panose="02040503050406030204" pitchFamily="18" charset="0"/>
                                            <a:ea typeface="Cambria Math" panose="02040503050406030204" pitchFamily="18" charset="0"/>
                                          </a:rPr>
                                        </m:ctrlPr>
                                      </m:accPr>
                                      <m:e>
                                        <m:r>
                                          <a:rPr lang="en-US" altLang="zh-CN" sz="1500" i="1">
                                            <a:latin typeface="Cambria Math" panose="02040503050406030204" pitchFamily="18" charset="0"/>
                                            <a:cs typeface="Times New Roman" panose="02020603050405020304" pitchFamily="18" charset="0"/>
                                          </a:rPr>
                                          <m:t>𝑝</m:t>
                                        </m:r>
                                      </m:e>
                                    </m:acc>
                                  </m:e>
                                  <m:sup>
                                    <m:r>
                                      <a:rPr lang="en-US" altLang="zh-CN" sz="1500" i="1">
                                        <a:latin typeface="Cambria Math" panose="02040503050406030204" pitchFamily="18" charset="0"/>
                                        <a:cs typeface="Times New Roman" panose="02020603050405020304" pitchFamily="18" charset="0"/>
                                      </a:rPr>
                                      <m:t>′</m:t>
                                    </m:r>
                                  </m:sup>
                                </m:sSup>
                                <m:r>
                                  <a:rPr lang="en-US" altLang="zh-CN" sz="1500" i="1">
                                    <a:latin typeface="Cambria Math" panose="02040503050406030204" pitchFamily="18" charset="0"/>
                                    <a:cs typeface="Times New Roman" panose="02020603050405020304" pitchFamily="18" charset="0"/>
                                  </a:rPr>
                                  <m:t>𝐶</m:t>
                                </m:r>
                              </m:e>
                            </m:d>
                          </m:e>
                          <m:sub>
                            <m:r>
                              <a:rPr lang="en-US" altLang="zh-CN" sz="1500" i="1">
                                <a:latin typeface="Cambria Math" panose="02040503050406030204" pitchFamily="18" charset="0"/>
                                <a:cs typeface="Times New Roman" panose="02020603050405020304" pitchFamily="18" charset="0"/>
                              </a:rPr>
                              <m:t>𝛽𝛾</m:t>
                            </m:r>
                          </m:sub>
                        </m:sSub>
                        <m:sSub>
                          <m:sSubPr>
                            <m:ctrlPr>
                              <a:rPr lang="zh-CN" altLang="zh-CN" sz="1500" i="1">
                                <a:latin typeface="Cambria Math" panose="02040503050406030204" pitchFamily="18" charset="0"/>
                                <a:ea typeface="Cambria Math" panose="02040503050406030204" pitchFamily="18" charset="0"/>
                              </a:rPr>
                            </m:ctrlPr>
                          </m:sSubPr>
                          <m:e>
                            <m:d>
                              <m:dPr>
                                <m:begChr m:val="["/>
                                <m:endChr m:val="]"/>
                                <m:ctrlPr>
                                  <a:rPr lang="zh-CN" altLang="zh-CN" sz="1500" i="1">
                                    <a:latin typeface="Cambria Math" panose="02040503050406030204" pitchFamily="18" charset="0"/>
                                    <a:ea typeface="Cambria Math" panose="02040503050406030204" pitchFamily="18" charset="0"/>
                                  </a:rPr>
                                </m:ctrlPr>
                              </m:dPr>
                              <m:e>
                                <m:sSub>
                                  <m:sSubPr>
                                    <m:ctrlPr>
                                      <a:rPr lang="zh-CN" altLang="zh-CN" sz="1500" i="1">
                                        <a:latin typeface="Cambria Math" panose="02040503050406030204" pitchFamily="18" charset="0"/>
                                        <a:ea typeface="Cambria Math" panose="02040503050406030204" pitchFamily="18" charset="0"/>
                                      </a:rPr>
                                    </m:ctrlPr>
                                  </m:sSubPr>
                                  <m:e>
                                    <m:r>
                                      <a:rPr lang="en-US" altLang="zh-CN" sz="1500" i="1">
                                        <a:latin typeface="Cambria Math" panose="02040503050406030204" pitchFamily="18" charset="0"/>
                                        <a:cs typeface="Times New Roman" panose="02020603050405020304" pitchFamily="18" charset="0"/>
                                      </a:rPr>
                                      <m:t>𝛾</m:t>
                                    </m:r>
                                  </m:e>
                                  <m:sub>
                                    <m:r>
                                      <a:rPr lang="en-US" altLang="zh-CN" sz="1500" i="1">
                                        <a:latin typeface="Cambria Math" panose="02040503050406030204" pitchFamily="18" charset="0"/>
                                        <a:cs typeface="Times New Roman" panose="02020603050405020304" pitchFamily="18" charset="0"/>
                                      </a:rPr>
                                      <m:t>5</m:t>
                                    </m:r>
                                  </m:sub>
                                </m:sSub>
                                <m:r>
                                  <m:rPr>
                                    <m:sty m:val="p"/>
                                  </m:rPr>
                                  <a:rPr lang="en-US" altLang="zh-CN" sz="1500">
                                    <a:latin typeface="Cambria Math" panose="02040503050406030204" pitchFamily="18" charset="0"/>
                                    <a:cs typeface="Times New Roman" panose="02020603050405020304" pitchFamily="18" charset="0"/>
                                  </a:rPr>
                                  <m:t>Λ</m:t>
                                </m:r>
                                <m:d>
                                  <m:dPr>
                                    <m:ctrlPr>
                                      <a:rPr lang="zh-CN" altLang="zh-CN" sz="1500" i="1">
                                        <a:latin typeface="Cambria Math" panose="02040503050406030204" pitchFamily="18" charset="0"/>
                                        <a:ea typeface="Cambria Math" panose="02040503050406030204" pitchFamily="18" charset="0"/>
                                      </a:rPr>
                                    </m:ctrlPr>
                                  </m:dPr>
                                  <m:e>
                                    <m:sSup>
                                      <m:sSupPr>
                                        <m:ctrlPr>
                                          <a:rPr lang="zh-CN" altLang="zh-CN" sz="1500" i="1">
                                            <a:latin typeface="Cambria Math" panose="02040503050406030204" pitchFamily="18" charset="0"/>
                                            <a:ea typeface="Cambria Math" panose="02040503050406030204" pitchFamily="18" charset="0"/>
                                          </a:rPr>
                                        </m:ctrlPr>
                                      </m:sSupPr>
                                      <m:e>
                                        <m:r>
                                          <a:rPr lang="en-US" altLang="zh-CN" sz="1500" i="1">
                                            <a:latin typeface="Cambria Math" panose="02040503050406030204" pitchFamily="18" charset="0"/>
                                            <a:cs typeface="Times New Roman" panose="02020603050405020304" pitchFamily="18" charset="0"/>
                                          </a:rPr>
                                          <m:t>𝑝</m:t>
                                        </m:r>
                                      </m:e>
                                      <m:sup>
                                        <m:r>
                                          <a:rPr lang="en-US" altLang="zh-CN" sz="1500" i="1">
                                            <a:latin typeface="Cambria Math" panose="02040503050406030204" pitchFamily="18" charset="0"/>
                                            <a:cs typeface="Times New Roman" panose="02020603050405020304" pitchFamily="18" charset="0"/>
                                          </a:rPr>
                                          <m:t>′</m:t>
                                        </m:r>
                                      </m:sup>
                                    </m:sSup>
                                  </m:e>
                                </m:d>
                              </m:e>
                            </m:d>
                          </m:e>
                          <m:sub>
                            <m:r>
                              <a:rPr lang="en-US" altLang="zh-CN" sz="1500" i="1">
                                <a:latin typeface="Cambria Math" panose="02040503050406030204" pitchFamily="18" charset="0"/>
                                <a:cs typeface="Times New Roman" panose="02020603050405020304" pitchFamily="18" charset="0"/>
                              </a:rPr>
                              <m:t>𝛼</m:t>
                            </m:r>
                          </m:sub>
                        </m:sSub>
                        <m:sSup>
                          <m:sSupPr>
                            <m:ctrlPr>
                              <a:rPr lang="zh-CN" altLang="zh-CN" sz="1500" i="1">
                                <a:latin typeface="Cambria Math" panose="02040503050406030204" pitchFamily="18" charset="0"/>
                                <a:ea typeface="Cambria Math" panose="02040503050406030204" pitchFamily="18" charset="0"/>
                              </a:rPr>
                            </m:ctrlPr>
                          </m:sSupPr>
                          <m:e>
                            <m:r>
                              <m:rPr>
                                <m:sty m:val="p"/>
                              </m:rPr>
                              <a:rPr lang="en-US" altLang="zh-CN" sz="1500">
                                <a:latin typeface="Cambria Math" panose="02040503050406030204" pitchFamily="18" charset="0"/>
                                <a:cs typeface="Times New Roman" panose="02020603050405020304" pitchFamily="18" charset="0"/>
                              </a:rPr>
                              <m:t>Φ</m:t>
                            </m:r>
                          </m:e>
                          <m:sup>
                            <m:r>
                              <a:rPr lang="en-US" altLang="zh-CN" sz="1500" i="1">
                                <a:latin typeface="Cambria Math" panose="02040503050406030204" pitchFamily="18" charset="0"/>
                                <a:cs typeface="Times New Roman" panose="02020603050405020304" pitchFamily="18" charset="0"/>
                              </a:rPr>
                              <m:t>𝑉</m:t>
                            </m:r>
                          </m:sup>
                        </m:sSup>
                        <m:d>
                          <m:dPr>
                            <m:ctrlPr>
                              <a:rPr lang="zh-CN" altLang="zh-CN" sz="1500" i="1">
                                <a:latin typeface="Cambria Math" panose="02040503050406030204" pitchFamily="18" charset="0"/>
                                <a:ea typeface="Cambria Math" panose="02040503050406030204" pitchFamily="18" charset="0"/>
                              </a:rPr>
                            </m:ctrlPr>
                          </m:dPr>
                          <m:e>
                            <m:sSubSup>
                              <m:sSubSupPr>
                                <m:ctrlPr>
                                  <a:rPr lang="zh-CN" altLang="zh-CN" sz="1500" i="1">
                                    <a:latin typeface="Cambria Math" panose="02040503050406030204" pitchFamily="18" charset="0"/>
                                    <a:ea typeface="Cambria Math" panose="02040503050406030204" pitchFamily="18" charset="0"/>
                                  </a:rPr>
                                </m:ctrlPr>
                              </m:sSubSupPr>
                              <m:e>
                                <m:r>
                                  <a:rPr lang="en-US" altLang="zh-CN" sz="1500" i="1">
                                    <a:latin typeface="Cambria Math" panose="02040503050406030204" pitchFamily="18" charset="0"/>
                                    <a:cs typeface="Times New Roman" panose="02020603050405020304" pitchFamily="18" charset="0"/>
                                  </a:rPr>
                                  <m:t>𝑘</m:t>
                                </m:r>
                              </m:e>
                              <m:sub>
                                <m:r>
                                  <a:rPr lang="en-US" altLang="zh-CN" sz="1500" i="1">
                                    <a:latin typeface="Cambria Math" panose="02040503050406030204" pitchFamily="18" charset="0"/>
                                    <a:cs typeface="Times New Roman" panose="02020603050405020304" pitchFamily="18" charset="0"/>
                                  </a:rPr>
                                  <m:t>𝑖</m:t>
                                </m:r>
                              </m:sub>
                              <m:sup>
                                <m:r>
                                  <a:rPr lang="en-US" altLang="zh-CN" sz="1500" i="1">
                                    <a:latin typeface="Cambria Math" panose="02040503050406030204" pitchFamily="18" charset="0"/>
                                    <a:cs typeface="Times New Roman" panose="02020603050405020304" pitchFamily="18" charset="0"/>
                                  </a:rPr>
                                  <m:t>′</m:t>
                                </m:r>
                              </m:sup>
                            </m:sSubSup>
                            <m:r>
                              <a:rPr lang="en-US" altLang="zh-CN" sz="1500" i="1">
                                <a:latin typeface="Cambria Math" panose="02040503050406030204" pitchFamily="18" charset="0"/>
                                <a:cs typeface="Times New Roman" panose="02020603050405020304" pitchFamily="18" charset="0"/>
                              </a:rPr>
                              <m:t>,</m:t>
                            </m:r>
                            <m:r>
                              <a:rPr lang="en-US" altLang="zh-CN" sz="1500" i="1">
                                <a:latin typeface="Cambria Math" panose="02040503050406030204" pitchFamily="18" charset="0"/>
                                <a:cs typeface="Times New Roman" panose="02020603050405020304" pitchFamily="18" charset="0"/>
                              </a:rPr>
                              <m:t>𝜇</m:t>
                            </m:r>
                          </m:e>
                        </m:d>
                        <m:r>
                          <a:rPr lang="en-US" altLang="zh-CN" sz="1500" i="1">
                            <a:latin typeface="Cambria Math" panose="02040503050406030204" pitchFamily="18" charset="0"/>
                            <a:cs typeface="Times New Roman" panose="02020603050405020304" pitchFamily="18" charset="0"/>
                          </a:rPr>
                          <m:t>+</m:t>
                        </m:r>
                        <m:sSub>
                          <m:sSubPr>
                            <m:ctrlPr>
                              <a:rPr lang="zh-CN" altLang="zh-CN" sz="1500" i="1">
                                <a:latin typeface="Cambria Math" panose="02040503050406030204" pitchFamily="18" charset="0"/>
                                <a:ea typeface="Cambria Math" panose="02040503050406030204" pitchFamily="18" charset="0"/>
                              </a:rPr>
                            </m:ctrlPr>
                          </m:sSubPr>
                          <m:e>
                            <m:d>
                              <m:dPr>
                                <m:ctrlPr>
                                  <a:rPr lang="zh-CN" altLang="zh-CN" sz="1500" i="1">
                                    <a:latin typeface="Cambria Math" panose="02040503050406030204" pitchFamily="18" charset="0"/>
                                    <a:ea typeface="Cambria Math" panose="02040503050406030204" pitchFamily="18" charset="0"/>
                                  </a:rPr>
                                </m:ctrlPr>
                              </m:dPr>
                              <m:e>
                                <m:sSup>
                                  <m:sSupPr>
                                    <m:ctrlPr>
                                      <a:rPr lang="zh-CN" altLang="zh-CN" sz="1500" i="1">
                                        <a:latin typeface="Cambria Math" panose="02040503050406030204" pitchFamily="18" charset="0"/>
                                        <a:ea typeface="Cambria Math" panose="02040503050406030204" pitchFamily="18" charset="0"/>
                                      </a:rPr>
                                    </m:ctrlPr>
                                  </m:sSupPr>
                                  <m:e>
                                    <m:acc>
                                      <m:accPr>
                                        <m:chr m:val="̸"/>
                                        <m:ctrlPr>
                                          <a:rPr lang="zh-CN" altLang="zh-CN" sz="1500" i="1">
                                            <a:latin typeface="Cambria Math" panose="02040503050406030204" pitchFamily="18" charset="0"/>
                                            <a:ea typeface="Cambria Math" panose="02040503050406030204" pitchFamily="18" charset="0"/>
                                          </a:rPr>
                                        </m:ctrlPr>
                                      </m:accPr>
                                      <m:e>
                                        <m:r>
                                          <a:rPr lang="en-US" altLang="zh-CN" sz="1500" i="1">
                                            <a:latin typeface="Cambria Math" panose="02040503050406030204" pitchFamily="18" charset="0"/>
                                            <a:cs typeface="Times New Roman" panose="02020603050405020304" pitchFamily="18" charset="0"/>
                                          </a:rPr>
                                          <m:t>𝑝</m:t>
                                        </m:r>
                                      </m:e>
                                    </m:acc>
                                  </m:e>
                                  <m:sup>
                                    <m:r>
                                      <a:rPr lang="en-US" altLang="zh-CN" sz="1500" i="1">
                                        <a:latin typeface="Cambria Math" panose="02040503050406030204" pitchFamily="18" charset="0"/>
                                        <a:cs typeface="Times New Roman" panose="02020603050405020304" pitchFamily="18" charset="0"/>
                                      </a:rPr>
                                      <m:t>′</m:t>
                                    </m:r>
                                  </m:sup>
                                </m:sSup>
                                <m:sSub>
                                  <m:sSubPr>
                                    <m:ctrlPr>
                                      <a:rPr lang="zh-CN" altLang="zh-CN" sz="1500" i="1">
                                        <a:latin typeface="Cambria Math" panose="02040503050406030204" pitchFamily="18" charset="0"/>
                                        <a:ea typeface="Cambria Math" panose="02040503050406030204" pitchFamily="18" charset="0"/>
                                      </a:rPr>
                                    </m:ctrlPr>
                                  </m:sSubPr>
                                  <m:e>
                                    <m:r>
                                      <a:rPr lang="en-US" altLang="zh-CN" sz="1500" i="1">
                                        <a:latin typeface="Cambria Math" panose="02040503050406030204" pitchFamily="18" charset="0"/>
                                        <a:cs typeface="Times New Roman" panose="02020603050405020304" pitchFamily="18" charset="0"/>
                                      </a:rPr>
                                      <m:t>𝛾</m:t>
                                    </m:r>
                                  </m:e>
                                  <m:sub>
                                    <m:r>
                                      <a:rPr lang="en-US" altLang="zh-CN" sz="1500" i="1">
                                        <a:latin typeface="Cambria Math" panose="02040503050406030204" pitchFamily="18" charset="0"/>
                                        <a:cs typeface="Times New Roman" panose="02020603050405020304" pitchFamily="18" charset="0"/>
                                      </a:rPr>
                                      <m:t>5</m:t>
                                    </m:r>
                                  </m:sub>
                                </m:sSub>
                                <m:r>
                                  <a:rPr lang="en-US" altLang="zh-CN" sz="1500" i="1">
                                    <a:latin typeface="Cambria Math" panose="02040503050406030204" pitchFamily="18" charset="0"/>
                                    <a:cs typeface="Times New Roman" panose="02020603050405020304" pitchFamily="18" charset="0"/>
                                  </a:rPr>
                                  <m:t>𝐶</m:t>
                                </m:r>
                              </m:e>
                            </m:d>
                          </m:e>
                          <m:sub>
                            <m:r>
                              <a:rPr lang="en-US" altLang="zh-CN" sz="1500" i="1">
                                <a:latin typeface="Cambria Math" panose="02040503050406030204" pitchFamily="18" charset="0"/>
                                <a:cs typeface="Times New Roman" panose="02020603050405020304" pitchFamily="18" charset="0"/>
                              </a:rPr>
                              <m:t>𝛽𝛾</m:t>
                            </m:r>
                          </m:sub>
                        </m:sSub>
                        <m:sSub>
                          <m:sSubPr>
                            <m:ctrlPr>
                              <a:rPr lang="zh-CN" altLang="zh-CN" sz="1500" i="1">
                                <a:latin typeface="Cambria Math" panose="02040503050406030204" pitchFamily="18" charset="0"/>
                                <a:ea typeface="Cambria Math" panose="02040503050406030204" pitchFamily="18" charset="0"/>
                              </a:rPr>
                            </m:ctrlPr>
                          </m:sSubPr>
                          <m:e>
                            <m:d>
                              <m:dPr>
                                <m:begChr m:val="["/>
                                <m:endChr m:val="]"/>
                                <m:ctrlPr>
                                  <a:rPr lang="zh-CN" altLang="zh-CN" sz="1500" i="1">
                                    <a:latin typeface="Cambria Math" panose="02040503050406030204" pitchFamily="18" charset="0"/>
                                    <a:ea typeface="Cambria Math" panose="02040503050406030204" pitchFamily="18" charset="0"/>
                                  </a:rPr>
                                </m:ctrlPr>
                              </m:dPr>
                              <m:e>
                                <m:r>
                                  <m:rPr>
                                    <m:sty m:val="p"/>
                                  </m:rPr>
                                  <a:rPr lang="en-US" altLang="zh-CN" sz="1500">
                                    <a:latin typeface="Cambria Math" panose="02040503050406030204" pitchFamily="18" charset="0"/>
                                    <a:cs typeface="Times New Roman" panose="02020603050405020304" pitchFamily="18" charset="0"/>
                                  </a:rPr>
                                  <m:t>Λ</m:t>
                                </m:r>
                                <m:d>
                                  <m:dPr>
                                    <m:ctrlPr>
                                      <a:rPr lang="zh-CN" altLang="zh-CN" sz="1500" i="1">
                                        <a:latin typeface="Cambria Math" panose="02040503050406030204" pitchFamily="18" charset="0"/>
                                        <a:ea typeface="Cambria Math" panose="02040503050406030204" pitchFamily="18" charset="0"/>
                                      </a:rPr>
                                    </m:ctrlPr>
                                  </m:dPr>
                                  <m:e>
                                    <m:sSup>
                                      <m:sSupPr>
                                        <m:ctrlPr>
                                          <a:rPr lang="zh-CN" altLang="zh-CN" sz="1500" i="1">
                                            <a:latin typeface="Cambria Math" panose="02040503050406030204" pitchFamily="18" charset="0"/>
                                            <a:ea typeface="Cambria Math" panose="02040503050406030204" pitchFamily="18" charset="0"/>
                                          </a:rPr>
                                        </m:ctrlPr>
                                      </m:sSupPr>
                                      <m:e>
                                        <m:r>
                                          <a:rPr lang="en-US" altLang="zh-CN" sz="1500" i="1">
                                            <a:latin typeface="Cambria Math" panose="02040503050406030204" pitchFamily="18" charset="0"/>
                                            <a:cs typeface="Times New Roman" panose="02020603050405020304" pitchFamily="18" charset="0"/>
                                          </a:rPr>
                                          <m:t>𝑝</m:t>
                                        </m:r>
                                      </m:e>
                                      <m:sup>
                                        <m:r>
                                          <a:rPr lang="en-US" altLang="zh-CN" sz="1500" i="1">
                                            <a:latin typeface="Cambria Math" panose="02040503050406030204" pitchFamily="18" charset="0"/>
                                            <a:cs typeface="Times New Roman" panose="02020603050405020304" pitchFamily="18" charset="0"/>
                                          </a:rPr>
                                          <m:t>′</m:t>
                                        </m:r>
                                      </m:sup>
                                    </m:sSup>
                                  </m:e>
                                </m:d>
                              </m:e>
                            </m:d>
                          </m:e>
                          <m:sub>
                            <m:r>
                              <a:rPr lang="en-US" altLang="zh-CN" sz="1500" i="1">
                                <a:latin typeface="Cambria Math" panose="02040503050406030204" pitchFamily="18" charset="0"/>
                                <a:cs typeface="Times New Roman" panose="02020603050405020304" pitchFamily="18" charset="0"/>
                              </a:rPr>
                              <m:t>𝛼</m:t>
                            </m:r>
                          </m:sub>
                        </m:sSub>
                        <m:sSup>
                          <m:sSupPr>
                            <m:ctrlPr>
                              <a:rPr lang="zh-CN" altLang="zh-CN" sz="1500" i="1">
                                <a:latin typeface="Cambria Math" panose="02040503050406030204" pitchFamily="18" charset="0"/>
                                <a:ea typeface="Cambria Math" panose="02040503050406030204" pitchFamily="18" charset="0"/>
                              </a:rPr>
                            </m:ctrlPr>
                          </m:sSupPr>
                          <m:e>
                            <m:r>
                              <m:rPr>
                                <m:sty m:val="p"/>
                              </m:rPr>
                              <a:rPr lang="en-US" altLang="zh-CN" sz="1500">
                                <a:latin typeface="Cambria Math" panose="02040503050406030204" pitchFamily="18" charset="0"/>
                                <a:cs typeface="Times New Roman" panose="02020603050405020304" pitchFamily="18" charset="0"/>
                              </a:rPr>
                              <m:t>Φ</m:t>
                            </m:r>
                          </m:e>
                          <m:sup>
                            <m:r>
                              <a:rPr lang="en-US" altLang="zh-CN" sz="1500" i="1">
                                <a:latin typeface="Cambria Math" panose="02040503050406030204" pitchFamily="18" charset="0"/>
                                <a:cs typeface="Times New Roman" panose="02020603050405020304" pitchFamily="18" charset="0"/>
                              </a:rPr>
                              <m:t>𝐴</m:t>
                            </m:r>
                          </m:sup>
                        </m:sSup>
                        <m:d>
                          <m:dPr>
                            <m:ctrlPr>
                              <a:rPr lang="zh-CN" altLang="zh-CN" sz="1500" i="1">
                                <a:latin typeface="Cambria Math" panose="02040503050406030204" pitchFamily="18" charset="0"/>
                                <a:ea typeface="Cambria Math" panose="02040503050406030204" pitchFamily="18" charset="0"/>
                              </a:rPr>
                            </m:ctrlPr>
                          </m:dPr>
                          <m:e>
                            <m:sSubSup>
                              <m:sSubSupPr>
                                <m:ctrlPr>
                                  <a:rPr lang="zh-CN" altLang="zh-CN" sz="1500" i="1">
                                    <a:latin typeface="Cambria Math" panose="02040503050406030204" pitchFamily="18" charset="0"/>
                                    <a:ea typeface="Cambria Math" panose="02040503050406030204" pitchFamily="18" charset="0"/>
                                  </a:rPr>
                                </m:ctrlPr>
                              </m:sSubSupPr>
                              <m:e>
                                <m:r>
                                  <a:rPr lang="en-US" altLang="zh-CN" sz="1500" i="1">
                                    <a:latin typeface="Cambria Math" panose="02040503050406030204" pitchFamily="18" charset="0"/>
                                    <a:cs typeface="Times New Roman" panose="02020603050405020304" pitchFamily="18" charset="0"/>
                                  </a:rPr>
                                  <m:t>𝑘</m:t>
                                </m:r>
                              </m:e>
                              <m:sub>
                                <m:r>
                                  <a:rPr lang="en-US" altLang="zh-CN" sz="1500" i="1">
                                    <a:latin typeface="Cambria Math" panose="02040503050406030204" pitchFamily="18" charset="0"/>
                                    <a:cs typeface="Times New Roman" panose="02020603050405020304" pitchFamily="18" charset="0"/>
                                  </a:rPr>
                                  <m:t>𝑖</m:t>
                                </m:r>
                              </m:sub>
                              <m:sup>
                                <m:r>
                                  <a:rPr lang="en-US" altLang="zh-CN" sz="1500" i="1">
                                    <a:latin typeface="Cambria Math" panose="02040503050406030204" pitchFamily="18" charset="0"/>
                                    <a:cs typeface="Times New Roman" panose="02020603050405020304" pitchFamily="18" charset="0"/>
                                  </a:rPr>
                                  <m:t>′</m:t>
                                </m:r>
                              </m:sup>
                            </m:sSubSup>
                            <m:r>
                              <a:rPr lang="en-US" altLang="zh-CN" sz="1500" i="1">
                                <a:latin typeface="Cambria Math" panose="02040503050406030204" pitchFamily="18" charset="0"/>
                                <a:cs typeface="Times New Roman" panose="02020603050405020304" pitchFamily="18" charset="0"/>
                              </a:rPr>
                              <m:t>,</m:t>
                            </m:r>
                            <m:r>
                              <a:rPr lang="en-US" altLang="zh-CN" sz="1500" i="1">
                                <a:latin typeface="Cambria Math" panose="02040503050406030204" pitchFamily="18" charset="0"/>
                                <a:cs typeface="Times New Roman" panose="02020603050405020304" pitchFamily="18" charset="0"/>
                              </a:rPr>
                              <m:t>𝜇</m:t>
                            </m:r>
                          </m:e>
                        </m:d>
                        <m:r>
                          <a:rPr lang="en-US" altLang="zh-CN" sz="1500" i="1">
                            <a:latin typeface="Cambria Math" panose="02040503050406030204" pitchFamily="18" charset="0"/>
                          </a:rPr>
                          <m:t>+</m:t>
                        </m:r>
                        <m:sSub>
                          <m:sSubPr>
                            <m:ctrlPr>
                              <a:rPr lang="zh-CN" altLang="zh-CN" sz="1500" i="1">
                                <a:latin typeface="Cambria Math" panose="02040503050406030204" pitchFamily="18" charset="0"/>
                              </a:rPr>
                            </m:ctrlPr>
                          </m:sSubPr>
                          <m:e>
                            <m:d>
                              <m:dPr>
                                <m:ctrlPr>
                                  <a:rPr lang="zh-CN" altLang="zh-CN" sz="1500" i="1">
                                    <a:latin typeface="Cambria Math" panose="02040503050406030204" pitchFamily="18" charset="0"/>
                                  </a:rPr>
                                </m:ctrlPr>
                              </m:dPr>
                              <m:e>
                                <m:r>
                                  <a:rPr lang="en-US" altLang="zh-CN" sz="1500" i="1">
                                    <a:latin typeface="Cambria Math" panose="02040503050406030204" pitchFamily="18" charset="0"/>
                                  </a:rPr>
                                  <m:t>𝑖</m:t>
                                </m:r>
                                <m:sSub>
                                  <m:sSubPr>
                                    <m:ctrlPr>
                                      <a:rPr lang="zh-CN" altLang="zh-CN" sz="1500" i="1">
                                        <a:latin typeface="Cambria Math" panose="02040503050406030204" pitchFamily="18" charset="0"/>
                                      </a:rPr>
                                    </m:ctrlPr>
                                  </m:sSubPr>
                                  <m:e>
                                    <m:r>
                                      <a:rPr lang="en-US" altLang="zh-CN" sz="1500" i="1">
                                        <a:latin typeface="Cambria Math" panose="02040503050406030204" pitchFamily="18" charset="0"/>
                                      </a:rPr>
                                      <m:t>𝜎</m:t>
                                    </m:r>
                                  </m:e>
                                  <m:sub>
                                    <m:r>
                                      <a:rPr lang="en-US" altLang="zh-CN" sz="1500" i="1">
                                        <a:latin typeface="Cambria Math" panose="02040503050406030204" pitchFamily="18" charset="0"/>
                                      </a:rPr>
                                      <m:t>𝜇𝜈</m:t>
                                    </m:r>
                                  </m:sub>
                                </m:sSub>
                                <m:sSup>
                                  <m:sSupPr>
                                    <m:ctrlPr>
                                      <a:rPr lang="zh-CN" altLang="zh-CN" sz="1500" i="1">
                                        <a:latin typeface="Cambria Math" panose="02040503050406030204" pitchFamily="18" charset="0"/>
                                      </a:rPr>
                                    </m:ctrlPr>
                                  </m:sSupPr>
                                  <m:e>
                                    <m:r>
                                      <a:rPr lang="en-US" altLang="zh-CN" sz="1500" i="1">
                                        <a:latin typeface="Cambria Math" panose="02040503050406030204" pitchFamily="18" charset="0"/>
                                      </a:rPr>
                                      <m:t>𝑝</m:t>
                                    </m:r>
                                  </m:e>
                                  <m:sup>
                                    <m:r>
                                      <a:rPr lang="en-US" altLang="zh-CN" sz="1500" i="1">
                                        <a:latin typeface="Cambria Math" panose="02040503050406030204" pitchFamily="18" charset="0"/>
                                      </a:rPr>
                                      <m:t>′</m:t>
                                    </m:r>
                                    <m:r>
                                      <a:rPr lang="en-US" altLang="zh-CN" sz="1500" i="1">
                                        <a:latin typeface="Cambria Math" panose="02040503050406030204" pitchFamily="18" charset="0"/>
                                      </a:rPr>
                                      <m:t>𝜈</m:t>
                                    </m:r>
                                  </m:sup>
                                </m:sSup>
                                <m:r>
                                  <a:rPr lang="en-US" altLang="zh-CN" sz="1500" i="1">
                                    <a:latin typeface="Cambria Math" panose="02040503050406030204" pitchFamily="18" charset="0"/>
                                  </a:rPr>
                                  <m:t>𝐶</m:t>
                                </m:r>
                              </m:e>
                            </m:d>
                          </m:e>
                          <m:sub>
                            <m:r>
                              <a:rPr lang="en-US" altLang="zh-CN" sz="1500" i="1">
                                <a:latin typeface="Cambria Math" panose="02040503050406030204" pitchFamily="18" charset="0"/>
                              </a:rPr>
                              <m:t>𝛽𝛾</m:t>
                            </m:r>
                          </m:sub>
                        </m:sSub>
                        <m:sSub>
                          <m:sSubPr>
                            <m:ctrlPr>
                              <a:rPr lang="zh-CN" altLang="zh-CN" sz="1500" i="1">
                                <a:latin typeface="Cambria Math" panose="02040503050406030204" pitchFamily="18" charset="0"/>
                              </a:rPr>
                            </m:ctrlPr>
                          </m:sSubPr>
                          <m:e>
                            <m:d>
                              <m:dPr>
                                <m:begChr m:val="["/>
                                <m:endChr m:val="]"/>
                                <m:ctrlPr>
                                  <a:rPr lang="zh-CN" altLang="zh-CN" sz="1500" i="1">
                                    <a:latin typeface="Cambria Math" panose="02040503050406030204" pitchFamily="18" charset="0"/>
                                  </a:rPr>
                                </m:ctrlPr>
                              </m:dPr>
                              <m:e>
                                <m:sSup>
                                  <m:sSupPr>
                                    <m:ctrlPr>
                                      <a:rPr lang="zh-CN" altLang="zh-CN" sz="1500" i="1">
                                        <a:latin typeface="Cambria Math" panose="02040503050406030204" pitchFamily="18" charset="0"/>
                                      </a:rPr>
                                    </m:ctrlPr>
                                  </m:sSupPr>
                                  <m:e>
                                    <m:r>
                                      <a:rPr lang="en-US" altLang="zh-CN" sz="1500" i="1">
                                        <a:latin typeface="Cambria Math" panose="02040503050406030204" pitchFamily="18" charset="0"/>
                                      </a:rPr>
                                      <m:t>𝛾</m:t>
                                    </m:r>
                                  </m:e>
                                  <m:sup>
                                    <m:r>
                                      <a:rPr lang="en-US" altLang="zh-CN" sz="1500" i="1">
                                        <a:latin typeface="Cambria Math" panose="02040503050406030204" pitchFamily="18" charset="0"/>
                                      </a:rPr>
                                      <m:t>𝜇</m:t>
                                    </m:r>
                                  </m:sup>
                                </m:sSup>
                                <m:sSub>
                                  <m:sSubPr>
                                    <m:ctrlPr>
                                      <a:rPr lang="zh-CN" altLang="zh-CN" sz="1500" i="1">
                                        <a:latin typeface="Cambria Math" panose="02040503050406030204" pitchFamily="18" charset="0"/>
                                      </a:rPr>
                                    </m:ctrlPr>
                                  </m:sSubPr>
                                  <m:e>
                                    <m:r>
                                      <a:rPr lang="en-US" altLang="zh-CN" sz="1500" i="1">
                                        <a:latin typeface="Cambria Math" panose="02040503050406030204" pitchFamily="18" charset="0"/>
                                      </a:rPr>
                                      <m:t>𝛾</m:t>
                                    </m:r>
                                  </m:e>
                                  <m:sub>
                                    <m:r>
                                      <a:rPr lang="en-US" altLang="zh-CN" sz="1500" i="1">
                                        <a:latin typeface="Cambria Math" panose="02040503050406030204" pitchFamily="18" charset="0"/>
                                      </a:rPr>
                                      <m:t>5</m:t>
                                    </m:r>
                                  </m:sub>
                                </m:sSub>
                                <m:r>
                                  <m:rPr>
                                    <m:sty m:val="p"/>
                                  </m:rPr>
                                  <a:rPr lang="en-US" altLang="zh-CN" sz="1500">
                                    <a:latin typeface="Cambria Math" panose="02040503050406030204" pitchFamily="18" charset="0"/>
                                  </a:rPr>
                                  <m:t>Λ</m:t>
                                </m:r>
                                <m:d>
                                  <m:dPr>
                                    <m:ctrlPr>
                                      <a:rPr lang="zh-CN" altLang="zh-CN" sz="1500" i="1">
                                        <a:latin typeface="Cambria Math" panose="02040503050406030204" pitchFamily="18" charset="0"/>
                                      </a:rPr>
                                    </m:ctrlPr>
                                  </m:dPr>
                                  <m:e>
                                    <m:sSup>
                                      <m:sSupPr>
                                        <m:ctrlPr>
                                          <a:rPr lang="zh-CN" altLang="zh-CN" sz="1500" i="1">
                                            <a:latin typeface="Cambria Math" panose="02040503050406030204" pitchFamily="18" charset="0"/>
                                          </a:rPr>
                                        </m:ctrlPr>
                                      </m:sSupPr>
                                      <m:e>
                                        <m:r>
                                          <a:rPr lang="en-US" altLang="zh-CN" sz="1500" i="1">
                                            <a:latin typeface="Cambria Math" panose="02040503050406030204" pitchFamily="18" charset="0"/>
                                          </a:rPr>
                                          <m:t>𝑝</m:t>
                                        </m:r>
                                      </m:e>
                                      <m:sup>
                                        <m:r>
                                          <a:rPr lang="en-US" altLang="zh-CN" sz="1500" i="1">
                                            <a:latin typeface="Cambria Math" panose="02040503050406030204" pitchFamily="18" charset="0"/>
                                          </a:rPr>
                                          <m:t>′</m:t>
                                        </m:r>
                                      </m:sup>
                                    </m:sSup>
                                  </m:e>
                                </m:d>
                              </m:e>
                            </m:d>
                          </m:e>
                          <m:sub>
                            <m:r>
                              <a:rPr lang="en-US" altLang="zh-CN" sz="1500" i="1">
                                <a:latin typeface="Cambria Math" panose="02040503050406030204" pitchFamily="18" charset="0"/>
                              </a:rPr>
                              <m:t>𝛼</m:t>
                            </m:r>
                          </m:sub>
                        </m:sSub>
                        <m:sSup>
                          <m:sSupPr>
                            <m:ctrlPr>
                              <a:rPr lang="zh-CN" altLang="zh-CN" sz="1500" i="1">
                                <a:latin typeface="Cambria Math" panose="02040503050406030204" pitchFamily="18" charset="0"/>
                              </a:rPr>
                            </m:ctrlPr>
                          </m:sSupPr>
                          <m:e>
                            <m:r>
                              <m:rPr>
                                <m:sty m:val="p"/>
                              </m:rPr>
                              <a:rPr lang="en-US" altLang="zh-CN" sz="1500">
                                <a:latin typeface="Cambria Math" panose="02040503050406030204" pitchFamily="18" charset="0"/>
                              </a:rPr>
                              <m:t>Φ</m:t>
                            </m:r>
                          </m:e>
                          <m:sup>
                            <m:r>
                              <a:rPr lang="en-US" altLang="zh-CN" sz="1500" i="1">
                                <a:latin typeface="Cambria Math" panose="02040503050406030204" pitchFamily="18" charset="0"/>
                              </a:rPr>
                              <m:t>𝑇</m:t>
                            </m:r>
                          </m:sup>
                        </m:sSup>
                        <m:d>
                          <m:dPr>
                            <m:ctrlPr>
                              <a:rPr lang="zh-CN" altLang="zh-CN" sz="1500" i="1">
                                <a:latin typeface="Cambria Math" panose="02040503050406030204" pitchFamily="18" charset="0"/>
                              </a:rPr>
                            </m:ctrlPr>
                          </m:dPr>
                          <m:e>
                            <m:sSubSup>
                              <m:sSubSupPr>
                                <m:ctrlPr>
                                  <a:rPr lang="zh-CN" altLang="zh-CN" sz="1500" i="1">
                                    <a:latin typeface="Cambria Math" panose="02040503050406030204" pitchFamily="18" charset="0"/>
                                  </a:rPr>
                                </m:ctrlPr>
                              </m:sSubSupPr>
                              <m:e>
                                <m:r>
                                  <a:rPr lang="en-US" altLang="zh-CN" sz="1500" i="1">
                                    <a:latin typeface="Cambria Math" panose="02040503050406030204" pitchFamily="18" charset="0"/>
                                  </a:rPr>
                                  <m:t>𝑘</m:t>
                                </m:r>
                              </m:e>
                              <m:sub>
                                <m:r>
                                  <a:rPr lang="en-US" altLang="zh-CN" sz="1500" i="1">
                                    <a:latin typeface="Cambria Math" panose="02040503050406030204" pitchFamily="18" charset="0"/>
                                  </a:rPr>
                                  <m:t>𝑖</m:t>
                                </m:r>
                              </m:sub>
                              <m:sup>
                                <m:r>
                                  <a:rPr lang="en-US" altLang="zh-CN" sz="1500" i="1">
                                    <a:latin typeface="Cambria Math" panose="02040503050406030204" pitchFamily="18" charset="0"/>
                                  </a:rPr>
                                  <m:t>′</m:t>
                                </m:r>
                              </m:sup>
                            </m:sSubSup>
                            <m:r>
                              <a:rPr lang="en-US" altLang="zh-CN" sz="1500" i="1">
                                <a:latin typeface="Cambria Math" panose="02040503050406030204" pitchFamily="18" charset="0"/>
                              </a:rPr>
                              <m:t>,</m:t>
                            </m:r>
                            <m:r>
                              <a:rPr lang="en-US" altLang="zh-CN" sz="1500" i="1">
                                <a:latin typeface="Cambria Math" panose="02040503050406030204" pitchFamily="18" charset="0"/>
                              </a:rPr>
                              <m:t>𝜇</m:t>
                            </m:r>
                          </m:e>
                        </m:d>
                      </m:e>
                    </m:d>
                  </m:oMath>
                </a14:m>
                <a:r>
                  <a:rPr lang="zh-CN" altLang="en-US" sz="1500" dirty="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a:p>
                <a:pPr>
                  <a:lnSpc>
                    <a:spcPts val="3600"/>
                  </a:lnSpc>
                </a:pPr>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其中，</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𝜇𝜈</m:t>
                        </m:r>
                      </m:sub>
                    </m:s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d>
                      <m:dPr>
                        <m:begChr m:val="["/>
                        <m:endChr m:val="]"/>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𝜇</m:t>
                            </m:r>
                          </m:sub>
                        </m:s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𝜈</m:t>
                            </m:r>
                          </m:sub>
                        </m:sSub>
                      </m:e>
                    </m:d>
                    <m:r>
                      <m:rPr>
                        <m:lit/>
                      </m:rP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dirty="0">
                    <a:latin typeface="微软雅黑" panose="020B0503020204020204" pitchFamily="34" charset="-122"/>
                    <a:ea typeface="微软雅黑" panose="020B0503020204020204" pitchFamily="34" charset="-122"/>
                  </a:rPr>
                  <a:t>。</a:t>
                </a:r>
                <a14:m>
                  <m:oMath xmlns:m="http://schemas.openxmlformats.org/officeDocument/2006/math">
                    <m:sSup>
                      <m:sSupPr>
                        <m:ctrlPr>
                          <a:rPr lang="zh-CN" altLang="zh-CN" i="1">
                            <a:latin typeface="Cambria Math" panose="02040503050406030204" pitchFamily="18" charset="0"/>
                          </a:rPr>
                        </m:ctrlPr>
                      </m:sSupPr>
                      <m:e>
                        <m:r>
                          <m:rPr>
                            <m:sty m:val="p"/>
                          </m:rPr>
                          <a:rPr lang="en-US" altLang="zh-CN">
                            <a:latin typeface="Cambria Math" panose="02040503050406030204" pitchFamily="18" charset="0"/>
                          </a:rPr>
                          <m:t>Φ</m:t>
                        </m:r>
                      </m:e>
                      <m:sup>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𝑇</m:t>
                        </m:r>
                      </m:sup>
                    </m:sSup>
                  </m:oMath>
                </a14:m>
                <a:r>
                  <a:rPr lang="zh-CN" altLang="zh-CN" dirty="0">
                    <a:latin typeface="微软雅黑" panose="020B0503020204020204" pitchFamily="34" charset="-122"/>
                    <a:ea typeface="微软雅黑" panose="020B0503020204020204" pitchFamily="34" charset="-122"/>
                  </a:rPr>
                  <a:t>在</a:t>
                </a:r>
                <a14:m>
                  <m:oMath xmlns:m="http://schemas.openxmlformats.org/officeDocument/2006/math">
                    <m:r>
                      <a:rPr lang="en-US" altLang="zh-CN" i="1">
                        <a:latin typeface="Cambria Math" panose="02040503050406030204" pitchFamily="18" charset="0"/>
                      </a:rPr>
                      <m:t>𝜇</m:t>
                    </m:r>
                    <m:r>
                      <a:rPr lang="en-US" altLang="zh-CN" i="1">
                        <a:latin typeface="Cambria Math" panose="02040503050406030204" pitchFamily="18" charset="0"/>
                      </a:rPr>
                      <m:t>=1 </m:t>
                    </m:r>
                    <m:r>
                      <m:rPr>
                        <m:sty m:val="p"/>
                      </m:rPr>
                      <a:rPr lang="en-US" altLang="zh-CN">
                        <a:latin typeface="Cambria Math" panose="02040503050406030204" pitchFamily="18" charset="0"/>
                      </a:rPr>
                      <m:t>GeV</m:t>
                    </m:r>
                  </m:oMath>
                </a14:m>
                <a:r>
                  <a:rPr lang="zh-CN" altLang="zh-CN" dirty="0">
                    <a:latin typeface="微软雅黑" panose="020B0503020204020204" pitchFamily="34" charset="-122"/>
                    <a:ea typeface="微软雅黑" panose="020B0503020204020204" pitchFamily="34" charset="-122"/>
                  </a:rPr>
                  <a:t>采用</a:t>
                </a:r>
                <a14:m>
                  <m:oMath xmlns:m="http://schemas.openxmlformats.org/officeDocument/2006/math">
                    <m:r>
                      <m:rPr>
                        <m:sty m:val="p"/>
                      </m:rPr>
                      <a:rPr lang="en-US" altLang="zh-CN">
                        <a:latin typeface="Cambria Math" panose="02040503050406030204" pitchFamily="18" charset="0"/>
                      </a:rPr>
                      <m:t>COZ</m:t>
                    </m:r>
                  </m:oMath>
                </a14:m>
                <a:r>
                  <a:rPr lang="zh-CN" altLang="zh-CN" dirty="0">
                    <a:latin typeface="微软雅黑" panose="020B0503020204020204" pitchFamily="34" charset="-122"/>
                    <a:ea typeface="微软雅黑" panose="020B0503020204020204" pitchFamily="34" charset="-122"/>
                  </a:rPr>
                  <a:t>模型</a:t>
                </a:r>
                <a:endParaRPr lang="en-US" altLang="zh-CN" dirty="0">
                  <a:latin typeface="微软雅黑" panose="020B0503020204020204" pitchFamily="34" charset="-122"/>
                  <a:ea typeface="微软雅黑" panose="020B0503020204020204" pitchFamily="34" charset="-122"/>
                </a:endParaRPr>
              </a:p>
              <a:p>
                <a:pPr lvl="3">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𝑉</m:t>
                        </m:r>
                      </m:sup>
                    </m:s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𝑎𝑠𝑦</m:t>
                        </m:r>
                      </m:sub>
                    </m:sSub>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0.18</m:t>
                        </m:r>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−0.1</m:t>
                        </m:r>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3">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𝐴</m:t>
                        </m:r>
                      </m:sup>
                    </m:s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𝑎𝑠𝑦</m:t>
                        </m:r>
                      </m:sub>
                    </m:sSub>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0.26</m:t>
                        </m:r>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+0.34</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−0.56</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−0.24</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3">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42</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bSup>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𝑎𝑠𝑦</m:t>
                        </m:r>
                      </m:sub>
                    </m:sSub>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1.2</m:t>
                        </m:r>
                        <m:d>
                          <m:dPr>
                            <m:ctrlPr>
                              <a:rPr lang="zh-CN" altLang="zh-CN" sz="1600" i="1">
                                <a:effectLst/>
                                <a:latin typeface="Cambria Math" panose="02040503050406030204" pitchFamily="18" charset="0"/>
                                <a:ea typeface="Cambria Math" panose="02040503050406030204" pitchFamily="18" charset="0"/>
                              </a:rPr>
                            </m:ctrlPr>
                          </m:dPr>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bSup>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+1.4</m:t>
                        </m:r>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其中，</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𝜙</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𝑎𝑠𝑦</m:t>
                        </m:r>
                      </m:sub>
                    </m:s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=120</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3</m:t>
                        </m:r>
                      </m:sub>
                    </m:sSub>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sub>
                    </m:s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=10</m:t>
                    </m:r>
                    <m:sSubSup>
                      <m:sSubSupPr>
                        <m:ctrlPr>
                          <a:rPr lang="zh-CN" altLang="zh-CN" i="1">
                            <a:effectLst/>
                            <a:latin typeface="Cambria Math" panose="02040503050406030204" pitchFamily="18" charset="0"/>
                            <a:ea typeface="Cambria Math" panose="02040503050406030204" pitchFamily="18" charset="0"/>
                          </a:rPr>
                        </m:ctrlPr>
                      </m:sSubSup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Λ</m:t>
                        </m:r>
                      </m:sub>
                      <m: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𝑇</m:t>
                        </m:r>
                      </m:sup>
                    </m:sSub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=6.3</m:t>
                    </m:r>
                    <m:r>
                      <a:rPr lang="en-US" altLang="zh-CN">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rPr>
                        </m:ctrlPr>
                      </m:sSup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−3</m:t>
                        </m:r>
                      </m:sup>
                    </m:s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 </m:t>
                    </m:r>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Ge</m:t>
                    </m:r>
                    <m:sSup>
                      <m:sSupPr>
                        <m:ctrlPr>
                          <a:rPr lang="zh-CN" altLang="zh-CN" i="1">
                            <a:effectLst/>
                            <a:latin typeface="Cambria Math" panose="02040503050406030204" pitchFamily="18" charset="0"/>
                            <a:ea typeface="Cambria Math" panose="02040503050406030204" pitchFamily="18" charset="0"/>
                          </a:rPr>
                        </m:ctrlPr>
                      </m:sSup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V</m:t>
                        </m:r>
                      </m:e>
                      <m:sup>
                        <m:r>
                          <a:rPr lang="en-US" altLang="zh-CN">
                            <a:effectLst/>
                            <a:latin typeface="Cambria Math" panose="02040503050406030204" pitchFamily="18" charset="0"/>
                            <a:ea typeface="宋体" panose="02010600030101010101" pitchFamily="2" charset="-122"/>
                            <a:cs typeface="Times New Roman" panose="02020603050405020304" pitchFamily="18" charset="0"/>
                          </a:rPr>
                          <m:t>2</m:t>
                        </m:r>
                      </m:sup>
                    </m:sSup>
                  </m:oMath>
                </a14:m>
                <a:r>
                  <a:rPr lang="zh-CN" altLang="en-US" dirty="0">
                    <a:latin typeface="微软雅黑" panose="020B0503020204020204" pitchFamily="34" charset="-122"/>
                    <a:ea typeface="微软雅黑" panose="020B0503020204020204" pitchFamily="34" charset="-122"/>
                  </a:rPr>
                  <a:t>。</a:t>
                </a:r>
                <a14:m>
                  <m:oMath xmlns:m="http://schemas.openxmlformats.org/officeDocument/2006/math">
                    <m:sSup>
                      <m:sSupPr>
                        <m:ctrlPr>
                          <a:rPr lang="zh-CN" altLang="zh-CN" i="1" smtClean="0">
                            <a:effectLst/>
                            <a:latin typeface="Cambria Math" panose="02040503050406030204" pitchFamily="18" charset="0"/>
                            <a:ea typeface="Cambria Math" panose="02040503050406030204" pitchFamily="18" charset="0"/>
                          </a:rPr>
                        </m:ctrlPr>
                      </m:sSup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𝐴</m:t>
                        </m:r>
                      </m:sup>
                    </m:sSup>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和</a:t>
                </a:r>
                <a14:m>
                  <m:oMath xmlns:m="http://schemas.openxmlformats.org/officeDocument/2006/math">
                    <m:sSup>
                      <m:sSupPr>
                        <m:ctrlPr>
                          <a:rPr lang="zh-CN" altLang="zh-CN" i="1">
                            <a:effectLst/>
                            <a:latin typeface="Cambria Math" panose="02040503050406030204" pitchFamily="18" charset="0"/>
                            <a:ea typeface="Cambria Math" panose="02040503050406030204" pitchFamily="18" charset="0"/>
                          </a:rPr>
                        </m:ctrlPr>
                      </m:sSupPr>
                      <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𝑇</m:t>
                        </m:r>
                      </m:sup>
                    </m:sSup>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满足归一化条件</a:t>
                </a:r>
                <a:endParaRPr lang="en-US" altLang="zh-CN" dirty="0">
                  <a:effectLst/>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nary>
                      <m:naryPr>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sSup>
                          <m:sSupPr>
                            <m:ctrlPr>
                              <a:rPr lang="zh-CN" altLang="zh-CN" sz="1600" i="1">
                                <a:effectLst/>
                                <a:latin typeface="Cambria Math" panose="02040503050406030204" pitchFamily="18" charset="0"/>
                                <a:ea typeface="Cambria Math" panose="02040503050406030204" pitchFamily="18" charset="0"/>
                              </a:rPr>
                            </m:ctrlPr>
                          </m:s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𝐴</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e>
                    </m:nary>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𝛿</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sub>
                    </m:sSub>
                  </m:oMath>
                </a14:m>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6">
                  <a:lnSpc>
                    <a:spcPts val="3600"/>
                  </a:lnSpc>
                </a:pPr>
                <a14:m>
                  <m:oMath xmlns:m="http://schemas.openxmlformats.org/officeDocument/2006/math">
                    <m:nary>
                      <m:naryPr>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sSup>
                          <m:sSupPr>
                            <m:ctrlPr>
                              <a:rPr lang="zh-CN" altLang="zh-CN" sz="1600" i="1">
                                <a:effectLst/>
                                <a:latin typeface="Cambria Math" panose="02040503050406030204" pitchFamily="18" charset="0"/>
                                <a:ea typeface="Cambria Math" panose="02040503050406030204" pitchFamily="18" charset="0"/>
                              </a:rPr>
                            </m:ctrlPr>
                          </m:sSup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Φ</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e>
                    </m:nary>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𝛿</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3</m:t>
                            </m:r>
                          </m:sub>
                        </m:sSub>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Λ</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bSup>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其中，</a:t>
                </a:r>
                <a14:m>
                  <m:oMath xmlns:m="http://schemas.openxmlformats.org/officeDocument/2006/math">
                    <m:r>
                      <a:rPr lang="en-US" altLang="zh-CN" i="1">
                        <a:effectLst/>
                        <a:latin typeface="Cambria Math" panose="02040503050406030204" pitchFamily="18" charset="0"/>
                        <a:ea typeface="宋体" panose="02010600030101010101" pitchFamily="2" charset="-122"/>
                        <a:cs typeface="Times New Roman" panose="02020603050405020304" pitchFamily="18" charset="0"/>
                      </a:rPr>
                      <m:t>𝛿</m:t>
                    </m:r>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函数用以保证动量守恒</a:t>
                </a:r>
                <a:r>
                  <a:rPr lang="zh-CN" altLang="en-US"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mc:Choice>
        <mc:Fallback xmlns="">
          <p:sp>
            <p:nvSpPr>
              <p:cNvPr id="3" name="文本框 2">
                <a:extLst>
                  <a:ext uri="{FF2B5EF4-FFF2-40B4-BE49-F238E27FC236}">
                    <a16:creationId xmlns:a16="http://schemas.microsoft.com/office/drawing/2014/main" id="{D81E7A2D-224D-4B11-7EE8-17787348328C}"/>
                  </a:ext>
                </a:extLst>
              </p:cNvPr>
              <p:cNvSpPr txBox="1">
                <a:spLocks noRot="1" noChangeAspect="1" noMove="1" noResize="1" noEditPoints="1" noAdjustHandles="1" noChangeArrowheads="1" noChangeShapeType="1" noTextEdit="1"/>
              </p:cNvSpPr>
              <p:nvPr/>
            </p:nvSpPr>
            <p:spPr>
              <a:xfrm>
                <a:off x="1056000" y="555239"/>
                <a:ext cx="10080000" cy="4648517"/>
              </a:xfrm>
              <a:prstGeom prst="rect">
                <a:avLst/>
              </a:prstGeom>
              <a:blipFill>
                <a:blip r:embed="rId2"/>
                <a:stretch>
                  <a:fillRect l="-484" b="-47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9424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0089A87-50DF-83EB-B3B2-DC70A99220BC}"/>
                  </a:ext>
                </a:extLst>
              </p:cNvPr>
              <p:cNvSpPr txBox="1"/>
              <p:nvPr/>
            </p:nvSpPr>
            <p:spPr>
              <a:xfrm>
                <a:off x="1056000" y="558962"/>
                <a:ext cx="10080000" cy="5737917"/>
              </a:xfrm>
              <a:prstGeom prst="rect">
                <a:avLst/>
              </a:prstGeom>
              <a:noFill/>
            </p:spPr>
            <p:txBody>
              <a:bodyPr wrap="square" rtlCol="0">
                <a:spAutoFit/>
              </a:bodyPr>
              <a:lstStyle/>
              <a:p>
                <a:pPr indent="457200">
                  <a:lnSpc>
                    <a:spcPts val="3600"/>
                  </a:lnSpc>
                </a:pPr>
                <a:r>
                  <a:rPr lang="zh-CN" altLang="zh-CN" dirty="0">
                    <a:effectLst/>
                    <a:latin typeface="微软雅黑" panose="020B0503020204020204" pitchFamily="34" charset="-122"/>
                    <a:ea typeface="微软雅黑" panose="020B0503020204020204" pitchFamily="34" charset="-122"/>
                  </a:rPr>
                  <a:t>粲偶素的波函数采用谐振子模型</a:t>
                </a:r>
              </a:p>
              <a:p>
                <a:pPr lvl="8">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sub>
                    </m:sSub>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sSub>
                          <m:sSubPr>
                            <m:ctrlPr>
                              <a:rPr lang="zh-CN" altLang="zh-CN" sz="1600" i="1">
                                <a:effectLst/>
                                <a:latin typeface="Cambria Math" panose="02040503050406030204" pitchFamily="18" charset="0"/>
                                <a:ea typeface="Cambria Math" panose="02040503050406030204" pitchFamily="18" charset="0"/>
                              </a:rPr>
                            </m:ctrlPr>
                          </m:sSub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𝜖</m:t>
                                </m:r>
                              </m:e>
                            </m:acc>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sub>
                        </m:sSub>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𝜖</m:t>
                                </m:r>
                              </m:e>
                            </m:acc>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sub>
                        </m:sSub>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e>
                        </m:acc>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𝑡</m:t>
                            </m:r>
                          </m:sup>
                        </m:sSup>
                      </m:e>
                    </m:d>
                  </m:oMath>
                </a14:m>
                <a:r>
                  <a:rPr lang="en-US" altLang="zh-CN" sz="1600" dirty="0">
                    <a:latin typeface="微软雅黑" panose="020B0503020204020204" pitchFamily="34" charset="-122"/>
                    <a:ea typeface="微软雅黑" panose="020B0503020204020204" pitchFamily="34" charset="-122"/>
                  </a:rPr>
                  <a:t>,</a:t>
                </a:r>
              </a:p>
              <a:p>
                <a:pPr lvl="8">
                  <a:lnSpc>
                    <a:spcPts val="3600"/>
                  </a:lnSpc>
                </a:pP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宋体" panose="02010600030101010101" pitchFamily="2" charset="-122"/>
                            <a:cs typeface="Times New Roman" panose="02020603050405020304" pitchFamily="18" charset="0"/>
                          </a:rPr>
                          <m:t>Ψ</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b>
                    </m:sSub>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num>
                      <m:den>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sSub>
                          <m:sSubPr>
                            <m:ctrlPr>
                              <a:rPr lang="zh-CN" altLang="zh-CN" sz="1600" i="1">
                                <a:effectLst/>
                                <a:latin typeface="Cambria Math" panose="02040503050406030204" pitchFamily="18" charset="0"/>
                                <a:ea typeface="Cambria Math" panose="02040503050406030204" pitchFamily="18" charset="0"/>
                              </a:rPr>
                            </m:ctrlPr>
                          </m:sSub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𝜖</m:t>
                                </m:r>
                              </m:e>
                            </m:acc>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b>
                        </m:sSub>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𝑉</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𝜖</m:t>
                                </m:r>
                              </m:e>
                            </m:acc>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b>
                        </m:sSub>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𝑞</m:t>
                            </m:r>
                          </m:e>
                        </m:acc>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e>
                    </m:d>
                  </m:oMath>
                </a14:m>
                <a:r>
                  <a:rPr lang="en-US" altLang="zh-CN" sz="1600" dirty="0">
                    <a:latin typeface="微软雅黑" panose="020B0503020204020204" pitchFamily="34" charset="-122"/>
                    <a:ea typeface="微软雅黑" panose="020B0503020204020204" pitchFamily="34" charset="-122"/>
                  </a:rPr>
                  <a:t>,</a:t>
                </a:r>
              </a:p>
              <a:p>
                <a:pPr>
                  <a:lnSpc>
                    <a:spcPts val="3600"/>
                  </a:lnSpc>
                </a:pPr>
                <a:r>
                  <a:rPr lang="zh-CN" altLang="zh-CN" dirty="0">
                    <a:effectLst/>
                    <a:latin typeface="微软雅黑" panose="020B0503020204020204" pitchFamily="34" charset="-122"/>
                    <a:ea typeface="微软雅黑" panose="020B0503020204020204" pitchFamily="34" charset="-122"/>
                  </a:rPr>
                  <a:t>各扭度</a:t>
                </a:r>
                <a14:m>
                  <m:oMath xmlns:m="http://schemas.openxmlformats.org/officeDocument/2006/math">
                    <m:r>
                      <m:rPr>
                        <m:sty m:val="p"/>
                      </m:rPr>
                      <a:rPr lang="en-US" altLang="zh-CN">
                        <a:effectLst/>
                        <a:latin typeface="Cambria Math" panose="02040503050406030204" pitchFamily="18" charset="0"/>
                        <a:ea typeface="宋体" panose="02010600030101010101" pitchFamily="2" charset="-122"/>
                      </a:rPr>
                      <m:t>LCDAs</m:t>
                    </m:r>
                  </m:oMath>
                </a14:m>
                <a:r>
                  <a:rPr lang="zh-CN" altLang="zh-CN" dirty="0">
                    <a:effectLst/>
                    <a:latin typeface="微软雅黑" panose="020B0503020204020204" pitchFamily="34" charset="-122"/>
                    <a:ea typeface="微软雅黑" panose="020B0503020204020204" pitchFamily="34" charset="-122"/>
                  </a:rPr>
                  <a:t>的表达式</a:t>
                </a:r>
              </a:p>
              <a:p>
                <a:pPr lvl="4">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sub>
                        </m:sSub>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𝒯</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func>
                      <m:funcPr>
                        <m:ctrlPr>
                          <a:rPr lang="zh-CN" altLang="zh-CN" sz="1600" i="1">
                            <a:effectLst/>
                            <a:latin typeface="Cambria Math" panose="02040503050406030204" pitchFamily="18" charset="0"/>
                            <a:ea typeface="Cambria Math" panose="02040503050406030204" pitchFamily="18" charset="0"/>
                          </a:rPr>
                        </m:ctrlPr>
                      </m:funcPr>
                      <m:fNa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𝑒𝑥𝑝</m:t>
                        </m:r>
                      </m:fName>
                      <m:e>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
                              <m:dPr>
                                <m:begChr m:val="["/>
                                <m:endChr m:val="]"/>
                                <m:ctrlPr>
                                  <a:rPr lang="zh-CN" altLang="zh-CN" sz="1600" i="1">
                                    <a:effectLst/>
                                    <a:latin typeface="Cambria Math" panose="02040503050406030204" pitchFamily="18" charset="0"/>
                                    <a:ea typeface="Cambria Math" panose="02040503050406030204" pitchFamily="18" charset="0"/>
                                  </a:rPr>
                                </m:ctrlPr>
                              </m:dPr>
                              <m:e>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en>
                                        </m:f>
                                      </m:e>
                                    </m:d>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e>
                            </m:d>
                          </m:e>
                        </m:d>
                      </m:e>
                    </m:func>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4">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𝑡</m:t>
                        </m:r>
                      </m:sup>
                    </m:s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sub>
                        </m:sSub>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𝑡</m:t>
                            </m:r>
                          </m:sup>
                        </m:sSup>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e>
                        </m:d>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𝒯</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func>
                      <m:funcPr>
                        <m:ctrlPr>
                          <a:rPr lang="zh-CN" altLang="zh-CN" sz="1600" i="1">
                            <a:effectLst/>
                            <a:latin typeface="Cambria Math" panose="02040503050406030204" pitchFamily="18" charset="0"/>
                            <a:ea typeface="Cambria Math" panose="02040503050406030204" pitchFamily="18" charset="0"/>
                          </a:rPr>
                        </m:ctrlPr>
                      </m:funcPr>
                      <m:fNa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𝑒𝑥𝑝</m:t>
                        </m:r>
                      </m:fName>
                      <m:e>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
                              <m:dPr>
                                <m:begChr m:val="["/>
                                <m:endChr m:val="]"/>
                                <m:ctrlPr>
                                  <a:rPr lang="zh-CN" altLang="zh-CN" sz="1600" i="1">
                                    <a:effectLst/>
                                    <a:latin typeface="Cambria Math" panose="02040503050406030204" pitchFamily="18" charset="0"/>
                                    <a:ea typeface="Cambria Math" panose="02040503050406030204" pitchFamily="18" charset="0"/>
                                  </a:rPr>
                                </m:ctrlPr>
                              </m:dPr>
                              <m:e>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en>
                                        </m:f>
                                      </m:e>
                                    </m:d>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e>
                            </m:d>
                          </m:e>
                        </m:d>
                      </m:e>
                    </m:func>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4">
                  <a:lnSpc>
                    <a:spcPts val="3600"/>
                  </a:lnSpc>
                </a:pPr>
                <a14:m>
                  <m:oMath xmlns:m="http://schemas.openxmlformats.org/officeDocument/2006/math">
                    <m:sSup>
                      <m:sSupPr>
                        <m:ctrlPr>
                          <a:rPr lang="zh-CN" altLang="zh-CN" sz="1600" i="1" smtClean="0">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𝑉</m:t>
                        </m:r>
                      </m:sup>
                    </m:s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r>
                      <m:rPr>
                        <m:aln/>
                      </m:r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sub>
                        </m:sSub>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𝑉</m:t>
                            </m:r>
                          </m:sup>
                        </m:sSup>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e>
                            </m:d>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𝒯</m:t>
                    </m:r>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d>
                    <m:func>
                      <m:funcPr>
                        <m:ctrlPr>
                          <a:rPr lang="zh-CN" altLang="zh-CN" sz="1600" i="1">
                            <a:effectLst/>
                            <a:latin typeface="Cambria Math" panose="02040503050406030204" pitchFamily="18" charset="0"/>
                            <a:ea typeface="Cambria Math" panose="02040503050406030204" pitchFamily="18" charset="0"/>
                          </a:rPr>
                        </m:ctrlPr>
                      </m:funcPr>
                      <m:fNa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𝑒𝑥𝑝</m:t>
                        </m:r>
                      </m:fName>
                      <m:e>
                        <m:d>
                          <m:dPr>
                            <m:begChr m:val="{"/>
                            <m:endChr m:val="}"/>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den>
                            </m:f>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
                              <m:dPr>
                                <m:begChr m:val="["/>
                                <m:endChr m:val="]"/>
                                <m:ctrlPr>
                                  <a:rPr lang="zh-CN" altLang="zh-CN" sz="1600" i="1">
                                    <a:effectLst/>
                                    <a:latin typeface="Cambria Math" panose="02040503050406030204" pitchFamily="18" charset="0"/>
                                    <a:ea typeface="Cambria Math" panose="02040503050406030204" pitchFamily="18" charset="0"/>
                                  </a:rPr>
                                </m:ctrlPr>
                              </m:dPr>
                              <m:e>
                                <m:sSup>
                                  <m:sSupPr>
                                    <m:ctrlPr>
                                      <a:rPr lang="zh-CN" altLang="zh-CN" sz="1600" i="1">
                                        <a:effectLst/>
                                        <a:latin typeface="Cambria Math" panose="02040503050406030204" pitchFamily="18" charset="0"/>
                                        <a:ea typeface="Cambria Math" panose="02040503050406030204" pitchFamily="18" charset="0"/>
                                      </a:rPr>
                                    </m:ctrlPr>
                                  </m:sSupPr>
                                  <m:e>
                                    <m:d>
                                      <m:dPr>
                                        <m:ctrlPr>
                                          <a:rPr lang="zh-CN" altLang="zh-CN" sz="1600" i="1">
                                            <a:effectLst/>
                                            <a:latin typeface="Cambria Math" panose="02040503050406030204" pitchFamily="18" charset="0"/>
                                            <a:ea typeface="Cambria Math" panose="02040503050406030204" pitchFamily="18" charset="0"/>
                                          </a:rPr>
                                        </m:ctrlPr>
                                      </m:dPr>
                                      <m:e>
                                        <m:f>
                                          <m:fPr>
                                            <m:ctrlPr>
                                              <a:rPr lang="zh-CN" altLang="zh-CN" sz="1600" i="1">
                                                <a:effectLst/>
                                                <a:latin typeface="Cambria Math" panose="02040503050406030204" pitchFamily="18" charset="0"/>
                                                <a:ea typeface="Cambria Math" panose="02040503050406030204" pitchFamily="18" charset="0"/>
                                              </a:rPr>
                                            </m:ctrlPr>
                                          </m:fPr>
                                          <m:num>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e>
                                            </m:acc>
                                          </m:den>
                                        </m:f>
                                      </m:e>
                                    </m:d>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𝜔</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𝑏</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up>
                                </m:sSup>
                              </m:e>
                            </m:d>
                          </m:e>
                        </m:d>
                      </m:e>
                    </m:func>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ts val="3600"/>
                  </a:lnSpc>
                </a:pPr>
                <a14:m>
                  <m:oMath xmlns:m="http://schemas.openxmlformats.org/officeDocument/2006/math">
                    <m:sSub>
                      <m:sSubPr>
                        <m:ctrlPr>
                          <a:rPr lang="zh-CN" altLang="zh-CN" i="1" smtClean="0">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宋体" panose="02010600030101010101" pitchFamily="2" charset="-122"/>
                          </a:rPr>
                          <m:t>𝑚</m:t>
                        </m:r>
                      </m:e>
                      <m:sub>
                        <m:r>
                          <a:rPr lang="en-US" altLang="zh-CN" i="1">
                            <a:effectLst/>
                            <a:latin typeface="Cambria Math" panose="02040503050406030204" pitchFamily="18" charset="0"/>
                            <a:ea typeface="宋体" panose="02010600030101010101" pitchFamily="2" charset="-122"/>
                          </a:rPr>
                          <m:t>𝑐</m:t>
                        </m:r>
                      </m:sub>
                    </m:sSub>
                  </m:oMath>
                </a14:m>
                <a:r>
                  <a:rPr lang="zh-CN" altLang="zh-CN" dirty="0">
                    <a:effectLst/>
                    <a:latin typeface="微软雅黑" panose="020B0503020204020204" pitchFamily="34" charset="-122"/>
                    <a:ea typeface="微软雅黑" panose="020B0503020204020204" pitchFamily="34" charset="-122"/>
                  </a:rPr>
                  <a:t>是粲夸克的质量，</a:t>
                </a:r>
                <a14:m>
                  <m:oMath xmlns:m="http://schemas.openxmlformats.org/officeDocument/2006/math">
                    <m:acc>
                      <m:accPr>
                        <m:chr m:val="̅"/>
                        <m:ctrlPr>
                          <a:rPr lang="zh-CN" altLang="zh-CN" i="1">
                            <a:effectLst/>
                            <a:latin typeface="Cambria Math" panose="02040503050406030204" pitchFamily="18" charset="0"/>
                            <a:ea typeface="Cambria Math" panose="02040503050406030204" pitchFamily="18" charset="0"/>
                          </a:rPr>
                        </m:ctrlPr>
                      </m:accPr>
                      <m:e>
                        <m:r>
                          <a:rPr lang="en-US" altLang="zh-CN" i="1">
                            <a:effectLst/>
                            <a:latin typeface="Cambria Math" panose="02040503050406030204" pitchFamily="18" charset="0"/>
                            <a:ea typeface="宋体" panose="02010600030101010101" pitchFamily="2" charset="-122"/>
                          </a:rPr>
                          <m:t>𝑥</m:t>
                        </m:r>
                      </m:e>
                    </m:acc>
                    <m:r>
                      <a:rPr lang="en-US" altLang="zh-CN" i="1">
                        <a:effectLst/>
                        <a:latin typeface="Cambria Math" panose="02040503050406030204" pitchFamily="18" charset="0"/>
                        <a:ea typeface="宋体" panose="02010600030101010101" pitchFamily="2" charset="-122"/>
                      </a:rPr>
                      <m:t>=1−</m:t>
                    </m:r>
                    <m:r>
                      <a:rPr lang="en-US" altLang="zh-CN" i="1">
                        <a:effectLst/>
                        <a:latin typeface="Cambria Math" panose="02040503050406030204" pitchFamily="18" charset="0"/>
                        <a:ea typeface="宋体" panose="02010600030101010101" pitchFamily="2" charset="-122"/>
                      </a:rPr>
                      <m:t>𝑥</m:t>
                    </m:r>
                  </m:oMath>
                </a14:m>
                <a:r>
                  <a:rPr lang="zh-CN" altLang="zh-CN" dirty="0">
                    <a:effectLst/>
                    <a:latin typeface="微软雅黑" panose="020B0503020204020204" pitchFamily="34" charset="-122"/>
                    <a:ea typeface="微软雅黑" panose="020B0503020204020204" pitchFamily="34" charset="-122"/>
                  </a:rPr>
                  <a:t>，</a:t>
                </a:r>
                <a14:m>
                  <m:oMath xmlns:m="http://schemas.openxmlformats.org/officeDocument/2006/math">
                    <m:r>
                      <a:rPr lang="en-US" altLang="zh-CN" i="1">
                        <a:effectLst/>
                        <a:latin typeface="Cambria Math" panose="02040503050406030204" pitchFamily="18" charset="0"/>
                        <a:ea typeface="宋体" panose="02010600030101010101" pitchFamily="2" charset="-122"/>
                      </a:rPr>
                      <m:t>𝜔</m:t>
                    </m:r>
                  </m:oMath>
                </a14:m>
                <a:r>
                  <a:rPr lang="zh-CN" altLang="zh-CN" dirty="0">
                    <a:effectLst/>
                    <a:latin typeface="微软雅黑" panose="020B0503020204020204" pitchFamily="34" charset="-122"/>
                    <a:ea typeface="微软雅黑" panose="020B0503020204020204" pitchFamily="34" charset="-122"/>
                  </a:rPr>
                  <a:t>为自由参数，</a:t>
                </a:r>
                <a14:m>
                  <m:oMath xmlns:m="http://schemas.openxmlformats.org/officeDocument/2006/math">
                    <m:r>
                      <a:rPr lang="en-US" altLang="zh-CN" i="1">
                        <a:effectLst/>
                        <a:latin typeface="Cambria Math" panose="02040503050406030204" pitchFamily="18" charset="0"/>
                        <a:ea typeface="宋体" panose="02010600030101010101" pitchFamily="2" charset="-122"/>
                      </a:rPr>
                      <m:t>𝐽</m:t>
                    </m:r>
                    <m:r>
                      <a:rPr lang="en-US" altLang="zh-CN" i="1">
                        <a:effectLst/>
                        <a:latin typeface="Cambria Math" panose="02040503050406030204" pitchFamily="18" charset="0"/>
                        <a:ea typeface="宋体" panose="02010600030101010101" pitchFamily="2" charset="-122"/>
                      </a:rPr>
                      <m:t>/</m:t>
                    </m:r>
                    <m:r>
                      <a:rPr lang="en-US" altLang="zh-CN" i="1">
                        <a:effectLst/>
                        <a:latin typeface="Cambria Math" panose="02040503050406030204" pitchFamily="18" charset="0"/>
                        <a:ea typeface="宋体" panose="02010600030101010101" pitchFamily="2" charset="-122"/>
                      </a:rPr>
                      <m:t>𝜓</m:t>
                    </m:r>
                  </m:oMath>
                </a14:m>
                <a:r>
                  <a:rPr lang="zh-CN" altLang="zh-CN" dirty="0">
                    <a:effectLst/>
                    <a:latin typeface="微软雅黑" panose="020B0503020204020204" pitchFamily="34" charset="-122"/>
                    <a:ea typeface="微软雅黑" panose="020B0503020204020204" pitchFamily="34" charset="-122"/>
                  </a:rPr>
                  <a:t>取</a:t>
                </a:r>
                <a14:m>
                  <m:oMath xmlns:m="http://schemas.openxmlformats.org/officeDocument/2006/math">
                    <m:r>
                      <a:rPr lang="en-US" altLang="zh-CN" i="1">
                        <a:effectLst/>
                        <a:latin typeface="Cambria Math" panose="02040503050406030204" pitchFamily="18" charset="0"/>
                        <a:ea typeface="宋体" panose="02010600030101010101" pitchFamily="2" charset="-122"/>
                      </a:rPr>
                      <m:t>𝜔</m:t>
                    </m:r>
                    <m:r>
                      <a:rPr lang="en-US" altLang="zh-CN" i="1">
                        <a:effectLst/>
                        <a:latin typeface="Cambria Math" panose="02040503050406030204" pitchFamily="18" charset="0"/>
                        <a:ea typeface="宋体" panose="02010600030101010101" pitchFamily="2" charset="-122"/>
                      </a:rPr>
                      <m:t>=0.6 </m:t>
                    </m:r>
                    <m:r>
                      <m:rPr>
                        <m:sty m:val="p"/>
                      </m:rPr>
                      <a:rPr lang="en-US" altLang="zh-CN">
                        <a:effectLst/>
                        <a:latin typeface="Cambria Math" panose="02040503050406030204" pitchFamily="18" charset="0"/>
                        <a:ea typeface="宋体" panose="02010600030101010101" pitchFamily="2" charset="-122"/>
                      </a:rPr>
                      <m:t>GeV</m:t>
                    </m:r>
                  </m:oMath>
                </a14:m>
                <a:r>
                  <a:rPr lang="zh-CN" altLang="zh-CN" dirty="0">
                    <a:effectLst/>
                    <a:latin typeface="微软雅黑" panose="020B0503020204020204" pitchFamily="34" charset="-122"/>
                    <a:ea typeface="微软雅黑" panose="020B0503020204020204" pitchFamily="34" charset="-122"/>
                  </a:rPr>
                  <a:t>，</a:t>
                </a:r>
                <a14:m>
                  <m:oMath xmlns:m="http://schemas.openxmlformats.org/officeDocument/2006/math">
                    <m:r>
                      <a:rPr lang="en-US" altLang="zh-CN" i="1">
                        <a:effectLst/>
                        <a:latin typeface="Cambria Math" panose="02040503050406030204" pitchFamily="18" charset="0"/>
                        <a:ea typeface="宋体" panose="02010600030101010101" pitchFamily="2" charset="-122"/>
                      </a:rPr>
                      <m:t>𝜓</m:t>
                    </m:r>
                    <m:r>
                      <a:rPr lang="en-US" altLang="zh-CN" i="1">
                        <a:effectLst/>
                        <a:latin typeface="Cambria Math" panose="02040503050406030204" pitchFamily="18" charset="0"/>
                        <a:ea typeface="宋体" panose="02010600030101010101" pitchFamily="2" charset="-122"/>
                      </a:rPr>
                      <m:t>(2</m:t>
                    </m:r>
                    <m:r>
                      <a:rPr lang="en-US" altLang="zh-CN" i="1">
                        <a:effectLst/>
                        <a:latin typeface="Cambria Math" panose="02040503050406030204" pitchFamily="18" charset="0"/>
                        <a:ea typeface="宋体" panose="02010600030101010101" pitchFamily="2" charset="-122"/>
                      </a:rPr>
                      <m:t>𝑆</m:t>
                    </m:r>
                    <m:r>
                      <a:rPr lang="en-US" altLang="zh-CN" i="1">
                        <a:effectLst/>
                        <a:latin typeface="Cambria Math" panose="02040503050406030204" pitchFamily="18" charset="0"/>
                        <a:ea typeface="宋体" panose="02010600030101010101" pitchFamily="2" charset="-122"/>
                      </a:rPr>
                      <m:t>)</m:t>
                    </m:r>
                  </m:oMath>
                </a14:m>
                <a:r>
                  <a:rPr lang="zh-CN" altLang="zh-CN" dirty="0">
                    <a:effectLst/>
                    <a:latin typeface="微软雅黑" panose="020B0503020204020204" pitchFamily="34" charset="-122"/>
                    <a:ea typeface="微软雅黑" panose="020B0503020204020204" pitchFamily="34" charset="-122"/>
                  </a:rPr>
                  <a:t>取</a:t>
                </a:r>
                <a14:m>
                  <m:oMath xmlns:m="http://schemas.openxmlformats.org/officeDocument/2006/math">
                    <m:r>
                      <a:rPr lang="en-US" altLang="zh-CN" i="1">
                        <a:effectLst/>
                        <a:latin typeface="Cambria Math" panose="02040503050406030204" pitchFamily="18" charset="0"/>
                        <a:ea typeface="宋体" panose="02010600030101010101" pitchFamily="2" charset="-122"/>
                      </a:rPr>
                      <m:t>𝜔</m:t>
                    </m:r>
                    <m:r>
                      <a:rPr lang="en-US" altLang="zh-CN" i="1">
                        <a:effectLst/>
                        <a:latin typeface="Cambria Math" panose="02040503050406030204" pitchFamily="18" charset="0"/>
                        <a:ea typeface="宋体" panose="02010600030101010101" pitchFamily="2" charset="-122"/>
                      </a:rPr>
                      <m:t>=0.2 </m:t>
                    </m:r>
                    <m:r>
                      <m:rPr>
                        <m:sty m:val="p"/>
                      </m:rPr>
                      <a:rPr lang="en-US" altLang="zh-CN">
                        <a:effectLst/>
                        <a:latin typeface="Cambria Math" panose="02040503050406030204" pitchFamily="18" charset="0"/>
                        <a:ea typeface="宋体" panose="02010600030101010101" pitchFamily="2" charset="-122"/>
                      </a:rPr>
                      <m:t>GeV</m:t>
                    </m:r>
                  </m:oMath>
                </a14:m>
                <a:r>
                  <a:rPr lang="zh-CN" altLang="zh-CN" dirty="0">
                    <a:effectLst/>
                    <a:latin typeface="微软雅黑" panose="020B0503020204020204" pitchFamily="34" charset="-122"/>
                    <a:ea typeface="微软雅黑" panose="020B0503020204020204" pitchFamily="34" charset="-122"/>
                  </a:rPr>
                  <a:t>，归一化常数</a:t>
                </a:r>
                <a14:m>
                  <m:oMath xmlns:m="http://schemas.openxmlformats.org/officeDocument/2006/math">
                    <m:sSup>
                      <m:sSupPr>
                        <m:ctrlPr>
                          <a:rPr lang="zh-CN" altLang="zh-CN" i="1">
                            <a:effectLst/>
                            <a:latin typeface="Cambria Math" panose="02040503050406030204" pitchFamily="18" charset="0"/>
                            <a:ea typeface="Cambria Math" panose="02040503050406030204" pitchFamily="18" charset="0"/>
                          </a:rPr>
                        </m:ctrlPr>
                      </m:sSupPr>
                      <m:e>
                        <m:r>
                          <a:rPr lang="en-US" altLang="zh-CN" i="1">
                            <a:effectLst/>
                            <a:latin typeface="Cambria Math" panose="02040503050406030204" pitchFamily="18" charset="0"/>
                            <a:ea typeface="宋体" panose="02010600030101010101" pitchFamily="2" charset="-122"/>
                          </a:rPr>
                          <m:t>𝑁</m:t>
                        </m:r>
                      </m:e>
                      <m:sup>
                        <m:r>
                          <a:rPr lang="en-US" altLang="zh-CN" i="1">
                            <a:effectLst/>
                            <a:latin typeface="Cambria Math" panose="02040503050406030204" pitchFamily="18" charset="0"/>
                            <a:ea typeface="宋体" panose="02010600030101010101" pitchFamily="2" charset="-122"/>
                          </a:rPr>
                          <m:t>𝐿</m:t>
                        </m:r>
                        <m:r>
                          <a:rPr lang="en-US" altLang="zh-CN" i="1">
                            <a:effectLst/>
                            <a:latin typeface="Cambria Math" panose="02040503050406030204" pitchFamily="18" charset="0"/>
                            <a:ea typeface="宋体" panose="02010600030101010101" pitchFamily="2" charset="-122"/>
                          </a:rPr>
                          <m:t>,</m:t>
                        </m:r>
                        <m:r>
                          <a:rPr lang="en-US" altLang="zh-CN" i="1">
                            <a:effectLst/>
                            <a:latin typeface="Cambria Math" panose="02040503050406030204" pitchFamily="18" charset="0"/>
                            <a:ea typeface="宋体" panose="02010600030101010101" pitchFamily="2" charset="-122"/>
                          </a:rPr>
                          <m:t>𝑡</m:t>
                        </m:r>
                        <m:r>
                          <a:rPr lang="en-US" altLang="zh-CN" i="1">
                            <a:effectLst/>
                            <a:latin typeface="Cambria Math" panose="02040503050406030204" pitchFamily="18" charset="0"/>
                            <a:ea typeface="宋体" panose="02010600030101010101" pitchFamily="2" charset="-122"/>
                          </a:rPr>
                          <m:t>,</m:t>
                        </m:r>
                        <m:r>
                          <a:rPr lang="en-US" altLang="zh-CN" i="1">
                            <a:effectLst/>
                            <a:latin typeface="Cambria Math" panose="02040503050406030204" pitchFamily="18" charset="0"/>
                            <a:ea typeface="宋体" panose="02010600030101010101" pitchFamily="2" charset="-122"/>
                          </a:rPr>
                          <m:t>𝑉</m:t>
                        </m:r>
                        <m:r>
                          <a:rPr lang="en-US" altLang="zh-CN" i="1">
                            <a:effectLst/>
                            <a:latin typeface="Cambria Math" panose="02040503050406030204" pitchFamily="18" charset="0"/>
                            <a:ea typeface="宋体" panose="02010600030101010101" pitchFamily="2" charset="-122"/>
                          </a:rPr>
                          <m:t>,</m:t>
                        </m:r>
                        <m:r>
                          <a:rPr lang="en-US" altLang="zh-CN" i="1">
                            <a:effectLst/>
                            <a:latin typeface="Cambria Math" panose="02040503050406030204" pitchFamily="18" charset="0"/>
                            <a:ea typeface="宋体" panose="02010600030101010101" pitchFamily="2" charset="-122"/>
                          </a:rPr>
                          <m:t>𝑇</m:t>
                        </m:r>
                      </m:sup>
                    </m:sSup>
                  </m:oMath>
                </a14:m>
                <a:r>
                  <a:rPr lang="zh-CN" altLang="zh-CN" dirty="0">
                    <a:effectLst/>
                    <a:latin typeface="微软雅黑" panose="020B0503020204020204" pitchFamily="34" charset="-122"/>
                    <a:ea typeface="微软雅黑" panose="020B0503020204020204" pitchFamily="34" charset="-122"/>
                  </a:rPr>
                  <a:t>满足</a:t>
                </a:r>
              </a:p>
              <a:p>
                <a:pPr algn="ctr">
                  <a:lnSpc>
                    <a:spcPts val="3600"/>
                  </a:lnSpc>
                </a:pPr>
                <a14:m>
                  <m:oMath xmlns:m="http://schemas.openxmlformats.org/officeDocument/2006/math">
                    <m:nary>
                      <m:naryPr>
                        <m:ctrlPr>
                          <a:rPr lang="zh-CN" altLang="zh-CN" sz="1600" i="1" smtClean="0">
                            <a:effectLst/>
                            <a:latin typeface="Cambria Math" panose="02040503050406030204" pitchFamily="18" charset="0"/>
                            <a:ea typeface="Cambria Math" panose="02040503050406030204" pitchFamily="18" charset="0"/>
                          </a:rPr>
                        </m:ctrlPr>
                      </m:naryPr>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1</m:t>
                        </m:r>
                      </m:sup>
                      <m:e>
                        <m:sSup>
                          <m:sSupPr>
                            <m:ctrlPr>
                              <a:rPr lang="zh-CN" altLang="zh-CN" sz="1600" i="1">
                                <a:effectLst/>
                                <a:latin typeface="Cambria Math" panose="02040503050406030204" pitchFamily="18" charset="0"/>
                                <a:ea typeface="Cambria Math" panose="02040503050406030204" pitchFamily="18" charset="0"/>
                              </a:rPr>
                            </m:ctrlPr>
                          </m:sSup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𝐿</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𝑉</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𝑇</m:t>
                            </m:r>
                          </m:sup>
                        </m:s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,0</m:t>
                            </m:r>
                          </m:e>
                        </m:d>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𝜓</m:t>
                            </m:r>
                          </m:sub>
                        </m:sSub>
                      </m:num>
                      <m:den>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1600" i="1">
                                <a:effectLst/>
                                <a:latin typeface="Cambria Math" panose="02040503050406030204" pitchFamily="18" charset="0"/>
                                <a:ea typeface="Cambria Math" panose="02040503050406030204" pitchFamily="18" charset="0"/>
                              </a:rPr>
                            </m:ctrlPr>
                          </m:radPr>
                          <m:deg/>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𝑁</m:t>
                                </m:r>
                              </m:e>
                              <m:sub>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𝑐</m:t>
                                </m:r>
                              </m:sub>
                            </m:sSub>
                          </m:e>
                        </m:rad>
                      </m:den>
                    </m:f>
                  </m:oMath>
                </a14:m>
                <a:r>
                  <a:rPr lang="zh-CN" altLang="en-US" sz="16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ts val="3600"/>
                  </a:lnSpc>
                </a:pPr>
                <a14:m>
                  <m:oMath xmlns:m="http://schemas.openxmlformats.org/officeDocument/2006/math">
                    <m:r>
                      <a:rPr lang="en-US" altLang="zh-CN" i="1" smtClean="0">
                        <a:effectLst/>
                        <a:latin typeface="Cambria Math" panose="02040503050406030204" pitchFamily="18" charset="0"/>
                        <a:ea typeface="宋体" panose="02010600030101010101" pitchFamily="2" charset="-122"/>
                        <a:cs typeface="Times New Roman" panose="02020603050405020304" pitchFamily="18" charset="0"/>
                      </a:rPr>
                      <m:t>𝒯</m:t>
                    </m:r>
                    <m:d>
                      <m:dPr>
                        <m:ctrlPr>
                          <a:rPr lang="zh-CN" altLang="zh-CN" i="1">
                            <a:effectLst/>
                            <a:latin typeface="Cambria Math" panose="02040503050406030204" pitchFamily="18" charset="0"/>
                            <a:ea typeface="Cambria Math" panose="02040503050406030204" pitchFamily="18" charset="0"/>
                          </a:rPr>
                        </m:ctrlPr>
                      </m:d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𝑏</m:t>
                        </m:r>
                      </m:e>
                    </m:d>
                  </m:oMath>
                </a14:m>
                <a:r>
                  <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rPr>
                  <a:t>可以记为</a:t>
                </a:r>
                <a:endParaRPr lang="en-US" altLang="zh-CN"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3600"/>
                  </a:lnSpc>
                </a:pPr>
                <a14:m>
                  <m:oMath xmlns:m="http://schemas.openxmlformats.org/officeDocument/2006/math">
                    <m:r>
                      <a:rPr lang="en-US" altLang="zh-CN" sz="1600" i="1">
                        <a:latin typeface="Cambria Math" panose="02040503050406030204" pitchFamily="18" charset="0"/>
                        <a:cs typeface="Times New Roman" panose="02020603050405020304" pitchFamily="18" charset="0"/>
                      </a:rPr>
                      <m:t>𝒯</m:t>
                    </m:r>
                    <m:d>
                      <m:dPr>
                        <m:ctrlPr>
                          <a:rPr lang="zh-CN"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cs typeface="Times New Roman" panose="02020603050405020304" pitchFamily="18" charset="0"/>
                          </a:rPr>
                          <m:t>𝑥</m:t>
                        </m:r>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𝑏</m:t>
                        </m:r>
                      </m:e>
                    </m:d>
                    <m:r>
                      <a:rPr lang="en-US" altLang="zh-CN" sz="1600" i="1" smtClean="0">
                        <a:latin typeface="Cambria Math" panose="02040503050406030204" pitchFamily="18" charset="0"/>
                        <a:ea typeface="微软雅黑" panose="020B0503020204020204" pitchFamily="34" charset="-122"/>
                      </a:rPr>
                      <m:t>=</m:t>
                    </m:r>
                    <m:d>
                      <m:dPr>
                        <m:begChr m:val="{"/>
                        <m:endChr m:val=""/>
                        <m:ctrlPr>
                          <a:rPr lang="en-US" altLang="zh-CN" sz="1600" i="1" smtClean="0">
                            <a:latin typeface="Cambria Math" panose="02040503050406030204" pitchFamily="18" charset="0"/>
                            <a:ea typeface="微软雅黑" panose="020B0503020204020204" pitchFamily="34" charset="-122"/>
                          </a:rPr>
                        </m:ctrlPr>
                      </m:dPr>
                      <m:e>
                        <m:eqArr>
                          <m:eqArrPr>
                            <m:ctrlPr>
                              <a:rPr lang="en-US" altLang="zh-CN" sz="1600" i="1" smtClean="0">
                                <a:latin typeface="Cambria Math" panose="02040503050406030204" pitchFamily="18" charset="0"/>
                                <a:ea typeface="微软雅黑" panose="020B0503020204020204" pitchFamily="34" charset="-122"/>
                              </a:rPr>
                            </m:ctrlPr>
                          </m:eqArrPr>
                          <m:e>
                            <m:r>
                              <a:rPr lang="en-US" altLang="zh-CN" sz="1600" b="0" i="1" smtClean="0">
                                <a:latin typeface="Cambria Math" panose="02040503050406030204" pitchFamily="18" charset="0"/>
                                <a:ea typeface="微软雅黑" panose="020B0503020204020204" pitchFamily="34" charset="-122"/>
                              </a:rPr>
                              <m:t>1</m:t>
                            </m:r>
                            <m:r>
                              <a:rPr lang="en-US" altLang="zh-CN" sz="1600" i="1" smtClean="0">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                                                       </m:t>
                            </m:r>
                            <m:r>
                              <a:rPr lang="en-US" altLang="zh-CN" sz="1600" i="1">
                                <a:latin typeface="Cambria Math" panose="02040503050406030204" pitchFamily="18" charset="0"/>
                                <a:cs typeface="Times New Roman" panose="02020603050405020304" pitchFamily="18" charset="0"/>
                              </a:rPr>
                              <m:t>𝑓𝑜𝑟</m:t>
                            </m:r>
                            <m:r>
                              <a:rPr lang="en-US" altLang="zh-CN" sz="1600" i="1">
                                <a:latin typeface="Cambria Math" panose="02040503050406030204" pitchFamily="18" charset="0"/>
                                <a:cs typeface="Times New Roman" panose="02020603050405020304" pitchFamily="18" charset="0"/>
                              </a:rPr>
                              <m:t> </m:t>
                            </m:r>
                            <m:r>
                              <a:rPr lang="en-US" altLang="zh-CN" sz="1600" i="1">
                                <a:latin typeface="Cambria Math" panose="02040503050406030204" pitchFamily="18" charset="0"/>
                                <a:cs typeface="Times New Roman" panose="02020603050405020304" pitchFamily="18" charset="0"/>
                              </a:rPr>
                              <m:t>𝐽</m:t>
                            </m:r>
                            <m:r>
                              <a:rPr lang="en-US" altLang="zh-CN" sz="1600" i="1">
                                <a:latin typeface="Cambria Math" panose="02040503050406030204" pitchFamily="18" charset="0"/>
                                <a:cs typeface="Times New Roman" panose="02020603050405020304" pitchFamily="18" charset="0"/>
                              </a:rPr>
                              <m:t>/</m:t>
                            </m:r>
                            <m:r>
                              <a:rPr lang="en-US" altLang="zh-CN" sz="1600" i="1">
                                <a:latin typeface="Cambria Math" panose="02040503050406030204" pitchFamily="18" charset="0"/>
                                <a:cs typeface="Times New Roman" panose="02020603050405020304" pitchFamily="18" charset="0"/>
                              </a:rPr>
                              <m:t>𝜓</m:t>
                            </m:r>
                          </m:e>
                          <m:e>
                            <m:r>
                              <a:rPr lang="en-US" altLang="zh-CN" sz="1600" i="1" smtClean="0">
                                <a:latin typeface="Cambria Math" panose="02040503050406030204" pitchFamily="18" charset="0"/>
                                <a:ea typeface="微软雅黑" panose="020B0503020204020204" pitchFamily="34" charset="-122"/>
                              </a:rPr>
                              <m:t>&amp;</m:t>
                            </m:r>
                            <m:r>
                              <a:rPr lang="en-US" altLang="zh-CN" sz="1600" i="1">
                                <a:latin typeface="Cambria Math" panose="02040503050406030204" pitchFamily="18" charset="0"/>
                                <a:cs typeface="Times New Roman" panose="02020603050405020304" pitchFamily="18" charset="0"/>
                              </a:rPr>
                              <m:t>1−4</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cs typeface="Times New Roman" panose="02020603050405020304" pitchFamily="18" charset="0"/>
                                  </a:rPr>
                                  <m:t>𝑏</m:t>
                                </m:r>
                              </m:e>
                              <m:sup>
                                <m:r>
                                  <a:rPr lang="en-US" altLang="zh-CN" sz="1600" i="1">
                                    <a:latin typeface="Cambria Math" panose="02040503050406030204" pitchFamily="18" charset="0"/>
                                    <a:cs typeface="Times New Roman" panose="02020603050405020304" pitchFamily="18" charset="0"/>
                                  </a:rPr>
                                  <m:t>2</m:t>
                                </m:r>
                              </m:sup>
                            </m:sSup>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𝑚</m:t>
                                </m:r>
                              </m:e>
                              <m:sub>
                                <m:r>
                                  <a:rPr lang="en-US" altLang="zh-CN" sz="1600" i="1">
                                    <a:latin typeface="Cambria Math" panose="02040503050406030204" pitchFamily="18" charset="0"/>
                                    <a:cs typeface="Times New Roman" panose="02020603050405020304" pitchFamily="18" charset="0"/>
                                  </a:rPr>
                                  <m:t>𝑐</m:t>
                                </m:r>
                              </m:sub>
                            </m:sSub>
                            <m:r>
                              <a:rPr lang="en-US" altLang="zh-CN" sz="1600" i="1">
                                <a:latin typeface="Cambria Math" panose="02040503050406030204" pitchFamily="18" charset="0"/>
                                <a:cs typeface="Times New Roman" panose="02020603050405020304" pitchFamily="18" charset="0"/>
                              </a:rPr>
                              <m:t>𝜔</m:t>
                            </m:r>
                            <m:r>
                              <a:rPr lang="en-US" altLang="zh-CN" sz="1600" i="1">
                                <a:latin typeface="Cambria Math" panose="02040503050406030204" pitchFamily="18" charset="0"/>
                                <a:cs typeface="Times New Roman" panose="02020603050405020304" pitchFamily="18" charset="0"/>
                              </a:rPr>
                              <m:t>𝑥</m:t>
                            </m:r>
                            <m:acc>
                              <m:accPr>
                                <m:chr m:val="̅"/>
                                <m:ctrlPr>
                                  <a:rPr lang="zh-CN"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cs typeface="Times New Roman" panose="02020603050405020304" pitchFamily="18" charset="0"/>
                                  </a:rPr>
                                  <m:t>𝑥</m:t>
                                </m:r>
                              </m:e>
                            </m:acc>
                            <m:r>
                              <a:rPr lang="en-US" altLang="zh-CN" sz="1600" i="1">
                                <a:latin typeface="Cambria Math" panose="02040503050406030204" pitchFamily="18" charset="0"/>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cs typeface="Times New Roman" panose="02020603050405020304" pitchFamily="18" charset="0"/>
                                      </a:rPr>
                                      <m:t>𝑚</m:t>
                                    </m:r>
                                  </m:e>
                                  <m:sub>
                                    <m:r>
                                      <a:rPr lang="en-US" altLang="zh-CN" sz="1600" i="1">
                                        <a:latin typeface="Cambria Math" panose="02040503050406030204" pitchFamily="18" charset="0"/>
                                        <a:cs typeface="Times New Roman" panose="02020603050405020304" pitchFamily="18" charset="0"/>
                                      </a:rPr>
                                      <m:t>𝑐</m:t>
                                    </m:r>
                                  </m:sub>
                                </m:sSub>
                                <m:sSup>
                                  <m:sSupPr>
                                    <m:ctrlPr>
                                      <a:rPr lang="zh-CN" altLang="zh-CN" sz="1600" i="1">
                                        <a:latin typeface="Cambria Math" panose="02040503050406030204" pitchFamily="18" charset="0"/>
                                        <a:ea typeface="Cambria Math" panose="02040503050406030204" pitchFamily="18" charset="0"/>
                                      </a:rPr>
                                    </m:ctrlPr>
                                  </m:sSupPr>
                                  <m:e>
                                    <m:d>
                                      <m:dPr>
                                        <m:ctrlPr>
                                          <a:rPr lang="zh-CN"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cs typeface="Times New Roman" panose="02020603050405020304" pitchFamily="18" charset="0"/>
                                          </a:rPr>
                                          <m:t>𝑥</m:t>
                                        </m:r>
                                        <m:r>
                                          <a:rPr lang="en-US" altLang="zh-CN" sz="1600" i="1">
                                            <a:latin typeface="Cambria Math" panose="02040503050406030204" pitchFamily="18" charset="0"/>
                                            <a:cs typeface="Times New Roman" panose="02020603050405020304" pitchFamily="18" charset="0"/>
                                          </a:rPr>
                                          <m:t>−</m:t>
                                        </m:r>
                                        <m:acc>
                                          <m:accPr>
                                            <m:chr m:val="̅"/>
                                            <m:ctrlPr>
                                              <a:rPr lang="zh-CN"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cs typeface="Times New Roman" panose="02020603050405020304" pitchFamily="18" charset="0"/>
                                              </a:rPr>
                                              <m:t>𝑥</m:t>
                                            </m:r>
                                          </m:e>
                                        </m:acc>
                                      </m:e>
                                    </m:d>
                                  </m:e>
                                  <m:sup>
                                    <m:r>
                                      <a:rPr lang="en-US" altLang="zh-CN" sz="1600" i="1">
                                        <a:latin typeface="Cambria Math" panose="02040503050406030204" pitchFamily="18" charset="0"/>
                                        <a:cs typeface="Times New Roman" panose="02020603050405020304" pitchFamily="18" charset="0"/>
                                      </a:rPr>
                                      <m:t>2</m:t>
                                    </m:r>
                                  </m:sup>
                                </m:sSup>
                              </m:num>
                              <m:den>
                                <m:r>
                                  <a:rPr lang="en-US" altLang="zh-CN" sz="1600" i="1">
                                    <a:latin typeface="Cambria Math" panose="02040503050406030204" pitchFamily="18" charset="0"/>
                                    <a:cs typeface="Times New Roman" panose="02020603050405020304" pitchFamily="18" charset="0"/>
                                  </a:rPr>
                                  <m:t>𝜔</m:t>
                                </m:r>
                                <m:r>
                                  <a:rPr lang="en-US" altLang="zh-CN" sz="1600" i="1">
                                    <a:latin typeface="Cambria Math" panose="02040503050406030204" pitchFamily="18" charset="0"/>
                                    <a:cs typeface="Times New Roman" panose="02020603050405020304" pitchFamily="18" charset="0"/>
                                  </a:rPr>
                                  <m:t>𝑥</m:t>
                                </m:r>
                                <m:acc>
                                  <m:accPr>
                                    <m:chr m:val="̅"/>
                                    <m:ctrlPr>
                                      <a:rPr lang="zh-CN"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cs typeface="Times New Roman" panose="02020603050405020304" pitchFamily="18" charset="0"/>
                                      </a:rPr>
                                      <m:t>𝑥</m:t>
                                    </m:r>
                                  </m:e>
                                </m:acc>
                              </m:den>
                            </m:f>
                            <m:r>
                              <a:rPr lang="en-US" altLang="zh-CN" sz="1600" i="1" smtClean="0">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           </m:t>
                            </m:r>
                            <m:r>
                              <a:rPr lang="en-US" altLang="zh-CN" sz="1600" i="1">
                                <a:latin typeface="Cambria Math" panose="02040503050406030204" pitchFamily="18" charset="0"/>
                                <a:cs typeface="Times New Roman" panose="02020603050405020304" pitchFamily="18" charset="0"/>
                              </a:rPr>
                              <m:t>𝑓𝑜𝑟</m:t>
                            </m:r>
                            <m:r>
                              <a:rPr lang="en-US" altLang="zh-CN" sz="1600" i="1">
                                <a:latin typeface="Cambria Math" panose="02040503050406030204" pitchFamily="18" charset="0"/>
                                <a:cs typeface="Times New Roman" panose="02020603050405020304" pitchFamily="18" charset="0"/>
                              </a:rPr>
                              <m:t> </m:t>
                            </m:r>
                            <m:r>
                              <a:rPr lang="en-US" altLang="zh-CN" sz="1600" i="1">
                                <a:latin typeface="Cambria Math" panose="02040503050406030204" pitchFamily="18" charset="0"/>
                                <a:cs typeface="Times New Roman" panose="02020603050405020304" pitchFamily="18" charset="0"/>
                              </a:rPr>
                              <m:t>𝜓</m:t>
                            </m:r>
                            <m:d>
                              <m:dPr>
                                <m:ctrlPr>
                                  <a:rPr lang="zh-CN"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cs typeface="Times New Roman" panose="02020603050405020304" pitchFamily="18" charset="0"/>
                                  </a:rPr>
                                  <m:t>2</m:t>
                                </m:r>
                                <m:r>
                                  <a:rPr lang="en-US" altLang="zh-CN" sz="1600" i="1">
                                    <a:latin typeface="Cambria Math" panose="02040503050406030204" pitchFamily="18" charset="0"/>
                                    <a:cs typeface="Times New Roman" panose="02020603050405020304" pitchFamily="18" charset="0"/>
                                  </a:rPr>
                                  <m:t>𝑆</m:t>
                                </m:r>
                              </m:e>
                            </m:d>
                          </m:e>
                        </m:eqArr>
                      </m:e>
                    </m:d>
                  </m:oMath>
                </a14:m>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mc:Choice>
        <mc:Fallback xmlns="">
          <p:sp>
            <p:nvSpPr>
              <p:cNvPr id="2" name="文本框 1">
                <a:extLst>
                  <a:ext uri="{FF2B5EF4-FFF2-40B4-BE49-F238E27FC236}">
                    <a16:creationId xmlns:a16="http://schemas.microsoft.com/office/drawing/2014/main" id="{50089A87-50DF-83EB-B3B2-DC70A99220BC}"/>
                  </a:ext>
                </a:extLst>
              </p:cNvPr>
              <p:cNvSpPr txBox="1">
                <a:spLocks noRot="1" noChangeAspect="1" noMove="1" noResize="1" noEditPoints="1" noAdjustHandles="1" noChangeArrowheads="1" noChangeShapeType="1" noTextEdit="1"/>
              </p:cNvSpPr>
              <p:nvPr/>
            </p:nvSpPr>
            <p:spPr>
              <a:xfrm>
                <a:off x="1056000" y="558962"/>
                <a:ext cx="10080000" cy="5737917"/>
              </a:xfrm>
              <a:prstGeom prst="rect">
                <a:avLst/>
              </a:prstGeom>
              <a:blipFill>
                <a:blip r:embed="rId2"/>
                <a:stretch>
                  <a:fillRect l="-484" r="-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2937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CA7CB34-2470-E494-3C87-1A732E0F73D9}"/>
              </a:ext>
            </a:extLst>
          </p:cNvPr>
          <p:cNvSpPr/>
          <p:nvPr/>
        </p:nvSpPr>
        <p:spPr>
          <a:xfrm>
            <a:off x="3939737" y="2474286"/>
            <a:ext cx="7200000" cy="1200329"/>
          </a:xfrm>
          <a:prstGeom prst="rect">
            <a:avLst/>
          </a:prstGeom>
        </p:spPr>
        <p:txBody>
          <a:bodyPr wrap="square" anchor="ctr">
            <a:spAutoFit/>
          </a:bodyPr>
          <a:lstStyle/>
          <a:p>
            <a:pPr algn="ctr">
              <a:defRPr/>
            </a:pPr>
            <a:r>
              <a:rPr lang="en-US" altLang="zh-CN" sz="7200" b="1" kern="0" dirty="0">
                <a:latin typeface="微软雅黑" panose="020B0503020204020204" pitchFamily="34" charset="-122"/>
                <a:ea typeface="微软雅黑" panose="020B0503020204020204" pitchFamily="34" charset="-122"/>
              </a:rPr>
              <a:t>MOTIVATION</a:t>
            </a:r>
          </a:p>
        </p:txBody>
      </p:sp>
      <p:sp>
        <p:nvSpPr>
          <p:cNvPr id="5" name="矩形 4">
            <a:extLst>
              <a:ext uri="{FF2B5EF4-FFF2-40B4-BE49-F238E27FC236}">
                <a16:creationId xmlns:a16="http://schemas.microsoft.com/office/drawing/2014/main" id="{9E9E9F02-7DC6-E65A-6B22-1C2F4CA64189}"/>
              </a:ext>
            </a:extLst>
          </p:cNvPr>
          <p:cNvSpPr/>
          <p:nvPr/>
        </p:nvSpPr>
        <p:spPr>
          <a:xfrm>
            <a:off x="1051095" y="1994452"/>
            <a:ext cx="2160000" cy="21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621FD639-ECD9-E96E-EAF4-108BB9D1D12C}"/>
              </a:ext>
            </a:extLst>
          </p:cNvPr>
          <p:cNvSpPr/>
          <p:nvPr/>
        </p:nvSpPr>
        <p:spPr>
          <a:xfrm>
            <a:off x="1053127" y="2474287"/>
            <a:ext cx="2160000" cy="120032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01</a:t>
            </a:r>
          </a:p>
        </p:txBody>
      </p:sp>
    </p:spTree>
    <p:extLst>
      <p:ext uri="{BB962C8B-B14F-4D97-AF65-F5344CB8AC3E}">
        <p14:creationId xmlns:p14="http://schemas.microsoft.com/office/powerpoint/2010/main" val="185237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55532" y="1711010"/>
            <a:ext cx="54000" cy="34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6" name="矩形 15"/>
          <p:cNvSpPr/>
          <p:nvPr/>
        </p:nvSpPr>
        <p:spPr>
          <a:xfrm>
            <a:off x="1344468" y="1526962"/>
            <a:ext cx="9792000" cy="458908"/>
          </a:xfrm>
          <a:prstGeom prst="rect">
            <a:avLst/>
          </a:prstGeom>
        </p:spPr>
        <p:txBody>
          <a:bodyPr wrap="square" anchor="ctr">
            <a:spAutoFit/>
          </a:bodyPr>
          <a:lstStyle/>
          <a:p>
            <a:pPr indent="-360000">
              <a:lnSpc>
                <a:spcPct val="150000"/>
              </a:lnSpc>
              <a:buFont typeface="Wingdings" panose="05000000000000000000" pitchFamily="2" charset="2"/>
              <a:buChar char="Ø"/>
              <a:defRPr/>
            </a:pPr>
            <a:r>
              <a:rPr lang="en-US" altLang="zh-CN" b="1" kern="0" dirty="0">
                <a:latin typeface="微软雅黑" panose="020B0503020204020204" pitchFamily="34" charset="-122"/>
                <a:ea typeface="微软雅黑" panose="020B0503020204020204" pitchFamily="34" charset="-122"/>
                <a:cs typeface="微软雅黑"/>
              </a:rPr>
              <a:t>CP violation </a:t>
            </a:r>
            <a:r>
              <a:rPr lang="en-US" altLang="zh-CN" kern="0" dirty="0">
                <a:latin typeface="微软雅黑" panose="020B0503020204020204" pitchFamily="34" charset="-122"/>
                <a:ea typeface="微软雅黑" panose="020B0503020204020204" pitchFamily="34" charset="-122"/>
                <a:cs typeface="微软雅黑"/>
              </a:rPr>
              <a:t>is an intriguing topic of high energy physics.</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F6BCD724-7A8C-5A21-3046-13AE3EAB3D0C}"/>
                  </a:ext>
                </a:extLst>
              </p:cNvPr>
              <p:cNvSpPr/>
              <p:nvPr/>
            </p:nvSpPr>
            <p:spPr>
              <a:xfrm>
                <a:off x="1344468" y="3129249"/>
                <a:ext cx="9864000" cy="1289905"/>
              </a:xfrm>
              <a:prstGeom prst="rect">
                <a:avLst/>
              </a:prstGeom>
            </p:spPr>
            <p:txBody>
              <a:bodyPr wrap="square" anchor="ctr">
                <a:spAutoFit/>
              </a:bodyPr>
              <a:lstStyle/>
              <a:p>
                <a:pPr marL="360000" indent="-360000">
                  <a:lnSpc>
                    <a:spcPct val="150000"/>
                  </a:lnSpc>
                  <a:buFont typeface="Wingdings" panose="05000000000000000000" pitchFamily="2" charset="2"/>
                  <a:buChar char="Ø"/>
                  <a:defRPr/>
                </a:pPr>
                <a14:m>
                  <m:oMath xmlns:m="http://schemas.openxmlformats.org/officeDocument/2006/math">
                    <m:sSub>
                      <m:sSubPr>
                        <m:ctrlPr>
                          <a:rPr lang="zh-CN" altLang="zh-CN" i="1" kern="0">
                            <a:latin typeface="Cambria Math" panose="02040503050406030204" pitchFamily="18" charset="0"/>
                            <a:ea typeface="微软雅黑" panose="020B0503020204020204" pitchFamily="34" charset="-122"/>
                            <a:cs typeface="微软雅黑"/>
                          </a:rPr>
                        </m:ctrlPr>
                      </m:sSubPr>
                      <m:e>
                        <m:r>
                          <m:rPr>
                            <m:sty m:val="p"/>
                          </m:rPr>
                          <a:rPr lang="en-US" altLang="zh-CN" kern="0">
                            <a:latin typeface="Cambria Math" panose="02040503050406030204" pitchFamily="18" charset="0"/>
                            <a:ea typeface="微软雅黑" panose="020B0503020204020204" pitchFamily="34" charset="-122"/>
                            <a:cs typeface="微软雅黑"/>
                          </a:rPr>
                          <m:t>Λ</m:t>
                        </m:r>
                      </m:e>
                      <m:sub>
                        <m:r>
                          <a:rPr lang="en-US" altLang="zh-CN" kern="0">
                            <a:latin typeface="Cambria Math" panose="02040503050406030204" pitchFamily="18" charset="0"/>
                            <a:ea typeface="微软雅黑" panose="020B0503020204020204" pitchFamily="34" charset="-122"/>
                            <a:cs typeface="微软雅黑"/>
                          </a:rPr>
                          <m:t>𝑏</m:t>
                        </m:r>
                      </m:sub>
                    </m:sSub>
                  </m:oMath>
                </a14:m>
                <a:r>
                  <a:rPr lang="en-US" altLang="zh-CN" kern="0" dirty="0">
                    <a:latin typeface="微软雅黑" panose="020B0503020204020204" pitchFamily="34" charset="-122"/>
                    <a:ea typeface="微软雅黑" panose="020B0503020204020204" pitchFamily="34" charset="-122"/>
                    <a:cs typeface="微软雅黑"/>
                  </a:rPr>
                  <a:t> is the </a:t>
                </a:r>
                <a:r>
                  <a:rPr lang="en-US" altLang="zh-CN" b="1" kern="0" dirty="0">
                    <a:latin typeface="微软雅黑" panose="020B0503020204020204" pitchFamily="34" charset="-122"/>
                    <a:ea typeface="微软雅黑" panose="020B0503020204020204" pitchFamily="34" charset="-122"/>
                    <a:cs typeface="微软雅黑"/>
                  </a:rPr>
                  <a:t>ground state </a:t>
                </a:r>
                <a:r>
                  <a:rPr lang="en-US" altLang="zh-CN" kern="0" dirty="0">
                    <a:latin typeface="微软雅黑" panose="020B0503020204020204" pitchFamily="34" charset="-122"/>
                    <a:ea typeface="微软雅黑" panose="020B0503020204020204" pitchFamily="34" charset="-122"/>
                    <a:cs typeface="微软雅黑"/>
                  </a:rPr>
                  <a:t>of b-baryons so it can only decay via </a:t>
                </a:r>
                <a:r>
                  <a:rPr lang="en-US" altLang="zh-CN" b="1" kern="0" dirty="0">
                    <a:latin typeface="微软雅黑" panose="020B0503020204020204" pitchFamily="34" charset="-122"/>
                    <a:ea typeface="微软雅黑" panose="020B0503020204020204" pitchFamily="34" charset="-122"/>
                    <a:cs typeface="微软雅黑"/>
                  </a:rPr>
                  <a:t>weak interactions</a:t>
                </a:r>
                <a:r>
                  <a:rPr lang="en-US" altLang="zh-CN" kern="0" dirty="0">
                    <a:latin typeface="微软雅黑" panose="020B0503020204020204" pitchFamily="34" charset="-122"/>
                    <a:ea typeface="微软雅黑" panose="020B0503020204020204" pitchFamily="34" charset="-122"/>
                    <a:cs typeface="微软雅黑"/>
                  </a:rPr>
                  <a:t>, offer a promising place to extract the </a:t>
                </a:r>
                <a:r>
                  <a:rPr lang="en-US" altLang="zh-CN" b="1" kern="0" dirty="0">
                    <a:latin typeface="微软雅黑" panose="020B0503020204020204" pitchFamily="34" charset="-122"/>
                    <a:ea typeface="微软雅黑" panose="020B0503020204020204" pitchFamily="34" charset="-122"/>
                    <a:cs typeface="微软雅黑"/>
                  </a:rPr>
                  <a:t>CKM matrix elements</a:t>
                </a:r>
                <a:r>
                  <a:rPr lang="en-US" altLang="zh-CN" kern="0" dirty="0">
                    <a:latin typeface="微软雅黑" panose="020B0503020204020204" pitchFamily="34" charset="-122"/>
                    <a:ea typeface="微软雅黑" panose="020B0503020204020204" pitchFamily="34" charset="-122"/>
                    <a:cs typeface="微软雅黑"/>
                  </a:rPr>
                  <a:t>, test the </a:t>
                </a:r>
                <a:r>
                  <a:rPr lang="en-US" altLang="zh-CN" b="1" kern="0" dirty="0">
                    <a:latin typeface="微软雅黑" panose="020B0503020204020204" pitchFamily="34" charset="-122"/>
                    <a:ea typeface="微软雅黑" panose="020B0503020204020204" pitchFamily="34" charset="-122"/>
                    <a:cs typeface="微软雅黑"/>
                  </a:rPr>
                  <a:t>HQET</a:t>
                </a:r>
                <a:r>
                  <a:rPr lang="en-US" altLang="zh-CN" kern="0" dirty="0">
                    <a:latin typeface="微软雅黑" panose="020B0503020204020204" pitchFamily="34" charset="-122"/>
                    <a:ea typeface="微软雅黑" panose="020B0503020204020204" pitchFamily="34" charset="-122"/>
                    <a:cs typeface="微软雅黑"/>
                  </a:rPr>
                  <a:t>, and search for the </a:t>
                </a:r>
                <a:r>
                  <a:rPr lang="en-US" altLang="zh-CN" b="1" kern="0" dirty="0">
                    <a:latin typeface="微软雅黑" panose="020B0503020204020204" pitchFamily="34" charset="-122"/>
                    <a:ea typeface="微软雅黑" panose="020B0503020204020204" pitchFamily="34" charset="-122"/>
                    <a:cs typeface="微软雅黑"/>
                  </a:rPr>
                  <a:t>NP</a:t>
                </a:r>
                <a:r>
                  <a:rPr lang="en-US" altLang="zh-CN" kern="0" dirty="0">
                    <a:latin typeface="微软雅黑" panose="020B0503020204020204" pitchFamily="34" charset="-122"/>
                    <a:ea typeface="微软雅黑" panose="020B0503020204020204" pitchFamily="34" charset="-122"/>
                    <a:cs typeface="微软雅黑"/>
                  </a:rPr>
                  <a:t> beyond the SM.</a:t>
                </a:r>
                <a:endParaRPr lang="en-US" altLang="zh-CN" sz="2000" kern="0" dirty="0">
                  <a:latin typeface="微软雅黑" panose="020B0503020204020204" pitchFamily="34" charset="-122"/>
                  <a:ea typeface="微软雅黑" panose="020B0503020204020204" pitchFamily="34" charset="-122"/>
                  <a:cs typeface="微软雅黑"/>
                </a:endParaRPr>
              </a:p>
            </p:txBody>
          </p:sp>
        </mc:Choice>
        <mc:Fallback xmlns="">
          <p:sp>
            <p:nvSpPr>
              <p:cNvPr id="2" name="矩形 1">
                <a:extLst>
                  <a:ext uri="{FF2B5EF4-FFF2-40B4-BE49-F238E27FC236}">
                    <a16:creationId xmlns:a16="http://schemas.microsoft.com/office/drawing/2014/main" id="{F6BCD724-7A8C-5A21-3046-13AE3EAB3D0C}"/>
                  </a:ext>
                </a:extLst>
              </p:cNvPr>
              <p:cNvSpPr>
                <a:spLocks noRot="1" noChangeAspect="1" noMove="1" noResize="1" noEditPoints="1" noAdjustHandles="1" noChangeArrowheads="1" noChangeShapeType="1" noTextEdit="1"/>
              </p:cNvSpPr>
              <p:nvPr/>
            </p:nvSpPr>
            <p:spPr>
              <a:xfrm>
                <a:off x="1344468" y="3129249"/>
                <a:ext cx="9864000" cy="1289905"/>
              </a:xfrm>
              <a:prstGeom prst="rect">
                <a:avLst/>
              </a:prstGeom>
              <a:blipFill>
                <a:blip r:embed="rId3"/>
                <a:stretch>
                  <a:fillRect l="-433" r="-989" b="-70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6B4B63E-C9F1-2A78-9E90-0970EE1C9FF0}"/>
                  </a:ext>
                </a:extLst>
              </p:cNvPr>
              <p:cNvSpPr/>
              <p:nvPr/>
            </p:nvSpPr>
            <p:spPr>
              <a:xfrm>
                <a:off x="1345772" y="2329759"/>
                <a:ext cx="9792000" cy="458908"/>
              </a:xfrm>
              <a:prstGeom prst="rect">
                <a:avLst/>
              </a:prstGeom>
            </p:spPr>
            <p:txBody>
              <a:bodyPr wrap="square" anchor="ctr">
                <a:spAutoFit/>
              </a:bodyPr>
              <a:lstStyle/>
              <a:p>
                <a:pPr indent="-360000">
                  <a:lnSpc>
                    <a:spcPct val="150000"/>
                  </a:lnSpc>
                  <a:buFont typeface="Wingdings" panose="05000000000000000000" pitchFamily="2" charset="2"/>
                  <a:buChar char="Ø"/>
                  <a:defRPr/>
                </a:pPr>
                <a:r>
                  <a:rPr lang="en-US" altLang="zh-CN" kern="0" dirty="0" err="1">
                    <a:latin typeface="微软雅黑" panose="020B0503020204020204" pitchFamily="34" charset="-122"/>
                    <a:ea typeface="微软雅黑" panose="020B0503020204020204" pitchFamily="34" charset="-122"/>
                    <a:cs typeface="微软雅黑"/>
                  </a:rPr>
                  <a:t>LHCb</a:t>
                </a:r>
                <a:r>
                  <a:rPr lang="en-US" altLang="zh-CN" kern="0" dirty="0">
                    <a:latin typeface="微软雅黑" panose="020B0503020204020204" pitchFamily="34" charset="-122"/>
                    <a:ea typeface="微软雅黑" panose="020B0503020204020204" pitchFamily="34" charset="-122"/>
                    <a:cs typeface="微软雅黑"/>
                  </a:rPr>
                  <a:t> finds </a:t>
                </a:r>
                <a:r>
                  <a:rPr lang="en-US" altLang="zh-CN" b="1" kern="0" dirty="0">
                    <a:latin typeface="微软雅黑" panose="020B0503020204020204" pitchFamily="34" charset="-122"/>
                    <a:ea typeface="微软雅黑" panose="020B0503020204020204" pitchFamily="34" charset="-122"/>
                    <a:cs typeface="微软雅黑"/>
                  </a:rPr>
                  <a:t>evidence</a:t>
                </a:r>
                <a:r>
                  <a:rPr lang="en-US" altLang="zh-CN" kern="0" dirty="0">
                    <a:latin typeface="微软雅黑" panose="020B0503020204020204" pitchFamily="34" charset="-122"/>
                    <a:ea typeface="微软雅黑" panose="020B0503020204020204" pitchFamily="34" charset="-122"/>
                    <a:cs typeface="微软雅黑"/>
                  </a:rPr>
                  <a:t> for CP violation in </a:t>
                </a:r>
                <a14:m>
                  <m:oMath xmlns:m="http://schemas.openxmlformats.org/officeDocument/2006/math">
                    <m:sSub>
                      <m:sSubPr>
                        <m:ctrlPr>
                          <a:rPr lang="zh-CN" altLang="zh-CN" i="1" kern="0">
                            <a:latin typeface="Cambria Math" panose="02040503050406030204" pitchFamily="18" charset="0"/>
                            <a:ea typeface="微软雅黑" panose="020B0503020204020204" pitchFamily="34" charset="-122"/>
                            <a:cs typeface="微软雅黑"/>
                          </a:rPr>
                        </m:ctrlPr>
                      </m:sSubPr>
                      <m:e>
                        <m:r>
                          <m:rPr>
                            <m:sty m:val="p"/>
                          </m:rPr>
                          <a:rPr lang="en-US" altLang="zh-CN" kern="0">
                            <a:latin typeface="Cambria Math" panose="02040503050406030204" pitchFamily="18" charset="0"/>
                            <a:ea typeface="微软雅黑" panose="020B0503020204020204" pitchFamily="34" charset="-122"/>
                            <a:cs typeface="微软雅黑"/>
                          </a:rPr>
                          <m:t>Λ</m:t>
                        </m:r>
                      </m:e>
                      <m:sub>
                        <m:r>
                          <a:rPr lang="en-US" altLang="zh-CN" kern="0">
                            <a:latin typeface="Cambria Math" panose="02040503050406030204" pitchFamily="18" charset="0"/>
                            <a:ea typeface="微软雅黑" panose="020B0503020204020204" pitchFamily="34" charset="-122"/>
                            <a:cs typeface="微软雅黑"/>
                          </a:rPr>
                          <m:t>𝑏</m:t>
                        </m:r>
                      </m:sub>
                    </m:sSub>
                    <m:r>
                      <a:rPr lang="en-US" altLang="zh-CN" kern="0">
                        <a:latin typeface="Cambria Math" panose="02040503050406030204" pitchFamily="18" charset="0"/>
                        <a:ea typeface="微软雅黑" panose="020B0503020204020204" pitchFamily="34" charset="-122"/>
                        <a:cs typeface="微软雅黑"/>
                      </a:rPr>
                      <m:t>→</m:t>
                    </m:r>
                    <m:r>
                      <a:rPr lang="en-US" altLang="zh-CN" kern="0">
                        <a:latin typeface="Cambria Math" panose="02040503050406030204" pitchFamily="18" charset="0"/>
                        <a:ea typeface="微软雅黑" panose="020B0503020204020204" pitchFamily="34" charset="-122"/>
                        <a:cs typeface="微软雅黑"/>
                      </a:rPr>
                      <m:t>𝑝</m:t>
                    </m:r>
                    <m:sSup>
                      <m:sSupPr>
                        <m:ctrlPr>
                          <a:rPr lang="zh-CN" altLang="zh-CN" i="1" kern="0">
                            <a:latin typeface="Cambria Math" panose="02040503050406030204" pitchFamily="18" charset="0"/>
                            <a:ea typeface="微软雅黑" panose="020B0503020204020204" pitchFamily="34" charset="-122"/>
                            <a:cs typeface="微软雅黑"/>
                          </a:rPr>
                        </m:ctrlPr>
                      </m:sSupPr>
                      <m:e>
                        <m:r>
                          <a:rPr lang="en-US" altLang="zh-CN" kern="0">
                            <a:latin typeface="Cambria Math" panose="02040503050406030204" pitchFamily="18" charset="0"/>
                            <a:ea typeface="微软雅黑" panose="020B0503020204020204" pitchFamily="34" charset="-122"/>
                            <a:cs typeface="微软雅黑"/>
                          </a:rPr>
                          <m:t>𝜋</m:t>
                        </m:r>
                      </m:e>
                      <m:sup>
                        <m:r>
                          <a:rPr lang="en-US" altLang="zh-CN" kern="0">
                            <a:latin typeface="Cambria Math" panose="02040503050406030204" pitchFamily="18" charset="0"/>
                            <a:ea typeface="微软雅黑" panose="020B0503020204020204" pitchFamily="34" charset="-122"/>
                            <a:cs typeface="微软雅黑"/>
                          </a:rPr>
                          <m:t>−</m:t>
                        </m:r>
                      </m:sup>
                    </m:sSup>
                    <m:sSup>
                      <m:sSupPr>
                        <m:ctrlPr>
                          <a:rPr lang="zh-CN" altLang="zh-CN" i="1" kern="0">
                            <a:latin typeface="Cambria Math" panose="02040503050406030204" pitchFamily="18" charset="0"/>
                            <a:ea typeface="微软雅黑" panose="020B0503020204020204" pitchFamily="34" charset="-122"/>
                            <a:cs typeface="微软雅黑"/>
                          </a:rPr>
                        </m:ctrlPr>
                      </m:sSupPr>
                      <m:e>
                        <m:r>
                          <a:rPr lang="en-US" altLang="zh-CN" kern="0">
                            <a:latin typeface="Cambria Math" panose="02040503050406030204" pitchFamily="18" charset="0"/>
                            <a:ea typeface="微软雅黑" panose="020B0503020204020204" pitchFamily="34" charset="-122"/>
                            <a:cs typeface="微软雅黑"/>
                          </a:rPr>
                          <m:t>𝜋</m:t>
                        </m:r>
                      </m:e>
                      <m:sup>
                        <m:r>
                          <a:rPr lang="en-US" altLang="zh-CN" kern="0">
                            <a:latin typeface="Cambria Math" panose="02040503050406030204" pitchFamily="18" charset="0"/>
                            <a:ea typeface="微软雅黑" panose="020B0503020204020204" pitchFamily="34" charset="-122"/>
                            <a:cs typeface="微软雅黑"/>
                          </a:rPr>
                          <m:t>+</m:t>
                        </m:r>
                      </m:sup>
                    </m:sSup>
                    <m:sSup>
                      <m:sSupPr>
                        <m:ctrlPr>
                          <a:rPr lang="zh-CN" altLang="zh-CN" i="1" kern="0">
                            <a:latin typeface="Cambria Math" panose="02040503050406030204" pitchFamily="18" charset="0"/>
                            <a:ea typeface="微软雅黑" panose="020B0503020204020204" pitchFamily="34" charset="-122"/>
                            <a:cs typeface="微软雅黑"/>
                          </a:rPr>
                        </m:ctrlPr>
                      </m:sSupPr>
                      <m:e>
                        <m:r>
                          <a:rPr lang="en-US" altLang="zh-CN" kern="0">
                            <a:latin typeface="Cambria Math" panose="02040503050406030204" pitchFamily="18" charset="0"/>
                            <a:ea typeface="微软雅黑" panose="020B0503020204020204" pitchFamily="34" charset="-122"/>
                            <a:cs typeface="微软雅黑"/>
                          </a:rPr>
                          <m:t>𝜋</m:t>
                        </m:r>
                      </m:e>
                      <m:sup>
                        <m:r>
                          <a:rPr lang="en-US" altLang="zh-CN" kern="0">
                            <a:latin typeface="Cambria Math" panose="02040503050406030204" pitchFamily="18" charset="0"/>
                            <a:ea typeface="微软雅黑" panose="020B0503020204020204" pitchFamily="34" charset="-122"/>
                            <a:cs typeface="微软雅黑"/>
                          </a:rPr>
                          <m:t>−</m:t>
                        </m:r>
                      </m:sup>
                    </m:sSup>
                  </m:oMath>
                </a14:m>
                <a:r>
                  <a:rPr lang="en-US" altLang="zh-CN" kern="0" dirty="0">
                    <a:latin typeface="微软雅黑" panose="020B0503020204020204" pitchFamily="34" charset="-122"/>
                    <a:ea typeface="微软雅黑" panose="020B0503020204020204" pitchFamily="34" charset="-122"/>
                    <a:cs typeface="微软雅黑"/>
                  </a:rPr>
                  <a:t> decays with </a:t>
                </a:r>
                <a:r>
                  <a:rPr lang="en-US" altLang="zh-CN" b="1" kern="0" dirty="0">
                    <a:latin typeface="微软雅黑" panose="020B0503020204020204" pitchFamily="34" charset="-122"/>
                    <a:ea typeface="微软雅黑" panose="020B0503020204020204" pitchFamily="34" charset="-122"/>
                    <a:cs typeface="微软雅黑"/>
                  </a:rPr>
                  <a:t>3.3</a:t>
                </a:r>
                <a14:m>
                  <m:oMath xmlns:m="http://schemas.openxmlformats.org/officeDocument/2006/math">
                    <m:r>
                      <a:rPr lang="zh-CN" altLang="en-US" b="1" i="1" kern="0" smtClean="0">
                        <a:latin typeface="Cambria Math" panose="02040503050406030204" pitchFamily="18" charset="0"/>
                        <a:ea typeface="微软雅黑" panose="020B0503020204020204" pitchFamily="34" charset="-122"/>
                        <a:cs typeface="微软雅黑"/>
                      </a:rPr>
                      <m:t>𝝈</m:t>
                    </m:r>
                  </m:oMath>
                </a14:m>
                <a:r>
                  <a:rPr lang="en-US" altLang="zh-CN" kern="0" dirty="0">
                    <a:latin typeface="微软雅黑" panose="020B0503020204020204" pitchFamily="34" charset="-122"/>
                    <a:ea typeface="微软雅黑" panose="020B0503020204020204" pitchFamily="34" charset="-122"/>
                    <a:cs typeface="微软雅黑"/>
                  </a:rPr>
                  <a:t>.</a:t>
                </a:r>
              </a:p>
            </p:txBody>
          </p:sp>
        </mc:Choice>
        <mc:Fallback xmlns="">
          <p:sp>
            <p:nvSpPr>
              <p:cNvPr id="5" name="矩形 4">
                <a:extLst>
                  <a:ext uri="{FF2B5EF4-FFF2-40B4-BE49-F238E27FC236}">
                    <a16:creationId xmlns:a16="http://schemas.microsoft.com/office/drawing/2014/main" id="{56B4B63E-C9F1-2A78-9E90-0970EE1C9FF0}"/>
                  </a:ext>
                </a:extLst>
              </p:cNvPr>
              <p:cNvSpPr>
                <a:spLocks noRot="1" noChangeAspect="1" noMove="1" noResize="1" noEditPoints="1" noAdjustHandles="1" noChangeArrowheads="1" noChangeShapeType="1" noTextEdit="1"/>
              </p:cNvSpPr>
              <p:nvPr/>
            </p:nvSpPr>
            <p:spPr>
              <a:xfrm>
                <a:off x="1345772" y="2329759"/>
                <a:ext cx="9792000" cy="458908"/>
              </a:xfrm>
              <a:prstGeom prst="rect">
                <a:avLst/>
              </a:prstGeom>
              <a:blipFill>
                <a:blip r:embed="rId4"/>
                <a:stretch>
                  <a:fillRect l="-436" b="-22667"/>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8784BAE0-833E-B6FD-D691-3BF530735003}"/>
              </a:ext>
            </a:extLst>
          </p:cNvPr>
          <p:cNvSpPr/>
          <p:nvPr/>
        </p:nvSpPr>
        <p:spPr>
          <a:xfrm>
            <a:off x="572919" y="161299"/>
            <a:ext cx="1944000" cy="400110"/>
          </a:xfrm>
          <a:prstGeom prst="rect">
            <a:avLst/>
          </a:prstGeom>
        </p:spPr>
        <p:txBody>
          <a:bodyPr wrap="square" anchor="ctr">
            <a:spAutoFit/>
          </a:bodyPr>
          <a:lstStyle/>
          <a:p>
            <a:pPr lvl="0"/>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MOTIVATION</a:t>
            </a:r>
          </a:p>
        </p:txBody>
      </p:sp>
      <p:sp>
        <p:nvSpPr>
          <p:cNvPr id="7" name="矩形 6">
            <a:extLst>
              <a:ext uri="{FF2B5EF4-FFF2-40B4-BE49-F238E27FC236}">
                <a16:creationId xmlns:a16="http://schemas.microsoft.com/office/drawing/2014/main" id="{ED9CBBCC-DC40-D646-100C-F7579DB4D037}"/>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8" name="矩形 7">
            <a:extLst>
              <a:ext uri="{FF2B5EF4-FFF2-40B4-BE49-F238E27FC236}">
                <a16:creationId xmlns:a16="http://schemas.microsoft.com/office/drawing/2014/main" id="{DEC9F583-402C-2732-DF66-BB293767BB17}"/>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01</a:t>
            </a:r>
          </a:p>
        </p:txBody>
      </p:sp>
      <p:cxnSp>
        <p:nvCxnSpPr>
          <p:cNvPr id="13" name="直接连接符 12">
            <a:extLst>
              <a:ext uri="{FF2B5EF4-FFF2-40B4-BE49-F238E27FC236}">
                <a16:creationId xmlns:a16="http://schemas.microsoft.com/office/drawing/2014/main" id="{0BA5FBD0-55F5-9776-58CD-ADB80B59609C}"/>
              </a:ext>
            </a:extLst>
          </p:cNvPr>
          <p:cNvCxnSpPr>
            <a:cxnSpLocks/>
            <a:stCxn id="6" idx="3"/>
          </p:cNvCxnSpPr>
          <p:nvPr/>
        </p:nvCxnSpPr>
        <p:spPr>
          <a:xfrm>
            <a:off x="2516919" y="361354"/>
            <a:ext cx="9497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95EDFA7E-2BBE-11F0-707F-8A0B043FA615}"/>
                  </a:ext>
                </a:extLst>
              </p:cNvPr>
              <p:cNvSpPr/>
              <p:nvPr/>
            </p:nvSpPr>
            <p:spPr>
              <a:xfrm>
                <a:off x="1344468" y="4756652"/>
                <a:ext cx="9792000" cy="458908"/>
              </a:xfrm>
              <a:prstGeom prst="rect">
                <a:avLst/>
              </a:prstGeom>
            </p:spPr>
            <p:txBody>
              <a:bodyPr wrap="square" anchor="ctr">
                <a:spAutoFit/>
              </a:bodyPr>
              <a:lstStyle/>
              <a:p>
                <a:pPr marL="360000" indent="-360000">
                  <a:lnSpc>
                    <a:spcPct val="150000"/>
                  </a:lnSpc>
                  <a:buFont typeface="Wingdings" panose="05000000000000000000" pitchFamily="2" charset="2"/>
                  <a:buChar char="Ø"/>
                  <a:defRPr/>
                </a:pPr>
                <a14:m>
                  <m:oMath xmlns:m="http://schemas.openxmlformats.org/officeDocument/2006/math">
                    <m:sSub>
                      <m:sSubPr>
                        <m:ctrlPr>
                          <a:rPr lang="zh-CN" altLang="zh-CN" i="1" kern="0">
                            <a:solidFill>
                              <a:schemeClr val="tx1"/>
                            </a:solidFill>
                            <a:latin typeface="Cambria Math" panose="02040503050406030204" pitchFamily="18" charset="0"/>
                            <a:ea typeface="微软雅黑" panose="020B0503020204020204" pitchFamily="34" charset="-122"/>
                            <a:cs typeface="微软雅黑"/>
                          </a:rPr>
                        </m:ctrlPr>
                      </m:sSubPr>
                      <m:e>
                        <m:r>
                          <m:rPr>
                            <m:sty m:val="p"/>
                          </m:rPr>
                          <a:rPr lang="en-US" altLang="zh-CN" kern="0">
                            <a:solidFill>
                              <a:schemeClr val="tx1"/>
                            </a:solidFill>
                            <a:latin typeface="Cambria Math" panose="02040503050406030204" pitchFamily="18" charset="0"/>
                            <a:ea typeface="微软雅黑" panose="020B0503020204020204" pitchFamily="34" charset="-122"/>
                            <a:cs typeface="微软雅黑"/>
                          </a:rPr>
                          <m:t>Λ</m:t>
                        </m:r>
                      </m:e>
                      <m:sub>
                        <m:r>
                          <a:rPr lang="en-US" altLang="zh-CN" kern="0">
                            <a:solidFill>
                              <a:schemeClr val="tx1"/>
                            </a:solidFill>
                            <a:latin typeface="Cambria Math" panose="02040503050406030204" pitchFamily="18" charset="0"/>
                            <a:ea typeface="微软雅黑" panose="020B0503020204020204" pitchFamily="34" charset="-122"/>
                            <a:cs typeface="微软雅黑"/>
                          </a:rPr>
                          <m:t>𝑏</m:t>
                        </m:r>
                      </m:sub>
                    </m:sSub>
                  </m:oMath>
                </a14:m>
                <a:r>
                  <a:rPr lang="en-US" altLang="zh-CN" kern="0" dirty="0">
                    <a:solidFill>
                      <a:schemeClr val="tx1"/>
                    </a:solidFill>
                    <a:latin typeface="微软雅黑" panose="020B0503020204020204" pitchFamily="34" charset="-122"/>
                    <a:ea typeface="微软雅黑" panose="020B0503020204020204" pitchFamily="34" charset="-122"/>
                    <a:cs typeface="微软雅黑"/>
                  </a:rPr>
                  <a:t> has </a:t>
                </a:r>
                <a:r>
                  <a:rPr lang="en-US" altLang="zh-CN" b="1" kern="0" dirty="0">
                    <a:solidFill>
                      <a:schemeClr val="tx1"/>
                    </a:solidFill>
                    <a:latin typeface="微软雅黑" panose="020B0503020204020204" pitchFamily="34" charset="-122"/>
                    <a:ea typeface="微软雅黑" panose="020B0503020204020204" pitchFamily="34" charset="-122"/>
                    <a:cs typeface="微软雅黑"/>
                  </a:rPr>
                  <a:t>nonzero spin</a:t>
                </a:r>
                <a:r>
                  <a:rPr lang="en-US" altLang="zh-CN" kern="0" dirty="0">
                    <a:solidFill>
                      <a:schemeClr val="tx1"/>
                    </a:solidFill>
                    <a:latin typeface="微软雅黑" panose="020B0503020204020204" pitchFamily="34" charset="-122"/>
                    <a:ea typeface="微软雅黑" panose="020B0503020204020204" pitchFamily="34" charset="-122"/>
                    <a:cs typeface="微软雅黑"/>
                  </a:rPr>
                  <a:t>, </a:t>
                </a:r>
                <a:r>
                  <a:rPr lang="en-US" altLang="zh-CN" kern="0" dirty="0">
                    <a:latin typeface="微软雅黑" panose="020B0503020204020204" pitchFamily="34" charset="-122"/>
                    <a:ea typeface="微软雅黑" panose="020B0503020204020204" pitchFamily="34" charset="-122"/>
                    <a:cs typeface="微软雅黑"/>
                  </a:rPr>
                  <a:t>it can be used to</a:t>
                </a:r>
                <a:r>
                  <a:rPr lang="en-US" altLang="zh-CN" kern="0" dirty="0">
                    <a:solidFill>
                      <a:schemeClr val="tx1"/>
                    </a:solidFill>
                    <a:latin typeface="微软雅黑" panose="020B0503020204020204" pitchFamily="34" charset="-122"/>
                    <a:ea typeface="微软雅黑" panose="020B0503020204020204" pitchFamily="34" charset="-122"/>
                    <a:cs typeface="微软雅黑"/>
                  </a:rPr>
                  <a:t> study the </a:t>
                </a:r>
                <a:r>
                  <a:rPr lang="en-US" altLang="zh-CN" b="1" kern="0" dirty="0">
                    <a:solidFill>
                      <a:schemeClr val="tx1"/>
                    </a:solidFill>
                    <a:latin typeface="微软雅黑" panose="020B0503020204020204" pitchFamily="34" charset="-122"/>
                    <a:ea typeface="微软雅黑" panose="020B0503020204020204" pitchFamily="34" charset="-122"/>
                    <a:cs typeface="微软雅黑"/>
                  </a:rPr>
                  <a:t>helicity structure</a:t>
                </a:r>
                <a:r>
                  <a:rPr lang="en-US" altLang="zh-CN" kern="0" dirty="0">
                    <a:solidFill>
                      <a:schemeClr val="tx1"/>
                    </a:solidFill>
                    <a:latin typeface="微软雅黑" panose="020B0503020204020204" pitchFamily="34" charset="-122"/>
                    <a:ea typeface="微软雅黑" panose="020B0503020204020204" pitchFamily="34" charset="-122"/>
                    <a:cs typeface="微软雅黑"/>
                  </a:rPr>
                  <a:t> of Hamiltonian</a:t>
                </a:r>
                <a:r>
                  <a:rPr lang="en-US" altLang="zh-CN" kern="0" dirty="0">
                    <a:latin typeface="微软雅黑" panose="020B0503020204020204" pitchFamily="34" charset="-122"/>
                    <a:ea typeface="微软雅黑" panose="020B0503020204020204" pitchFamily="34" charset="-122"/>
                    <a:cs typeface="微软雅黑"/>
                  </a:rPr>
                  <a:t>. </a:t>
                </a:r>
                <a:endParaRPr lang="en-US" altLang="zh-CN" sz="2000" kern="0" dirty="0">
                  <a:solidFill>
                    <a:schemeClr val="tx1"/>
                  </a:solidFill>
                  <a:latin typeface="微软雅黑" panose="020B0503020204020204" pitchFamily="34" charset="-122"/>
                  <a:ea typeface="微软雅黑" panose="020B0503020204020204" pitchFamily="34" charset="-122"/>
                  <a:cs typeface="微软雅黑"/>
                </a:endParaRPr>
              </a:p>
            </p:txBody>
          </p:sp>
        </mc:Choice>
        <mc:Fallback xmlns="">
          <p:sp>
            <p:nvSpPr>
              <p:cNvPr id="3" name="矩形 2">
                <a:extLst>
                  <a:ext uri="{FF2B5EF4-FFF2-40B4-BE49-F238E27FC236}">
                    <a16:creationId xmlns:a16="http://schemas.microsoft.com/office/drawing/2014/main" id="{95EDFA7E-2BBE-11F0-707F-8A0B043FA615}"/>
                  </a:ext>
                </a:extLst>
              </p:cNvPr>
              <p:cNvSpPr>
                <a:spLocks noRot="1" noChangeAspect="1" noMove="1" noResize="1" noEditPoints="1" noAdjustHandles="1" noChangeArrowheads="1" noChangeShapeType="1" noTextEdit="1"/>
              </p:cNvSpPr>
              <p:nvPr/>
            </p:nvSpPr>
            <p:spPr>
              <a:xfrm>
                <a:off x="1344468" y="4756652"/>
                <a:ext cx="9792000" cy="458908"/>
              </a:xfrm>
              <a:prstGeom prst="rect">
                <a:avLst/>
              </a:prstGeom>
              <a:blipFill>
                <a:blip r:embed="rId5"/>
                <a:stretch>
                  <a:fillRect l="-436" b="-210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1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1344468" y="2331384"/>
                <a:ext cx="9792000" cy="1289905"/>
              </a:xfrm>
              <a:prstGeom prst="rect">
                <a:avLst/>
              </a:prstGeom>
            </p:spPr>
            <p:txBody>
              <a:bodyPr wrap="square" anchor="ctr">
                <a:spAutoFit/>
              </a:bodyPr>
              <a:lstStyle/>
              <a:p>
                <a:pPr marL="360000" indent="-360000">
                  <a:lnSpc>
                    <a:spcPct val="150000"/>
                  </a:lnSpc>
                  <a:buFont typeface="Wingdings" panose="05000000000000000000" pitchFamily="2" charset="2"/>
                  <a:buChar char="Ø"/>
                  <a:defRPr/>
                </a:pPr>
                <a:r>
                  <a:rPr lang="en-US" altLang="zh-CN" kern="0" dirty="0">
                    <a:latin typeface="微软雅黑" panose="020B0503020204020204" pitchFamily="34" charset="-122"/>
                    <a:ea typeface="微软雅黑" panose="020B0503020204020204" pitchFamily="34" charset="-122"/>
                    <a:cs typeface="微软雅黑"/>
                  </a:rPr>
                  <a:t>The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color-allowed</a:t>
                </a:r>
                <a:r>
                  <a:rPr lang="en-US" altLang="zh-CN" kern="0" dirty="0">
                    <a:latin typeface="微软雅黑" panose="020B0503020204020204" pitchFamily="34" charset="-122"/>
                    <a:ea typeface="微软雅黑" panose="020B0503020204020204" pitchFamily="34" charset="-122"/>
                    <a:cs typeface="微软雅黑"/>
                  </a:rPr>
                  <a:t> </a:t>
                </a:r>
                <a14:m>
                  <m:oMath xmlns:m="http://schemas.openxmlformats.org/officeDocument/2006/math">
                    <m:sSub>
                      <m:sSubPr>
                        <m:ctrlPr>
                          <a:rPr lang="zh-CN" altLang="zh-CN" i="1" kern="0">
                            <a:latin typeface="Cambria Math" panose="02040503050406030204" pitchFamily="18" charset="0"/>
                            <a:ea typeface="微软雅黑" panose="020B0503020204020204" pitchFamily="34" charset="-122"/>
                            <a:cs typeface="微软雅黑"/>
                          </a:rPr>
                        </m:ctrlPr>
                      </m:sSubPr>
                      <m:e>
                        <m:sSub>
                          <m:sSubPr>
                            <m:ctrlPr>
                              <a:rPr lang="zh-CN" altLang="zh-CN" i="1" kern="0">
                                <a:latin typeface="Cambria Math" panose="02040503050406030204" pitchFamily="18" charset="0"/>
                                <a:ea typeface="微软雅黑" panose="020B0503020204020204" pitchFamily="34" charset="-122"/>
                                <a:cs typeface="微软雅黑"/>
                              </a:rPr>
                            </m:ctrlPr>
                          </m:sSubPr>
                          <m:e>
                            <m:r>
                              <m:rPr>
                                <m:sty m:val="p"/>
                              </m:rPr>
                              <a:rPr lang="en-US" altLang="zh-CN" kern="0">
                                <a:latin typeface="Cambria Math" panose="02040503050406030204" pitchFamily="18" charset="0"/>
                                <a:ea typeface="微软雅黑" panose="020B0503020204020204" pitchFamily="34" charset="-122"/>
                                <a:cs typeface="微软雅黑"/>
                              </a:rPr>
                              <m:t>Λ</m:t>
                            </m:r>
                          </m:e>
                          <m:sub>
                            <m:r>
                              <a:rPr lang="en-US" altLang="zh-CN" kern="0">
                                <a:latin typeface="Cambria Math" panose="02040503050406030204" pitchFamily="18" charset="0"/>
                                <a:ea typeface="微软雅黑" panose="020B0503020204020204" pitchFamily="34" charset="-122"/>
                                <a:cs typeface="微软雅黑"/>
                              </a:rPr>
                              <m:t>𝑏</m:t>
                            </m:r>
                          </m:sub>
                        </m:sSub>
                        <m:r>
                          <a:rPr lang="en-US" altLang="zh-CN" kern="0">
                            <a:latin typeface="Cambria Math" panose="02040503050406030204" pitchFamily="18" charset="0"/>
                            <a:ea typeface="微软雅黑" panose="020B0503020204020204" pitchFamily="34" charset="-122"/>
                            <a:cs typeface="微软雅黑"/>
                          </a:rPr>
                          <m:t>→</m:t>
                        </m:r>
                        <m:r>
                          <m:rPr>
                            <m:sty m:val="p"/>
                          </m:rPr>
                          <a:rPr lang="en-US" altLang="zh-CN" kern="0">
                            <a:latin typeface="Cambria Math" panose="02040503050406030204" pitchFamily="18" charset="0"/>
                            <a:ea typeface="微软雅黑" panose="020B0503020204020204" pitchFamily="34" charset="-122"/>
                            <a:cs typeface="微软雅黑"/>
                          </a:rPr>
                          <m:t>Λ</m:t>
                        </m:r>
                      </m:e>
                      <m:sub>
                        <m:r>
                          <a:rPr lang="en-US" altLang="zh-CN" i="1" kern="0">
                            <a:latin typeface="Cambria Math" panose="02040503050406030204" pitchFamily="18" charset="0"/>
                            <a:ea typeface="微软雅黑" panose="020B0503020204020204" pitchFamily="34" charset="-122"/>
                            <a:cs typeface="微软雅黑"/>
                          </a:rPr>
                          <m:t>𝑐</m:t>
                        </m:r>
                      </m:sub>
                    </m:sSub>
                    <m:r>
                      <a:rPr lang="zh-CN" altLang="en-US" i="1" kern="0" smtClean="0">
                        <a:latin typeface="Cambria Math" panose="02040503050406030204" pitchFamily="18" charset="0"/>
                        <a:ea typeface="微软雅黑" panose="020B0503020204020204" pitchFamily="34" charset="-122"/>
                        <a:cs typeface="微软雅黑"/>
                      </a:rPr>
                      <m:t>𝜋</m:t>
                    </m:r>
                    <m:r>
                      <a:rPr lang="en-US" altLang="zh-CN" b="0" i="1" kern="0" smtClean="0">
                        <a:latin typeface="Cambria Math" panose="02040503050406030204" pitchFamily="18" charset="0"/>
                        <a:ea typeface="微软雅黑" panose="020B0503020204020204" pitchFamily="34" charset="-122"/>
                        <a:cs typeface="微软雅黑"/>
                      </a:rPr>
                      <m:t>,</m:t>
                    </m:r>
                    <m:sSub>
                      <m:sSubPr>
                        <m:ctrlPr>
                          <a:rPr lang="en-US" altLang="zh-CN" b="0" i="1" kern="0" smtClean="0">
                            <a:latin typeface="Cambria Math" panose="02040503050406030204" pitchFamily="18" charset="0"/>
                            <a:ea typeface="微软雅黑" panose="020B0503020204020204" pitchFamily="34" charset="-122"/>
                          </a:rPr>
                        </m:ctrlPr>
                      </m:sSubPr>
                      <m:e>
                        <m:r>
                          <m:rPr>
                            <m:sty m:val="p"/>
                          </m:rPr>
                          <a:rPr lang="el-GR" altLang="zh-CN" b="0" i="1" kern="0" smtClean="0">
                            <a:latin typeface="Cambria Math" panose="02040503050406030204" pitchFamily="18" charset="0"/>
                            <a:ea typeface="Cambria Math" panose="02040503050406030204" pitchFamily="18" charset="0"/>
                          </a:rPr>
                          <m:t>Λ</m:t>
                        </m:r>
                      </m:e>
                      <m:sub>
                        <m:r>
                          <a:rPr lang="en-US" altLang="zh-CN" b="0" i="1" kern="0" smtClean="0">
                            <a:latin typeface="Cambria Math" panose="02040503050406030204" pitchFamily="18" charset="0"/>
                            <a:ea typeface="微软雅黑" panose="020B0503020204020204" pitchFamily="34" charset="-122"/>
                          </a:rPr>
                          <m:t>𝑐</m:t>
                        </m:r>
                      </m:sub>
                    </m:sSub>
                    <m:r>
                      <a:rPr lang="en-US" altLang="zh-CN" b="0" i="1" kern="0" smtClean="0">
                        <a:latin typeface="Cambria Math" panose="02040503050406030204" pitchFamily="18" charset="0"/>
                        <a:ea typeface="微软雅黑" panose="020B0503020204020204" pitchFamily="34" charset="-122"/>
                      </a:rPr>
                      <m:t>𝐾</m:t>
                    </m:r>
                  </m:oMath>
                </a14:m>
                <a:r>
                  <a:rPr lang="en-US" altLang="zh-CN" kern="0" dirty="0">
                    <a:latin typeface="微软雅黑" panose="020B0503020204020204" pitchFamily="34" charset="-122"/>
                    <a:ea typeface="微软雅黑" panose="020B0503020204020204" pitchFamily="34" charset="-122"/>
                    <a:cs typeface="微软雅黑"/>
                  </a:rPr>
                  <a:t> decays are expected to have </a:t>
                </a:r>
                <a:r>
                  <a:rPr lang="en-US" altLang="zh-CN" b="1" kern="0" dirty="0">
                    <a:latin typeface="微软雅黑" panose="020B0503020204020204" pitchFamily="34" charset="-122"/>
                    <a:ea typeface="微软雅黑" panose="020B0503020204020204" pitchFamily="34" charset="-122"/>
                    <a:cs typeface="微软雅黑"/>
                  </a:rPr>
                  <a:t>sizable decay rates </a:t>
                </a:r>
                <a:r>
                  <a:rPr lang="en-US" altLang="zh-CN" kern="0" dirty="0">
                    <a:latin typeface="微软雅黑" panose="020B0503020204020204" pitchFamily="34" charset="-122"/>
                    <a:ea typeface="微软雅黑" panose="020B0503020204020204" pitchFamily="34" charset="-122"/>
                    <a:cs typeface="微软雅黑"/>
                  </a:rPr>
                  <a:t>due to the </a:t>
                </a:r>
                <a:r>
                  <a:rPr lang="en-US" altLang="zh-CN" b="1" kern="0" dirty="0">
                    <a:latin typeface="微软雅黑" panose="020B0503020204020204" pitchFamily="34" charset="-122"/>
                    <a:ea typeface="微软雅黑" panose="020B0503020204020204" pitchFamily="34" charset="-122"/>
                    <a:cs typeface="微软雅黑"/>
                  </a:rPr>
                  <a:t>large tree operator contributions</a:t>
                </a:r>
                <a:r>
                  <a:rPr lang="en-US" altLang="zh-CN" kern="0" dirty="0">
                    <a:latin typeface="微软雅黑" panose="020B0503020204020204" pitchFamily="34" charset="-122"/>
                    <a:ea typeface="微软雅黑" panose="020B0503020204020204" pitchFamily="34" charset="-122"/>
                    <a:cs typeface="微软雅黑"/>
                  </a:rPr>
                  <a:t>, it can be used to </a:t>
                </a:r>
                <a:r>
                  <a:rPr lang="en-US" altLang="zh-CN" b="1" kern="0" dirty="0">
                    <a:latin typeface="微软雅黑" panose="020B0503020204020204" pitchFamily="34" charset="-122"/>
                    <a:ea typeface="微软雅黑" panose="020B0503020204020204" pitchFamily="34" charset="-122"/>
                    <a:cs typeface="微软雅黑"/>
                  </a:rPr>
                  <a:t>test factorization hypothesis</a:t>
                </a:r>
                <a:r>
                  <a:rPr lang="en-US" altLang="zh-CN" kern="0" dirty="0">
                    <a:latin typeface="微软雅黑" panose="020B0503020204020204" pitchFamily="34" charset="-122"/>
                    <a:ea typeface="微软雅黑" panose="020B0503020204020204" pitchFamily="34" charset="-122"/>
                    <a:cs typeface="微软雅黑"/>
                  </a:rPr>
                  <a:t>.</a:t>
                </a:r>
              </a:p>
            </p:txBody>
          </p:sp>
        </mc:Choice>
        <mc:Fallback xmlns="">
          <p:sp>
            <p:nvSpPr>
              <p:cNvPr id="16" name="矩形 15"/>
              <p:cNvSpPr>
                <a:spLocks noRot="1" noChangeAspect="1" noMove="1" noResize="1" noEditPoints="1" noAdjustHandles="1" noChangeArrowheads="1" noChangeShapeType="1" noTextEdit="1"/>
              </p:cNvSpPr>
              <p:nvPr/>
            </p:nvSpPr>
            <p:spPr>
              <a:xfrm>
                <a:off x="1344468" y="2331384"/>
                <a:ext cx="9792000" cy="1289905"/>
              </a:xfrm>
              <a:prstGeom prst="rect">
                <a:avLst/>
              </a:prstGeom>
              <a:blipFill>
                <a:blip r:embed="rId3"/>
                <a:stretch>
                  <a:fillRect l="-436" b="-7075"/>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78630173-8504-C86F-C6E4-8A7AD73DB652}"/>
              </a:ext>
            </a:extLst>
          </p:cNvPr>
          <p:cNvSpPr/>
          <p:nvPr/>
        </p:nvSpPr>
        <p:spPr>
          <a:xfrm>
            <a:off x="572919" y="161299"/>
            <a:ext cx="1944000" cy="400110"/>
          </a:xfrm>
          <a:prstGeom prst="rect">
            <a:avLst/>
          </a:prstGeom>
        </p:spPr>
        <p:txBody>
          <a:bodyPr wrap="square" anchor="ctr">
            <a:spAutoFit/>
          </a:bodyPr>
          <a:lstStyle/>
          <a:p>
            <a:pPr lvl="0"/>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MOTIVATION</a:t>
            </a:r>
          </a:p>
        </p:txBody>
      </p:sp>
      <p:sp>
        <p:nvSpPr>
          <p:cNvPr id="9" name="矩形 8">
            <a:extLst>
              <a:ext uri="{FF2B5EF4-FFF2-40B4-BE49-F238E27FC236}">
                <a16:creationId xmlns:a16="http://schemas.microsoft.com/office/drawing/2014/main" id="{F8C080CD-A893-E9BF-C306-8F8E2623C0D4}"/>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1" name="矩形 10">
            <a:extLst>
              <a:ext uri="{FF2B5EF4-FFF2-40B4-BE49-F238E27FC236}">
                <a16:creationId xmlns:a16="http://schemas.microsoft.com/office/drawing/2014/main" id="{F88FE8A6-5158-4BD5-F6ED-FFE8A1FD5382}"/>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01</a:t>
            </a:r>
          </a:p>
        </p:txBody>
      </p:sp>
      <p:cxnSp>
        <p:nvCxnSpPr>
          <p:cNvPr id="12" name="直接连接符 11">
            <a:extLst>
              <a:ext uri="{FF2B5EF4-FFF2-40B4-BE49-F238E27FC236}">
                <a16:creationId xmlns:a16="http://schemas.microsoft.com/office/drawing/2014/main" id="{7F7D7184-8DEE-E8EE-D2CE-787081CD14B6}"/>
              </a:ext>
            </a:extLst>
          </p:cNvPr>
          <p:cNvCxnSpPr>
            <a:cxnSpLocks/>
            <a:stCxn id="4" idx="3"/>
          </p:cNvCxnSpPr>
          <p:nvPr/>
        </p:nvCxnSpPr>
        <p:spPr>
          <a:xfrm>
            <a:off x="2516919" y="361354"/>
            <a:ext cx="9497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E4AD67B-9DCF-E95B-9A57-D1D9A7049052}"/>
                  </a:ext>
                </a:extLst>
              </p:cNvPr>
              <p:cNvSpPr/>
              <p:nvPr/>
            </p:nvSpPr>
            <p:spPr>
              <a:xfrm>
                <a:off x="1344468" y="3953833"/>
                <a:ext cx="9792000" cy="1289905"/>
              </a:xfrm>
              <a:prstGeom prst="rect">
                <a:avLst/>
              </a:prstGeom>
            </p:spPr>
            <p:txBody>
              <a:bodyPr wrap="square" anchor="ctr">
                <a:spAutoFit/>
              </a:bodyPr>
              <a:lstStyle/>
              <a:p>
                <a:pPr marL="360000" indent="-360000">
                  <a:lnSpc>
                    <a:spcPct val="150000"/>
                  </a:lnSpc>
                  <a:buFont typeface="Wingdings" panose="05000000000000000000" pitchFamily="2" charset="2"/>
                  <a:buChar char="Ø"/>
                  <a:defRPr/>
                </a:pPr>
                <a:r>
                  <a:rPr lang="en-US" altLang="zh-CN" kern="0" dirty="0">
                    <a:solidFill>
                      <a:schemeClr val="tx1"/>
                    </a:solidFill>
                    <a:latin typeface="微软雅黑" panose="020B0503020204020204" pitchFamily="34" charset="-122"/>
                    <a:ea typeface="微软雅黑" panose="020B0503020204020204" pitchFamily="34" charset="-122"/>
                    <a:cs typeface="微软雅黑"/>
                  </a:rPr>
                  <a:t>The </a:t>
                </a:r>
                <a:r>
                  <a:rPr lang="en-US" altLang="zh-CN" b="1" dirty="0">
                    <a:latin typeface="微软雅黑" panose="020B0503020204020204" pitchFamily="34" charset="-122"/>
                    <a:ea typeface="微软雅黑" panose="020B0503020204020204" pitchFamily="34" charset="-122"/>
                  </a:rPr>
                  <a:t>color-suppressed</a:t>
                </a:r>
                <a:r>
                  <a:rPr lang="en-US" altLang="zh-CN" kern="0" dirty="0">
                    <a:solidFill>
                      <a:schemeClr val="tx1"/>
                    </a:solidFill>
                    <a:latin typeface="微软雅黑" panose="020B0503020204020204" pitchFamily="34" charset="-122"/>
                    <a:ea typeface="微软雅黑" panose="020B0503020204020204" pitchFamily="34" charset="-122"/>
                    <a:cs typeface="微软雅黑"/>
                  </a:rPr>
                  <a:t> </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𝑏</m:t>
                        </m:r>
                      </m:sub>
                    </m:sSub>
                    <m:r>
                      <a:rPr lang="en-US" altLang="zh-CN" i="1">
                        <a:latin typeface="Cambria Math" panose="02040503050406030204" pitchFamily="18" charset="0"/>
                      </a:rPr>
                      <m:t>→</m:t>
                    </m:r>
                    <m:r>
                      <m:rPr>
                        <m:sty m:val="p"/>
                      </m:rPr>
                      <a:rPr lang="en-US" altLang="zh-CN">
                        <a:latin typeface="Cambria Math" panose="02040503050406030204" pitchFamily="18" charset="0"/>
                      </a:rPr>
                      <m:t>Λ</m:t>
                    </m:r>
                    <m:r>
                      <a:rPr lang="en-US" altLang="zh-CN" i="1">
                        <a:latin typeface="Cambria Math" panose="02040503050406030204" pitchFamily="18" charset="0"/>
                      </a:rPr>
                      <m:t>𝐽</m:t>
                    </m:r>
                    <m:r>
                      <a:rPr lang="en-US" altLang="zh-CN" i="1">
                        <a:latin typeface="Cambria Math" panose="02040503050406030204" pitchFamily="18" charset="0"/>
                      </a:rPr>
                      <m:t>/</m:t>
                    </m:r>
                    <m:r>
                      <a:rPr lang="en-US" altLang="zh-CN" i="1">
                        <a:latin typeface="Cambria Math" panose="02040503050406030204" pitchFamily="18" charset="0"/>
                      </a:rPr>
                      <m:t>𝜓</m:t>
                    </m:r>
                    <m:r>
                      <a:rPr lang="en-US" altLang="zh-CN" i="1">
                        <a:latin typeface="Cambria Math" panose="02040503050406030204" pitchFamily="18" charset="0"/>
                      </a:rPr>
                      <m:t>,</m:t>
                    </m:r>
                    <m:r>
                      <m:rPr>
                        <m:sty m:val="p"/>
                      </m:rPr>
                      <a:rPr lang="en-US" altLang="zh-CN">
                        <a:latin typeface="Cambria Math" panose="02040503050406030204" pitchFamily="18" charset="0"/>
                      </a:rPr>
                      <m:t>Λ</m:t>
                    </m:r>
                    <m:r>
                      <a:rPr lang="en-US" altLang="zh-CN" i="1">
                        <a:latin typeface="Cambria Math" panose="02040503050406030204" pitchFamily="18" charset="0"/>
                      </a:rPr>
                      <m:t>𝜓</m:t>
                    </m:r>
                    <m:r>
                      <a:rPr lang="en-US" altLang="zh-CN" i="1">
                        <a:latin typeface="Cambria Math" panose="02040503050406030204" pitchFamily="18" charset="0"/>
                      </a:rPr>
                      <m:t>(2</m:t>
                    </m:r>
                    <m:r>
                      <a:rPr lang="en-US" altLang="zh-CN" i="1">
                        <a:latin typeface="Cambria Math" panose="02040503050406030204" pitchFamily="18" charset="0"/>
                      </a:rPr>
                      <m:t>𝑆</m:t>
                    </m:r>
                    <m:r>
                      <a:rPr lang="en-US" altLang="zh-CN" i="1">
                        <a:latin typeface="Cambria Math" panose="02040503050406030204" pitchFamily="18" charset="0"/>
                      </a:rPr>
                      <m:t>)</m:t>
                    </m:r>
                  </m:oMath>
                </a14:m>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decays</a:t>
                </a:r>
                <a:r>
                  <a:rPr lang="en-US" altLang="zh-CN" kern="0" dirty="0">
                    <a:solidFill>
                      <a:schemeClr val="tx1"/>
                    </a:solidFill>
                    <a:latin typeface="微软雅黑" panose="020B0503020204020204" pitchFamily="34" charset="-122"/>
                    <a:ea typeface="微软雅黑" panose="020B0503020204020204" pitchFamily="34" charset="-122"/>
                    <a:cs typeface="微软雅黑"/>
                  </a:rPr>
                  <a:t> receive </a:t>
                </a:r>
                <a:r>
                  <a:rPr lang="en-US" altLang="zh-CN" b="1" kern="0" dirty="0">
                    <a:solidFill>
                      <a:schemeClr val="tx1"/>
                    </a:solidFill>
                    <a:latin typeface="微软雅黑" panose="020B0503020204020204" pitchFamily="34" charset="-122"/>
                    <a:ea typeface="微软雅黑" panose="020B0503020204020204" pitchFamily="34" charset="-122"/>
                    <a:cs typeface="微软雅黑"/>
                  </a:rPr>
                  <a:t>large nonfactorizable contributions</a:t>
                </a:r>
                <a:r>
                  <a:rPr lang="en-US" altLang="zh-CN" kern="0" dirty="0">
                    <a:solidFill>
                      <a:schemeClr val="tx1"/>
                    </a:solidFill>
                    <a:latin typeface="微软雅黑" panose="020B0503020204020204" pitchFamily="34" charset="-122"/>
                    <a:ea typeface="微软雅黑" panose="020B0503020204020204" pitchFamily="34" charset="-122"/>
                    <a:cs typeface="微软雅黑"/>
                  </a:rPr>
                  <a:t>,</a:t>
                </a:r>
                <a:r>
                  <a:rPr lang="en-US" altLang="zh-CN" kern="0" dirty="0">
                    <a:latin typeface="微软雅黑" panose="020B0503020204020204" pitchFamily="34" charset="-122"/>
                    <a:ea typeface="微软雅黑" panose="020B0503020204020204" pitchFamily="34" charset="-122"/>
                    <a:cs typeface="微软雅黑"/>
                  </a:rPr>
                  <a:t> the wealth of information carried by </a:t>
                </a:r>
                <a:r>
                  <a:rPr lang="en-US" altLang="zh-CN" b="1" kern="0" dirty="0">
                    <a:latin typeface="微软雅黑" panose="020B0503020204020204" pitchFamily="34" charset="-122"/>
                    <a:ea typeface="微软雅黑" panose="020B0503020204020204" pitchFamily="34" charset="-122"/>
                    <a:cs typeface="微软雅黑"/>
                  </a:rPr>
                  <a:t>angular observables </a:t>
                </a:r>
                <a:r>
                  <a:rPr lang="en-US" altLang="zh-CN" kern="0" dirty="0">
                    <a:latin typeface="微软雅黑" panose="020B0503020204020204" pitchFamily="34" charset="-122"/>
                    <a:ea typeface="微软雅黑" panose="020B0503020204020204" pitchFamily="34" charset="-122"/>
                    <a:cs typeface="微软雅黑"/>
                  </a:rPr>
                  <a:t>can be exploited to </a:t>
                </a:r>
                <a:r>
                  <a:rPr lang="en-US" altLang="zh-CN" b="1" kern="0" dirty="0">
                    <a:latin typeface="微软雅黑" panose="020B0503020204020204" pitchFamily="34" charset="-122"/>
                    <a:ea typeface="微软雅黑" panose="020B0503020204020204" pitchFamily="34" charset="-122"/>
                    <a:cs typeface="微软雅黑"/>
                  </a:rPr>
                  <a:t>probe NP </a:t>
                </a:r>
                <a:r>
                  <a:rPr lang="en-US" altLang="zh-CN" kern="0" dirty="0">
                    <a:latin typeface="微软雅黑" panose="020B0503020204020204" pitchFamily="34" charset="-122"/>
                    <a:ea typeface="微软雅黑" panose="020B0503020204020204" pitchFamily="34" charset="-122"/>
                    <a:cs typeface="微软雅黑"/>
                  </a:rPr>
                  <a:t>beyond the SM.</a:t>
                </a:r>
              </a:p>
            </p:txBody>
          </p:sp>
        </mc:Choice>
        <mc:Fallback xmlns="">
          <p:sp>
            <p:nvSpPr>
              <p:cNvPr id="3" name="矩形 2">
                <a:extLst>
                  <a:ext uri="{FF2B5EF4-FFF2-40B4-BE49-F238E27FC236}">
                    <a16:creationId xmlns:a16="http://schemas.microsoft.com/office/drawing/2014/main" id="{2E4AD67B-9DCF-E95B-9A57-D1D9A7049052}"/>
                  </a:ext>
                </a:extLst>
              </p:cNvPr>
              <p:cNvSpPr>
                <a:spLocks noRot="1" noChangeAspect="1" noMove="1" noResize="1" noEditPoints="1" noAdjustHandles="1" noChangeArrowheads="1" noChangeShapeType="1" noTextEdit="1"/>
              </p:cNvSpPr>
              <p:nvPr/>
            </p:nvSpPr>
            <p:spPr>
              <a:xfrm>
                <a:off x="1344468" y="3953833"/>
                <a:ext cx="9792000" cy="1289905"/>
              </a:xfrm>
              <a:prstGeom prst="rect">
                <a:avLst/>
              </a:prstGeom>
              <a:blipFill>
                <a:blip r:embed="rId4"/>
                <a:stretch>
                  <a:fillRect l="-436" b="-7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AE02ABF-5BE8-08C7-C083-BEF378D0F4F7}"/>
                  </a:ext>
                </a:extLst>
              </p:cNvPr>
              <p:cNvSpPr/>
              <p:nvPr/>
            </p:nvSpPr>
            <p:spPr>
              <a:xfrm>
                <a:off x="1346139" y="1531211"/>
                <a:ext cx="9792000" cy="458908"/>
              </a:xfrm>
              <a:prstGeom prst="rect">
                <a:avLst/>
              </a:prstGeom>
            </p:spPr>
            <p:txBody>
              <a:bodyPr wrap="square" anchor="ctr">
                <a:spAutoFit/>
              </a:bodyPr>
              <a:lstStyle/>
              <a:p>
                <a:pPr indent="-360000">
                  <a:lnSpc>
                    <a:spcPct val="150000"/>
                  </a:lnSpc>
                  <a:buFont typeface="Wingdings" panose="05000000000000000000" pitchFamily="2" charset="2"/>
                  <a:buChar char="Ø"/>
                  <a:defRPr/>
                </a:pPr>
                <a14:m>
                  <m:oMath xmlns:m="http://schemas.openxmlformats.org/officeDocument/2006/math">
                    <m:sSub>
                      <m:sSubPr>
                        <m:ctrlPr>
                          <a:rPr lang="zh-CN" altLang="zh-CN" i="1" kern="0">
                            <a:latin typeface="Cambria Math" panose="02040503050406030204" pitchFamily="18" charset="0"/>
                            <a:ea typeface="微软雅黑" panose="020B0503020204020204" pitchFamily="34" charset="-122"/>
                            <a:cs typeface="微软雅黑"/>
                          </a:rPr>
                        </m:ctrlPr>
                      </m:sSubPr>
                      <m:e>
                        <m:r>
                          <m:rPr>
                            <m:sty m:val="p"/>
                          </m:rPr>
                          <a:rPr lang="en-US" altLang="zh-CN" kern="0">
                            <a:latin typeface="Cambria Math" panose="02040503050406030204" pitchFamily="18" charset="0"/>
                            <a:ea typeface="微软雅黑" panose="020B0503020204020204" pitchFamily="34" charset="-122"/>
                            <a:cs typeface="微软雅黑"/>
                          </a:rPr>
                          <m:t>Λ</m:t>
                        </m:r>
                      </m:e>
                      <m:sub>
                        <m:r>
                          <a:rPr lang="en-US" altLang="zh-CN" kern="0">
                            <a:latin typeface="Cambria Math" panose="02040503050406030204" pitchFamily="18" charset="0"/>
                            <a:ea typeface="微软雅黑" panose="020B0503020204020204" pitchFamily="34" charset="-122"/>
                            <a:cs typeface="微软雅黑"/>
                          </a:rPr>
                          <m:t>𝑏</m:t>
                        </m:r>
                      </m:sub>
                    </m:sSub>
                  </m:oMath>
                </a14:m>
                <a:r>
                  <a:rPr lang="en-US" altLang="zh-CN" kern="0" dirty="0">
                    <a:latin typeface="微软雅黑" panose="020B0503020204020204" pitchFamily="34" charset="-122"/>
                    <a:ea typeface="微软雅黑" panose="020B0503020204020204" pitchFamily="34" charset="-122"/>
                    <a:cs typeface="微软雅黑"/>
                  </a:rPr>
                  <a:t> has </a:t>
                </a:r>
                <a:r>
                  <a:rPr lang="en-US" altLang="zh-CN" b="1" kern="0" dirty="0">
                    <a:latin typeface="微软雅黑" panose="020B0503020204020204" pitchFamily="34" charset="-122"/>
                    <a:ea typeface="微软雅黑" panose="020B0503020204020204" pitchFamily="34" charset="-122"/>
                    <a:cs typeface="微软雅黑"/>
                  </a:rPr>
                  <a:t>rich decay channels</a:t>
                </a:r>
                <a:r>
                  <a:rPr lang="en-US" altLang="zh-CN" kern="0" dirty="0">
                    <a:latin typeface="微软雅黑" panose="020B0503020204020204" pitchFamily="34" charset="-122"/>
                    <a:ea typeface="微软雅黑" panose="020B0503020204020204" pitchFamily="34" charset="-122"/>
                    <a:cs typeface="微软雅黑"/>
                  </a:rPr>
                  <a:t>, many of which have been reported by </a:t>
                </a:r>
                <a:r>
                  <a:rPr lang="en-US" altLang="zh-CN" kern="0" dirty="0" err="1">
                    <a:latin typeface="微软雅黑" panose="020B0503020204020204" pitchFamily="34" charset="-122"/>
                    <a:ea typeface="微软雅黑" panose="020B0503020204020204" pitchFamily="34" charset="-122"/>
                    <a:cs typeface="微软雅黑"/>
                  </a:rPr>
                  <a:t>LHCb</a:t>
                </a:r>
                <a:r>
                  <a:rPr lang="en-US" altLang="zh-CN" kern="0" dirty="0">
                    <a:latin typeface="微软雅黑" panose="020B0503020204020204" pitchFamily="34" charset="-122"/>
                    <a:ea typeface="微软雅黑" panose="020B0503020204020204" pitchFamily="34" charset="-122"/>
                    <a:cs typeface="微软雅黑"/>
                  </a:rPr>
                  <a:t>.</a:t>
                </a:r>
              </a:p>
            </p:txBody>
          </p:sp>
        </mc:Choice>
        <mc:Fallback xmlns="">
          <p:sp>
            <p:nvSpPr>
              <p:cNvPr id="6" name="矩形 5">
                <a:extLst>
                  <a:ext uri="{FF2B5EF4-FFF2-40B4-BE49-F238E27FC236}">
                    <a16:creationId xmlns:a16="http://schemas.microsoft.com/office/drawing/2014/main" id="{4AE02ABF-5BE8-08C7-C083-BEF378D0F4F7}"/>
                  </a:ext>
                </a:extLst>
              </p:cNvPr>
              <p:cNvSpPr>
                <a:spLocks noRot="1" noChangeAspect="1" noMove="1" noResize="1" noEditPoints="1" noAdjustHandles="1" noChangeArrowheads="1" noChangeShapeType="1" noTextEdit="1"/>
              </p:cNvSpPr>
              <p:nvPr/>
            </p:nvSpPr>
            <p:spPr>
              <a:xfrm>
                <a:off x="1346139" y="1531211"/>
                <a:ext cx="9792000" cy="458908"/>
              </a:xfrm>
              <a:prstGeom prst="rect">
                <a:avLst/>
              </a:prstGeom>
              <a:blipFill>
                <a:blip r:embed="rId5"/>
                <a:stretch>
                  <a:fillRect l="-436" b="-22667"/>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B1FDA176-F88E-EEB7-6132-B95F6E8E248D}"/>
              </a:ext>
            </a:extLst>
          </p:cNvPr>
          <p:cNvSpPr/>
          <p:nvPr/>
        </p:nvSpPr>
        <p:spPr>
          <a:xfrm>
            <a:off x="1055532" y="1711010"/>
            <a:ext cx="54000" cy="34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Tree>
    <p:extLst>
      <p:ext uri="{BB962C8B-B14F-4D97-AF65-F5344CB8AC3E}">
        <p14:creationId xmlns:p14="http://schemas.microsoft.com/office/powerpoint/2010/main" val="26512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CA7CB34-2470-E494-3C87-1A732E0F73D9}"/>
              </a:ext>
            </a:extLst>
          </p:cNvPr>
          <p:cNvSpPr/>
          <p:nvPr/>
        </p:nvSpPr>
        <p:spPr>
          <a:xfrm>
            <a:off x="3939737" y="2474286"/>
            <a:ext cx="7200000" cy="1200329"/>
          </a:xfrm>
          <a:prstGeom prst="rect">
            <a:avLst/>
          </a:prstGeom>
        </p:spPr>
        <p:txBody>
          <a:bodyPr wrap="square" anchor="ctr">
            <a:spAutoFit/>
          </a:bodyPr>
          <a:lstStyle/>
          <a:p>
            <a:pPr algn="ctr">
              <a:defRPr/>
            </a:pPr>
            <a:r>
              <a:rPr lang="en-US" altLang="zh-CN" sz="7200" b="1" kern="0" dirty="0">
                <a:latin typeface="微软雅黑" panose="020B0503020204020204" pitchFamily="34" charset="-122"/>
                <a:ea typeface="微软雅黑" panose="020B0503020204020204" pitchFamily="34" charset="-122"/>
              </a:rPr>
              <a:t>FRAMEWORK</a:t>
            </a:r>
          </a:p>
        </p:txBody>
      </p:sp>
      <p:sp>
        <p:nvSpPr>
          <p:cNvPr id="5" name="矩形 4">
            <a:extLst>
              <a:ext uri="{FF2B5EF4-FFF2-40B4-BE49-F238E27FC236}">
                <a16:creationId xmlns:a16="http://schemas.microsoft.com/office/drawing/2014/main" id="{9E9E9F02-7DC6-E65A-6B22-1C2F4CA64189}"/>
              </a:ext>
            </a:extLst>
          </p:cNvPr>
          <p:cNvSpPr/>
          <p:nvPr/>
        </p:nvSpPr>
        <p:spPr>
          <a:xfrm>
            <a:off x="1051095" y="1994452"/>
            <a:ext cx="2160000" cy="21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621FD639-ECD9-E96E-EAF4-108BB9D1D12C}"/>
              </a:ext>
            </a:extLst>
          </p:cNvPr>
          <p:cNvSpPr/>
          <p:nvPr/>
        </p:nvSpPr>
        <p:spPr>
          <a:xfrm>
            <a:off x="1053127" y="2474287"/>
            <a:ext cx="2160000" cy="120032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02</a:t>
            </a:r>
          </a:p>
        </p:txBody>
      </p:sp>
    </p:spTree>
    <p:extLst>
      <p:ext uri="{BB962C8B-B14F-4D97-AF65-F5344CB8AC3E}">
        <p14:creationId xmlns:p14="http://schemas.microsoft.com/office/powerpoint/2010/main" val="3763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AD283ED-5CA6-0902-5F17-722CDCF83074}"/>
              </a:ext>
            </a:extLst>
          </p:cNvPr>
          <p:cNvPicPr>
            <a:picLocks noChangeAspect="1"/>
          </p:cNvPicPr>
          <p:nvPr/>
        </p:nvPicPr>
        <p:blipFill>
          <a:blip r:embed="rId3"/>
          <a:stretch>
            <a:fillRect/>
          </a:stretch>
        </p:blipFill>
        <p:spPr>
          <a:xfrm>
            <a:off x="8977373" y="1468025"/>
            <a:ext cx="2880000" cy="2030920"/>
          </a:xfrm>
          <a:prstGeom prst="rect">
            <a:avLst/>
          </a:prstGeom>
        </p:spPr>
      </p:pic>
      <p:sp>
        <p:nvSpPr>
          <p:cNvPr id="28" name="TextBox 27"/>
          <p:cNvSpPr txBox="1"/>
          <p:nvPr/>
        </p:nvSpPr>
        <p:spPr>
          <a:xfrm>
            <a:off x="1050384" y="2712300"/>
            <a:ext cx="7488000" cy="1289905"/>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Keeping the </a:t>
            </a:r>
            <a:r>
              <a:rPr lang="en-US" altLang="zh-CN" b="1" dirty="0" err="1">
                <a:latin typeface="微软雅黑" panose="020B0503020204020204" pitchFamily="34" charset="-122"/>
                <a:ea typeface="微软雅黑" panose="020B0503020204020204" pitchFamily="34" charset="-122"/>
              </a:rPr>
              <a:t>parton</a:t>
            </a:r>
            <a:r>
              <a:rPr lang="en-US" altLang="zh-CN" b="1" dirty="0">
                <a:latin typeface="微软雅黑" panose="020B0503020204020204" pitchFamily="34" charset="-122"/>
                <a:ea typeface="微软雅黑" panose="020B0503020204020204" pitchFamily="34" charset="-122"/>
              </a:rPr>
              <a:t> transverse momenta </a:t>
            </a:r>
            <a:r>
              <a:rPr lang="en-US" altLang="zh-CN" dirty="0">
                <a:latin typeface="微软雅黑" panose="020B0503020204020204" pitchFamily="34" charset="-122"/>
                <a:ea typeface="微软雅黑" panose="020B0503020204020204" pitchFamily="34" charset="-122"/>
              </a:rPr>
              <a:t>to avoid the </a:t>
            </a:r>
            <a:r>
              <a:rPr lang="en-US" altLang="zh-CN" b="1" dirty="0">
                <a:latin typeface="微软雅黑" panose="020B0503020204020204" pitchFamily="34" charset="-122"/>
                <a:ea typeface="微软雅黑" panose="020B0503020204020204" pitchFamily="34" charset="-122"/>
              </a:rPr>
              <a:t>end-point singularity</a:t>
            </a:r>
            <a:r>
              <a:rPr lang="en-US" altLang="zh-CN" dirty="0">
                <a:latin typeface="微软雅黑" panose="020B0503020204020204" pitchFamily="34" charset="-122"/>
                <a:ea typeface="微软雅黑" panose="020B0503020204020204" pitchFamily="34" charset="-122"/>
              </a:rPr>
              <a:t>. Large</a:t>
            </a:r>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logarithmic corrections are organized to all orders by </a:t>
            </a:r>
            <a:r>
              <a:rPr lang="en-US" altLang="zh-CN" b="1" dirty="0" err="1">
                <a:latin typeface="微软雅黑" panose="020B0503020204020204" pitchFamily="34" charset="-122"/>
                <a:ea typeface="微软雅黑" panose="020B0503020204020204" pitchFamily="34" charset="-122"/>
              </a:rPr>
              <a:t>Sudakov</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resummation</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F885B994-43A0-7B04-6E3B-49E76E8E4ABA}"/>
                  </a:ext>
                </a:extLst>
              </p:cNvPr>
              <p:cNvSpPr txBox="1"/>
              <p:nvPr/>
            </p:nvSpPr>
            <p:spPr>
              <a:xfrm>
                <a:off x="1051574" y="1268944"/>
                <a:ext cx="7272000" cy="1338828"/>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The </a:t>
                </a:r>
                <a:r>
                  <a:rPr lang="en-US" altLang="zh-CN" b="1" dirty="0">
                    <a:latin typeface="微软雅黑" panose="020B0503020204020204" pitchFamily="34" charset="-122"/>
                    <a:ea typeface="微软雅黑" panose="020B0503020204020204" pitchFamily="34" charset="-122"/>
                  </a:rPr>
                  <a:t>decay amplitudes </a:t>
                </a:r>
                <a:r>
                  <a:rPr lang="en-US" altLang="zh-CN" dirty="0">
                    <a:latin typeface="微软雅黑" panose="020B0503020204020204" pitchFamily="34" charset="-122"/>
                    <a:ea typeface="微软雅黑" panose="020B0503020204020204" pitchFamily="34" charset="-122"/>
                  </a:rPr>
                  <a:t>are factorized into the </a:t>
                </a:r>
                <a:r>
                  <a:rPr lang="en-US" altLang="zh-CN" b="1" dirty="0">
                    <a:latin typeface="微软雅黑" panose="020B0503020204020204" pitchFamily="34" charset="-122"/>
                    <a:ea typeface="微软雅黑" panose="020B0503020204020204" pitchFamily="34" charset="-122"/>
                  </a:rPr>
                  <a:t>convolution</a:t>
                </a:r>
                <a:r>
                  <a:rPr lang="en-US" altLang="zh-CN" dirty="0">
                    <a:latin typeface="微软雅黑" panose="020B0503020204020204" pitchFamily="34" charset="-122"/>
                    <a:ea typeface="微软雅黑" panose="020B0503020204020204" pitchFamily="34" charset="-122"/>
                  </a:rPr>
                  <a:t> of </a:t>
                </a:r>
                <a:r>
                  <a:rPr lang="en-US" altLang="zh-CN" b="1" dirty="0">
                    <a:latin typeface="微软雅黑" panose="020B0503020204020204" pitchFamily="34" charset="-122"/>
                    <a:ea typeface="微软雅黑" panose="020B0503020204020204" pitchFamily="34" charset="-122"/>
                  </a:rPr>
                  <a:t>hard scattering kernels </a:t>
                </a:r>
                <a:r>
                  <a:rPr lang="en-US" altLang="zh-CN" dirty="0">
                    <a:latin typeface="微软雅黑" panose="020B0503020204020204" pitchFamily="34" charset="-122"/>
                    <a:ea typeface="微软雅黑" panose="020B0503020204020204" pitchFamily="34" charset="-122"/>
                  </a:rPr>
                  <a:t>with the </a:t>
                </a:r>
                <a:r>
                  <a:rPr lang="en-US" altLang="zh-CN" b="1" dirty="0">
                    <a:latin typeface="微软雅黑" panose="020B0503020204020204" pitchFamily="34" charset="-122"/>
                    <a:ea typeface="微软雅黑" panose="020B0503020204020204" pitchFamily="34" charset="-122"/>
                  </a:rPr>
                  <a:t>hadronic wave functions</a:t>
                </a:r>
                <a:r>
                  <a:rPr lang="en-US" altLang="zh-CN" dirty="0">
                    <a:latin typeface="微软雅黑" panose="020B0503020204020204" pitchFamily="34" charset="-122"/>
                    <a:ea typeface="微软雅黑" panose="020B0503020204020204" pitchFamily="34" charset="-122"/>
                  </a:rPr>
                  <a:t>.</a:t>
                </a:r>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a:rPr>
                        <m:t>𝑀</m:t>
                      </m:r>
                      <m:r>
                        <a:rPr lang="en-US" altLang="zh-CN" i="1">
                          <a:latin typeface="Cambria Math"/>
                        </a:rPr>
                        <m:t>∝</m:t>
                      </m:r>
                      <m:sSub>
                        <m:sSubPr>
                          <m:ctrlPr>
                            <a:rPr lang="zh-CN" altLang="zh-CN" i="1">
                              <a:latin typeface="Cambria Math" panose="02040503050406030204" pitchFamily="18" charset="0"/>
                            </a:rPr>
                          </m:ctrlPr>
                        </m:sSubPr>
                        <m:e>
                          <m:r>
                            <m:rPr>
                              <m:sty m:val="p"/>
                            </m:rPr>
                            <a:rPr lang="en-US" altLang="zh-CN">
                              <a:latin typeface="Cambria Math"/>
                            </a:rPr>
                            <m:t>Φ</m:t>
                          </m:r>
                        </m:e>
                        <m:sub>
                          <m:r>
                            <a:rPr lang="en-US" altLang="zh-CN" i="1">
                              <a:latin typeface="Cambria Math"/>
                            </a:rPr>
                            <m:t>1</m:t>
                          </m:r>
                        </m:sub>
                      </m:sSub>
                      <m:r>
                        <a:rPr lang="en-US" altLang="zh-CN" i="1">
                          <a:latin typeface="Cambria Math"/>
                        </a:rPr>
                        <m:t>⊗</m:t>
                      </m:r>
                      <m:r>
                        <a:rPr lang="en-US" altLang="zh-CN" b="1" i="1">
                          <a:solidFill>
                            <a:schemeClr val="accent2"/>
                          </a:solidFill>
                          <a:latin typeface="Cambria Math"/>
                        </a:rPr>
                        <m:t>𝑯</m:t>
                      </m:r>
                      <m:r>
                        <a:rPr lang="en-US" altLang="zh-CN" i="1">
                          <a:latin typeface="Cambria Math"/>
                        </a:rPr>
                        <m:t>⊗</m:t>
                      </m:r>
                      <m:sSub>
                        <m:sSubPr>
                          <m:ctrlPr>
                            <a:rPr lang="zh-CN" altLang="zh-CN" i="1">
                              <a:latin typeface="Cambria Math" panose="02040503050406030204" pitchFamily="18" charset="0"/>
                            </a:rPr>
                          </m:ctrlPr>
                        </m:sSubPr>
                        <m:e>
                          <m:r>
                            <m:rPr>
                              <m:sty m:val="p"/>
                            </m:rPr>
                            <a:rPr lang="en-US" altLang="zh-CN">
                              <a:latin typeface="Cambria Math"/>
                            </a:rPr>
                            <m:t>Φ</m:t>
                          </m:r>
                        </m:e>
                        <m:sub>
                          <m:r>
                            <a:rPr lang="en-US" altLang="zh-CN" i="1">
                              <a:latin typeface="Cambria Math"/>
                            </a:rPr>
                            <m:t>2</m:t>
                          </m:r>
                        </m:sub>
                      </m:sSub>
                      <m:r>
                        <a:rPr lang="en-US" altLang="zh-CN" i="1">
                          <a:latin typeface="Cambria Math"/>
                        </a:rPr>
                        <m:t>⊗</m:t>
                      </m:r>
                      <m:sSub>
                        <m:sSubPr>
                          <m:ctrlPr>
                            <a:rPr lang="zh-CN" altLang="zh-CN" i="1">
                              <a:latin typeface="Cambria Math" panose="02040503050406030204" pitchFamily="18" charset="0"/>
                            </a:rPr>
                          </m:ctrlPr>
                        </m:sSubPr>
                        <m:e>
                          <m:r>
                            <m:rPr>
                              <m:sty m:val="p"/>
                            </m:rPr>
                            <a:rPr lang="en-US" altLang="zh-CN">
                              <a:latin typeface="Cambria Math"/>
                            </a:rPr>
                            <m:t>Φ</m:t>
                          </m:r>
                        </m:e>
                        <m:sub>
                          <m:r>
                            <a:rPr lang="en-US" altLang="zh-CN" i="1">
                              <a:latin typeface="Cambria Math"/>
                            </a:rPr>
                            <m:t>3</m:t>
                          </m:r>
                        </m:sub>
                      </m:sSub>
                    </m:oMath>
                  </m:oMathPara>
                </a14:m>
                <a:endParaRPr lang="en-US" altLang="zh-CN" dirty="0">
                  <a:latin typeface="微软雅黑" panose="020B0503020204020204" pitchFamily="34" charset="-122"/>
                  <a:ea typeface="微软雅黑" panose="020B0503020204020204" pitchFamily="34" charset="-122"/>
                </a:endParaRPr>
              </a:p>
            </p:txBody>
          </p:sp>
        </mc:Choice>
        <mc:Fallback xmlns="">
          <p:sp>
            <p:nvSpPr>
              <p:cNvPr id="8" name="TextBox 19">
                <a:extLst>
                  <a:ext uri="{FF2B5EF4-FFF2-40B4-BE49-F238E27FC236}">
                    <a16:creationId xmlns:a16="http://schemas.microsoft.com/office/drawing/2014/main" id="{F885B994-43A0-7B04-6E3B-49E76E8E4ABA}"/>
                  </a:ext>
                </a:extLst>
              </p:cNvPr>
              <p:cNvSpPr txBox="1">
                <a:spLocks noRot="1" noChangeAspect="1" noMove="1" noResize="1" noEditPoints="1" noAdjustHandles="1" noChangeArrowheads="1" noChangeShapeType="1" noTextEdit="1"/>
              </p:cNvSpPr>
              <p:nvPr/>
            </p:nvSpPr>
            <p:spPr>
              <a:xfrm>
                <a:off x="1051574" y="1268944"/>
                <a:ext cx="7272000" cy="1338828"/>
              </a:xfrm>
              <a:prstGeom prst="rect">
                <a:avLst/>
              </a:prstGeom>
              <a:blipFill>
                <a:blip r:embed="rId4"/>
                <a:stretch>
                  <a:fillRect l="-587" r="-1510"/>
                </a:stretch>
              </a:blipFill>
            </p:spPr>
            <p:txBody>
              <a:bodyPr/>
              <a:lstStyle/>
              <a:p>
                <a:r>
                  <a:rPr lang="zh-CN" altLang="en-US">
                    <a:noFill/>
                  </a:rPr>
                  <a:t> </a:t>
                </a:r>
              </a:p>
            </p:txBody>
          </p:sp>
        </mc:Fallback>
      </mc:AlternateContent>
      <p:sp>
        <p:nvSpPr>
          <p:cNvPr id="14" name="矩形: 圆角 13">
            <a:extLst>
              <a:ext uri="{FF2B5EF4-FFF2-40B4-BE49-F238E27FC236}">
                <a16:creationId xmlns:a16="http://schemas.microsoft.com/office/drawing/2014/main" id="{9CF05DDA-F25E-9CF5-83D7-722B48A511EB}"/>
              </a:ext>
            </a:extLst>
          </p:cNvPr>
          <p:cNvSpPr/>
          <p:nvPr/>
        </p:nvSpPr>
        <p:spPr>
          <a:xfrm>
            <a:off x="9701616" y="2111506"/>
            <a:ext cx="1440000" cy="144000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B44476DF-CD88-1494-D6BD-4586A553EDDE}"/>
              </a:ext>
            </a:extLst>
          </p:cNvPr>
          <p:cNvSpPr txBox="1"/>
          <p:nvPr/>
        </p:nvSpPr>
        <p:spPr>
          <a:xfrm>
            <a:off x="1056000" y="800748"/>
            <a:ext cx="10080000" cy="461665"/>
          </a:xfrm>
          <a:prstGeom prst="rect">
            <a:avLst/>
          </a:prstGeom>
          <a:noFill/>
        </p:spPr>
        <p:txBody>
          <a:bodyPr wrap="square" rtlCol="0">
            <a:spAutoFit/>
          </a:bodyPr>
          <a:lstStyle/>
          <a:p>
            <a:r>
              <a:rPr lang="en-US" altLang="zh-CN" sz="2400" b="1" dirty="0">
                <a:solidFill>
                  <a:prstClr val="black"/>
                </a:solidFill>
                <a:latin typeface="微软雅黑" panose="020B0503020204020204" pitchFamily="34" charset="-122"/>
                <a:ea typeface="微软雅黑" panose="020B0503020204020204" pitchFamily="34" charset="-122"/>
              </a:rPr>
              <a:t>※ Perturbative QCD approach</a:t>
            </a:r>
            <a:endParaRPr lang="zh-CN" altLang="en-US" sz="2400" b="1"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27465DF-A027-ABC9-42D3-503F996E4588}"/>
              </a:ext>
            </a:extLst>
          </p:cNvPr>
          <p:cNvSpPr/>
          <p:nvPr/>
        </p:nvSpPr>
        <p:spPr>
          <a:xfrm>
            <a:off x="572919" y="161299"/>
            <a:ext cx="1944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FRAMEWORK</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0" name="矩形 9">
            <a:extLst>
              <a:ext uri="{FF2B5EF4-FFF2-40B4-BE49-F238E27FC236}">
                <a16:creationId xmlns:a16="http://schemas.microsoft.com/office/drawing/2014/main" id="{DB6BD05F-5EEC-FD1B-3250-632BCC2C18E0}"/>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1" name="矩形 10">
            <a:extLst>
              <a:ext uri="{FF2B5EF4-FFF2-40B4-BE49-F238E27FC236}">
                <a16:creationId xmlns:a16="http://schemas.microsoft.com/office/drawing/2014/main" id="{7ED974B6-0A71-102B-8546-E3AC4C026CAF}"/>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02</a:t>
            </a:r>
          </a:p>
        </p:txBody>
      </p:sp>
      <p:cxnSp>
        <p:nvCxnSpPr>
          <p:cNvPr id="15" name="直接连接符 14">
            <a:extLst>
              <a:ext uri="{FF2B5EF4-FFF2-40B4-BE49-F238E27FC236}">
                <a16:creationId xmlns:a16="http://schemas.microsoft.com/office/drawing/2014/main" id="{5CF8B2E2-6131-8872-D14A-C450CEF49F45}"/>
              </a:ext>
            </a:extLst>
          </p:cNvPr>
          <p:cNvCxnSpPr>
            <a:cxnSpLocks/>
            <a:stCxn id="9" idx="3"/>
          </p:cNvCxnSpPr>
          <p:nvPr/>
        </p:nvCxnSpPr>
        <p:spPr>
          <a:xfrm>
            <a:off x="2516919" y="361354"/>
            <a:ext cx="9497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slz="http://schemas.microsoft.com/office/powerpoint/2016/slidezoom" Requires="pslz">
          <p:graphicFrame>
            <p:nvGraphicFramePr>
              <p:cNvPr id="3" name="幻灯片缩放定位 2">
                <a:extLst>
                  <a:ext uri="{FF2B5EF4-FFF2-40B4-BE49-F238E27FC236}">
                    <a16:creationId xmlns:a16="http://schemas.microsoft.com/office/drawing/2014/main" id="{E2A43663-3333-6E3D-B20F-CB90801730B8}"/>
                  </a:ext>
                </a:extLst>
              </p:cNvPr>
              <p:cNvGraphicFramePr>
                <a:graphicFrameLocks noChangeAspect="1"/>
              </p:cNvGraphicFramePr>
              <p:nvPr>
                <p:extLst>
                  <p:ext uri="{D42A27DB-BD31-4B8C-83A1-F6EECF244321}">
                    <p14:modId xmlns:p14="http://schemas.microsoft.com/office/powerpoint/2010/main" val="480873445"/>
                  </p:ext>
                </p:extLst>
              </p:nvPr>
            </p:nvGraphicFramePr>
            <p:xfrm>
              <a:off x="8975023" y="4340567"/>
              <a:ext cx="2880000" cy="1620000"/>
            </p:xfrm>
            <a:graphic>
              <a:graphicData uri="http://schemas.microsoft.com/office/powerpoint/2016/slidezoom">
                <pslz:sldZm>
                  <pslz:sldZmObj sldId="471" cId="275384576">
                    <pslz:zmPr id="{4A23EFE0-9AF5-467D-B8F3-3925D0A5D955}" returnToParent="0" transitionDur="1000">
                      <p166:blipFill xmlns:p166="http://schemas.microsoft.com/office/powerpoint/2016/6/main">
                        <a:blip r:embed="rId5"/>
                        <a:stretch>
                          <a:fillRect/>
                        </a:stretch>
                      </p166:blipFill>
                      <p166:spPr xmlns:p166="http://schemas.microsoft.com/office/powerpoint/2016/6/main">
                        <a:xfrm>
                          <a:off x="0" y="0"/>
                          <a:ext cx="2880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p:pic>
            <p:nvPicPr>
              <p:cNvPr id="3" name="幻灯片缩放定位 2">
                <a:hlinkClick r:id="rId6" action="ppaction://hlinksldjump"/>
                <a:extLst>
                  <a:ext uri="{FF2B5EF4-FFF2-40B4-BE49-F238E27FC236}">
                    <a16:creationId xmlns:a16="http://schemas.microsoft.com/office/drawing/2014/main" id="{E2A43663-3333-6E3D-B20F-CB90801730B8}"/>
                  </a:ext>
                </a:extLst>
              </p:cNvPr>
              <p:cNvPicPr>
                <a:picLocks noGrp="1" noRot="1" noChangeAspect="1" noMove="1" noResize="1" noEditPoints="1" noAdjustHandles="1" noChangeArrowheads="1" noChangeShapeType="1"/>
              </p:cNvPicPr>
              <p:nvPr/>
            </p:nvPicPr>
            <p:blipFill>
              <a:blip r:embed="rId5"/>
              <a:stretch>
                <a:fillRect/>
              </a:stretch>
            </p:blipFill>
            <p:spPr>
              <a:xfrm>
                <a:off x="8975023" y="4340567"/>
                <a:ext cx="2880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p:sp>
        <p:nvSpPr>
          <p:cNvPr id="4" name="TextBox 27">
            <a:extLst>
              <a:ext uri="{FF2B5EF4-FFF2-40B4-BE49-F238E27FC236}">
                <a16:creationId xmlns:a16="http://schemas.microsoft.com/office/drawing/2014/main" id="{184496AC-1FA9-1204-A3C6-BE3658476ABD}"/>
              </a:ext>
            </a:extLst>
          </p:cNvPr>
          <p:cNvSpPr txBox="1"/>
          <p:nvPr/>
        </p:nvSpPr>
        <p:spPr>
          <a:xfrm>
            <a:off x="1050384" y="4146840"/>
            <a:ext cx="7200000" cy="874407"/>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Both </a:t>
            </a:r>
            <a:r>
              <a:rPr lang="en-US" altLang="zh-CN" b="1" dirty="0">
                <a:latin typeface="微软雅黑" panose="020B0503020204020204" pitchFamily="34" charset="-122"/>
                <a:ea typeface="微软雅黑" panose="020B0503020204020204" pitchFamily="34" charset="-122"/>
              </a:rPr>
              <a:t>factorizable</a:t>
            </a:r>
            <a:r>
              <a:rPr lang="en-US" altLang="zh-CN" dirty="0">
                <a:latin typeface="微软雅黑" panose="020B0503020204020204" pitchFamily="34" charset="-122"/>
                <a:ea typeface="微软雅黑" panose="020B0503020204020204" pitchFamily="34" charset="-122"/>
              </a:rPr>
              <a:t> and </a:t>
            </a:r>
            <a:r>
              <a:rPr lang="en-US" altLang="zh-CN" b="1" dirty="0">
                <a:latin typeface="微软雅黑" panose="020B0503020204020204" pitchFamily="34" charset="-122"/>
                <a:ea typeface="微软雅黑" panose="020B0503020204020204" pitchFamily="34" charset="-122"/>
              </a:rPr>
              <a:t>nonfactorizable</a:t>
            </a:r>
            <a:r>
              <a:rPr lang="en-US" altLang="zh-CN" dirty="0">
                <a:latin typeface="微软雅黑" panose="020B0503020204020204" pitchFamily="34" charset="-122"/>
                <a:ea typeface="微软雅黑" panose="020B0503020204020204" pitchFamily="34" charset="-122"/>
              </a:rPr>
              <a:t> contributions can be </a:t>
            </a:r>
            <a:r>
              <a:rPr lang="en-US" altLang="zh-CN" b="1" dirty="0">
                <a:latin typeface="微软雅黑" panose="020B0503020204020204" pitchFamily="34" charset="-122"/>
                <a:ea typeface="微软雅黑" panose="020B0503020204020204" pitchFamily="34" charset="-122"/>
              </a:rPr>
              <a:t>evaluated</a:t>
            </a:r>
            <a:r>
              <a:rPr lang="en-US" altLang="zh-CN" dirty="0">
                <a:latin typeface="微软雅黑" panose="020B0503020204020204" pitchFamily="34" charset="-122"/>
                <a:ea typeface="微软雅黑" panose="020B0503020204020204" pitchFamily="34" charset="-122"/>
              </a:rPr>
              <a:t> in a self-consistent manner within this approach.</a:t>
            </a:r>
            <a:endParaRPr lang="zh-CN" altLang="en-US" dirty="0">
              <a:latin typeface="微软雅黑" panose="020B0503020204020204" pitchFamily="34" charset="-122"/>
              <a:ea typeface="微软雅黑" panose="020B0503020204020204" pitchFamily="34" charset="-122"/>
            </a:endParaRPr>
          </a:p>
        </p:txBody>
      </p:sp>
      <p:sp>
        <p:nvSpPr>
          <p:cNvPr id="7" name="TextBox 27">
            <a:extLst>
              <a:ext uri="{FF2B5EF4-FFF2-40B4-BE49-F238E27FC236}">
                <a16:creationId xmlns:a16="http://schemas.microsoft.com/office/drawing/2014/main" id="{6E8DEEE2-BE66-EC49-B0FA-A5A7512F092E}"/>
              </a:ext>
            </a:extLst>
          </p:cNvPr>
          <p:cNvSpPr txBox="1"/>
          <p:nvPr/>
        </p:nvSpPr>
        <p:spPr>
          <a:xfrm>
            <a:off x="1050384" y="5159304"/>
            <a:ext cx="7200000" cy="874407"/>
          </a:xfrm>
          <a:prstGeom prst="rect">
            <a:avLst/>
          </a:prstGeom>
          <a:noFill/>
        </p:spPr>
        <p:txBody>
          <a:bodyPr wrap="square" rtlCol="0">
            <a:spAutoFit/>
          </a:bodyPr>
          <a:lstStyle/>
          <a:p>
            <a:pPr marL="360000" indent="-360000">
              <a:lnSpc>
                <a:spcPct val="150000"/>
              </a:lnSpc>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PQCD factorization theorem </a:t>
            </a:r>
            <a:r>
              <a:rPr lang="en-US" altLang="zh-CN" b="1" dirty="0">
                <a:latin typeface="微软雅黑" panose="020B0503020204020204" pitchFamily="34" charset="-122"/>
                <a:ea typeface="微软雅黑" panose="020B0503020204020204" pitchFamily="34" charset="-122"/>
              </a:rPr>
              <a:t>have been applied </a:t>
            </a:r>
            <a:r>
              <a:rPr lang="en-US" altLang="zh-CN" dirty="0">
                <a:latin typeface="微软雅黑" panose="020B0503020204020204" pitchFamily="34" charset="-122"/>
                <a:ea typeface="微软雅黑" panose="020B0503020204020204" pitchFamily="34" charset="-122"/>
              </a:rPr>
              <a:t>to deal with the </a:t>
            </a:r>
            <a:r>
              <a:rPr lang="en-US" altLang="zh-CN" b="1" dirty="0">
                <a:latin typeface="微软雅黑" panose="020B0503020204020204" pitchFamily="34" charset="-122"/>
                <a:ea typeface="微软雅黑" panose="020B0503020204020204" pitchFamily="34" charset="-122"/>
              </a:rPr>
              <a:t>exclusive heavy baryon decays</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52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p:bldP spid="14"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27">
                <a:extLst>
                  <a:ext uri="{FF2B5EF4-FFF2-40B4-BE49-F238E27FC236}">
                    <a16:creationId xmlns:a16="http://schemas.microsoft.com/office/drawing/2014/main" id="{C7777864-143C-F9A4-A0AA-8B33B71E357E}"/>
                  </a:ext>
                </a:extLst>
              </p:cNvPr>
              <p:cNvSpPr txBox="1"/>
              <p:nvPr/>
            </p:nvSpPr>
            <p:spPr>
              <a:xfrm>
                <a:off x="1056000" y="1562271"/>
                <a:ext cx="10080000" cy="3733458"/>
              </a:xfrm>
              <a:prstGeom prst="rect">
                <a:avLst/>
              </a:prstGeom>
              <a:noFill/>
            </p:spPr>
            <p:txBody>
              <a:bodyPr wrap="square" rtlCol="0">
                <a:spAutoFit/>
              </a:bodyPr>
              <a:lstStyle/>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H. N. Li. </a:t>
                </a:r>
                <a:r>
                  <a:rPr lang="en-US" altLang="zh-CN" sz="1200" dirty="0" err="1">
                    <a:ea typeface="微软雅黑 Light" panose="020B0502040204020203" pitchFamily="34" charset="-122"/>
                  </a:rPr>
                  <a:t>Sudakov</a:t>
                </a:r>
                <a:r>
                  <a:rPr lang="en-US" altLang="zh-CN" sz="1200" dirty="0">
                    <a:ea typeface="微软雅黑 Light" panose="020B0502040204020203" pitchFamily="34" charset="-122"/>
                  </a:rPr>
                  <a:t> suppression and the proton form-factor in QCD. Phys. Rev. D 48, 4243 (1993).</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B. Kundu, H. N. Li, J. Samuelsson, and P. Jain. The perturbative proton form-factor reexamined. Eur. Phys. J. C 8, 637 (1999).</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H. H. Shih, S. C. Lee, and H. N. Li. The </a:t>
                </a:r>
                <a14:m>
                  <m:oMath xmlns:m="http://schemas.openxmlformats.org/officeDocument/2006/math">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kern="0">
                            <a:latin typeface="Cambria Math" panose="02040503050406030204" pitchFamily="18" charset="0"/>
                            <a:ea typeface="微软雅黑" panose="020B0503020204020204" pitchFamily="34" charset="-122"/>
                            <a:cs typeface="微软雅黑"/>
                          </a:rPr>
                          <m:t>𝑏</m:t>
                        </m:r>
                      </m:sub>
                    </m:sSub>
                    <m:r>
                      <a:rPr lang="en-US" altLang="zh-CN" sz="1200" kern="0">
                        <a:latin typeface="Cambria Math" panose="02040503050406030204" pitchFamily="18" charset="0"/>
                        <a:ea typeface="微软雅黑" panose="020B0503020204020204" pitchFamily="34" charset="-122"/>
                        <a:cs typeface="微软雅黑"/>
                      </a:rPr>
                      <m:t>→</m:t>
                    </m:r>
                    <m:r>
                      <a:rPr lang="en-US" altLang="zh-CN" sz="1200" i="1" kern="0">
                        <a:latin typeface="Cambria Math" panose="02040503050406030204" pitchFamily="18" charset="0"/>
                        <a:ea typeface="微软雅黑" panose="020B0503020204020204" pitchFamily="34" charset="-122"/>
                        <a:cs typeface="微软雅黑"/>
                      </a:rPr>
                      <m:t>𝑝𝑙</m:t>
                    </m:r>
                    <m:acc>
                      <m:accPr>
                        <m:chr m:val="̅"/>
                        <m:ctrlPr>
                          <a:rPr lang="en-US" altLang="zh-CN" sz="1200" i="1" kern="0" smtClean="0">
                            <a:latin typeface="Cambria Math" panose="02040503050406030204" pitchFamily="18" charset="0"/>
                            <a:ea typeface="微软雅黑" panose="020B0503020204020204" pitchFamily="34" charset="-122"/>
                          </a:rPr>
                        </m:ctrlPr>
                      </m:accPr>
                      <m:e>
                        <m:r>
                          <a:rPr lang="zh-CN" altLang="en-US" sz="1200" i="1" kern="0" smtClean="0">
                            <a:latin typeface="Cambria Math" panose="02040503050406030204" pitchFamily="18" charset="0"/>
                            <a:ea typeface="微软雅黑" panose="020B0503020204020204" pitchFamily="34" charset="-122"/>
                          </a:rPr>
                          <m:t>𝜈</m:t>
                        </m:r>
                      </m:e>
                    </m:acc>
                  </m:oMath>
                </a14:m>
                <a:r>
                  <a:rPr lang="en-US" altLang="zh-CN" sz="1200" dirty="0">
                    <a:ea typeface="微软雅黑 Light" panose="020B0502040204020203" pitchFamily="34" charset="-122"/>
                  </a:rPr>
                  <a:t> decay in perturbative QCD. Phys. Rev. D 59, 094014 (1999).</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H. H. Shih, S. C. Lee, and H. N. Li. Applicability of perturbative QCD to </a:t>
                </a:r>
                <a14:m>
                  <m:oMath xmlns:m="http://schemas.openxmlformats.org/officeDocument/2006/math">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kern="0">
                            <a:latin typeface="Cambria Math" panose="02040503050406030204" pitchFamily="18" charset="0"/>
                            <a:ea typeface="微软雅黑" panose="020B0503020204020204" pitchFamily="34" charset="-122"/>
                            <a:cs typeface="微软雅黑"/>
                          </a:rPr>
                          <m:t>𝑏</m:t>
                        </m:r>
                      </m:sub>
                    </m:sSub>
                    <m:r>
                      <a:rPr lang="en-US" altLang="zh-CN" sz="1200" kern="0">
                        <a:latin typeface="Cambria Math" panose="02040503050406030204" pitchFamily="18" charset="0"/>
                        <a:ea typeface="微软雅黑" panose="020B0503020204020204" pitchFamily="34" charset="-122"/>
                        <a:cs typeface="微软雅黑"/>
                      </a:rPr>
                      <m:t>→</m:t>
                    </m:r>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b="0" i="1" kern="0" smtClean="0">
                            <a:latin typeface="Cambria Math" panose="02040503050406030204" pitchFamily="18" charset="0"/>
                            <a:ea typeface="微软雅黑" panose="020B0503020204020204" pitchFamily="34" charset="-122"/>
                            <a:cs typeface="微软雅黑"/>
                          </a:rPr>
                          <m:t>𝑐</m:t>
                        </m:r>
                      </m:sub>
                    </m:sSub>
                  </m:oMath>
                </a14:m>
                <a:r>
                  <a:rPr lang="en-US" altLang="zh-CN" sz="1200" dirty="0">
                    <a:ea typeface="微软雅黑 Light" panose="020B0502040204020203" pitchFamily="34" charset="-122"/>
                  </a:rPr>
                  <a:t>decays. Phys. Rev. D 61, 114002 (2000).</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H. H. Shih, S. C. Lee, and H. N. Li. Asymmetry parameter in the polarized </a:t>
                </a:r>
                <a14:m>
                  <m:oMath xmlns:m="http://schemas.openxmlformats.org/officeDocument/2006/math">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kern="0">
                            <a:latin typeface="Cambria Math" panose="02040503050406030204" pitchFamily="18" charset="0"/>
                            <a:ea typeface="微软雅黑" panose="020B0503020204020204" pitchFamily="34" charset="-122"/>
                            <a:cs typeface="微软雅黑"/>
                          </a:rPr>
                          <m:t>𝑏</m:t>
                        </m:r>
                      </m:sub>
                    </m:sSub>
                    <m:r>
                      <a:rPr lang="en-US" altLang="zh-CN" sz="1200" kern="0">
                        <a:latin typeface="Cambria Math" panose="02040503050406030204" pitchFamily="18" charset="0"/>
                        <a:ea typeface="微软雅黑" panose="020B0503020204020204" pitchFamily="34" charset="-122"/>
                        <a:cs typeface="微软雅黑"/>
                      </a:rPr>
                      <m:t>→</m:t>
                    </m:r>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i="1" kern="0">
                            <a:latin typeface="Cambria Math" panose="02040503050406030204" pitchFamily="18" charset="0"/>
                            <a:ea typeface="微软雅黑" panose="020B0503020204020204" pitchFamily="34" charset="-122"/>
                            <a:cs typeface="微软雅黑"/>
                          </a:rPr>
                          <m:t>𝑐</m:t>
                        </m:r>
                      </m:sub>
                    </m:sSub>
                    <m:r>
                      <a:rPr lang="en-US" altLang="zh-CN" sz="1200" i="1" kern="0">
                        <a:latin typeface="Cambria Math" panose="02040503050406030204" pitchFamily="18" charset="0"/>
                        <a:ea typeface="微软雅黑" panose="020B0503020204020204" pitchFamily="34" charset="-122"/>
                        <a:cs typeface="微软雅黑"/>
                      </a:rPr>
                      <m:t>𝑙</m:t>
                    </m:r>
                    <m:acc>
                      <m:accPr>
                        <m:chr m:val="̅"/>
                        <m:ctrlPr>
                          <a:rPr lang="en-US" altLang="zh-CN" sz="1200" i="1" kern="0">
                            <a:latin typeface="Cambria Math" panose="02040503050406030204" pitchFamily="18" charset="0"/>
                            <a:ea typeface="微软雅黑" panose="020B0503020204020204" pitchFamily="34" charset="-122"/>
                          </a:rPr>
                        </m:ctrlPr>
                      </m:accPr>
                      <m:e>
                        <m:r>
                          <a:rPr lang="zh-CN" altLang="en-US" sz="1200" i="1" kern="0">
                            <a:latin typeface="Cambria Math" panose="02040503050406030204" pitchFamily="18" charset="0"/>
                            <a:ea typeface="微软雅黑" panose="020B0503020204020204" pitchFamily="34" charset="-122"/>
                          </a:rPr>
                          <m:t>𝜈</m:t>
                        </m:r>
                      </m:e>
                    </m:acc>
                  </m:oMath>
                </a14:m>
                <a:r>
                  <a:rPr lang="en-US" altLang="zh-CN" sz="1200" dirty="0">
                    <a:ea typeface="微软雅黑 Light" panose="020B0502040204020203" pitchFamily="34" charset="-122"/>
                  </a:rPr>
                  <a:t> decay. Chin. J. Phys. 39, 328 (2001).</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C. H. Chou, H. H. Shih, S. C. Lee, and H. n. Li. </a:t>
                </a:r>
                <a14:m>
                  <m:oMath xmlns:m="http://schemas.openxmlformats.org/officeDocument/2006/math">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Λ</m:t>
                        </m:r>
                      </m:e>
                      <m:sub>
                        <m:r>
                          <a:rPr lang="en-US" altLang="zh-CN" sz="1200" i="1">
                            <a:latin typeface="Cambria Math" panose="02040503050406030204" pitchFamily="18" charset="0"/>
                          </a:rPr>
                          <m:t>𝑏</m:t>
                        </m:r>
                      </m:sub>
                    </m:sSub>
                    <m:r>
                      <a:rPr lang="en-US" altLang="zh-CN" sz="1200" i="1">
                        <a:latin typeface="Cambria Math" panose="02040503050406030204" pitchFamily="18" charset="0"/>
                      </a:rPr>
                      <m:t>→</m:t>
                    </m:r>
                    <m:r>
                      <m:rPr>
                        <m:sty m:val="p"/>
                      </m:rPr>
                      <a:rPr lang="en-US" altLang="zh-CN" sz="1200">
                        <a:latin typeface="Cambria Math" panose="02040503050406030204" pitchFamily="18" charset="0"/>
                      </a:rPr>
                      <m:t>Λ</m:t>
                    </m:r>
                    <m:r>
                      <a:rPr lang="en-US" altLang="zh-CN" sz="1200" i="1">
                        <a:latin typeface="Cambria Math" panose="02040503050406030204" pitchFamily="18" charset="0"/>
                      </a:rPr>
                      <m:t>𝐽</m:t>
                    </m:r>
                    <m:r>
                      <a:rPr lang="en-US" altLang="zh-CN" sz="1200" i="1">
                        <a:latin typeface="Cambria Math" panose="02040503050406030204" pitchFamily="18" charset="0"/>
                      </a:rPr>
                      <m:t>/</m:t>
                    </m:r>
                    <m:r>
                      <a:rPr lang="en-US" altLang="zh-CN" sz="1200" i="1">
                        <a:latin typeface="Cambria Math" panose="02040503050406030204" pitchFamily="18" charset="0"/>
                      </a:rPr>
                      <m:t>𝜓</m:t>
                    </m:r>
                  </m:oMath>
                </a14:m>
                <a:r>
                  <a:rPr lang="en-US" altLang="zh-CN" sz="1200" dirty="0">
                    <a:ea typeface="微软雅黑 Light" panose="020B0502040204020203" pitchFamily="34" charset="-122"/>
                  </a:rPr>
                  <a:t> decay in perturbative QCD. Phys. Rev. D 65, 074030 (2002).</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X. G. He, T. Li, X. Q. Li, and Y. M. Wang. PQCD calculation for </a:t>
                </a:r>
                <a14:m>
                  <m:oMath xmlns:m="http://schemas.openxmlformats.org/officeDocument/2006/math">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Λ</m:t>
                        </m:r>
                      </m:e>
                      <m:sub>
                        <m:r>
                          <a:rPr lang="en-US" altLang="zh-CN" sz="1200" i="1">
                            <a:latin typeface="Cambria Math" panose="02040503050406030204" pitchFamily="18" charset="0"/>
                          </a:rPr>
                          <m:t>𝑏</m:t>
                        </m:r>
                      </m:sub>
                    </m:sSub>
                    <m:r>
                      <a:rPr lang="en-US" altLang="zh-CN" sz="1200" i="1">
                        <a:latin typeface="Cambria Math" panose="02040503050406030204" pitchFamily="18" charset="0"/>
                      </a:rPr>
                      <m:t>→</m:t>
                    </m:r>
                    <m:r>
                      <m:rPr>
                        <m:sty m:val="p"/>
                      </m:rPr>
                      <a:rPr lang="en-US" altLang="zh-CN" sz="1200">
                        <a:latin typeface="Cambria Math" panose="02040503050406030204" pitchFamily="18" charset="0"/>
                      </a:rPr>
                      <m:t>Λ</m:t>
                    </m:r>
                    <m:r>
                      <a:rPr lang="en-US" altLang="zh-CN" sz="1200" i="1">
                        <a:latin typeface="Cambria Math" panose="02040503050406030204" pitchFamily="18" charset="0"/>
                        <a:ea typeface="Cambria Math" panose="02040503050406030204" pitchFamily="18" charset="0"/>
                      </a:rPr>
                      <m:t>𝛾</m:t>
                    </m:r>
                  </m:oMath>
                </a14:m>
                <a:r>
                  <a:rPr lang="en-US" altLang="zh-CN" sz="1200" dirty="0">
                    <a:ea typeface="微软雅黑 Light" panose="020B0502040204020203" pitchFamily="34" charset="-122"/>
                  </a:rPr>
                  <a:t> in the SM. Phys. Rev. D 74, 034026 (2006).</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P. Guo, H.W. </a:t>
                </a:r>
                <a:r>
                  <a:rPr lang="en-US" altLang="zh-CN" sz="1200" dirty="0" err="1">
                    <a:ea typeface="微软雅黑 Light" panose="020B0502040204020203" pitchFamily="34" charset="-122"/>
                  </a:rPr>
                  <a:t>Ke</a:t>
                </a:r>
                <a:r>
                  <a:rPr lang="en-US" altLang="zh-CN" sz="1200" dirty="0">
                    <a:ea typeface="微软雅黑 Light" panose="020B0502040204020203" pitchFamily="34" charset="-122"/>
                  </a:rPr>
                  <a:t>, X. Q. Li, C. D. Lu, and Y. M. Wang. Diquarks and the semi-leptonic decay of </a:t>
                </a:r>
                <a14:m>
                  <m:oMath xmlns:m="http://schemas.openxmlformats.org/officeDocument/2006/math">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Λ</m:t>
                        </m:r>
                      </m:e>
                      <m:sub>
                        <m:r>
                          <a:rPr lang="en-US" altLang="zh-CN" sz="1200" i="1">
                            <a:latin typeface="Cambria Math" panose="02040503050406030204" pitchFamily="18" charset="0"/>
                          </a:rPr>
                          <m:t>𝑏</m:t>
                        </m:r>
                      </m:sub>
                    </m:sSub>
                  </m:oMath>
                </a14:m>
                <a:r>
                  <a:rPr lang="en-US" altLang="zh-CN" sz="1200" dirty="0">
                    <a:ea typeface="微软雅黑 Light" panose="020B0502040204020203" pitchFamily="34" charset="-122"/>
                  </a:rPr>
                  <a:t> in the hybrid scheme. Phys. Rev. D 75, 054017 (2007).</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C. D. Lu, Y. M. Wang, H. Zou, A. Ali, and G. Kramer, Anatomy of the </a:t>
                </a:r>
                <a:r>
                  <a:rPr lang="en-US" altLang="zh-CN" sz="1200" dirty="0" err="1">
                    <a:ea typeface="微软雅黑 Light" panose="020B0502040204020203" pitchFamily="34" charset="-122"/>
                  </a:rPr>
                  <a:t>pQCD</a:t>
                </a:r>
                <a:r>
                  <a:rPr lang="en-US" altLang="zh-CN" sz="1200" dirty="0">
                    <a:ea typeface="微软雅黑 Light" panose="020B0502040204020203" pitchFamily="34" charset="-122"/>
                  </a:rPr>
                  <a:t> approach to the baryonic decays </a:t>
                </a:r>
                <a14:m>
                  <m:oMath xmlns:m="http://schemas.openxmlformats.org/officeDocument/2006/math">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kern="0">
                            <a:latin typeface="Cambria Math" panose="02040503050406030204" pitchFamily="18" charset="0"/>
                            <a:ea typeface="微软雅黑" panose="020B0503020204020204" pitchFamily="34" charset="-122"/>
                            <a:cs typeface="微软雅黑"/>
                          </a:rPr>
                          <m:t>𝑏</m:t>
                        </m:r>
                      </m:sub>
                    </m:sSub>
                    <m:r>
                      <a:rPr lang="en-US" altLang="zh-CN" sz="1200" kern="0">
                        <a:latin typeface="Cambria Math" panose="02040503050406030204" pitchFamily="18" charset="0"/>
                        <a:ea typeface="微软雅黑" panose="020B0503020204020204" pitchFamily="34" charset="-122"/>
                        <a:cs typeface="微软雅黑"/>
                      </a:rPr>
                      <m:t>→</m:t>
                    </m:r>
                    <m:r>
                      <a:rPr lang="en-US" altLang="zh-CN" sz="1200" i="1" kern="0">
                        <a:latin typeface="Cambria Math" panose="02040503050406030204" pitchFamily="18" charset="0"/>
                        <a:ea typeface="微软雅黑" panose="020B0503020204020204" pitchFamily="34" charset="-122"/>
                        <a:cs typeface="微软雅黑"/>
                      </a:rPr>
                      <m:t>𝑝</m:t>
                    </m:r>
                    <m:r>
                      <a:rPr lang="zh-CN" altLang="en-US" sz="1200" i="1" kern="0" smtClean="0">
                        <a:latin typeface="Cambria Math" panose="02040503050406030204" pitchFamily="18" charset="0"/>
                        <a:ea typeface="微软雅黑" panose="020B0503020204020204" pitchFamily="34" charset="-122"/>
                        <a:cs typeface="微软雅黑"/>
                      </a:rPr>
                      <m:t>𝜋</m:t>
                    </m:r>
                    <m:r>
                      <a:rPr lang="en-US" altLang="zh-CN" sz="1200" b="0" i="1" kern="0" smtClean="0">
                        <a:latin typeface="Cambria Math" panose="02040503050406030204" pitchFamily="18" charset="0"/>
                        <a:ea typeface="微软雅黑" panose="020B0503020204020204" pitchFamily="34" charset="-122"/>
                        <a:cs typeface="微软雅黑"/>
                      </a:rPr>
                      <m:t>,</m:t>
                    </m:r>
                    <m:r>
                      <a:rPr lang="en-US" altLang="zh-CN" sz="1200" b="0" i="1" kern="0" smtClean="0">
                        <a:latin typeface="Cambria Math" panose="02040503050406030204" pitchFamily="18" charset="0"/>
                        <a:ea typeface="微软雅黑" panose="020B0503020204020204" pitchFamily="34" charset="-122"/>
                        <a:cs typeface="微软雅黑"/>
                      </a:rPr>
                      <m:t>𝑝𝐾</m:t>
                    </m:r>
                  </m:oMath>
                </a14:m>
                <a:r>
                  <a:rPr lang="en-US" altLang="zh-CN" sz="1200" dirty="0">
                    <a:ea typeface="微软雅黑 Light" panose="020B0502040204020203" pitchFamily="34" charset="-122"/>
                  </a:rPr>
                  <a:t>. Phys. Rev. D 80, 034011 (2009).</a:t>
                </a:r>
              </a:p>
              <a:p>
                <a:pPr marL="360000" indent="-360000">
                  <a:lnSpc>
                    <a:spcPct val="200000"/>
                  </a:lnSpc>
                  <a:buFont typeface="Wingdings" panose="05000000000000000000" pitchFamily="2" charset="2"/>
                  <a:buChar char="Ø"/>
                </a:pPr>
                <a:r>
                  <a:rPr lang="en-US" altLang="zh-CN" sz="1200" dirty="0">
                    <a:ea typeface="微软雅黑 Light" panose="020B0502040204020203" pitchFamily="34" charset="-122"/>
                  </a:rPr>
                  <a:t>J. J. Han, Y. Li, H. n. Li, Y. L. Shen, Z. J. Xiao, and F. S. Yu, </a:t>
                </a:r>
                <a14:m>
                  <m:oMath xmlns:m="http://schemas.openxmlformats.org/officeDocument/2006/math">
                    <m:sSub>
                      <m:sSubPr>
                        <m:ctrlPr>
                          <a:rPr lang="zh-CN" altLang="zh-CN" sz="1200" i="1" kern="0">
                            <a:latin typeface="Cambria Math" panose="02040503050406030204" pitchFamily="18" charset="0"/>
                            <a:ea typeface="微软雅黑" panose="020B0503020204020204" pitchFamily="34" charset="-122"/>
                            <a:cs typeface="微软雅黑"/>
                          </a:rPr>
                        </m:ctrlPr>
                      </m:sSubPr>
                      <m:e>
                        <m:r>
                          <m:rPr>
                            <m:sty m:val="p"/>
                          </m:rPr>
                          <a:rPr lang="en-US" altLang="zh-CN" sz="1200" kern="0">
                            <a:latin typeface="Cambria Math" panose="02040503050406030204" pitchFamily="18" charset="0"/>
                            <a:ea typeface="微软雅黑" panose="020B0503020204020204" pitchFamily="34" charset="-122"/>
                            <a:cs typeface="微软雅黑"/>
                          </a:rPr>
                          <m:t>Λ</m:t>
                        </m:r>
                      </m:e>
                      <m:sub>
                        <m:r>
                          <a:rPr lang="en-US" altLang="zh-CN" sz="1200" kern="0">
                            <a:latin typeface="Cambria Math" panose="02040503050406030204" pitchFamily="18" charset="0"/>
                            <a:ea typeface="微软雅黑" panose="020B0503020204020204" pitchFamily="34" charset="-122"/>
                            <a:cs typeface="微软雅黑"/>
                          </a:rPr>
                          <m:t>𝑏</m:t>
                        </m:r>
                      </m:sub>
                    </m:sSub>
                    <m:r>
                      <a:rPr lang="en-US" altLang="zh-CN" sz="1200" kern="0">
                        <a:latin typeface="Cambria Math" panose="02040503050406030204" pitchFamily="18" charset="0"/>
                        <a:ea typeface="微软雅黑" panose="020B0503020204020204" pitchFamily="34" charset="-122"/>
                        <a:cs typeface="微软雅黑"/>
                      </a:rPr>
                      <m:t>→</m:t>
                    </m:r>
                    <m:r>
                      <a:rPr lang="en-US" altLang="zh-CN" sz="1200" i="1" kern="0">
                        <a:latin typeface="Cambria Math" panose="02040503050406030204" pitchFamily="18" charset="0"/>
                        <a:ea typeface="微软雅黑" panose="020B0503020204020204" pitchFamily="34" charset="-122"/>
                        <a:cs typeface="微软雅黑"/>
                      </a:rPr>
                      <m:t>𝑝</m:t>
                    </m:r>
                  </m:oMath>
                </a14:m>
                <a:r>
                  <a:rPr lang="en-US" altLang="zh-CN" sz="1200" dirty="0">
                    <a:ea typeface="微软雅黑 Light" panose="020B0502040204020203" pitchFamily="34" charset="-122"/>
                  </a:rPr>
                  <a:t> transition form factors in perturbative QCD. Eur. Phys. J. C 82, 686 (2022).</a:t>
                </a:r>
              </a:p>
            </p:txBody>
          </p:sp>
        </mc:Choice>
        <mc:Fallback>
          <p:sp>
            <p:nvSpPr>
              <p:cNvPr id="6" name="TextBox 27">
                <a:extLst>
                  <a:ext uri="{FF2B5EF4-FFF2-40B4-BE49-F238E27FC236}">
                    <a16:creationId xmlns:a16="http://schemas.microsoft.com/office/drawing/2014/main" id="{C7777864-143C-F9A4-A0AA-8B33B71E357E}"/>
                  </a:ext>
                </a:extLst>
              </p:cNvPr>
              <p:cNvSpPr txBox="1">
                <a:spLocks noRot="1" noChangeAspect="1" noMove="1" noResize="1" noEditPoints="1" noAdjustHandles="1" noChangeArrowheads="1" noChangeShapeType="1" noTextEdit="1"/>
              </p:cNvSpPr>
              <p:nvPr/>
            </p:nvSpPr>
            <p:spPr>
              <a:xfrm>
                <a:off x="1056000" y="1562271"/>
                <a:ext cx="10080000" cy="3733458"/>
              </a:xfrm>
              <a:prstGeom prst="rect">
                <a:avLst/>
              </a:prstGeom>
              <a:blipFill>
                <a:blip r:embed="rId3"/>
                <a:stretch>
                  <a:fillRect b="-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38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EFEF5E4-F975-2773-46DF-4D6F8020BF30}"/>
                  </a:ext>
                </a:extLst>
              </p:cNvPr>
              <p:cNvSpPr txBox="1"/>
              <p:nvPr/>
            </p:nvSpPr>
            <p:spPr>
              <a:xfrm>
                <a:off x="1056000" y="794122"/>
                <a:ext cx="10080000" cy="470000"/>
              </a:xfrm>
              <a:prstGeom prst="rect">
                <a:avLst/>
              </a:prstGeom>
              <a:noFill/>
            </p:spPr>
            <p:txBody>
              <a:bodyPr wrap="square" rtlCol="0">
                <a:spAutoFit/>
              </a:bodyPr>
              <a:lstStyle/>
              <a:p>
                <a:r>
                  <a:rPr lang="en-US" altLang="zh-CN" sz="2400" b="1" dirty="0">
                    <a:solidFill>
                      <a:prstClr val="black"/>
                    </a:solidFill>
                    <a:latin typeface="微软雅黑" panose="020B0503020204020204" pitchFamily="34" charset="-122"/>
                    <a:ea typeface="微软雅黑" panose="020B0503020204020204" pitchFamily="34" charset="-122"/>
                  </a:rPr>
                  <a:t>※ Feynman diagrams of </a:t>
                </a:r>
                <a14:m>
                  <m:oMath xmlns:m="http://schemas.openxmlformats.org/officeDocument/2006/math">
                    <m:sSub>
                      <m:sSubPr>
                        <m:ctrlPr>
                          <a:rPr lang="zh-CN" altLang="zh-CN" sz="2400" i="1" kern="0">
                            <a:latin typeface="Cambria Math" panose="02040503050406030204" pitchFamily="18" charset="0"/>
                            <a:ea typeface="微软雅黑" panose="020B0503020204020204" pitchFamily="34" charset="-122"/>
                            <a:cs typeface="微软雅黑"/>
                          </a:rPr>
                        </m:ctrlPr>
                      </m:sSubPr>
                      <m:e>
                        <m:sSub>
                          <m:sSubPr>
                            <m:ctrlPr>
                              <a:rPr lang="zh-CN" altLang="zh-CN" sz="2400" i="1" kern="0">
                                <a:latin typeface="Cambria Math" panose="02040503050406030204" pitchFamily="18" charset="0"/>
                                <a:ea typeface="微软雅黑" panose="020B0503020204020204" pitchFamily="34" charset="-122"/>
                                <a:cs typeface="微软雅黑"/>
                              </a:rPr>
                            </m:ctrlPr>
                          </m:sSubPr>
                          <m:e>
                            <m:r>
                              <m:rPr>
                                <m:sty m:val="p"/>
                              </m:rPr>
                              <a:rPr lang="en-US" altLang="zh-CN" sz="2400" kern="0">
                                <a:latin typeface="Cambria Math" panose="02040503050406030204" pitchFamily="18" charset="0"/>
                                <a:ea typeface="微软雅黑" panose="020B0503020204020204" pitchFamily="34" charset="-122"/>
                                <a:cs typeface="微软雅黑"/>
                              </a:rPr>
                              <m:t>Λ</m:t>
                            </m:r>
                          </m:e>
                          <m:sub>
                            <m:r>
                              <a:rPr lang="en-US" altLang="zh-CN" sz="2400" kern="0">
                                <a:latin typeface="Cambria Math" panose="02040503050406030204" pitchFamily="18" charset="0"/>
                                <a:ea typeface="微软雅黑" panose="020B0503020204020204" pitchFamily="34" charset="-122"/>
                                <a:cs typeface="微软雅黑"/>
                              </a:rPr>
                              <m:t>𝑏</m:t>
                            </m:r>
                          </m:sub>
                        </m:sSub>
                        <m:r>
                          <a:rPr lang="en-US" altLang="zh-CN" sz="2400" kern="0">
                            <a:latin typeface="Cambria Math" panose="02040503050406030204" pitchFamily="18" charset="0"/>
                            <a:ea typeface="微软雅黑" panose="020B0503020204020204" pitchFamily="34" charset="-122"/>
                            <a:cs typeface="微软雅黑"/>
                          </a:rPr>
                          <m:t>→</m:t>
                        </m:r>
                        <m:r>
                          <m:rPr>
                            <m:sty m:val="p"/>
                          </m:rPr>
                          <a:rPr lang="en-US" altLang="zh-CN" sz="2400" kern="0">
                            <a:latin typeface="Cambria Math" panose="02040503050406030204" pitchFamily="18" charset="0"/>
                            <a:ea typeface="微软雅黑" panose="020B0503020204020204" pitchFamily="34" charset="-122"/>
                            <a:cs typeface="微软雅黑"/>
                          </a:rPr>
                          <m:t>Λ</m:t>
                        </m:r>
                      </m:e>
                      <m:sub>
                        <m:r>
                          <a:rPr lang="en-US" altLang="zh-CN" sz="2400" i="1" kern="0">
                            <a:latin typeface="Cambria Math" panose="02040503050406030204" pitchFamily="18" charset="0"/>
                            <a:ea typeface="微软雅黑" panose="020B0503020204020204" pitchFamily="34" charset="-122"/>
                            <a:cs typeface="微软雅黑"/>
                          </a:rPr>
                          <m:t>𝑐</m:t>
                        </m:r>
                      </m:sub>
                    </m:sSub>
                    <m:r>
                      <a:rPr lang="zh-CN" altLang="en-US" sz="2400" i="1" kern="0">
                        <a:latin typeface="Cambria Math" panose="02040503050406030204" pitchFamily="18" charset="0"/>
                        <a:ea typeface="微软雅黑" panose="020B0503020204020204" pitchFamily="34" charset="-122"/>
                        <a:cs typeface="微软雅黑"/>
                      </a:rPr>
                      <m:t>𝜋</m:t>
                    </m:r>
                  </m:oMath>
                </a14:m>
                <a:r>
                  <a:rPr lang="en-US" altLang="zh-CN" sz="2400" dirty="0">
                    <a:latin typeface="微软雅黑" panose="020B0503020204020204" pitchFamily="34" charset="-122"/>
                    <a:ea typeface="微软雅黑" panose="020B0503020204020204" pitchFamily="34" charset="-122"/>
                  </a:rPr>
                  <a:t> </a:t>
                </a:r>
                <a:r>
                  <a:rPr lang="en-US" altLang="zh-CN" sz="2400" b="1" dirty="0">
                    <a:solidFill>
                      <a:prstClr val="black"/>
                    </a:solidFill>
                    <a:latin typeface="微软雅黑" panose="020B0503020204020204" pitchFamily="34" charset="-122"/>
                    <a:ea typeface="微软雅黑" panose="020B0503020204020204" pitchFamily="34" charset="-122"/>
                  </a:rPr>
                  <a:t>at the leading order (</a:t>
                </a:r>
                <a14:m>
                  <m:oMath xmlns:m="http://schemas.openxmlformats.org/officeDocument/2006/math">
                    <m:sSubSup>
                      <m:sSubSupPr>
                        <m:ctrlPr>
                          <a:rPr lang="en-US" altLang="zh-CN" sz="2400" b="1" i="1" smtClean="0">
                            <a:latin typeface="Cambria Math" panose="02040503050406030204" pitchFamily="18" charset="0"/>
                            <a:ea typeface="微软雅黑" panose="020B0503020204020204" pitchFamily="34" charset="-122"/>
                          </a:rPr>
                        </m:ctrlPr>
                      </m:sSubSupPr>
                      <m:e>
                        <m:r>
                          <a:rPr lang="zh-CN" altLang="en-US" sz="2400" b="1" i="1" smtClean="0">
                            <a:latin typeface="Cambria Math" panose="02040503050406030204" pitchFamily="18" charset="0"/>
                            <a:ea typeface="微软雅黑" panose="020B0503020204020204" pitchFamily="34" charset="-122"/>
                          </a:rPr>
                          <m:t>𝜶</m:t>
                        </m:r>
                      </m:e>
                      <m:sub>
                        <m:r>
                          <a:rPr lang="en-US" altLang="zh-CN" sz="2400" b="1" i="1" smtClean="0">
                            <a:latin typeface="Cambria Math" panose="02040503050406030204" pitchFamily="18" charset="0"/>
                            <a:ea typeface="微软雅黑" panose="020B0503020204020204" pitchFamily="34" charset="-122"/>
                          </a:rPr>
                          <m:t>𝒔</m:t>
                        </m:r>
                      </m:sub>
                      <m:sup>
                        <m:r>
                          <a:rPr lang="en-US" altLang="zh-CN" sz="2400" b="1" i="1" smtClean="0">
                            <a:latin typeface="Cambria Math" panose="02040503050406030204" pitchFamily="18" charset="0"/>
                            <a:ea typeface="微软雅黑" panose="020B0503020204020204" pitchFamily="34" charset="-122"/>
                          </a:rPr>
                          <m:t>𝟐</m:t>
                        </m:r>
                      </m:sup>
                    </m:sSubSup>
                  </m:oMath>
                </a14:m>
                <a:r>
                  <a:rPr lang="en-US" altLang="zh-CN" sz="2400" b="1" dirty="0">
                    <a:solidFill>
                      <a:prstClr val="black"/>
                    </a:solidFill>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2" name="文本框 1">
                <a:extLst>
                  <a:ext uri="{FF2B5EF4-FFF2-40B4-BE49-F238E27FC236}">
                    <a16:creationId xmlns:a16="http://schemas.microsoft.com/office/drawing/2014/main" id="{DEFEF5E4-F975-2773-46DF-4D6F8020BF30}"/>
                  </a:ext>
                </a:extLst>
              </p:cNvPr>
              <p:cNvSpPr txBox="1">
                <a:spLocks noRot="1" noChangeAspect="1" noMove="1" noResize="1" noEditPoints="1" noAdjustHandles="1" noChangeArrowheads="1" noChangeShapeType="1" noTextEdit="1"/>
              </p:cNvSpPr>
              <p:nvPr/>
            </p:nvSpPr>
            <p:spPr>
              <a:xfrm>
                <a:off x="1056000" y="794122"/>
                <a:ext cx="10080000" cy="470000"/>
              </a:xfrm>
              <a:prstGeom prst="rect">
                <a:avLst/>
              </a:prstGeom>
              <a:blipFill>
                <a:blip r:embed="rId3"/>
                <a:stretch>
                  <a:fillRect l="-907" t="-7792" b="-2987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CA4A484C-8D1F-B8C0-CCBB-6E3F39D6292E}"/>
              </a:ext>
            </a:extLst>
          </p:cNvPr>
          <p:cNvSpPr/>
          <p:nvPr/>
        </p:nvSpPr>
        <p:spPr>
          <a:xfrm>
            <a:off x="572919" y="161299"/>
            <a:ext cx="1944000" cy="400110"/>
          </a:xfrm>
          <a:prstGeom prst="rect">
            <a:avLst/>
          </a:prstGeom>
        </p:spPr>
        <p:txBody>
          <a:bodyPr wrap="square" anchor="ctr">
            <a:spAutoFit/>
          </a:bodyPr>
          <a:lstStyle/>
          <a:p>
            <a:pPr lvl="0"/>
            <a:r>
              <a:rPr lang="en-US" altLang="zh-CN" sz="2000" b="1" kern="0" dirty="0">
                <a:latin typeface="微软雅黑" panose="020B0503020204020204" pitchFamily="34" charset="-122"/>
                <a:ea typeface="微软雅黑" panose="020B0503020204020204" pitchFamily="34" charset="-122"/>
                <a:cs typeface="微软雅黑"/>
              </a:rPr>
              <a:t>FRAMEWORK</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2" name="矩形 11">
            <a:extLst>
              <a:ext uri="{FF2B5EF4-FFF2-40B4-BE49-F238E27FC236}">
                <a16:creationId xmlns:a16="http://schemas.microsoft.com/office/drawing/2014/main" id="{2BBADC63-1B3B-6E98-DAFD-CEB161488282}"/>
              </a:ext>
            </a:extLst>
          </p:cNvPr>
          <p:cNvSpPr/>
          <p:nvPr/>
        </p:nvSpPr>
        <p:spPr>
          <a:xfrm>
            <a:off x="169495" y="168076"/>
            <a:ext cx="374850" cy="386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矩形 12">
            <a:extLst>
              <a:ext uri="{FF2B5EF4-FFF2-40B4-BE49-F238E27FC236}">
                <a16:creationId xmlns:a16="http://schemas.microsoft.com/office/drawing/2014/main" id="{C715C1BE-B4F1-566B-BFDB-30F91F6990D9}"/>
              </a:ext>
            </a:extLst>
          </p:cNvPr>
          <p:cNvSpPr/>
          <p:nvPr/>
        </p:nvSpPr>
        <p:spPr>
          <a:xfrm>
            <a:off x="-76200" y="161299"/>
            <a:ext cx="866241" cy="400110"/>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a:rPr>
              <a:t>02</a:t>
            </a:r>
          </a:p>
        </p:txBody>
      </p:sp>
      <p:cxnSp>
        <p:nvCxnSpPr>
          <p:cNvPr id="14" name="直接连接符 13">
            <a:extLst>
              <a:ext uri="{FF2B5EF4-FFF2-40B4-BE49-F238E27FC236}">
                <a16:creationId xmlns:a16="http://schemas.microsoft.com/office/drawing/2014/main" id="{1FADE0DE-12D8-ABA0-44A0-A3E3D34EDBB6}"/>
              </a:ext>
            </a:extLst>
          </p:cNvPr>
          <p:cNvCxnSpPr>
            <a:cxnSpLocks/>
            <a:stCxn id="11" idx="3"/>
          </p:cNvCxnSpPr>
          <p:nvPr/>
        </p:nvCxnSpPr>
        <p:spPr>
          <a:xfrm>
            <a:off x="2516919" y="361354"/>
            <a:ext cx="94972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26" name="幻灯片缩放定位 25">
                <a:extLst>
                  <a:ext uri="{FF2B5EF4-FFF2-40B4-BE49-F238E27FC236}">
                    <a16:creationId xmlns:a16="http://schemas.microsoft.com/office/drawing/2014/main" id="{4D8F9FDC-BF2C-A603-1756-D54EDE25B326}"/>
                  </a:ext>
                </a:extLst>
              </p:cNvPr>
              <p:cNvGraphicFramePr>
                <a:graphicFrameLocks noChangeAspect="1"/>
              </p:cNvGraphicFramePr>
              <p:nvPr>
                <p:extLst>
                  <p:ext uri="{D42A27DB-BD31-4B8C-83A1-F6EECF244321}">
                    <p14:modId xmlns:p14="http://schemas.microsoft.com/office/powerpoint/2010/main" val="3553428861"/>
                  </p:ext>
                </p:extLst>
              </p:nvPr>
            </p:nvGraphicFramePr>
            <p:xfrm>
              <a:off x="2856000" y="1991974"/>
              <a:ext cx="6480000" cy="3645000"/>
            </p:xfrm>
            <a:graphic>
              <a:graphicData uri="http://schemas.microsoft.com/office/powerpoint/2016/slidezoom">
                <pslz:sldZm>
                  <pslz:sldZmObj sldId="461" cId="1583870898">
                    <pslz:zmPr id="{04E2D9DD-9F2E-48E0-9413-9A2D350173AC}" returnToParent="0" transitionDur="1000">
                      <p166:blipFill xmlns:p166="http://schemas.microsoft.com/office/powerpoint/2016/6/main">
                        <a:blip r:embed="rId4"/>
                        <a:stretch>
                          <a:fillRect/>
                        </a:stretch>
                      </p166:blipFill>
                      <p166:spPr xmlns:p166="http://schemas.microsoft.com/office/powerpoint/2016/6/main">
                        <a:xfrm>
                          <a:off x="0" y="0"/>
                          <a:ext cx="6480000" cy="364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26" name="幻灯片缩放定位 25">
                <a:hlinkClick r:id="rId5" action="ppaction://hlinksldjump"/>
                <a:extLst>
                  <a:ext uri="{FF2B5EF4-FFF2-40B4-BE49-F238E27FC236}">
                    <a16:creationId xmlns:a16="http://schemas.microsoft.com/office/drawing/2014/main" id="{4D8F9FDC-BF2C-A603-1756-D54EDE25B326}"/>
                  </a:ext>
                </a:extLst>
              </p:cNvPr>
              <p:cNvPicPr>
                <a:picLocks noGrp="1" noRot="1" noChangeAspect="1" noMove="1" noResize="1" noEditPoints="1" noAdjustHandles="1" noChangeArrowheads="1" noChangeShapeType="1"/>
              </p:cNvPicPr>
              <p:nvPr/>
            </p:nvPicPr>
            <p:blipFill>
              <a:blip r:embed="rId6"/>
              <a:stretch>
                <a:fillRect/>
              </a:stretch>
            </p:blipFill>
            <p:spPr>
              <a:xfrm>
                <a:off x="2856000" y="1991974"/>
                <a:ext cx="6480000" cy="364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p:spTree>
    <p:extLst>
      <p:ext uri="{BB962C8B-B14F-4D97-AF65-F5344CB8AC3E}">
        <p14:creationId xmlns:p14="http://schemas.microsoft.com/office/powerpoint/2010/main" val="7436703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17532</TotalTime>
  <Words>9818</Words>
  <Application>Microsoft Office PowerPoint</Application>
  <PresentationFormat>宽屏</PresentationFormat>
  <Paragraphs>627</Paragraphs>
  <Slides>28</Slides>
  <Notes>14</Notes>
  <HiddenSlides>6</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微软雅黑</vt:lpstr>
      <vt:lpstr>Arial</vt:lpstr>
      <vt:lpstr>Calibri</vt:lpstr>
      <vt:lpstr>Calibri Light</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tf</dc:creator>
  <cp:lastModifiedBy>张 超琪</cp:lastModifiedBy>
  <cp:revision>209</cp:revision>
  <dcterms:created xsi:type="dcterms:W3CDTF">2016-04-16T23:42:38Z</dcterms:created>
  <dcterms:modified xsi:type="dcterms:W3CDTF">2022-12-08T17:22:47Z</dcterms:modified>
</cp:coreProperties>
</file>