
<file path=[Content_Types].xml><?xml version="1.0" encoding="utf-8"?>
<Types xmlns="http://schemas.openxmlformats.org/package/2006/content-types">
  <Default Extension="glb" ContentType="model/gltf.binary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comments/comment2.xml" ContentType="application/vnd.openxmlformats-officedocument.presentationml.comments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47" r:id="rId2"/>
    <p:sldId id="296" r:id="rId3"/>
    <p:sldId id="350" r:id="rId4"/>
    <p:sldId id="315" r:id="rId5"/>
    <p:sldId id="280" r:id="rId6"/>
    <p:sldId id="268" r:id="rId7"/>
    <p:sldId id="376" r:id="rId8"/>
    <p:sldId id="264" r:id="rId9"/>
    <p:sldId id="369" r:id="rId10"/>
    <p:sldId id="370" r:id="rId11"/>
    <p:sldId id="372" r:id="rId12"/>
    <p:sldId id="314" r:id="rId13"/>
    <p:sldId id="295" r:id="rId14"/>
    <p:sldId id="290" r:id="rId15"/>
    <p:sldId id="366" r:id="rId16"/>
    <p:sldId id="267" r:id="rId17"/>
    <p:sldId id="258" r:id="rId18"/>
    <p:sldId id="276" r:id="rId19"/>
    <p:sldId id="278" r:id="rId20"/>
    <p:sldId id="331" r:id="rId21"/>
    <p:sldId id="297" r:id="rId22"/>
    <p:sldId id="354" r:id="rId23"/>
    <p:sldId id="355" r:id="rId24"/>
    <p:sldId id="281" r:id="rId25"/>
    <p:sldId id="327" r:id="rId26"/>
    <p:sldId id="333" r:id="rId27"/>
    <p:sldId id="368" r:id="rId28"/>
    <p:sldId id="317" r:id="rId29"/>
    <p:sldId id="294" r:id="rId30"/>
    <p:sldId id="272" r:id="rId31"/>
    <p:sldId id="352" r:id="rId32"/>
    <p:sldId id="375" r:id="rId33"/>
    <p:sldId id="348" r:id="rId34"/>
    <p:sldId id="373" r:id="rId35"/>
    <p:sldId id="349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" id="{1D526B35-95ED-479D-B58E-1A6C7F6F4F57}">
          <p14:sldIdLst>
            <p14:sldId id="347"/>
            <p14:sldId id="296"/>
          </p14:sldIdLst>
        </p14:section>
        <p14:section name="Intro" id="{CBF82219-49D6-4D4C-A529-A97309B2CA1E}">
          <p14:sldIdLst>
            <p14:sldId id="350"/>
          </p14:sldIdLst>
        </p14:section>
        <p14:section name="TF-PWA" id="{BB00BBE7-CDE9-4976-9D20-9EF70965D829}">
          <p14:sldIdLst>
            <p14:sldId id="315"/>
            <p14:sldId id="280"/>
            <p14:sldId id="268"/>
            <p14:sldId id="376"/>
            <p14:sldId id="264"/>
            <p14:sldId id="369"/>
            <p14:sldId id="370"/>
            <p14:sldId id="372"/>
          </p14:sldIdLst>
        </p14:section>
        <p14:section name="Summery" id="{F2BE5A6C-0002-44A9-A61E-26305F78FD2A}">
          <p14:sldIdLst>
            <p14:sldId id="314"/>
            <p14:sldId id="295"/>
          </p14:sldIdLst>
        </p14:section>
        <p14:section name="Back Up" id="{424CEC42-C334-4FBF-85D3-A43825748213}">
          <p14:sldIdLst>
            <p14:sldId id="290"/>
            <p14:sldId id="366"/>
            <p14:sldId id="267"/>
            <p14:sldId id="258"/>
            <p14:sldId id="276"/>
            <p14:sldId id="278"/>
            <p14:sldId id="331"/>
            <p14:sldId id="297"/>
            <p14:sldId id="354"/>
            <p14:sldId id="355"/>
            <p14:sldId id="281"/>
            <p14:sldId id="327"/>
            <p14:sldId id="333"/>
            <p14:sldId id="368"/>
            <p14:sldId id="317"/>
            <p14:sldId id="294"/>
            <p14:sldId id="272"/>
            <p14:sldId id="352"/>
            <p14:sldId id="375"/>
            <p14:sldId id="348"/>
            <p14:sldId id="373"/>
            <p14:sldId id="34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u Xiao-Rui" initials="LX" lastIdx="2" clrIdx="0"/>
  <p:cmAuthor id="2" name="Lyu Xiao-Rui" initials="LX [2]" lastIdx="1" clrIdx="1"/>
  <p:cmAuthor id="3" name="Lyu Xiao-Rui" initials="LX [3]" lastIdx="1" clrIdx="2"/>
  <p:cmAuthor id="4" name="Lyu Xiao-Rui" initials="LX [4]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A5A5"/>
    <a:srgbClr val="000000"/>
    <a:srgbClr val="AFABAB"/>
    <a:srgbClr val="1170C0"/>
    <a:srgbClr val="FFC000"/>
    <a:srgbClr val="FF0E0E"/>
    <a:srgbClr val="0070C0"/>
    <a:srgbClr val="FF9300"/>
    <a:srgbClr val="FFFFFF"/>
    <a:srgbClr val="FF93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5707"/>
  </p:normalViewPr>
  <p:slideViewPr>
    <p:cSldViewPr snapToGrid="0">
      <p:cViewPr varScale="1">
        <p:scale>
          <a:sx n="78" d="100"/>
          <a:sy n="78" d="100"/>
        </p:scale>
        <p:origin x="80" y="10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23T17:49:15.437" idx="2">
    <p:pos x="10" y="10"/>
    <p:text>输入还需要提供real data和MC data？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6-23T18:52:41.451" idx="1">
    <p:pos x="10" y="10"/>
    <p:text>每页的标题字体都加粗</p:text>
    <p:extLst>
      <p:ext uri="{C676402C-5697-4E1C-873F-D02D1690AC5C}">
        <p15:threadingInfo xmlns:p15="http://schemas.microsoft.com/office/powerpoint/2012/main" timeZoneBias="-4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9EE836C0-1CE8-4C00-9147-76FD66ECF7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A23337C-52D3-47CC-9EAB-0B8C5CC808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64ACE-D5B9-4412-99F5-7E6A0579579C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DAB1A5-E968-4DA8-B9B9-A501A76593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88C029F-9DAB-46A3-B4F0-497C00941F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BB11F-C6E8-48A1-80B4-D8725EB264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499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8T08:08:27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20 0 0,'0'0'142'0'0,"8"-6"284"0"0,-6 6-305 0 0,-2-1-226 0 0,0 6-155 0 0,0-3 105 0 0,2 0 34 0 0,6 7 53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8T08:08:27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0 0 0,'0'0'4015'0'0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6T12:16:01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8T14:15:08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20 0 0,'0'0'142'0'0,"8"-6"284"0"0,-6 6-305 0 0,-2-1-226 0 0,0 6-155 0 0,0-3 105 0 0,2 0 34 0 0,6 7 53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8T14:15:08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0 0 0,'0'0'4015'0'0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96B2B7CF-A814-4816-9A8A-4798E4EDB2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3498B24-686E-42BB-A812-C5D9E6AFEC7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84867-D8ED-4603-9E76-2C133E76DAFA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DC956C4-8198-4CA9-9BBE-220B558EDD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98A8BE6B-3152-4C51-B7BE-9157B2F086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BF4F714-C82F-4D40-AB98-A93B593ABD8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03D31DB-9BCD-4E6F-B417-A6441508B5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C769E-17CB-44B0-AD82-DC80F6B0AF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C769E-17CB-44B0-AD82-DC80F6B0AFE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429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C769E-17CB-44B0-AD82-DC80F6B0AFE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89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F3FB23-C2FD-4631-9F10-EE068D90FF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BBBF15-7C66-4231-9591-109B57F35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08774F-0C30-4C1D-B90C-CD61F0642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2022/12/09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A860A9-4804-4DDA-A820-B7E744DA4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/>
          <a:p>
            <a:r>
              <a:rPr lang="en-US" altLang="zh-CN"/>
              <a:t>Yi Jiang, General Amplitude Analysis Tool, TF-PWA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8873EA-E113-4314-B77A-10E2B287A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2402-7DDA-4FF9-AB4A-643E6214CB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0186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88E4B5-10A1-4424-B093-3C955B81A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7094D5C-E04E-400E-AC84-3A84E94D5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4EB0A4-F459-455E-8F81-A9C2D3F01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2022/12/09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EA2144-C262-485B-8B13-AA16E4DC0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Yi Jiang, General Amplitude Analysis Tool, TF-PWA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4BCD3A-0DDC-48B4-818D-AD9408657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2402-7DDA-4FF9-AB4A-643E6214CB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941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5FD69FB-5996-4A5D-87A7-4B33778B88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F28484D-F658-41C6-A298-C97C322044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8F190D-CCCB-4578-B40D-2822EF60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2022/12/09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630496-BF54-418E-8322-01CA655D2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Yi Jiang, General Amplitude Analysis Tool, TF-PWA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56E4E2-CBF7-4E10-9680-F83559DD2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2402-7DDA-4FF9-AB4A-643E6214CB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66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4EA629-CEF6-442E-A265-4BFF67FFE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23" y="136526"/>
            <a:ext cx="11113477" cy="736843"/>
          </a:xfrm>
        </p:spPr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90E179-BFBC-4D7A-A55E-309A6F546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0246"/>
            <a:ext cx="10515600" cy="508671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9319F5-5E97-464E-8175-BBC2195C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2022/12/09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A4450E-C6C4-401B-89B1-A7D9EABF2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56350"/>
            <a:ext cx="5029200" cy="365125"/>
          </a:xfrm>
        </p:spPr>
        <p:txBody>
          <a:bodyPr/>
          <a:lstStyle/>
          <a:p>
            <a:r>
              <a:rPr lang="en-US" altLang="zh-CN"/>
              <a:t>Yi Jiang, General Amplitude Analysis Tool, TF-PWA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CFA886-A8A2-43D7-92F1-269AF858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/>
            </a:lvl1pPr>
          </a:lstStyle>
          <a:p>
            <a:fld id="{5AD12402-7DDA-4FF9-AB4A-643E6214CB9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598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52A59B-026B-4E71-844A-C8DED3BC7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DCD511-E9DC-40A5-90B7-59F030087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82CF9E-0E30-47D2-934B-A93AAEAB4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2022/12/09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AD50CC-E8BE-4720-927D-C69957AFF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Yi Jiang, General Amplitude Analysis Tool, TF-PWA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D08462-4C12-4582-98DC-81854EF9A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2402-7DDA-4FF9-AB4A-643E6214CB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896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542827-733F-4337-9889-FC158727A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3C460D-F785-45AC-A14B-91A134CEC8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87B797E-C14A-497B-B35A-48A4BC345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B8FAC2-B881-4207-9CA6-31CB594E2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2022/12/09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362C5F6-EBB8-4624-B68E-4179562C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Yi Jiang, General Amplitude Analysis Tool, TF-PWA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F45C761-7FB1-4822-A5F8-9BEA853E2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2402-7DDA-4FF9-AB4A-643E6214CB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514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CD5D16-4B0F-4C25-9435-7941740F6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5B000D3-95B2-4230-BE3C-FFC997E89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31868FF-55E7-495D-AB96-8BC2ED4F2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36E336-1569-4B2B-9D31-7B893C2397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9C340CC-16AA-462E-9815-FECA2FADE9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91AF6A1-BA3E-4126-8674-292DB183C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2022/12/09</a:t>
            </a:r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BAD5E6-CEF3-467C-AAB1-C3678A51F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Yi Jiang, General Amplitude Analysis Tool, TF-PWA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285B55E-E0A3-4A99-A462-D76EF49E9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2402-7DDA-4FF9-AB4A-643E6214CB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653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F8DDE7-1178-4015-8F6D-F5BD07454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310F9BA-AA3B-4B6A-8960-644B5CDC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2022/12/09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B5DC151-0D88-4FC5-AF3D-3F3FFCAD4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Yi Jiang, General Amplitude Analysis Tool, TF-PWA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9CD53F1-F429-42DE-87BD-BEA8F301C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2402-7DDA-4FF9-AB4A-643E6214CB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764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C5A2F46-E57A-4323-8F55-41AC7161E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2022/12/09</a:t>
            </a:r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CA003CE-4B8B-41FB-B936-8053A8433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Yi Jiang, General Amplitude Analysis Tool, TF-PWA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1627B33-823D-4E02-9B69-6B2F8BB07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2402-7DDA-4FF9-AB4A-643E6214CB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6635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A2D535-4061-4815-A9F6-ACB3F76DE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2F1FE2-B386-431E-B086-64AF7E7B8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6ADB65-12A0-4FEE-A964-AA5642E65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E5520B-9B7F-4AE3-AE34-5530FEAEF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2022/12/09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7F0FDC4-4812-4708-BB4A-D57E83DC3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Yi Jiang, General Amplitude Analysis Tool, TF-PWA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404F01F-2FFC-4C07-B41A-B0909B742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2402-7DDA-4FF9-AB4A-643E6214CB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0131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DF6922-48C9-4FFE-9B9A-FDF77A22E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B457E12-2849-4AA1-9CC7-A3A641A242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674E907-ADF8-404C-BA21-D12C24815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D7C3DC3-7782-4D0E-9765-9982A08F9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2022/12/09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7530D52-4EE0-46E1-9355-2E9DFDBBE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Yi Jiang, General Amplitude Analysis Tool, TF-PWA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DB3896B-9465-41E7-B943-B4274A636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2402-7DDA-4FF9-AB4A-643E6214CB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19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3598B0E-2633-4E12-982C-98692E7F8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9B3C4B4-75E2-459E-8210-D2D59C256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E7C47A-8120-4128-ABE9-E52C8C476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2022/12/09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D2A0EC-18D3-4E3E-A485-BB293576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Yi Jiang, General Amplitude Analysis Tool, TF-PWA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9FB1E7-80A7-4D01-BA23-CF5335349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12402-7DDA-4FF9-AB4A-643E6214CB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55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2212.02717" TargetMode="External"/><Relationship Id="rId5" Type="http://schemas.openxmlformats.org/officeDocument/2006/relationships/hyperlink" Target="https://arxiv.org/abs/2212.02716" TargetMode="External"/><Relationship Id="rId4" Type="http://schemas.openxmlformats.org/officeDocument/2006/relationships/image" Target="../media/image50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f-pwa.readthedocs.io/en/latest/auto_examples/index.html" TargetMode="External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jiangyi15/tf-pwa/blob/dev/CHANGELOG.m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1.png"/><Relationship Id="rId3" Type="http://schemas.openxmlformats.org/officeDocument/2006/relationships/image" Target="../media/image271.png"/><Relationship Id="rId7" Type="http://schemas.openxmlformats.org/officeDocument/2006/relationships/image" Target="../media/image341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1.png"/><Relationship Id="rId5" Type="http://schemas.openxmlformats.org/officeDocument/2006/relationships/image" Target="../media/image321.png"/><Relationship Id="rId4" Type="http://schemas.openxmlformats.org/officeDocument/2006/relationships/image" Target="../media/image311.png"/><Relationship Id="rId9" Type="http://schemas.openxmlformats.org/officeDocument/2006/relationships/image" Target="../media/image361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0.png"/><Relationship Id="rId3" Type="http://schemas.openxmlformats.org/officeDocument/2006/relationships/image" Target="../media/image34.png"/><Relationship Id="rId12" Type="http://schemas.openxmlformats.org/officeDocument/2006/relationships/image" Target="../media/image1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10.png"/><Relationship Id="rId10" Type="http://schemas.openxmlformats.org/officeDocument/2006/relationships/image" Target="../media/image59.png"/><Relationship Id="rId14" Type="http://schemas.openxmlformats.org/officeDocument/2006/relationships/image" Target="../media/image1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610.png"/><Relationship Id="rId18" Type="http://schemas.openxmlformats.org/officeDocument/2006/relationships/image" Target="../media/image660.png"/><Relationship Id="rId3" Type="http://schemas.openxmlformats.org/officeDocument/2006/relationships/image" Target="../media/image630.png"/><Relationship Id="rId7" Type="http://schemas.openxmlformats.org/officeDocument/2006/relationships/customXml" Target="../ink/ink2.xml"/><Relationship Id="rId12" Type="http://schemas.openxmlformats.org/officeDocument/2006/relationships/image" Target="../media/image600.png"/><Relationship Id="rId17" Type="http://schemas.openxmlformats.org/officeDocument/2006/relationships/image" Target="../media/image650.png"/><Relationship Id="rId2" Type="http://schemas.openxmlformats.org/officeDocument/2006/relationships/image" Target="../media/image570.png"/><Relationship Id="rId16" Type="http://schemas.openxmlformats.org/officeDocument/2006/relationships/image" Target="../media/image641.png"/><Relationship Id="rId20" Type="http://schemas.openxmlformats.org/officeDocument/2006/relationships/image" Target="../media/image6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3.png"/><Relationship Id="rId11" Type="http://schemas.openxmlformats.org/officeDocument/2006/relationships/image" Target="../media/image580.png"/><Relationship Id="rId5" Type="http://schemas.openxmlformats.org/officeDocument/2006/relationships/customXml" Target="../ink/ink1.xml"/><Relationship Id="rId15" Type="http://schemas.openxmlformats.org/officeDocument/2006/relationships/image" Target="../media/image631.png"/><Relationship Id="rId10" Type="http://schemas.openxmlformats.org/officeDocument/2006/relationships/image" Target="../media/image571.png"/><Relationship Id="rId19" Type="http://schemas.openxmlformats.org/officeDocument/2006/relationships/image" Target="../media/image670.png"/><Relationship Id="rId4" Type="http://schemas.openxmlformats.org/officeDocument/2006/relationships/image" Target="../media/image550.png"/><Relationship Id="rId9" Type="http://schemas.openxmlformats.org/officeDocument/2006/relationships/image" Target="../media/image560.png"/><Relationship Id="rId14" Type="http://schemas.openxmlformats.org/officeDocument/2006/relationships/image" Target="../media/image6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3" Type="http://schemas.openxmlformats.org/officeDocument/2006/relationships/image" Target="../media/image680.png"/><Relationship Id="rId7" Type="http://schemas.openxmlformats.org/officeDocument/2006/relationships/image" Target="../media/image720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Relationship Id="rId5" Type="http://schemas.openxmlformats.org/officeDocument/2006/relationships/image" Target="../media/image700.png"/><Relationship Id="rId4" Type="http://schemas.openxmlformats.org/officeDocument/2006/relationships/image" Target="../media/image690.png"/><Relationship Id="rId9" Type="http://schemas.openxmlformats.org/officeDocument/2006/relationships/image" Target="../media/image7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comments" Target="../comments/comment2.xml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5" Type="http://schemas.openxmlformats.org/officeDocument/2006/relationships/image" Target="../media/image401.png"/><Relationship Id="rId4" Type="http://schemas.openxmlformats.org/officeDocument/2006/relationships/image" Target="../media/image1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132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80.png"/><Relationship Id="rId3" Type="http://schemas.openxmlformats.org/officeDocument/2006/relationships/image" Target="../media/image370.png"/><Relationship Id="rId7" Type="http://schemas.openxmlformats.org/officeDocument/2006/relationships/image" Target="../media/image360.png"/><Relationship Id="rId17" Type="http://schemas.openxmlformats.org/officeDocument/2006/relationships/image" Target="../media/image95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19" Type="http://schemas.openxmlformats.org/officeDocument/2006/relationships/image" Target="../media/image390.png"/><Relationship Id="rId4" Type="http://schemas.openxmlformats.org/officeDocument/2006/relationships/image" Target="../media/image3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3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5" Type="http://schemas.openxmlformats.org/officeDocument/2006/relationships/image" Target="../media/image430.png"/><Relationship Id="rId4" Type="http://schemas.openxmlformats.org/officeDocument/2006/relationships/image" Target="../media/image42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jiangyi15/tf-pwa-example" TargetMode="External"/><Relationship Id="rId3" Type="http://schemas.openxmlformats.org/officeDocument/2006/relationships/image" Target="../media/image242.png"/><Relationship Id="rId7" Type="http://schemas.openxmlformats.org/officeDocument/2006/relationships/image" Target="../media/image281.png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2.png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7-9750H@2.6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322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customXml" Target="../ink/ink3.xml"/><Relationship Id="rId21" Type="http://schemas.openxmlformats.org/officeDocument/2006/relationships/image" Target="../media/image381.png"/><Relationship Id="rId7" Type="http://schemas.openxmlformats.org/officeDocument/2006/relationships/image" Target="../media/image262.png"/><Relationship Id="rId12" Type="http://schemas.openxmlformats.org/officeDocument/2006/relationships/image" Target="../media/image312.png"/><Relationship Id="rId17" Type="http://schemas.openxmlformats.org/officeDocument/2006/relationships/customXml" Target="../ink/ink5.xml"/><Relationship Id="rId25" Type="http://schemas.openxmlformats.org/officeDocument/2006/relationships/image" Target="../media/image42.png"/><Relationship Id="rId2" Type="http://schemas.openxmlformats.org/officeDocument/2006/relationships/image" Target="../media/image152.png"/><Relationship Id="rId16" Type="http://schemas.openxmlformats.org/officeDocument/2006/relationships/image" Target="../media/image343.png"/><Relationship Id="rId20" Type="http://schemas.openxmlformats.org/officeDocument/2006/relationships/image" Target="../media/image371.pn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1.png"/><Relationship Id="rId11" Type="http://schemas.openxmlformats.org/officeDocument/2006/relationships/image" Target="../media/image300.png"/><Relationship Id="rId24" Type="http://schemas.openxmlformats.org/officeDocument/2006/relationships/image" Target="../media/image411.png"/><Relationship Id="rId5" Type="http://schemas.openxmlformats.org/officeDocument/2006/relationships/image" Target="../media/image241.png"/><Relationship Id="rId15" Type="http://schemas.openxmlformats.org/officeDocument/2006/relationships/customXml" Target="../ink/ink4.xml"/><Relationship Id="rId23" Type="http://schemas.openxmlformats.org/officeDocument/2006/relationships/image" Target="../media/image402.png"/><Relationship Id="rId28" Type="http://schemas.openxmlformats.org/officeDocument/2006/relationships/image" Target="../media/image45.png"/><Relationship Id="rId10" Type="http://schemas.openxmlformats.org/officeDocument/2006/relationships/image" Target="../media/image290.png"/><Relationship Id="rId19" Type="http://schemas.openxmlformats.org/officeDocument/2006/relationships/image" Target="../media/image362.png"/><Relationship Id="rId4" Type="http://schemas.openxmlformats.org/officeDocument/2006/relationships/image" Target="../media/image231.png"/><Relationship Id="rId9" Type="http://schemas.openxmlformats.org/officeDocument/2006/relationships/image" Target="../media/image280.png"/><Relationship Id="rId14" Type="http://schemas.openxmlformats.org/officeDocument/2006/relationships/image" Target="../media/image332.png"/><Relationship Id="rId22" Type="http://schemas.openxmlformats.org/officeDocument/2006/relationships/image" Target="../media/image391.png"/><Relationship Id="rId27" Type="http://schemas.openxmlformats.org/officeDocument/2006/relationships/image" Target="../media/image44.png"/><Relationship Id="rId30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3.png"/><Relationship Id="rId18" Type="http://schemas.openxmlformats.org/officeDocument/2006/relationships/image" Target="../media/image491.png"/><Relationship Id="rId26" Type="http://schemas.openxmlformats.org/officeDocument/2006/relationships/image" Target="../media/image57.png"/><Relationship Id="rId39" Type="http://schemas.openxmlformats.org/officeDocument/2006/relationships/image" Target="../media/image71.png"/><Relationship Id="rId21" Type="http://schemas.openxmlformats.org/officeDocument/2006/relationships/image" Target="../media/image52.png"/><Relationship Id="rId34" Type="http://schemas.openxmlformats.org/officeDocument/2006/relationships/image" Target="../media/image66.png"/><Relationship Id="rId42" Type="http://schemas.openxmlformats.org/officeDocument/2006/relationships/image" Target="../media/image74.png"/><Relationship Id="rId47" Type="http://schemas.openxmlformats.org/officeDocument/2006/relationships/image" Target="../media/image79.png"/><Relationship Id="rId50" Type="http://schemas.openxmlformats.org/officeDocument/2006/relationships/image" Target="../media/image84.png"/><Relationship Id="rId7" Type="http://schemas.openxmlformats.org/officeDocument/2006/relationships/image" Target="../media/image50.png"/><Relationship Id="rId2" Type="http://schemas.microsoft.com/office/2017/06/relationships/model3d" Target="../media/model3d1.glb"/><Relationship Id="rId16" Type="http://schemas.openxmlformats.org/officeDocument/2006/relationships/image" Target="../media/image344.png"/><Relationship Id="rId29" Type="http://schemas.openxmlformats.org/officeDocument/2006/relationships/image" Target="../media/image61.png"/><Relationship Id="rId11" Type="http://schemas.openxmlformats.org/officeDocument/2006/relationships/image" Target="../media/image292.png"/><Relationship Id="rId24" Type="http://schemas.openxmlformats.org/officeDocument/2006/relationships/image" Target="../media/image55.png"/><Relationship Id="rId32" Type="http://schemas.openxmlformats.org/officeDocument/2006/relationships/image" Target="../media/image64.png"/><Relationship Id="rId37" Type="http://schemas.openxmlformats.org/officeDocument/2006/relationships/image" Target="../media/image69.png"/><Relationship Id="rId40" Type="http://schemas.openxmlformats.org/officeDocument/2006/relationships/image" Target="../media/image72.png"/><Relationship Id="rId45" Type="http://schemas.openxmlformats.org/officeDocument/2006/relationships/image" Target="../media/image77.png"/><Relationship Id="rId5" Type="http://schemas.openxmlformats.org/officeDocument/2006/relationships/image" Target="../media/image49.png"/><Relationship Id="rId15" Type="http://schemas.openxmlformats.org/officeDocument/2006/relationships/image" Target="../media/image333.png"/><Relationship Id="rId23" Type="http://schemas.openxmlformats.org/officeDocument/2006/relationships/image" Target="../media/image54.png"/><Relationship Id="rId28" Type="http://schemas.openxmlformats.org/officeDocument/2006/relationships/image" Target="../media/image60.png"/><Relationship Id="rId36" Type="http://schemas.openxmlformats.org/officeDocument/2006/relationships/image" Target="../media/image68.png"/><Relationship Id="rId49" Type="http://schemas.openxmlformats.org/officeDocument/2006/relationships/image" Target="../media/image83.png"/><Relationship Id="rId10" Type="http://schemas.openxmlformats.org/officeDocument/2006/relationships/image" Target="../media/image282.png"/><Relationship Id="rId19" Type="http://schemas.openxmlformats.org/officeDocument/2006/relationships/image" Target="../media/image502.png"/><Relationship Id="rId31" Type="http://schemas.openxmlformats.org/officeDocument/2006/relationships/image" Target="../media/image63.png"/><Relationship Id="rId44" Type="http://schemas.openxmlformats.org/officeDocument/2006/relationships/image" Target="../media/image76.png"/><Relationship Id="rId52" Type="http://schemas.openxmlformats.org/officeDocument/2006/relationships/image" Target="../media/image86.png"/><Relationship Id="rId4" Type="http://schemas.microsoft.com/office/2017/06/relationships/model3d" Target="../media/model3d2.glb"/><Relationship Id="rId9" Type="http://schemas.openxmlformats.org/officeDocument/2006/relationships/image" Target="../media/image274.png"/><Relationship Id="rId14" Type="http://schemas.openxmlformats.org/officeDocument/2006/relationships/image" Target="../media/image323.png"/><Relationship Id="rId22" Type="http://schemas.openxmlformats.org/officeDocument/2006/relationships/image" Target="../media/image53.png"/><Relationship Id="rId27" Type="http://schemas.openxmlformats.org/officeDocument/2006/relationships/image" Target="../media/image58.png"/><Relationship Id="rId30" Type="http://schemas.openxmlformats.org/officeDocument/2006/relationships/image" Target="../media/image62.png"/><Relationship Id="rId35" Type="http://schemas.openxmlformats.org/officeDocument/2006/relationships/image" Target="../media/image67.png"/><Relationship Id="rId43" Type="http://schemas.openxmlformats.org/officeDocument/2006/relationships/image" Target="../media/image75.png"/><Relationship Id="rId48" Type="http://schemas.openxmlformats.org/officeDocument/2006/relationships/image" Target="../media/image82.png"/><Relationship Id="rId8" Type="http://schemas.openxmlformats.org/officeDocument/2006/relationships/image" Target="../media/image265.png"/><Relationship Id="rId51" Type="http://schemas.openxmlformats.org/officeDocument/2006/relationships/image" Target="../media/image85.png"/><Relationship Id="rId3" Type="http://schemas.openxmlformats.org/officeDocument/2006/relationships/image" Target="../media/image48.png"/><Relationship Id="rId12" Type="http://schemas.openxmlformats.org/officeDocument/2006/relationships/image" Target="../media/image301.png"/><Relationship Id="rId17" Type="http://schemas.openxmlformats.org/officeDocument/2006/relationships/image" Target="../media/image481.png"/><Relationship Id="rId25" Type="http://schemas.openxmlformats.org/officeDocument/2006/relationships/image" Target="../media/image56.png"/><Relationship Id="rId33" Type="http://schemas.openxmlformats.org/officeDocument/2006/relationships/image" Target="../media/image65.png"/><Relationship Id="rId38" Type="http://schemas.openxmlformats.org/officeDocument/2006/relationships/image" Target="../media/image70.png"/><Relationship Id="rId46" Type="http://schemas.openxmlformats.org/officeDocument/2006/relationships/image" Target="../media/image78.png"/><Relationship Id="rId20" Type="http://schemas.openxmlformats.org/officeDocument/2006/relationships/image" Target="../media/image51.png"/><Relationship Id="rId41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microsoft.com/office/2017/06/relationships/model3d" Target="../media/model3d3.glb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png"/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image" Target="../media/image27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jiangyi15/tf-pw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aml.org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7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8" Type="http://schemas.openxmlformats.org/officeDocument/2006/relationships/image" Target="../media/image180.png"/><Relationship Id="rId3" Type="http://schemas.openxmlformats.org/officeDocument/2006/relationships/image" Target="../media/image154.png"/><Relationship Id="rId21" Type="http://schemas.openxmlformats.org/officeDocument/2006/relationships/image" Target="../media/image212.png"/><Relationship Id="rId17" Type="http://schemas.openxmlformats.org/officeDocument/2006/relationships/image" Target="../media/image101.png"/><Relationship Id="rId2" Type="http://schemas.openxmlformats.org/officeDocument/2006/relationships/image" Target="../media/image25.png"/><Relationship Id="rId16" Type="http://schemas.openxmlformats.org/officeDocument/2006/relationships/image" Target="../media/image98.png"/><Relationship Id="rId20" Type="http://schemas.openxmlformats.org/officeDocument/2006/relationships/image" Target="../media/image2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112.png"/><Relationship Id="rId10" Type="http://schemas.openxmlformats.org/officeDocument/2006/relationships/image" Target="../media/image170.png"/><Relationship Id="rId19" Type="http://schemas.openxmlformats.org/officeDocument/2006/relationships/image" Target="../media/image190.png"/><Relationship Id="rId9" Type="http://schemas.openxmlformats.org/officeDocument/2006/relationships/image" Target="../media/image161.png"/><Relationship Id="rId22" Type="http://schemas.openxmlformats.org/officeDocument/2006/relationships/image" Target="../media/image2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hyperlink" Target="https://arxiv.org/abs/2209.08464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35EDE7-0C55-4420-B862-706E439DC8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977" y="665163"/>
            <a:ext cx="10514045" cy="2938462"/>
          </a:xfrm>
        </p:spPr>
        <p:txBody>
          <a:bodyPr>
            <a:normAutofit fontScale="90000"/>
          </a:bodyPr>
          <a:lstStyle/>
          <a:p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General Amplitude Analysis Tool</a:t>
            </a:r>
            <a:br>
              <a:rPr lang="en-US" altLang="zh-CN" dirty="0"/>
            </a:br>
            <a:r>
              <a:rPr lang="en-US" altLang="zh-CN" dirty="0">
                <a:solidFill>
                  <a:srgbClr val="FF9300"/>
                </a:solidFill>
                <a:latin typeface="Copperplate Gothic Bold" panose="020E0705020206020404" pitchFamily="34" charset="0"/>
              </a:rPr>
              <a:t>TF</a:t>
            </a:r>
            <a:r>
              <a:rPr lang="en-US" altLang="zh-CN" dirty="0">
                <a:latin typeface="Copperplate Gothic Bold" panose="020E0705020206020404" pitchFamily="34" charset="0"/>
              </a:rPr>
              <a:t>-</a:t>
            </a:r>
            <a:r>
              <a:rPr lang="en-US" altLang="zh-CN" dirty="0">
                <a:solidFill>
                  <a:srgbClr val="0070C0"/>
                </a:solidFill>
                <a:latin typeface="Copperplate Gothic Bold" panose="020E0705020206020404" pitchFamily="34" charset="0"/>
              </a:rPr>
              <a:t>PWA</a:t>
            </a:r>
            <a:br>
              <a:rPr lang="en-GB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its application</a:t>
            </a:r>
            <a:endParaRPr lang="zh-CN" altLang="en-US" dirty="0">
              <a:solidFill>
                <a:srgbClr val="0070C0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079C968-91D1-4C75-ADB2-B3DCD94194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5185" y="4857226"/>
            <a:ext cx="9462782" cy="1673297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sz="21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Collaborators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Hao Cai</a:t>
            </a:r>
            <a:r>
              <a:rPr lang="en-US" altLang="zh-CN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Chen</a:t>
            </a:r>
            <a:r>
              <a:rPr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Chen</a:t>
            </a:r>
            <a:r>
              <a:rPr lang="en-US" altLang="zh-CN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Shuangshi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Fang</a:t>
            </a:r>
            <a:r>
              <a:rPr lang="en-GB" altLang="zh-CN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Hangjie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Jing, Pei-Rong Li</a:t>
            </a:r>
            <a:r>
              <a:rPr lang="en-US" altLang="zh-CN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Beijiang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Liu</a:t>
            </a:r>
            <a:r>
              <a:rPr lang="en-GB" altLang="zh-CN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Yinrui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Liu</a:t>
            </a:r>
            <a:r>
              <a:rPr lang="en-US" altLang="zh-CN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Xiao-Rui Lyu</a:t>
            </a:r>
            <a:r>
              <a:rPr lang="en-US" altLang="zh-CN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Runqiu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Ma, Rong-Gang Ping</a:t>
            </a:r>
            <a:r>
              <a:rPr lang="en-US" altLang="zh-CN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Wenbin</a:t>
            </a:r>
            <a:r>
              <a:rPr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Qian</a:t>
            </a:r>
            <a:r>
              <a:rPr lang="en-US" altLang="zh-CN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Rongsheng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Shi, </a:t>
            </a:r>
            <a:r>
              <a:rPr lang="en-US" altLang="zh-C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Mengzhen</a:t>
            </a:r>
            <a:r>
              <a:rPr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Wang</a:t>
            </a:r>
            <a:r>
              <a:rPr lang="en-US" altLang="zh-CN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Zi-Yi Wang</a:t>
            </a:r>
            <a:r>
              <a:rPr lang="en-US" altLang="zh-CN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Jiajun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Wu</a:t>
            </a:r>
            <a:r>
              <a:rPr lang="en-US" altLang="zh-CN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Liming Zhang</a:t>
            </a:r>
            <a:r>
              <a:rPr lang="en-US" altLang="zh-CN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,Yang-Heng Zheng</a:t>
            </a:r>
            <a:r>
              <a:rPr lang="en-US" altLang="zh-CN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zh-C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WHU</a:t>
            </a:r>
            <a:r>
              <a:rPr lang="en-GB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THU, </a:t>
            </a:r>
            <a:r>
              <a:rPr lang="en-US" altLang="zh-CN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UCAS, </a:t>
            </a:r>
            <a:r>
              <a:rPr lang="en-GB" altLang="zh-CN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LZU,</a:t>
            </a:r>
            <a:r>
              <a:rPr lang="en-GB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zh-CN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IHEP</a:t>
            </a:r>
            <a:endParaRPr lang="en-US" altLang="zh-C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Friday, 09 December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08BBC83-601B-4E20-ADAC-08FEC822E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2402-7DDA-4FF9-AB4A-643E6214CB9B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E2C7A98-C424-4BB3-A2A7-D74C7C07DDEB}"/>
              </a:ext>
            </a:extLst>
          </p:cNvPr>
          <p:cNvSpPr txBox="1"/>
          <p:nvPr/>
        </p:nvSpPr>
        <p:spPr>
          <a:xfrm>
            <a:off x="2089821" y="3655077"/>
            <a:ext cx="8044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Yi Jiang (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蒋艺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Chinese Academy of Sciences (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中国科学院大学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48696B1-75E0-42EC-B262-06B1FB81E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Yi Jiang, General Amplitude Analysis Tool, TF-PWA</a:t>
            </a:r>
            <a:endParaRPr lang="zh-CN" altLang="en-US" dirty="0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A1CC4A4-16AE-4E0B-A4C0-2BA938278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2022/12/09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9110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BA3554-9608-46B2-837C-8D2B60837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23" y="171532"/>
            <a:ext cx="11113477" cy="736843"/>
          </a:xfrm>
        </p:spPr>
        <p:txBody>
          <a:bodyPr/>
          <a:lstStyle/>
          <a:p>
            <a:r>
              <a:rPr lang="en-US" altLang="zh-CN" dirty="0"/>
              <a:t>Real analysis performance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DE4844-D395-479F-AD5D-568442B17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0246"/>
            <a:ext cx="10515600" cy="2110485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Optimized method in Factor System page</a:t>
            </a:r>
          </a:p>
          <a:p>
            <a:pPr lvl="1"/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Caching method</a:t>
            </a:r>
          </a:p>
          <a:p>
            <a:pPr lvl="2"/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Large time for caching</a:t>
            </a:r>
          </a:p>
          <a:p>
            <a:pPr lvl="2"/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required more memory</a:t>
            </a:r>
          </a:p>
          <a:p>
            <a:pPr lvl="2"/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Limited in special cases</a:t>
            </a:r>
          </a:p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Fit stability looks well in random initial parameters   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070ED9-435D-4D9F-BAF2-7D2D82BBA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2022/12/09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77CF91-C9E5-472C-8DBA-73701D08A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Yi Jiang, General Amplitude Analysis Tool, TF-PWA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995FD7-E88B-4BCA-90F7-E6A9C87C1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2402-7DDA-4FF9-AB4A-643E6214CB9B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DB388B8-CD25-4E44-A7BF-DFEB0A68B2AB}"/>
              </a:ext>
            </a:extLst>
          </p:cNvPr>
          <p:cNvSpPr txBox="1"/>
          <p:nvPr/>
        </p:nvSpPr>
        <p:spPr>
          <a:xfrm>
            <a:off x="1640356" y="3239035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Total fit time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F9C7CFB-EF51-4F59-A6AC-EDD25C4A73EE}"/>
              </a:ext>
            </a:extLst>
          </p:cNvPr>
          <p:cNvSpPr txBox="1"/>
          <p:nvPr/>
        </p:nvSpPr>
        <p:spPr>
          <a:xfrm>
            <a:off x="5008233" y="3239035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Time in each iterations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52E8DDC-EE7A-4BCA-9A66-A3FDC7510CFE}"/>
              </a:ext>
            </a:extLst>
          </p:cNvPr>
          <p:cNvSpPr txBox="1"/>
          <p:nvPr/>
        </p:nvSpPr>
        <p:spPr>
          <a:xfrm>
            <a:off x="9243951" y="3241090"/>
            <a:ext cx="16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Fit stability test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4428E2A-5150-41AE-85C0-966E1C9C0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903" y="3554555"/>
            <a:ext cx="3666593" cy="27634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9CDA261-1450-4D19-A813-A35F9725A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16" y="3581461"/>
            <a:ext cx="3666592" cy="276349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F308AB8-F7FB-4F35-B46F-29BCF36C38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59" y="3554555"/>
            <a:ext cx="3666593" cy="276349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3364ACD4-BFDF-4E43-ABD1-F12B46594219}"/>
              </a:ext>
            </a:extLst>
          </p:cNvPr>
          <p:cNvSpPr txBox="1"/>
          <p:nvPr/>
        </p:nvSpPr>
        <p:spPr>
          <a:xfrm>
            <a:off x="9584633" y="222784"/>
            <a:ext cx="19143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Environment:</a:t>
            </a:r>
          </a:p>
          <a:p>
            <a:r>
              <a:rPr lang="en-US" altLang="zh-CN" dirty="0"/>
              <a:t>NVIDIA RTX 3080</a:t>
            </a:r>
          </a:p>
          <a:p>
            <a:r>
              <a:rPr lang="en-US" altLang="zh-CN" dirty="0"/>
              <a:t>TensorFlow 2.2</a:t>
            </a:r>
          </a:p>
          <a:p>
            <a:r>
              <a:rPr lang="en-US" altLang="zh-CN" dirty="0"/>
              <a:t>CUDA 10.1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1A85980-81E0-43D2-8C43-0505F5D22C54}"/>
              </a:ext>
            </a:extLst>
          </p:cNvPr>
          <p:cNvSpPr txBox="1"/>
          <p:nvPr/>
        </p:nvSpPr>
        <p:spPr>
          <a:xfrm>
            <a:off x="1067079" y="3809999"/>
            <a:ext cx="120949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Fit time scale to</a:t>
            </a:r>
          </a:p>
          <a:p>
            <a:r>
              <a:rPr lang="en-US" altLang="zh-CN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N iterations = 230</a:t>
            </a:r>
            <a:endParaRPr lang="zh-CN" altLang="en-US" sz="1200" dirty="0">
              <a:latin typeface="Cambria Math" panose="020405030504060302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9134AB1-AB54-4599-990B-66BB6BBDFBAB}"/>
              </a:ext>
            </a:extLst>
          </p:cNvPr>
          <p:cNvSpPr txBox="1"/>
          <p:nvPr/>
        </p:nvSpPr>
        <p:spPr>
          <a:xfrm>
            <a:off x="3188561" y="3200731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~20 mins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6040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BA3554-9608-46B2-837C-8D2B60837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Application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LHCb Analysis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5DE4844-D395-479F-AD5D-568442B171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90247"/>
                <a:ext cx="10515600" cy="233875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6 datasets, two decay </a:t>
                </a: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Simultaneous fit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lvl="1"/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4k + 4k events, 600k MC</a:t>
                </a:r>
              </a:p>
              <a:p>
                <a:pPr lvl="1"/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8 points Spline function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S-wave</a:t>
                </a:r>
              </a:p>
              <a:p>
                <a:pPr lvl="1"/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34 parameters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5DE4844-D395-479F-AD5D-568442B171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90247"/>
                <a:ext cx="10515600" cy="233875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070ED9-435D-4D9F-BAF2-7D2D82BBA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2022/12/09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77CF91-C9E5-472C-8DBA-73701D08A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Yi Jiang, General Amplitude Analysis Tool, TF-PWA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995FD7-E88B-4BCA-90F7-E6A9C87C1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2402-7DDA-4FF9-AB4A-643E6214CB9B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063628B-E9E6-4FCB-85F0-B2C49D294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45" y="3239879"/>
            <a:ext cx="10050709" cy="3216885"/>
          </a:xfrm>
          <a:prstGeom prst="rect">
            <a:avLst/>
          </a:prstGeom>
        </p:spPr>
      </p:pic>
      <p:graphicFrame>
        <p:nvGraphicFramePr>
          <p:cNvPr id="8" name="表格 8">
            <a:extLst>
              <a:ext uri="{FF2B5EF4-FFF2-40B4-BE49-F238E27FC236}">
                <a16:creationId xmlns:a16="http://schemas.microsoft.com/office/drawing/2014/main" id="{DFD47667-1848-40B0-89CB-89377977C0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929269"/>
              </p:ext>
            </p:extLst>
          </p:nvPr>
        </p:nvGraphicFramePr>
        <p:xfrm>
          <a:off x="8111391" y="136525"/>
          <a:ext cx="374161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809">
                  <a:extLst>
                    <a:ext uri="{9D8B030D-6E8A-4147-A177-3AD203B41FA5}">
                      <a16:colId xmlns:a16="http://schemas.microsoft.com/office/drawing/2014/main" val="638484171"/>
                    </a:ext>
                  </a:extLst>
                </a:gridCol>
                <a:gridCol w="1870809">
                  <a:extLst>
                    <a:ext uri="{9D8B030D-6E8A-4147-A177-3AD203B41FA5}">
                      <a16:colId xmlns:a16="http://schemas.microsoft.com/office/drawing/2014/main" val="2312510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Time / numbers</a:t>
                      </a:r>
                      <a:endParaRPr lang="zh-CN" altLang="en-US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273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Caching </a:t>
                      </a:r>
                      <a:endParaRPr lang="zh-CN" altLang="en-US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~99 s</a:t>
                      </a:r>
                      <a:endParaRPr lang="zh-CN" altLang="en-US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626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Fit each iteration</a:t>
                      </a:r>
                      <a:endParaRPr lang="zh-CN" altLang="en-US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0.51+/-0.04 s</a:t>
                      </a:r>
                      <a:endParaRPr lang="zh-CN" altLang="en-US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139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N iterations</a:t>
                      </a:r>
                      <a:endParaRPr lang="zh-CN" altLang="en-US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~ 160 </a:t>
                      </a:r>
                      <a:endParaRPr lang="zh-CN" altLang="en-US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7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Total time</a:t>
                      </a:r>
                      <a:endParaRPr lang="zh-CN" altLang="en-US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~5 min</a:t>
                      </a:r>
                      <a:endParaRPr lang="zh-CN" altLang="en-US" dirty="0">
                        <a:latin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84335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8E2CEFA-CB71-4802-9DFB-EEC41B4A48D0}"/>
                  </a:ext>
                </a:extLst>
              </p:cNvPr>
              <p:cNvSpPr txBox="1"/>
              <p:nvPr/>
            </p:nvSpPr>
            <p:spPr>
              <a:xfrm>
                <a:off x="6870456" y="2416962"/>
                <a:ext cx="493651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First double charged  tetraquark candidate</a:t>
                </a:r>
              </a:p>
              <a:p>
                <a:pPr lvl="1"/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Mass</a:t>
                </a:r>
                <a:r>
                  <a:rPr lang="en-US" altLang="zh-CN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2908 ± 11 ± 20</m:t>
                    </m:r>
                  </m:oMath>
                </a14:m>
                <a:r>
                  <a:rPr lang="en-US" altLang="zh-CN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  <a:r>
                  <a:rPr lang="en-US" altLang="zh-CN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eV</a:t>
                </a:r>
              </a:p>
              <a:p>
                <a:pPr lvl="1"/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Width: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136 ± 23 ± 11</m:t>
                    </m:r>
                  </m:oMath>
                </a14:m>
                <a:r>
                  <a:rPr lang="en-US" altLang="zh-CN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  <a:r>
                  <a:rPr lang="en-US" altLang="zh-CN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eV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8E2CEFA-CB71-4802-9DFB-EEC41B4A4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456" y="2416962"/>
                <a:ext cx="4936516" cy="923330"/>
              </a:xfrm>
              <a:prstGeom prst="rect">
                <a:avLst/>
              </a:prstGeom>
              <a:blipFill>
                <a:blip r:embed="rId4"/>
                <a:stretch>
                  <a:fillRect t="-3947" b="-85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19A8BB21-499B-462B-A359-9A4AE88566E7}"/>
              </a:ext>
            </a:extLst>
          </p:cNvPr>
          <p:cNvSpPr txBox="1"/>
          <p:nvPr/>
        </p:nvSpPr>
        <p:spPr>
          <a:xfrm>
            <a:off x="6158757" y="821059"/>
            <a:ext cx="1972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linkClick r:id="rId5"/>
              </a:rPr>
              <a:t>[arxiv:2212.02716]</a:t>
            </a:r>
            <a:endParaRPr lang="en-US" altLang="zh-CN" dirty="0"/>
          </a:p>
          <a:p>
            <a:r>
              <a:rPr lang="en-US" altLang="zh-CN" dirty="0">
                <a:hlinkClick r:id="rId6"/>
              </a:rPr>
              <a:t>[arxiv:2212.02717]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80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B6C9CD-30C9-4E3A-A237-57DDBFD93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 implemented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FD271D0-ECB3-410A-97EF-541DE314E2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25416"/>
                <a:ext cx="10817994" cy="4470137"/>
              </a:xfrm>
            </p:spPr>
            <p:txBody>
              <a:bodyPr numCol="2">
                <a:normAutofit fontScale="92500" lnSpcReduction="10000"/>
              </a:bodyPr>
              <a:lstStyle/>
              <a:p>
                <a:r>
                  <a:rPr lang="en-GB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Toy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studies</a:t>
                </a:r>
                <a:endParaRPr lang="en-GB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Plot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ting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GB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GB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fractions, interference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fractions</a:t>
                </a:r>
                <a:endParaRPr lang="en-GB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Simultaneous</a:t>
                </a:r>
                <a:r>
                  <a:rPr lang="en-GB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fit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between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different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datasets</a:t>
                </a:r>
                <a:endParaRPr lang="en-GB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GB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arity conversation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Gaussian</a:t>
                </a:r>
                <a:r>
                  <a:rPr lang="en-GB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constrain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GB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on parameters</a:t>
                </a:r>
              </a:p>
              <a:p>
                <a:r>
                  <a:rPr lang="en-GB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GB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chi2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test</a:t>
                </a:r>
                <a:endParaRPr lang="en-GB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 violation fit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Final states with identical particles 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Amplitude factorization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Resolution 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Simple symbolic formula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 independent fit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Error propagation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 transform (helicity angle -&gt;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p>
                    </m:sSub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Particle lineshape function 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Lazy loader for data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</a:p>
              <a:p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FD271D0-ECB3-410A-97EF-541DE314E2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25416"/>
                <a:ext cx="10817994" cy="4470137"/>
              </a:xfrm>
              <a:blipFill>
                <a:blip r:embed="rId2"/>
                <a:stretch>
                  <a:fillRect l="-902" t="-31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709DD2-8D80-4E47-8B05-7CB21303D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2402-7DDA-4FF9-AB4A-643E6214CB9B}" type="slidenum">
              <a:rPr lang="zh-CN" altLang="en-US" smtClean="0"/>
              <a:t>12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05AD46-2D3A-4EFC-968F-93A445CE2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Yi Jiang, General Amplitude Analysis Tool, TF-PWA</a:t>
            </a:r>
            <a:endParaRPr lang="zh-CN" altLang="en-US" dirty="0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D3DD8E23-C34B-4EAE-AF99-454F01725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2022/12/09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48E9569-FD8E-4D74-8327-99DF1DF5009B}"/>
              </a:ext>
            </a:extLst>
          </p:cNvPr>
          <p:cNvSpPr txBox="1"/>
          <p:nvPr/>
        </p:nvSpPr>
        <p:spPr>
          <a:xfrm>
            <a:off x="1887415" y="5595553"/>
            <a:ext cx="103045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see </a:t>
            </a:r>
            <a:r>
              <a:rPr lang="zh-CN" altLang="en-US" dirty="0">
                <a:hlinkClick r:id="rId3"/>
              </a:rPr>
              <a:t>https://tf-pwa.readthedocs.io/en/latest/auto_examples/index.html</a:t>
            </a:r>
            <a:r>
              <a:rPr lang="en-US" altLang="zh-CN" dirty="0"/>
              <a:t>  for some examples</a:t>
            </a:r>
          </a:p>
          <a:p>
            <a:r>
              <a:rPr lang="en-US" altLang="zh-CN" dirty="0"/>
              <a:t>See </a:t>
            </a:r>
            <a:r>
              <a:rPr lang="en-US" altLang="zh-CN" dirty="0">
                <a:hlinkClick r:id="rId4"/>
              </a:rPr>
              <a:t>https://github.com/jiangyi15/tf-pwa/blob/dev/CHANGELOG.md</a:t>
            </a:r>
            <a:r>
              <a:rPr lang="en-US" altLang="zh-CN" dirty="0"/>
              <a:t>  change log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5076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6A2891-A72D-4317-BFFB-DBCA84882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FDBF1F-8808-4103-AC5D-342688A7A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general framework is developed for PWA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TensorFlow</a:t>
            </a:r>
            <a:endParaRPr lang="en-GB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Fast,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easy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and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still in active development</a:t>
            </a:r>
          </a:p>
          <a:p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TF-PWA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cross-checked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fitters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BESIII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LHCb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collaborations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variety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amplitude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analyses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supported , welcome to use and provide feedback.</a:t>
            </a:r>
            <a:endParaRPr lang="en-GB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75A52A-FDEA-4990-ABF1-27E783027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2402-7DDA-4FF9-AB4A-643E6214CB9B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74FEC7-A941-E945-9181-D818735568A4}"/>
              </a:ext>
            </a:extLst>
          </p:cNvPr>
          <p:cNvSpPr txBox="1"/>
          <p:nvPr/>
        </p:nvSpPr>
        <p:spPr>
          <a:xfrm>
            <a:off x="9324780" y="136525"/>
            <a:ext cx="25830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FF9300"/>
                </a:solidFill>
                <a:latin typeface="Copperplate Gothic Bold" panose="020E0705020206020404" pitchFamily="34" charset="0"/>
              </a:rPr>
              <a:t>TF</a:t>
            </a:r>
            <a:r>
              <a:rPr lang="en-US" altLang="zh-CN" sz="4400" dirty="0">
                <a:latin typeface="Copperplate Gothic Bold" panose="020E0705020206020404" pitchFamily="34" charset="0"/>
              </a:rPr>
              <a:t>-</a:t>
            </a:r>
            <a:r>
              <a:rPr lang="en-US" altLang="zh-CN" sz="4400" dirty="0">
                <a:solidFill>
                  <a:srgbClr val="0070C0"/>
                </a:solidFill>
                <a:latin typeface="Copperplate Gothic Bold" panose="020E0705020206020404" pitchFamily="34" charset="0"/>
              </a:rPr>
              <a:t>PWA</a:t>
            </a:r>
            <a:endParaRPr lang="en-US" sz="44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6E652A5-772A-4007-8837-780DFDC46607}"/>
              </a:ext>
            </a:extLst>
          </p:cNvPr>
          <p:cNvSpPr txBox="1"/>
          <p:nvPr/>
        </p:nvSpPr>
        <p:spPr>
          <a:xfrm>
            <a:off x="2678237" y="5385275"/>
            <a:ext cx="6835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sz="4000" dirty="0"/>
              <a:t>Thank you for your attentions!</a:t>
            </a:r>
            <a:endParaRPr lang="zh-CN" altLang="en-US" sz="400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F202DE-B8CD-4523-B529-476BE3C76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Yi Jiang, General Amplitude Analysis Tool, TF-PWA</a:t>
            </a:r>
            <a:endParaRPr lang="zh-CN" altLang="en-US"/>
          </a:p>
        </p:txBody>
      </p: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6B018032-1FEE-450E-B2FE-69B2E87EE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2022/12/09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4559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58E1D8-B369-48E8-B374-A927CF59C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393" y="2766218"/>
            <a:ext cx="5749213" cy="1325563"/>
          </a:xfrm>
        </p:spPr>
        <p:txBody>
          <a:bodyPr/>
          <a:lstStyle/>
          <a:p>
            <a:pPr algn="ctr"/>
            <a:r>
              <a:rPr lang="en-US" altLang="zh-CN" dirty="0"/>
              <a:t>Back Up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3DAC364-7ECE-4D23-B4E5-599EE295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2402-7DDA-4FF9-AB4A-643E6214CB9B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AD22D11-0039-4A37-ADC6-F6A75242F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Yi Jiang, General Amplitude Analysis Tool, TF-PWA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538391-752E-4ADE-80CF-0D9C39825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2022/12/09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053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2040E8-4E09-4593-B6DA-D020B0B76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to do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2DA559-66FF-4DAA-8D72-9245FF53C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0600"/>
            <a:ext cx="10515600" cy="5156199"/>
          </a:xfrm>
        </p:spPr>
        <p:txBody>
          <a:bodyPr>
            <a:normAutofit lnSpcReduction="1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performance for large datasets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 mode / JIT compile / …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GPU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Amplitude formula: covariant tensor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constrains of variable 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Symmetry  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format 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Likelihood formula and fit method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Easy to Use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functions 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visualization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B972BD-8868-47A5-8ECD-B8783858D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2022/12/09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B33D65-6C1C-44C8-B124-9A517C58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Yi Jiang, General Amplitude Analysis Tool, TF-PWA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A9A1D5-02E6-4C7C-B225-FC6BB564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76548-FE0C-40E4-AB9C-42D0BAFA1918}" type="slidenum">
              <a:rPr lang="zh-CN" altLang="en-US" smtClean="0"/>
              <a:pPr>
                <a:defRPr/>
              </a:pPr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0238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AD14FE-8040-460B-810D-6730FE598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0506"/>
            <a:ext cx="10515600" cy="693726"/>
          </a:xfrm>
        </p:spPr>
        <p:txBody>
          <a:bodyPr>
            <a:normAutofit fontScale="90000"/>
          </a:bodyPr>
          <a:lstStyle/>
          <a:p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process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angle calculation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43036AD-B54E-43AF-8CB3-29BAD71B1D2F}"/>
                  </a:ext>
                </a:extLst>
              </p:cNvPr>
              <p:cNvSpPr txBox="1"/>
              <p:nvPr/>
            </p:nvSpPr>
            <p:spPr>
              <a:xfrm>
                <a:off x="1287262" y="1690688"/>
                <a:ext cx="542404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altLang="zh-CN" sz="2000" b="0" i="1" smtClean="0">
                          <a:latin typeface="Cambria Math" panose="02040503050406030204" pitchFamily="18" charset="0"/>
                        </a:rPr>
                        <m:t>:     </m:t>
                      </m:r>
                      <m:sSub>
                        <m:sSubPr>
                          <m:ctrlPr>
                            <a:rPr lang="en-GB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altLang="zh-CN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altLang="zh-CN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altLang="zh-CN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GB" altLang="zh-CN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GB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altLang="zh-CN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GB" altLang="zh-CN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43036AD-B54E-43AF-8CB3-29BAD71B1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262" y="1690688"/>
                <a:ext cx="5424049" cy="307777"/>
              </a:xfrm>
              <a:prstGeom prst="rect">
                <a:avLst/>
              </a:prstGeom>
              <a:blipFill>
                <a:blip r:embed="rId2"/>
                <a:stretch>
                  <a:fillRect l="-562" b="-235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5F381B9-0D8E-4E7C-8CCD-7A86017D907A}"/>
                  </a:ext>
                </a:extLst>
              </p:cNvPr>
              <p:cNvSpPr txBox="1"/>
              <p:nvPr/>
            </p:nvSpPr>
            <p:spPr>
              <a:xfrm>
                <a:off x="2264732" y="2606013"/>
                <a:ext cx="888961" cy="270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GB" altLang="zh-CN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GB" altLang="zh-CN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5F381B9-0D8E-4E7C-8CCD-7A86017D9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732" y="2606013"/>
                <a:ext cx="888961" cy="270652"/>
              </a:xfrm>
              <a:prstGeom prst="rect">
                <a:avLst/>
              </a:prstGeom>
              <a:blipFill>
                <a:blip r:embed="rId3"/>
                <a:stretch>
                  <a:fillRect l="-4828" r="-1379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AB258D3B-7B99-4BB6-89EC-C9FCB52C223D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3153693" y="2741339"/>
            <a:ext cx="2034909" cy="2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A30EA62B-B33D-4C9F-8065-81C4ECBF8A7A}"/>
              </a:ext>
            </a:extLst>
          </p:cNvPr>
          <p:cNvSpPr txBox="1"/>
          <p:nvPr/>
        </p:nvSpPr>
        <p:spPr>
          <a:xfrm>
            <a:off x="4048770" y="2453447"/>
            <a:ext cx="630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boost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54B0E3E-6A4E-4F36-8E29-4AA24DD62354}"/>
                  </a:ext>
                </a:extLst>
              </p:cNvPr>
              <p:cNvSpPr txBox="1"/>
              <p:nvPr/>
            </p:nvSpPr>
            <p:spPr>
              <a:xfrm>
                <a:off x="5188602" y="2608357"/>
                <a:ext cx="2473818" cy="2709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GB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sz="1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altLang="zh-CN" sz="16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sub>
                          </m:sSub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,0,0,0</m:t>
                          </m:r>
                        </m:e>
                      </m:d>
                      <m:r>
                        <a:rPr lang="en-GB" altLang="zh-CN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GB" altLang="zh-CN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GB" altLang="zh-CN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54B0E3E-6A4E-4F36-8E29-4AA24DD62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602" y="2608357"/>
                <a:ext cx="2473818" cy="270908"/>
              </a:xfrm>
              <a:prstGeom prst="rect">
                <a:avLst/>
              </a:prstGeom>
              <a:blipFill>
                <a:blip r:embed="rId4"/>
                <a:stretch>
                  <a:fillRect l="-1478" b="-204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261199A6-C0F9-4D24-B491-31E94BF82DE2}"/>
              </a:ext>
            </a:extLst>
          </p:cNvPr>
          <p:cNvCxnSpPr>
            <a:cxnSpLocks/>
            <a:stCxn id="10" idx="2"/>
            <a:endCxn id="21" idx="0"/>
          </p:cNvCxnSpPr>
          <p:nvPr/>
        </p:nvCxnSpPr>
        <p:spPr>
          <a:xfrm flipH="1">
            <a:off x="6419247" y="2879265"/>
            <a:ext cx="6264" cy="883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542F405F-2DC7-4BE3-8819-B43134720320}"/>
                  </a:ext>
                </a:extLst>
              </p:cNvPr>
              <p:cNvSpPr txBox="1"/>
              <p:nvPr/>
            </p:nvSpPr>
            <p:spPr>
              <a:xfrm>
                <a:off x="5794140" y="3763136"/>
                <a:ext cx="1250214" cy="270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GB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GB" altLang="zh-CN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542F405F-2DC7-4BE3-8819-B43134720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140" y="3763136"/>
                <a:ext cx="1250214" cy="270652"/>
              </a:xfrm>
              <a:prstGeom prst="rect">
                <a:avLst/>
              </a:prstGeom>
              <a:blipFill>
                <a:blip r:embed="rId5"/>
                <a:stretch>
                  <a:fillRect l="-3398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D501D99D-2940-46CC-A3EF-257CD9573B43}"/>
                  </a:ext>
                </a:extLst>
              </p:cNvPr>
              <p:cNvSpPr txBox="1"/>
              <p:nvPr/>
            </p:nvSpPr>
            <p:spPr>
              <a:xfrm>
                <a:off x="1779368" y="3652240"/>
                <a:ext cx="23998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GB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altLang="zh-CN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acc>
                      <m:r>
                        <a:rPr lang="en-GB" altLang="zh-CN" sz="16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GB" altLang="zh-CN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GB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altLang="zh-CN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GB" altLang="zh-CN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GB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GB" altLang="zh-CN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D501D99D-2940-46CC-A3EF-257CD9573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368" y="3652240"/>
                <a:ext cx="2399824" cy="492443"/>
              </a:xfrm>
              <a:prstGeom prst="rect">
                <a:avLst/>
              </a:prstGeom>
              <a:blipFill>
                <a:blip r:embed="rId6"/>
                <a:stretch>
                  <a:fillRect l="-1523"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9BB88CF4-7357-4625-A2BA-283AD57D23B7}"/>
              </a:ext>
            </a:extLst>
          </p:cNvPr>
          <p:cNvCxnSpPr>
            <a:cxnSpLocks/>
            <a:stCxn id="21" idx="1"/>
            <a:endCxn id="22" idx="3"/>
          </p:cNvCxnSpPr>
          <p:nvPr/>
        </p:nvCxnSpPr>
        <p:spPr>
          <a:xfrm flipH="1">
            <a:off x="4179192" y="3898462"/>
            <a:ext cx="16149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23C751F8-D9F0-4A50-B9B0-CE23CDC25557}"/>
                  </a:ext>
                </a:extLst>
              </p:cNvPr>
              <p:cNvSpPr txBox="1"/>
              <p:nvPr/>
            </p:nvSpPr>
            <p:spPr>
              <a:xfrm>
                <a:off x="4294839" y="3299179"/>
                <a:ext cx="132369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0,0,1</m:t>
                          </m:r>
                        </m:e>
                      </m:d>
                      <m:r>
                        <a:rPr lang="en-GB" altLang="zh-CN" sz="16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=(1,0,0)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23C751F8-D9F0-4A50-B9B0-CE23CDC25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839" y="3299179"/>
                <a:ext cx="1323696" cy="584775"/>
              </a:xfrm>
              <a:prstGeom prst="rect">
                <a:avLst/>
              </a:prstGeom>
              <a:blipFill>
                <a:blip r:embed="rId7"/>
                <a:stretch>
                  <a:fillRect b="-52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0E379E05-F23F-4B43-9C1A-81CC54E690FF}"/>
                  </a:ext>
                </a:extLst>
              </p:cNvPr>
              <p:cNvSpPr txBox="1"/>
              <p:nvPr/>
            </p:nvSpPr>
            <p:spPr>
              <a:xfrm>
                <a:off x="1726863" y="4480646"/>
                <a:ext cx="248189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altLang="zh-CN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GB" altLang="zh-CN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altLang="zh-CN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0E379E05-F23F-4B43-9C1A-81CC54E69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863" y="4480646"/>
                <a:ext cx="2481897" cy="246221"/>
              </a:xfrm>
              <a:prstGeom prst="rect">
                <a:avLst/>
              </a:prstGeom>
              <a:blipFill>
                <a:blip r:embed="rId8"/>
                <a:stretch>
                  <a:fillRect l="-1474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01224641-77F7-47EF-80E5-29A9C80E00B4}"/>
              </a:ext>
            </a:extLst>
          </p:cNvPr>
          <p:cNvCxnSpPr>
            <a:stCxn id="22" idx="2"/>
            <a:endCxn id="29" idx="0"/>
          </p:cNvCxnSpPr>
          <p:nvPr/>
        </p:nvCxnSpPr>
        <p:spPr>
          <a:xfrm flipH="1">
            <a:off x="2967812" y="4144683"/>
            <a:ext cx="11468" cy="335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BC785817-86CE-4D61-9FC5-E95757B8B932}"/>
                  </a:ext>
                </a:extLst>
              </p:cNvPr>
              <p:cNvSpPr txBox="1"/>
              <p:nvPr/>
            </p:nvSpPr>
            <p:spPr>
              <a:xfrm>
                <a:off x="5905626" y="4548511"/>
                <a:ext cx="1040413" cy="2748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n-GB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BC785817-86CE-4D61-9FC5-E95757B8B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626" y="4548511"/>
                <a:ext cx="1040413" cy="274883"/>
              </a:xfrm>
              <a:prstGeom prst="rect">
                <a:avLst/>
              </a:prstGeom>
              <a:blipFill>
                <a:blip r:embed="rId9"/>
                <a:stretch>
                  <a:fillRect l="-4118" r="-1176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12045A62-F87E-47FD-BA52-496A0D1CE745}"/>
              </a:ext>
            </a:extLst>
          </p:cNvPr>
          <p:cNvCxnSpPr>
            <a:cxnSpLocks/>
            <a:stCxn id="21" idx="2"/>
            <a:endCxn id="41" idx="0"/>
          </p:cNvCxnSpPr>
          <p:nvPr/>
        </p:nvCxnSpPr>
        <p:spPr>
          <a:xfrm>
            <a:off x="6419247" y="4033788"/>
            <a:ext cx="6586" cy="514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F3AE13B-77C4-4F69-AEA0-C2A111DEC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FB33-C5DC-4680-9012-76AE566B7020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1E14485-9518-437B-86E7-F31D65FD7177}"/>
              </a:ext>
            </a:extLst>
          </p:cNvPr>
          <p:cNvSpPr txBox="1"/>
          <p:nvPr/>
        </p:nvSpPr>
        <p:spPr>
          <a:xfrm>
            <a:off x="1642464" y="2225523"/>
            <a:ext cx="2233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states 4-momentum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24C098E-D496-4D11-A76C-E10AB115DE1B}"/>
              </a:ext>
            </a:extLst>
          </p:cNvPr>
          <p:cNvSpPr txBox="1"/>
          <p:nvPr/>
        </p:nvSpPr>
        <p:spPr>
          <a:xfrm>
            <a:off x="1835449" y="4762523"/>
            <a:ext cx="968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angles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BE4DDD4-C4FA-40DC-B7AF-8FAF40B71CD9}"/>
              </a:ext>
            </a:extLst>
          </p:cNvPr>
          <p:cNvSpPr txBox="1"/>
          <p:nvPr/>
        </p:nvSpPr>
        <p:spPr>
          <a:xfrm>
            <a:off x="8610600" y="58519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FC0EBFA-D59F-4579-B07A-5E21AB7EBF55}"/>
              </a:ext>
            </a:extLst>
          </p:cNvPr>
          <p:cNvSpPr/>
          <p:nvPr/>
        </p:nvSpPr>
        <p:spPr>
          <a:xfrm>
            <a:off x="5794140" y="4787206"/>
            <a:ext cx="13805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invariant mass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9B722F8-8E45-415F-9E8F-48849B23F4E5}"/>
              </a:ext>
            </a:extLst>
          </p:cNvPr>
          <p:cNvSpPr/>
          <p:nvPr/>
        </p:nvSpPr>
        <p:spPr>
          <a:xfrm>
            <a:off x="1596592" y="2203398"/>
            <a:ext cx="6523934" cy="2922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7706E06-95DE-4EC7-9805-3FE3F3DE5C25}"/>
              </a:ext>
            </a:extLst>
          </p:cNvPr>
          <p:cNvSpPr txBox="1"/>
          <p:nvPr/>
        </p:nvSpPr>
        <p:spPr>
          <a:xfrm>
            <a:off x="7773550" y="144853"/>
            <a:ext cx="1098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data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231BFEC-CB60-4105-AA71-4F35753BACCF}"/>
              </a:ext>
            </a:extLst>
          </p:cNvPr>
          <p:cNvSpPr txBox="1"/>
          <p:nvPr/>
        </p:nvSpPr>
        <p:spPr>
          <a:xfrm>
            <a:off x="6557278" y="3133409"/>
            <a:ext cx="1563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 momentum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34F80AA2-F045-4FE3-851D-D79F3EA87862}"/>
              </a:ext>
            </a:extLst>
          </p:cNvPr>
          <p:cNvSpPr/>
          <p:nvPr/>
        </p:nvSpPr>
        <p:spPr>
          <a:xfrm>
            <a:off x="9015852" y="55644"/>
            <a:ext cx="3039615" cy="67403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altLang="zh-CN" sz="1600" dirty="0"/>
              <a:t>{</a:t>
            </a:r>
          </a:p>
          <a:p>
            <a:r>
              <a:rPr lang="en-GB" altLang="zh-CN" sz="1600" dirty="0"/>
              <a:t>  "particle": {</a:t>
            </a:r>
          </a:p>
          <a:p>
            <a:r>
              <a:rPr lang="en-GB" altLang="zh-CN" sz="1600" dirty="0"/>
              <a:t>    A:{ </a:t>
            </a:r>
          </a:p>
          <a:p>
            <a:r>
              <a:rPr lang="en-GB" altLang="zh-CN" sz="1600" dirty="0"/>
              <a:t>          "p":...,</a:t>
            </a:r>
          </a:p>
          <a:p>
            <a:r>
              <a:rPr lang="en-GB" altLang="zh-CN" sz="1600" dirty="0"/>
              <a:t>          "m":...</a:t>
            </a:r>
          </a:p>
          <a:p>
            <a:r>
              <a:rPr lang="en-GB" altLang="zh-CN" sz="1600" dirty="0"/>
              <a:t>    }</a:t>
            </a:r>
          </a:p>
          <a:p>
            <a:r>
              <a:rPr lang="en-GB" altLang="zh-CN" sz="1600" dirty="0"/>
              <a:t>    ...</a:t>
            </a:r>
          </a:p>
          <a:p>
            <a:r>
              <a:rPr lang="en-GB" altLang="zh-CN" sz="1600" dirty="0"/>
              <a:t>  },</a:t>
            </a:r>
          </a:p>
          <a:p>
            <a:r>
              <a:rPr lang="en-GB" altLang="zh-CN" sz="1600" dirty="0"/>
              <a:t>  "decay": {</a:t>
            </a:r>
          </a:p>
          <a:p>
            <a:r>
              <a:rPr lang="en-GB" altLang="zh-CN" sz="1600" dirty="0"/>
              <a:t>  [A-&gt;</a:t>
            </a:r>
            <a:r>
              <a:rPr lang="en-GB" altLang="zh-CN" sz="1600" dirty="0">
                <a:solidFill>
                  <a:srgbClr val="00B050"/>
                </a:solidFill>
              </a:rPr>
              <a:t> (C, D) </a:t>
            </a:r>
            <a:r>
              <a:rPr lang="en-GB" altLang="zh-CN" sz="1600" dirty="0"/>
              <a:t>+B, </a:t>
            </a:r>
          </a:p>
          <a:p>
            <a:r>
              <a:rPr lang="en-GB" altLang="zh-CN" sz="1600" dirty="0"/>
              <a:t>   </a:t>
            </a:r>
            <a:r>
              <a:rPr lang="en-GB" altLang="zh-CN" sz="1600" dirty="0">
                <a:solidFill>
                  <a:srgbClr val="00B050"/>
                </a:solidFill>
              </a:rPr>
              <a:t>(C, D)</a:t>
            </a:r>
            <a:r>
              <a:rPr lang="en-GB" altLang="zh-CN" sz="1600" dirty="0"/>
              <a:t>-&gt;C+D]:</a:t>
            </a:r>
            <a:endParaRPr lang="en-GB" altLang="zh-CN" sz="1600" strike="sngStrike" dirty="0">
              <a:solidFill>
                <a:srgbClr val="FF0000"/>
              </a:solidFill>
            </a:endParaRPr>
          </a:p>
          <a:p>
            <a:r>
              <a:rPr lang="en-GB" altLang="zh-CN" sz="1600" dirty="0"/>
              <a:t>    {</a:t>
            </a:r>
          </a:p>
          <a:p>
            <a:r>
              <a:rPr lang="en-GB" altLang="zh-CN" sz="1600" dirty="0"/>
              <a:t>      A-&gt;</a:t>
            </a:r>
            <a:r>
              <a:rPr lang="en-GB" altLang="zh-CN" sz="1600" dirty="0">
                <a:solidFill>
                  <a:srgbClr val="00B050"/>
                </a:solidFill>
              </a:rPr>
              <a:t> (C, D) </a:t>
            </a:r>
            <a:r>
              <a:rPr lang="en-GB" altLang="zh-CN" sz="1600" dirty="0"/>
              <a:t>+B: {</a:t>
            </a:r>
          </a:p>
          <a:p>
            <a:r>
              <a:rPr lang="en-GB" altLang="zh-CN" sz="1600" dirty="0"/>
              <a:t>        </a:t>
            </a:r>
            <a:r>
              <a:rPr lang="en-GB" altLang="zh-CN" sz="1600" dirty="0">
                <a:solidFill>
                  <a:srgbClr val="00B050"/>
                </a:solidFill>
              </a:rPr>
              <a:t>(C, D) </a:t>
            </a:r>
            <a:r>
              <a:rPr lang="en-GB" altLang="zh-CN" sz="1600" dirty="0"/>
              <a:t>: {</a:t>
            </a:r>
          </a:p>
          <a:p>
            <a:r>
              <a:rPr lang="en-GB" altLang="zh-CN" sz="1600" dirty="0"/>
              <a:t>          "ang":  {</a:t>
            </a:r>
          </a:p>
          <a:p>
            <a:r>
              <a:rPr lang="en-GB" altLang="zh-CN" sz="1600" dirty="0"/>
              <a:t>            "alpha":[...],</a:t>
            </a:r>
          </a:p>
          <a:p>
            <a:r>
              <a:rPr lang="en-GB" altLang="zh-CN" sz="1600" dirty="0"/>
              <a:t>            "beta": [...],</a:t>
            </a:r>
          </a:p>
          <a:p>
            <a:r>
              <a:rPr lang="en-GB" altLang="zh-CN" sz="1600" dirty="0"/>
              <a:t>            "gamma": [...]</a:t>
            </a:r>
          </a:p>
          <a:p>
            <a:r>
              <a:rPr lang="en-GB" altLang="zh-CN" sz="1600" dirty="0"/>
              <a:t>          },</a:t>
            </a:r>
          </a:p>
          <a:p>
            <a:r>
              <a:rPr lang="en-GB" altLang="zh-CN" sz="1600" dirty="0"/>
              <a:t>          …</a:t>
            </a:r>
          </a:p>
          <a:p>
            <a:r>
              <a:rPr lang="en-GB" altLang="zh-CN" sz="1600" dirty="0"/>
              <a:t>        },</a:t>
            </a:r>
          </a:p>
          <a:p>
            <a:r>
              <a:rPr lang="en-GB" altLang="zh-CN" sz="1600" dirty="0"/>
              <a:t>        B : {...}</a:t>
            </a:r>
          </a:p>
          <a:p>
            <a:r>
              <a:rPr lang="en-GB" altLang="zh-CN" sz="1600" dirty="0"/>
              <a:t>      },</a:t>
            </a:r>
          </a:p>
          <a:p>
            <a:r>
              <a:rPr lang="en-GB" altLang="zh-CN" sz="1600" dirty="0"/>
              <a:t>      …</a:t>
            </a:r>
          </a:p>
          <a:p>
            <a:r>
              <a:rPr lang="en-GB" altLang="zh-CN" sz="1600" dirty="0"/>
              <a:t>    }, ...</a:t>
            </a:r>
          </a:p>
          <a:p>
            <a:r>
              <a:rPr lang="en-GB" altLang="zh-CN" sz="1600" dirty="0"/>
              <a:t>  }</a:t>
            </a:r>
          </a:p>
          <a:p>
            <a:r>
              <a:rPr lang="en-GB" altLang="zh-CN" sz="1600" dirty="0"/>
              <a:t>}</a:t>
            </a:r>
            <a:endParaRPr lang="zh-CN" altLang="en-US" sz="1600" dirty="0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BE4E9E9E-D62A-4000-A718-2497A7B18702}"/>
              </a:ext>
            </a:extLst>
          </p:cNvPr>
          <p:cNvSpPr/>
          <p:nvPr/>
        </p:nvSpPr>
        <p:spPr>
          <a:xfrm>
            <a:off x="9607059" y="3533519"/>
            <a:ext cx="1455010" cy="12856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连接符: 肘形 58">
            <a:extLst>
              <a:ext uri="{FF2B5EF4-FFF2-40B4-BE49-F238E27FC236}">
                <a16:creationId xmlns:a16="http://schemas.microsoft.com/office/drawing/2014/main" id="{F7E60749-348F-4DCD-89C6-90959E0872EC}"/>
              </a:ext>
            </a:extLst>
          </p:cNvPr>
          <p:cNvCxnSpPr>
            <a:cxnSpLocks/>
            <a:stCxn id="29" idx="2"/>
            <a:endCxn id="51" idx="2"/>
          </p:cNvCxnSpPr>
          <p:nvPr/>
        </p:nvCxnSpPr>
        <p:spPr>
          <a:xfrm rot="16200000" flipH="1">
            <a:off x="6605040" y="1089639"/>
            <a:ext cx="92296" cy="7366752"/>
          </a:xfrm>
          <a:prstGeom prst="bentConnector3">
            <a:avLst>
              <a:gd name="adj1" fmla="val 59309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 61">
            <a:extLst>
              <a:ext uri="{FF2B5EF4-FFF2-40B4-BE49-F238E27FC236}">
                <a16:creationId xmlns:a16="http://schemas.microsoft.com/office/drawing/2014/main" id="{70EA1F81-CDDD-4AD5-9739-9E93AADD9062}"/>
              </a:ext>
            </a:extLst>
          </p:cNvPr>
          <p:cNvSpPr/>
          <p:nvPr/>
        </p:nvSpPr>
        <p:spPr>
          <a:xfrm>
            <a:off x="9602606" y="1089409"/>
            <a:ext cx="638237" cy="2963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355FA51D-A511-4BE5-9806-C0B1C4F13A3E}"/>
              </a:ext>
            </a:extLst>
          </p:cNvPr>
          <p:cNvSpPr/>
          <p:nvPr/>
        </p:nvSpPr>
        <p:spPr>
          <a:xfrm>
            <a:off x="9602607" y="803400"/>
            <a:ext cx="638237" cy="2860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9" name="连接符: 肘形 68">
            <a:extLst>
              <a:ext uri="{FF2B5EF4-FFF2-40B4-BE49-F238E27FC236}">
                <a16:creationId xmlns:a16="http://schemas.microsoft.com/office/drawing/2014/main" id="{117BA62C-A7A1-4BA4-9FD3-B864E673B45B}"/>
              </a:ext>
            </a:extLst>
          </p:cNvPr>
          <p:cNvCxnSpPr>
            <a:cxnSpLocks/>
            <a:stCxn id="41" idx="3"/>
            <a:endCxn id="62" idx="1"/>
          </p:cNvCxnSpPr>
          <p:nvPr/>
        </p:nvCxnSpPr>
        <p:spPr>
          <a:xfrm flipV="1">
            <a:off x="6946039" y="1237578"/>
            <a:ext cx="2656567" cy="3448375"/>
          </a:xfrm>
          <a:prstGeom prst="bentConnector3">
            <a:avLst>
              <a:gd name="adj1" fmla="val 6357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连接符: 肘形 73">
            <a:extLst>
              <a:ext uri="{FF2B5EF4-FFF2-40B4-BE49-F238E27FC236}">
                <a16:creationId xmlns:a16="http://schemas.microsoft.com/office/drawing/2014/main" id="{8B58D764-98DF-4908-BE87-CDB84E85E839}"/>
              </a:ext>
            </a:extLst>
          </p:cNvPr>
          <p:cNvCxnSpPr>
            <a:cxnSpLocks/>
            <a:stCxn id="21" idx="3"/>
            <a:endCxn id="67" idx="1"/>
          </p:cNvCxnSpPr>
          <p:nvPr/>
        </p:nvCxnSpPr>
        <p:spPr>
          <a:xfrm flipV="1">
            <a:off x="7044354" y="946405"/>
            <a:ext cx="2558253" cy="295205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连接符: 肘形 81">
            <a:extLst>
              <a:ext uri="{FF2B5EF4-FFF2-40B4-BE49-F238E27FC236}">
                <a16:creationId xmlns:a16="http://schemas.microsoft.com/office/drawing/2014/main" id="{EE84DA27-E03B-4B05-AAA1-8BFE20C09D13}"/>
              </a:ext>
            </a:extLst>
          </p:cNvPr>
          <p:cNvCxnSpPr>
            <a:stCxn id="10" idx="3"/>
            <a:endCxn id="67" idx="1"/>
          </p:cNvCxnSpPr>
          <p:nvPr/>
        </p:nvCxnSpPr>
        <p:spPr>
          <a:xfrm flipV="1">
            <a:off x="7662420" y="946405"/>
            <a:ext cx="1940187" cy="1797406"/>
          </a:xfrm>
          <a:prstGeom prst="bentConnector3">
            <a:avLst>
              <a:gd name="adj1" fmla="val 3400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箭头: 左弧形 34">
            <a:extLst>
              <a:ext uri="{FF2B5EF4-FFF2-40B4-BE49-F238E27FC236}">
                <a16:creationId xmlns:a16="http://schemas.microsoft.com/office/drawing/2014/main" id="{A613F44A-4F07-450C-AF73-7CAB7E9059D5}"/>
              </a:ext>
            </a:extLst>
          </p:cNvPr>
          <p:cNvSpPr/>
          <p:nvPr/>
        </p:nvSpPr>
        <p:spPr>
          <a:xfrm flipV="1">
            <a:off x="1005919" y="2349014"/>
            <a:ext cx="552928" cy="248510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9A2DDB9A-A507-4ED1-B4AD-0A51A62369C8}"/>
              </a:ext>
            </a:extLst>
          </p:cNvPr>
          <p:cNvSpPr txBox="1"/>
          <p:nvPr/>
        </p:nvSpPr>
        <p:spPr>
          <a:xfrm>
            <a:off x="709240" y="5527195"/>
            <a:ext cx="4653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dirty="0"/>
              <a:t>loop for decay and decay chain,</a:t>
            </a:r>
          </a:p>
          <a:p>
            <a:r>
              <a:rPr lang="en-GB" altLang="zh-CN" dirty="0"/>
              <a:t>so that all angles are calculated automatically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FE93814-B037-4981-8354-712AD819F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Yi Jiang, General Amplitude Analysis Tool, TF-PWA</a:t>
            </a:r>
            <a:endParaRPr lang="zh-CN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09B5135-928C-4FEF-857E-C427492E3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2022/12/09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169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6FE1EF6E-3CFD-470A-97B2-36D6C6CBD8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0" t="12034" r="7901" b="12127"/>
          <a:stretch/>
        </p:blipFill>
        <p:spPr>
          <a:xfrm>
            <a:off x="464874" y="2471547"/>
            <a:ext cx="3232701" cy="235956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F25AD626-3979-446B-ABE5-A0D378CEC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Topology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F73B95D-3D98-4281-8640-BDE9275DF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2402-7DDA-4FF9-AB4A-643E6214CB9B}" type="slidenum">
              <a:rPr lang="zh-CN" altLang="en-US" smtClean="0"/>
              <a:t>17</a:t>
            </a:fld>
            <a:endParaRPr lang="zh-CN" altLang="en-US" dirty="0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E2450D3-C613-AC40-9EDD-128AF513D4F3}"/>
              </a:ext>
            </a:extLst>
          </p:cNvPr>
          <p:cNvGrpSpPr/>
          <p:nvPr/>
        </p:nvGrpSpPr>
        <p:grpSpPr>
          <a:xfrm>
            <a:off x="226999" y="1432194"/>
            <a:ext cx="3435195" cy="4438266"/>
            <a:chOff x="3583841" y="1713272"/>
            <a:chExt cx="3435195" cy="47312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F0106A1A-9362-4339-8383-91F96412B52D}"/>
                    </a:ext>
                  </a:extLst>
                </p:cNvPr>
                <p:cNvSpPr/>
                <p:nvPr/>
              </p:nvSpPr>
              <p:spPr>
                <a:xfrm>
                  <a:off x="3583841" y="6075183"/>
                  <a:ext cx="325063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∗−</m:t>
                          </m:r>
                        </m:sup>
                      </m:sSup>
                      <m:sSup>
                        <m:sSup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a14:m>
                  <a:r>
                    <a:rPr lang="en-US" altLang="zh-CN" dirty="0"/>
                    <a:t>:</a:t>
                  </a:r>
                  <a:r>
                    <a:rPr lang="zh-CN" altLang="en-US" dirty="0"/>
                    <a:t> </a:t>
                  </a:r>
                  <a:r>
                    <a:rPr lang="en-US" altLang="zh-CN" dirty="0">
                      <a:solidFill>
                        <a:srgbClr val="0070C0"/>
                      </a:solidFill>
                    </a:rPr>
                    <a:t>decay</a:t>
                  </a:r>
                  <a:r>
                    <a:rPr lang="zh-CN" altLang="en-US" dirty="0">
                      <a:solidFill>
                        <a:srgbClr val="0070C0"/>
                      </a:solidFill>
                    </a:rPr>
                    <a:t> </a:t>
                  </a:r>
                  <a:r>
                    <a:rPr lang="en-US" altLang="zh-CN" dirty="0">
                      <a:solidFill>
                        <a:srgbClr val="0070C0"/>
                      </a:solidFill>
                    </a:rPr>
                    <a:t>group </a:t>
                  </a:r>
                  <a:endParaRPr lang="zh-CN" alt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F0106A1A-9362-4339-8383-91F96412B5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3841" y="6075183"/>
                  <a:ext cx="3250633" cy="369332"/>
                </a:xfrm>
                <a:prstGeom prst="rect">
                  <a:avLst/>
                </a:prstGeom>
                <a:blipFill>
                  <a:blip r:embed="rId10"/>
                  <a:stretch>
                    <a:fillRect t="-9836" b="-245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F789C414-DBCD-43FA-977D-3DF14608107C}"/>
                </a:ext>
              </a:extLst>
            </p:cNvPr>
            <p:cNvSpPr/>
            <p:nvPr/>
          </p:nvSpPr>
          <p:spPr>
            <a:xfrm>
              <a:off x="3615436" y="1713272"/>
              <a:ext cx="3403600" cy="433149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2D8E7454-B33B-431C-A94E-4086D15C675E}"/>
                </a:ext>
              </a:extLst>
            </p:cNvPr>
            <p:cNvSpPr txBox="1"/>
            <p:nvPr/>
          </p:nvSpPr>
          <p:spPr>
            <a:xfrm>
              <a:off x="4983390" y="1913791"/>
              <a:ext cx="4716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altLang="zh-CN" sz="3200" dirty="0"/>
                <a:t>…</a:t>
              </a:r>
              <a:endParaRPr lang="zh-CN" altLang="en-US" sz="3200" dirty="0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91C7CB77-CF1E-49E9-8D70-2A07A232F8CD}"/>
                </a:ext>
              </a:extLst>
            </p:cNvPr>
            <p:cNvSpPr txBox="1"/>
            <p:nvPr/>
          </p:nvSpPr>
          <p:spPr>
            <a:xfrm>
              <a:off x="5081434" y="5372564"/>
              <a:ext cx="4716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altLang="zh-CN" sz="3200" dirty="0"/>
                <a:t>…</a:t>
              </a:r>
              <a:endParaRPr lang="zh-CN" altLang="en-US" sz="3200" dirty="0"/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EFCFA570-36BE-2942-8684-242207D3EF2E}"/>
              </a:ext>
            </a:extLst>
          </p:cNvPr>
          <p:cNvSpPr/>
          <p:nvPr/>
        </p:nvSpPr>
        <p:spPr>
          <a:xfrm>
            <a:off x="246429" y="2501977"/>
            <a:ext cx="3403600" cy="2298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545B394-9740-DA4B-8028-01E58EBD778B}"/>
              </a:ext>
            </a:extLst>
          </p:cNvPr>
          <p:cNvSpPr/>
          <p:nvPr/>
        </p:nvSpPr>
        <p:spPr>
          <a:xfrm>
            <a:off x="4720217" y="3003626"/>
            <a:ext cx="1895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One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decay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chain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7" name="右箭头 26">
            <a:extLst>
              <a:ext uri="{FF2B5EF4-FFF2-40B4-BE49-F238E27FC236}">
                <a16:creationId xmlns:a16="http://schemas.microsoft.com/office/drawing/2014/main" id="{48702181-4FDB-1947-98A0-6F6EAAAC49BE}"/>
              </a:ext>
            </a:extLst>
          </p:cNvPr>
          <p:cNvSpPr/>
          <p:nvPr/>
        </p:nvSpPr>
        <p:spPr>
          <a:xfrm>
            <a:off x="3899128" y="3090756"/>
            <a:ext cx="683241" cy="19507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左大括号 28">
            <a:extLst>
              <a:ext uri="{FF2B5EF4-FFF2-40B4-BE49-F238E27FC236}">
                <a16:creationId xmlns:a16="http://schemas.microsoft.com/office/drawing/2014/main" id="{B7BA765C-6ADA-E245-BBCF-41DFD89D1328}"/>
              </a:ext>
            </a:extLst>
          </p:cNvPr>
          <p:cNvSpPr/>
          <p:nvPr/>
        </p:nvSpPr>
        <p:spPr>
          <a:xfrm>
            <a:off x="6840869" y="2672713"/>
            <a:ext cx="300672" cy="1074792"/>
          </a:xfrm>
          <a:prstGeom prst="leftBrace">
            <a:avLst>
              <a:gd name="adj1" fmla="val 8333"/>
              <a:gd name="adj2" fmla="val 492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5583967E-1160-C748-B95B-A1556F24B88A}"/>
              </a:ext>
            </a:extLst>
          </p:cNvPr>
          <p:cNvSpPr/>
          <p:nvPr/>
        </p:nvSpPr>
        <p:spPr>
          <a:xfrm>
            <a:off x="7232656" y="1994368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Decays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3BF75836-06B1-9947-8C24-7F60DB07BC69}"/>
              </a:ext>
            </a:extLst>
          </p:cNvPr>
          <p:cNvSpPr/>
          <p:nvPr/>
        </p:nvSpPr>
        <p:spPr>
          <a:xfrm>
            <a:off x="7184436" y="3533731"/>
            <a:ext cx="490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E5A8783F-DC30-C24A-9605-AF3FE577AAAF}"/>
                  </a:ext>
                </a:extLst>
              </p:cNvPr>
              <p:cNvSpPr/>
              <p:nvPr/>
            </p:nvSpPr>
            <p:spPr>
              <a:xfrm>
                <a:off x="7168079" y="2477772"/>
                <a:ext cx="2387192" cy="369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p>
                        <m:sSup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2700</m:t>
                              </m:r>
                            </m:e>
                          </m:d>
                        </m:e>
                        <m:sup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∗−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E5A8783F-DC30-C24A-9605-AF3FE577AA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079" y="2477772"/>
                <a:ext cx="2387192" cy="36990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9DC32922-F1B7-3D43-AF5B-30CB5706B786}"/>
                  </a:ext>
                </a:extLst>
              </p:cNvPr>
              <p:cNvSpPr/>
              <p:nvPr/>
            </p:nvSpPr>
            <p:spPr>
              <a:xfrm>
                <a:off x="7121036" y="3025443"/>
                <a:ext cx="2320892" cy="369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p>
                        <m:sSup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2700</m:t>
                              </m:r>
                            </m:e>
                          </m:d>
                        </m:e>
                        <m:sup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9DC32922-F1B7-3D43-AF5B-30CB5706B7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036" y="3025443"/>
                <a:ext cx="2320892" cy="36990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B670382A-0E93-6D4A-A4E5-1F4FE61F2E6B}"/>
                  </a:ext>
                </a:extLst>
              </p:cNvPr>
              <p:cNvSpPr/>
              <p:nvPr/>
            </p:nvSpPr>
            <p:spPr>
              <a:xfrm>
                <a:off x="3625856" y="3372670"/>
                <a:ext cx="3468642" cy="369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p>
                        <m:sSup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2700</m:t>
                              </m:r>
                            </m:e>
                          </m:d>
                        </m:e>
                        <m:sup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(→</m:t>
                      </m:r>
                      <m:sSup>
                        <m:sSupPr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∗−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B670382A-0E93-6D4A-A4E5-1F4FE61F2E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856" y="3372670"/>
                <a:ext cx="3468642" cy="369909"/>
              </a:xfrm>
              <a:prstGeom prst="rect">
                <a:avLst/>
              </a:prstGeom>
              <a:blipFill>
                <a:blip r:embed="rId1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矩形 34">
            <a:extLst>
              <a:ext uri="{FF2B5EF4-FFF2-40B4-BE49-F238E27FC236}">
                <a16:creationId xmlns:a16="http://schemas.microsoft.com/office/drawing/2014/main" id="{8680BC0C-B610-A84A-B14A-F8A9E773908B}"/>
              </a:ext>
            </a:extLst>
          </p:cNvPr>
          <p:cNvSpPr/>
          <p:nvPr/>
        </p:nvSpPr>
        <p:spPr>
          <a:xfrm>
            <a:off x="10009680" y="1854276"/>
            <a:ext cx="998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Particles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589222A6-750D-FC4F-A4C9-9A662F872FE9}"/>
                  </a:ext>
                </a:extLst>
              </p:cNvPr>
              <p:cNvSpPr/>
              <p:nvPr/>
            </p:nvSpPr>
            <p:spPr>
              <a:xfrm>
                <a:off x="9552617" y="2435671"/>
                <a:ext cx="260630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initial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state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GB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</a:p>
              <a:p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final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states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∗−</m:t>
                        </m:r>
                      </m:sup>
                    </m:sSup>
                    <m:r>
                      <a:rPr lang="en-GB" altLang="zh-CN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GB" altLang="zh-CN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propagator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GB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GB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GB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GB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en-GB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(2700)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589222A6-750D-FC4F-A4C9-9A662F872F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2617" y="2435671"/>
                <a:ext cx="2606302" cy="923330"/>
              </a:xfrm>
              <a:prstGeom prst="rect">
                <a:avLst/>
              </a:prstGeom>
              <a:blipFill>
                <a:blip r:embed="rId14"/>
                <a:stretch>
                  <a:fillRect l="-1869" t="-3974" b="-99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左大括号 38">
            <a:extLst>
              <a:ext uri="{FF2B5EF4-FFF2-40B4-BE49-F238E27FC236}">
                <a16:creationId xmlns:a16="http://schemas.microsoft.com/office/drawing/2014/main" id="{F757C441-53E0-2E4A-A652-5211E3185CC6}"/>
              </a:ext>
            </a:extLst>
          </p:cNvPr>
          <p:cNvSpPr/>
          <p:nvPr/>
        </p:nvSpPr>
        <p:spPr>
          <a:xfrm>
            <a:off x="9213363" y="2296862"/>
            <a:ext cx="337268" cy="1327209"/>
          </a:xfrm>
          <a:prstGeom prst="leftBrace">
            <a:avLst>
              <a:gd name="adj1" fmla="val 8333"/>
              <a:gd name="adj2" fmla="val 492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09098A2-0FC1-447B-9A60-850F733B911C}"/>
              </a:ext>
            </a:extLst>
          </p:cNvPr>
          <p:cNvSpPr txBox="1"/>
          <p:nvPr/>
        </p:nvSpPr>
        <p:spPr>
          <a:xfrm>
            <a:off x="8268110" y="3883073"/>
            <a:ext cx="3890809" cy="1200329"/>
          </a:xfrm>
          <a:prstGeom prst="rect">
            <a:avLst/>
          </a:prstGeom>
          <a:noFill/>
          <a:ln>
            <a:solidFill>
              <a:srgbClr val="1170C0"/>
            </a:solidFill>
          </a:ln>
        </p:spPr>
        <p:txBody>
          <a:bodyPr wrap="none" rtlCol="0">
            <a:spAutoFit/>
          </a:bodyPr>
          <a:lstStyle/>
          <a:p>
            <a:r>
              <a:rPr lang="en-GB" altLang="zh-CN" dirty="0"/>
              <a:t>Ds1 = Particle(</a:t>
            </a:r>
            <a:r>
              <a:rPr lang="en-GB" altLang="zh-CN" dirty="0">
                <a:solidFill>
                  <a:schemeClr val="accent2">
                    <a:lumMod val="75000"/>
                  </a:schemeClr>
                </a:solidFill>
              </a:rPr>
              <a:t>“Ds1(2700)”</a:t>
            </a:r>
            <a:r>
              <a:rPr lang="en-GB" altLang="zh-CN" dirty="0"/>
              <a:t>,J=1, P=-1)</a:t>
            </a:r>
          </a:p>
          <a:p>
            <a:r>
              <a:rPr lang="en-GB" altLang="zh-CN" dirty="0" err="1"/>
              <a:t>Dst</a:t>
            </a:r>
            <a:r>
              <a:rPr lang="en-GB" altLang="zh-CN" dirty="0"/>
              <a:t> = Particle(</a:t>
            </a:r>
            <a:r>
              <a:rPr lang="en-GB" altLang="zh-CN" dirty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n-GB" altLang="zh-CN" dirty="0" err="1">
                <a:solidFill>
                  <a:schemeClr val="accent2">
                    <a:lumMod val="75000"/>
                  </a:schemeClr>
                </a:solidFill>
              </a:rPr>
              <a:t>Dst</a:t>
            </a:r>
            <a:r>
              <a:rPr lang="en-GB" altLang="zh-CN" dirty="0">
                <a:solidFill>
                  <a:schemeClr val="accent2">
                    <a:lumMod val="75000"/>
                  </a:schemeClr>
                </a:solidFill>
              </a:rPr>
              <a:t>”</a:t>
            </a:r>
            <a:r>
              <a:rPr lang="en-GB" altLang="zh-CN" dirty="0"/>
              <a:t>, J=1, P=-1)</a:t>
            </a:r>
            <a:endParaRPr lang="zh-CN" altLang="en-US" dirty="0"/>
          </a:p>
          <a:p>
            <a:r>
              <a:rPr lang="en-GB" altLang="zh-CN" dirty="0"/>
              <a:t>B = Particle(</a:t>
            </a:r>
            <a:r>
              <a:rPr lang="en-GB" altLang="zh-CN" dirty="0">
                <a:solidFill>
                  <a:schemeClr val="accent2">
                    <a:lumMod val="75000"/>
                  </a:schemeClr>
                </a:solidFill>
              </a:rPr>
              <a:t>“B”</a:t>
            </a:r>
            <a:r>
              <a:rPr lang="en-GB" altLang="zh-CN" dirty="0"/>
              <a:t>, J=0, P=-1)</a:t>
            </a:r>
          </a:p>
          <a:p>
            <a:r>
              <a:rPr lang="en-GB" altLang="zh-CN" dirty="0"/>
              <a:t>…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CFF589E-E1AD-4DCD-82F8-BFF87324450C}"/>
              </a:ext>
            </a:extLst>
          </p:cNvPr>
          <p:cNvSpPr txBox="1"/>
          <p:nvPr/>
        </p:nvSpPr>
        <p:spPr>
          <a:xfrm>
            <a:off x="7094498" y="5113203"/>
            <a:ext cx="248177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altLang="zh-CN" dirty="0"/>
              <a:t>d1 = </a:t>
            </a:r>
            <a:r>
              <a:rPr lang="en-GB" altLang="zh-CN" dirty="0">
                <a:solidFill>
                  <a:srgbClr val="00B050"/>
                </a:solidFill>
              </a:rPr>
              <a:t>Decay</a:t>
            </a:r>
            <a:r>
              <a:rPr lang="en-GB" altLang="zh-CN" dirty="0"/>
              <a:t>(B, [Ds1, D])</a:t>
            </a:r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43C160D-98E1-49E0-B295-7EC8E7C310EB}"/>
              </a:ext>
            </a:extLst>
          </p:cNvPr>
          <p:cNvSpPr txBox="1"/>
          <p:nvPr/>
        </p:nvSpPr>
        <p:spPr>
          <a:xfrm>
            <a:off x="5047719" y="5523998"/>
            <a:ext cx="3369833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altLang="zh-CN" dirty="0"/>
              <a:t>dec1 = </a:t>
            </a:r>
            <a:r>
              <a:rPr lang="en-GB" altLang="zh-CN" dirty="0" err="1">
                <a:solidFill>
                  <a:srgbClr val="FF0000"/>
                </a:solidFill>
              </a:rPr>
              <a:t>DecayChain</a:t>
            </a:r>
            <a:r>
              <a:rPr lang="en-GB" altLang="zh-CN" dirty="0"/>
              <a:t>([d1, d2, d3])</a:t>
            </a:r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4645AA5-B408-402F-943A-42EE5FB38672}"/>
              </a:ext>
            </a:extLst>
          </p:cNvPr>
          <p:cNvSpPr txBox="1"/>
          <p:nvPr/>
        </p:nvSpPr>
        <p:spPr>
          <a:xfrm>
            <a:off x="3102315" y="5928949"/>
            <a:ext cx="3890809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altLang="zh-CN" dirty="0"/>
              <a:t>dg = </a:t>
            </a:r>
            <a:r>
              <a:rPr lang="en-GB" altLang="zh-CN" dirty="0" err="1">
                <a:solidFill>
                  <a:schemeClr val="accent1"/>
                </a:solidFill>
              </a:rPr>
              <a:t>DecayGroup</a:t>
            </a:r>
            <a:r>
              <a:rPr lang="en-GB" altLang="zh-CN" dirty="0"/>
              <a:t>([dec1, dec2, dec3])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01E8064-9164-466B-8315-A5B17EC09606}"/>
              </a:ext>
            </a:extLst>
          </p:cNvPr>
          <p:cNvSpPr txBox="1"/>
          <p:nvPr/>
        </p:nvSpPr>
        <p:spPr>
          <a:xfrm>
            <a:off x="337699" y="4404227"/>
            <a:ext cx="2282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generated by TFPWA</a:t>
            </a:r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5D4E527-6F3D-4262-9FD6-505EF7F76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Yi Jiang, General Amplitude Analysis Tool, TF-PWA</a:t>
            </a:r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1F073B5-BE62-4C20-9D5D-101EFE33081B}"/>
              </a:ext>
            </a:extLst>
          </p:cNvPr>
          <p:cNvSpPr txBox="1"/>
          <p:nvPr/>
        </p:nvSpPr>
        <p:spPr>
          <a:xfrm>
            <a:off x="6615288" y="1250814"/>
            <a:ext cx="5424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Automatically built from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config.yml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04B46B7-95A4-47FE-B896-C88B370E0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2022/12/09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757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776BAD2-2666-479C-B722-6984C83EF3C6}"/>
                  </a:ext>
                </a:extLst>
              </p:cNvPr>
              <p:cNvSpPr txBox="1"/>
              <p:nvPr/>
            </p:nvSpPr>
            <p:spPr>
              <a:xfrm>
                <a:off x="801831" y="1132537"/>
                <a:ext cx="3848746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𝐵𝑜𝑜𝑠𝑡</m:t>
                      </m:r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𝑅𝑜𝑡𝑎𝑡𝑖𝑜𝑛</m:t>
                      </m:r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776BAD2-2666-479C-B722-6984C83EF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831" y="1132537"/>
                <a:ext cx="3848746" cy="298928"/>
              </a:xfrm>
              <a:prstGeom prst="rect">
                <a:avLst/>
              </a:prstGeom>
              <a:blipFill>
                <a:blip r:embed="rId2"/>
                <a:stretch>
                  <a:fillRect l="-951" r="-1743" b="-265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4B054127-07E3-48F7-AAB1-E9140DDF639D}"/>
              </a:ext>
            </a:extLst>
          </p:cNvPr>
          <p:cNvSpPr txBox="1"/>
          <p:nvPr/>
        </p:nvSpPr>
        <p:spPr>
          <a:xfrm>
            <a:off x="457656" y="407199"/>
            <a:ext cx="2932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Alignment angle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BD272C6-0597-430A-B685-25555CD92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2402-7DDA-4FF9-AB4A-643E6214CB9B}" type="slidenum">
              <a:rPr lang="zh-CN" altLang="en-US" smtClean="0"/>
              <a:t>18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E16D2CC-EA79-48AC-882E-81B8FB074A71}"/>
                  </a:ext>
                </a:extLst>
              </p:cNvPr>
              <p:cNvSpPr txBox="1"/>
              <p:nvPr/>
            </p:nvSpPr>
            <p:spPr>
              <a:xfrm>
                <a:off x="801831" y="1535420"/>
                <a:ext cx="8187657" cy="433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For final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⟩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d>
                      <m:dPr>
                        <m:begChr m:val="|"/>
                        <m:endChr m:val="⟩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d>
                      <m:dPr>
                        <m:begChr m:val="|"/>
                        <m:endChr m:val="⟩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/>
                  <a:t> ,choose a single particle state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The final state define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,2;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→1, 3</m:t>
                    </m:r>
                  </m:oMath>
                </a14:m>
                <a:r>
                  <a:rPr lang="en-US" altLang="zh-CN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GB" altLang="zh-CN" i="1">
                              <a:solidFill>
                                <a:srgbClr val="AFABA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i="1">
                              <a:solidFill>
                                <a:srgbClr val="AFABAB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altLang="zh-CN" i="1">
                              <a:solidFill>
                                <a:srgbClr val="AFABAB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GB" altLang="zh-CN" i="1">
                              <a:solidFill>
                                <a:srgbClr val="AFABA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zh-CN" i="1">
                              <a:solidFill>
                                <a:srgbClr val="AFABAB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sSub>
                        <m:sSubPr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|"/>
                          <m:endChr m:val="⟩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GB" altLang="zh-CN" i="1">
                              <a:solidFill>
                                <a:srgbClr val="AFABA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i="1">
                              <a:solidFill>
                                <a:srgbClr val="AFABAB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altLang="zh-CN" i="1">
                              <a:solidFill>
                                <a:srgbClr val="AFABAB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GB" altLang="zh-CN" i="1">
                              <a:solidFill>
                                <a:srgbClr val="AFABA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zh-CN" i="1">
                              <a:solidFill>
                                <a:srgbClr val="AFABAB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sSub>
                        <m:sSubPr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|"/>
                          <m:endChr m:val="⟩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  <a:p>
                <a:r>
                  <a:rPr lang="en-US" altLang="zh-CN" dirty="0"/>
                  <a:t>On the other decay chain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,3;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→1, 2</m:t>
                    </m:r>
                  </m:oMath>
                </a14:m>
                <a:r>
                  <a:rPr lang="en-US" altLang="zh-CN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sSub>
                        <m:sSubPr>
                          <m:ctrlPr>
                            <a:rPr lang="en-GB" altLang="zh-CN" i="1">
                              <a:solidFill>
                                <a:srgbClr val="AFABA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i="1">
                              <a:solidFill>
                                <a:srgbClr val="AFABAB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altLang="zh-CN" i="1">
                              <a:solidFill>
                                <a:srgbClr val="AFABAB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GB" altLang="zh-CN" i="1">
                              <a:solidFill>
                                <a:srgbClr val="AFABA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zh-CN" i="1">
                              <a:solidFill>
                                <a:srgbClr val="AFABAB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sSub>
                        <m:sSubPr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sSub>
                        <m:sSubPr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d>
                        <m:dPr>
                          <m:begChr m:val="|"/>
                          <m:endChr m:val="⟩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begChr m:val="|"/>
                          <m:endChr m:val="⟩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sSub>
                        <m:sSubPr>
                          <m:ctrlPr>
                            <a:rPr lang="en-GB" altLang="zh-CN" i="1">
                              <a:solidFill>
                                <a:srgbClr val="AFABA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i="1">
                              <a:solidFill>
                                <a:srgbClr val="AFABAB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altLang="zh-CN" i="1">
                              <a:solidFill>
                                <a:srgbClr val="AFABAB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GB" altLang="zh-CN" i="1">
                              <a:solidFill>
                                <a:srgbClr val="AFABA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zh-CN" i="1">
                              <a:solidFill>
                                <a:srgbClr val="AFABAB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sSub>
                        <m:sSubPr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sSub>
                        <m:sSubPr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d>
                        <m:dPr>
                          <m:begChr m:val="|"/>
                          <m:endChr m:val="⟩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The alignment angle is the rotation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So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In general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E16D2CC-EA79-48AC-882E-81B8FB074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831" y="1535420"/>
                <a:ext cx="8187657" cy="4332276"/>
              </a:xfrm>
              <a:prstGeom prst="rect">
                <a:avLst/>
              </a:prstGeom>
              <a:blipFill>
                <a:blip r:embed="rId3"/>
                <a:stretch>
                  <a:fillRect l="-670" t="-8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ACB4AE4-B0E9-4310-917B-4F2509DAB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Yi Jiang, General Amplitude Analysis Tool, TF-PWA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E1E6F9-8011-4127-9D9C-5D093A708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2022/12/09</a:t>
            </a:r>
            <a:endParaRPr lang="zh-CN" altLang="en-US" dirty="0"/>
          </a:p>
        </p:txBody>
      </p:sp>
      <p:sp>
        <p:nvSpPr>
          <p:cNvPr id="44" name="平行四边形 43">
            <a:extLst>
              <a:ext uri="{FF2B5EF4-FFF2-40B4-BE49-F238E27FC236}">
                <a16:creationId xmlns:a16="http://schemas.microsoft.com/office/drawing/2014/main" id="{64FBAC51-059D-4406-A806-7A6427A1BF0F}"/>
              </a:ext>
            </a:extLst>
          </p:cNvPr>
          <p:cNvSpPr/>
          <p:nvPr/>
        </p:nvSpPr>
        <p:spPr>
          <a:xfrm>
            <a:off x="8010129" y="3904150"/>
            <a:ext cx="1859357" cy="1921274"/>
          </a:xfrm>
          <a:prstGeom prst="parallelogram">
            <a:avLst>
              <a:gd name="adj" fmla="val 46013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99C5EC9D-54EB-4A87-BB2D-67E8FA02D301}"/>
              </a:ext>
            </a:extLst>
          </p:cNvPr>
          <p:cNvSpPr/>
          <p:nvPr/>
        </p:nvSpPr>
        <p:spPr>
          <a:xfrm rot="19142861">
            <a:off x="10165661" y="3258485"/>
            <a:ext cx="1390795" cy="241659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FED22AA2-6548-40F8-84A8-0539E9608C3B}"/>
                  </a:ext>
                </a:extLst>
              </p:cNvPr>
              <p:cNvSpPr txBox="1"/>
              <p:nvPr/>
            </p:nvSpPr>
            <p:spPr>
              <a:xfrm>
                <a:off x="10235441" y="5374312"/>
                <a:ext cx="54715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FED22AA2-6548-40F8-84A8-0539E9608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5441" y="5374312"/>
                <a:ext cx="547159" cy="369332"/>
              </a:xfrm>
              <a:prstGeom prst="rect">
                <a:avLst/>
              </a:prstGeom>
              <a:blipFill>
                <a:blip r:embed="rId4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7" name="墨迹 46">
                <a:extLst>
                  <a:ext uri="{FF2B5EF4-FFF2-40B4-BE49-F238E27FC236}">
                    <a16:creationId xmlns:a16="http://schemas.microsoft.com/office/drawing/2014/main" id="{2690175A-74D4-45CC-B33B-C2C15292909C}"/>
                  </a:ext>
                </a:extLst>
              </p14:cNvPr>
              <p14:cNvContentPartPr/>
              <p14:nvPr/>
            </p14:nvContentPartPr>
            <p14:xfrm>
              <a:off x="8568450" y="5365540"/>
              <a:ext cx="7560" cy="6840"/>
            </p14:xfrm>
          </p:contentPart>
        </mc:Choice>
        <mc:Fallback xmlns="">
          <p:pic>
            <p:nvPicPr>
              <p:cNvPr id="47" name="墨迹 46">
                <a:extLst>
                  <a:ext uri="{FF2B5EF4-FFF2-40B4-BE49-F238E27FC236}">
                    <a16:creationId xmlns:a16="http://schemas.microsoft.com/office/drawing/2014/main" id="{2690175A-74D4-45CC-B33B-C2C15292909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59450" y="5356540"/>
                <a:ext cx="25200" cy="24480"/>
              </a:xfrm>
              <a:prstGeom prst="rect">
                <a:avLst/>
              </a:prstGeom>
            </p:spPr>
          </p:pic>
        </mc:Fallback>
      </mc:AlternateContent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BEF5762F-7A8C-48D5-9A87-7566FEAEC7F4}"/>
              </a:ext>
            </a:extLst>
          </p:cNvPr>
          <p:cNvCxnSpPr>
            <a:cxnSpLocks/>
          </p:cNvCxnSpPr>
          <p:nvPr/>
        </p:nvCxnSpPr>
        <p:spPr>
          <a:xfrm>
            <a:off x="7558908" y="4234979"/>
            <a:ext cx="1088328" cy="646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57F8094A-3927-4112-A440-947509AF772A}"/>
              </a:ext>
            </a:extLst>
          </p:cNvPr>
          <p:cNvCxnSpPr>
            <a:cxnSpLocks/>
          </p:cNvCxnSpPr>
          <p:nvPr/>
        </p:nvCxnSpPr>
        <p:spPr>
          <a:xfrm flipH="1">
            <a:off x="8100077" y="4881468"/>
            <a:ext cx="547159" cy="1474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AF4024E1-89EA-4DC1-8A48-72D09627ED58}"/>
              </a:ext>
            </a:extLst>
          </p:cNvPr>
          <p:cNvCxnSpPr/>
          <p:nvPr/>
        </p:nvCxnSpPr>
        <p:spPr>
          <a:xfrm flipV="1">
            <a:off x="8654076" y="4834436"/>
            <a:ext cx="1779647" cy="47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748E50E1-32D5-43F5-8E83-18D047F6BBEB}"/>
              </a:ext>
            </a:extLst>
          </p:cNvPr>
          <p:cNvCxnSpPr>
            <a:cxnSpLocks/>
          </p:cNvCxnSpPr>
          <p:nvPr/>
        </p:nvCxnSpPr>
        <p:spPr>
          <a:xfrm flipV="1">
            <a:off x="10393484" y="3858913"/>
            <a:ext cx="689566" cy="975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1E595027-E90F-407C-BCD3-4730E23046BC}"/>
              </a:ext>
            </a:extLst>
          </p:cNvPr>
          <p:cNvCxnSpPr>
            <a:cxnSpLocks/>
          </p:cNvCxnSpPr>
          <p:nvPr/>
        </p:nvCxnSpPr>
        <p:spPr>
          <a:xfrm>
            <a:off x="10419404" y="4819780"/>
            <a:ext cx="1345389" cy="744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3" name="墨迹 52">
                <a:extLst>
                  <a:ext uri="{FF2B5EF4-FFF2-40B4-BE49-F238E27FC236}">
                    <a16:creationId xmlns:a16="http://schemas.microsoft.com/office/drawing/2014/main" id="{B033C82D-8D33-42A3-BEAE-1C5C42B9E3D1}"/>
                  </a:ext>
                </a:extLst>
              </p14:cNvPr>
              <p14:cNvContentPartPr/>
              <p14:nvPr/>
            </p14:nvContentPartPr>
            <p14:xfrm>
              <a:off x="10099890" y="4237300"/>
              <a:ext cx="360" cy="360"/>
            </p14:xfrm>
          </p:contentPart>
        </mc:Choice>
        <mc:Fallback xmlns="">
          <p:pic>
            <p:nvPicPr>
              <p:cNvPr id="53" name="墨迹 52">
                <a:extLst>
                  <a:ext uri="{FF2B5EF4-FFF2-40B4-BE49-F238E27FC236}">
                    <a16:creationId xmlns:a16="http://schemas.microsoft.com/office/drawing/2014/main" id="{B033C82D-8D33-42A3-BEAE-1C5C42B9E3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90890" y="4228300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4C9F5535-8193-4E3D-B701-83FF64E2BBCD}"/>
              </a:ext>
            </a:extLst>
          </p:cNvPr>
          <p:cNvCxnSpPr/>
          <p:nvPr/>
        </p:nvCxnSpPr>
        <p:spPr>
          <a:xfrm flipH="1">
            <a:off x="8568450" y="2879425"/>
            <a:ext cx="1436513" cy="97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30243E37-8EB8-482F-92EC-B4CA049AADE2}"/>
              </a:ext>
            </a:extLst>
          </p:cNvPr>
          <p:cNvCxnSpPr>
            <a:cxnSpLocks/>
          </p:cNvCxnSpPr>
          <p:nvPr/>
        </p:nvCxnSpPr>
        <p:spPr>
          <a:xfrm flipV="1">
            <a:off x="8615126" y="4866206"/>
            <a:ext cx="809764" cy="244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B20E0408-6080-4149-878A-57EE525F065E}"/>
              </a:ext>
            </a:extLst>
          </p:cNvPr>
          <p:cNvCxnSpPr>
            <a:cxnSpLocks/>
          </p:cNvCxnSpPr>
          <p:nvPr/>
        </p:nvCxnSpPr>
        <p:spPr>
          <a:xfrm flipV="1">
            <a:off x="8675204" y="4367635"/>
            <a:ext cx="222557" cy="5051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E3295742-2985-4835-A45F-FD44E571FB6F}"/>
              </a:ext>
            </a:extLst>
          </p:cNvPr>
          <p:cNvCxnSpPr>
            <a:cxnSpLocks/>
          </p:cNvCxnSpPr>
          <p:nvPr/>
        </p:nvCxnSpPr>
        <p:spPr>
          <a:xfrm flipH="1" flipV="1">
            <a:off x="8530658" y="4274524"/>
            <a:ext cx="130221" cy="5982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054958A3-4C34-4601-A5B7-817A1008AD5C}"/>
              </a:ext>
            </a:extLst>
          </p:cNvPr>
          <p:cNvCxnSpPr>
            <a:cxnSpLocks/>
          </p:cNvCxnSpPr>
          <p:nvPr/>
        </p:nvCxnSpPr>
        <p:spPr>
          <a:xfrm flipH="1">
            <a:off x="10370519" y="4854613"/>
            <a:ext cx="18236" cy="702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id="{D60EF8E6-C2EE-48DE-BCE3-538C51503029}"/>
              </a:ext>
            </a:extLst>
          </p:cNvPr>
          <p:cNvCxnSpPr>
            <a:cxnSpLocks/>
          </p:cNvCxnSpPr>
          <p:nvPr/>
        </p:nvCxnSpPr>
        <p:spPr>
          <a:xfrm flipV="1">
            <a:off x="10404644" y="4260340"/>
            <a:ext cx="408906" cy="5546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48BDE316-FC13-4312-B1BC-03DBC77DBE04}"/>
              </a:ext>
            </a:extLst>
          </p:cNvPr>
          <p:cNvCxnSpPr>
            <a:cxnSpLocks/>
          </p:cNvCxnSpPr>
          <p:nvPr/>
        </p:nvCxnSpPr>
        <p:spPr>
          <a:xfrm flipH="1" flipV="1">
            <a:off x="9977611" y="4289684"/>
            <a:ext cx="418359" cy="5328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FEFCE596-F516-4888-A345-A562B92C9995}"/>
              </a:ext>
            </a:extLst>
          </p:cNvPr>
          <p:cNvCxnSpPr>
            <a:cxnSpLocks/>
          </p:cNvCxnSpPr>
          <p:nvPr/>
        </p:nvCxnSpPr>
        <p:spPr>
          <a:xfrm flipH="1" flipV="1">
            <a:off x="8621891" y="5543098"/>
            <a:ext cx="1748628" cy="101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ABD2C030-BF77-4858-BFFB-5CB929A599E9}"/>
              </a:ext>
            </a:extLst>
          </p:cNvPr>
          <p:cNvCxnSpPr>
            <a:cxnSpLocks/>
          </p:cNvCxnSpPr>
          <p:nvPr/>
        </p:nvCxnSpPr>
        <p:spPr>
          <a:xfrm flipH="1">
            <a:off x="8624895" y="4841158"/>
            <a:ext cx="43469" cy="72047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57A53976-1A03-4100-AB78-BB0488336421}"/>
              </a:ext>
            </a:extLst>
          </p:cNvPr>
          <p:cNvCxnSpPr>
            <a:cxnSpLocks/>
          </p:cNvCxnSpPr>
          <p:nvPr/>
        </p:nvCxnSpPr>
        <p:spPr>
          <a:xfrm flipH="1">
            <a:off x="10314030" y="4816084"/>
            <a:ext cx="892860" cy="1163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4" name="弧形 63">
            <a:extLst>
              <a:ext uri="{FF2B5EF4-FFF2-40B4-BE49-F238E27FC236}">
                <a16:creationId xmlns:a16="http://schemas.microsoft.com/office/drawing/2014/main" id="{B20B71F4-C3E1-4558-8D4F-E9A708E5E4ED}"/>
              </a:ext>
            </a:extLst>
          </p:cNvPr>
          <p:cNvSpPr/>
          <p:nvPr/>
        </p:nvSpPr>
        <p:spPr>
          <a:xfrm rot="2458751" flipH="1" flipV="1">
            <a:off x="8541627" y="4624459"/>
            <a:ext cx="569374" cy="523342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弧形 64">
            <a:extLst>
              <a:ext uri="{FF2B5EF4-FFF2-40B4-BE49-F238E27FC236}">
                <a16:creationId xmlns:a16="http://schemas.microsoft.com/office/drawing/2014/main" id="{ECF1541A-27D3-41E1-9C43-6AD1D4554E97}"/>
              </a:ext>
            </a:extLst>
          </p:cNvPr>
          <p:cNvSpPr/>
          <p:nvPr/>
        </p:nvSpPr>
        <p:spPr>
          <a:xfrm rot="12628264" flipH="1" flipV="1">
            <a:off x="10270609" y="4426237"/>
            <a:ext cx="569374" cy="523342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D763C21F-7307-4E77-AB7D-16F8CB819D29}"/>
                  </a:ext>
                </a:extLst>
              </p:cNvPr>
              <p:cNvSpPr txBox="1"/>
              <p:nvPr/>
            </p:nvSpPr>
            <p:spPr>
              <a:xfrm>
                <a:off x="8244269" y="4798920"/>
                <a:ext cx="2245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D763C21F-7307-4E77-AB7D-16F8CB819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269" y="4798920"/>
                <a:ext cx="224549" cy="276999"/>
              </a:xfrm>
              <a:prstGeom prst="rect">
                <a:avLst/>
              </a:prstGeom>
              <a:blipFill>
                <a:blip r:embed="rId9"/>
                <a:stretch>
                  <a:fillRect l="-32432" r="-32432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85CF2336-58B9-4036-946E-625111577225}"/>
                  </a:ext>
                </a:extLst>
              </p:cNvPr>
              <p:cNvSpPr txBox="1"/>
              <p:nvPr/>
            </p:nvSpPr>
            <p:spPr>
              <a:xfrm>
                <a:off x="10923133" y="4427038"/>
                <a:ext cx="1990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85CF2336-58B9-4036-946E-625111577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3133" y="4427038"/>
                <a:ext cx="199093" cy="276999"/>
              </a:xfrm>
              <a:prstGeom prst="rect">
                <a:avLst/>
              </a:prstGeom>
              <a:blipFill>
                <a:blip r:embed="rId10"/>
                <a:stretch>
                  <a:fillRect l="-27273" r="-1818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32A76972-3B51-4D95-959E-4D2C8A1395D3}"/>
                  </a:ext>
                </a:extLst>
              </p:cNvPr>
              <p:cNvSpPr txBox="1"/>
              <p:nvPr/>
            </p:nvSpPr>
            <p:spPr>
              <a:xfrm>
                <a:off x="8840473" y="3986407"/>
                <a:ext cx="380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32A76972-3B51-4D95-959E-4D2C8A139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473" y="3986407"/>
                <a:ext cx="380937" cy="369332"/>
              </a:xfrm>
              <a:prstGeom prst="rect">
                <a:avLst/>
              </a:prstGeom>
              <a:blipFill>
                <a:blip r:embed="rId11"/>
                <a:stretch>
                  <a:fillRect l="-7937" r="-4762"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3A359523-B880-45F8-8F47-42B88012E680}"/>
                  </a:ext>
                </a:extLst>
              </p:cNvPr>
              <p:cNvSpPr txBox="1"/>
              <p:nvPr/>
            </p:nvSpPr>
            <p:spPr>
              <a:xfrm>
                <a:off x="9190695" y="4798920"/>
                <a:ext cx="3620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3A359523-B880-45F8-8F47-42B88012E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695" y="4798920"/>
                <a:ext cx="362022" cy="369332"/>
              </a:xfrm>
              <a:prstGeom prst="rect">
                <a:avLst/>
              </a:prstGeom>
              <a:blipFill>
                <a:blip r:embed="rId12"/>
                <a:stretch>
                  <a:fillRect l="-10169" r="-5085"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A4ABACD2-9F3A-46AE-8987-A87363763248}"/>
                  </a:ext>
                </a:extLst>
              </p:cNvPr>
              <p:cNvSpPr txBox="1"/>
              <p:nvPr/>
            </p:nvSpPr>
            <p:spPr>
              <a:xfrm>
                <a:off x="8049376" y="3858925"/>
                <a:ext cx="3826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A4ABACD2-9F3A-46AE-8987-A87363763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376" y="3858925"/>
                <a:ext cx="382669" cy="369332"/>
              </a:xfrm>
              <a:prstGeom prst="rect">
                <a:avLst/>
              </a:prstGeom>
              <a:blipFill>
                <a:blip r:embed="rId13"/>
                <a:stretch>
                  <a:fillRect l="-17460" r="-3175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2CB8511A-FE24-4312-82FA-D93E5A29E991}"/>
                  </a:ext>
                </a:extLst>
              </p:cNvPr>
              <p:cNvSpPr txBox="1"/>
              <p:nvPr/>
            </p:nvSpPr>
            <p:spPr>
              <a:xfrm>
                <a:off x="10876504" y="4075674"/>
                <a:ext cx="3691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2CB8511A-FE24-4312-82FA-D93E5A29E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6504" y="4075674"/>
                <a:ext cx="369140" cy="369332"/>
              </a:xfrm>
              <a:prstGeom prst="rect">
                <a:avLst/>
              </a:prstGeom>
              <a:blipFill>
                <a:blip r:embed="rId14"/>
                <a:stretch>
                  <a:fillRect l="-8197" r="-3279"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DC1F44AD-4E29-4593-8330-183FA5B0B997}"/>
                  </a:ext>
                </a:extLst>
              </p:cNvPr>
              <p:cNvSpPr txBox="1"/>
              <p:nvPr/>
            </p:nvSpPr>
            <p:spPr>
              <a:xfrm>
                <a:off x="9917248" y="3755538"/>
                <a:ext cx="3880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DC1F44AD-4E29-4593-8330-183FA5B0B9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7248" y="3755538"/>
                <a:ext cx="388055" cy="369332"/>
              </a:xfrm>
              <a:prstGeom prst="rect">
                <a:avLst/>
              </a:prstGeom>
              <a:blipFill>
                <a:blip r:embed="rId15"/>
                <a:stretch>
                  <a:fillRect l="-9375" r="-4688"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1E5D6887-3DC9-445A-BCD8-A307EAB02EFB}"/>
                  </a:ext>
                </a:extLst>
              </p:cNvPr>
              <p:cNvSpPr txBox="1"/>
              <p:nvPr/>
            </p:nvSpPr>
            <p:spPr>
              <a:xfrm>
                <a:off x="8394006" y="6011437"/>
                <a:ext cx="2890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1E5D6887-3DC9-445A-BCD8-A307EAB02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006" y="6011437"/>
                <a:ext cx="289053" cy="276999"/>
              </a:xfrm>
              <a:prstGeom prst="rect">
                <a:avLst/>
              </a:prstGeom>
              <a:blipFill>
                <a:blip r:embed="rId16"/>
                <a:stretch>
                  <a:fillRect l="-19149" r="-6383" b="-23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9B438C7C-0BB9-445D-8A63-97C97561291D}"/>
                  </a:ext>
                </a:extLst>
              </p:cNvPr>
              <p:cNvSpPr txBox="1"/>
              <p:nvPr/>
            </p:nvSpPr>
            <p:spPr>
              <a:xfrm>
                <a:off x="11152512" y="3553731"/>
                <a:ext cx="2907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9B438C7C-0BB9-445D-8A63-97C975612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2512" y="3553731"/>
                <a:ext cx="290785" cy="276999"/>
              </a:xfrm>
              <a:prstGeom prst="rect">
                <a:avLst/>
              </a:prstGeom>
              <a:blipFill>
                <a:blip r:embed="rId17"/>
                <a:stretch>
                  <a:fillRect l="-18750" r="-625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06443C5F-664D-4028-A4DA-C7CF90087D47}"/>
                  </a:ext>
                </a:extLst>
              </p:cNvPr>
              <p:cNvSpPr txBox="1"/>
              <p:nvPr/>
            </p:nvSpPr>
            <p:spPr>
              <a:xfrm>
                <a:off x="11812685" y="5480409"/>
                <a:ext cx="2907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06443C5F-664D-4028-A4DA-C7CF90087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2685" y="5480409"/>
                <a:ext cx="290785" cy="276999"/>
              </a:xfrm>
              <a:prstGeom prst="rect">
                <a:avLst/>
              </a:prstGeom>
              <a:blipFill>
                <a:blip r:embed="rId18"/>
                <a:stretch>
                  <a:fillRect l="-19149" r="-6383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485DBD91-4832-43AB-A1FC-CED2E49D5F6C}"/>
                  </a:ext>
                </a:extLst>
              </p:cNvPr>
              <p:cNvSpPr txBox="1"/>
              <p:nvPr/>
            </p:nvSpPr>
            <p:spPr>
              <a:xfrm>
                <a:off x="7424319" y="3765650"/>
                <a:ext cx="2907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485DBD91-4832-43AB-A1FC-CED2E49D5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319" y="3765650"/>
                <a:ext cx="290785" cy="276999"/>
              </a:xfrm>
              <a:prstGeom prst="rect">
                <a:avLst/>
              </a:prstGeom>
              <a:blipFill>
                <a:blip r:embed="rId19"/>
                <a:stretch>
                  <a:fillRect l="-18750" r="-41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E4F457E4-095C-4F1D-9A1D-3D8AA63AD6EA}"/>
                  </a:ext>
                </a:extLst>
              </p:cNvPr>
              <p:cNvSpPr txBox="1"/>
              <p:nvPr/>
            </p:nvSpPr>
            <p:spPr>
              <a:xfrm>
                <a:off x="9789599" y="4852678"/>
                <a:ext cx="2854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E4F457E4-095C-4F1D-9A1D-3D8AA63AD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9599" y="4852678"/>
                <a:ext cx="285463" cy="276999"/>
              </a:xfrm>
              <a:prstGeom prst="rect">
                <a:avLst/>
              </a:prstGeom>
              <a:blipFill>
                <a:blip r:embed="rId20"/>
                <a:stretch>
                  <a:fillRect l="-19149" r="-4255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688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500B883-FCB1-45DE-95AE-6124CF641D41}"/>
                  </a:ext>
                </a:extLst>
              </p:cNvPr>
              <p:cNvSpPr txBox="1"/>
              <p:nvPr/>
            </p:nvSpPr>
            <p:spPr>
              <a:xfrm>
                <a:off x="2115179" y="2113857"/>
                <a:ext cx="7524239" cy="1088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b>
                          </m:sSub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sSub>
                        <m:sSubPr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sSub>
                        <m:sSubPr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sSub>
                        <m:sSubPr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  <m:func>
                                  <m:func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num>
                                      <m:den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  <m:func>
                                  <m:func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num>
                                      <m:den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num>
                                      <m:den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  <m:func>
                                  <m:func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num>
                                      <m:den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num>
                                      <m:den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  <m:func>
                                  <m:func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num>
                                      <m:den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500B883-FCB1-45DE-95AE-6124CF641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179" y="2113857"/>
                <a:ext cx="7524239" cy="10881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349E733-BE20-440B-88DE-3FA6D28E8722}"/>
                  </a:ext>
                </a:extLst>
              </p:cNvPr>
              <p:cNvSpPr txBox="1"/>
              <p:nvPr/>
            </p:nvSpPr>
            <p:spPr>
              <a:xfrm>
                <a:off x="3436064" y="681567"/>
                <a:ext cx="7329379" cy="1088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  <m:e>
                                <m:r>
                                  <a:rPr lang="en-GB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num>
                                      <m:den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num>
                                      <m:den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num>
                                      <m:den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num>
                                      <m:den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num>
                                      <m:den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349E733-BE20-440B-88DE-3FA6D28E8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064" y="681567"/>
                <a:ext cx="7329379" cy="10881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D63C11C-EC5F-42E3-8F2A-FBA45C7B117B}"/>
                  </a:ext>
                </a:extLst>
              </p:cNvPr>
              <p:cNvSpPr txBox="1"/>
              <p:nvPr/>
            </p:nvSpPr>
            <p:spPr>
              <a:xfrm>
                <a:off x="2115179" y="3992922"/>
                <a:ext cx="5314339" cy="524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altLang="zh-CN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altLang="zh-CN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GB" altLang="zh-CN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altLang="zh-CN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∈[0,</m:t>
                      </m:r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D63C11C-EC5F-42E3-8F2A-FBA45C7B1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179" y="3992922"/>
                <a:ext cx="5314339" cy="5241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D1871EB-FAE0-4375-8B8B-DEE88820A145}"/>
                  </a:ext>
                </a:extLst>
              </p:cNvPr>
              <p:cNvSpPr txBox="1"/>
              <p:nvPr/>
            </p:nvSpPr>
            <p:spPr>
              <a:xfrm>
                <a:off x="2241101" y="4704018"/>
                <a:ext cx="65499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altLang="zh-CN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altLang="zh-CN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altLang="zh-CN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altLang="zh-CN" i="1" smtClean="0">
                        <a:latin typeface="Cambria Math" panose="02040503050406030204" pitchFamily="18" charset="0"/>
                      </a:rPr>
                      <m:t>=−2</m:t>
                    </m:r>
                    <m:func>
                      <m:funcPr>
                        <m:ctrlPr>
                          <a:rPr lang="en-GB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altLang="zh-CN">
                            <a:latin typeface="Cambria Math" panose="02040503050406030204" pitchFamily="18" charset="0"/>
                          </a:rPr>
                          <m:t>ang</m:t>
                        </m:r>
                      </m:fName>
                      <m:e>
                        <m:sSub>
                          <m:sSubPr>
                            <m:ctrlPr>
                              <a:rPr lang="en-GB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zh-CN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e>
                    </m:func>
                    <m:r>
                      <a:rPr lang="en-GB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zh-CN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GB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altLang="zh-CN">
                            <a:latin typeface="Cambria Math" panose="02040503050406030204" pitchFamily="18" charset="0"/>
                          </a:rPr>
                          <m:t>ang</m:t>
                        </m:r>
                      </m:fName>
                      <m:e>
                        <m:sSub>
                          <m:sSubPr>
                            <m:ctrlPr>
                              <a:rPr lang="en-GB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zh-CN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GB" altLang="zh-CN" dirty="0"/>
                  <a:t>, </a:t>
                </a:r>
                <a14:m>
                  <m:oMath xmlns:m="http://schemas.openxmlformats.org/officeDocument/2006/math">
                    <m:r>
                      <a:rPr lang="en-GB" altLang="zh-CN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altLang="zh-CN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altLang="zh-CN" i="1">
                        <a:latin typeface="Cambria Math" panose="02040503050406030204" pitchFamily="18" charset="0"/>
                      </a:rPr>
                      <m:t>=−2</m:t>
                    </m:r>
                    <m:func>
                      <m:funcPr>
                        <m:ctrlPr>
                          <a:rPr lang="en-GB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altLang="zh-CN">
                            <a:latin typeface="Cambria Math" panose="02040503050406030204" pitchFamily="18" charset="0"/>
                          </a:rPr>
                          <m:t>ang</m:t>
                        </m:r>
                      </m:fName>
                      <m:e>
                        <m:sSub>
                          <m:sSubPr>
                            <m:ctrlPr>
                              <a:rPr lang="en-GB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zh-CN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  <m:r>
                      <a:rPr lang="en-GB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zh-CN" b="0" i="1" smtClean="0">
                        <a:latin typeface="Cambria Math" panose="02040503050406030204" pitchFamily="18" charset="0"/>
                      </a:rPr>
                      <m:t>−2</m:t>
                    </m:r>
                    <m:func>
                      <m:funcPr>
                        <m:ctrlPr>
                          <a:rPr lang="en-GB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altLang="zh-CN">
                            <a:latin typeface="Cambria Math" panose="02040503050406030204" pitchFamily="18" charset="0"/>
                          </a:rPr>
                          <m:t>ang</m:t>
                        </m:r>
                      </m:fName>
                      <m:e>
                        <m:sSub>
                          <m:sSubPr>
                            <m:ctrlPr>
                              <a:rPr lang="en-GB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zh-CN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e>
                    </m:func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D1871EB-FAE0-4375-8B8B-DEE88820A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101" y="4704018"/>
                <a:ext cx="6549935" cy="276999"/>
              </a:xfrm>
              <a:prstGeom prst="rect">
                <a:avLst/>
              </a:prstGeom>
              <a:blipFill>
                <a:blip r:embed="rId5"/>
                <a:stretch>
                  <a:fillRect l="-931" t="-28889" b="-5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9A58272-C2DE-471F-9858-1739CC061AB6}"/>
                  </a:ext>
                </a:extLst>
              </p:cNvPr>
              <p:cNvSpPr txBox="1"/>
              <p:nvPr/>
            </p:nvSpPr>
            <p:spPr>
              <a:xfrm>
                <a:off x="2387654" y="5717098"/>
                <a:ext cx="9824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b>
                          </m:sSub>
                        </m:e>
                      </m:d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9A58272-C2DE-471F-9858-1739CC061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654" y="5717098"/>
                <a:ext cx="982448" cy="276999"/>
              </a:xfrm>
              <a:prstGeom prst="rect">
                <a:avLst/>
              </a:prstGeom>
              <a:blipFill>
                <a:blip r:embed="rId6"/>
                <a:stretch>
                  <a:fillRect r="-4348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6D281A1-6C0E-40EE-8B82-5B09B7D74AC2}"/>
                  </a:ext>
                </a:extLst>
              </p:cNvPr>
              <p:cNvSpPr txBox="1"/>
              <p:nvPr/>
            </p:nvSpPr>
            <p:spPr>
              <a:xfrm>
                <a:off x="4355308" y="5558857"/>
                <a:ext cx="2165145" cy="5093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  <m:sup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altLang="zh-CN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zh-CN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zh-CN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zh-CN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6D281A1-6C0E-40EE-8B82-5B09B7D74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308" y="5558857"/>
                <a:ext cx="2165145" cy="5093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E5CC96C-B515-44A1-9275-2FEE56CC86C9}"/>
                  </a:ext>
                </a:extLst>
              </p:cNvPr>
              <p:cNvSpPr txBox="1"/>
              <p:nvPr/>
            </p:nvSpPr>
            <p:spPr>
              <a:xfrm>
                <a:off x="9395536" y="4234430"/>
                <a:ext cx="1337994" cy="5653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E5CC96C-B515-44A1-9275-2FEE56CC8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5536" y="4234430"/>
                <a:ext cx="1337994" cy="5653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36F5CA6-ACAE-4AD5-97BA-591158BD703D}"/>
                  </a:ext>
                </a:extLst>
              </p:cNvPr>
              <p:cNvSpPr txBox="1"/>
              <p:nvPr/>
            </p:nvSpPr>
            <p:spPr>
              <a:xfrm>
                <a:off x="887767" y="829306"/>
                <a:ext cx="2155398" cy="8649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arccosh</m:t>
                          </m:r>
                        </m:fName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36F5CA6-ACAE-4AD5-97BA-591158BD7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67" y="829306"/>
                <a:ext cx="2155398" cy="8649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41E6FF3-2404-47AF-9EED-53E66686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2402-7DDA-4FF9-AB4A-643E6214CB9B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380F543-0577-4499-8C57-E0871FF00ECF}"/>
              </a:ext>
            </a:extLst>
          </p:cNvPr>
          <p:cNvSpPr txBox="1"/>
          <p:nvPr/>
        </p:nvSpPr>
        <p:spPr>
          <a:xfrm>
            <a:off x="1216404" y="385894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choose SU(2) representation as</a:t>
            </a:r>
            <a:endParaRPr lang="zh-CN" altLang="en-US" dirty="0"/>
          </a:p>
        </p:txBody>
      </p:sp>
      <p:sp>
        <p:nvSpPr>
          <p:cNvPr id="12" name="页脚占位符 11">
            <a:extLst>
              <a:ext uri="{FF2B5EF4-FFF2-40B4-BE49-F238E27FC236}">
                <a16:creationId xmlns:a16="http://schemas.microsoft.com/office/drawing/2014/main" id="{3DC23EB3-0360-47DB-B8DB-4BD85380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Yi Jiang, General Amplitude Analysis Tool, TF-PWA</a:t>
            </a:r>
            <a:endParaRPr lang="zh-CN" altLang="en-US"/>
          </a:p>
        </p:txBody>
      </p:sp>
      <p:sp>
        <p:nvSpPr>
          <p:cNvPr id="13" name="日期占位符 12">
            <a:extLst>
              <a:ext uri="{FF2B5EF4-FFF2-40B4-BE49-F238E27FC236}">
                <a16:creationId xmlns:a16="http://schemas.microsoft.com/office/drawing/2014/main" id="{17E12AAF-28FD-46DF-BD2A-9E2FBD61A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2022/12/09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046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25E339-D6E2-4AAA-B045-0D89DA945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9E18E8-E575-4678-984F-FC41CAB26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0225"/>
            <a:ext cx="10515600" cy="4376738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r>
              <a:rPr lang="en-US" altLang="zh-CN" dirty="0">
                <a:latin typeface="Copperplate Gothic Bold" panose="020E0705020206020404" pitchFamily="34" charset="0"/>
              </a:rPr>
              <a:t> </a:t>
            </a:r>
            <a:r>
              <a:rPr lang="en-US" altLang="zh-CN" dirty="0">
                <a:solidFill>
                  <a:srgbClr val="FF9300"/>
                </a:solidFill>
                <a:latin typeface="Copperplate Gothic Bold" panose="020E0705020206020404" pitchFamily="34" charset="0"/>
              </a:rPr>
              <a:t>TF</a:t>
            </a:r>
            <a:r>
              <a:rPr lang="en-US" altLang="zh-CN" dirty="0">
                <a:latin typeface="Copperplate Gothic Bold" panose="020E0705020206020404" pitchFamily="34" charset="0"/>
              </a:rPr>
              <a:t>-</a:t>
            </a:r>
            <a:r>
              <a:rPr lang="en-US" altLang="zh-CN" dirty="0">
                <a:solidFill>
                  <a:srgbClr val="0070C0"/>
                </a:solidFill>
                <a:latin typeface="Copperplate Gothic Bold" panose="020E0705020206020404" pitchFamily="34" charset="0"/>
              </a:rPr>
              <a:t>PWA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Framework (aim for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propose amplitude analysis)</a:t>
            </a:r>
          </a:p>
          <a:p>
            <a:pPr lvl="2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Decay process</a:t>
            </a:r>
          </a:p>
          <a:p>
            <a:pPr lvl="2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Helicity amplitude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technology (to make it fast and easy to use)</a:t>
            </a:r>
          </a:p>
          <a:p>
            <a:pPr lvl="2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differentiation</a:t>
            </a:r>
          </a:p>
          <a:p>
            <a:pPr lvl="2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Batch method</a:t>
            </a:r>
          </a:p>
          <a:p>
            <a:pPr lvl="2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 system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Practical applications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analyses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6D5FB3-6746-4D71-A15D-9C913A881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2402-7DDA-4FF9-AB4A-643E6214CB9B}" type="slidenum">
              <a:rPr lang="zh-CN" altLang="en-US" smtClean="0"/>
              <a:t>2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5D4C2F-E5BD-4CED-B6E5-D41A105F7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Yi Jiang, General Amplitude Analysis Tool, TF-PWA</a:t>
            </a:r>
            <a:endParaRPr lang="zh-CN" altLang="en-US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7CF89FCC-6A37-4207-886A-E372ABCB0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2022/12/09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3231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DA75B9D-FC19-4626-B757-21A6D04DF9D1}"/>
              </a:ext>
            </a:extLst>
          </p:cNvPr>
          <p:cNvSpPr txBox="1"/>
          <p:nvPr/>
        </p:nvSpPr>
        <p:spPr>
          <a:xfrm>
            <a:off x="448931" y="335560"/>
            <a:ext cx="2771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 Model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7461627-46F2-466C-8635-B68061FE5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FB33-C5DC-4680-9012-76AE566B7020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FA16FB2-A554-4E04-B35D-72FEF31BE3A2}"/>
              </a:ext>
            </a:extLst>
          </p:cNvPr>
          <p:cNvSpPr txBox="1"/>
          <p:nvPr/>
        </p:nvSpPr>
        <p:spPr>
          <a:xfrm>
            <a:off x="838200" y="5659975"/>
            <a:ext cx="3546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Use </a:t>
            </a:r>
            <a:r>
              <a:rPr lang="en-US" altLang="zh-CN" dirty="0" err="1">
                <a:solidFill>
                  <a:srgbClr val="7030A0"/>
                </a:solidFill>
              </a:rPr>
              <a:t>register_particle</a:t>
            </a:r>
            <a:r>
              <a:rPr lang="en-US" altLang="zh-CN" dirty="0">
                <a:solidFill>
                  <a:srgbClr val="7030A0"/>
                </a:solidFill>
              </a:rPr>
              <a:t> </a:t>
            </a:r>
            <a:r>
              <a:rPr lang="en-US" altLang="zh-CN" dirty="0"/>
              <a:t>to register it,</a:t>
            </a:r>
          </a:p>
          <a:p>
            <a:r>
              <a:rPr lang="en-US" altLang="zh-CN" dirty="0"/>
              <a:t>then it can be used in </a:t>
            </a:r>
            <a:r>
              <a:rPr lang="en-US" altLang="zh-CN" dirty="0" err="1"/>
              <a:t>config.yml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9E8F6BD-F50B-44FF-8A34-4FF726AA699B}"/>
              </a:ext>
            </a:extLst>
          </p:cNvPr>
          <p:cNvSpPr txBox="1"/>
          <p:nvPr/>
        </p:nvSpPr>
        <p:spPr>
          <a:xfrm>
            <a:off x="710426" y="1543584"/>
            <a:ext cx="4598863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altLang="zh-CN" dirty="0">
                <a:solidFill>
                  <a:srgbClr val="00B050"/>
                </a:solidFill>
              </a:rPr>
              <a:t>from</a:t>
            </a:r>
            <a:r>
              <a:rPr lang="en-GB" altLang="zh-CN" dirty="0"/>
              <a:t> </a:t>
            </a:r>
            <a:r>
              <a:rPr lang="en-GB" altLang="zh-CN" dirty="0" err="1">
                <a:solidFill>
                  <a:schemeClr val="accent1">
                    <a:lumMod val="75000"/>
                  </a:schemeClr>
                </a:solidFill>
              </a:rPr>
              <a:t>tf_pwa.amp</a:t>
            </a:r>
            <a:r>
              <a:rPr lang="en-GB" altLang="zh-CN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altLang="zh-CN" dirty="0">
                <a:solidFill>
                  <a:srgbClr val="00B050"/>
                </a:solidFill>
              </a:rPr>
              <a:t>import</a:t>
            </a:r>
            <a:r>
              <a:rPr lang="en-GB" altLang="zh-CN" dirty="0"/>
              <a:t> </a:t>
            </a:r>
            <a:r>
              <a:rPr lang="en-GB" altLang="zh-CN" dirty="0" err="1"/>
              <a:t>register_particle</a:t>
            </a:r>
            <a:endParaRPr lang="en-GB" altLang="zh-CN" dirty="0"/>
          </a:p>
          <a:p>
            <a:r>
              <a:rPr lang="en-GB" altLang="zh-CN" dirty="0">
                <a:solidFill>
                  <a:srgbClr val="00B050"/>
                </a:solidFill>
              </a:rPr>
              <a:t>from</a:t>
            </a:r>
            <a:r>
              <a:rPr lang="en-GB" altLang="zh-CN" dirty="0"/>
              <a:t> </a:t>
            </a:r>
            <a:r>
              <a:rPr lang="en-GB" altLang="zh-CN" dirty="0" err="1">
                <a:solidFill>
                  <a:schemeClr val="accent1">
                    <a:lumMod val="75000"/>
                  </a:schemeClr>
                </a:solidFill>
              </a:rPr>
              <a:t>tf_pwa.amp</a:t>
            </a:r>
            <a:r>
              <a:rPr lang="en-GB" altLang="zh-CN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altLang="zh-CN" dirty="0">
                <a:solidFill>
                  <a:srgbClr val="00B050"/>
                </a:solidFill>
              </a:rPr>
              <a:t>import</a:t>
            </a:r>
            <a:r>
              <a:rPr lang="en-GB" altLang="zh-CN" dirty="0"/>
              <a:t> Particle</a:t>
            </a:r>
          </a:p>
          <a:p>
            <a:endParaRPr lang="en-GB" altLang="zh-CN" dirty="0">
              <a:solidFill>
                <a:srgbClr val="7030A0"/>
              </a:solidFill>
            </a:endParaRPr>
          </a:p>
          <a:p>
            <a:r>
              <a:rPr lang="en-GB" altLang="zh-CN" dirty="0">
                <a:solidFill>
                  <a:srgbClr val="7030A0"/>
                </a:solidFill>
              </a:rPr>
              <a:t>@register_particle</a:t>
            </a:r>
            <a:r>
              <a:rPr lang="en-GB" altLang="zh-CN" dirty="0"/>
              <a:t>(</a:t>
            </a:r>
            <a:r>
              <a:rPr lang="en-GB" altLang="zh-CN" dirty="0">
                <a:solidFill>
                  <a:schemeClr val="accent2">
                    <a:lumMod val="50000"/>
                  </a:schemeClr>
                </a:solidFill>
              </a:rPr>
              <a:t>"Line"</a:t>
            </a:r>
            <a:r>
              <a:rPr lang="en-GB" altLang="zh-CN" dirty="0"/>
              <a:t>)</a:t>
            </a:r>
          </a:p>
          <a:p>
            <a:r>
              <a:rPr lang="en-GB" altLang="zh-CN" dirty="0">
                <a:solidFill>
                  <a:srgbClr val="00B050"/>
                </a:solidFill>
              </a:rPr>
              <a:t>class</a:t>
            </a:r>
            <a:r>
              <a:rPr lang="en-GB" altLang="zh-CN" dirty="0"/>
              <a:t> </a:t>
            </a:r>
            <a:r>
              <a:rPr lang="en-GB" altLang="zh-CN" dirty="0" err="1">
                <a:solidFill>
                  <a:schemeClr val="accent1"/>
                </a:solidFill>
              </a:rPr>
              <a:t>LineModel</a:t>
            </a:r>
            <a:r>
              <a:rPr lang="en-GB" altLang="zh-CN" dirty="0"/>
              <a:t>(Particle):</a:t>
            </a:r>
          </a:p>
          <a:p>
            <a:endParaRPr lang="en-GB" altLang="zh-CN" dirty="0"/>
          </a:p>
          <a:p>
            <a:r>
              <a:rPr lang="en-GB" altLang="zh-CN" dirty="0"/>
              <a:t>    </a:t>
            </a:r>
            <a:r>
              <a:rPr lang="en-GB" altLang="zh-CN" dirty="0">
                <a:solidFill>
                  <a:srgbClr val="00B050"/>
                </a:solidFill>
              </a:rPr>
              <a:t>def</a:t>
            </a:r>
            <a:r>
              <a:rPr lang="en-GB" altLang="zh-CN" dirty="0"/>
              <a:t> </a:t>
            </a:r>
            <a:r>
              <a:rPr lang="en-GB" altLang="zh-CN" dirty="0" err="1">
                <a:solidFill>
                  <a:schemeClr val="accent1"/>
                </a:solidFill>
              </a:rPr>
              <a:t>init_params</a:t>
            </a:r>
            <a:r>
              <a:rPr lang="en-GB" altLang="zh-CN" dirty="0"/>
              <a:t>(</a:t>
            </a:r>
            <a:r>
              <a:rPr lang="en-GB" altLang="zh-CN" dirty="0">
                <a:solidFill>
                  <a:srgbClr val="00B050"/>
                </a:solidFill>
              </a:rPr>
              <a:t>self</a:t>
            </a:r>
            <a:r>
              <a:rPr lang="en-GB" altLang="zh-CN" dirty="0"/>
              <a:t>):  </a:t>
            </a:r>
            <a:r>
              <a:rPr lang="en-GB" altLang="zh-CN" dirty="0">
                <a:solidFill>
                  <a:schemeClr val="bg1">
                    <a:lumMod val="65000"/>
                  </a:schemeClr>
                </a:solidFill>
              </a:rPr>
              <a:t># define parameters</a:t>
            </a:r>
          </a:p>
          <a:p>
            <a:r>
              <a:rPr lang="en-GB" altLang="zh-CN" dirty="0"/>
              <a:t>        </a:t>
            </a:r>
            <a:r>
              <a:rPr lang="en-GB" altLang="zh-CN" dirty="0" err="1">
                <a:solidFill>
                  <a:srgbClr val="00B050"/>
                </a:solidFill>
              </a:rPr>
              <a:t>self</a:t>
            </a:r>
            <a:r>
              <a:rPr lang="en-GB" altLang="zh-CN" dirty="0" err="1"/>
              <a:t>.a</a:t>
            </a:r>
            <a:r>
              <a:rPr lang="en-GB" altLang="zh-CN" dirty="0"/>
              <a:t> = </a:t>
            </a:r>
            <a:r>
              <a:rPr lang="en-GB" altLang="zh-CN" dirty="0" err="1">
                <a:solidFill>
                  <a:srgbClr val="00B050"/>
                </a:solidFill>
              </a:rPr>
              <a:t>self</a:t>
            </a:r>
            <a:r>
              <a:rPr lang="en-GB" altLang="zh-CN" dirty="0" err="1"/>
              <a:t>.add_var</a:t>
            </a:r>
            <a:r>
              <a:rPr lang="en-GB" altLang="zh-CN" dirty="0"/>
              <a:t>(</a:t>
            </a:r>
            <a:r>
              <a:rPr lang="en-GB" altLang="zh-CN" dirty="0">
                <a:solidFill>
                  <a:schemeClr val="accent2">
                    <a:lumMod val="50000"/>
                  </a:schemeClr>
                </a:solidFill>
              </a:rPr>
              <a:t>"a"</a:t>
            </a:r>
            <a:r>
              <a:rPr lang="en-GB" altLang="zh-CN" dirty="0"/>
              <a:t>)</a:t>
            </a:r>
          </a:p>
          <a:p>
            <a:endParaRPr lang="en-GB" altLang="zh-CN" dirty="0"/>
          </a:p>
          <a:p>
            <a:r>
              <a:rPr lang="en-GB" altLang="zh-CN" dirty="0"/>
              <a:t>    </a:t>
            </a:r>
            <a:r>
              <a:rPr lang="en-GB" altLang="zh-CN" dirty="0">
                <a:solidFill>
                  <a:srgbClr val="00B050"/>
                </a:solidFill>
              </a:rPr>
              <a:t>def</a:t>
            </a:r>
            <a:r>
              <a:rPr lang="en-GB" altLang="zh-CN" dirty="0"/>
              <a:t> </a:t>
            </a:r>
            <a:r>
              <a:rPr lang="en-GB" altLang="zh-CN" dirty="0" err="1">
                <a:solidFill>
                  <a:schemeClr val="accent1"/>
                </a:solidFill>
              </a:rPr>
              <a:t>get_amp</a:t>
            </a:r>
            <a:r>
              <a:rPr lang="en-GB" altLang="zh-CN" dirty="0"/>
              <a:t>(</a:t>
            </a:r>
            <a:r>
              <a:rPr lang="en-GB" altLang="zh-CN" dirty="0">
                <a:solidFill>
                  <a:srgbClr val="00B050"/>
                </a:solidFill>
              </a:rPr>
              <a:t>self</a:t>
            </a:r>
            <a:r>
              <a:rPr lang="en-GB" altLang="zh-CN" dirty="0"/>
              <a:t>, *</a:t>
            </a:r>
            <a:r>
              <a:rPr lang="en-GB" altLang="zh-CN" dirty="0" err="1"/>
              <a:t>args</a:t>
            </a:r>
            <a:r>
              <a:rPr lang="en-GB" altLang="zh-CN" dirty="0"/>
              <a:t>, **</a:t>
            </a:r>
            <a:r>
              <a:rPr lang="en-GB" altLang="zh-CN" dirty="0" err="1"/>
              <a:t>kwargs</a:t>
            </a:r>
            <a:r>
              <a:rPr lang="en-GB" altLang="zh-CN" dirty="0"/>
              <a:t>):</a:t>
            </a:r>
          </a:p>
          <a:p>
            <a:r>
              <a:rPr lang="en-GB" altLang="zh-CN" dirty="0"/>
              <a:t>        </a:t>
            </a:r>
            <a:r>
              <a:rPr lang="en-GB" altLang="zh-CN" dirty="0">
                <a:solidFill>
                  <a:schemeClr val="accent2">
                    <a:lumMod val="50000"/>
                  </a:schemeClr>
                </a:solidFill>
              </a:rPr>
              <a:t>""" model as m + a """</a:t>
            </a:r>
          </a:p>
          <a:p>
            <a:r>
              <a:rPr lang="en-GB" altLang="zh-CN" dirty="0"/>
              <a:t>        m = </a:t>
            </a:r>
            <a:r>
              <a:rPr lang="en-GB" altLang="zh-CN" dirty="0" err="1"/>
              <a:t>args</a:t>
            </a:r>
            <a:r>
              <a:rPr lang="en-GB" altLang="zh-CN" dirty="0"/>
              <a:t>[0][</a:t>
            </a:r>
            <a:r>
              <a:rPr lang="en-GB" altLang="zh-CN" dirty="0">
                <a:solidFill>
                  <a:schemeClr val="accent2">
                    <a:lumMod val="50000"/>
                  </a:schemeClr>
                </a:solidFill>
              </a:rPr>
              <a:t>"m"</a:t>
            </a:r>
            <a:r>
              <a:rPr lang="en-GB" altLang="zh-CN" dirty="0"/>
              <a:t>]</a:t>
            </a:r>
          </a:p>
          <a:p>
            <a:r>
              <a:rPr lang="en-GB" altLang="zh-CN" dirty="0"/>
              <a:t>        zeros = </a:t>
            </a:r>
            <a:r>
              <a:rPr lang="en-GB" altLang="zh-CN" dirty="0" err="1"/>
              <a:t>tf.zeros_like</a:t>
            </a:r>
            <a:r>
              <a:rPr lang="en-GB" altLang="zh-CN" dirty="0"/>
              <a:t>(m)</a:t>
            </a:r>
          </a:p>
          <a:p>
            <a:r>
              <a:rPr lang="en-GB" altLang="zh-CN" dirty="0"/>
              <a:t>        </a:t>
            </a:r>
            <a:r>
              <a:rPr lang="en-GB" altLang="zh-CN" dirty="0">
                <a:solidFill>
                  <a:srgbClr val="00B050"/>
                </a:solidFill>
              </a:rPr>
              <a:t>return</a:t>
            </a:r>
            <a:r>
              <a:rPr lang="en-GB" altLang="zh-CN" dirty="0"/>
              <a:t> </a:t>
            </a:r>
            <a:r>
              <a:rPr lang="en-GB" altLang="zh-CN" dirty="0" err="1"/>
              <a:t>tf.complex</a:t>
            </a:r>
            <a:r>
              <a:rPr lang="en-GB" altLang="zh-CN" dirty="0"/>
              <a:t>(m + </a:t>
            </a:r>
            <a:r>
              <a:rPr lang="en-GB" altLang="zh-CN" dirty="0" err="1">
                <a:solidFill>
                  <a:srgbClr val="00B050"/>
                </a:solidFill>
              </a:rPr>
              <a:t>self</a:t>
            </a:r>
            <a:r>
              <a:rPr lang="en-GB" altLang="zh-CN" dirty="0" err="1"/>
              <a:t>.a</a:t>
            </a:r>
            <a:r>
              <a:rPr lang="en-GB" altLang="zh-CN" dirty="0"/>
              <a:t>(), zeros)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4C6E948-956F-4674-8099-ED2F46512D1C}"/>
                  </a:ext>
                </a:extLst>
              </p:cNvPr>
              <p:cNvSpPr txBox="1"/>
              <p:nvPr/>
            </p:nvSpPr>
            <p:spPr>
              <a:xfrm>
                <a:off x="870759" y="1198025"/>
                <a:ext cx="22134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altLang="zh-CN" b="0" dirty="0"/>
                  <a:t>Line: </a:t>
                </a:r>
                <a14:m>
                  <m:oMath xmlns:m="http://schemas.openxmlformats.org/officeDocument/2006/math">
                    <m:r>
                      <a:rPr lang="en-GB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GB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zh-CN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altLang="zh-CN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4C6E948-956F-4674-8099-ED2F46512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59" y="1198025"/>
                <a:ext cx="2213426" cy="276999"/>
              </a:xfrm>
              <a:prstGeom prst="rect">
                <a:avLst/>
              </a:prstGeom>
              <a:blipFill>
                <a:blip r:embed="rId2"/>
                <a:stretch>
                  <a:fillRect l="-6612" t="-28889" r="-1653" b="-5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ED8A3EF-B0A2-43FF-B21C-54140BCB5183}"/>
                  </a:ext>
                </a:extLst>
              </p:cNvPr>
              <p:cNvSpPr txBox="1"/>
              <p:nvPr/>
            </p:nvSpPr>
            <p:spPr>
              <a:xfrm>
                <a:off x="5706352" y="725796"/>
                <a:ext cx="6172972" cy="817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zh-CN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GB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d>
                        <m:dPr>
                          <m:ctrlPr>
                            <a:rPr lang="en-GB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GB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𝜗</m:t>
                          </m:r>
                        </m:e>
                      </m:d>
                      <m:sSubSup>
                        <m:sSubSupPr>
                          <m:ctrlPr>
                            <a:rPr lang="en-GB" altLang="zh-CN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sSub>
                            <m:sSubPr>
                              <m:ctrlPr>
                                <a:rPr lang="en-GB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GB" altLang="zh-CN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altLang="zh-CN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GB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GB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>
                          <m:sSub>
                            <m:sSubPr>
                              <m:ctrlPr>
                                <a:rPr lang="en-GB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GB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GB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⋆</m:t>
                          </m:r>
                        </m:sup>
                      </m:sSubSup>
                      <m:d>
                        <m:dPr>
                          <m:ctrlPr>
                            <a:rPr lang="en-GB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GB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𝜗</m:t>
                      </m:r>
                      <m:r>
                        <a:rPr lang="en-GB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GB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GB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GB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r>
                        <a:rPr lang="en-GB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GB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𝜗</m:t>
                      </m:r>
                      <m:r>
                        <a:rPr lang="en-GB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GB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GB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altLang="zh-CN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en-GB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GB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d>
                        </m:sub>
                        <m:sup>
                          <m:sSub>
                            <m:sSubPr>
                              <m:ctrlPr>
                                <a:rPr lang="en-GB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GB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GB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⋆</m:t>
                          </m:r>
                        </m:sup>
                      </m:sSubSup>
                      <m:r>
                        <a:rPr lang="en-GB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zh-C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sSub>
                            <m:sSubPr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>
                          <m:sSub>
                            <m:sSubPr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⋆</m:t>
                          </m:r>
                        </m:sup>
                      </m:sSubSup>
                      <m:d>
                        <m:d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bSup>
                        <m:sSubSup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  <m:sup>
                                  <m: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sub>
                        <m:sup>
                          <m:sSub>
                            <m:sSubPr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⋆</m:t>
                          </m:r>
                        </m:sup>
                      </m:sSubSup>
                      <m:d>
                        <m:d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bSup>
                        <m:sSubSup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  <m:sup>
                                  <m: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sub>
                        <m:sup>
                          <m:sSub>
                            <m:sSubPr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⋆</m:t>
                          </m:r>
                        </m:sup>
                      </m:sSubSup>
                      <m:d>
                        <m:d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GB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altLang="zh-CN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GB" altLang="zh-CN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GB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GB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altLang="zh-CN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  <m:sup>
                                  <m:r>
                                    <a:rPr lang="en-GB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GB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altLang="zh-CN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  <m:sup>
                                  <m:r>
                                    <a:rPr lang="en-GB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sub>
                      </m:sSub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𝜗</m:t>
                      </m:r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ED8A3EF-B0A2-43FF-B21C-54140BCB5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352" y="725796"/>
                <a:ext cx="6172972" cy="817788"/>
              </a:xfrm>
              <a:prstGeom prst="rect">
                <a:avLst/>
              </a:prstGeom>
              <a:blipFill>
                <a:blip r:embed="rId3"/>
                <a:stretch>
                  <a:fillRect t="-2239" r="-197" b="-74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7C954F4-C889-4A7F-80B1-820996DCA68C}"/>
                  </a:ext>
                </a:extLst>
              </p:cNvPr>
              <p:cNvSpPr txBox="1"/>
              <p:nvPr/>
            </p:nvSpPr>
            <p:spPr>
              <a:xfrm>
                <a:off x="7783885" y="2684461"/>
                <a:ext cx="290714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altLang="zh-CN" dirty="0"/>
                  <a:t>: all data, (*</a:t>
                </a:r>
                <a:r>
                  <a:rPr lang="en-GB" altLang="zh-CN" dirty="0" err="1"/>
                  <a:t>args</a:t>
                </a:r>
                <a:r>
                  <a:rPr lang="en-GB" altLang="zh-CN" dirty="0"/>
                  <a:t>, **</a:t>
                </a:r>
                <a:r>
                  <a:rPr lang="en-GB" altLang="zh-CN" dirty="0" err="1"/>
                  <a:t>kwargs</a:t>
                </a:r>
                <a:r>
                  <a:rPr lang="en-GB" altLang="zh-CN" dirty="0"/>
                  <a:t>)</a:t>
                </a:r>
              </a:p>
              <a:p>
                <a:endParaRPr lang="en-GB" altLang="zh-CN" dirty="0"/>
              </a:p>
              <a:p>
                <a14:m>
                  <m:oMath xmlns:m="http://schemas.openxmlformats.org/officeDocument/2006/math">
                    <m:r>
                      <a:rPr lang="en-GB" altLang="zh-CN" b="0" i="1" smtClean="0">
                        <a:latin typeface="Cambria Math" panose="02040503050406030204" pitchFamily="18" charset="0"/>
                      </a:rPr>
                      <m:t>𝜗</m:t>
                    </m:r>
                  </m:oMath>
                </a14:m>
                <a:r>
                  <a:rPr lang="en-GB" altLang="zh-CN" dirty="0"/>
                  <a:t>: all parameters (</a:t>
                </a:r>
                <a:r>
                  <a:rPr lang="en-GB" altLang="zh-CN" dirty="0" err="1"/>
                  <a:t>self.a</a:t>
                </a:r>
                <a:r>
                  <a:rPr lang="en-GB" altLang="zh-CN" dirty="0"/>
                  <a:t> , …)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7C954F4-C889-4A7F-80B1-820996DCA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885" y="2684461"/>
                <a:ext cx="2907142" cy="923330"/>
              </a:xfrm>
              <a:prstGeom prst="rect">
                <a:avLst/>
              </a:prstGeom>
              <a:blipFill>
                <a:blip r:embed="rId4"/>
                <a:stretch>
                  <a:fillRect t="-3289" r="-1258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左大括号 12">
            <a:extLst>
              <a:ext uri="{FF2B5EF4-FFF2-40B4-BE49-F238E27FC236}">
                <a16:creationId xmlns:a16="http://schemas.microsoft.com/office/drawing/2014/main" id="{74FD4769-5DF0-4E37-BC3A-713823B08464}"/>
              </a:ext>
            </a:extLst>
          </p:cNvPr>
          <p:cNvSpPr/>
          <p:nvPr/>
        </p:nvSpPr>
        <p:spPr>
          <a:xfrm>
            <a:off x="7078363" y="2613683"/>
            <a:ext cx="391486" cy="106488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F8763BE-6F0B-47FA-BBC1-A59BE8598D54}"/>
                  </a:ext>
                </a:extLst>
              </p:cNvPr>
              <p:cNvSpPr txBox="1"/>
              <p:nvPr/>
            </p:nvSpPr>
            <p:spPr>
              <a:xfrm>
                <a:off x="5809317" y="2961460"/>
                <a:ext cx="126904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GB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𝜗</m:t>
                      </m:r>
                      <m:r>
                        <a:rPr lang="en-GB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F8763BE-6F0B-47FA-BBC1-A59BE8598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317" y="2961460"/>
                <a:ext cx="1269046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D9979BC-9C90-46A0-8C3D-9F71D5E75F19}"/>
                  </a:ext>
                </a:extLst>
              </p:cNvPr>
              <p:cNvSpPr txBox="1"/>
              <p:nvPr/>
            </p:nvSpPr>
            <p:spPr>
              <a:xfrm>
                <a:off x="6329860" y="1647280"/>
                <a:ext cx="4154342" cy="3372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GB" altLang="zh-CN" b="0" i="1" smtClean="0">
                                  <a:solidFill>
                                    <a:srgbClr val="11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altLang="zh-CN" b="0" i="1" smtClean="0">
                                  <a:solidFill>
                                    <a:srgbClr val="1170C0"/>
                                  </a:solidFill>
                                  <a:latin typeface="Cambria Math" panose="02040503050406030204" pitchFamily="18" charset="0"/>
                                </a:rPr>
                                <m:t>𝑅𝐵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GB" altLang="zh-CN" b="0" i="1" smtClean="0">
                                  <a:solidFill>
                                    <a:srgbClr val="11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altLang="zh-CN" b="0" i="1" smtClean="0">
                                  <a:solidFill>
                                    <a:srgbClr val="1170C0"/>
                                  </a:solidFill>
                                  <a:latin typeface="Cambria Math" panose="02040503050406030204" pitchFamily="18" charset="0"/>
                                </a:rPr>
                                <m:t>𝐴𝑅𝐵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GB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lit/>
                                </m:rPr>
                                <a:rPr lang="en-GB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GB" altLang="zh-CN" b="0" i="1" smtClean="0">
                                  <a:solidFill>
                                    <a:srgbClr val="11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altLang="zh-CN" b="0" i="1" smtClean="0">
                                  <a:solidFill>
                                    <a:srgbClr val="1170C0"/>
                                  </a:solidFill>
                                  <a:latin typeface="Cambria Math" panose="02040503050406030204" pitchFamily="18" charset="0"/>
                                </a:rPr>
                                <m:t>𝐶𝐷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GB" altLang="zh-CN" b="0" i="1" smtClean="0">
                                  <a:solidFill>
                                    <a:srgbClr val="11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altLang="zh-CN" b="0" i="1" smtClean="0">
                                  <a:solidFill>
                                    <a:srgbClr val="1170C0"/>
                                  </a:solidFill>
                                  <a:latin typeface="Cambria Math" panose="02040503050406030204" pitchFamily="18" charset="0"/>
                                </a:rPr>
                                <m:t>𝑅𝐶𝐷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sSup>
                                <m:sSupPr>
                                  <m:ctrlP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p>
                                <m:sSupPr>
                                  <m:ctrlP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sSup>
                                <m:sSupPr>
                                  <m:ctrlP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lang="en-GB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altLang="zh-CN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GB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altLang="zh-CN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GB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altLang="zh-CN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GB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sub>
                      </m:sSub>
                    </m:oMath>
                  </m:oMathPara>
                </a14:m>
                <a:endParaRPr lang="en-GB" altLang="zh-CN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D9979BC-9C90-46A0-8C3D-9F71D5E75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860" y="1647280"/>
                <a:ext cx="4154342" cy="337272"/>
              </a:xfrm>
              <a:prstGeom prst="rect">
                <a:avLst/>
              </a:prstGeom>
              <a:blipFill>
                <a:blip r:embed="rId6"/>
                <a:stretch>
                  <a:fillRect l="-8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70D7A793-3C77-4D7D-8C96-D29166929119}"/>
              </a:ext>
            </a:extLst>
          </p:cNvPr>
          <p:cNvSpPr txBox="1"/>
          <p:nvPr/>
        </p:nvSpPr>
        <p:spPr>
          <a:xfrm>
            <a:off x="6062931" y="2055330"/>
            <a:ext cx="5543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dirty="0">
                <a:solidFill>
                  <a:srgbClr val="AFABAB"/>
                </a:solidFill>
              </a:rPr>
              <a:t>The shape is (number of events, ),  type is complex128</a:t>
            </a:r>
            <a:endParaRPr lang="zh-CN" altLang="en-US" dirty="0">
              <a:solidFill>
                <a:srgbClr val="AFABAB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7832A00-41FE-4237-B4B4-E890500CBB0A}"/>
              </a:ext>
            </a:extLst>
          </p:cNvPr>
          <p:cNvSpPr txBox="1"/>
          <p:nvPr/>
        </p:nvSpPr>
        <p:spPr>
          <a:xfrm>
            <a:off x="5679530" y="4123578"/>
            <a:ext cx="61997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dirty="0"/>
              <a:t>here the data, (*</a:t>
            </a:r>
            <a:r>
              <a:rPr lang="en-GB" altLang="zh-CN" dirty="0" err="1"/>
              <a:t>args</a:t>
            </a:r>
            <a:r>
              <a:rPr lang="en-GB" altLang="zh-CN" dirty="0"/>
              <a:t>, **</a:t>
            </a:r>
            <a:r>
              <a:rPr lang="en-GB" altLang="zh-CN" dirty="0" err="1"/>
              <a:t>kwargs</a:t>
            </a:r>
            <a:r>
              <a:rPr lang="en-GB" altLang="zh-CN" dirty="0"/>
              <a:t>) </a:t>
            </a:r>
            <a:r>
              <a:rPr lang="en-US" altLang="zh-CN" dirty="0"/>
              <a:t>is passed from </a:t>
            </a:r>
            <a:r>
              <a:rPr lang="en-US" altLang="zh-CN" dirty="0" err="1"/>
              <a:t>DecayChain</a:t>
            </a:r>
            <a:r>
              <a:rPr lang="en-US" altLang="zh-CN" dirty="0"/>
              <a:t>.</a:t>
            </a:r>
          </a:p>
          <a:p>
            <a:endParaRPr lang="en-US" altLang="zh-CN" dirty="0"/>
          </a:p>
          <a:p>
            <a:r>
              <a:rPr lang="en-US" altLang="zh-CN" dirty="0"/>
              <a:t>For convenience, different data will be divided into different parts to pass to </a:t>
            </a:r>
            <a:r>
              <a:rPr lang="en-US" altLang="zh-CN" dirty="0" err="1">
                <a:solidFill>
                  <a:srgbClr val="1170C0"/>
                </a:solidFill>
              </a:rPr>
              <a:t>get_amp</a:t>
            </a:r>
            <a:r>
              <a:rPr lang="en-US" altLang="zh-CN" dirty="0"/>
              <a:t>(self, *</a:t>
            </a:r>
            <a:r>
              <a:rPr lang="en-US" altLang="zh-CN" dirty="0" err="1"/>
              <a:t>args</a:t>
            </a:r>
            <a:r>
              <a:rPr lang="en-US" altLang="zh-CN" dirty="0"/>
              <a:t>, **</a:t>
            </a:r>
            <a:r>
              <a:rPr lang="en-US" altLang="zh-CN" dirty="0" err="1"/>
              <a:t>kwargs</a:t>
            </a:r>
            <a:r>
              <a:rPr lang="en-US" altLang="zh-CN" dirty="0"/>
              <a:t>)</a:t>
            </a:r>
          </a:p>
          <a:p>
            <a:endParaRPr lang="en-US" altLang="zh-CN" dirty="0"/>
          </a:p>
          <a:p>
            <a:r>
              <a:rPr lang="en-US" altLang="zh-CN" dirty="0"/>
              <a:t>The parameters are directly defined in the class, and the values are obtained from </a:t>
            </a:r>
            <a:r>
              <a:rPr lang="en-US" altLang="zh-CN" dirty="0" err="1">
                <a:solidFill>
                  <a:srgbClr val="1170C0"/>
                </a:solidFill>
              </a:rPr>
              <a:t>VarsManager</a:t>
            </a:r>
            <a:r>
              <a:rPr lang="en-US" altLang="zh-CN" dirty="0"/>
              <a:t>.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9129849-3716-45D9-8966-24F235E2B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Yi Jiang, General Amplitude Analysis Tool, TF-PWA</a:t>
            </a:r>
            <a:endParaRPr lang="zh-CN" altLang="en-US"/>
          </a:p>
        </p:txBody>
      </p: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E634DFDB-7839-4363-B0D1-315954EE9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2022/12/09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33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3C04B5-2256-4DF0-85BB-2ADFC4AB8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Resonant models and LS coupling</a:t>
            </a:r>
            <a:endParaRPr lang="zh-CN" alt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D7605DB-D782-46B9-8593-D2423D8BC4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altLang="zh-CN" dirty="0">
                    <a:latin typeface="Cambria Math" panose="02040503050406030204" pitchFamily="18" charset="0"/>
                  </a:rPr>
                  <a:t>Default Model: </a:t>
                </a:r>
              </a:p>
              <a:p>
                <a14:m>
                  <m:oMath xmlns:m="http://schemas.openxmlformats.org/officeDocument/2006/math">
                    <m:r>
                      <a:rPr lang="en-GB" altLang="zh-CN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GB" altLang="zh-CN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altLang="zh-CN" b="0" i="1" dirty="0">
                    <a:latin typeface="Cambria Math" panose="02040503050406030204" pitchFamily="18" charset="0"/>
                  </a:rPr>
                  <a:t> </a:t>
                </a:r>
                <a:r>
                  <a:rPr lang="en-GB" altLang="zh-CN" b="0" dirty="0">
                    <a:latin typeface="Cambria Math" panose="02040503050406030204" pitchFamily="18" charset="0"/>
                  </a:rPr>
                  <a:t>Breit-Wigner with </a:t>
                </a:r>
                <a:r>
                  <a:rPr lang="en-GB" altLang="zh-CN" dirty="0">
                    <a:latin typeface="Cambria Math" panose="02040503050406030204" pitchFamily="18" charset="0"/>
                  </a:rPr>
                  <a:t>r</a:t>
                </a:r>
                <a:r>
                  <a:rPr lang="en-GB" altLang="zh-CN" b="0" dirty="0">
                    <a:latin typeface="Cambria Math" panose="02040503050406030204" pitchFamily="18" charset="0"/>
                  </a:rPr>
                  <a:t>unning </a:t>
                </a:r>
                <a:r>
                  <a:rPr lang="en-GB" altLang="zh-CN" dirty="0">
                    <a:latin typeface="Cambria Math" panose="02040503050406030204" pitchFamily="18" charset="0"/>
                  </a:rPr>
                  <a:t>width</a:t>
                </a:r>
                <a:endParaRPr lang="en-GB" altLang="zh-CN" b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altLang="zh-CN" b="0" i="1" dirty="0">
                  <a:latin typeface="Cambria Math" panose="02040503050406030204" pitchFamily="18" charset="0"/>
                </a:endParaRPr>
              </a:p>
              <a:p>
                <a:r>
                  <a:rPr lang="en-GB" altLang="zh-CN" b="0" dirty="0">
                    <a:latin typeface="Cambria Math" panose="02040503050406030204" pitchFamily="18" charset="0"/>
                  </a:rPr>
                  <a:t>LS coupling</a:t>
                </a:r>
                <a:r>
                  <a:rPr lang="en-GB" altLang="zh-CN" dirty="0">
                    <a:latin typeface="Cambria Math" panose="02040503050406030204" pitchFamily="18" charset="0"/>
                  </a:rPr>
                  <a:t>: from helicity base to LS base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GB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zh-CN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GB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zh-CN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GB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GB" altLang="zh-CN" b="0" i="1" smtClean="0">
                        <a:latin typeface="Cambria Math" panose="02040503050406030204" pitchFamily="18" charset="0"/>
                      </a:rPr>
                      <m:t>: </m:t>
                    </m:r>
                    <m:sSup>
                      <m:sSupPr>
                        <m:ctrlPr>
                          <a:rPr lang="en-GB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zh-CN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GB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GB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altLang="zh-CN" b="0" i="1" smtClean="0">
                        <a:latin typeface="Cambria Math" panose="02040503050406030204" pitchFamily="18" charset="0"/>
                      </a:rPr>
                      <m:t>)→</m:t>
                    </m:r>
                    <m:sSubSup>
                      <m:sSubSupPr>
                        <m:ctrlPr>
                          <a:rPr lang="en-GB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GB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GB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zh-CN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GB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r>
                      <a:rPr lang="en-GB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altLang="zh-CN" b="0" i="1" smtClean="0">
                        <a:latin typeface="Cambria Math" panose="02040503050406030204" pitchFamily="18" charset="0"/>
                      </a:rPr>
                      <m:t>)+</m:t>
                    </m:r>
                    <m:sSubSup>
                      <m:sSubSupPr>
                        <m:ctrlPr>
                          <a:rPr lang="en-GB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GB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GB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zh-CN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GB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  <m:r>
                      <a:rPr lang="en-GB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altLang="zh-CN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D7605DB-D782-46B9-8593-D2423D8BC4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86" t="-2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F01F8A-25F2-4555-A9FB-0B1FC544D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2402-7DDA-4FF9-AB4A-643E6214CB9B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5055182-5E9E-4500-82BA-E19E62382B92}"/>
              </a:ext>
            </a:extLst>
          </p:cNvPr>
          <p:cNvSpPr txBox="1"/>
          <p:nvPr/>
        </p:nvSpPr>
        <p:spPr>
          <a:xfrm>
            <a:off x="2888321" y="5109413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dirty="0"/>
              <a:t>fit parameters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286F697-1507-4DA8-AD6C-354E19C4A29F}"/>
              </a:ext>
            </a:extLst>
          </p:cNvPr>
          <p:cNvSpPr/>
          <p:nvPr/>
        </p:nvSpPr>
        <p:spPr>
          <a:xfrm>
            <a:off x="5715305" y="5109413"/>
            <a:ext cx="1673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CG </a:t>
            </a:r>
            <a:r>
              <a:rPr lang="en-GB" altLang="zh-CN" dirty="0"/>
              <a:t>coefficients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8EA3C2D-972C-45C1-829A-DEA8D2BB09A8}"/>
              </a:ext>
            </a:extLst>
          </p:cNvPr>
          <p:cNvSpPr/>
          <p:nvPr/>
        </p:nvSpPr>
        <p:spPr>
          <a:xfrm>
            <a:off x="7347144" y="3861628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dirty="0"/>
              <a:t>Blatt-Weisskopf factor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D02D25B-2C4A-4D16-9672-1C50EE8BDB1B}"/>
                  </a:ext>
                </a:extLst>
              </p:cNvPr>
              <p:cNvSpPr txBox="1"/>
              <p:nvPr/>
            </p:nvSpPr>
            <p:spPr>
              <a:xfrm>
                <a:off x="2630925" y="5797414"/>
                <a:ext cx="5252335" cy="5589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altLang="zh-CN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LS coupling: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GB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GB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altLang="zh-CN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altLang="zh-CN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GB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GB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altLang="zh-CN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GB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GB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GB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GB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altLang="zh-CN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altLang="zh-CN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GB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Parity conversation: </a:t>
                </a:r>
                <a:r>
                  <a:rPr lang="en-GB" altLang="zh-CN" dirty="0"/>
                  <a:t> </a:t>
                </a:r>
                <a14:m>
                  <m:oMath xmlns:m="http://schemas.openxmlformats.org/officeDocument/2006/math">
                    <m:r>
                      <a:rPr lang="en-GB" altLang="zh-CN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zh-CN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GB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zh-CN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GB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GB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zh-CN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GB" altLang="zh-CN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D02D25B-2C4A-4D16-9672-1C50EE8BD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925" y="5797414"/>
                <a:ext cx="5252335" cy="558936"/>
              </a:xfrm>
              <a:prstGeom prst="rect">
                <a:avLst/>
              </a:prstGeom>
              <a:blipFill>
                <a:blip r:embed="rId3"/>
                <a:stretch>
                  <a:fillRect l="-2787" t="-14130" r="-232" b="-23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4D2815E-9D01-4C45-8B32-E496AD56B23C}"/>
                  </a:ext>
                </a:extLst>
              </p:cNvPr>
              <p:cNvSpPr/>
              <p:nvPr/>
            </p:nvSpPr>
            <p:spPr>
              <a:xfrm>
                <a:off x="2066938" y="4288758"/>
                <a:ext cx="7897675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GB" altLang="zh-CN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𝑙𝑠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𝑙𝑠</m:t>
                              </m:r>
                            </m:sub>
                          </m:sSub>
                        </m:e>
                      </m:nary>
                      <m:rad>
                        <m:radPr>
                          <m:degHide m:val="on"/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rad>
                      <m:d>
                        <m:dPr>
                          <m:begChr m:val="⟨"/>
                          <m:endChr m:val="⟩"/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GB" altLang="zh-CN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GB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zh-CN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en-GB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sSup>
                        <m:sSupPr>
                          <m:ctrlPr>
                            <a:rPr lang="en-GB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sSubSup>
                        <m:sSubSup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4D2815E-9D01-4C45-8B32-E496AD56B2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938" y="4288758"/>
                <a:ext cx="7897675" cy="910699"/>
              </a:xfrm>
              <a:prstGeom prst="rect">
                <a:avLst/>
              </a:prstGeom>
              <a:blipFill>
                <a:blip r:embed="rId4"/>
                <a:stretch>
                  <a:fillRect t="-87500" b="-143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2BB879C-AA7A-4948-BF52-92A20DA8CAA8}"/>
                  </a:ext>
                </a:extLst>
              </p:cNvPr>
              <p:cNvSpPr txBox="1"/>
              <p:nvPr/>
            </p:nvSpPr>
            <p:spPr>
              <a:xfrm>
                <a:off x="2457985" y="2794593"/>
                <a:ext cx="2985817" cy="5887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GB" altLang="zh-CN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2BB879C-AA7A-4948-BF52-92A20DA8C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985" y="2794593"/>
                <a:ext cx="2985817" cy="5887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7B5B450-33B7-4946-BB3A-C453A8135785}"/>
                  </a:ext>
                </a:extLst>
              </p:cNvPr>
              <p:cNvSpPr txBox="1"/>
              <p:nvPr/>
            </p:nvSpPr>
            <p:spPr>
              <a:xfrm>
                <a:off x="5443802" y="2730213"/>
                <a:ext cx="3806683" cy="6828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altLang="zh-CN" b="0" i="0" smtClean="0"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altLang="zh-CN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altLang="zh-CN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GB" altLang="zh-CN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f>
                        <m:f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  <m:sup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7B5B450-33B7-4946-BB3A-C453A8135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802" y="2730213"/>
                <a:ext cx="3806683" cy="6828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27CCA92F-C334-44C9-BDC8-708B2D3B9B75}"/>
              </a:ext>
            </a:extLst>
          </p:cNvPr>
          <p:cNvCxnSpPr>
            <a:cxnSpLocks/>
          </p:cNvCxnSpPr>
          <p:nvPr/>
        </p:nvCxnSpPr>
        <p:spPr>
          <a:xfrm flipH="1">
            <a:off x="7257283" y="4199564"/>
            <a:ext cx="860583" cy="452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FCDFC2C5-D673-4C87-A136-3DF52DAF6720}"/>
              </a:ext>
            </a:extLst>
          </p:cNvPr>
          <p:cNvCxnSpPr>
            <a:cxnSpLocks/>
          </p:cNvCxnSpPr>
          <p:nvPr/>
        </p:nvCxnSpPr>
        <p:spPr>
          <a:xfrm flipV="1">
            <a:off x="7889672" y="3383344"/>
            <a:ext cx="228194" cy="475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页脚占位符 9">
            <a:extLst>
              <a:ext uri="{FF2B5EF4-FFF2-40B4-BE49-F238E27FC236}">
                <a16:creationId xmlns:a16="http://schemas.microsoft.com/office/drawing/2014/main" id="{06006296-9AF4-4661-9C58-3C23EE45D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Yi Jiang, General Amplitude Analysis Tool, TF-PWA</a:t>
            </a:r>
            <a:endParaRPr lang="zh-CN" altLang="en-US"/>
          </a:p>
        </p:txBody>
      </p:sp>
      <p:sp>
        <p:nvSpPr>
          <p:cNvPr id="12" name="日期占位符 11">
            <a:extLst>
              <a:ext uri="{FF2B5EF4-FFF2-40B4-BE49-F238E27FC236}">
                <a16:creationId xmlns:a16="http://schemas.microsoft.com/office/drawing/2014/main" id="{48A4AC6C-AFE5-4EFE-917B-EEB64F6C2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2022/12/09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692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830339-DBA1-4831-8248-4767AEE6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9342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 conservation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0E17AD3-5111-4B45-8873-DACD52F6EB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19200"/>
                <a:ext cx="10515600" cy="495776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CP symmetry</a:t>
                </a:r>
              </a:p>
              <a:p>
                <a:pPr lvl="1"/>
                <a:r>
                  <a:rPr lang="en-US" altLang="zh-CN" dirty="0"/>
                  <a:t>Charge conjugate process has the same amplitude after parity transform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b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(−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Using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</m:oMath>
                </a14:m>
                <a:r>
                  <a:rPr lang="en-US" altLang="zh-CN" dirty="0"/>
                  <a:t> as input if charge is different</a:t>
                </a:r>
              </a:p>
              <a:p>
                <a:r>
                  <a:rPr lang="en-US" altLang="zh-CN" dirty="0"/>
                  <a:t>Parity symmetry in helicity formula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</m:oMath>
                </a14:m>
                <a:endParaRPr lang="en-US" altLang="zh-CN" b="0" dirty="0"/>
              </a:p>
              <a:p>
                <a:pPr lvl="1"/>
                <a:r>
                  <a:rPr lang="en-US" altLang="zh-CN" dirty="0"/>
                  <a:t>Keep the relation in parameters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N" dirty="0"/>
              </a:p>
              <a:p>
                <a:r>
                  <a:rPr lang="en-US" altLang="zh-CN" dirty="0"/>
                  <a:t>CP violate </a:t>
                </a:r>
              </a:p>
              <a:p>
                <a:pPr lvl="1"/>
                <a:r>
                  <a:rPr lang="en-US" altLang="zh-CN" dirty="0"/>
                  <a:t>use other decay model replace default. </a:t>
                </a:r>
              </a:p>
              <a:p>
                <a:pPr lvl="1"/>
                <a:r>
                  <a:rPr lang="en-US" altLang="zh-CN" dirty="0"/>
                  <a:t>use charge information in data to use different parameters</a:t>
                </a:r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0E17AD3-5111-4B45-8873-DACD52F6EB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19200"/>
                <a:ext cx="10515600" cy="4957763"/>
              </a:xfrm>
              <a:blipFill>
                <a:blip r:embed="rId2"/>
                <a:stretch>
                  <a:fillRect l="-1043" t="-2214" b="-9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412CB45-4DA0-403E-A779-EE811BA84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2402-7DDA-4FF9-AB4A-643E6214CB9B}" type="slidenum">
              <a:rPr lang="zh-CN" altLang="en-US" smtClean="0"/>
              <a:t>22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7E04938-AEDE-4385-BC37-589BDCF701B5}"/>
                  </a:ext>
                </a:extLst>
              </p:cNvPr>
              <p:cNvSpPr txBox="1"/>
              <p:nvPr/>
            </p:nvSpPr>
            <p:spPr>
              <a:xfrm>
                <a:off x="7100350" y="3536327"/>
                <a:ext cx="5091650" cy="12003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/>
                  <a:t>The normal way is using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in LHCb,</a:t>
                </a:r>
              </a:p>
              <a:p>
                <a:r>
                  <a:rPr lang="en-US" altLang="zh-CN" sz="2400" dirty="0"/>
                  <a:t>It is the same by </a:t>
                </a:r>
              </a:p>
              <a:p>
                <a:r>
                  <a:rPr lang="en-US" altLang="zh-CN" sz="2400" dirty="0"/>
                  <a:t>the automatic angle calculation.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7E04938-AEDE-4385-BC37-589BDCF70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350" y="3536327"/>
                <a:ext cx="5091650" cy="1200329"/>
              </a:xfrm>
              <a:prstGeom prst="rect">
                <a:avLst/>
              </a:prstGeom>
              <a:blipFill>
                <a:blip r:embed="rId3"/>
                <a:stretch>
                  <a:fillRect l="-1792" t="-3015" r="-717" b="-1055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日期占位符 5">
            <a:extLst>
              <a:ext uri="{FF2B5EF4-FFF2-40B4-BE49-F238E27FC236}">
                <a16:creationId xmlns:a16="http://schemas.microsoft.com/office/drawing/2014/main" id="{B198D123-7C29-4E3B-AF67-8E0926C49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2022/12/09</a:t>
            </a:r>
            <a:endParaRPr lang="zh-CN" altLang="en-US"/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BE4ACF72-9D53-49F0-9EE3-C241ADE37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Yi Jiang, General Amplitude Analysis Tool, TF-PWA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594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4420A6-E122-4E6E-90ED-F266E0860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3642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Identical particles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4C85700-0137-4388-83A2-AE30AD6D00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5" y="2745156"/>
            <a:ext cx="4053004" cy="3039753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D9BDE67-6B80-4837-A195-D9345A00C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497" y="2745155"/>
            <a:ext cx="4053005" cy="303975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EFCACC5-6ABA-43E6-BB28-60C36AE844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785" y="2745156"/>
            <a:ext cx="4053004" cy="303975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0E243FE-6CAE-4A29-AB0C-C64D1C449EA4}"/>
              </a:ext>
            </a:extLst>
          </p:cNvPr>
          <p:cNvSpPr txBox="1"/>
          <p:nvPr/>
        </p:nvSpPr>
        <p:spPr>
          <a:xfrm>
            <a:off x="830510" y="2375823"/>
            <a:ext cx="225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No identical particles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8ED3D72-8E36-45AA-9FDE-A6BD51B51759}"/>
              </a:ext>
            </a:extLst>
          </p:cNvPr>
          <p:cNvSpPr txBox="1"/>
          <p:nvPr/>
        </p:nvSpPr>
        <p:spPr>
          <a:xfrm>
            <a:off x="6402478" y="1256035"/>
            <a:ext cx="2832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</a:t>
            </a:r>
            <a:r>
              <a:rPr lang="zh-CN" altLang="en-US" dirty="0"/>
              <a:t>，</a:t>
            </a:r>
            <a:r>
              <a:rPr lang="en-US" altLang="zh-CN" dirty="0"/>
              <a:t>C are identical particles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289F357-E371-4E2C-862F-E50E5FB7E5E4}"/>
              </a:ext>
            </a:extLst>
          </p:cNvPr>
          <p:cNvSpPr txBox="1"/>
          <p:nvPr/>
        </p:nvSpPr>
        <p:spPr>
          <a:xfrm>
            <a:off x="8004768" y="2290086"/>
            <a:ext cx="40530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0" i="0" dirty="0">
                <a:solidFill>
                  <a:srgbClr val="11111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fermion: </a:t>
            </a:r>
          </a:p>
          <a:p>
            <a:pPr algn="ctr"/>
            <a:r>
              <a:rPr lang="en-US" altLang="zh-CN" b="0" i="0" dirty="0">
                <a:solidFill>
                  <a:srgbClr val="11111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Interference is eliminated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D71B2EF-7A06-4814-8B27-BC6A1AF0067F}"/>
              </a:ext>
            </a:extLst>
          </p:cNvPr>
          <p:cNvSpPr txBox="1"/>
          <p:nvPr/>
        </p:nvSpPr>
        <p:spPr>
          <a:xfrm>
            <a:off x="3970522" y="2237323"/>
            <a:ext cx="39352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0" i="0" dirty="0">
                <a:solidFill>
                  <a:srgbClr val="11111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boson : </a:t>
            </a:r>
          </a:p>
          <a:p>
            <a:pPr algn="ctr"/>
            <a:r>
              <a:rPr lang="en-US" altLang="zh-CN" b="0" i="0" dirty="0">
                <a:solidFill>
                  <a:srgbClr val="11111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Interference is enhanced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D75EB56-5330-43E0-A1CC-A8DD66F42125}"/>
                  </a:ext>
                </a:extLst>
              </p:cNvPr>
              <p:cNvSpPr txBox="1"/>
              <p:nvPr/>
            </p:nvSpPr>
            <p:spPr>
              <a:xfrm>
                <a:off x="5254816" y="1613301"/>
                <a:ext cx="5499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𝐴𝑚𝑝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𝐴𝑚𝑝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𝐴𝑚𝑝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D75EB56-5330-43E0-A1CC-A8DD66F42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816" y="1613301"/>
                <a:ext cx="5499904" cy="369332"/>
              </a:xfrm>
              <a:prstGeom prst="rect">
                <a:avLst/>
              </a:prstGeom>
              <a:blipFill>
                <a:blip r:embed="rId5"/>
                <a:stretch>
                  <a:fillRect l="-222"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41BF5B1-8796-4BD1-B261-8261EF6E94D3}"/>
                  </a:ext>
                </a:extLst>
              </p:cNvPr>
              <p:cNvSpPr txBox="1"/>
              <p:nvPr/>
            </p:nvSpPr>
            <p:spPr>
              <a:xfrm>
                <a:off x="1283516" y="1213976"/>
                <a:ext cx="240751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𝐵𝐶𝐷</m:t>
                      </m:r>
                    </m:oMath>
                  </m:oMathPara>
                </a14:m>
                <a:endParaRPr lang="en-US" altLang="zh-CN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𝐵𝐷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41BF5B1-8796-4BD1-B261-8261EF6E9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516" y="1213976"/>
                <a:ext cx="2407519" cy="553998"/>
              </a:xfrm>
              <a:prstGeom prst="rect">
                <a:avLst/>
              </a:prstGeom>
              <a:blipFill>
                <a:blip r:embed="rId6"/>
                <a:stretch>
                  <a:fillRect l="-1777" r="-1523" b="-32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椭圆 19">
            <a:extLst>
              <a:ext uri="{FF2B5EF4-FFF2-40B4-BE49-F238E27FC236}">
                <a16:creationId xmlns:a16="http://schemas.microsoft.com/office/drawing/2014/main" id="{D5909AE2-6DBD-47D5-B381-E3A509A45588}"/>
              </a:ext>
            </a:extLst>
          </p:cNvPr>
          <p:cNvSpPr/>
          <p:nvPr/>
        </p:nvSpPr>
        <p:spPr>
          <a:xfrm>
            <a:off x="5065258" y="4265032"/>
            <a:ext cx="813732" cy="8053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8DB1866D-CAB0-45D0-8BFC-65A5A00B0CF0}"/>
              </a:ext>
            </a:extLst>
          </p:cNvPr>
          <p:cNvSpPr/>
          <p:nvPr/>
        </p:nvSpPr>
        <p:spPr>
          <a:xfrm>
            <a:off x="8869539" y="4213509"/>
            <a:ext cx="813732" cy="8053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CA0EAE0-69A9-4D9E-84CF-7E05C78B1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2022/12/09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321EFE7-B925-4474-80C4-62809103A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Yi Jiang, General Amplitude Analysis Tool, TF-PWA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CDCEDC-F5E2-42C6-B828-614AFFE62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2402-7DDA-4FF9-AB4A-643E6214CB9B}" type="slidenum">
              <a:rPr lang="zh-CN" altLang="en-US" smtClean="0"/>
              <a:pPr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0769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254A8F5-759C-4FE1-B078-6D3E20C17F5F}"/>
                  </a:ext>
                </a:extLst>
              </p:cNvPr>
              <p:cNvSpPr txBox="1"/>
              <p:nvPr/>
            </p:nvSpPr>
            <p:spPr>
              <a:xfrm>
                <a:off x="528657" y="2134081"/>
                <a:ext cx="6623645" cy="98539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Negative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og-Likelihood (NLL):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data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i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𝜗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altLang="zh-CN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lit/>
                        </m:rPr>
                        <a:rPr lang="en-GB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∑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254A8F5-759C-4FE1-B078-6D3E20C17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57" y="2134081"/>
                <a:ext cx="6623645" cy="985398"/>
              </a:xfrm>
              <a:prstGeom prst="rect">
                <a:avLst/>
              </a:prstGeom>
              <a:blipFill>
                <a:blip r:embed="rId2"/>
                <a:stretch>
                  <a:fillRect l="-1287" t="-731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9A0F87F-3A8C-4DDE-898A-A9E7FCD707A8}"/>
                  </a:ext>
                </a:extLst>
              </p:cNvPr>
              <p:cNvSpPr txBox="1"/>
              <p:nvPr/>
            </p:nvSpPr>
            <p:spPr>
              <a:xfrm>
                <a:off x="6740186" y="4087246"/>
                <a:ext cx="1268937" cy="526683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zh-CN" i="0"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𝜕𝜗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9A0F87F-3A8C-4DDE-898A-A9E7FCD70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186" y="4087246"/>
                <a:ext cx="1268937" cy="526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5287E41-CB88-4DE9-AD95-691017F7E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FB33-C5DC-4680-9012-76AE566B7020}" type="slidenum">
              <a:rPr lang="zh-CN" altLang="en-US" smtClean="0"/>
              <a:t>24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264E718-AF14-42BE-8625-41A3DFE24201}"/>
                  </a:ext>
                </a:extLst>
              </p:cNvPr>
              <p:cNvSpPr txBox="1"/>
              <p:nvPr/>
            </p:nvSpPr>
            <p:spPr>
              <a:xfrm>
                <a:off x="981772" y="1310418"/>
                <a:ext cx="6476773" cy="708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𝜗</m:t>
                          </m:r>
                        </m:e>
                      </m:d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GB" altLang="zh-CN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den>
                      </m:f>
                      <m:d>
                        <m:d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𝜗</m:t>
                          </m:r>
                        </m:e>
                      </m:d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lit/>
                        </m:rPr>
                        <a:rPr lang="en-GB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𝑀𝐶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>
                            <m:fPr>
                              <m:ctrlPr>
                                <a:rPr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n-GB" altLang="zh-CN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den>
                          </m:f>
                          <m:d>
                            <m:dPr>
                              <m:ctrlPr>
                                <a:rPr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  <m:r>
                                <a:rPr lang="en-GB" altLang="zh-CN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nary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lit/>
                        </m:rPr>
                        <a:rPr lang="en-GB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264E718-AF14-42BE-8625-41A3DFE24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772" y="1310418"/>
                <a:ext cx="6476773" cy="7083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F011D2CF-48D5-4616-8023-42C51F0C3B65}"/>
              </a:ext>
            </a:extLst>
          </p:cNvPr>
          <p:cNvSpPr txBox="1"/>
          <p:nvPr/>
        </p:nvSpPr>
        <p:spPr>
          <a:xfrm>
            <a:off x="488272" y="336619"/>
            <a:ext cx="5930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 process: maximum likelihood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FD34F04-15D4-4DA5-AC34-E45444050555}"/>
                  </a:ext>
                </a:extLst>
              </p:cNvPr>
              <p:cNvSpPr txBox="1"/>
              <p:nvPr/>
            </p:nvSpPr>
            <p:spPr>
              <a:xfrm>
                <a:off x="774962" y="5614028"/>
                <a:ext cx="3487045" cy="574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error matrix</a:t>
                </a:r>
                <a:r>
                  <a:rPr lang="en-US" altLang="zh-CN" b="0" dirty="0"/>
                  <a:t>: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GB" altLang="zh-CN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func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𝜗</m:t>
                            </m:r>
                          </m:e>
                        </m:acc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FD34F04-15D4-4DA5-AC34-E45444050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62" y="5614028"/>
                <a:ext cx="3487045" cy="574068"/>
              </a:xfrm>
              <a:prstGeom prst="rect">
                <a:avLst/>
              </a:prstGeom>
              <a:blipFill>
                <a:blip r:embed="rId5"/>
                <a:stretch>
                  <a:fillRect l="-1399" t="-64894" r="-5769" b="-968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E1B428D-3EC4-44D0-A66C-5BBDD55D428B}"/>
                  </a:ext>
                </a:extLst>
              </p:cNvPr>
              <p:cNvSpPr txBox="1"/>
              <p:nvPr/>
            </p:nvSpPr>
            <p:spPr>
              <a:xfrm>
                <a:off x="488272" y="4175447"/>
                <a:ext cx="2018437" cy="2885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𝜗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argmin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(−</m:t>
                      </m:r>
                      <m:func>
                        <m:func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func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E1B428D-3EC4-44D0-A66C-5BBDD55D4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72" y="4175447"/>
                <a:ext cx="2018437" cy="288541"/>
              </a:xfrm>
              <a:prstGeom prst="rect">
                <a:avLst/>
              </a:prstGeom>
              <a:blipFill>
                <a:blip r:embed="rId6"/>
                <a:stretch>
                  <a:fillRect l="-2115" t="-27660" r="-3625" b="-34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2610AFC-60E1-4F8D-916C-872DC0E46B81}"/>
                  </a:ext>
                </a:extLst>
              </p:cNvPr>
              <p:cNvSpPr txBox="1"/>
              <p:nvPr/>
            </p:nvSpPr>
            <p:spPr>
              <a:xfrm>
                <a:off x="8351520" y="3683199"/>
                <a:ext cx="3672840" cy="147732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Automatic differentiation:</a:t>
                </a:r>
                <a:r>
                  <a:rPr lang="en-GB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GB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educe the number of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calculation of </a:t>
                </a:r>
                <a14:m>
                  <m:oMath xmlns:m="http://schemas.openxmlformats.org/officeDocument/2006/math">
                    <m:r>
                      <a:rPr lang="en-GB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GB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ln</m:t>
                        </m:r>
                      </m:fName>
                      <m:e>
                        <m:r>
                          <a:rPr lang="en-GB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func>
                  </m:oMath>
                </a14:m>
                <a:r>
                  <a:rPr lang="en-GB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speed up the fit.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GB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ore accurate gradient,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improve the fit result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2610AFC-60E1-4F8D-916C-872DC0E46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1520" y="3683199"/>
                <a:ext cx="3672840" cy="1477328"/>
              </a:xfrm>
              <a:prstGeom prst="rect">
                <a:avLst/>
              </a:prstGeom>
              <a:blipFill>
                <a:blip r:embed="rId7"/>
                <a:stretch>
                  <a:fillRect l="-1157" t="-1633" b="-489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223199A7-F180-4869-8706-20C0A882B5A3}"/>
              </a:ext>
            </a:extLst>
          </p:cNvPr>
          <p:cNvSpPr txBox="1"/>
          <p:nvPr/>
        </p:nvSpPr>
        <p:spPr>
          <a:xfrm>
            <a:off x="4429006" y="5650601"/>
            <a:ext cx="4181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calculated by automatic differentiation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2185693-1BF2-433C-AB37-7517B36316C0}"/>
                  </a:ext>
                </a:extLst>
              </p:cNvPr>
              <p:cNvSpPr txBox="1"/>
              <p:nvPr/>
            </p:nvSpPr>
            <p:spPr>
              <a:xfrm>
                <a:off x="6367364" y="2451866"/>
                <a:ext cx="1138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2185693-1BF2-433C-AB37-7517B3631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364" y="2451866"/>
                <a:ext cx="113813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>
            <a:extLst>
              <a:ext uri="{FF2B5EF4-FFF2-40B4-BE49-F238E27FC236}">
                <a16:creationId xmlns:a16="http://schemas.microsoft.com/office/drawing/2014/main" id="{E749531B-45C0-4E60-8612-CF4D1193AEC2}"/>
              </a:ext>
            </a:extLst>
          </p:cNvPr>
          <p:cNvSpPr/>
          <p:nvPr/>
        </p:nvSpPr>
        <p:spPr>
          <a:xfrm>
            <a:off x="2105164" y="5581696"/>
            <a:ext cx="2038571" cy="6387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28B865C-3528-3D46-A448-774E4A58AADC}"/>
              </a:ext>
            </a:extLst>
          </p:cNvPr>
          <p:cNvSpPr/>
          <p:nvPr/>
        </p:nvSpPr>
        <p:spPr>
          <a:xfrm>
            <a:off x="7772260" y="2183915"/>
            <a:ext cx="4084320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either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subtract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directly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D815F36-4E5C-42C6-9316-B5EA4CD05EE4}"/>
                  </a:ext>
                </a:extLst>
              </p:cNvPr>
              <p:cNvSpPr txBox="1"/>
              <p:nvPr/>
            </p:nvSpPr>
            <p:spPr>
              <a:xfrm>
                <a:off x="2765216" y="3446561"/>
                <a:ext cx="3491277" cy="1746312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altLang="zh-CN" b="0" dirty="0">
                    <a:latin typeface="Cambria Math" panose="02040503050406030204" pitchFamily="18" charset="0"/>
                  </a:rPr>
                  <a:t>BFGS: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𝜗</m:t>
                          </m:r>
                        </m:e>
                        <m:sub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𝜗</m:t>
                          </m:r>
                        </m:e>
                        <m:sub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altLang="zh-CN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altLang="zh-CN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𝜗</m:t>
                          </m:r>
                        </m:e>
                        <m:sub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𝜗</m:t>
                          </m:r>
                        </m:e>
                        <m:sub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lit/>
                        </m:rPr>
                        <a:rPr lang="en-GB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D815F36-4E5C-42C6-9316-B5EA4CD05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216" y="3446561"/>
                <a:ext cx="3491277" cy="1746312"/>
              </a:xfrm>
              <a:prstGeom prst="rect">
                <a:avLst/>
              </a:prstGeom>
              <a:blipFill>
                <a:blip r:embed="rId18"/>
                <a:stretch>
                  <a:fillRect l="-4007" t="-4498" b="-2768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78BDE62-9875-4FA0-BADB-F6776B3FF0C3}"/>
                  </a:ext>
                </a:extLst>
              </p:cNvPr>
              <p:cNvSpPr txBox="1"/>
              <p:nvPr/>
            </p:nvSpPr>
            <p:spPr>
              <a:xfrm>
                <a:off x="4510854" y="6181067"/>
                <a:ext cx="6707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78BDE62-9875-4FA0-BADB-F6776B3FF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854" y="6181067"/>
                <a:ext cx="670760" cy="276999"/>
              </a:xfrm>
              <a:prstGeom prst="rect">
                <a:avLst/>
              </a:prstGeom>
              <a:blipFill>
                <a:blip r:embed="rId19"/>
                <a:stretch>
                  <a:fillRect l="-7273" r="-6364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页脚占位符 11">
            <a:extLst>
              <a:ext uri="{FF2B5EF4-FFF2-40B4-BE49-F238E27FC236}">
                <a16:creationId xmlns:a16="http://schemas.microsoft.com/office/drawing/2014/main" id="{4F5FB5A9-3234-4D86-87E9-CDD837994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Yi Jiang, General Amplitude Analysis Tool, TF-PWA</a:t>
            </a:r>
            <a:endParaRPr lang="zh-CN" altLang="en-US"/>
          </a:p>
        </p:txBody>
      </p:sp>
      <p:sp>
        <p:nvSpPr>
          <p:cNvPr id="14" name="日期占位符 13">
            <a:extLst>
              <a:ext uri="{FF2B5EF4-FFF2-40B4-BE49-F238E27FC236}">
                <a16:creationId xmlns:a16="http://schemas.microsoft.com/office/drawing/2014/main" id="{C00414E6-795E-47AE-A525-7506D90F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2022/12/09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410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2C8871-9BAB-4BB9-93AB-15131C588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2841"/>
          </a:xfrm>
        </p:spPr>
        <p:txBody>
          <a:bodyPr>
            <a:noAutofit/>
          </a:bodyPr>
          <a:lstStyle/>
          <a:p>
            <a:r>
              <a:rPr lang="en-GB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Differentiation (AD)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54631E8-FB23-4755-BF3B-0F18EA4A27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28603"/>
                <a:ext cx="10515600" cy="5148360"/>
              </a:xfrm>
            </p:spPr>
            <p:txBody>
              <a:bodyPr/>
              <a:lstStyle/>
              <a:p>
                <a:r>
                  <a:rPr lang="en-GB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 provides a powerful way to </a:t>
                </a:r>
              </a:p>
              <a:p>
                <a:pPr marL="0" indent="0">
                  <a:buNone/>
                </a:pPr>
                <a:r>
                  <a:rPr lang="en-GB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calculate gradient automatically</a:t>
                </a:r>
              </a:p>
              <a:p>
                <a:r>
                  <a:rPr lang="en-GB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Chain Rules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altLang="zh-CN" b="0" i="1" smtClean="0">
                        <a:latin typeface="Cambria Math" panose="02040503050406030204" pitchFamily="18" charset="0"/>
                      </a:rPr>
                      <m:t>:  </m:t>
                    </m:r>
                    <m:f>
                      <m:fPr>
                        <m:ctrlPr>
                          <a:rPr lang="en-GB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GB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GB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zh-CN" b="0" i="1" smtClean="0">
                            <a:latin typeface="Cambria Math" panose="02040503050406030204" pitchFamily="18" charset="0"/>
                          </a:rPr>
                          <m:t>𝑑𝑓</m:t>
                        </m:r>
                      </m:num>
                      <m:den>
                        <m:r>
                          <a:rPr lang="en-GB" altLang="zh-CN" b="0" i="1" smtClean="0">
                            <a:latin typeface="Cambria Math" panose="02040503050406030204" pitchFamily="18" charset="0"/>
                          </a:rPr>
                          <m:t>𝑑𝑔</m:t>
                        </m:r>
                      </m:den>
                    </m:f>
                    <m:r>
                      <a:rPr lang="en-GB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GB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GB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altLang="zh-CN" b="0" i="1" smtClean="0">
                        <a:latin typeface="Cambria Math" panose="02040503050406030204" pitchFamily="18" charset="0"/>
                      </a:rPr>
                      <m:t>:  </m:t>
                    </m:r>
                    <m:f>
                      <m:fPr>
                        <m:ctrlPr>
                          <a:rPr lang="en-GB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zh-CN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GB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GB" altLang="zh-CN" b="0" i="1" smtClean="0"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GB" altLang="zh-CN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GB" altLang="zh-C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altLang="zh-CN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GB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f>
                      <m:fPr>
                        <m:ctrlPr>
                          <a:rPr lang="en-GB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GB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f>
                      <m:fPr>
                        <m:ctrlPr>
                          <a:rPr lang="en-GB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54631E8-FB23-4755-BF3B-0F18EA4A27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28603"/>
                <a:ext cx="10515600" cy="5148360"/>
              </a:xfrm>
              <a:blipFill>
                <a:blip r:embed="rId2"/>
                <a:stretch>
                  <a:fillRect l="-1043" t="-21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F033280-8E05-4CA3-914F-347A2E4FB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2402-7DDA-4FF9-AB4A-643E6214CB9B}" type="slidenum">
              <a:rPr lang="zh-CN" altLang="en-US" smtClean="0"/>
              <a:t>25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47696E2-A825-4264-926C-4A2CA1C52CA3}"/>
                  </a:ext>
                </a:extLst>
              </p:cNvPr>
              <p:cNvSpPr txBox="1"/>
              <p:nvPr/>
            </p:nvSpPr>
            <p:spPr>
              <a:xfrm>
                <a:off x="6096000" y="3934744"/>
                <a:ext cx="5991084" cy="22040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func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b="0" dirty="0"/>
              </a:p>
              <a:p>
                <a:r>
                  <a:rPr lang="en-US" altLang="zh-CN" b="0" dirty="0"/>
                  <a:t>Symbolic method: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𝑑𝑔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​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func>
                            </m:e>
                          </m:d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​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]=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func>
                        <m:func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47696E2-A825-4264-926C-4A2CA1C52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934744"/>
                <a:ext cx="5991084" cy="2204065"/>
              </a:xfrm>
              <a:prstGeom prst="rect">
                <a:avLst/>
              </a:prstGeom>
              <a:blipFill>
                <a:blip r:embed="rId3"/>
                <a:stretch>
                  <a:fillRect l="-2234" b="-3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椭圆 7">
            <a:extLst>
              <a:ext uri="{FF2B5EF4-FFF2-40B4-BE49-F238E27FC236}">
                <a16:creationId xmlns:a16="http://schemas.microsoft.com/office/drawing/2014/main" id="{C37D09BA-C2F2-4D2A-A41F-61F2E1AE84F4}"/>
              </a:ext>
            </a:extLst>
          </p:cNvPr>
          <p:cNvSpPr/>
          <p:nvPr/>
        </p:nvSpPr>
        <p:spPr>
          <a:xfrm>
            <a:off x="8869285" y="37044"/>
            <a:ext cx="604007" cy="570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f</a:t>
            </a:r>
            <a:endParaRPr lang="zh-CN" altLang="en-US" dirty="0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33FE7424-4272-4B7B-B29A-A4CC6FEFE2CC}"/>
              </a:ext>
            </a:extLst>
          </p:cNvPr>
          <p:cNvSpPr/>
          <p:nvPr/>
        </p:nvSpPr>
        <p:spPr>
          <a:xfrm>
            <a:off x="8410732" y="1547188"/>
            <a:ext cx="1521113" cy="570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z=g(a, b)</a:t>
            </a:r>
            <a:endParaRPr lang="zh-CN" altLang="en-US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784B4512-4DC0-462F-9178-B13AD7D08AC8}"/>
              </a:ext>
            </a:extLst>
          </p:cNvPr>
          <p:cNvSpPr/>
          <p:nvPr/>
        </p:nvSpPr>
        <p:spPr>
          <a:xfrm>
            <a:off x="7943984" y="2176409"/>
            <a:ext cx="816180" cy="570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a=x</a:t>
            </a:r>
            <a:endParaRPr lang="zh-CN" altLang="en-US" dirty="0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E8FB9BDD-9AA9-4395-A3F7-F7D13BC8445A}"/>
              </a:ext>
            </a:extLst>
          </p:cNvPr>
          <p:cNvSpPr/>
          <p:nvPr/>
        </p:nvSpPr>
        <p:spPr>
          <a:xfrm>
            <a:off x="9582415" y="2178566"/>
            <a:ext cx="816180" cy="570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b=x</a:t>
            </a:r>
            <a:endParaRPr lang="zh-CN" altLang="en-US" dirty="0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B4F3D58F-6B4B-41E3-A0CF-A981A97CA2D6}"/>
              </a:ext>
            </a:extLst>
          </p:cNvPr>
          <p:cNvSpPr/>
          <p:nvPr/>
        </p:nvSpPr>
        <p:spPr>
          <a:xfrm>
            <a:off x="8766235" y="3016336"/>
            <a:ext cx="816180" cy="570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x</a:t>
            </a:r>
            <a:endParaRPr lang="zh-CN" altLang="en-US" dirty="0"/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C717D2A7-FCBB-4AFA-AF15-3560D16F6A4A}"/>
              </a:ext>
            </a:extLst>
          </p:cNvPr>
          <p:cNvCxnSpPr>
            <a:cxnSpLocks/>
            <a:stCxn id="14" idx="1"/>
            <a:endCxn id="11" idx="4"/>
          </p:cNvCxnSpPr>
          <p:nvPr/>
        </p:nvCxnSpPr>
        <p:spPr>
          <a:xfrm flipH="1" flipV="1">
            <a:off x="8352074" y="2746860"/>
            <a:ext cx="533688" cy="353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672B6578-5806-46CE-A6C6-733FD8989C7C}"/>
              </a:ext>
            </a:extLst>
          </p:cNvPr>
          <p:cNvCxnSpPr>
            <a:cxnSpLocks/>
            <a:stCxn id="14" idx="7"/>
            <a:endCxn id="12" idx="4"/>
          </p:cNvCxnSpPr>
          <p:nvPr/>
        </p:nvCxnSpPr>
        <p:spPr>
          <a:xfrm flipV="1">
            <a:off x="9462888" y="2749017"/>
            <a:ext cx="527617" cy="350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07A152EB-139E-4141-8436-59F058C3C55F}"/>
              </a:ext>
            </a:extLst>
          </p:cNvPr>
          <p:cNvCxnSpPr>
            <a:cxnSpLocks/>
            <a:stCxn id="11" idx="0"/>
            <a:endCxn id="9" idx="3"/>
          </p:cNvCxnSpPr>
          <p:nvPr/>
        </p:nvCxnSpPr>
        <p:spPr>
          <a:xfrm flipV="1">
            <a:off x="8352074" y="2034098"/>
            <a:ext cx="281420" cy="142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56B22A96-AF5F-4F09-9936-2D352E3BEFCF}"/>
              </a:ext>
            </a:extLst>
          </p:cNvPr>
          <p:cNvCxnSpPr>
            <a:cxnSpLocks/>
            <a:stCxn id="12" idx="0"/>
            <a:endCxn id="9" idx="5"/>
          </p:cNvCxnSpPr>
          <p:nvPr/>
        </p:nvCxnSpPr>
        <p:spPr>
          <a:xfrm flipH="1" flipV="1">
            <a:off x="9709083" y="2034098"/>
            <a:ext cx="281422" cy="144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>
            <a:extLst>
              <a:ext uri="{FF2B5EF4-FFF2-40B4-BE49-F238E27FC236}">
                <a16:creationId xmlns:a16="http://schemas.microsoft.com/office/drawing/2014/main" id="{54E3B27D-7591-49C0-B78E-38564FBAA366}"/>
              </a:ext>
            </a:extLst>
          </p:cNvPr>
          <p:cNvSpPr/>
          <p:nvPr/>
        </p:nvSpPr>
        <p:spPr>
          <a:xfrm>
            <a:off x="7602547" y="709278"/>
            <a:ext cx="3137482" cy="218878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23E0F133-3D8E-49E1-AA46-98C850F85114}"/>
              </a:ext>
            </a:extLst>
          </p:cNvPr>
          <p:cNvSpPr txBox="1"/>
          <p:nvPr/>
        </p:nvSpPr>
        <p:spPr>
          <a:xfrm>
            <a:off x="715368" y="3738356"/>
            <a:ext cx="46925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basic operator need for differentiation</a:t>
            </a:r>
            <a:r>
              <a:rPr lang="en-US" altLang="zh-CN" sz="2000" dirty="0"/>
              <a:t>.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 as amplitude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3EE2882D-5665-4A96-8133-BCE265D1C701}"/>
                  </a:ext>
                </a:extLst>
              </p:cNvPr>
              <p:cNvSpPr txBox="1"/>
              <p:nvPr/>
            </p:nvSpPr>
            <p:spPr>
              <a:xfrm>
                <a:off x="0" y="4444092"/>
                <a:ext cx="6239181" cy="8960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altLang="zh-CN" smtClean="0">
                          <a:latin typeface="Cambria Math" panose="02040503050406030204" pitchFamily="18" charset="0"/>
                        </a:rPr>
                        <m:t>Automatic</m:t>
                      </m:r>
                      <m:r>
                        <m:rPr>
                          <m:nor/>
                        </m:rPr>
                        <a:rPr lang="en-GB" altLang="zh-CN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altLang="zh-CN" smtClean="0">
                          <a:latin typeface="Cambria Math" panose="02040503050406030204" pitchFamily="18" charset="0"/>
                        </a:rPr>
                        <m:t>Differentiation</m:t>
                      </m:r>
                      <m:r>
                        <m:rPr>
                          <m:nor/>
                        </m:rPr>
                        <a:rPr lang="en-GB" altLang="zh-CN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altLang="zh-CN" b="0" i="0" smtClean="0"/>
                        <m:t>(</m:t>
                      </m:r>
                      <m:r>
                        <m:rPr>
                          <m:nor/>
                        </m:rPr>
                        <a:rPr lang="en-GB" altLang="zh-CN" smtClean="0"/>
                        <m:t>numerically</m:t>
                      </m:r>
                      <m:r>
                        <m:rPr>
                          <m:nor/>
                        </m:rPr>
                        <a:rPr lang="en-GB" altLang="zh-CN" b="0" i="0" smtClean="0"/>
                        <m:t>)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(1)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)[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rgbClr val="A5A5A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0.5403</m:t>
                      </m:r>
                    </m:oMath>
                  </m:oMathPara>
                </a14:m>
                <a:endParaRPr lang="en-US" altLang="zh-CN" b="0" dirty="0"/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3EE2882D-5665-4A96-8133-BCE265D1C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44092"/>
                <a:ext cx="6239181" cy="8960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椭圆 53">
            <a:extLst>
              <a:ext uri="{FF2B5EF4-FFF2-40B4-BE49-F238E27FC236}">
                <a16:creationId xmlns:a16="http://schemas.microsoft.com/office/drawing/2014/main" id="{540B2FB9-6ECF-4FE7-A728-87055E9CAE63}"/>
              </a:ext>
            </a:extLst>
          </p:cNvPr>
          <p:cNvSpPr/>
          <p:nvPr/>
        </p:nvSpPr>
        <p:spPr>
          <a:xfrm>
            <a:off x="8557997" y="811062"/>
            <a:ext cx="1226584" cy="570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f=sin(z)</a:t>
            </a:r>
            <a:endParaRPr lang="zh-CN" altLang="en-US" dirty="0"/>
          </a:p>
        </p:txBody>
      </p: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F87ADD5A-2C44-428C-90DA-DF18C9011F02}"/>
              </a:ext>
            </a:extLst>
          </p:cNvPr>
          <p:cNvCxnSpPr>
            <a:cxnSpLocks/>
            <a:stCxn id="9" idx="0"/>
            <a:endCxn id="54" idx="4"/>
          </p:cNvCxnSpPr>
          <p:nvPr/>
        </p:nvCxnSpPr>
        <p:spPr>
          <a:xfrm flipV="1">
            <a:off x="9171289" y="1381513"/>
            <a:ext cx="0" cy="165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F3751E79-4F73-46BD-9F7A-31D316EF764F}"/>
              </a:ext>
            </a:extLst>
          </p:cNvPr>
          <p:cNvCxnSpPr>
            <a:cxnSpLocks/>
            <a:stCxn id="54" idx="0"/>
            <a:endCxn id="8" idx="4"/>
          </p:cNvCxnSpPr>
          <p:nvPr/>
        </p:nvCxnSpPr>
        <p:spPr>
          <a:xfrm flipV="1">
            <a:off x="9171289" y="607495"/>
            <a:ext cx="0" cy="203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1D207FBF-D5C5-4AAF-B216-8B23F340B3EF}"/>
              </a:ext>
            </a:extLst>
          </p:cNvPr>
          <p:cNvCxnSpPr>
            <a:cxnSpLocks/>
          </p:cNvCxnSpPr>
          <p:nvPr/>
        </p:nvCxnSpPr>
        <p:spPr>
          <a:xfrm flipH="1">
            <a:off x="1395190" y="5551550"/>
            <a:ext cx="16664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45BD328E-B9B5-4659-B964-18837B83DF67}"/>
              </a:ext>
            </a:extLst>
          </p:cNvPr>
          <p:cNvCxnSpPr/>
          <p:nvPr/>
        </p:nvCxnSpPr>
        <p:spPr>
          <a:xfrm>
            <a:off x="1395190" y="5912869"/>
            <a:ext cx="16664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框 64">
            <a:extLst>
              <a:ext uri="{FF2B5EF4-FFF2-40B4-BE49-F238E27FC236}">
                <a16:creationId xmlns:a16="http://schemas.microsoft.com/office/drawing/2014/main" id="{C87ACFFF-A706-4535-BC00-B847A7275E4A}"/>
              </a:ext>
            </a:extLst>
          </p:cNvPr>
          <p:cNvSpPr txBox="1"/>
          <p:nvPr/>
        </p:nvSpPr>
        <p:spPr>
          <a:xfrm>
            <a:off x="3219437" y="5386853"/>
            <a:ext cx="1135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forward</a:t>
            </a:r>
          </a:p>
          <a:p>
            <a:r>
              <a:rPr lang="en-US" altLang="zh-CN" dirty="0"/>
              <a:t>backward</a:t>
            </a:r>
            <a:endParaRPr lang="zh-CN" altLang="en-US" dirty="0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54B3B37B-479B-4A01-8E50-96C544688F67}"/>
              </a:ext>
            </a:extLst>
          </p:cNvPr>
          <p:cNvSpPr/>
          <p:nvPr/>
        </p:nvSpPr>
        <p:spPr>
          <a:xfrm>
            <a:off x="285660" y="4397346"/>
            <a:ext cx="5673887" cy="17849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E777A7-3929-47F5-B896-66738281F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Yi Jiang, General Amplitude Analysis Tool, TF-PWA</a:t>
            </a:r>
            <a:endParaRPr lang="zh-CN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8DC3D1-127E-4AC9-B089-A320EFE0E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2022/12/09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796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58068A-C1D1-45CC-A8E2-E4FDFA6D5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Memory Usage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C1D4D4-CD55-4835-BC61-6ADFF6F556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64677" y="4845199"/>
                <a:ext cx="8303077" cy="1696777"/>
              </a:xfrm>
            </p:spPr>
            <p:txBody>
              <a:bodyPr>
                <a:normAutofit/>
              </a:bodyPr>
              <a:lstStyle/>
              <a:p>
                <a:r>
                  <a:rPr lang="en-GB" altLang="zh-CN" sz="24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split MC into batches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altLang="zh-CN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MC</m:t>
                    </m:r>
                    <m:r>
                      <a:rPr lang="en-GB" altLang="zh-CN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GB" altLang="zh-CN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zh-CN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GB" altLang="zh-CN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zh-CN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altLang="zh-CN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altLang="zh-CN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altLang="zh-CN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GB" altLang="zh-CN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zh-CN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altLang="zh-CN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altLang="zh-CN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,⋯</m:t>
                        </m:r>
                      </m:e>
                    </m:d>
                    <m:r>
                      <a:rPr lang="en-US" altLang="zh-CN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altLang="zh-CN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𝑚𝑒𝑚𝑜𝑟𝑦</m:t>
                    </m:r>
                    <m:r>
                      <a:rPr lang="en-US" altLang="zh-CN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↓</m:t>
                    </m:r>
                  </m:oMath>
                </a14:m>
                <a:endParaRPr lang="en-US" altLang="zh-CN" sz="1800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endParaRPr lang="en-GB" altLang="zh-CN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C1D4D4-CD55-4835-BC61-6ADFF6F556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64677" y="4845199"/>
                <a:ext cx="8303077" cy="1696777"/>
              </a:xfrm>
              <a:blipFill>
                <a:blip r:embed="rId2"/>
                <a:stretch>
                  <a:fillRect l="-1028" t="-50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4B14DFA-2F65-430F-8FF2-32E325400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2402-7DDA-4FF9-AB4A-643E6214CB9B}" type="slidenum">
              <a:rPr lang="zh-CN" altLang="en-US" smtClean="0"/>
              <a:t>26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6807934-0933-46E3-955D-584E3EFC2CEC}"/>
                  </a:ext>
                </a:extLst>
              </p:cNvPr>
              <p:cNvSpPr txBox="1"/>
              <p:nvPr/>
            </p:nvSpPr>
            <p:spPr>
              <a:xfrm>
                <a:off x="3275231" y="5231409"/>
                <a:ext cx="8481968" cy="10487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func>
                            <m:funcPr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i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func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𝜕𝜗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GB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altLang="zh-CN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GB" altLang="zh-CN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en-GB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altLang="zh-CN" b="0" i="0" smtClean="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f>
                                        <m:fPr>
                                          <m:ctrlPr>
                                            <a:rPr lang="en-GB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GB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num>
                                        <m:den>
                                          <m:r>
                                            <a:rPr lang="en-GB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altLang="zh-CN" b="0" i="0" smtClean="0">
                                              <a:latin typeface="Cambria Math" panose="02040503050406030204" pitchFamily="18" charset="0"/>
                                            </a:rPr>
                                            <m:t>Φ</m:t>
                                          </m:r>
                                        </m:den>
                                      </m:f>
                                      <m:d>
                                        <m:dPr>
                                          <m:ctrlPr>
                                            <a:rPr lang="en-GB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</m:e>
                          </m:d>
                        </m:num>
                        <m:den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𝜕𝜗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∑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d>
                        <m:d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GB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GB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GB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GB" altLang="zh-CN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altLang="zh-CN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GB" altLang="zh-CN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𝜕𝜗</m:t>
                                  </m:r>
                                </m:den>
                              </m:f>
                            </m:e>
                          </m:nary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lit/>
                        </m:rPr>
                        <a:rPr lang="en-GB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>
                            <m:fPr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n-GB" altLang="zh-CN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den>
                          </m:f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𝜗</m:t>
                          </m:r>
                          <m:r>
                            <a:rPr lang="en-GB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6807934-0933-46E3-955D-584E3EFC2C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231" y="5231409"/>
                <a:ext cx="8481968" cy="10487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D251CA1E-5BFE-4255-9CC6-7A1503853DCB}"/>
              </a:ext>
            </a:extLst>
          </p:cNvPr>
          <p:cNvSpPr/>
          <p:nvPr/>
        </p:nvSpPr>
        <p:spPr>
          <a:xfrm>
            <a:off x="907024" y="2163970"/>
            <a:ext cx="2153539" cy="12136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67049D21-F313-48BC-9A15-1E8ADE613CE8}"/>
              </a:ext>
            </a:extLst>
          </p:cNvPr>
          <p:cNvSpPr/>
          <p:nvPr/>
        </p:nvSpPr>
        <p:spPr>
          <a:xfrm>
            <a:off x="1080824" y="2308895"/>
            <a:ext cx="1804027" cy="827287"/>
          </a:xfrm>
          <a:prstGeom prst="triangle">
            <a:avLst>
              <a:gd name="adj" fmla="val 495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CN" dirty="0"/>
              <a:t>y=f(x)</a:t>
            </a:r>
            <a:endParaRPr lang="zh-CN" altLang="en-US" dirty="0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F422980A-E87B-42DF-BAE4-780785110935}"/>
              </a:ext>
            </a:extLst>
          </p:cNvPr>
          <p:cNvSpPr/>
          <p:nvPr/>
        </p:nvSpPr>
        <p:spPr>
          <a:xfrm>
            <a:off x="1576121" y="1456923"/>
            <a:ext cx="813732" cy="4858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CN" dirty="0"/>
              <a:t>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FB4A2F1A-6E2F-474F-8126-01F6818AACD0}"/>
                  </a:ext>
                </a:extLst>
              </p:cNvPr>
              <p:cNvSpPr/>
              <p:nvPr/>
            </p:nvSpPr>
            <p:spPr>
              <a:xfrm>
                <a:off x="1185195" y="3522547"/>
                <a:ext cx="656963" cy="46768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𝜗</m:t>
                          </m:r>
                        </m:e>
                        <m:sub>
                          <m:r>
                            <a:rPr lang="en-GB" altLang="zh-CN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FB4A2F1A-6E2F-474F-8126-01F6818AAC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195" y="3522547"/>
                <a:ext cx="656963" cy="46768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B428CF42-E4C2-40FE-9574-3839DAAB4B81}"/>
                  </a:ext>
                </a:extLst>
              </p:cNvPr>
              <p:cNvSpPr/>
              <p:nvPr/>
            </p:nvSpPr>
            <p:spPr>
              <a:xfrm>
                <a:off x="2206762" y="3511931"/>
                <a:ext cx="656963" cy="46768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𝜗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B428CF42-E4C2-40FE-9574-3839DAAB4B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762" y="3511931"/>
                <a:ext cx="656963" cy="46768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64E0A433-E13B-4086-B60D-3A0498C6576A}"/>
              </a:ext>
            </a:extLst>
          </p:cNvPr>
          <p:cNvSpPr txBox="1"/>
          <p:nvPr/>
        </p:nvSpPr>
        <p:spPr>
          <a:xfrm>
            <a:off x="1877620" y="3563312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dirty="0"/>
              <a:t>…</a:t>
            </a:r>
            <a:endParaRPr lang="zh-CN" altLang="en-US" dirty="0"/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12214721-5A47-4E0B-A2FD-797EA1E813D2}"/>
              </a:ext>
            </a:extLst>
          </p:cNvPr>
          <p:cNvCxnSpPr>
            <a:cxnSpLocks/>
            <a:stCxn id="7" idx="0"/>
            <a:endCxn id="8" idx="4"/>
          </p:cNvCxnSpPr>
          <p:nvPr/>
        </p:nvCxnSpPr>
        <p:spPr>
          <a:xfrm flipV="1">
            <a:off x="1975603" y="1942771"/>
            <a:ext cx="7384" cy="366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AD550090-C62B-45B2-B1A1-5347632E9277}"/>
              </a:ext>
            </a:extLst>
          </p:cNvPr>
          <p:cNvCxnSpPr>
            <a:stCxn id="10" idx="0"/>
          </p:cNvCxnSpPr>
          <p:nvPr/>
        </p:nvCxnSpPr>
        <p:spPr>
          <a:xfrm flipH="1" flipV="1">
            <a:off x="1513676" y="3154500"/>
            <a:ext cx="1" cy="368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B3BEC5A3-F7B7-4FD8-BB8D-E2055D6B19BC}"/>
              </a:ext>
            </a:extLst>
          </p:cNvPr>
          <p:cNvCxnSpPr>
            <a:stCxn id="11" idx="0"/>
          </p:cNvCxnSpPr>
          <p:nvPr/>
        </p:nvCxnSpPr>
        <p:spPr>
          <a:xfrm flipH="1" flipV="1">
            <a:off x="2535243" y="3118017"/>
            <a:ext cx="1" cy="393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表格 25">
            <a:extLst>
              <a:ext uri="{FF2B5EF4-FFF2-40B4-BE49-F238E27FC236}">
                <a16:creationId xmlns:a16="http://schemas.microsoft.com/office/drawing/2014/main" id="{E988DDD3-8063-4C05-9836-88C32A93872F}"/>
              </a:ext>
            </a:extLst>
          </p:cNvPr>
          <p:cNvGraphicFramePr>
            <a:graphicFrameLocks noGrp="1"/>
          </p:cNvGraphicFramePr>
          <p:nvPr/>
        </p:nvGraphicFramePr>
        <p:xfrm>
          <a:off x="3973728" y="1684808"/>
          <a:ext cx="6971577" cy="2252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226">
                  <a:extLst>
                    <a:ext uri="{9D8B030D-6E8A-4147-A177-3AD203B41FA5}">
                      <a16:colId xmlns:a16="http://schemas.microsoft.com/office/drawing/2014/main" val="3132312262"/>
                    </a:ext>
                  </a:extLst>
                </a:gridCol>
                <a:gridCol w="2618103">
                  <a:extLst>
                    <a:ext uri="{9D8B030D-6E8A-4147-A177-3AD203B41FA5}">
                      <a16:colId xmlns:a16="http://schemas.microsoft.com/office/drawing/2014/main" val="3501700039"/>
                    </a:ext>
                  </a:extLst>
                </a:gridCol>
                <a:gridCol w="2958248">
                  <a:extLst>
                    <a:ext uri="{9D8B030D-6E8A-4147-A177-3AD203B41FA5}">
                      <a16:colId xmlns:a16="http://schemas.microsoft.com/office/drawing/2014/main" val="804138730"/>
                    </a:ext>
                  </a:extLst>
                </a:gridCol>
              </a:tblGrid>
              <a:tr h="337249">
                <a:tc>
                  <a:txBody>
                    <a:bodyPr/>
                    <a:lstStyle/>
                    <a:p>
                      <a:r>
                        <a:rPr lang="en-GB" altLang="zh-CN" dirty="0"/>
                        <a:t>Complexity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zh-CN" dirty="0"/>
                        <a:t>time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zh-CN" dirty="0"/>
                        <a:t>memory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475884"/>
                  </a:ext>
                </a:extLst>
              </a:tr>
              <a:tr h="943525">
                <a:tc>
                  <a:txBody>
                    <a:bodyPr/>
                    <a:lstStyle/>
                    <a:p>
                      <a:r>
                        <a:rPr lang="en-GB" altLang="zh-CN" dirty="0"/>
                        <a:t>forward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altLang="zh-CN" dirty="0"/>
                        <a:t>O(</a:t>
                      </a:r>
                      <a:r>
                        <a:rPr lang="en-GB" altLang="zh-CN" dirty="0" err="1"/>
                        <a:t>mns</a:t>
                      </a:r>
                      <a:r>
                        <a:rPr lang="en-GB" altLang="zh-CN" dirty="0"/>
                        <a:t>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altLang="zh-CN" dirty="0"/>
                        <a:t>O(</a:t>
                      </a:r>
                      <a:r>
                        <a:rPr lang="en-GB" altLang="zh-CN" dirty="0" err="1"/>
                        <a:t>mn</a:t>
                      </a:r>
                      <a:r>
                        <a:rPr lang="en-GB" altLang="zh-CN" dirty="0"/>
                        <a:t>)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6903210"/>
                  </a:ext>
                </a:extLst>
              </a:tr>
              <a:tr h="943525">
                <a:tc>
                  <a:txBody>
                    <a:bodyPr/>
                    <a:lstStyle/>
                    <a:p>
                      <a:r>
                        <a:rPr lang="en-GB" altLang="zh-CN" dirty="0"/>
                        <a:t>backward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altLang="zh-CN" dirty="0"/>
                        <a:t>O(</a:t>
                      </a:r>
                      <a:r>
                        <a:rPr lang="en-GB" altLang="zh-CN" dirty="0" err="1"/>
                        <a:t>ms</a:t>
                      </a:r>
                      <a:r>
                        <a:rPr lang="en-GB" altLang="zh-CN" dirty="0"/>
                        <a:t>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altLang="zh-CN" dirty="0"/>
                        <a:t>O(</a:t>
                      </a:r>
                      <a:r>
                        <a:rPr lang="en-GB" altLang="zh-CN" dirty="0" err="1"/>
                        <a:t>ms</a:t>
                      </a:r>
                      <a:r>
                        <a:rPr lang="en-GB" altLang="zh-CN" dirty="0"/>
                        <a:t>)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6301789"/>
                  </a:ext>
                </a:extLst>
              </a:tr>
            </a:tbl>
          </a:graphicData>
        </a:graphic>
      </p:graphicFrame>
      <p:sp>
        <p:nvSpPr>
          <p:cNvPr id="28" name="矩形 27">
            <a:extLst>
              <a:ext uri="{FF2B5EF4-FFF2-40B4-BE49-F238E27FC236}">
                <a16:creationId xmlns:a16="http://schemas.microsoft.com/office/drawing/2014/main" id="{4D63B90C-D837-4044-8194-0343AB50439C}"/>
              </a:ext>
            </a:extLst>
          </p:cNvPr>
          <p:cNvSpPr/>
          <p:nvPr/>
        </p:nvSpPr>
        <p:spPr>
          <a:xfrm>
            <a:off x="6426745" y="2149570"/>
            <a:ext cx="1157681" cy="708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等腰三角形 28">
            <a:extLst>
              <a:ext uri="{FF2B5EF4-FFF2-40B4-BE49-F238E27FC236}">
                <a16:creationId xmlns:a16="http://schemas.microsoft.com/office/drawing/2014/main" id="{456E095D-3B16-4597-BBD7-2118386FAB4F}"/>
              </a:ext>
            </a:extLst>
          </p:cNvPr>
          <p:cNvSpPr/>
          <p:nvPr/>
        </p:nvSpPr>
        <p:spPr>
          <a:xfrm>
            <a:off x="6249433" y="3478314"/>
            <a:ext cx="1439301" cy="362481"/>
          </a:xfrm>
          <a:prstGeom prst="triangle">
            <a:avLst>
              <a:gd name="adj" fmla="val 490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D95770D-281D-47C6-B9A5-10E9E816F87F}"/>
              </a:ext>
            </a:extLst>
          </p:cNvPr>
          <p:cNvSpPr/>
          <p:nvPr/>
        </p:nvSpPr>
        <p:spPr>
          <a:xfrm flipV="1">
            <a:off x="8988129" y="2503652"/>
            <a:ext cx="166541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等腰三角形 31">
            <a:extLst>
              <a:ext uri="{FF2B5EF4-FFF2-40B4-BE49-F238E27FC236}">
                <a16:creationId xmlns:a16="http://schemas.microsoft.com/office/drawing/2014/main" id="{0325D5C9-1D78-459E-9756-3337D72BC959}"/>
              </a:ext>
            </a:extLst>
          </p:cNvPr>
          <p:cNvSpPr/>
          <p:nvPr/>
        </p:nvSpPr>
        <p:spPr>
          <a:xfrm>
            <a:off x="8988129" y="3135317"/>
            <a:ext cx="1665412" cy="643314"/>
          </a:xfrm>
          <a:prstGeom prst="triangle">
            <a:avLst>
              <a:gd name="adj" fmla="val 495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31C12352-98AC-4F6D-BE47-ACE65552FC25}"/>
              </a:ext>
            </a:extLst>
          </p:cNvPr>
          <p:cNvSpPr txBox="1"/>
          <p:nvPr/>
        </p:nvSpPr>
        <p:spPr>
          <a:xfrm>
            <a:off x="232184" y="4096521"/>
            <a:ext cx="33313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dirty="0"/>
              <a:t>n:	number of parameters</a:t>
            </a:r>
          </a:p>
          <a:p>
            <a:r>
              <a:rPr lang="en-GB" altLang="zh-CN" dirty="0"/>
              <a:t>m:	number of data</a:t>
            </a:r>
          </a:p>
          <a:p>
            <a:r>
              <a:rPr lang="en-GB" altLang="zh-CN" dirty="0"/>
              <a:t>s: 	model </a:t>
            </a:r>
            <a:r>
              <a:rPr lang="en-US" altLang="zh-CN" dirty="0"/>
              <a:t>c</a:t>
            </a:r>
            <a:r>
              <a:rPr lang="en-GB" altLang="zh-CN" dirty="0" err="1"/>
              <a:t>omplexity</a:t>
            </a:r>
            <a:endParaRPr lang="zh-CN" altLang="en-US" dirty="0"/>
          </a:p>
        </p:txBody>
      </p:sp>
      <p:sp>
        <p:nvSpPr>
          <p:cNvPr id="36" name="等腰三角形 35">
            <a:extLst>
              <a:ext uri="{FF2B5EF4-FFF2-40B4-BE49-F238E27FC236}">
                <a16:creationId xmlns:a16="http://schemas.microsoft.com/office/drawing/2014/main" id="{1AFF0CD3-5534-4610-B848-915BD896FFD5}"/>
              </a:ext>
            </a:extLst>
          </p:cNvPr>
          <p:cNvSpPr/>
          <p:nvPr/>
        </p:nvSpPr>
        <p:spPr>
          <a:xfrm rot="10800000">
            <a:off x="6249432" y="3135317"/>
            <a:ext cx="1439301" cy="341190"/>
          </a:xfrm>
          <a:prstGeom prst="triangle">
            <a:avLst>
              <a:gd name="adj" fmla="val 501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347AFA4B-8DAC-471A-9F5B-CAA15CDC402A}"/>
              </a:ext>
            </a:extLst>
          </p:cNvPr>
          <p:cNvSpPr txBox="1"/>
          <p:nvPr/>
        </p:nvSpPr>
        <p:spPr>
          <a:xfrm>
            <a:off x="3857396" y="1366131"/>
            <a:ext cx="3187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AD time and space complexity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4F632402-251D-4E50-9148-F6431B0D57CF}"/>
                  </a:ext>
                </a:extLst>
              </p:cNvPr>
              <p:cNvSpPr txBox="1"/>
              <p:nvPr/>
            </p:nvSpPr>
            <p:spPr>
              <a:xfrm>
                <a:off x="3364677" y="2484018"/>
                <a:ext cx="397737" cy="573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4F632402-251D-4E50-9148-F6431B0D5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677" y="2484018"/>
                <a:ext cx="397737" cy="5735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F8AB36C3-D005-42A7-8857-A105FB3612D9}"/>
              </a:ext>
            </a:extLst>
          </p:cNvPr>
          <p:cNvSpPr txBox="1"/>
          <p:nvPr/>
        </p:nvSpPr>
        <p:spPr>
          <a:xfrm>
            <a:off x="3795322" y="4398715"/>
            <a:ext cx="778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dirty="0"/>
              <a:t>memory is dependent on number of data for each differentiation calculation </a:t>
            </a:r>
            <a:endParaRPr lang="zh-CN" altLang="en-US" dirty="0"/>
          </a:p>
        </p:txBody>
      </p:sp>
      <p:sp>
        <p:nvSpPr>
          <p:cNvPr id="13" name="页脚占位符 12">
            <a:extLst>
              <a:ext uri="{FF2B5EF4-FFF2-40B4-BE49-F238E27FC236}">
                <a16:creationId xmlns:a16="http://schemas.microsoft.com/office/drawing/2014/main" id="{DEC79B93-0728-4A6D-9C73-80CFE45AC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Yi Jiang, General Amplitude Analysis Tool, TF-PWA</a:t>
            </a:r>
            <a:endParaRPr lang="zh-CN" altLang="en-US"/>
          </a:p>
        </p:txBody>
      </p:sp>
      <p:sp>
        <p:nvSpPr>
          <p:cNvPr id="15" name="日期占位符 14">
            <a:extLst>
              <a:ext uri="{FF2B5EF4-FFF2-40B4-BE49-F238E27FC236}">
                <a16:creationId xmlns:a16="http://schemas.microsoft.com/office/drawing/2014/main" id="{8ABD4978-8ECE-43B2-AE7E-AA6DDF12A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2022/12/09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8765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EBF443-897F-4AD9-8548-E16A34B64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638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Benchmarks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CB62F3-BC8B-4561-8ADA-5F532A539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FB33-C5DC-4680-9012-76AE566B7020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249C0A3A-B284-4A7E-BEC1-C00FA86B2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Yi Jiang, General Amplitude Analysis Tool, TF-PWA</a:t>
            </a:r>
            <a:endParaRPr lang="zh-CN" altLang="en-US" dirty="0"/>
          </a:p>
        </p:txBody>
      </p:sp>
      <p:sp>
        <p:nvSpPr>
          <p:cNvPr id="10" name="日期占位符 9">
            <a:extLst>
              <a:ext uri="{FF2B5EF4-FFF2-40B4-BE49-F238E27FC236}">
                <a16:creationId xmlns:a16="http://schemas.microsoft.com/office/drawing/2014/main" id="{BBA798A9-C2A5-4EBF-BA60-CDF381423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2022/12/09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7C51F7F-55AA-4612-BDB8-C9CE45B49C43}"/>
                  </a:ext>
                </a:extLst>
              </p:cNvPr>
              <p:cNvSpPr txBox="1"/>
              <p:nvPr/>
            </p:nvSpPr>
            <p:spPr>
              <a:xfrm>
                <a:off x="8092708" y="3749025"/>
                <a:ext cx="1889492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Normal GPU fit: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7C51F7F-55AA-4612-BDB8-C9CE45B49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708" y="3749025"/>
                <a:ext cx="1889492" cy="369332"/>
              </a:xfrm>
              <a:prstGeom prst="rect">
                <a:avLst/>
              </a:prstGeom>
              <a:blipFill>
                <a:blip r:embed="rId2"/>
                <a:stretch>
                  <a:fillRect l="-2564" t="-7937" b="-2222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775C9B2-655E-405D-8CC0-17456B7C3DE6}"/>
                  </a:ext>
                </a:extLst>
              </p:cNvPr>
              <p:cNvSpPr txBox="1"/>
              <p:nvPr/>
            </p:nvSpPr>
            <p:spPr>
              <a:xfrm>
                <a:off x="6066772" y="4361164"/>
                <a:ext cx="2844818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pc="-1" dirty="0">
                    <a:solidFill>
                      <a:srgbClr val="000000"/>
                    </a:solidFill>
                    <a:latin typeface="Cambria Math"/>
                  </a:rPr>
                  <a:t>mass dependent </a:t>
                </a:r>
                <a:r>
                  <a:rPr lang="en-US" altLang="zh-CN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775C9B2-655E-405D-8CC0-17456B7C3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772" y="4361164"/>
                <a:ext cx="2844818" cy="369332"/>
              </a:xfrm>
              <a:prstGeom prst="rect">
                <a:avLst/>
              </a:prstGeom>
              <a:blipFill>
                <a:blip r:embed="rId3"/>
                <a:stretch>
                  <a:fillRect l="-1493" t="-9524" b="-2222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FCD0DBB-2B02-4EE0-B60F-7A2E482046FE}"/>
                  </a:ext>
                </a:extLst>
              </p:cNvPr>
              <p:cNvSpPr txBox="1"/>
              <p:nvPr/>
            </p:nvSpPr>
            <p:spPr>
              <a:xfrm>
                <a:off x="8409343" y="4973304"/>
                <a:ext cx="2548466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pc="-1" dirty="0">
                    <a:solidFill>
                      <a:srgbClr val="000000"/>
                    </a:solidFill>
                    <a:latin typeface="Cambria Math"/>
                  </a:rPr>
                  <a:t>factor only</a:t>
                </a:r>
                <a:r>
                  <a:rPr lang="en-US" altLang="zh-CN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FCD0DBB-2B02-4EE0-B60F-7A2E48204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9343" y="4973304"/>
                <a:ext cx="2548466" cy="369332"/>
              </a:xfrm>
              <a:prstGeom prst="rect">
                <a:avLst/>
              </a:prstGeom>
              <a:blipFill>
                <a:blip r:embed="rId4"/>
                <a:stretch>
                  <a:fillRect l="-1663" t="-11290" b="-2419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1B5C52C-00A7-45D4-B2AE-65F46A5A9793}"/>
                  </a:ext>
                </a:extLst>
              </p:cNvPr>
              <p:cNvSpPr txBox="1"/>
              <p:nvPr/>
            </p:nvSpPr>
            <p:spPr>
              <a:xfrm>
                <a:off x="6603602" y="2992671"/>
                <a:ext cx="2182136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Normal CPU fit: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1B5C52C-00A7-45D4-B2AE-65F46A5A9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602" y="2992671"/>
                <a:ext cx="2182136" cy="369332"/>
              </a:xfrm>
              <a:prstGeom prst="rect">
                <a:avLst/>
              </a:prstGeom>
              <a:blipFill>
                <a:blip r:embed="rId5"/>
                <a:stretch>
                  <a:fillRect l="-1944" t="-7937" b="-2222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70ED6E3-854B-4A5A-91E8-E59863288003}"/>
                  </a:ext>
                </a:extLst>
              </p:cNvPr>
              <p:cNvSpPr txBox="1"/>
              <p:nvPr/>
            </p:nvSpPr>
            <p:spPr>
              <a:xfrm>
                <a:off x="8093743" y="2422040"/>
                <a:ext cx="3133422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without gradient: 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+1)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/2 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70ED6E3-854B-4A5A-91E8-E59863288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3743" y="2422040"/>
                <a:ext cx="3133422" cy="369332"/>
              </a:xfrm>
              <a:prstGeom prst="rect">
                <a:avLst/>
              </a:prstGeom>
              <a:blipFill>
                <a:blip r:embed="rId6"/>
                <a:stretch>
                  <a:fillRect l="-1550" t="-6349" b="-2222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25963F4C-EDDF-4048-8181-7061AC928B2C}"/>
              </a:ext>
            </a:extLst>
          </p:cNvPr>
          <p:cNvCxnSpPr>
            <a:cxnSpLocks/>
          </p:cNvCxnSpPr>
          <p:nvPr/>
        </p:nvCxnSpPr>
        <p:spPr>
          <a:xfrm>
            <a:off x="11315525" y="2378775"/>
            <a:ext cx="8276" cy="2963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AEBF13CE-9505-4154-B908-B1A2A6595C46}"/>
              </a:ext>
            </a:extLst>
          </p:cNvPr>
          <p:cNvSpPr txBox="1"/>
          <p:nvPr/>
        </p:nvSpPr>
        <p:spPr>
          <a:xfrm>
            <a:off x="11352663" y="3635586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Faster</a:t>
            </a:r>
            <a:endParaRPr lang="zh-CN" altLang="en-US" dirty="0"/>
          </a:p>
        </p:txBody>
      </p:sp>
      <p:graphicFrame>
        <p:nvGraphicFramePr>
          <p:cNvPr id="19" name="表格 19">
            <a:extLst>
              <a:ext uri="{FF2B5EF4-FFF2-40B4-BE49-F238E27FC236}">
                <a16:creationId xmlns:a16="http://schemas.microsoft.com/office/drawing/2014/main" id="{CF8A7ED7-602B-4A91-B77B-4FB2400833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701225"/>
              </p:ext>
            </p:extLst>
          </p:nvPr>
        </p:nvGraphicFramePr>
        <p:xfrm>
          <a:off x="394536" y="2222393"/>
          <a:ext cx="5264320" cy="3485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9037">
                  <a:extLst>
                    <a:ext uri="{9D8B030D-6E8A-4147-A177-3AD203B41FA5}">
                      <a16:colId xmlns:a16="http://schemas.microsoft.com/office/drawing/2014/main" val="12787011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970486165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191317934"/>
                    </a:ext>
                  </a:extLst>
                </a:gridCol>
                <a:gridCol w="1106203">
                  <a:extLst>
                    <a:ext uri="{9D8B030D-6E8A-4147-A177-3AD203B41FA5}">
                      <a16:colId xmlns:a16="http://schemas.microsoft.com/office/drawing/2014/main" val="1838298012"/>
                    </a:ext>
                  </a:extLst>
                </a:gridCol>
              </a:tblGrid>
              <a:tr h="462731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 time (s)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Cached (a)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each iteration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fit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364213"/>
                  </a:ext>
                </a:extLst>
              </a:tr>
              <a:tr h="462731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without gradient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 * 0.14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981168"/>
                  </a:ext>
                </a:extLst>
              </a:tr>
              <a:tr h="462731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Normal CPU fit 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0.56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801341"/>
                  </a:ext>
                </a:extLst>
              </a:tr>
              <a:tr h="462731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Normal GPU fit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0.39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18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77197"/>
                  </a:ext>
                </a:extLst>
              </a:tr>
              <a:tr h="4627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altLang="zh-CN" sz="1800" b="0" strike="noStrike" spc="-1" dirty="0">
                          <a:solidFill>
                            <a:srgbClr val="000000"/>
                          </a:solidFill>
                          <a:latin typeface="Cambria Math"/>
                        </a:rPr>
                        <a:t>mass dependent </a:t>
                      </a:r>
                      <a:endParaRPr lang="en-US" altLang="zh-CN" sz="1800" b="0" strike="noStrike" spc="-1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altLang="zh-CN" sz="1800" b="0" strike="noStrike" spc="-1" dirty="0">
                          <a:latin typeface="Arial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0.17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693679"/>
                  </a:ext>
                </a:extLst>
              </a:tr>
              <a:tr h="4627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altLang="zh-CN" sz="1800" b="0" strike="noStrike" spc="-1" dirty="0">
                          <a:solidFill>
                            <a:srgbClr val="000000"/>
                          </a:solidFill>
                          <a:latin typeface="Cambria Math"/>
                        </a:rPr>
                        <a:t>factor only</a:t>
                      </a:r>
                      <a:endParaRPr lang="en-US" altLang="zh-CN" sz="1800" b="0" strike="noStrike" spc="-1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altLang="zh-CN" sz="1800" b="0" strike="noStrike" spc="-1" dirty="0">
                          <a:latin typeface="Arial"/>
                        </a:rPr>
                        <a:t>9.4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0.046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79770"/>
                  </a:ext>
                </a:extLst>
              </a:tr>
            </a:tbl>
          </a:graphicData>
        </a:graphic>
      </p:graphicFrame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AA3A12E2-B9BC-4901-BC03-107B8A38D909}"/>
              </a:ext>
            </a:extLst>
          </p:cNvPr>
          <p:cNvCxnSpPr>
            <a:cxnSpLocks/>
            <a:stCxn id="14" idx="2"/>
            <a:endCxn id="11" idx="0"/>
          </p:cNvCxnSpPr>
          <p:nvPr/>
        </p:nvCxnSpPr>
        <p:spPr>
          <a:xfrm>
            <a:off x="7694670" y="3362003"/>
            <a:ext cx="1342784" cy="387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F9255925-639C-46F0-91BB-E76529C0D431}"/>
              </a:ext>
            </a:extLst>
          </p:cNvPr>
          <p:cNvCxnSpPr>
            <a:cxnSpLocks/>
            <a:stCxn id="15" idx="2"/>
            <a:endCxn id="11" idx="0"/>
          </p:cNvCxnSpPr>
          <p:nvPr/>
        </p:nvCxnSpPr>
        <p:spPr>
          <a:xfrm flipH="1">
            <a:off x="9037454" y="2791372"/>
            <a:ext cx="623000" cy="957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4547EEED-5B1E-4D77-B62C-FBAAFF5B33AC}"/>
              </a:ext>
            </a:extLst>
          </p:cNvPr>
          <p:cNvCxnSpPr>
            <a:cxnSpLocks/>
            <a:stCxn id="11" idx="2"/>
            <a:endCxn id="13" idx="0"/>
          </p:cNvCxnSpPr>
          <p:nvPr/>
        </p:nvCxnSpPr>
        <p:spPr>
          <a:xfrm>
            <a:off x="9037454" y="4118357"/>
            <a:ext cx="646122" cy="854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AFE132A5-E4F0-4073-AC47-490D8C1E72D5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 flipH="1">
            <a:off x="7489181" y="4118357"/>
            <a:ext cx="1548273" cy="2428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D30C4D32-4B37-4D01-92EF-7D3E2E975137}"/>
                  </a:ext>
                </a:extLst>
              </p:cNvPr>
              <p:cNvSpPr txBox="1"/>
              <p:nvPr/>
            </p:nvSpPr>
            <p:spPr>
              <a:xfrm>
                <a:off x="6745411" y="218638"/>
                <a:ext cx="3807389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number of parameters: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reference time: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=0.39</m:t>
                    </m:r>
                  </m:oMath>
                </a14:m>
                <a:r>
                  <a:rPr lang="en-US" altLang="zh-CN" dirty="0"/>
                  <a:t> </a:t>
                </a:r>
              </a:p>
              <a:p>
                <a:r>
                  <a:rPr lang="en-US" altLang="zh-CN" dirty="0"/>
                  <a:t>factor of GPU/CPU: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factor of ‘mass dependent’: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bias of ‘mass dependent’: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=18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factor of ‘factor only’: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bias of ‘factor only’: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9.4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D30C4D32-4B37-4D01-92EF-7D3E2E975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411" y="218638"/>
                <a:ext cx="3807389" cy="2031325"/>
              </a:xfrm>
              <a:prstGeom prst="rect">
                <a:avLst/>
              </a:prstGeom>
              <a:blipFill>
                <a:blip r:embed="rId7"/>
                <a:stretch>
                  <a:fillRect l="-1442" t="-1802" b="-39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文本框 33">
            <a:extLst>
              <a:ext uri="{FF2B5EF4-FFF2-40B4-BE49-F238E27FC236}">
                <a16:creationId xmlns:a16="http://schemas.microsoft.com/office/drawing/2014/main" id="{D4976B50-7D98-42D8-8AE0-D9878AB80E3A}"/>
              </a:ext>
            </a:extLst>
          </p:cNvPr>
          <p:cNvSpPr txBox="1"/>
          <p:nvPr/>
        </p:nvSpPr>
        <p:spPr>
          <a:xfrm>
            <a:off x="927467" y="5886950"/>
            <a:ext cx="3163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 number of iterations is 23 </a:t>
            </a:r>
            <a:endParaRPr lang="zh-CN" altLang="en-US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E251A2E4-4039-4FA8-A6F2-BEAA803AFBB9}"/>
              </a:ext>
            </a:extLst>
          </p:cNvPr>
          <p:cNvSpPr txBox="1"/>
          <p:nvPr/>
        </p:nvSpPr>
        <p:spPr>
          <a:xfrm>
            <a:off x="6890872" y="5451851"/>
            <a:ext cx="4293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when model become more complex, </a:t>
            </a:r>
          </a:p>
          <a:p>
            <a:r>
              <a:rPr lang="en-US" altLang="zh-CN" dirty="0"/>
              <a:t>the effect would become more significant</a:t>
            </a:r>
            <a:endParaRPr lang="zh-CN" altLang="en-US" dirty="0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D94D77A1-3E8B-43E1-8D11-28A954A038B2}"/>
              </a:ext>
            </a:extLst>
          </p:cNvPr>
          <p:cNvSpPr txBox="1"/>
          <p:nvPr/>
        </p:nvSpPr>
        <p:spPr>
          <a:xfrm>
            <a:off x="838200" y="1329726"/>
            <a:ext cx="4799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 simple toy in </a:t>
            </a:r>
          </a:p>
          <a:p>
            <a:r>
              <a:rPr lang="en-US" altLang="zh-CN" dirty="0">
                <a:hlinkClick r:id="rId8"/>
              </a:rPr>
              <a:t>https://github.com/jiangyi15/tf-pwa-example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9269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EBF443-897F-4AD9-8548-E16A34B64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638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Benchmarks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CB62F3-BC8B-4561-8ADA-5F532A539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FB33-C5DC-4680-9012-76AE566B7020}" type="slidenum">
              <a:rPr lang="zh-CN" altLang="en-US" smtClean="0"/>
              <a:t>28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22">
                <a:extLst>
                  <a:ext uri="{FF2B5EF4-FFF2-40B4-BE49-F238E27FC236}">
                    <a16:creationId xmlns:a16="http://schemas.microsoft.com/office/drawing/2014/main" id="{58C4E0B3-683A-4CFD-84DE-64DE60582C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4912375"/>
                  </p:ext>
                </p:extLst>
              </p:nvPr>
            </p:nvGraphicFramePr>
            <p:xfrm>
              <a:off x="974842" y="3782380"/>
              <a:ext cx="8273263" cy="12837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63091">
                      <a:extLst>
                        <a:ext uri="{9D8B030D-6E8A-4147-A177-3AD203B41FA5}">
                          <a16:colId xmlns:a16="http://schemas.microsoft.com/office/drawing/2014/main" val="1977259548"/>
                        </a:ext>
                      </a:extLst>
                    </a:gridCol>
                    <a:gridCol w="2226734">
                      <a:extLst>
                        <a:ext uri="{9D8B030D-6E8A-4147-A177-3AD203B41FA5}">
                          <a16:colId xmlns:a16="http://schemas.microsoft.com/office/drawing/2014/main" val="771585506"/>
                        </a:ext>
                      </a:extLst>
                    </a:gridCol>
                    <a:gridCol w="1938308">
                      <a:extLst>
                        <a:ext uri="{9D8B030D-6E8A-4147-A177-3AD203B41FA5}">
                          <a16:colId xmlns:a16="http://schemas.microsoft.com/office/drawing/2014/main" val="3895314725"/>
                        </a:ext>
                      </a:extLst>
                    </a:gridCol>
                    <a:gridCol w="2145130">
                      <a:extLst>
                        <a:ext uri="{9D8B030D-6E8A-4147-A177-3AD203B41FA5}">
                          <a16:colId xmlns:a16="http://schemas.microsoft.com/office/drawing/2014/main" val="3633855806"/>
                        </a:ext>
                      </a:extLst>
                    </a:gridCol>
                  </a:tblGrid>
                  <a:tr h="412827">
                    <a:tc>
                      <a:txBody>
                        <a:bodyPr/>
                        <a:lstStyle/>
                        <a:p>
                          <a:r>
                            <a:rPr lang="en-GB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en-US" altLang="zh-CN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rocess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CPU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altLang="zh-CN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ms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GPU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altLang="zh-CN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ms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Ratio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2087114"/>
                      </a:ext>
                    </a:extLst>
                  </a:tr>
                  <a:tr h="2359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∫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Φ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573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53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~11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zh-CN" altLang="en-US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r>
                            <a:rPr lang="zh-CN" altLang="en-US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132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62894"/>
                      </a:ext>
                    </a:extLst>
                  </a:tr>
                  <a:tr h="235901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oMath>
                          </a14:m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with </a:t>
                          </a:r>
                          <a:r>
                            <a:rPr lang="en-US" altLang="zh-CN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𝜕𝜗</m:t>
                                  </m:r>
                                </m:den>
                              </m:f>
                            </m:oMath>
                          </a14:m>
                          <a:endParaRPr lang="en-US" altLang="zh-CN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1122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117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~9.5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zh-CN" altLang="en-US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r>
                            <a:rPr lang="zh-CN" altLang="en-US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114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93165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22">
                <a:extLst>
                  <a:ext uri="{FF2B5EF4-FFF2-40B4-BE49-F238E27FC236}">
                    <a16:creationId xmlns:a16="http://schemas.microsoft.com/office/drawing/2014/main" id="{58C4E0B3-683A-4CFD-84DE-64DE60582C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4912375"/>
                  </p:ext>
                </p:extLst>
              </p:nvPr>
            </p:nvGraphicFramePr>
            <p:xfrm>
              <a:off x="974842" y="3782380"/>
              <a:ext cx="8273263" cy="12837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63091">
                      <a:extLst>
                        <a:ext uri="{9D8B030D-6E8A-4147-A177-3AD203B41FA5}">
                          <a16:colId xmlns:a16="http://schemas.microsoft.com/office/drawing/2014/main" val="1977259548"/>
                        </a:ext>
                      </a:extLst>
                    </a:gridCol>
                    <a:gridCol w="2226734">
                      <a:extLst>
                        <a:ext uri="{9D8B030D-6E8A-4147-A177-3AD203B41FA5}">
                          <a16:colId xmlns:a16="http://schemas.microsoft.com/office/drawing/2014/main" val="771585506"/>
                        </a:ext>
                      </a:extLst>
                    </a:gridCol>
                    <a:gridCol w="1938308">
                      <a:extLst>
                        <a:ext uri="{9D8B030D-6E8A-4147-A177-3AD203B41FA5}">
                          <a16:colId xmlns:a16="http://schemas.microsoft.com/office/drawing/2014/main" val="3895314725"/>
                        </a:ext>
                      </a:extLst>
                    </a:gridCol>
                    <a:gridCol w="2145130">
                      <a:extLst>
                        <a:ext uri="{9D8B030D-6E8A-4147-A177-3AD203B41FA5}">
                          <a16:colId xmlns:a16="http://schemas.microsoft.com/office/drawing/2014/main" val="3633855806"/>
                        </a:ext>
                      </a:extLst>
                    </a:gridCol>
                  </a:tblGrid>
                  <a:tr h="412827">
                    <a:tc>
                      <a:txBody>
                        <a:bodyPr/>
                        <a:lstStyle/>
                        <a:p>
                          <a:r>
                            <a:rPr lang="en-GB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en-US" altLang="zh-CN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rocess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CPU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altLang="zh-CN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ms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GPU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altLang="zh-CN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ms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Ratio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2087114"/>
                      </a:ext>
                    </a:extLst>
                  </a:tr>
                  <a:tr h="37617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11" t="-117742" r="-323292" b="-1403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573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53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~11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zh-CN" altLang="en-US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r>
                            <a:rPr lang="zh-CN" altLang="en-US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132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62894"/>
                      </a:ext>
                    </a:extLst>
                  </a:tr>
                  <a:tr h="49472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11" t="-164634" r="-323292" b="-6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1122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117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~9.5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zh-CN" altLang="en-US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r>
                            <a:rPr lang="zh-CN" altLang="en-US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114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93165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229D0687-567C-4C70-A1F7-F9BDEAC8D4C9}"/>
              </a:ext>
            </a:extLst>
          </p:cNvPr>
          <p:cNvSpPr txBox="1"/>
          <p:nvPr/>
        </p:nvSpPr>
        <p:spPr>
          <a:xfrm>
            <a:off x="974842" y="5157232"/>
            <a:ext cx="6333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Almost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faster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GPU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single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 core.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differentiation cost the same time as normal evaluation.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CEAAAF9-F6FE-4EC5-AA83-40D51A0F4C8D}"/>
                  </a:ext>
                </a:extLst>
              </p:cNvPr>
              <p:cNvSpPr txBox="1"/>
              <p:nvPr/>
            </p:nvSpPr>
            <p:spPr>
              <a:xfrm>
                <a:off x="838199" y="2462717"/>
                <a:ext cx="938526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Test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based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simple MC (200000)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sample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simple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amplitude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</a:p>
              <a:p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CEAAAF9-F6FE-4EC5-AA83-40D51A0F4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2462717"/>
                <a:ext cx="9385262" cy="830997"/>
              </a:xfrm>
              <a:prstGeom prst="rect">
                <a:avLst/>
              </a:prstGeom>
              <a:blipFill>
                <a:blip r:embed="rId3"/>
                <a:stretch>
                  <a:fillRect l="-974" t="-5882" b="-7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814D6F0C-AF4C-0747-8DDF-E22052A18688}"/>
              </a:ext>
            </a:extLst>
          </p:cNvPr>
          <p:cNvSpPr/>
          <p:nvPr/>
        </p:nvSpPr>
        <p:spPr>
          <a:xfrm>
            <a:off x="838199" y="1494730"/>
            <a:ext cx="6033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CPU: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i7-9750H@2.6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 with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cores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GPU: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Nvidia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1660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cheap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GPU</a:t>
            </a:r>
            <a:endParaRPr lang="zh-CN" altLang="en-US" sz="24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5A8FE19-5DFA-4108-82A2-36122718BD11}"/>
              </a:ext>
            </a:extLst>
          </p:cNvPr>
          <p:cNvSpPr txBox="1"/>
          <p:nvPr/>
        </p:nvSpPr>
        <p:spPr>
          <a:xfrm>
            <a:off x="838199" y="3370495"/>
            <a:ext cx="2520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dirty="0"/>
              <a:t>Both based on TF-PWA</a:t>
            </a:r>
            <a:endParaRPr lang="zh-CN" altLang="en-US" dirty="0"/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249C0A3A-B284-4A7E-BEC1-C00FA86B2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Yi Jiang, General Amplitude Analysis Tool, TF-PWA</a:t>
            </a:r>
            <a:endParaRPr lang="zh-CN" altLang="en-US" dirty="0"/>
          </a:p>
        </p:txBody>
      </p:sp>
      <p:sp>
        <p:nvSpPr>
          <p:cNvPr id="10" name="日期占位符 9">
            <a:extLst>
              <a:ext uri="{FF2B5EF4-FFF2-40B4-BE49-F238E27FC236}">
                <a16:creationId xmlns:a16="http://schemas.microsoft.com/office/drawing/2014/main" id="{BBA798A9-C2A5-4EBF-BA60-CDF381423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2022/12/09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20748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C03F6B-7441-4DCD-A198-3AE83DD98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in a real fit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C97159AC-47ED-4BDF-930A-72D71DF627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5870"/>
            <a:ext cx="4648200" cy="3486150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6B714A3-8BE6-46AB-BF02-DCBDFC033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2402-7DDA-4FF9-AB4A-643E6214CB9B}" type="slidenum">
              <a:rPr lang="zh-CN" altLang="en-US" smtClean="0"/>
              <a:t>29</a:t>
            </a:fld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64C94CA-B598-477F-8174-7C5A1ED36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00469"/>
            <a:ext cx="4775199" cy="35814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73CD2BD-3E9A-475C-ADFE-443A03A8035C}"/>
              </a:ext>
            </a:extLst>
          </p:cNvPr>
          <p:cNvSpPr txBox="1"/>
          <p:nvPr/>
        </p:nvSpPr>
        <p:spPr>
          <a:xfrm>
            <a:off x="7652136" y="1068075"/>
            <a:ext cx="3219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average ~ 10 – 30 minutes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60FB48F7-C29C-2545-8763-26EA66E39785}"/>
              </a:ext>
            </a:extLst>
          </p:cNvPr>
          <p:cNvSpPr txBox="1">
            <a:spLocks/>
          </p:cNvSpPr>
          <p:nvPr/>
        </p:nvSpPr>
        <p:spPr>
          <a:xfrm>
            <a:off x="838200" y="4865135"/>
            <a:ext cx="10515600" cy="14877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Randomizing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parameters,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searching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Toy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Uncertainty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3FEF0B2-C9FB-4CD8-8CA7-DA52452F8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Yi Jiang, General Amplitude Analysis Tool, TF-PWA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2E17A5F-9D84-440A-A1A1-43729DD16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2022/12/09</a:t>
            </a:r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6E388A8-1877-4636-84AF-64558D8FB84E}"/>
              </a:ext>
            </a:extLst>
          </p:cNvPr>
          <p:cNvSpPr txBox="1"/>
          <p:nvPr/>
        </p:nvSpPr>
        <p:spPr>
          <a:xfrm>
            <a:off x="6831733" y="365125"/>
            <a:ext cx="39632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altLang="zh-CN" dirty="0"/>
              <a:t>number of function evalutions ~ 500</a:t>
            </a:r>
          </a:p>
          <a:p>
            <a:r>
              <a:rPr lang="nn-NO" altLang="zh-CN" dirty="0"/>
              <a:t>number of gradient evalutions ~ 500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8872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D43339-E883-4C82-80C1-2AD8F00AA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5C12578-DDDD-4573-9773-0853FA5B1D72}"/>
              </a:ext>
            </a:extLst>
          </p:cNvPr>
          <p:cNvSpPr txBox="1"/>
          <p:nvPr/>
        </p:nvSpPr>
        <p:spPr>
          <a:xfrm>
            <a:off x="838199" y="1357883"/>
            <a:ext cx="106165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 wave analysis (PWA) is a powerful method to study multi-body decay processes, e.g.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search for (exotic) resonances </a:t>
            </a: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and measure their properties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understand CP violation </a:t>
            </a: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over phase space</a:t>
            </a:r>
          </a:p>
          <a:p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of previous fitters are designed for special processes 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or are time-consuming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general PWA framework using modern acceleration technology (such as GPU, AD, …) is eagerly needed.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developed a new framework using TensorFlow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94FC7F-FE0E-684D-BB45-66DA4D96670B}"/>
              </a:ext>
            </a:extLst>
          </p:cNvPr>
          <p:cNvSpPr/>
          <p:nvPr/>
        </p:nvSpPr>
        <p:spPr>
          <a:xfrm>
            <a:off x="440724" y="1486535"/>
            <a:ext cx="296562" cy="2573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D561E8-4600-344A-9648-57F97728E197}"/>
              </a:ext>
            </a:extLst>
          </p:cNvPr>
          <p:cNvSpPr/>
          <p:nvPr/>
        </p:nvSpPr>
        <p:spPr>
          <a:xfrm>
            <a:off x="4887601" y="533832"/>
            <a:ext cx="296562" cy="2573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14">
            <a:extLst>
              <a:ext uri="{FF2B5EF4-FFF2-40B4-BE49-F238E27FC236}">
                <a16:creationId xmlns:a16="http://schemas.microsoft.com/office/drawing/2014/main" id="{144B561E-3FF0-864B-8E7C-3FD007A0FC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61" r="22504"/>
          <a:stretch/>
        </p:blipFill>
        <p:spPr>
          <a:xfrm>
            <a:off x="7279748" y="4724445"/>
            <a:ext cx="1572708" cy="1199358"/>
          </a:xfrm>
          <a:prstGeom prst="rect">
            <a:avLst/>
          </a:prstGeom>
        </p:spPr>
      </p:pic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B307F7C7-6E57-4897-AE2A-C115DA056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AD12402-7DDA-4FF9-AB4A-643E6214CB9B}" type="slidenum">
              <a:rPr lang="zh-CN" altLang="en-US" smtClean="0"/>
              <a:t>3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60670B3-152A-455A-8C0B-2498D0112B11}"/>
                  </a:ext>
                </a:extLst>
              </p:cNvPr>
              <p:cNvSpPr txBox="1"/>
              <p:nvPr/>
            </p:nvSpPr>
            <p:spPr>
              <a:xfrm>
                <a:off x="9613866" y="2543560"/>
                <a:ext cx="1813702" cy="3057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∼</m:t>
                      </m:r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𝜗</m:t>
                      </m:r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60670B3-152A-455A-8C0B-2498D0112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3866" y="2543560"/>
                <a:ext cx="1813702" cy="305725"/>
              </a:xfrm>
              <a:prstGeom prst="rect">
                <a:avLst/>
              </a:prstGeom>
              <a:blipFill>
                <a:blip r:embed="rId3"/>
                <a:stretch>
                  <a:fillRect l="-336" r="-3691" b="-2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1669CDA-789E-472E-804D-AF42CA3D7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Yi Jiang, General Amplitude Analysis Tool, TF-PWA</a:t>
            </a:r>
            <a:endParaRPr lang="zh-CN" altLang="en-US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7C372C0F-D4E0-4ADA-B745-5D5D32FD591E}"/>
              </a:ext>
            </a:extLst>
          </p:cNvPr>
          <p:cNvGrpSpPr/>
          <p:nvPr/>
        </p:nvGrpSpPr>
        <p:grpSpPr>
          <a:xfrm>
            <a:off x="6382729" y="1865776"/>
            <a:ext cx="3085216" cy="1859111"/>
            <a:chOff x="5525384" y="1817539"/>
            <a:chExt cx="3813977" cy="2547978"/>
          </a:xfrm>
        </p:grpSpPr>
        <p:sp>
          <p:nvSpPr>
            <p:cNvPr id="10" name="箭头: 右 9">
              <a:extLst>
                <a:ext uri="{FF2B5EF4-FFF2-40B4-BE49-F238E27FC236}">
                  <a16:creationId xmlns:a16="http://schemas.microsoft.com/office/drawing/2014/main" id="{DAF45C99-B368-424B-B9D9-EC3B47953237}"/>
                </a:ext>
              </a:extLst>
            </p:cNvPr>
            <p:cNvSpPr/>
            <p:nvPr/>
          </p:nvSpPr>
          <p:spPr>
            <a:xfrm>
              <a:off x="5525384" y="2944500"/>
              <a:ext cx="1119533" cy="232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箭头: 右 10">
              <a:extLst>
                <a:ext uri="{FF2B5EF4-FFF2-40B4-BE49-F238E27FC236}">
                  <a16:creationId xmlns:a16="http://schemas.microsoft.com/office/drawing/2014/main" id="{37519FB7-5AC4-426F-BFE2-F5A94C31128D}"/>
                </a:ext>
              </a:extLst>
            </p:cNvPr>
            <p:cNvSpPr/>
            <p:nvPr/>
          </p:nvSpPr>
          <p:spPr>
            <a:xfrm rot="20052480">
              <a:off x="7226054" y="2275667"/>
              <a:ext cx="1315787" cy="20780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箭头: 右 11">
              <a:extLst>
                <a:ext uri="{FF2B5EF4-FFF2-40B4-BE49-F238E27FC236}">
                  <a16:creationId xmlns:a16="http://schemas.microsoft.com/office/drawing/2014/main" id="{E4420C82-C4C8-4F3A-9E14-558317BAF543}"/>
                </a:ext>
              </a:extLst>
            </p:cNvPr>
            <p:cNvSpPr/>
            <p:nvPr/>
          </p:nvSpPr>
          <p:spPr>
            <a:xfrm rot="2683592">
              <a:off x="7098304" y="3478868"/>
              <a:ext cx="1321544" cy="2581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箭头: 右 13">
              <a:extLst>
                <a:ext uri="{FF2B5EF4-FFF2-40B4-BE49-F238E27FC236}">
                  <a16:creationId xmlns:a16="http://schemas.microsoft.com/office/drawing/2014/main" id="{5065681F-EED0-4FD0-98EF-C3FB76D8335D}"/>
                </a:ext>
              </a:extLst>
            </p:cNvPr>
            <p:cNvSpPr/>
            <p:nvPr/>
          </p:nvSpPr>
          <p:spPr>
            <a:xfrm>
              <a:off x="7371567" y="2931777"/>
              <a:ext cx="1275127" cy="21158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0CC88762-2E9C-4F2A-B6EA-409B19BC7F7A}"/>
                </a:ext>
              </a:extLst>
            </p:cNvPr>
            <p:cNvSpPr/>
            <p:nvPr/>
          </p:nvSpPr>
          <p:spPr>
            <a:xfrm>
              <a:off x="6644918" y="2386142"/>
              <a:ext cx="1215904" cy="12087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altLang="zh-CN" dirty="0"/>
                <a:t>?</a:t>
              </a:r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77C81AC7-3360-4493-9090-FC1D3C14D986}"/>
                    </a:ext>
                  </a:extLst>
                </p:cNvPr>
                <p:cNvSpPr txBox="1"/>
                <p:nvPr/>
              </p:nvSpPr>
              <p:spPr>
                <a:xfrm>
                  <a:off x="5742501" y="2440622"/>
                  <a:ext cx="702307" cy="3961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altLang="zh-CN" dirty="0"/>
                    <a:t>A: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</m:oMath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77C81AC7-3360-4493-9090-FC1D3C14D9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2501" y="2440622"/>
                  <a:ext cx="702307" cy="396134"/>
                </a:xfrm>
                <a:prstGeom prst="rect">
                  <a:avLst/>
                </a:prstGeom>
                <a:blipFill>
                  <a:blip r:embed="rId4"/>
                  <a:stretch>
                    <a:fillRect l="-9677" t="-6383" r="-13978" b="-6808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8ED0D672-36B4-4A8F-BD60-9DAB7809E0A0}"/>
                    </a:ext>
                  </a:extLst>
                </p:cNvPr>
                <p:cNvSpPr txBox="1"/>
                <p:nvPr/>
              </p:nvSpPr>
              <p:spPr>
                <a:xfrm>
                  <a:off x="8459444" y="1817539"/>
                  <a:ext cx="775212" cy="4076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altLang="zh-CN" dirty="0"/>
                    <a:t>B :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</m:oMath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8ED0D672-36B4-4A8F-BD60-9DAB7809E0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9444" y="1817539"/>
                  <a:ext cx="775212" cy="407612"/>
                </a:xfrm>
                <a:prstGeom prst="rect">
                  <a:avLst/>
                </a:prstGeom>
                <a:blipFill>
                  <a:blip r:embed="rId5"/>
                  <a:stretch>
                    <a:fillRect l="-7767" t="-4082" r="-9709" b="-6122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6376B28D-FD7F-4740-AF18-33F7894C0FB7}"/>
                    </a:ext>
                  </a:extLst>
                </p:cNvPr>
                <p:cNvSpPr txBox="1"/>
                <p:nvPr/>
              </p:nvSpPr>
              <p:spPr>
                <a:xfrm>
                  <a:off x="8549721" y="2903802"/>
                  <a:ext cx="789640" cy="4076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altLang="zh-CN" dirty="0"/>
                    <a:t>C :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</m:oMath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6376B28D-FD7F-4740-AF18-33F7894C0F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9721" y="2903802"/>
                  <a:ext cx="789640" cy="407612"/>
                </a:xfrm>
                <a:prstGeom prst="rect">
                  <a:avLst/>
                </a:prstGeom>
                <a:blipFill>
                  <a:blip r:embed="rId6"/>
                  <a:stretch>
                    <a:fillRect l="-7619" t="-4082" r="-10476" b="-6122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C876C100-F9A5-4F84-AEF5-8F4D04E296DC}"/>
                    </a:ext>
                  </a:extLst>
                </p:cNvPr>
                <p:cNvSpPr txBox="1"/>
                <p:nvPr/>
              </p:nvSpPr>
              <p:spPr>
                <a:xfrm>
                  <a:off x="8198842" y="3957905"/>
                  <a:ext cx="805670" cy="4076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altLang="zh-CN" dirty="0"/>
                    <a:t>D :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</m:oMath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C876C100-F9A5-4F84-AEF5-8F4D04E296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8842" y="3957905"/>
                  <a:ext cx="805670" cy="407612"/>
                </a:xfrm>
                <a:prstGeom prst="rect">
                  <a:avLst/>
                </a:prstGeom>
                <a:blipFill>
                  <a:blip r:embed="rId7"/>
                  <a:stretch>
                    <a:fillRect l="-8411" t="-4082" r="-10280" b="-6122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D62EF5AF-F4B7-479F-8178-7E576BEA64E1}"/>
                </a:ext>
              </a:extLst>
            </p:cNvPr>
            <p:cNvSpPr txBox="1"/>
            <p:nvPr/>
          </p:nvSpPr>
          <p:spPr>
            <a:xfrm>
              <a:off x="8597971" y="3452712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…</a:t>
              </a:r>
              <a:endParaRPr lang="zh-CN" altLang="en-US" dirty="0"/>
            </a:p>
          </p:txBody>
        </p:sp>
      </p:grp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B35A1E6-E148-4DF6-8B8C-E82423F70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2022/12/09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7255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B70969-A902-402A-9108-F3CCBEC2E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Amplitude analysis without new states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FB09D69-D0D4-43BB-8EC6-AA8A956526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32514"/>
                <a:ext cx="10515600" cy="5265375"/>
              </a:xfrm>
            </p:spPr>
            <p:txBody>
              <a:bodyPr/>
              <a:lstStyle/>
              <a:p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states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S-wave, can not describe it well </a:t>
                </a:r>
                <a:endParaRPr lang="zh-CN" altLang="en-US" dirty="0">
                  <a:latin typeface="Cambria Math" panose="020405030504060302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FB09D69-D0D4-43BB-8EC6-AA8A956526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32514"/>
                <a:ext cx="10515600" cy="5265375"/>
              </a:xfrm>
              <a:blipFill>
                <a:blip r:embed="rId2"/>
                <a:stretch>
                  <a:fillRect l="-1043" t="-20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AC5505-9470-45F0-8A17-49094703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2022/12/09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815D0D-6670-44AF-9A0B-F8BB0336F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Yi Jiang, General Amplitude Analysis Tool, TF-PWA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F36667-45A5-47D1-A464-F32C2165C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2AD7-4915-484D-BC32-FE6CF222F877}" type="slidenum">
              <a:rPr lang="zh-CN" altLang="en-US" smtClean="0"/>
              <a:t>30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1C4FD85-B23D-421B-9D7C-D09ADCBB2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288" y="1591484"/>
            <a:ext cx="9368208" cy="476486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89587F0-79F8-45A2-A95C-880B9632CD06}"/>
              </a:ext>
            </a:extLst>
          </p:cNvPr>
          <p:cNvSpPr/>
          <p:nvPr/>
        </p:nvSpPr>
        <p:spPr>
          <a:xfrm>
            <a:off x="6273228" y="1591485"/>
            <a:ext cx="985216" cy="4676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2A25ABA-0A4A-4575-B072-C927EBA88B71}"/>
                  </a:ext>
                </a:extLst>
              </p:cNvPr>
              <p:cNvSpPr txBox="1"/>
              <p:nvPr/>
            </p:nvSpPr>
            <p:spPr>
              <a:xfrm>
                <a:off x="-1434662" y="5987017"/>
                <a:ext cx="62999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m:t>LHCb</m:t>
                      </m:r>
                      <m:r>
                        <m:rPr>
                          <m:nor/>
                        </m:rPr>
                        <a:rPr lang="en-US" altLang="zh-CN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altLang="zh-CN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m:t>PAPER</m:t>
                      </m:r>
                      <m:r>
                        <m:rPr>
                          <m:nor/>
                        </m:rPr>
                        <a:rPr lang="en-US" altLang="zh-CN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m:t>−2022−026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2A25ABA-0A4A-4575-B072-C927EBA88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34662" y="5987017"/>
                <a:ext cx="62999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91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830339-DBA1-4831-8248-4767AEE6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9342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angle calculation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0E17AD3-5111-4B45-8873-DACD52F6EB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7909" y="1259732"/>
                <a:ext cx="5956936" cy="495776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input</a:t>
                </a:r>
              </a:p>
              <a:p>
                <a:pPr lvl="1"/>
                <a:r>
                  <a:rPr lang="en-US" altLang="zh-CN" dirty="0"/>
                  <a:t>momentum of final states</a:t>
                </a: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initial coordinate system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decay chains</a:t>
                </a:r>
              </a:p>
              <a:p>
                <a:r>
                  <a:rPr lang="en-US" altLang="zh-CN" dirty="0"/>
                  <a:t>output</a:t>
                </a:r>
              </a:p>
              <a:p>
                <a:pPr lvl="1"/>
                <a:r>
                  <a:rPr lang="en-US" altLang="zh-CN" dirty="0"/>
                  <a:t>helicity angle </a:t>
                </a:r>
              </a:p>
              <a:p>
                <a:pPr lvl="2"/>
                <a:r>
                  <a:rPr lang="en-US" altLang="zh-CN" dirty="0"/>
                  <a:t>Euler Angle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𝑟𝑜𝑎𝑡𝑖𝑜𝑛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𝑎𝑛𝑔𝑙𝑒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i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⋅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alignment angle </a:t>
                </a:r>
                <a:endParaRPr lang="en-GB" altLang="zh-CN" dirty="0"/>
              </a:p>
              <a:p>
                <a:endParaRPr lang="en-GB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0E17AD3-5111-4B45-8873-DACD52F6EB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7909" y="1259732"/>
                <a:ext cx="5956936" cy="4957763"/>
              </a:xfrm>
              <a:blipFill>
                <a:blip r:embed="rId2"/>
                <a:stretch>
                  <a:fillRect l="-1840" t="-23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412CB45-4DA0-403E-A779-EE811BA84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2402-7DDA-4FF9-AB4A-643E6214CB9B}" type="slidenum">
              <a:rPr lang="zh-CN" altLang="en-US" smtClean="0"/>
              <a:t>31</a:t>
            </a:fld>
            <a:endParaRPr lang="zh-CN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墨迹 4">
                <a:extLst>
                  <a:ext uri="{FF2B5EF4-FFF2-40B4-BE49-F238E27FC236}">
                    <a16:creationId xmlns:a16="http://schemas.microsoft.com/office/drawing/2014/main" id="{AFF9158F-BEBB-44BF-8101-D7326B5603F7}"/>
                  </a:ext>
                </a:extLst>
              </p14:cNvPr>
              <p14:cNvContentPartPr/>
              <p14:nvPr/>
            </p14:nvContentPartPr>
            <p14:xfrm>
              <a:off x="5142166" y="1877717"/>
              <a:ext cx="360" cy="360"/>
            </p14:xfrm>
          </p:contentPart>
        </mc:Choice>
        <mc:Fallback xmlns="">
          <p:pic>
            <p:nvPicPr>
              <p:cNvPr id="5" name="墨迹 4">
                <a:extLst>
                  <a:ext uri="{FF2B5EF4-FFF2-40B4-BE49-F238E27FC236}">
                    <a16:creationId xmlns:a16="http://schemas.microsoft.com/office/drawing/2014/main" id="{AFF9158F-BEBB-44BF-8101-D7326B5603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3166" y="186907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4" name="文本框 393">
                <a:extLst>
                  <a:ext uri="{FF2B5EF4-FFF2-40B4-BE49-F238E27FC236}">
                    <a16:creationId xmlns:a16="http://schemas.microsoft.com/office/drawing/2014/main" id="{18C7B734-7E9F-42A5-B76C-E954128C94C8}"/>
                  </a:ext>
                </a:extLst>
              </p:cNvPr>
              <p:cNvSpPr txBox="1"/>
              <p:nvPr/>
            </p:nvSpPr>
            <p:spPr>
              <a:xfrm>
                <a:off x="8894827" y="62716"/>
                <a:ext cx="55290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394" name="文本框 393">
                <a:extLst>
                  <a:ext uri="{FF2B5EF4-FFF2-40B4-BE49-F238E27FC236}">
                    <a16:creationId xmlns:a16="http://schemas.microsoft.com/office/drawing/2014/main" id="{18C7B734-7E9F-42A5-B76C-E954128C9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4827" y="62716"/>
                <a:ext cx="552907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5" name="文本框 394">
                <a:extLst>
                  <a:ext uri="{FF2B5EF4-FFF2-40B4-BE49-F238E27FC236}">
                    <a16:creationId xmlns:a16="http://schemas.microsoft.com/office/drawing/2014/main" id="{CF957000-E988-4875-8CDB-80B16DD441EB}"/>
                  </a:ext>
                </a:extLst>
              </p:cNvPr>
              <p:cNvSpPr txBox="1"/>
              <p:nvPr/>
            </p:nvSpPr>
            <p:spPr>
              <a:xfrm>
                <a:off x="10938120" y="2083924"/>
                <a:ext cx="58548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395" name="文本框 394">
                <a:extLst>
                  <a:ext uri="{FF2B5EF4-FFF2-40B4-BE49-F238E27FC236}">
                    <a16:creationId xmlns:a16="http://schemas.microsoft.com/office/drawing/2014/main" id="{CF957000-E988-4875-8CDB-80B16DD44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120" y="2083924"/>
                <a:ext cx="585480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6" name="文本框 395">
                <a:extLst>
                  <a:ext uri="{FF2B5EF4-FFF2-40B4-BE49-F238E27FC236}">
                    <a16:creationId xmlns:a16="http://schemas.microsoft.com/office/drawing/2014/main" id="{7406EBC7-92D6-4C95-9C29-B5B5DF9898C6}"/>
                  </a:ext>
                </a:extLst>
              </p:cNvPr>
              <p:cNvSpPr txBox="1"/>
              <p:nvPr/>
            </p:nvSpPr>
            <p:spPr>
              <a:xfrm>
                <a:off x="9195696" y="1136051"/>
                <a:ext cx="57406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396" name="文本框 395">
                <a:extLst>
                  <a:ext uri="{FF2B5EF4-FFF2-40B4-BE49-F238E27FC236}">
                    <a16:creationId xmlns:a16="http://schemas.microsoft.com/office/drawing/2014/main" id="{7406EBC7-92D6-4C95-9C29-B5B5DF989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696" y="1136051"/>
                <a:ext cx="574067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7" name="文本框 396">
                <a:extLst>
                  <a:ext uri="{FF2B5EF4-FFF2-40B4-BE49-F238E27FC236}">
                    <a16:creationId xmlns:a16="http://schemas.microsoft.com/office/drawing/2014/main" id="{C351DAF1-82A6-4E62-8885-65EFB1B9E291}"/>
                  </a:ext>
                </a:extLst>
              </p:cNvPr>
              <p:cNvSpPr txBox="1"/>
              <p:nvPr/>
            </p:nvSpPr>
            <p:spPr>
              <a:xfrm>
                <a:off x="8742902" y="2437484"/>
                <a:ext cx="45236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397" name="文本框 396">
                <a:extLst>
                  <a:ext uri="{FF2B5EF4-FFF2-40B4-BE49-F238E27FC236}">
                    <a16:creationId xmlns:a16="http://schemas.microsoft.com/office/drawing/2014/main" id="{C351DAF1-82A6-4E62-8885-65EFB1B9E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2902" y="2437484"/>
                <a:ext cx="452368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8" name="文本框 397">
                <a:extLst>
                  <a:ext uri="{FF2B5EF4-FFF2-40B4-BE49-F238E27FC236}">
                    <a16:creationId xmlns:a16="http://schemas.microsoft.com/office/drawing/2014/main" id="{ACF510CB-0155-4EA7-AAF9-DFF30746E4F4}"/>
                  </a:ext>
                </a:extLst>
              </p:cNvPr>
              <p:cNvSpPr txBox="1"/>
              <p:nvPr/>
            </p:nvSpPr>
            <p:spPr>
              <a:xfrm>
                <a:off x="8969820" y="1755704"/>
                <a:ext cx="39985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398" name="文本框 397">
                <a:extLst>
                  <a:ext uri="{FF2B5EF4-FFF2-40B4-BE49-F238E27FC236}">
                    <a16:creationId xmlns:a16="http://schemas.microsoft.com/office/drawing/2014/main" id="{ACF510CB-0155-4EA7-AAF9-DFF30746E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9820" y="1755704"/>
                <a:ext cx="399853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8" name="文本框 407">
            <a:extLst>
              <a:ext uri="{FF2B5EF4-FFF2-40B4-BE49-F238E27FC236}">
                <a16:creationId xmlns:a16="http://schemas.microsoft.com/office/drawing/2014/main" id="{31D41ED2-F608-4266-996A-EC33FB19D7A6}"/>
              </a:ext>
            </a:extLst>
          </p:cNvPr>
          <p:cNvSpPr txBox="1"/>
          <p:nvPr/>
        </p:nvSpPr>
        <p:spPr>
          <a:xfrm>
            <a:off x="5638800" y="297425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p:sp>
        <p:nvSpPr>
          <p:cNvPr id="725" name="文本框 724">
            <a:extLst>
              <a:ext uri="{FF2B5EF4-FFF2-40B4-BE49-F238E27FC236}">
                <a16:creationId xmlns:a16="http://schemas.microsoft.com/office/drawing/2014/main" id="{E2334833-3A32-4B5E-A348-D326912F189B}"/>
              </a:ext>
            </a:extLst>
          </p:cNvPr>
          <p:cNvSpPr txBox="1"/>
          <p:nvPr/>
        </p:nvSpPr>
        <p:spPr>
          <a:xfrm>
            <a:off x="143313" y="6016065"/>
            <a:ext cx="9339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Traverse </a:t>
            </a:r>
            <a:r>
              <a:rPr lang="en-GB" altLang="zh-CN" sz="2800" dirty="0"/>
              <a:t>though decay chain, then the process is automatic</a:t>
            </a:r>
            <a:r>
              <a:rPr lang="en-US" altLang="zh-CN" dirty="0"/>
              <a:t>.</a:t>
            </a:r>
            <a:endParaRPr lang="zh-CN" altLang="en-US" dirty="0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C54A9A32-8956-483D-899F-DC1B107077B7}"/>
              </a:ext>
            </a:extLst>
          </p:cNvPr>
          <p:cNvCxnSpPr/>
          <p:nvPr/>
        </p:nvCxnSpPr>
        <p:spPr>
          <a:xfrm flipH="1">
            <a:off x="7954533" y="2464556"/>
            <a:ext cx="1044833" cy="12484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5" name="直接箭头连接符 114">
            <a:extLst>
              <a:ext uri="{FF2B5EF4-FFF2-40B4-BE49-F238E27FC236}">
                <a16:creationId xmlns:a16="http://schemas.microsoft.com/office/drawing/2014/main" id="{C988F7C3-FF93-48D4-9F74-17931AC26FFC}"/>
              </a:ext>
            </a:extLst>
          </p:cNvPr>
          <p:cNvCxnSpPr>
            <a:cxnSpLocks/>
          </p:cNvCxnSpPr>
          <p:nvPr/>
        </p:nvCxnSpPr>
        <p:spPr>
          <a:xfrm>
            <a:off x="9042926" y="2464556"/>
            <a:ext cx="1919767" cy="109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9" name="直接箭头连接符 118">
            <a:extLst>
              <a:ext uri="{FF2B5EF4-FFF2-40B4-BE49-F238E27FC236}">
                <a16:creationId xmlns:a16="http://schemas.microsoft.com/office/drawing/2014/main" id="{00FCDD6B-D2AC-4CD9-BDAE-0370C3E82435}"/>
              </a:ext>
            </a:extLst>
          </p:cNvPr>
          <p:cNvCxnSpPr>
            <a:cxnSpLocks/>
          </p:cNvCxnSpPr>
          <p:nvPr/>
        </p:nvCxnSpPr>
        <p:spPr>
          <a:xfrm flipH="1" flipV="1">
            <a:off x="8969558" y="404041"/>
            <a:ext cx="30708" cy="20599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1" name="直接箭头连接符 120">
            <a:extLst>
              <a:ext uri="{FF2B5EF4-FFF2-40B4-BE49-F238E27FC236}">
                <a16:creationId xmlns:a16="http://schemas.microsoft.com/office/drawing/2014/main" id="{102BC817-CEEA-420A-AA7C-7B0879840C8E}"/>
              </a:ext>
            </a:extLst>
          </p:cNvPr>
          <p:cNvCxnSpPr>
            <a:cxnSpLocks/>
          </p:cNvCxnSpPr>
          <p:nvPr/>
        </p:nvCxnSpPr>
        <p:spPr>
          <a:xfrm flipV="1">
            <a:off x="8999725" y="1582230"/>
            <a:ext cx="745069" cy="9001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>
            <a:extLst>
              <a:ext uri="{FF2B5EF4-FFF2-40B4-BE49-F238E27FC236}">
                <a16:creationId xmlns:a16="http://schemas.microsoft.com/office/drawing/2014/main" id="{09A5725D-95F5-4F5C-BFDC-76325B9F446E}"/>
              </a:ext>
            </a:extLst>
          </p:cNvPr>
          <p:cNvCxnSpPr>
            <a:cxnSpLocks/>
          </p:cNvCxnSpPr>
          <p:nvPr/>
        </p:nvCxnSpPr>
        <p:spPr>
          <a:xfrm flipV="1">
            <a:off x="9777752" y="2435439"/>
            <a:ext cx="664362" cy="84447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2" name="直接连接符 131">
            <a:extLst>
              <a:ext uri="{FF2B5EF4-FFF2-40B4-BE49-F238E27FC236}">
                <a16:creationId xmlns:a16="http://schemas.microsoft.com/office/drawing/2014/main" id="{CA5565D7-066C-4D80-8096-5D8E1697AABA}"/>
              </a:ext>
            </a:extLst>
          </p:cNvPr>
          <p:cNvCxnSpPr>
            <a:cxnSpLocks/>
          </p:cNvCxnSpPr>
          <p:nvPr/>
        </p:nvCxnSpPr>
        <p:spPr>
          <a:xfrm flipH="1" flipV="1">
            <a:off x="9749607" y="1609142"/>
            <a:ext cx="2081" cy="166871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62C38158-954B-48A9-A27F-04FC062DCD6F}"/>
              </a:ext>
            </a:extLst>
          </p:cNvPr>
          <p:cNvCxnSpPr>
            <a:cxnSpLocks/>
          </p:cNvCxnSpPr>
          <p:nvPr/>
        </p:nvCxnSpPr>
        <p:spPr>
          <a:xfrm>
            <a:off x="9014013" y="2441284"/>
            <a:ext cx="708762" cy="79424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文本框 178">
                <a:extLst>
                  <a:ext uri="{FF2B5EF4-FFF2-40B4-BE49-F238E27FC236}">
                    <a16:creationId xmlns:a16="http://schemas.microsoft.com/office/drawing/2014/main" id="{06DF434B-648D-4DB7-9031-3BA99FE0439E}"/>
                  </a:ext>
                </a:extLst>
              </p:cNvPr>
              <p:cNvSpPr txBox="1"/>
              <p:nvPr/>
            </p:nvSpPr>
            <p:spPr>
              <a:xfrm>
                <a:off x="7667696" y="2965926"/>
                <a:ext cx="58214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179" name="文本框 178">
                <a:extLst>
                  <a:ext uri="{FF2B5EF4-FFF2-40B4-BE49-F238E27FC236}">
                    <a16:creationId xmlns:a16="http://schemas.microsoft.com/office/drawing/2014/main" id="{06DF434B-648D-4DB7-9031-3BA99FE04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696" y="2965926"/>
                <a:ext cx="582147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0" name="直接箭头连接符 189">
            <a:extLst>
              <a:ext uri="{FF2B5EF4-FFF2-40B4-BE49-F238E27FC236}">
                <a16:creationId xmlns:a16="http://schemas.microsoft.com/office/drawing/2014/main" id="{128EEC8E-DE06-406D-AD2C-704F9185B78D}"/>
              </a:ext>
            </a:extLst>
          </p:cNvPr>
          <p:cNvCxnSpPr>
            <a:cxnSpLocks/>
          </p:cNvCxnSpPr>
          <p:nvPr/>
        </p:nvCxnSpPr>
        <p:spPr>
          <a:xfrm>
            <a:off x="9744794" y="1586212"/>
            <a:ext cx="444732" cy="4207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4" name="直接箭头连接符 193">
            <a:extLst>
              <a:ext uri="{FF2B5EF4-FFF2-40B4-BE49-F238E27FC236}">
                <a16:creationId xmlns:a16="http://schemas.microsoft.com/office/drawing/2014/main" id="{1031726A-CFE4-4963-B0A2-23EAEC0C581A}"/>
              </a:ext>
            </a:extLst>
          </p:cNvPr>
          <p:cNvCxnSpPr>
            <a:cxnSpLocks/>
          </p:cNvCxnSpPr>
          <p:nvPr/>
        </p:nvCxnSpPr>
        <p:spPr>
          <a:xfrm flipV="1">
            <a:off x="9742234" y="1150912"/>
            <a:ext cx="327599" cy="4325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7" name="直接箭头连接符 196">
            <a:extLst>
              <a:ext uri="{FF2B5EF4-FFF2-40B4-BE49-F238E27FC236}">
                <a16:creationId xmlns:a16="http://schemas.microsoft.com/office/drawing/2014/main" id="{12237107-5020-463A-8B88-CE0BF5F9209B}"/>
              </a:ext>
            </a:extLst>
          </p:cNvPr>
          <p:cNvCxnSpPr>
            <a:cxnSpLocks/>
          </p:cNvCxnSpPr>
          <p:nvPr/>
        </p:nvCxnSpPr>
        <p:spPr>
          <a:xfrm flipV="1">
            <a:off x="9760766" y="1412793"/>
            <a:ext cx="503680" cy="1627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文本框 200">
                <a:extLst>
                  <a:ext uri="{FF2B5EF4-FFF2-40B4-BE49-F238E27FC236}">
                    <a16:creationId xmlns:a16="http://schemas.microsoft.com/office/drawing/2014/main" id="{485E2023-4006-45BB-8887-982AD50707A5}"/>
                  </a:ext>
                </a:extLst>
              </p:cNvPr>
              <p:cNvSpPr txBox="1"/>
              <p:nvPr/>
            </p:nvSpPr>
            <p:spPr>
              <a:xfrm>
                <a:off x="10126322" y="806812"/>
                <a:ext cx="3620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01" name="文本框 200">
                <a:extLst>
                  <a:ext uri="{FF2B5EF4-FFF2-40B4-BE49-F238E27FC236}">
                    <a16:creationId xmlns:a16="http://schemas.microsoft.com/office/drawing/2014/main" id="{485E2023-4006-45BB-8887-982AD5070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6322" y="806812"/>
                <a:ext cx="362022" cy="369332"/>
              </a:xfrm>
              <a:prstGeom prst="rect">
                <a:avLst/>
              </a:prstGeom>
              <a:blipFill>
                <a:blip r:embed="rId11"/>
                <a:stretch>
                  <a:fillRect l="-8333" r="-3333"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文本框 201">
                <a:extLst>
                  <a:ext uri="{FF2B5EF4-FFF2-40B4-BE49-F238E27FC236}">
                    <a16:creationId xmlns:a16="http://schemas.microsoft.com/office/drawing/2014/main" id="{D24EB790-9B9F-4AD1-BCE3-8ABC086D6BB9}"/>
                  </a:ext>
                </a:extLst>
              </p:cNvPr>
              <p:cNvSpPr txBox="1"/>
              <p:nvPr/>
            </p:nvSpPr>
            <p:spPr>
              <a:xfrm>
                <a:off x="10296267" y="1110652"/>
                <a:ext cx="3826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02" name="文本框 201">
                <a:extLst>
                  <a:ext uri="{FF2B5EF4-FFF2-40B4-BE49-F238E27FC236}">
                    <a16:creationId xmlns:a16="http://schemas.microsoft.com/office/drawing/2014/main" id="{D24EB790-9B9F-4AD1-BCE3-8ABC086D6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6267" y="1110652"/>
                <a:ext cx="382669" cy="369332"/>
              </a:xfrm>
              <a:prstGeom prst="rect">
                <a:avLst/>
              </a:prstGeom>
              <a:blipFill>
                <a:blip r:embed="rId12"/>
                <a:stretch>
                  <a:fillRect l="-17460" r="-3175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文本框 202">
                <a:extLst>
                  <a:ext uri="{FF2B5EF4-FFF2-40B4-BE49-F238E27FC236}">
                    <a16:creationId xmlns:a16="http://schemas.microsoft.com/office/drawing/2014/main" id="{819914D4-E974-41DF-A1EE-CECCCB225B43}"/>
                  </a:ext>
                </a:extLst>
              </p:cNvPr>
              <p:cNvSpPr txBox="1"/>
              <p:nvPr/>
            </p:nvSpPr>
            <p:spPr>
              <a:xfrm>
                <a:off x="10135440" y="1882514"/>
                <a:ext cx="380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03" name="文本框 202">
                <a:extLst>
                  <a:ext uri="{FF2B5EF4-FFF2-40B4-BE49-F238E27FC236}">
                    <a16:creationId xmlns:a16="http://schemas.microsoft.com/office/drawing/2014/main" id="{819914D4-E974-41DF-A1EE-CECCCB225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5440" y="1882514"/>
                <a:ext cx="380937" cy="369332"/>
              </a:xfrm>
              <a:prstGeom prst="rect">
                <a:avLst/>
              </a:prstGeom>
              <a:blipFill>
                <a:blip r:embed="rId13"/>
                <a:stretch>
                  <a:fillRect l="-9677" r="-6452"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弧形 134">
            <a:extLst>
              <a:ext uri="{FF2B5EF4-FFF2-40B4-BE49-F238E27FC236}">
                <a16:creationId xmlns:a16="http://schemas.microsoft.com/office/drawing/2014/main" id="{428F3DC6-4527-46CA-A7DB-53BB39EDCA3F}"/>
              </a:ext>
            </a:extLst>
          </p:cNvPr>
          <p:cNvSpPr/>
          <p:nvPr/>
        </p:nvSpPr>
        <p:spPr>
          <a:xfrm flipV="1">
            <a:off x="7667696" y="1522050"/>
            <a:ext cx="2774418" cy="1900069"/>
          </a:xfrm>
          <a:prstGeom prst="arc">
            <a:avLst>
              <a:gd name="adj1" fmla="val 13735445"/>
              <a:gd name="adj2" fmla="val 2158513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6" name="弧形 135">
            <a:extLst>
              <a:ext uri="{FF2B5EF4-FFF2-40B4-BE49-F238E27FC236}">
                <a16:creationId xmlns:a16="http://schemas.microsoft.com/office/drawing/2014/main" id="{4D37F2E2-015C-4446-8574-B2148802B87F}"/>
              </a:ext>
            </a:extLst>
          </p:cNvPr>
          <p:cNvSpPr/>
          <p:nvPr/>
        </p:nvSpPr>
        <p:spPr>
          <a:xfrm>
            <a:off x="8018975" y="753126"/>
            <a:ext cx="1871785" cy="3321324"/>
          </a:xfrm>
          <a:prstGeom prst="arc">
            <a:avLst>
              <a:gd name="adj1" fmla="val 16200000"/>
              <a:gd name="adj2" fmla="val 268843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8" name="直接连接符 207">
            <a:extLst>
              <a:ext uri="{FF2B5EF4-FFF2-40B4-BE49-F238E27FC236}">
                <a16:creationId xmlns:a16="http://schemas.microsoft.com/office/drawing/2014/main" id="{469C41D1-ED2B-44D2-B442-3D240F469CE7}"/>
              </a:ext>
            </a:extLst>
          </p:cNvPr>
          <p:cNvCxnSpPr>
            <a:cxnSpLocks/>
          </p:cNvCxnSpPr>
          <p:nvPr/>
        </p:nvCxnSpPr>
        <p:spPr>
          <a:xfrm flipH="1">
            <a:off x="8292966" y="3262599"/>
            <a:ext cx="1467800" cy="689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1" name="直接连接符 210">
            <a:extLst>
              <a:ext uri="{FF2B5EF4-FFF2-40B4-BE49-F238E27FC236}">
                <a16:creationId xmlns:a16="http://schemas.microsoft.com/office/drawing/2014/main" id="{4E36DEE3-E6E7-46E3-A47D-8142DD860F93}"/>
              </a:ext>
            </a:extLst>
          </p:cNvPr>
          <p:cNvCxnSpPr>
            <a:cxnSpLocks/>
          </p:cNvCxnSpPr>
          <p:nvPr/>
        </p:nvCxnSpPr>
        <p:spPr>
          <a:xfrm>
            <a:off x="8955263" y="803354"/>
            <a:ext cx="821150" cy="82076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0" name="日期占位符 149">
            <a:extLst>
              <a:ext uri="{FF2B5EF4-FFF2-40B4-BE49-F238E27FC236}">
                <a16:creationId xmlns:a16="http://schemas.microsoft.com/office/drawing/2014/main" id="{6F5C878B-96E2-48B0-A140-F8946369E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2022/12/09</a:t>
            </a:r>
            <a:endParaRPr lang="zh-CN" altLang="en-US"/>
          </a:p>
        </p:txBody>
      </p:sp>
      <p:sp>
        <p:nvSpPr>
          <p:cNvPr id="152" name="页脚占位符 151">
            <a:extLst>
              <a:ext uri="{FF2B5EF4-FFF2-40B4-BE49-F238E27FC236}">
                <a16:creationId xmlns:a16="http://schemas.microsoft.com/office/drawing/2014/main" id="{BD1E4A8A-4229-4E0C-9CF2-02EEC0A87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Yi Jiang, General Amplitude Analysis Tool, TF-PWA</a:t>
            </a:r>
            <a:endParaRPr lang="zh-CN" altLang="en-US"/>
          </a:p>
        </p:txBody>
      </p:sp>
      <p:sp>
        <p:nvSpPr>
          <p:cNvPr id="222" name="平行四边形 221">
            <a:extLst>
              <a:ext uri="{FF2B5EF4-FFF2-40B4-BE49-F238E27FC236}">
                <a16:creationId xmlns:a16="http://schemas.microsoft.com/office/drawing/2014/main" id="{841D3622-96D8-4B36-9EC3-F625DE074287}"/>
              </a:ext>
            </a:extLst>
          </p:cNvPr>
          <p:cNvSpPr/>
          <p:nvPr/>
        </p:nvSpPr>
        <p:spPr>
          <a:xfrm>
            <a:off x="7665448" y="4223935"/>
            <a:ext cx="1859357" cy="1921274"/>
          </a:xfrm>
          <a:prstGeom prst="parallelogram">
            <a:avLst>
              <a:gd name="adj" fmla="val 46013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3" name="矩形 222">
            <a:extLst>
              <a:ext uri="{FF2B5EF4-FFF2-40B4-BE49-F238E27FC236}">
                <a16:creationId xmlns:a16="http://schemas.microsoft.com/office/drawing/2014/main" id="{16AE6539-FF4C-4244-9F1D-28F5AE4483C5}"/>
              </a:ext>
            </a:extLst>
          </p:cNvPr>
          <p:cNvSpPr/>
          <p:nvPr/>
        </p:nvSpPr>
        <p:spPr>
          <a:xfrm rot="19142861">
            <a:off x="9820980" y="3578270"/>
            <a:ext cx="1390795" cy="241659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文本框 223">
                <a:extLst>
                  <a:ext uri="{FF2B5EF4-FFF2-40B4-BE49-F238E27FC236}">
                    <a16:creationId xmlns:a16="http://schemas.microsoft.com/office/drawing/2014/main" id="{EBC9AA3F-2CDF-4A60-9777-DC0A38157917}"/>
                  </a:ext>
                </a:extLst>
              </p:cNvPr>
              <p:cNvSpPr txBox="1"/>
              <p:nvPr/>
            </p:nvSpPr>
            <p:spPr>
              <a:xfrm>
                <a:off x="9890760" y="5694097"/>
                <a:ext cx="54715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24" name="文本框 223">
                <a:extLst>
                  <a:ext uri="{FF2B5EF4-FFF2-40B4-BE49-F238E27FC236}">
                    <a16:creationId xmlns:a16="http://schemas.microsoft.com/office/drawing/2014/main" id="{EBC9AA3F-2CDF-4A60-9777-DC0A38157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0760" y="5694097"/>
                <a:ext cx="547159" cy="369332"/>
              </a:xfrm>
              <a:prstGeom prst="rect">
                <a:avLst/>
              </a:prstGeom>
              <a:blipFill>
                <a:blip r:embed="rId14"/>
                <a:stretch>
                  <a:fillRect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5" name="墨迹 224">
                <a:extLst>
                  <a:ext uri="{FF2B5EF4-FFF2-40B4-BE49-F238E27FC236}">
                    <a16:creationId xmlns:a16="http://schemas.microsoft.com/office/drawing/2014/main" id="{239DDC1F-1F83-40FA-B961-A97E41143C3B}"/>
                  </a:ext>
                </a:extLst>
              </p14:cNvPr>
              <p14:cNvContentPartPr/>
              <p14:nvPr/>
            </p14:nvContentPartPr>
            <p14:xfrm>
              <a:off x="8223769" y="5685325"/>
              <a:ext cx="7560" cy="6840"/>
            </p14:xfrm>
          </p:contentPart>
        </mc:Choice>
        <mc:Fallback xmlns="">
          <p:pic>
            <p:nvPicPr>
              <p:cNvPr id="225" name="墨迹 224">
                <a:extLst>
                  <a:ext uri="{FF2B5EF4-FFF2-40B4-BE49-F238E27FC236}">
                    <a16:creationId xmlns:a16="http://schemas.microsoft.com/office/drawing/2014/main" id="{239DDC1F-1F83-40FA-B961-A97E41143C3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214769" y="5676325"/>
                <a:ext cx="25200" cy="24480"/>
              </a:xfrm>
              <a:prstGeom prst="rect">
                <a:avLst/>
              </a:prstGeom>
            </p:spPr>
          </p:pic>
        </mc:Fallback>
      </mc:AlternateContent>
      <p:cxnSp>
        <p:nvCxnSpPr>
          <p:cNvPr id="226" name="直接箭头连接符 225">
            <a:extLst>
              <a:ext uri="{FF2B5EF4-FFF2-40B4-BE49-F238E27FC236}">
                <a16:creationId xmlns:a16="http://schemas.microsoft.com/office/drawing/2014/main" id="{EBA03171-8323-4C9C-9121-53CF9C66424F}"/>
              </a:ext>
            </a:extLst>
          </p:cNvPr>
          <p:cNvCxnSpPr>
            <a:cxnSpLocks/>
          </p:cNvCxnSpPr>
          <p:nvPr/>
        </p:nvCxnSpPr>
        <p:spPr>
          <a:xfrm>
            <a:off x="7214227" y="4554764"/>
            <a:ext cx="1088328" cy="646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直接箭头连接符 226">
            <a:extLst>
              <a:ext uri="{FF2B5EF4-FFF2-40B4-BE49-F238E27FC236}">
                <a16:creationId xmlns:a16="http://schemas.microsoft.com/office/drawing/2014/main" id="{038A388B-7396-40C0-9E9B-6440DD84B6F3}"/>
              </a:ext>
            </a:extLst>
          </p:cNvPr>
          <p:cNvCxnSpPr>
            <a:cxnSpLocks/>
          </p:cNvCxnSpPr>
          <p:nvPr/>
        </p:nvCxnSpPr>
        <p:spPr>
          <a:xfrm flipH="1" flipV="1">
            <a:off x="7178585" y="5192565"/>
            <a:ext cx="1099659" cy="8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接箭头连接符 227">
            <a:extLst>
              <a:ext uri="{FF2B5EF4-FFF2-40B4-BE49-F238E27FC236}">
                <a16:creationId xmlns:a16="http://schemas.microsoft.com/office/drawing/2014/main" id="{A0624BC6-5C53-4BE1-AF1D-AE357C598986}"/>
              </a:ext>
            </a:extLst>
          </p:cNvPr>
          <p:cNvCxnSpPr/>
          <p:nvPr/>
        </p:nvCxnSpPr>
        <p:spPr>
          <a:xfrm flipV="1">
            <a:off x="8309395" y="5154221"/>
            <a:ext cx="1779647" cy="47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接箭头连接符 228">
            <a:extLst>
              <a:ext uri="{FF2B5EF4-FFF2-40B4-BE49-F238E27FC236}">
                <a16:creationId xmlns:a16="http://schemas.microsoft.com/office/drawing/2014/main" id="{E649B530-0E7D-413C-A53A-EAF224BA476F}"/>
              </a:ext>
            </a:extLst>
          </p:cNvPr>
          <p:cNvCxnSpPr>
            <a:cxnSpLocks/>
          </p:cNvCxnSpPr>
          <p:nvPr/>
        </p:nvCxnSpPr>
        <p:spPr>
          <a:xfrm flipV="1">
            <a:off x="10048803" y="4178698"/>
            <a:ext cx="689566" cy="975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直接箭头连接符 229">
            <a:extLst>
              <a:ext uri="{FF2B5EF4-FFF2-40B4-BE49-F238E27FC236}">
                <a16:creationId xmlns:a16="http://schemas.microsoft.com/office/drawing/2014/main" id="{4133F5C4-36E4-4542-9856-07EA5275B3DB}"/>
              </a:ext>
            </a:extLst>
          </p:cNvPr>
          <p:cNvCxnSpPr>
            <a:cxnSpLocks/>
          </p:cNvCxnSpPr>
          <p:nvPr/>
        </p:nvCxnSpPr>
        <p:spPr>
          <a:xfrm flipH="1">
            <a:off x="9451269" y="5117013"/>
            <a:ext cx="614831" cy="991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1" name="墨迹 230">
                <a:extLst>
                  <a:ext uri="{FF2B5EF4-FFF2-40B4-BE49-F238E27FC236}">
                    <a16:creationId xmlns:a16="http://schemas.microsoft.com/office/drawing/2014/main" id="{A3EF862D-A1D6-4D35-9DF0-E83708134DA0}"/>
                  </a:ext>
                </a:extLst>
              </p14:cNvPr>
              <p14:cNvContentPartPr/>
              <p14:nvPr/>
            </p14:nvContentPartPr>
            <p14:xfrm>
              <a:off x="9755209" y="4557085"/>
              <a:ext cx="360" cy="360"/>
            </p14:xfrm>
          </p:contentPart>
        </mc:Choice>
        <mc:Fallback xmlns="">
          <p:pic>
            <p:nvPicPr>
              <p:cNvPr id="231" name="墨迹 230">
                <a:extLst>
                  <a:ext uri="{FF2B5EF4-FFF2-40B4-BE49-F238E27FC236}">
                    <a16:creationId xmlns:a16="http://schemas.microsoft.com/office/drawing/2014/main" id="{A3EF862D-A1D6-4D35-9DF0-E83708134DA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746209" y="4548085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233" name="直接箭头连接符 232">
            <a:extLst>
              <a:ext uri="{FF2B5EF4-FFF2-40B4-BE49-F238E27FC236}">
                <a16:creationId xmlns:a16="http://schemas.microsoft.com/office/drawing/2014/main" id="{AD46717E-21E0-4CC4-9656-A6CA4CEF4E67}"/>
              </a:ext>
            </a:extLst>
          </p:cNvPr>
          <p:cNvCxnSpPr>
            <a:cxnSpLocks/>
          </p:cNvCxnSpPr>
          <p:nvPr/>
        </p:nvCxnSpPr>
        <p:spPr>
          <a:xfrm flipV="1">
            <a:off x="8270445" y="5185991"/>
            <a:ext cx="809764" cy="244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4" name="直接箭头连接符 233">
            <a:extLst>
              <a:ext uri="{FF2B5EF4-FFF2-40B4-BE49-F238E27FC236}">
                <a16:creationId xmlns:a16="http://schemas.microsoft.com/office/drawing/2014/main" id="{2852CFAA-1880-43BF-8B8C-26F6A3B0E100}"/>
              </a:ext>
            </a:extLst>
          </p:cNvPr>
          <p:cNvCxnSpPr>
            <a:cxnSpLocks/>
          </p:cNvCxnSpPr>
          <p:nvPr/>
        </p:nvCxnSpPr>
        <p:spPr>
          <a:xfrm flipV="1">
            <a:off x="8330523" y="4687420"/>
            <a:ext cx="222557" cy="5051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5" name="直接箭头连接符 234">
            <a:extLst>
              <a:ext uri="{FF2B5EF4-FFF2-40B4-BE49-F238E27FC236}">
                <a16:creationId xmlns:a16="http://schemas.microsoft.com/office/drawing/2014/main" id="{BB37299D-CEFB-4B1B-A5A1-FAB14198B3F8}"/>
              </a:ext>
            </a:extLst>
          </p:cNvPr>
          <p:cNvCxnSpPr>
            <a:cxnSpLocks/>
          </p:cNvCxnSpPr>
          <p:nvPr/>
        </p:nvCxnSpPr>
        <p:spPr>
          <a:xfrm flipH="1" flipV="1">
            <a:off x="8185977" y="4594309"/>
            <a:ext cx="130221" cy="5982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6" name="直接箭头连接符 235">
            <a:extLst>
              <a:ext uri="{FF2B5EF4-FFF2-40B4-BE49-F238E27FC236}">
                <a16:creationId xmlns:a16="http://schemas.microsoft.com/office/drawing/2014/main" id="{C51C1BF0-552A-4D46-B8DA-5D2D0303F6C4}"/>
              </a:ext>
            </a:extLst>
          </p:cNvPr>
          <p:cNvCxnSpPr>
            <a:cxnSpLocks/>
          </p:cNvCxnSpPr>
          <p:nvPr/>
        </p:nvCxnSpPr>
        <p:spPr>
          <a:xfrm flipH="1">
            <a:off x="10025838" y="5174398"/>
            <a:ext cx="18236" cy="702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7" name="直接箭头连接符 236">
            <a:extLst>
              <a:ext uri="{FF2B5EF4-FFF2-40B4-BE49-F238E27FC236}">
                <a16:creationId xmlns:a16="http://schemas.microsoft.com/office/drawing/2014/main" id="{7A5A1D26-FBD1-4F16-B47F-9B93289BCD00}"/>
              </a:ext>
            </a:extLst>
          </p:cNvPr>
          <p:cNvCxnSpPr>
            <a:cxnSpLocks/>
          </p:cNvCxnSpPr>
          <p:nvPr/>
        </p:nvCxnSpPr>
        <p:spPr>
          <a:xfrm flipV="1">
            <a:off x="10059963" y="4580125"/>
            <a:ext cx="408906" cy="5546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8" name="直接箭头连接符 237">
            <a:extLst>
              <a:ext uri="{FF2B5EF4-FFF2-40B4-BE49-F238E27FC236}">
                <a16:creationId xmlns:a16="http://schemas.microsoft.com/office/drawing/2014/main" id="{1BD19140-ABEF-4E9C-B316-F167772CC0AB}"/>
              </a:ext>
            </a:extLst>
          </p:cNvPr>
          <p:cNvCxnSpPr>
            <a:cxnSpLocks/>
          </p:cNvCxnSpPr>
          <p:nvPr/>
        </p:nvCxnSpPr>
        <p:spPr>
          <a:xfrm flipH="1" flipV="1">
            <a:off x="9632930" y="4609469"/>
            <a:ext cx="418359" cy="5328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9" name="直接连接符 238">
            <a:extLst>
              <a:ext uri="{FF2B5EF4-FFF2-40B4-BE49-F238E27FC236}">
                <a16:creationId xmlns:a16="http://schemas.microsoft.com/office/drawing/2014/main" id="{C0794F00-0128-4A47-93B2-C742825397F2}"/>
              </a:ext>
            </a:extLst>
          </p:cNvPr>
          <p:cNvCxnSpPr>
            <a:cxnSpLocks/>
          </p:cNvCxnSpPr>
          <p:nvPr/>
        </p:nvCxnSpPr>
        <p:spPr>
          <a:xfrm flipH="1" flipV="1">
            <a:off x="8277210" y="5862883"/>
            <a:ext cx="1748628" cy="101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0" name="直接连接符 239">
            <a:extLst>
              <a:ext uri="{FF2B5EF4-FFF2-40B4-BE49-F238E27FC236}">
                <a16:creationId xmlns:a16="http://schemas.microsoft.com/office/drawing/2014/main" id="{9367B0C3-6F6C-4495-BA2F-32294277ECF1}"/>
              </a:ext>
            </a:extLst>
          </p:cNvPr>
          <p:cNvCxnSpPr>
            <a:cxnSpLocks/>
          </p:cNvCxnSpPr>
          <p:nvPr/>
        </p:nvCxnSpPr>
        <p:spPr>
          <a:xfrm flipH="1">
            <a:off x="8280214" y="5160943"/>
            <a:ext cx="43469" cy="72047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1" name="直接连接符 240">
            <a:extLst>
              <a:ext uri="{FF2B5EF4-FFF2-40B4-BE49-F238E27FC236}">
                <a16:creationId xmlns:a16="http://schemas.microsoft.com/office/drawing/2014/main" id="{C4967E1C-5206-42A9-8157-D00BC027A49C}"/>
              </a:ext>
            </a:extLst>
          </p:cNvPr>
          <p:cNvCxnSpPr>
            <a:cxnSpLocks/>
          </p:cNvCxnSpPr>
          <p:nvPr/>
        </p:nvCxnSpPr>
        <p:spPr>
          <a:xfrm flipH="1">
            <a:off x="9969349" y="5135869"/>
            <a:ext cx="892860" cy="1163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2" name="弧形 241">
            <a:extLst>
              <a:ext uri="{FF2B5EF4-FFF2-40B4-BE49-F238E27FC236}">
                <a16:creationId xmlns:a16="http://schemas.microsoft.com/office/drawing/2014/main" id="{3FEC3832-B850-4B4E-86D2-0AFE0808BA3A}"/>
              </a:ext>
            </a:extLst>
          </p:cNvPr>
          <p:cNvSpPr/>
          <p:nvPr/>
        </p:nvSpPr>
        <p:spPr>
          <a:xfrm rot="2458751" flipH="1" flipV="1">
            <a:off x="8196946" y="4944244"/>
            <a:ext cx="569374" cy="523342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3" name="弧形 242">
            <a:extLst>
              <a:ext uri="{FF2B5EF4-FFF2-40B4-BE49-F238E27FC236}">
                <a16:creationId xmlns:a16="http://schemas.microsoft.com/office/drawing/2014/main" id="{AD717262-A30B-4388-859B-BF812CAFA442}"/>
              </a:ext>
            </a:extLst>
          </p:cNvPr>
          <p:cNvSpPr/>
          <p:nvPr/>
        </p:nvSpPr>
        <p:spPr>
          <a:xfrm rot="12628264" flipH="1" flipV="1">
            <a:off x="9925928" y="4746022"/>
            <a:ext cx="569374" cy="523342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4" name="文本框 243">
                <a:extLst>
                  <a:ext uri="{FF2B5EF4-FFF2-40B4-BE49-F238E27FC236}">
                    <a16:creationId xmlns:a16="http://schemas.microsoft.com/office/drawing/2014/main" id="{424D72B5-F2FC-4066-80FA-C648DBFDD0C3}"/>
                  </a:ext>
                </a:extLst>
              </p:cNvPr>
              <p:cNvSpPr txBox="1"/>
              <p:nvPr/>
            </p:nvSpPr>
            <p:spPr>
              <a:xfrm>
                <a:off x="8009697" y="5220919"/>
                <a:ext cx="2245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4" name="文本框 243">
                <a:extLst>
                  <a:ext uri="{FF2B5EF4-FFF2-40B4-BE49-F238E27FC236}">
                    <a16:creationId xmlns:a16="http://schemas.microsoft.com/office/drawing/2014/main" id="{424D72B5-F2FC-4066-80FA-C648DBFDD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697" y="5220919"/>
                <a:ext cx="224549" cy="276999"/>
              </a:xfrm>
              <a:prstGeom prst="rect">
                <a:avLst/>
              </a:prstGeom>
              <a:blipFill>
                <a:blip r:embed="rId19"/>
                <a:stretch>
                  <a:fillRect l="-35135" r="-29730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5" name="文本框 244">
                <a:extLst>
                  <a:ext uri="{FF2B5EF4-FFF2-40B4-BE49-F238E27FC236}">
                    <a16:creationId xmlns:a16="http://schemas.microsoft.com/office/drawing/2014/main" id="{059E35D9-B72E-4C81-A901-25B7E8AE99E4}"/>
                  </a:ext>
                </a:extLst>
              </p:cNvPr>
              <p:cNvSpPr txBox="1"/>
              <p:nvPr/>
            </p:nvSpPr>
            <p:spPr>
              <a:xfrm>
                <a:off x="10476727" y="4849442"/>
                <a:ext cx="1990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5" name="文本框 244">
                <a:extLst>
                  <a:ext uri="{FF2B5EF4-FFF2-40B4-BE49-F238E27FC236}">
                    <a16:creationId xmlns:a16="http://schemas.microsoft.com/office/drawing/2014/main" id="{059E35D9-B72E-4C81-A901-25B7E8AE9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6727" y="4849442"/>
                <a:ext cx="199093" cy="276999"/>
              </a:xfrm>
              <a:prstGeom prst="rect">
                <a:avLst/>
              </a:prstGeom>
              <a:blipFill>
                <a:blip r:embed="rId20"/>
                <a:stretch>
                  <a:fillRect l="-28125" r="-21875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文本框 245">
                <a:extLst>
                  <a:ext uri="{FF2B5EF4-FFF2-40B4-BE49-F238E27FC236}">
                    <a16:creationId xmlns:a16="http://schemas.microsoft.com/office/drawing/2014/main" id="{3B46D851-8AB4-47AB-A4F3-CE58C8D4A07D}"/>
                  </a:ext>
                </a:extLst>
              </p:cNvPr>
              <p:cNvSpPr txBox="1"/>
              <p:nvPr/>
            </p:nvSpPr>
            <p:spPr>
              <a:xfrm>
                <a:off x="8495792" y="4306192"/>
                <a:ext cx="380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46" name="文本框 245">
                <a:extLst>
                  <a:ext uri="{FF2B5EF4-FFF2-40B4-BE49-F238E27FC236}">
                    <a16:creationId xmlns:a16="http://schemas.microsoft.com/office/drawing/2014/main" id="{3B46D851-8AB4-47AB-A4F3-CE58C8D4A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5792" y="4306192"/>
                <a:ext cx="380937" cy="369332"/>
              </a:xfrm>
              <a:prstGeom prst="rect">
                <a:avLst/>
              </a:prstGeom>
              <a:blipFill>
                <a:blip r:embed="rId21"/>
                <a:stretch>
                  <a:fillRect l="-9677" r="-6452"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文本框 246">
                <a:extLst>
                  <a:ext uri="{FF2B5EF4-FFF2-40B4-BE49-F238E27FC236}">
                    <a16:creationId xmlns:a16="http://schemas.microsoft.com/office/drawing/2014/main" id="{EAF2CD11-D61E-4159-BC6B-1940F68F815B}"/>
                  </a:ext>
                </a:extLst>
              </p:cNvPr>
              <p:cNvSpPr txBox="1"/>
              <p:nvPr/>
            </p:nvSpPr>
            <p:spPr>
              <a:xfrm>
                <a:off x="8846014" y="5118705"/>
                <a:ext cx="3620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47" name="文本框 246">
                <a:extLst>
                  <a:ext uri="{FF2B5EF4-FFF2-40B4-BE49-F238E27FC236}">
                    <a16:creationId xmlns:a16="http://schemas.microsoft.com/office/drawing/2014/main" id="{EAF2CD11-D61E-4159-BC6B-1940F68F8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014" y="5118705"/>
                <a:ext cx="362022" cy="369332"/>
              </a:xfrm>
              <a:prstGeom prst="rect">
                <a:avLst/>
              </a:prstGeom>
              <a:blipFill>
                <a:blip r:embed="rId22"/>
                <a:stretch>
                  <a:fillRect l="-8333" r="-3333"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文本框 247">
                <a:extLst>
                  <a:ext uri="{FF2B5EF4-FFF2-40B4-BE49-F238E27FC236}">
                    <a16:creationId xmlns:a16="http://schemas.microsoft.com/office/drawing/2014/main" id="{F338FC30-D8F7-4169-96E0-C9461B88CFB2}"/>
                  </a:ext>
                </a:extLst>
              </p:cNvPr>
              <p:cNvSpPr txBox="1"/>
              <p:nvPr/>
            </p:nvSpPr>
            <p:spPr>
              <a:xfrm>
                <a:off x="7704695" y="4178710"/>
                <a:ext cx="3826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48" name="文本框 247">
                <a:extLst>
                  <a:ext uri="{FF2B5EF4-FFF2-40B4-BE49-F238E27FC236}">
                    <a16:creationId xmlns:a16="http://schemas.microsoft.com/office/drawing/2014/main" id="{F338FC30-D8F7-4169-96E0-C9461B88C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4695" y="4178710"/>
                <a:ext cx="382669" cy="369332"/>
              </a:xfrm>
              <a:prstGeom prst="rect">
                <a:avLst/>
              </a:prstGeom>
              <a:blipFill>
                <a:blip r:embed="rId23"/>
                <a:stretch>
                  <a:fillRect l="-17460" r="-3175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文本框 248">
                <a:extLst>
                  <a:ext uri="{FF2B5EF4-FFF2-40B4-BE49-F238E27FC236}">
                    <a16:creationId xmlns:a16="http://schemas.microsoft.com/office/drawing/2014/main" id="{4113067D-2992-44F1-A232-CF7046D99BD3}"/>
                  </a:ext>
                </a:extLst>
              </p:cNvPr>
              <p:cNvSpPr txBox="1"/>
              <p:nvPr/>
            </p:nvSpPr>
            <p:spPr>
              <a:xfrm>
                <a:off x="10531823" y="4395459"/>
                <a:ext cx="3691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49" name="文本框 248">
                <a:extLst>
                  <a:ext uri="{FF2B5EF4-FFF2-40B4-BE49-F238E27FC236}">
                    <a16:creationId xmlns:a16="http://schemas.microsoft.com/office/drawing/2014/main" id="{4113067D-2992-44F1-A232-CF7046D99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1823" y="4395459"/>
                <a:ext cx="369140" cy="369332"/>
              </a:xfrm>
              <a:prstGeom prst="rect">
                <a:avLst/>
              </a:prstGeom>
              <a:blipFill>
                <a:blip r:embed="rId24"/>
                <a:stretch>
                  <a:fillRect l="-10000" r="-5000"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文本框 249">
                <a:extLst>
                  <a:ext uri="{FF2B5EF4-FFF2-40B4-BE49-F238E27FC236}">
                    <a16:creationId xmlns:a16="http://schemas.microsoft.com/office/drawing/2014/main" id="{39861D10-7E17-4624-87DC-E6A2EA7B8815}"/>
                  </a:ext>
                </a:extLst>
              </p:cNvPr>
              <p:cNvSpPr txBox="1"/>
              <p:nvPr/>
            </p:nvSpPr>
            <p:spPr>
              <a:xfrm>
                <a:off x="9572567" y="4075323"/>
                <a:ext cx="3880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50" name="文本框 249">
                <a:extLst>
                  <a:ext uri="{FF2B5EF4-FFF2-40B4-BE49-F238E27FC236}">
                    <a16:creationId xmlns:a16="http://schemas.microsoft.com/office/drawing/2014/main" id="{39861D10-7E17-4624-87DC-E6A2EA7B8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2567" y="4075323"/>
                <a:ext cx="388055" cy="369332"/>
              </a:xfrm>
              <a:prstGeom prst="rect">
                <a:avLst/>
              </a:prstGeom>
              <a:blipFill>
                <a:blip r:embed="rId25"/>
                <a:stretch>
                  <a:fillRect l="-7813" r="-4688"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文本框 250">
                <a:extLst>
                  <a:ext uri="{FF2B5EF4-FFF2-40B4-BE49-F238E27FC236}">
                    <a16:creationId xmlns:a16="http://schemas.microsoft.com/office/drawing/2014/main" id="{13645B11-48FA-4CD4-97BF-7DA555B9314D}"/>
                  </a:ext>
                </a:extLst>
              </p:cNvPr>
              <p:cNvSpPr txBox="1"/>
              <p:nvPr/>
            </p:nvSpPr>
            <p:spPr>
              <a:xfrm>
                <a:off x="7112211" y="5343985"/>
                <a:ext cx="2890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1" name="文本框 250">
                <a:extLst>
                  <a:ext uri="{FF2B5EF4-FFF2-40B4-BE49-F238E27FC236}">
                    <a16:creationId xmlns:a16="http://schemas.microsoft.com/office/drawing/2014/main" id="{13645B11-48FA-4CD4-97BF-7DA555B93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211" y="5343985"/>
                <a:ext cx="289053" cy="276999"/>
              </a:xfrm>
              <a:prstGeom prst="rect">
                <a:avLst/>
              </a:prstGeom>
              <a:blipFill>
                <a:blip r:embed="rId26"/>
                <a:stretch>
                  <a:fillRect l="-19149" r="-6383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文本框 251">
                <a:extLst>
                  <a:ext uri="{FF2B5EF4-FFF2-40B4-BE49-F238E27FC236}">
                    <a16:creationId xmlns:a16="http://schemas.microsoft.com/office/drawing/2014/main" id="{950A0D62-D99E-426F-8942-D01C4612E7A6}"/>
                  </a:ext>
                </a:extLst>
              </p:cNvPr>
              <p:cNvSpPr txBox="1"/>
              <p:nvPr/>
            </p:nvSpPr>
            <p:spPr>
              <a:xfrm>
                <a:off x="10847146" y="3808436"/>
                <a:ext cx="2907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2" name="文本框 251">
                <a:extLst>
                  <a:ext uri="{FF2B5EF4-FFF2-40B4-BE49-F238E27FC236}">
                    <a16:creationId xmlns:a16="http://schemas.microsoft.com/office/drawing/2014/main" id="{950A0D62-D99E-426F-8942-D01C4612E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7146" y="3808436"/>
                <a:ext cx="290785" cy="276999"/>
              </a:xfrm>
              <a:prstGeom prst="rect">
                <a:avLst/>
              </a:prstGeom>
              <a:blipFill>
                <a:blip r:embed="rId27"/>
                <a:stretch>
                  <a:fillRect l="-18750" r="-625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文本框 252">
                <a:extLst>
                  <a:ext uri="{FF2B5EF4-FFF2-40B4-BE49-F238E27FC236}">
                    <a16:creationId xmlns:a16="http://schemas.microsoft.com/office/drawing/2014/main" id="{FEDE474E-4B18-4639-9542-9B63C401EEE1}"/>
                  </a:ext>
                </a:extLst>
              </p:cNvPr>
              <p:cNvSpPr txBox="1"/>
              <p:nvPr/>
            </p:nvSpPr>
            <p:spPr>
              <a:xfrm>
                <a:off x="9496018" y="6062690"/>
                <a:ext cx="2907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3" name="文本框 252">
                <a:extLst>
                  <a:ext uri="{FF2B5EF4-FFF2-40B4-BE49-F238E27FC236}">
                    <a16:creationId xmlns:a16="http://schemas.microsoft.com/office/drawing/2014/main" id="{FEDE474E-4B18-4639-9542-9B63C401E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6018" y="6062690"/>
                <a:ext cx="290785" cy="276999"/>
              </a:xfrm>
              <a:prstGeom prst="rect">
                <a:avLst/>
              </a:prstGeom>
              <a:blipFill>
                <a:blip r:embed="rId28"/>
                <a:stretch>
                  <a:fillRect l="-19149" r="-6383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4" name="文本框 253">
                <a:extLst>
                  <a:ext uri="{FF2B5EF4-FFF2-40B4-BE49-F238E27FC236}">
                    <a16:creationId xmlns:a16="http://schemas.microsoft.com/office/drawing/2014/main" id="{40DDE72D-B8C6-43FA-B6A2-613BE0146D74}"/>
                  </a:ext>
                </a:extLst>
              </p:cNvPr>
              <p:cNvSpPr txBox="1"/>
              <p:nvPr/>
            </p:nvSpPr>
            <p:spPr>
              <a:xfrm>
                <a:off x="7079638" y="4085435"/>
                <a:ext cx="2907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4" name="文本框 253">
                <a:extLst>
                  <a:ext uri="{FF2B5EF4-FFF2-40B4-BE49-F238E27FC236}">
                    <a16:creationId xmlns:a16="http://schemas.microsoft.com/office/drawing/2014/main" id="{40DDE72D-B8C6-43FA-B6A2-613BE0146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638" y="4085435"/>
                <a:ext cx="290785" cy="276999"/>
              </a:xfrm>
              <a:prstGeom prst="rect">
                <a:avLst/>
              </a:prstGeom>
              <a:blipFill>
                <a:blip r:embed="rId29"/>
                <a:stretch>
                  <a:fillRect l="-18750" r="-6250" b="-23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文本框 254">
                <a:extLst>
                  <a:ext uri="{FF2B5EF4-FFF2-40B4-BE49-F238E27FC236}">
                    <a16:creationId xmlns:a16="http://schemas.microsoft.com/office/drawing/2014/main" id="{CBF3E7C5-7EF1-4DA7-9C05-4C2C19865A7B}"/>
                  </a:ext>
                </a:extLst>
              </p:cNvPr>
              <p:cNvSpPr txBox="1"/>
              <p:nvPr/>
            </p:nvSpPr>
            <p:spPr>
              <a:xfrm>
                <a:off x="9444918" y="5172463"/>
                <a:ext cx="2854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5" name="文本框 254">
                <a:extLst>
                  <a:ext uri="{FF2B5EF4-FFF2-40B4-BE49-F238E27FC236}">
                    <a16:creationId xmlns:a16="http://schemas.microsoft.com/office/drawing/2014/main" id="{CBF3E7C5-7EF1-4DA7-9C05-4C2C19865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918" y="5172463"/>
                <a:ext cx="285463" cy="276999"/>
              </a:xfrm>
              <a:prstGeom prst="rect">
                <a:avLst/>
              </a:prstGeom>
              <a:blipFill>
                <a:blip r:embed="rId30"/>
                <a:stretch>
                  <a:fillRect l="-19149" r="-6383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54865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B5A1E65C-E1E6-4B45-A9C8-22BB1D212B9E}"/>
              </a:ext>
            </a:extLst>
          </p:cNvPr>
          <p:cNvSpPr/>
          <p:nvPr/>
        </p:nvSpPr>
        <p:spPr>
          <a:xfrm>
            <a:off x="0" y="0"/>
            <a:ext cx="12250168" cy="6857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4C5363E-2B1D-410B-A974-726336C5A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Plot of Angle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6AB78E-75F4-4823-902C-A1335B147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2022/12/09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CF136F-1D0D-40F7-B86F-A0CED7129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Yi Jiang, General Amplitude Analysis Tool, TF-PWA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F718D0-E270-4A83-8FD6-D0A2E2A9B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2402-7DDA-4FF9-AB4A-643E6214CB9B}" type="slidenum">
              <a:rPr lang="zh-CN" altLang="en-US" smtClean="0"/>
              <a:pPr/>
              <a:t>32</a:t>
            </a:fld>
            <a:endParaRPr lang="zh-CN" altLang="en-US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2" name="3D 模型 11">
                <a:extLst>
                  <a:ext uri="{FF2B5EF4-FFF2-40B4-BE49-F238E27FC236}">
                    <a16:creationId xmlns:a16="http://schemas.microsoft.com/office/drawing/2014/main" id="{25DF373C-CD7A-4A0F-A667-26B89437D4D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61566461"/>
                  </p:ext>
                </p:extLst>
              </p:nvPr>
            </p:nvGraphicFramePr>
            <p:xfrm>
              <a:off x="845366" y="775894"/>
              <a:ext cx="2790265" cy="400922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790265" cy="4009220"/>
                    </a:xfrm>
                    <a:prstGeom prst="rect">
                      <a:avLst/>
                    </a:prstGeom>
                  </am3d:spPr>
                  <am3d:camera>
                    <am3d:pos x="0" y="0" z="6417956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168800" d="1000000"/>
                    <am3d:preTrans dx="-5018997" dy="-18000000" dz="-2205344"/>
                    <am3d:scale>
                      <am3d:sx n="1000000" d="1000000"/>
                      <am3d:sy n="1000000" d="1000000"/>
                      <am3d:sz n="1000000" d="1000000"/>
                    </am3d:scale>
                    <am3d:rot ax="10075134" ay="2586200" az="10300759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41863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2" name="3D 模型 11">
                <a:extLst>
                  <a:ext uri="{FF2B5EF4-FFF2-40B4-BE49-F238E27FC236}">
                    <a16:creationId xmlns:a16="http://schemas.microsoft.com/office/drawing/2014/main" id="{25DF373C-CD7A-4A0F-A667-26B89437D4D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5366" y="775894"/>
                <a:ext cx="2790265" cy="4009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7" name="3D 模型 16">
                <a:extLst>
                  <a:ext uri="{FF2B5EF4-FFF2-40B4-BE49-F238E27FC236}">
                    <a16:creationId xmlns:a16="http://schemas.microsoft.com/office/drawing/2014/main" id="{31548161-7F02-45E7-BC7B-24171B21ACB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59888436"/>
                  </p:ext>
                </p:extLst>
              </p:nvPr>
            </p:nvGraphicFramePr>
            <p:xfrm>
              <a:off x="4529037" y="1752848"/>
              <a:ext cx="2980732" cy="4447289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980732" cy="4447289"/>
                    </a:xfrm>
                    <a:prstGeom prst="rect">
                      <a:avLst/>
                    </a:prstGeom>
                  </am3d:spPr>
                  <am3d:camera>
                    <am3d:pos x="0" y="0" z="62822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857486" d="1000000"/>
                    <am3d:preTrans dx="-1191334" dy="-17999995" dz="1060704"/>
                    <am3d:scale>
                      <am3d:sx n="1000000" d="1000000"/>
                      <am3d:sy n="1000000" d="1000000"/>
                      <am3d:sz n="1000000" d="1000000"/>
                    </am3d:scale>
                    <am3d:rot ax="7053462" ay="3802326" az="7216493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541864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7" name="3D 模型 16">
                <a:extLst>
                  <a:ext uri="{FF2B5EF4-FFF2-40B4-BE49-F238E27FC236}">
                    <a16:creationId xmlns:a16="http://schemas.microsoft.com/office/drawing/2014/main" id="{31548161-7F02-45E7-BC7B-24171B21ACB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29037" y="1752848"/>
                <a:ext cx="2980732" cy="4447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8" name="3D 模型 17">
                <a:extLst>
                  <a:ext uri="{FF2B5EF4-FFF2-40B4-BE49-F238E27FC236}">
                    <a16:creationId xmlns:a16="http://schemas.microsoft.com/office/drawing/2014/main" id="{161A6AA3-DE88-413E-AD10-3EE6291D611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85886123"/>
                  </p:ext>
                </p:extLst>
              </p:nvPr>
            </p:nvGraphicFramePr>
            <p:xfrm>
              <a:off x="8129097" y="986303"/>
              <a:ext cx="3399753" cy="4085418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3399753" cy="4085418"/>
                    </a:xfrm>
                    <a:prstGeom prst="rect">
                      <a:avLst/>
                    </a:prstGeom>
                  </am3d:spPr>
                  <am3d:camera>
                    <am3d:pos x="0" y="0" z="6436209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313866" d="1000000"/>
                    <am3d:preTrans dx="-3446926" dy="-18000000" dz="-6283088"/>
                    <am3d:scale>
                      <am3d:sx n="1000000" d="1000000"/>
                      <am3d:sy n="1000000" d="1000000"/>
                      <am3d:sz n="1000000" d="1000000"/>
                    </am3d:scale>
                    <am3d:rot ax="-10476837" ay="3843081" az="-10509251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541865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8" name="3D 模型 17">
                <a:extLst>
                  <a:ext uri="{FF2B5EF4-FFF2-40B4-BE49-F238E27FC236}">
                    <a16:creationId xmlns:a16="http://schemas.microsoft.com/office/drawing/2014/main" id="{161A6AA3-DE88-413E-AD10-3EE6291D611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29097" y="986303"/>
                <a:ext cx="3399753" cy="40854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CCCADB7-0625-438C-A66F-8B523A612925}"/>
                  </a:ext>
                </a:extLst>
              </p:cNvPr>
              <p:cNvSpPr txBox="1"/>
              <p:nvPr/>
            </p:nvSpPr>
            <p:spPr>
              <a:xfrm>
                <a:off x="1194881" y="4875403"/>
                <a:ext cx="13290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CCCADB7-0625-438C-A66F-8B523A612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881" y="4875403"/>
                <a:ext cx="1329082" cy="276999"/>
              </a:xfrm>
              <a:prstGeom prst="rect">
                <a:avLst/>
              </a:prstGeom>
              <a:blipFill>
                <a:blip r:embed="rId8"/>
                <a:stretch>
                  <a:fillRect l="-3211" r="-3670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39775F6-A0A5-4C55-8C56-0A2E82BF250B}"/>
                  </a:ext>
                </a:extLst>
              </p:cNvPr>
              <p:cNvSpPr txBox="1"/>
              <p:nvPr/>
            </p:nvSpPr>
            <p:spPr>
              <a:xfrm>
                <a:off x="87812" y="2444596"/>
                <a:ext cx="14289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39775F6-A0A5-4C55-8C56-0A2E82BF2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12" y="2444596"/>
                <a:ext cx="1428917" cy="276999"/>
              </a:xfrm>
              <a:prstGeom prst="rect">
                <a:avLst/>
              </a:prstGeom>
              <a:blipFill>
                <a:blip r:embed="rId9"/>
                <a:stretch>
                  <a:fillRect r="-2979" b="-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C3558B9-3873-4B57-A3EB-8F29B6D65B78}"/>
                  </a:ext>
                </a:extLst>
              </p:cNvPr>
              <p:cNvSpPr txBox="1"/>
              <p:nvPr/>
            </p:nvSpPr>
            <p:spPr>
              <a:xfrm>
                <a:off x="2717770" y="891303"/>
                <a:ext cx="10586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C3558B9-3873-4B57-A3EB-8F29B6D65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770" y="891303"/>
                <a:ext cx="1058623" cy="276999"/>
              </a:xfrm>
              <a:prstGeom prst="rect">
                <a:avLst/>
              </a:prstGeom>
              <a:blipFill>
                <a:blip r:embed="rId10"/>
                <a:stretch>
                  <a:fillRect l="-4624" t="-4348" r="-2890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40E0045-F878-4065-A9C6-7330E1E129B7}"/>
                  </a:ext>
                </a:extLst>
              </p:cNvPr>
              <p:cNvSpPr txBox="1"/>
              <p:nvPr/>
            </p:nvSpPr>
            <p:spPr>
              <a:xfrm>
                <a:off x="5491220" y="1804660"/>
                <a:ext cx="10586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40E0045-F878-4065-A9C6-7330E1E12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220" y="1804660"/>
                <a:ext cx="1058623" cy="276999"/>
              </a:xfrm>
              <a:prstGeom prst="rect">
                <a:avLst/>
              </a:prstGeom>
              <a:blipFill>
                <a:blip r:embed="rId11"/>
                <a:stretch>
                  <a:fillRect l="-4624" t="-4444" r="-2890" b="-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E3D5698-3D7A-460E-A3DF-E5B7D31B292D}"/>
                  </a:ext>
                </a:extLst>
              </p:cNvPr>
              <p:cNvSpPr txBox="1"/>
              <p:nvPr/>
            </p:nvSpPr>
            <p:spPr>
              <a:xfrm>
                <a:off x="10817320" y="1083723"/>
                <a:ext cx="10586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E3D5698-3D7A-460E-A3DF-E5B7D31B2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7320" y="1083723"/>
                <a:ext cx="1058623" cy="276999"/>
              </a:xfrm>
              <a:prstGeom prst="rect">
                <a:avLst/>
              </a:prstGeom>
              <a:blipFill>
                <a:blip r:embed="rId12"/>
                <a:stretch>
                  <a:fillRect l="-4023" t="-4444" r="-2299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054B58B-2575-439A-A012-9453129380DA}"/>
                  </a:ext>
                </a:extLst>
              </p:cNvPr>
              <p:cNvSpPr txBox="1"/>
              <p:nvPr/>
            </p:nvSpPr>
            <p:spPr>
              <a:xfrm>
                <a:off x="10760454" y="3290499"/>
                <a:ext cx="14315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)→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054B58B-2575-439A-A012-945312938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0454" y="3290499"/>
                <a:ext cx="1431546" cy="276999"/>
              </a:xfrm>
              <a:prstGeom prst="rect">
                <a:avLst/>
              </a:prstGeom>
              <a:blipFill>
                <a:blip r:embed="rId13"/>
                <a:stretch>
                  <a:fillRect l="-5106" t="-2222" r="-2979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027C2CD-7C44-4627-8C07-1E076A146192}"/>
                  </a:ext>
                </a:extLst>
              </p:cNvPr>
              <p:cNvSpPr txBox="1"/>
              <p:nvPr/>
            </p:nvSpPr>
            <p:spPr>
              <a:xfrm>
                <a:off x="8673420" y="5263320"/>
                <a:ext cx="13290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027C2CD-7C44-4627-8C07-1E076A146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3420" y="5263320"/>
                <a:ext cx="1329082" cy="276999"/>
              </a:xfrm>
              <a:prstGeom prst="rect">
                <a:avLst/>
              </a:prstGeom>
              <a:blipFill>
                <a:blip r:embed="rId14"/>
                <a:stretch>
                  <a:fillRect l="-3670" r="-3211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AD20E20-79F1-435C-8C39-75C579D34AEE}"/>
                  </a:ext>
                </a:extLst>
              </p:cNvPr>
              <p:cNvSpPr txBox="1"/>
              <p:nvPr/>
            </p:nvSpPr>
            <p:spPr>
              <a:xfrm>
                <a:off x="6293006" y="3837995"/>
                <a:ext cx="13223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𝐷𝐾</m:t>
                          </m:r>
                        </m:e>
                      </m:d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AD20E20-79F1-435C-8C39-75C579D34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006" y="3837995"/>
                <a:ext cx="1322350" cy="276999"/>
              </a:xfrm>
              <a:prstGeom prst="rect">
                <a:avLst/>
              </a:prstGeom>
              <a:blipFill>
                <a:blip r:embed="rId15"/>
                <a:stretch>
                  <a:fillRect l="-3226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9783CD70-2033-4A10-9FD2-2CC492DF9AEF}"/>
                  </a:ext>
                </a:extLst>
              </p:cNvPr>
              <p:cNvSpPr txBox="1"/>
              <p:nvPr/>
            </p:nvSpPr>
            <p:spPr>
              <a:xfrm>
                <a:off x="4632704" y="6148334"/>
                <a:ext cx="1234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𝐷𝐾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𝐷𝐾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9783CD70-2033-4A10-9FD2-2CC492DF9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704" y="6148334"/>
                <a:ext cx="1234697" cy="276999"/>
              </a:xfrm>
              <a:prstGeom prst="rect">
                <a:avLst/>
              </a:prstGeom>
              <a:blipFill>
                <a:blip r:embed="rId16"/>
                <a:stretch>
                  <a:fillRect r="-2956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4F296CAC-CCF3-40D1-8A10-873F40338906}"/>
                  </a:ext>
                </a:extLst>
              </p:cNvPr>
              <p:cNvSpPr txBox="1"/>
              <p:nvPr/>
            </p:nvSpPr>
            <p:spPr>
              <a:xfrm>
                <a:off x="802270" y="3206292"/>
                <a:ext cx="528350" cy="3009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4F296CAC-CCF3-40D1-8A10-873F40338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70" y="3206292"/>
                <a:ext cx="528350" cy="300916"/>
              </a:xfrm>
              <a:prstGeom prst="rect">
                <a:avLst/>
              </a:prstGeom>
              <a:blipFill>
                <a:blip r:embed="rId17"/>
                <a:stretch>
                  <a:fillRect l="-10465" t="-36735" r="-3488" b="-24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05C0F8E5-DC2C-4DAC-8746-46A94B2EF833}"/>
                  </a:ext>
                </a:extLst>
              </p:cNvPr>
              <p:cNvSpPr txBox="1"/>
              <p:nvPr/>
            </p:nvSpPr>
            <p:spPr>
              <a:xfrm>
                <a:off x="2981277" y="1547160"/>
                <a:ext cx="868058" cy="3432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05C0F8E5-DC2C-4DAC-8746-46A94B2EF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277" y="1547160"/>
                <a:ext cx="868058" cy="343299"/>
              </a:xfrm>
              <a:prstGeom prst="rect">
                <a:avLst/>
              </a:prstGeom>
              <a:blipFill>
                <a:blip r:embed="rId18"/>
                <a:stretch>
                  <a:fillRect l="-5634" t="-19643" r="-5634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45A7EA2-A354-4AF8-AE37-08614A230462}"/>
                  </a:ext>
                </a:extLst>
              </p:cNvPr>
              <p:cNvSpPr txBox="1"/>
              <p:nvPr/>
            </p:nvSpPr>
            <p:spPr>
              <a:xfrm>
                <a:off x="7655709" y="2098958"/>
                <a:ext cx="406073" cy="33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  <m: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45A7EA2-A354-4AF8-AE37-08614A230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5709" y="2098958"/>
                <a:ext cx="406073" cy="339452"/>
              </a:xfrm>
              <a:prstGeom prst="rect">
                <a:avLst/>
              </a:prstGeom>
              <a:blipFill>
                <a:blip r:embed="rId19"/>
                <a:stretch>
                  <a:fillRect l="-13636" t="-23214" r="-34848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92995D45-0660-4867-9BF9-9CB4FA2B3FC3}"/>
                  </a:ext>
                </a:extLst>
              </p:cNvPr>
              <p:cNvSpPr txBox="1"/>
              <p:nvPr/>
            </p:nvSpPr>
            <p:spPr>
              <a:xfrm>
                <a:off x="1643611" y="1588949"/>
                <a:ext cx="528350" cy="3208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  <m: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92995D45-0660-4867-9BF9-9CB4FA2B3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611" y="1588949"/>
                <a:ext cx="528350" cy="320857"/>
              </a:xfrm>
              <a:prstGeom prst="rect">
                <a:avLst/>
              </a:prstGeom>
              <a:blipFill>
                <a:blip r:embed="rId20"/>
                <a:stretch>
                  <a:fillRect l="-10465" t="-28846" r="-3488" b="-2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709F7F16-FE25-4376-8771-94639BA72A5B}"/>
                  </a:ext>
                </a:extLst>
              </p:cNvPr>
              <p:cNvSpPr txBox="1"/>
              <p:nvPr/>
            </p:nvSpPr>
            <p:spPr>
              <a:xfrm>
                <a:off x="1748543" y="3592437"/>
                <a:ext cx="515975" cy="3009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709F7F16-FE25-4376-8771-94639BA72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543" y="3592437"/>
                <a:ext cx="515975" cy="300916"/>
              </a:xfrm>
              <a:prstGeom prst="rect">
                <a:avLst/>
              </a:prstGeom>
              <a:blipFill>
                <a:blip r:embed="rId21"/>
                <a:stretch>
                  <a:fillRect l="-10714" t="-34000" r="-5952" b="-2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8503C82-FA99-4616-92C7-77FE01727434}"/>
                  </a:ext>
                </a:extLst>
              </p:cNvPr>
              <p:cNvSpPr txBox="1"/>
              <p:nvPr/>
            </p:nvSpPr>
            <p:spPr>
              <a:xfrm>
                <a:off x="2923404" y="4669835"/>
                <a:ext cx="323678" cy="280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8503C82-FA99-4616-92C7-77FE01727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404" y="4669835"/>
                <a:ext cx="323678" cy="280974"/>
              </a:xfrm>
              <a:prstGeom prst="rect">
                <a:avLst/>
              </a:prstGeom>
              <a:blipFill>
                <a:blip r:embed="rId22"/>
                <a:stretch>
                  <a:fillRect l="-16981" t="-43478" r="-62264" b="-260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6EF1067E-6098-45C1-8767-8899C988C764}"/>
                  </a:ext>
                </a:extLst>
              </p:cNvPr>
              <p:cNvSpPr txBox="1"/>
              <p:nvPr/>
            </p:nvSpPr>
            <p:spPr>
              <a:xfrm>
                <a:off x="5797987" y="2411445"/>
                <a:ext cx="404021" cy="296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6EF1067E-6098-45C1-8767-8899C988C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987" y="2411445"/>
                <a:ext cx="404021" cy="296235"/>
              </a:xfrm>
              <a:prstGeom prst="rect">
                <a:avLst/>
              </a:prstGeom>
              <a:blipFill>
                <a:blip r:embed="rId23"/>
                <a:stretch>
                  <a:fillRect l="-13636" t="-39583" r="-36364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ECCEEBBB-B382-4B0F-B402-215A1183A229}"/>
                  </a:ext>
                </a:extLst>
              </p:cNvPr>
              <p:cNvSpPr txBox="1"/>
              <p:nvPr/>
            </p:nvSpPr>
            <p:spPr>
              <a:xfrm>
                <a:off x="1075203" y="978539"/>
                <a:ext cx="868058" cy="3795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  <m:sup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ECCEEBBB-B382-4B0F-B402-215A1183A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203" y="978539"/>
                <a:ext cx="868058" cy="379527"/>
              </a:xfrm>
              <a:prstGeom prst="rect">
                <a:avLst/>
              </a:prstGeom>
              <a:blipFill>
                <a:blip r:embed="rId24"/>
                <a:stretch>
                  <a:fillRect l="-5594" t="-17742" r="-4895" b="-145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B83FF489-AE58-4234-A0CE-00FEDE9216A0}"/>
                  </a:ext>
                </a:extLst>
              </p:cNvPr>
              <p:cNvSpPr txBox="1"/>
              <p:nvPr/>
            </p:nvSpPr>
            <p:spPr>
              <a:xfrm>
                <a:off x="5730366" y="4790754"/>
                <a:ext cx="440120" cy="280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B83FF489-AE58-4234-A0CE-00FEDE921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366" y="4790754"/>
                <a:ext cx="440120" cy="280974"/>
              </a:xfrm>
              <a:prstGeom prst="rect">
                <a:avLst/>
              </a:prstGeom>
              <a:blipFill>
                <a:blip r:embed="rId25"/>
                <a:stretch>
                  <a:fillRect l="-12500" t="-45652" r="-25000" b="-260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2558737E-2195-41A7-A35D-B93EA6ACEC54}"/>
                  </a:ext>
                </a:extLst>
              </p:cNvPr>
              <p:cNvSpPr txBox="1"/>
              <p:nvPr/>
            </p:nvSpPr>
            <p:spPr>
              <a:xfrm>
                <a:off x="6194089" y="5840993"/>
                <a:ext cx="452495" cy="280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𝐷𝐾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2558737E-2195-41A7-A35D-B93EA6ACE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089" y="5840993"/>
                <a:ext cx="452495" cy="280974"/>
              </a:xfrm>
              <a:prstGeom prst="rect">
                <a:avLst/>
              </a:prstGeom>
              <a:blipFill>
                <a:blip r:embed="rId26"/>
                <a:stretch>
                  <a:fillRect l="-12162" t="-43478" r="-21622" b="-260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44765266-D693-43FB-9152-BCDDAFD26213}"/>
                  </a:ext>
                </a:extLst>
              </p:cNvPr>
              <p:cNvSpPr txBox="1"/>
              <p:nvPr/>
            </p:nvSpPr>
            <p:spPr>
              <a:xfrm>
                <a:off x="4529036" y="4548004"/>
                <a:ext cx="452495" cy="280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𝐷𝐾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44765266-D693-43FB-9152-BCDDAFD26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036" y="4548004"/>
                <a:ext cx="452495" cy="280974"/>
              </a:xfrm>
              <a:prstGeom prst="rect">
                <a:avLst/>
              </a:prstGeom>
              <a:blipFill>
                <a:blip r:embed="rId27"/>
                <a:stretch>
                  <a:fillRect l="-12162" t="-43478" r="-20270" b="-260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AAD8ADE2-E632-4F4B-B515-489DD93A4146}"/>
                  </a:ext>
                </a:extLst>
              </p:cNvPr>
              <p:cNvSpPr txBox="1"/>
              <p:nvPr/>
            </p:nvSpPr>
            <p:spPr>
              <a:xfrm>
                <a:off x="9009347" y="1778464"/>
                <a:ext cx="870623" cy="3795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  <m: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AAD8ADE2-E632-4F4B-B515-489DD93A4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9347" y="1778464"/>
                <a:ext cx="870623" cy="379527"/>
              </a:xfrm>
              <a:prstGeom prst="rect">
                <a:avLst/>
              </a:prstGeom>
              <a:blipFill>
                <a:blip r:embed="rId28"/>
                <a:stretch>
                  <a:fillRect l="-5594" t="-17742" r="-4196" b="-145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7CB4D80C-7C39-41B7-888F-D1E414E0B668}"/>
                  </a:ext>
                </a:extLst>
              </p:cNvPr>
              <p:cNvSpPr txBox="1"/>
              <p:nvPr/>
            </p:nvSpPr>
            <p:spPr>
              <a:xfrm>
                <a:off x="11210890" y="1923051"/>
                <a:ext cx="870623" cy="3432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7CB4D80C-7C39-41B7-888F-D1E414E0B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0890" y="1923051"/>
                <a:ext cx="870623" cy="343299"/>
              </a:xfrm>
              <a:prstGeom prst="rect">
                <a:avLst/>
              </a:prstGeom>
              <a:blipFill>
                <a:blip r:embed="rId29"/>
                <a:stretch>
                  <a:fillRect l="-5594" t="-17544" r="-4895" b="-192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9979CDC2-E0B8-4DE6-9863-AE48B85B3AB0}"/>
                  </a:ext>
                </a:extLst>
              </p:cNvPr>
              <p:cNvSpPr txBox="1"/>
              <p:nvPr/>
            </p:nvSpPr>
            <p:spPr>
              <a:xfrm>
                <a:off x="10124420" y="2779842"/>
                <a:ext cx="530915" cy="3208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  <m: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9979CDC2-E0B8-4DE6-9863-AE48B85B3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420" y="2779842"/>
                <a:ext cx="530915" cy="320857"/>
              </a:xfrm>
              <a:prstGeom prst="rect">
                <a:avLst/>
              </a:prstGeom>
              <a:blipFill>
                <a:blip r:embed="rId30"/>
                <a:stretch>
                  <a:fillRect l="-10345" t="-26415" r="-2299" b="-207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A5BA3E2-7AD7-452A-B856-B9C0361341EB}"/>
                  </a:ext>
                </a:extLst>
              </p:cNvPr>
              <p:cNvSpPr txBox="1"/>
              <p:nvPr/>
            </p:nvSpPr>
            <p:spPr>
              <a:xfrm>
                <a:off x="10786777" y="4028972"/>
                <a:ext cx="530915" cy="3009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A5BA3E2-7AD7-452A-B856-B9C036134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6777" y="4028972"/>
                <a:ext cx="530915" cy="300916"/>
              </a:xfrm>
              <a:prstGeom prst="rect">
                <a:avLst/>
              </a:prstGeom>
              <a:blipFill>
                <a:blip r:embed="rId31"/>
                <a:stretch>
                  <a:fillRect l="-10227" t="-36735" r="-2273" b="-24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40F1A970-4C90-4E23-A17E-38E3F28E4B72}"/>
                  </a:ext>
                </a:extLst>
              </p:cNvPr>
              <p:cNvSpPr txBox="1"/>
              <p:nvPr/>
            </p:nvSpPr>
            <p:spPr>
              <a:xfrm>
                <a:off x="8048903" y="4649893"/>
                <a:ext cx="323678" cy="280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40F1A970-4C90-4E23-A17E-38E3F28E4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903" y="4649893"/>
                <a:ext cx="323678" cy="280974"/>
              </a:xfrm>
              <a:prstGeom prst="rect">
                <a:avLst/>
              </a:prstGeom>
              <a:blipFill>
                <a:blip r:embed="rId32"/>
                <a:stretch>
                  <a:fillRect l="-16981" t="-45652" r="-64151" b="-260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B1E93DF2-9A0E-4F88-BE43-218749C7CE41}"/>
                  </a:ext>
                </a:extLst>
              </p:cNvPr>
              <p:cNvSpPr txBox="1"/>
              <p:nvPr/>
            </p:nvSpPr>
            <p:spPr>
              <a:xfrm>
                <a:off x="9726899" y="3976496"/>
                <a:ext cx="518540" cy="3009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B1E93DF2-9A0E-4F88-BE43-218749C7C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899" y="3976496"/>
                <a:ext cx="518540" cy="300916"/>
              </a:xfrm>
              <a:prstGeom prst="rect">
                <a:avLst/>
              </a:prstGeom>
              <a:blipFill>
                <a:blip r:embed="rId33"/>
                <a:stretch>
                  <a:fillRect l="-10588" t="-34000" r="-4706" b="-2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08CCA8FC-36D2-4EEF-B261-A8DC50DFD980}"/>
                  </a:ext>
                </a:extLst>
              </p:cNvPr>
              <p:cNvSpPr txBox="1"/>
              <p:nvPr/>
            </p:nvSpPr>
            <p:spPr>
              <a:xfrm>
                <a:off x="4133056" y="50085"/>
                <a:ext cx="7258654" cy="836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means momentum of B in the rest frame of A</a:t>
                </a: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means the rotation is anticlockwise,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means the rotation is clockwise</a:t>
                </a:r>
              </a:p>
              <a:p>
                <a:r>
                  <a:rPr lang="en-US" altLang="zh-CN" dirty="0"/>
                  <a:t>The sign Is dependent on data </a:t>
                </a: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08CCA8FC-36D2-4EEF-B261-A8DC50DFD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056" y="50085"/>
                <a:ext cx="7258654" cy="836383"/>
              </a:xfrm>
              <a:prstGeom prst="rect">
                <a:avLst/>
              </a:prstGeom>
              <a:blipFill>
                <a:blip r:embed="rId34"/>
                <a:stretch>
                  <a:fillRect l="-2015" t="-14599" r="-1092" b="-167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B7FAC2CB-47B2-4755-87C3-9E41E9C82EA5}"/>
              </a:ext>
            </a:extLst>
          </p:cNvPr>
          <p:cNvSpPr txBox="1"/>
          <p:nvPr/>
        </p:nvSpPr>
        <p:spPr>
          <a:xfrm>
            <a:off x="5667884" y="307126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4EAB5F25-6DCE-4640-9236-C099F2EB3D8A}"/>
                  </a:ext>
                </a:extLst>
              </p:cNvPr>
              <p:cNvSpPr txBox="1"/>
              <p:nvPr/>
            </p:nvSpPr>
            <p:spPr>
              <a:xfrm>
                <a:off x="349693" y="4463628"/>
                <a:ext cx="699486" cy="330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4EAB5F25-6DCE-4640-9236-C099F2EB3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93" y="4463628"/>
                <a:ext cx="699486" cy="330347"/>
              </a:xfrm>
              <a:prstGeom prst="rect">
                <a:avLst/>
              </a:prstGeom>
              <a:blipFill>
                <a:blip r:embed="rId35"/>
                <a:stretch>
                  <a:fillRect l="-9565" b="-203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05C220D6-6156-45C9-AE29-A936F1CF49CE}"/>
              </a:ext>
            </a:extLst>
          </p:cNvPr>
          <p:cNvCxnSpPr/>
          <p:nvPr/>
        </p:nvCxnSpPr>
        <p:spPr>
          <a:xfrm>
            <a:off x="1111959" y="4624623"/>
            <a:ext cx="10150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F551FDBD-0C97-48F9-9E6A-9562A27B4FC6}"/>
                  </a:ext>
                </a:extLst>
              </p:cNvPr>
              <p:cNvSpPr txBox="1"/>
              <p:nvPr/>
            </p:nvSpPr>
            <p:spPr>
              <a:xfrm>
                <a:off x="3000156" y="3007443"/>
                <a:ext cx="664092" cy="330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F551FDBD-0C97-48F9-9E6A-9562A27B4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156" y="3007443"/>
                <a:ext cx="664092" cy="330347"/>
              </a:xfrm>
              <a:prstGeom prst="rect">
                <a:avLst/>
              </a:prstGeom>
              <a:blipFill>
                <a:blip r:embed="rId36"/>
                <a:stretch>
                  <a:fillRect l="-6422" b="-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DB0BCBAD-E987-4200-B5B3-D94E4999FAF9}"/>
              </a:ext>
            </a:extLst>
          </p:cNvPr>
          <p:cNvCxnSpPr/>
          <p:nvPr/>
        </p:nvCxnSpPr>
        <p:spPr>
          <a:xfrm flipH="1">
            <a:off x="2345331" y="3206292"/>
            <a:ext cx="578073" cy="361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64945353-9926-4805-AABC-E3749D782CD6}"/>
                  </a:ext>
                </a:extLst>
              </p:cNvPr>
              <p:cNvSpPr txBox="1"/>
              <p:nvPr/>
            </p:nvSpPr>
            <p:spPr>
              <a:xfrm>
                <a:off x="2702001" y="2526018"/>
                <a:ext cx="734688" cy="3208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  <m: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64945353-9926-4805-AABC-E3749D782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001" y="2526018"/>
                <a:ext cx="734688" cy="320857"/>
              </a:xfrm>
              <a:prstGeom prst="rect">
                <a:avLst/>
              </a:prstGeom>
              <a:blipFill>
                <a:blip r:embed="rId37"/>
                <a:stretch>
                  <a:fillRect r="-2479" b="-283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D2D872C0-66F9-4A44-93F8-18EEDD488B2E}"/>
              </a:ext>
            </a:extLst>
          </p:cNvPr>
          <p:cNvCxnSpPr/>
          <p:nvPr/>
        </p:nvCxnSpPr>
        <p:spPr>
          <a:xfrm flipH="1">
            <a:off x="2381517" y="2766468"/>
            <a:ext cx="252850" cy="327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4B2B5C6A-6CD6-4C13-8A7D-2BF9C0ACFD81}"/>
                  </a:ext>
                </a:extLst>
              </p:cNvPr>
              <p:cNvSpPr txBox="1"/>
              <p:nvPr/>
            </p:nvSpPr>
            <p:spPr>
              <a:xfrm>
                <a:off x="647322" y="1676577"/>
                <a:ext cx="536108" cy="3208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  <m: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4B2B5C6A-6CD6-4C13-8A7D-2BF9C0ACF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22" y="1676577"/>
                <a:ext cx="536108" cy="320857"/>
              </a:xfrm>
              <a:prstGeom prst="rect">
                <a:avLst/>
              </a:prstGeom>
              <a:blipFill>
                <a:blip r:embed="rId38"/>
                <a:stretch>
                  <a:fillRect l="-9091" r="-3409" b="-188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F08E3C4E-44F6-4BCC-9A48-99E1FDBB252F}"/>
              </a:ext>
            </a:extLst>
          </p:cNvPr>
          <p:cNvCxnSpPr/>
          <p:nvPr/>
        </p:nvCxnSpPr>
        <p:spPr>
          <a:xfrm>
            <a:off x="1194881" y="1836595"/>
            <a:ext cx="424579" cy="393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04995B0A-CA36-47AB-8324-1B094C73160A}"/>
                  </a:ext>
                </a:extLst>
              </p:cNvPr>
              <p:cNvSpPr txBox="1"/>
              <p:nvPr/>
            </p:nvSpPr>
            <p:spPr>
              <a:xfrm>
                <a:off x="2581644" y="2009967"/>
                <a:ext cx="901272" cy="3795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  <m: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04995B0A-CA36-47AB-8324-1B094C731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644" y="2009967"/>
                <a:ext cx="901272" cy="379527"/>
              </a:xfrm>
              <a:prstGeom prst="rect">
                <a:avLst/>
              </a:prstGeom>
              <a:blipFill>
                <a:blip r:embed="rId39"/>
                <a:stretch>
                  <a:fillRect l="-7432" t="-1613" r="-4730" b="-145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AA132211-7264-4DD4-B4F1-FB943250254B}"/>
                  </a:ext>
                </a:extLst>
              </p:cNvPr>
              <p:cNvSpPr txBox="1"/>
              <p:nvPr/>
            </p:nvSpPr>
            <p:spPr>
              <a:xfrm>
                <a:off x="1972449" y="632761"/>
                <a:ext cx="536108" cy="3208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  <m: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AA132211-7264-4DD4-B4F1-FB9432502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449" y="632761"/>
                <a:ext cx="536108" cy="320857"/>
              </a:xfrm>
              <a:prstGeom prst="rect">
                <a:avLst/>
              </a:prstGeom>
              <a:blipFill>
                <a:blip r:embed="rId40"/>
                <a:stretch>
                  <a:fillRect l="-10227" r="-2273" b="-1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736F4135-61A0-4429-8E70-600EB6381679}"/>
              </a:ext>
            </a:extLst>
          </p:cNvPr>
          <p:cNvCxnSpPr>
            <a:stCxn id="50" idx="1"/>
          </p:cNvCxnSpPr>
          <p:nvPr/>
        </p:nvCxnSpPr>
        <p:spPr>
          <a:xfrm flipH="1">
            <a:off x="2299162" y="2199731"/>
            <a:ext cx="282482" cy="299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D6728DE8-7F94-48E4-816F-66785AF726EC}"/>
              </a:ext>
            </a:extLst>
          </p:cNvPr>
          <p:cNvCxnSpPr/>
          <p:nvPr/>
        </p:nvCxnSpPr>
        <p:spPr>
          <a:xfrm flipH="1">
            <a:off x="2209800" y="953618"/>
            <a:ext cx="30703" cy="268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71E86D37-ACEC-4E65-9F1C-A09C809B5491}"/>
                  </a:ext>
                </a:extLst>
              </p:cNvPr>
              <p:cNvSpPr txBox="1"/>
              <p:nvPr/>
            </p:nvSpPr>
            <p:spPr>
              <a:xfrm>
                <a:off x="4819820" y="3284512"/>
                <a:ext cx="580800" cy="330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𝐷𝐾</m:t>
                              </m:r>
                            </m:e>
                          </m:d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71E86D37-ACEC-4E65-9F1C-A09C809B5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820" y="3284512"/>
                <a:ext cx="580800" cy="330347"/>
              </a:xfrm>
              <a:prstGeom prst="rect">
                <a:avLst/>
              </a:prstGeom>
              <a:blipFill>
                <a:blip r:embed="rId41"/>
                <a:stretch>
                  <a:fillRect l="-9474" b="-7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id="{2B770362-AC08-448E-90E1-58F0D5801442}"/>
              </a:ext>
            </a:extLst>
          </p:cNvPr>
          <p:cNvCxnSpPr/>
          <p:nvPr/>
        </p:nvCxnSpPr>
        <p:spPr>
          <a:xfrm>
            <a:off x="5430340" y="3483102"/>
            <a:ext cx="429318" cy="361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A8D371B8-1E82-4FE4-8440-9E0A703CEBBD}"/>
                  </a:ext>
                </a:extLst>
              </p:cNvPr>
              <p:cNvSpPr txBox="1"/>
              <p:nvPr/>
            </p:nvSpPr>
            <p:spPr>
              <a:xfrm>
                <a:off x="4133056" y="5197546"/>
                <a:ext cx="460254" cy="280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𝐷𝐾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A8D371B8-1E82-4FE4-8440-9E0A703CE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056" y="5197546"/>
                <a:ext cx="460254" cy="280974"/>
              </a:xfrm>
              <a:prstGeom prst="rect">
                <a:avLst/>
              </a:prstGeom>
              <a:blipFill>
                <a:blip r:embed="rId42"/>
                <a:stretch>
                  <a:fillRect l="-12000" t="-2174" r="-2667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6F4F26C8-B889-48F4-9AB5-1E5FA7DC26AB}"/>
              </a:ext>
            </a:extLst>
          </p:cNvPr>
          <p:cNvCxnSpPr>
            <a:stCxn id="60" idx="3"/>
          </p:cNvCxnSpPr>
          <p:nvPr/>
        </p:nvCxnSpPr>
        <p:spPr>
          <a:xfrm>
            <a:off x="4593310" y="5338033"/>
            <a:ext cx="516910" cy="63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C459356C-ECB2-484B-812C-F5A051B70F8B}"/>
                  </a:ext>
                </a:extLst>
              </p:cNvPr>
              <p:cNvSpPr txBox="1"/>
              <p:nvPr/>
            </p:nvSpPr>
            <p:spPr>
              <a:xfrm>
                <a:off x="7261906" y="1444769"/>
                <a:ext cx="411779" cy="33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  <m: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C459356C-ECB2-484B-812C-F5A051B70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906" y="1444769"/>
                <a:ext cx="411779" cy="339452"/>
              </a:xfrm>
              <a:prstGeom prst="rect">
                <a:avLst/>
              </a:prstGeom>
              <a:blipFill>
                <a:blip r:embed="rId43"/>
                <a:stretch>
                  <a:fillRect l="-11765"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747C8209-4ABE-4791-A155-D0361A8A926C}"/>
              </a:ext>
            </a:extLst>
          </p:cNvPr>
          <p:cNvCxnSpPr/>
          <p:nvPr/>
        </p:nvCxnSpPr>
        <p:spPr>
          <a:xfrm flipH="1">
            <a:off x="7140696" y="1784221"/>
            <a:ext cx="327099" cy="554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A077A659-F974-4F37-BF5A-5EC1A9302EB4}"/>
                  </a:ext>
                </a:extLst>
              </p:cNvPr>
              <p:cNvSpPr txBox="1"/>
              <p:nvPr/>
            </p:nvSpPr>
            <p:spPr>
              <a:xfrm>
                <a:off x="4490030" y="3989518"/>
                <a:ext cx="658834" cy="280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𝐷𝐾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A077A659-F974-4F37-BF5A-5EC1A9302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030" y="3989518"/>
                <a:ext cx="658834" cy="280974"/>
              </a:xfrm>
              <a:prstGeom prst="rect">
                <a:avLst/>
              </a:prstGeom>
              <a:blipFill>
                <a:blip r:embed="rId44"/>
                <a:stretch>
                  <a:fillRect l="-926" t="-2128" r="-1852" b="-319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6F9F3BD3-B920-45A8-AD3B-0DA90261A49F}"/>
                  </a:ext>
                </a:extLst>
              </p:cNvPr>
              <p:cNvSpPr txBox="1"/>
              <p:nvPr/>
            </p:nvSpPr>
            <p:spPr>
              <a:xfrm>
                <a:off x="6961229" y="3152478"/>
                <a:ext cx="442237" cy="33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  <m: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6F9F3BD3-B920-45A8-AD3B-0DA90261A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229" y="3152478"/>
                <a:ext cx="442237" cy="339452"/>
              </a:xfrm>
              <a:prstGeom prst="rect">
                <a:avLst/>
              </a:prstGeom>
              <a:blipFill>
                <a:blip r:embed="rId45"/>
                <a:stretch>
                  <a:fillRect l="-18056" b="-232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直接箭头连接符 68">
            <a:extLst>
              <a:ext uri="{FF2B5EF4-FFF2-40B4-BE49-F238E27FC236}">
                <a16:creationId xmlns:a16="http://schemas.microsoft.com/office/drawing/2014/main" id="{F0F50023-4CB6-4E2E-9E0E-ACF3A9DBF9E8}"/>
              </a:ext>
            </a:extLst>
          </p:cNvPr>
          <p:cNvCxnSpPr>
            <a:cxnSpLocks/>
            <a:stCxn id="66" idx="3"/>
          </p:cNvCxnSpPr>
          <p:nvPr/>
        </p:nvCxnSpPr>
        <p:spPr>
          <a:xfrm>
            <a:off x="5148864" y="4130005"/>
            <a:ext cx="288079" cy="362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>
            <a:extLst>
              <a:ext uri="{FF2B5EF4-FFF2-40B4-BE49-F238E27FC236}">
                <a16:creationId xmlns:a16="http://schemas.microsoft.com/office/drawing/2014/main" id="{DBF25B78-1A6B-41CF-9679-B5A4648E1A0D}"/>
              </a:ext>
            </a:extLst>
          </p:cNvPr>
          <p:cNvCxnSpPr>
            <a:stCxn id="67" idx="1"/>
          </p:cNvCxnSpPr>
          <p:nvPr/>
        </p:nvCxnSpPr>
        <p:spPr>
          <a:xfrm flipH="1">
            <a:off x="6777728" y="3322204"/>
            <a:ext cx="183501" cy="34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F8E4C282-AF68-48B9-84F6-9030DE21EEAD}"/>
                  </a:ext>
                </a:extLst>
              </p:cNvPr>
              <p:cNvSpPr txBox="1"/>
              <p:nvPr/>
            </p:nvSpPr>
            <p:spPr>
              <a:xfrm>
                <a:off x="8590526" y="2727687"/>
                <a:ext cx="660373" cy="338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F8E4C282-AF68-48B9-84F6-9030DE21E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0526" y="2727687"/>
                <a:ext cx="660373" cy="338106"/>
              </a:xfrm>
              <a:prstGeom prst="rect">
                <a:avLst/>
              </a:prstGeom>
              <a:blipFill>
                <a:blip r:embed="rId46"/>
                <a:stretch>
                  <a:fillRect l="-7339" r="-6422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直接箭头连接符 74">
            <a:extLst>
              <a:ext uri="{FF2B5EF4-FFF2-40B4-BE49-F238E27FC236}">
                <a16:creationId xmlns:a16="http://schemas.microsoft.com/office/drawing/2014/main" id="{C5CD7E6C-B1B7-4468-80EA-29FC64EF9219}"/>
              </a:ext>
            </a:extLst>
          </p:cNvPr>
          <p:cNvCxnSpPr/>
          <p:nvPr/>
        </p:nvCxnSpPr>
        <p:spPr>
          <a:xfrm>
            <a:off x="8878754" y="3071267"/>
            <a:ext cx="636094" cy="592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78A2FFE8-3375-4696-80D3-1F319DE3E8F9}"/>
                  </a:ext>
                </a:extLst>
              </p:cNvPr>
              <p:cNvSpPr txBox="1"/>
              <p:nvPr/>
            </p:nvSpPr>
            <p:spPr>
              <a:xfrm>
                <a:off x="9802880" y="968017"/>
                <a:ext cx="878382" cy="3795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  <m: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78A2FFE8-3375-4696-80D3-1F319DE3E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2880" y="968017"/>
                <a:ext cx="878382" cy="379527"/>
              </a:xfrm>
              <a:prstGeom prst="rect">
                <a:avLst/>
              </a:prstGeom>
              <a:blipFill>
                <a:blip r:embed="rId47"/>
                <a:stretch>
                  <a:fillRect l="-4861" t="-1613" r="-4861" b="-145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接箭头连接符 77">
            <a:extLst>
              <a:ext uri="{FF2B5EF4-FFF2-40B4-BE49-F238E27FC236}">
                <a16:creationId xmlns:a16="http://schemas.microsoft.com/office/drawing/2014/main" id="{9EE16E7C-7B53-4276-B0C0-F3CBCA692B4B}"/>
              </a:ext>
            </a:extLst>
          </p:cNvPr>
          <p:cNvCxnSpPr/>
          <p:nvPr/>
        </p:nvCxnSpPr>
        <p:spPr>
          <a:xfrm>
            <a:off x="10219551" y="1358066"/>
            <a:ext cx="90134" cy="478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BE3F2960-0DD6-40E8-BEAE-0A25CDD8214B}"/>
                  </a:ext>
                </a:extLst>
              </p:cNvPr>
              <p:cNvSpPr txBox="1"/>
              <p:nvPr/>
            </p:nvSpPr>
            <p:spPr>
              <a:xfrm>
                <a:off x="10914609" y="2408762"/>
                <a:ext cx="575542" cy="3209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BE3F2960-0DD6-40E8-BEAE-0A25CDD82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4609" y="2408762"/>
                <a:ext cx="575542" cy="320922"/>
              </a:xfrm>
              <a:prstGeom prst="rect">
                <a:avLst/>
              </a:prstGeom>
              <a:blipFill>
                <a:blip r:embed="rId48"/>
                <a:stretch>
                  <a:fillRect l="-8421" r="-2105" b="-188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直接箭头连接符 80">
            <a:extLst>
              <a:ext uri="{FF2B5EF4-FFF2-40B4-BE49-F238E27FC236}">
                <a16:creationId xmlns:a16="http://schemas.microsoft.com/office/drawing/2014/main" id="{1470E6E4-E0D4-47BF-8D3A-F396950DA0F6}"/>
              </a:ext>
            </a:extLst>
          </p:cNvPr>
          <p:cNvCxnSpPr>
            <a:cxnSpLocks/>
          </p:cNvCxnSpPr>
          <p:nvPr/>
        </p:nvCxnSpPr>
        <p:spPr>
          <a:xfrm flipH="1">
            <a:off x="10817320" y="2686446"/>
            <a:ext cx="183401" cy="253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文本框 83">
                <a:extLst>
                  <a:ext uri="{FF2B5EF4-FFF2-40B4-BE49-F238E27FC236}">
                    <a16:creationId xmlns:a16="http://schemas.microsoft.com/office/drawing/2014/main" id="{D84C7C03-ABBF-45F3-B926-2D9A1F9EF0F5}"/>
                  </a:ext>
                </a:extLst>
              </p:cNvPr>
              <p:cNvSpPr txBox="1"/>
              <p:nvPr/>
            </p:nvSpPr>
            <p:spPr>
              <a:xfrm>
                <a:off x="10494171" y="5484429"/>
                <a:ext cx="868892" cy="338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4" name="文本框 83">
                <a:extLst>
                  <a:ext uri="{FF2B5EF4-FFF2-40B4-BE49-F238E27FC236}">
                    <a16:creationId xmlns:a16="http://schemas.microsoft.com/office/drawing/2014/main" id="{D84C7C03-ABBF-45F3-B926-2D9A1F9EF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4171" y="5484429"/>
                <a:ext cx="868892" cy="338106"/>
              </a:xfrm>
              <a:prstGeom prst="rect">
                <a:avLst/>
              </a:prstGeom>
              <a:blipFill>
                <a:blip r:embed="rId49"/>
                <a:stretch>
                  <a:fillRect r="-4895" b="-254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直接箭头连接符 85">
            <a:extLst>
              <a:ext uri="{FF2B5EF4-FFF2-40B4-BE49-F238E27FC236}">
                <a16:creationId xmlns:a16="http://schemas.microsoft.com/office/drawing/2014/main" id="{E12DAE4B-DCE4-47C0-A65C-7C86E7EA45D5}"/>
              </a:ext>
            </a:extLst>
          </p:cNvPr>
          <p:cNvCxnSpPr/>
          <p:nvPr/>
        </p:nvCxnSpPr>
        <p:spPr>
          <a:xfrm flipH="1" flipV="1">
            <a:off x="9799545" y="4968191"/>
            <a:ext cx="693781" cy="550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文本框 86">
                <a:extLst>
                  <a:ext uri="{FF2B5EF4-FFF2-40B4-BE49-F238E27FC236}">
                    <a16:creationId xmlns:a16="http://schemas.microsoft.com/office/drawing/2014/main" id="{ABBEB726-0024-458B-B6D6-A3F7BACF1B8C}"/>
                  </a:ext>
                </a:extLst>
              </p:cNvPr>
              <p:cNvSpPr txBox="1"/>
              <p:nvPr/>
            </p:nvSpPr>
            <p:spPr>
              <a:xfrm>
                <a:off x="10337220" y="4395028"/>
                <a:ext cx="600998" cy="3209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7" name="文本框 86">
                <a:extLst>
                  <a:ext uri="{FF2B5EF4-FFF2-40B4-BE49-F238E27FC236}">
                    <a16:creationId xmlns:a16="http://schemas.microsoft.com/office/drawing/2014/main" id="{ABBEB726-0024-458B-B6D6-A3F7BACF1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7220" y="4395028"/>
                <a:ext cx="600998" cy="320922"/>
              </a:xfrm>
              <a:prstGeom prst="rect">
                <a:avLst/>
              </a:prstGeom>
              <a:blipFill>
                <a:blip r:embed="rId50"/>
                <a:stretch>
                  <a:fillRect l="-13265" r="-3061" b="-264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8FD19FD3-F08E-4248-9270-85E5E15FA944}"/>
                  </a:ext>
                </a:extLst>
              </p:cNvPr>
              <p:cNvSpPr txBox="1"/>
              <p:nvPr/>
            </p:nvSpPr>
            <p:spPr>
              <a:xfrm>
                <a:off x="8878754" y="2290360"/>
                <a:ext cx="1076961" cy="3795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  <m: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8FD19FD3-F08E-4248-9270-85E5E15FA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754" y="2290360"/>
                <a:ext cx="1076961" cy="379527"/>
              </a:xfrm>
              <a:prstGeom prst="rect">
                <a:avLst/>
              </a:prstGeom>
              <a:blipFill>
                <a:blip r:embed="rId51"/>
                <a:stretch>
                  <a:fillRect t="-1613" r="-3955" b="-145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直接箭头连接符 89">
            <a:extLst>
              <a:ext uri="{FF2B5EF4-FFF2-40B4-BE49-F238E27FC236}">
                <a16:creationId xmlns:a16="http://schemas.microsoft.com/office/drawing/2014/main" id="{653531F9-84E2-44E9-BF85-3E0ED6764BDD}"/>
              </a:ext>
            </a:extLst>
          </p:cNvPr>
          <p:cNvCxnSpPr/>
          <p:nvPr/>
        </p:nvCxnSpPr>
        <p:spPr>
          <a:xfrm>
            <a:off x="9660531" y="2591163"/>
            <a:ext cx="532764" cy="100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箭头连接符 91">
            <a:extLst>
              <a:ext uri="{FF2B5EF4-FFF2-40B4-BE49-F238E27FC236}">
                <a16:creationId xmlns:a16="http://schemas.microsoft.com/office/drawing/2014/main" id="{8763EADA-39F2-4B33-93D3-E81757518083}"/>
              </a:ext>
            </a:extLst>
          </p:cNvPr>
          <p:cNvCxnSpPr>
            <a:cxnSpLocks/>
          </p:cNvCxnSpPr>
          <p:nvPr/>
        </p:nvCxnSpPr>
        <p:spPr>
          <a:xfrm flipH="1" flipV="1">
            <a:off x="10264618" y="4055408"/>
            <a:ext cx="310997" cy="378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96F8AF6C-D843-47F0-979C-A9EC5D733497}"/>
                  </a:ext>
                </a:extLst>
              </p:cNvPr>
              <p:cNvSpPr txBox="1"/>
              <p:nvPr/>
            </p:nvSpPr>
            <p:spPr>
              <a:xfrm>
                <a:off x="4851765" y="897961"/>
                <a:ext cx="1568186" cy="33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  <m:sup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𝐷𝐾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96F8AF6C-D843-47F0-979C-A9EC5D733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765" y="897961"/>
                <a:ext cx="1568186" cy="339452"/>
              </a:xfrm>
              <a:prstGeom prst="rect">
                <a:avLst/>
              </a:prstGeom>
              <a:blipFill>
                <a:blip r:embed="rId52"/>
                <a:stretch>
                  <a:fillRect l="-3502" r="-778" b="-232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843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35F06F-701A-4E8E-8190-AE108AC4F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5358"/>
          </a:xfrm>
        </p:spPr>
        <p:txBody>
          <a:bodyPr>
            <a:normAutofit/>
          </a:bodyPr>
          <a:lstStyle/>
          <a:p>
            <a:r>
              <a:rPr lang="en-GB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Differentiation (AD)</a:t>
            </a:r>
            <a:endParaRPr lang="zh-CN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6B873E1-FF57-40A5-A46E-8979C30522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33130"/>
                <a:ext cx="10515600" cy="537722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 provides a powerful way to calculate gradient automatically</a:t>
                </a:r>
              </a:p>
              <a:p>
                <a:pPr lvl="1"/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for calculating gradient </a:t>
                </a: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US" altLang="zh-CN" sz="19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CN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number of parameters </a:t>
                </a: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US" altLang="zh-CN" sz="19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time of function evaluation</a:t>
                </a:r>
              </a:p>
              <a:p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Fast Fit</a:t>
                </a:r>
              </a:p>
              <a:p>
                <a:pPr lvl="1"/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reduce time for many gradient based method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d>
                      <m:d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200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altLang="zh-CN" sz="2200" b="0" dirty="0"/>
                  <a:t>                        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lang="en-US" altLang="zh-CN" sz="2200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200" b="0" i="0" smtClean="0">
                        <a:latin typeface="Cambria Math" panose="02040503050406030204" pitchFamily="18" charset="0"/>
                      </a:rPr>
                      <m:t>argmin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2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2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f>
                      <m:fPr>
                        <m:ctrlPr>
                          <a:rPr lang="en-US" altLang="zh-CN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altLang="zh-CN" sz="2200" dirty="0"/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Error propagation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Calculate uncertainties of physical observables ,</a:t>
                </a:r>
                <a:r>
                  <a:rPr lang="zh-CN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(such as fit fractions)</a:t>
                </a:r>
              </a:p>
              <a:p>
                <a:pPr lvl="1"/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Easy to use in TFPWA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6B873E1-FF57-40A5-A46E-8979C30522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33130"/>
                <a:ext cx="10515600" cy="5377220"/>
              </a:xfrm>
              <a:blipFill>
                <a:blip r:embed="rId2"/>
                <a:stretch>
                  <a:fillRect l="-928" t="-22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7EB70FB-DA0B-4AB0-931F-14861E67B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2402-7DDA-4FF9-AB4A-643E6214CB9B}" type="slidenum">
              <a:rPr lang="zh-CN" altLang="en-US" smtClean="0"/>
              <a:t>33</a:t>
            </a:fld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5F26D48-3F04-4E4C-AB74-FB6A73E04B50}"/>
              </a:ext>
            </a:extLst>
          </p:cNvPr>
          <p:cNvSpPr txBox="1"/>
          <p:nvPr/>
        </p:nvSpPr>
        <p:spPr>
          <a:xfrm>
            <a:off x="8051692" y="1400056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表格 14">
                <a:extLst>
                  <a:ext uri="{FF2B5EF4-FFF2-40B4-BE49-F238E27FC236}">
                    <a16:creationId xmlns:a16="http://schemas.microsoft.com/office/drawing/2014/main" id="{3693E3CB-6FD3-4E04-9CD5-2B1F0D09EE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1247419"/>
                  </p:ext>
                </p:extLst>
              </p:nvPr>
            </p:nvGraphicFramePr>
            <p:xfrm>
              <a:off x="5449814" y="1803513"/>
              <a:ext cx="3160786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7890">
                      <a:extLst>
                        <a:ext uri="{9D8B030D-6E8A-4147-A177-3AD203B41FA5}">
                          <a16:colId xmlns:a16="http://schemas.microsoft.com/office/drawing/2014/main" val="4269235547"/>
                        </a:ext>
                      </a:extLst>
                    </a:gridCol>
                    <a:gridCol w="2252896">
                      <a:extLst>
                        <a:ext uri="{9D8B030D-6E8A-4147-A177-3AD203B41FA5}">
                          <a16:colId xmlns:a16="http://schemas.microsoft.com/office/drawing/2014/main" val="102623524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AD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1" dirty="0"/>
                            <a:t>[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𝜹</m:t>
                                  </m:r>
                                </m:e>
                              </m:d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)]/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𝜹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31232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altLang="zh-CN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63638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表格 14">
                <a:extLst>
                  <a:ext uri="{FF2B5EF4-FFF2-40B4-BE49-F238E27FC236}">
                    <a16:creationId xmlns:a16="http://schemas.microsoft.com/office/drawing/2014/main" id="{3693E3CB-6FD3-4E04-9CD5-2B1F0D09EE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1247419"/>
                  </p:ext>
                </p:extLst>
              </p:nvPr>
            </p:nvGraphicFramePr>
            <p:xfrm>
              <a:off x="5449814" y="1803513"/>
              <a:ext cx="3160786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7890">
                      <a:extLst>
                        <a:ext uri="{9D8B030D-6E8A-4147-A177-3AD203B41FA5}">
                          <a16:colId xmlns:a16="http://schemas.microsoft.com/office/drawing/2014/main" val="4269235547"/>
                        </a:ext>
                      </a:extLst>
                    </a:gridCol>
                    <a:gridCol w="2252896">
                      <a:extLst>
                        <a:ext uri="{9D8B030D-6E8A-4147-A177-3AD203B41FA5}">
                          <a16:colId xmlns:a16="http://schemas.microsoft.com/office/drawing/2014/main" val="102623524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AD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0431" t="-8065" r="-1078" b="-1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31232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71" t="-109836" r="-251678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0431" t="-109836" r="-1078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636384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页脚占位符 6">
            <a:extLst>
              <a:ext uri="{FF2B5EF4-FFF2-40B4-BE49-F238E27FC236}">
                <a16:creationId xmlns:a16="http://schemas.microsoft.com/office/drawing/2014/main" id="{CE761971-FE7B-4386-8C54-93DC0DD9E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Yi Jiang, General Amplitude Analysis Tool, TF-PWA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42775D-6913-4D1A-884B-270BB7B62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2022/12/09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D6A4AD8-233E-4BE7-B4A7-0A469F0621DB}"/>
                  </a:ext>
                </a:extLst>
              </p:cNvPr>
              <p:cNvSpPr txBox="1"/>
              <p:nvPr/>
            </p:nvSpPr>
            <p:spPr>
              <a:xfrm>
                <a:off x="6898973" y="2808358"/>
                <a:ext cx="5334058" cy="250376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dirty="0">
                    <a:latin typeface="Cambria Math" panose="02040503050406030204" pitchFamily="18" charset="0"/>
                  </a:rPr>
                  <a:t>Example AD in likelihood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func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,0</m:t>
                                              </m:r>
                                            </m:e>
                                          </m:d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func>
                        </m:e>
                      </m:nary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Automatic calculated by TensorFlow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func>
                            <m:funcPr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func>
                        </m:num>
                        <m:den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nary>
                                            <m:naryPr>
                                              <m:chr m:val="∑"/>
                                              <m:supHide m:val="on"/>
                                              <m:ctrlP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</m:sub>
                                            <m:sup/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zh-CN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i="1">
                                                      <a:latin typeface="Cambria Math" panose="02040503050406030204" pitchFamily="18" charset="0"/>
                                                    </a:rPr>
                                                    <m:t>𝑔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i="1">
                                                      <a:latin typeface="Cambria Math" panose="02040503050406030204" pitchFamily="18" charset="0"/>
                                                    </a:rPr>
                                                    <m:t>𝜆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altLang="zh-CN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i="1">
                                                      <a:latin typeface="Cambria Math" panose="02040503050406030204" pitchFamily="18" charset="0"/>
                                                    </a:rPr>
                                                    <m:t>𝐴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i="1">
                                                      <a:latin typeface="Cambria Math" panose="02040503050406030204" pitchFamily="18" charset="0"/>
                                                    </a:rPr>
                                                    <m:t>𝜆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en-US" altLang="zh-CN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zh-CN" i="1">
                                                      <a:latin typeface="Cambria Math" panose="02040503050406030204" pitchFamily="18" charset="0"/>
                                                    </a:rPr>
                                                    <m:t>𝜙</m:t>
                                                  </m:r>
                                                  <m:r>
                                                    <a:rPr lang="en-US" altLang="zh-CN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altLang="zh-CN" i="1">
                                                      <a:latin typeface="Cambria Math" panose="02040503050406030204" pitchFamily="18" charset="0"/>
                                                    </a:rPr>
                                                    <m:t>𝜃</m:t>
                                                  </m:r>
                                                  <m:r>
                                                    <a:rPr lang="en-US" altLang="zh-CN" i="1">
                                                      <a:latin typeface="Cambria Math" panose="02040503050406030204" pitchFamily="18" charset="0"/>
                                                    </a:rPr>
                                                    <m:t>,0</m:t>
                                                  </m:r>
                                                </m:e>
                                              </m:d>
                                            </m:e>
                                          </m:nary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× 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p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p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nary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Most terms are already calculated in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func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D6A4AD8-233E-4BE7-B4A7-0A469F062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973" y="2808358"/>
                <a:ext cx="5334058" cy="2503762"/>
              </a:xfrm>
              <a:prstGeom prst="rect">
                <a:avLst/>
              </a:prstGeom>
              <a:blipFill>
                <a:blip r:embed="rId4"/>
                <a:stretch>
                  <a:fillRect l="-2623" t="-3155" b="-461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31798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679CF1-3702-4BE8-A18C-20F1DDD22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Batch method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754F3A-810A-43E5-BF8C-E9891E4D4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AD required the intermediate result</a:t>
            </a:r>
          </a:p>
          <a:p>
            <a:pPr lvl="1"/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Complex model have more intermediate result</a:t>
            </a:r>
          </a:p>
          <a:p>
            <a:pPr lvl="1"/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Large size of data required large memory</a:t>
            </a:r>
          </a:p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Limited GPU memory </a:t>
            </a:r>
          </a:p>
          <a:p>
            <a:pPr lvl="1"/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Divide total data into small size of data</a:t>
            </a:r>
          </a:p>
          <a:p>
            <a:pPr lvl="1"/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Rewrite some parts which can not be divided</a:t>
            </a:r>
          </a:p>
          <a:p>
            <a:endParaRPr lang="en-US" altLang="zh-CN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184AD7-A8B8-4220-8F15-F3E63422D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2022/12/09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AC8C63-4709-4DAC-A16A-DBC8F0F7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Yi Jiang, General Amplitude Analysis Tool, TF-PWA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0CE0F0-C6A2-47A7-9DC3-201E12CF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2402-7DDA-4FF9-AB4A-643E6214CB9B}" type="slidenum">
              <a:rPr lang="zh-CN" altLang="en-US" smtClean="0"/>
              <a:pPr/>
              <a:t>34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2E5D29F-A037-4042-836A-9006CE0AF6A5}"/>
                  </a:ext>
                </a:extLst>
              </p:cNvPr>
              <p:cNvSpPr txBox="1"/>
              <p:nvPr/>
            </p:nvSpPr>
            <p:spPr>
              <a:xfrm>
                <a:off x="1494692" y="3827034"/>
                <a:ext cx="9331570" cy="14579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e>
                          </m:d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=−∑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𝜗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∫</m:t>
                                  </m:r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𝜗</m:t>
                                      </m:r>
                                    </m:e>
                                  </m:d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𝜗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CN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∫</m:t>
                                  </m:r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𝜗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endParaRPr lang="en-US" altLang="zh-CN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∫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∫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2E5D29F-A037-4042-836A-9006CE0AF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692" y="3827034"/>
                <a:ext cx="9331570" cy="14579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44843659-0263-45CC-BFCD-B2941D19C10B}"/>
              </a:ext>
            </a:extLst>
          </p:cNvPr>
          <p:cNvSpPr txBox="1"/>
          <p:nvPr/>
        </p:nvSpPr>
        <p:spPr>
          <a:xfrm>
            <a:off x="8657492" y="4208035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MC integration can not be divided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5BD67FB-F686-4A3E-8CA6-E01400BFED32}"/>
              </a:ext>
            </a:extLst>
          </p:cNvPr>
          <p:cNvSpPr txBox="1"/>
          <p:nvPr/>
        </p:nvSpPr>
        <p:spPr>
          <a:xfrm>
            <a:off x="5034621" y="6029271"/>
            <a:ext cx="238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All parts is simple sum</a:t>
            </a:r>
            <a:endParaRPr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17C5416-50B4-48FC-8B17-9168A89756A9}"/>
                  </a:ext>
                </a:extLst>
              </p:cNvPr>
              <p:cNvSpPr txBox="1"/>
              <p:nvPr/>
            </p:nvSpPr>
            <p:spPr>
              <a:xfrm>
                <a:off x="1144660" y="5077087"/>
                <a:ext cx="10163908" cy="952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Detach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𝜕</m:t>
                          </m:r>
                          <m:func>
                            <m:func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𝜗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𝜕𝜗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𝜕</m:t>
                          </m:r>
                          <m:func>
                            <m:func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𝜗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𝜕𝜗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𝜕</m:t>
                          </m:r>
                          <m:func>
                            <m:func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𝜗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𝜕𝜗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𝜕</m:t>
                          </m:r>
                          <m:func>
                            <m:func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𝜗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𝜕𝜗</m:t>
                          </m:r>
                        </m:den>
                      </m:f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17C5416-50B4-48FC-8B17-9168A8975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660" y="5077087"/>
                <a:ext cx="10163908" cy="952184"/>
              </a:xfrm>
              <a:prstGeom prst="rect">
                <a:avLst/>
              </a:prstGeom>
              <a:blipFill>
                <a:blip r:embed="rId3"/>
                <a:stretch>
                  <a:fillRect l="-540" t="-3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524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3AAE21-5906-4964-BBCA-F0B758A3A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360"/>
            <a:ext cx="10515600" cy="881619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 system: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automatic factorization of amplitude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74459C8-E1E2-412A-8CFB-C876221336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94192"/>
                <a:ext cx="10515600" cy="536215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Amplitude can be written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combination of summation and production</a:t>
                </a:r>
                <a:r>
                  <a:rPr lang="en-US" altLang="zh-CN" sz="2000" dirty="0">
                    <a:latin typeface="Cambria Math" panose="02040503050406030204" pitchFamily="18" charset="0"/>
                  </a:rPr>
                  <a:t>.</a:t>
                </a:r>
                <a:endParaRPr lang="en-US" altLang="zh-CN" sz="2000" b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∑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∑</m:t>
                          </m:r>
                          <m:sSubSup>
                            <m:sSub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⋯⇒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/>
                        <m:e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CN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1   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=(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0   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≠(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Some special treatment is implemented as option </a:t>
                </a:r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Amplitude caching method</a:t>
                </a:r>
              </a:p>
              <a:p>
                <a:pPr lvl="2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 dependent:</a:t>
                </a:r>
              </a:p>
              <a:p>
                <a:pPr marL="1371600" lvl="3" indent="0">
                  <a:buNone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b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 only: (only for MC integration)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∑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(∑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3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Required all shape parameters fixed</a:t>
                </a:r>
              </a:p>
              <a:p>
                <a:pPr lvl="1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simultaneous fit</a:t>
                </a:r>
              </a:p>
              <a:p>
                <a:pPr lvl="2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Mixed likelihood, avoid small size data</a:t>
                </a:r>
              </a:p>
              <a:p>
                <a:pPr lvl="3"/>
                <a:endParaRPr lang="en-US" altLang="zh-CN" dirty="0"/>
              </a:p>
              <a:p>
                <a:pPr lvl="2"/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74459C8-E1E2-412A-8CFB-C876221336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94192"/>
                <a:ext cx="10515600" cy="5362158"/>
              </a:xfrm>
              <a:blipFill>
                <a:blip r:embed="rId2"/>
                <a:stretch>
                  <a:fillRect l="-522" t="-1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26DA4F4-C74A-4972-A1E0-58A16EE4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2402-7DDA-4FF9-AB4A-643E6214CB9B}" type="slidenum">
              <a:rPr lang="zh-CN" altLang="en-US" smtClean="0"/>
              <a:t>35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FFCE40F-4EB1-4CE1-85C1-EC79EB0023E9}"/>
              </a:ext>
            </a:extLst>
          </p:cNvPr>
          <p:cNvSpPr txBox="1"/>
          <p:nvPr/>
        </p:nvSpPr>
        <p:spPr>
          <a:xfrm>
            <a:off x="6349721" y="4279730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calculate only once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262A7EF8-ABA6-49D0-9F20-082F5CC23EAE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4545159" y="4464396"/>
            <a:ext cx="1804562" cy="84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B0589899-113B-4A51-9746-AE1D25CFB360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7203831" y="4079631"/>
            <a:ext cx="212849" cy="200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4CBBFBA8-1C65-4D1B-9F8B-56F3F4E25FC4}"/>
              </a:ext>
            </a:extLst>
          </p:cNvPr>
          <p:cNvSpPr txBox="1"/>
          <p:nvPr/>
        </p:nvSpPr>
        <p:spPr>
          <a:xfrm>
            <a:off x="5503090" y="3244334"/>
            <a:ext cx="220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 parameters related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93ECAAD3-06A8-43EF-B77B-FF7472DFCD51}"/>
              </a:ext>
            </a:extLst>
          </p:cNvPr>
          <p:cNvCxnSpPr>
            <a:cxnSpLocks/>
          </p:cNvCxnSpPr>
          <p:nvPr/>
        </p:nvCxnSpPr>
        <p:spPr>
          <a:xfrm flipH="1">
            <a:off x="6308690" y="3589054"/>
            <a:ext cx="109056" cy="217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999AFA-11F0-4CFE-857F-255E24C0D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Yi Jiang, General Amplitude Analysis Tool, TF-PWA</a:t>
            </a:r>
            <a:endParaRPr lang="zh-CN" altLang="en-US"/>
          </a:p>
        </p:txBody>
      </p:sp>
      <p:sp>
        <p:nvSpPr>
          <p:cNvPr id="11" name="日期占位符 10">
            <a:extLst>
              <a:ext uri="{FF2B5EF4-FFF2-40B4-BE49-F238E27FC236}">
                <a16:creationId xmlns:a16="http://schemas.microsoft.com/office/drawing/2014/main" id="{EA9846F3-0C61-4C82-8956-92852D9A9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2022/12/09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9DC83EDF-0593-4CCE-9D77-8CBACE444C86}"/>
                  </a:ext>
                </a:extLst>
              </p:cNvPr>
              <p:cNvSpPr txBox="1"/>
              <p:nvPr/>
            </p:nvSpPr>
            <p:spPr>
              <a:xfrm>
                <a:off x="1096106" y="5641939"/>
                <a:ext cx="9788771" cy="764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𝑎𝑡𝑎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𝑑𝑎𝑡𝑎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func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𝑚𝑐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𝑚𝑐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9DC83EDF-0593-4CCE-9D77-8CBACE444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106" y="5641939"/>
                <a:ext cx="9788771" cy="7645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1997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25D3F4-B084-4C96-8561-5149B32E1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solidFill>
                  <a:srgbClr val="FF9300"/>
                </a:solidFill>
                <a:latin typeface="Copperplate Gothic Bold" panose="020E0705020206020404" pitchFamily="34" charset="0"/>
              </a:rPr>
              <a:t>TF</a:t>
            </a:r>
            <a:r>
              <a:rPr lang="en-US" altLang="zh-CN" sz="4000" dirty="0">
                <a:latin typeface="Copperplate Gothic Bold" panose="020E0705020206020404" pitchFamily="34" charset="0"/>
              </a:rPr>
              <a:t>-</a:t>
            </a:r>
            <a:r>
              <a:rPr lang="en-US" altLang="zh-CN" sz="4000" dirty="0">
                <a:solidFill>
                  <a:srgbClr val="0070C0"/>
                </a:solidFill>
                <a:latin typeface="Copperplate Gothic Bold" panose="020E0705020206020404" pitchFamily="34" charset="0"/>
              </a:rPr>
              <a:t>PWA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 Wave Analysis with TensorFlow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ADBA97-DED4-447C-B4F4-8FB6CCC6D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zh-CN" dirty="0"/>
          </a:p>
          <a:p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</a:p>
          <a:p>
            <a:endParaRPr lang="en-GB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zh-CN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endParaRPr lang="en-GB" altLang="zh-C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Easy to use 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C8D7E01-7B4C-475A-A0CB-746B063D6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2402-7DDA-4FF9-AB4A-643E6214CB9B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FDF5218-DCD3-406C-873E-8A32802DED72}"/>
              </a:ext>
            </a:extLst>
          </p:cNvPr>
          <p:cNvSpPr txBox="1"/>
          <p:nvPr/>
        </p:nvSpPr>
        <p:spPr>
          <a:xfrm>
            <a:off x="6096000" y="6076701"/>
            <a:ext cx="415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dirty="0">
                <a:hlinkClick r:id="rId2"/>
              </a:rPr>
              <a:t>https://github.com/jiangyi15/tf-pwa</a:t>
            </a:r>
            <a:endParaRPr lang="zh-CN" altLang="en-US" dirty="0"/>
          </a:p>
        </p:txBody>
      </p:sp>
      <p:sp>
        <p:nvSpPr>
          <p:cNvPr id="7" name="左大括号 6">
            <a:extLst>
              <a:ext uri="{FF2B5EF4-FFF2-40B4-BE49-F238E27FC236}">
                <a16:creationId xmlns:a16="http://schemas.microsoft.com/office/drawing/2014/main" id="{D3304E45-8FD3-4A8F-A757-159877D5D71A}"/>
              </a:ext>
            </a:extLst>
          </p:cNvPr>
          <p:cNvSpPr/>
          <p:nvPr/>
        </p:nvSpPr>
        <p:spPr>
          <a:xfrm>
            <a:off x="3445296" y="1770872"/>
            <a:ext cx="365760" cy="1603375"/>
          </a:xfrm>
          <a:prstGeom prst="leftBrace">
            <a:avLst>
              <a:gd name="adj1" fmla="val 8333"/>
              <a:gd name="adj2" fmla="val 492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F22990CB-96B4-4FEE-8826-592F29259AB3}"/>
              </a:ext>
            </a:extLst>
          </p:cNvPr>
          <p:cNvSpPr txBox="1">
            <a:spLocks/>
          </p:cNvSpPr>
          <p:nvPr/>
        </p:nvSpPr>
        <p:spPr>
          <a:xfrm>
            <a:off x="4344573" y="1694750"/>
            <a:ext cx="5839856" cy="1915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GPU based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Vectorized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differentiation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Quasi-Newton Method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scipy.optimize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9" name="左大括号 8">
            <a:extLst>
              <a:ext uri="{FF2B5EF4-FFF2-40B4-BE49-F238E27FC236}">
                <a16:creationId xmlns:a16="http://schemas.microsoft.com/office/drawing/2014/main" id="{2E829D75-8073-473C-ABF7-47E964D7ACA8}"/>
              </a:ext>
            </a:extLst>
          </p:cNvPr>
          <p:cNvSpPr/>
          <p:nvPr/>
        </p:nvSpPr>
        <p:spPr>
          <a:xfrm>
            <a:off x="3445296" y="4243403"/>
            <a:ext cx="365760" cy="1285462"/>
          </a:xfrm>
          <a:prstGeom prst="leftBrace">
            <a:avLst>
              <a:gd name="adj1" fmla="val 8333"/>
              <a:gd name="adj2" fmla="val 4422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63A6D4DA-170B-4ABC-BD4F-B2EC0ABAAE0A}"/>
              </a:ext>
            </a:extLst>
          </p:cNvPr>
          <p:cNvSpPr txBox="1">
            <a:spLocks/>
          </p:cNvSpPr>
          <p:nvPr/>
        </p:nvSpPr>
        <p:spPr>
          <a:xfrm>
            <a:off x="4344573" y="3627282"/>
            <a:ext cx="7248524" cy="521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 model available</a:t>
            </a:r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012ECC2-1A5C-944C-B636-B9F07351B158}"/>
              </a:ext>
            </a:extLst>
          </p:cNvPr>
          <p:cNvSpPr txBox="1">
            <a:spLocks/>
          </p:cNvSpPr>
          <p:nvPr/>
        </p:nvSpPr>
        <p:spPr>
          <a:xfrm>
            <a:off x="838200" y="5528865"/>
            <a:ext cx="5708904" cy="1837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zh-CN" dirty="0"/>
          </a:p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supported</a:t>
            </a:r>
            <a:r>
              <a:rPr lang="en-GB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9B0F8B03-2469-40F0-99FB-28046C4077ED}"/>
              </a:ext>
            </a:extLst>
          </p:cNvPr>
          <p:cNvSpPr txBox="1">
            <a:spLocks/>
          </p:cNvSpPr>
          <p:nvPr/>
        </p:nvSpPr>
        <p:spPr>
          <a:xfrm>
            <a:off x="4344573" y="4179316"/>
            <a:ext cx="7248524" cy="18013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configuration file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(example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provided)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of the processing is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automatic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necessary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implemented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(details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later)</a:t>
            </a: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559DBCD-7F63-45AA-9D88-3D85F4658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Yi Jiang, General Amplitude Analysis Tool, TF-PWA</a:t>
            </a:r>
            <a:endParaRPr lang="zh-CN" altLang="en-US"/>
          </a:p>
        </p:txBody>
      </p:sp>
      <p:sp>
        <p:nvSpPr>
          <p:cNvPr id="13" name="日期占位符 12">
            <a:extLst>
              <a:ext uri="{FF2B5EF4-FFF2-40B4-BE49-F238E27FC236}">
                <a16:creationId xmlns:a16="http://schemas.microsoft.com/office/drawing/2014/main" id="{2C15B725-DD89-431D-91EC-B72F68CFB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2022/12/09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89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04AB191-7409-493F-8F3C-04A1B3720953}"/>
              </a:ext>
            </a:extLst>
          </p:cNvPr>
          <p:cNvSpPr txBox="1"/>
          <p:nvPr/>
        </p:nvSpPr>
        <p:spPr>
          <a:xfrm>
            <a:off x="2317112" y="1029996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Decay Description.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8ACAE24-3D1C-4B4E-8B01-A904F2CF080F}"/>
              </a:ext>
            </a:extLst>
          </p:cNvPr>
          <p:cNvSpPr txBox="1"/>
          <p:nvPr/>
        </p:nvSpPr>
        <p:spPr>
          <a:xfrm>
            <a:off x="5139536" y="2458085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2E7BE84-A0E6-4B86-BB50-987CBAF04FD8}"/>
              </a:ext>
            </a:extLst>
          </p:cNvPr>
          <p:cNvSpPr txBox="1"/>
          <p:nvPr/>
        </p:nvSpPr>
        <p:spPr>
          <a:xfrm>
            <a:off x="7402210" y="284250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angle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21A8E0A-BF94-41D5-BBC4-D304E8F04660}"/>
              </a:ext>
            </a:extLst>
          </p:cNvPr>
          <p:cNvSpPr txBox="1"/>
          <p:nvPr/>
        </p:nvSpPr>
        <p:spPr>
          <a:xfrm>
            <a:off x="4455255" y="4578366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amplitude model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F3064C5-C4FC-4EDB-B3CC-38F93DADC577}"/>
              </a:ext>
            </a:extLst>
          </p:cNvPr>
          <p:cNvSpPr txBox="1"/>
          <p:nvPr/>
        </p:nvSpPr>
        <p:spPr>
          <a:xfrm>
            <a:off x="2742753" y="1631827"/>
            <a:ext cx="180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Decay, Particle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9CAC394-0A25-4B6F-879D-C6D273DAF826}"/>
              </a:ext>
            </a:extLst>
          </p:cNvPr>
          <p:cNvSpPr txBox="1"/>
          <p:nvPr/>
        </p:nvSpPr>
        <p:spPr>
          <a:xfrm>
            <a:off x="2966647" y="241473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DecayChain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B6809C7-7065-49EB-B4F6-1BD46D6206BB}"/>
              </a:ext>
            </a:extLst>
          </p:cNvPr>
          <p:cNvSpPr txBox="1"/>
          <p:nvPr/>
        </p:nvSpPr>
        <p:spPr>
          <a:xfrm>
            <a:off x="2942792" y="3149195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DecayGroup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C49389B-D357-4AD5-8FB5-2BF6CAC711AB}"/>
              </a:ext>
            </a:extLst>
          </p:cNvPr>
          <p:cNvSpPr txBox="1"/>
          <p:nvPr/>
        </p:nvSpPr>
        <p:spPr>
          <a:xfrm>
            <a:off x="7125127" y="219522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4-momenta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6ECC76C-791D-42C8-AC6D-A1112D4A7F60}"/>
              </a:ext>
            </a:extLst>
          </p:cNvPr>
          <p:cNvSpPr txBox="1"/>
          <p:nvPr/>
        </p:nvSpPr>
        <p:spPr>
          <a:xfrm>
            <a:off x="4145223" y="3604078"/>
            <a:ext cx="2454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Helicity 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Amplitude Rule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E42453E-A74E-4440-9CFF-D96BFF2FDB9C}"/>
              </a:ext>
            </a:extLst>
          </p:cNvPr>
          <p:cNvSpPr txBox="1"/>
          <p:nvPr/>
        </p:nvSpPr>
        <p:spPr>
          <a:xfrm>
            <a:off x="8231957" y="471155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80BE79C-48DB-4262-AEC6-A124BA2A915E}"/>
              </a:ext>
            </a:extLst>
          </p:cNvPr>
          <p:cNvSpPr txBox="1"/>
          <p:nvPr/>
        </p:nvSpPr>
        <p:spPr>
          <a:xfrm>
            <a:off x="10550280" y="1712431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E23C950-EFFC-48FF-98A8-3E19C996F2AE}"/>
              </a:ext>
            </a:extLst>
          </p:cNvPr>
          <p:cNvSpPr txBox="1"/>
          <p:nvPr/>
        </p:nvSpPr>
        <p:spPr>
          <a:xfrm>
            <a:off x="9591900" y="3624936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matrices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F5C31FC-BC01-42D0-9C90-E0AE3D4487CF}"/>
              </a:ext>
            </a:extLst>
          </p:cNvPr>
          <p:cNvSpPr txBox="1"/>
          <p:nvPr/>
        </p:nvSpPr>
        <p:spPr>
          <a:xfrm>
            <a:off x="9709394" y="4167671"/>
            <a:ext cx="1431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 wave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1689511-2E36-4835-911D-31AF85D42D97}"/>
              </a:ext>
            </a:extLst>
          </p:cNvPr>
          <p:cNvSpPr txBox="1"/>
          <p:nvPr/>
        </p:nvSpPr>
        <p:spPr>
          <a:xfrm>
            <a:off x="9764441" y="3014250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 fractions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142253A-A304-48BA-BBA8-D88A5EAC7FB7}"/>
              </a:ext>
            </a:extLst>
          </p:cNvPr>
          <p:cNvSpPr txBox="1"/>
          <p:nvPr/>
        </p:nvSpPr>
        <p:spPr>
          <a:xfrm>
            <a:off x="4615781" y="3956191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 parameters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6EAE2A0B-FB64-440B-A83E-9B8BB058D5FA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flipH="1">
            <a:off x="3642473" y="2001159"/>
            <a:ext cx="1328" cy="413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C29CAE8D-C9CD-4C55-92B2-A54AF11A08E7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3642473" y="2784070"/>
            <a:ext cx="8205" cy="365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0F45BF80-061C-422C-A103-4936B7F25AEE}"/>
              </a:ext>
            </a:extLst>
          </p:cNvPr>
          <p:cNvCxnSpPr>
            <a:cxnSpLocks/>
          </p:cNvCxnSpPr>
          <p:nvPr/>
        </p:nvCxnSpPr>
        <p:spPr>
          <a:xfrm>
            <a:off x="4708367" y="2826662"/>
            <a:ext cx="2018309" cy="16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0F94350E-3F93-4EB4-85E9-59DDA5E6CA34}"/>
              </a:ext>
            </a:extLst>
          </p:cNvPr>
          <p:cNvCxnSpPr>
            <a:cxnSpLocks/>
            <a:stCxn id="11" idx="2"/>
            <a:endCxn id="6" idx="0"/>
          </p:cNvCxnSpPr>
          <p:nvPr/>
        </p:nvCxnSpPr>
        <p:spPr>
          <a:xfrm>
            <a:off x="7743245" y="2564552"/>
            <a:ext cx="1367" cy="277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>
            <a:extLst>
              <a:ext uri="{FF2B5EF4-FFF2-40B4-BE49-F238E27FC236}">
                <a16:creationId xmlns:a16="http://schemas.microsoft.com/office/drawing/2014/main" id="{BC4A30FE-C8F2-4F76-AD54-6E43371089F4}"/>
              </a:ext>
            </a:extLst>
          </p:cNvPr>
          <p:cNvSpPr/>
          <p:nvPr/>
        </p:nvSpPr>
        <p:spPr>
          <a:xfrm>
            <a:off x="2681062" y="1401299"/>
            <a:ext cx="2027305" cy="2093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36D8E274-42B2-4542-A833-AC0039FFE93D}"/>
              </a:ext>
            </a:extLst>
          </p:cNvPr>
          <p:cNvSpPr/>
          <p:nvPr/>
        </p:nvSpPr>
        <p:spPr>
          <a:xfrm>
            <a:off x="6749799" y="2201477"/>
            <a:ext cx="2134099" cy="15778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D1303237-FB28-4BAC-B454-BC027DEDEF62}"/>
              </a:ext>
            </a:extLst>
          </p:cNvPr>
          <p:cNvSpPr txBox="1"/>
          <p:nvPr/>
        </p:nvSpPr>
        <p:spPr>
          <a:xfrm>
            <a:off x="6261697" y="1622028"/>
            <a:ext cx="3076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Helicity Angle Process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0631AEC0-A96C-443A-8396-6754A1B34F9E}"/>
              </a:ext>
            </a:extLst>
          </p:cNvPr>
          <p:cNvSpPr/>
          <p:nvPr/>
        </p:nvSpPr>
        <p:spPr>
          <a:xfrm>
            <a:off x="3994251" y="3908457"/>
            <a:ext cx="2795916" cy="19195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572D9E21-AFF4-433A-9FE3-632E655F3002}"/>
              </a:ext>
            </a:extLst>
          </p:cNvPr>
          <p:cNvCxnSpPr>
            <a:cxnSpLocks/>
          </p:cNvCxnSpPr>
          <p:nvPr/>
        </p:nvCxnSpPr>
        <p:spPr>
          <a:xfrm>
            <a:off x="6790167" y="4896216"/>
            <a:ext cx="13417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0DA7A024-D5E0-4A24-B72E-880A633C362F}"/>
              </a:ext>
            </a:extLst>
          </p:cNvPr>
          <p:cNvCxnSpPr>
            <a:cxnSpLocks/>
          </p:cNvCxnSpPr>
          <p:nvPr/>
        </p:nvCxnSpPr>
        <p:spPr>
          <a:xfrm>
            <a:off x="7837032" y="3779376"/>
            <a:ext cx="0" cy="1127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连接符: 肘形 59">
            <a:extLst>
              <a:ext uri="{FF2B5EF4-FFF2-40B4-BE49-F238E27FC236}">
                <a16:creationId xmlns:a16="http://schemas.microsoft.com/office/drawing/2014/main" id="{02D300E4-CB53-44BF-ABDC-EF96409F3BEE}"/>
              </a:ext>
            </a:extLst>
          </p:cNvPr>
          <p:cNvCxnSpPr>
            <a:cxnSpLocks/>
            <a:stCxn id="38" idx="2"/>
            <a:endCxn id="42" idx="1"/>
          </p:cNvCxnSpPr>
          <p:nvPr/>
        </p:nvCxnSpPr>
        <p:spPr>
          <a:xfrm rot="16200000" flipH="1">
            <a:off x="3157806" y="4031786"/>
            <a:ext cx="1373354" cy="29953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>
            <a:extLst>
              <a:ext uri="{FF2B5EF4-FFF2-40B4-BE49-F238E27FC236}">
                <a16:creationId xmlns:a16="http://schemas.microsoft.com/office/drawing/2014/main" id="{09EFE12E-EEDB-457F-9011-99012A86D70E}"/>
              </a:ext>
            </a:extLst>
          </p:cNvPr>
          <p:cNvSpPr/>
          <p:nvPr/>
        </p:nvSpPr>
        <p:spPr>
          <a:xfrm>
            <a:off x="9558706" y="2081764"/>
            <a:ext cx="1539869" cy="3965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5" name="直接箭头连接符 74">
            <a:extLst>
              <a:ext uri="{FF2B5EF4-FFF2-40B4-BE49-F238E27FC236}">
                <a16:creationId xmlns:a16="http://schemas.microsoft.com/office/drawing/2014/main" id="{C581C47D-A112-4FE6-BB0A-17AE56CFF4EE}"/>
              </a:ext>
            </a:extLst>
          </p:cNvPr>
          <p:cNvCxnSpPr>
            <a:cxnSpLocks/>
          </p:cNvCxnSpPr>
          <p:nvPr/>
        </p:nvCxnSpPr>
        <p:spPr>
          <a:xfrm flipV="1">
            <a:off x="6790167" y="5660331"/>
            <a:ext cx="2768539" cy="38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箭头连接符 78">
            <a:extLst>
              <a:ext uri="{FF2B5EF4-FFF2-40B4-BE49-F238E27FC236}">
                <a16:creationId xmlns:a16="http://schemas.microsoft.com/office/drawing/2014/main" id="{27F5A6DC-DF45-4E3F-9B54-E9DF159AFDF4}"/>
              </a:ext>
            </a:extLst>
          </p:cNvPr>
          <p:cNvCxnSpPr>
            <a:cxnSpLocks/>
          </p:cNvCxnSpPr>
          <p:nvPr/>
        </p:nvCxnSpPr>
        <p:spPr>
          <a:xfrm>
            <a:off x="8708994" y="4896216"/>
            <a:ext cx="8497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连接符: 肘形 80">
            <a:extLst>
              <a:ext uri="{FF2B5EF4-FFF2-40B4-BE49-F238E27FC236}">
                <a16:creationId xmlns:a16="http://schemas.microsoft.com/office/drawing/2014/main" id="{D3333260-7C33-4AB1-8A0D-1C62B0102C13}"/>
              </a:ext>
            </a:extLst>
          </p:cNvPr>
          <p:cNvCxnSpPr>
            <a:cxnSpLocks/>
            <a:endCxn id="66" idx="0"/>
          </p:cNvCxnSpPr>
          <p:nvPr/>
        </p:nvCxnSpPr>
        <p:spPr>
          <a:xfrm>
            <a:off x="4708367" y="1550863"/>
            <a:ext cx="5620274" cy="530901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A09F99DE-DB54-4DFC-8CBA-CA7B41C03CB5}"/>
              </a:ext>
            </a:extLst>
          </p:cNvPr>
          <p:cNvSpPr txBox="1"/>
          <p:nvPr/>
        </p:nvSpPr>
        <p:spPr>
          <a:xfrm>
            <a:off x="78899" y="2669610"/>
            <a:ext cx="12041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err="1"/>
              <a:t>config.yml</a:t>
            </a:r>
            <a:endParaRPr lang="zh-CN" altLang="en-US" dirty="0"/>
          </a:p>
        </p:txBody>
      </p:sp>
      <p:sp>
        <p:nvSpPr>
          <p:cNvPr id="68" name="灯片编号占位符 67">
            <a:extLst>
              <a:ext uri="{FF2B5EF4-FFF2-40B4-BE49-F238E27FC236}">
                <a16:creationId xmlns:a16="http://schemas.microsoft.com/office/drawing/2014/main" id="{E93ABCD0-BF3B-497C-A686-6E53C3EB2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FB33-C5DC-4680-9012-76AE566B7020}" type="slidenum">
              <a:rPr lang="zh-CN" altLang="en-US" sz="3600" smtClean="0"/>
              <a:t>5</a:t>
            </a:fld>
            <a:endParaRPr lang="zh-CN" altLang="en-US" sz="36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B0CBD7F-7F51-422E-AE15-2C55F6D01098}"/>
              </a:ext>
            </a:extLst>
          </p:cNvPr>
          <p:cNvSpPr txBox="1"/>
          <p:nvPr/>
        </p:nvSpPr>
        <p:spPr>
          <a:xfrm>
            <a:off x="229537" y="87417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Framework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96B0863F-E4B2-447C-BD1C-B15B651A1077}"/>
              </a:ext>
            </a:extLst>
          </p:cNvPr>
          <p:cNvSpPr txBox="1"/>
          <p:nvPr/>
        </p:nvSpPr>
        <p:spPr>
          <a:xfrm>
            <a:off x="10131889" y="5677547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…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2B4ED6B-6521-4D6C-9EEE-E9523419B392}"/>
              </a:ext>
            </a:extLst>
          </p:cNvPr>
          <p:cNvSpPr txBox="1"/>
          <p:nvPr/>
        </p:nvSpPr>
        <p:spPr>
          <a:xfrm>
            <a:off x="10037966" y="238372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plots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1200797-7432-4C9F-98D8-17DFAB563C3D}"/>
              </a:ext>
            </a:extLst>
          </p:cNvPr>
          <p:cNvSpPr txBox="1"/>
          <p:nvPr/>
        </p:nvSpPr>
        <p:spPr>
          <a:xfrm>
            <a:off x="23640" y="3125544"/>
            <a:ext cx="194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 file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60D8F46D-D779-4926-A03B-2056FC1551C9}"/>
              </a:ext>
            </a:extLst>
          </p:cNvPr>
          <p:cNvCxnSpPr>
            <a:cxnSpLocks/>
          </p:cNvCxnSpPr>
          <p:nvPr/>
        </p:nvCxnSpPr>
        <p:spPr>
          <a:xfrm>
            <a:off x="5312191" y="4291461"/>
            <a:ext cx="0" cy="3518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5AE585AF-71AC-1B40-80CF-8439AFEA8597}"/>
              </a:ext>
            </a:extLst>
          </p:cNvPr>
          <p:cNvSpPr txBox="1"/>
          <p:nvPr/>
        </p:nvSpPr>
        <p:spPr>
          <a:xfrm>
            <a:off x="11129" y="3766143"/>
            <a:ext cx="2186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11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users only</a:t>
            </a:r>
            <a:r>
              <a:rPr lang="zh-CN" altLang="en-US" sz="2000" b="1" dirty="0">
                <a:solidFill>
                  <a:srgbClr val="11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11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zh-CN" altLang="en-US" sz="2000" b="1" dirty="0">
                <a:solidFill>
                  <a:srgbClr val="11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11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en-US" sz="2000" b="1" dirty="0">
                <a:solidFill>
                  <a:srgbClr val="11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11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zh-CN" altLang="en-US" sz="2000" b="1" dirty="0">
                <a:solidFill>
                  <a:srgbClr val="11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11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 of the input files</a:t>
            </a:r>
            <a:endParaRPr lang="zh-CN" altLang="en-US" sz="2000" b="1" dirty="0">
              <a:solidFill>
                <a:srgbClr val="11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FF6EAF82-C9BB-5743-8B7D-A67D88B4F6D7}"/>
              </a:ext>
            </a:extLst>
          </p:cNvPr>
          <p:cNvSpPr txBox="1"/>
          <p:nvPr/>
        </p:nvSpPr>
        <p:spPr>
          <a:xfrm>
            <a:off x="9669052" y="156462"/>
            <a:ext cx="25754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11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Automatic</a:t>
            </a:r>
            <a:r>
              <a:rPr lang="zh-CN" altLang="en-US" sz="2000" b="1" dirty="0">
                <a:solidFill>
                  <a:srgbClr val="11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11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generations</a:t>
            </a:r>
            <a:r>
              <a:rPr lang="zh-CN" altLang="en-US" sz="2000" b="1" dirty="0">
                <a:solidFill>
                  <a:srgbClr val="11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11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2000" b="1" dirty="0">
                <a:solidFill>
                  <a:srgbClr val="11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11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zh-CN" altLang="en-US" sz="2000" b="1" dirty="0">
                <a:solidFill>
                  <a:srgbClr val="11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11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kinds</a:t>
            </a:r>
            <a:r>
              <a:rPr lang="zh-CN" altLang="en-US" sz="2000" b="1" dirty="0">
                <a:solidFill>
                  <a:srgbClr val="11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11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2000" b="1" dirty="0">
                <a:solidFill>
                  <a:srgbClr val="11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11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fitting</a:t>
            </a:r>
            <a:r>
              <a:rPr lang="zh-CN" altLang="en-US" sz="2000" b="1" dirty="0">
                <a:solidFill>
                  <a:srgbClr val="11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11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outputs</a:t>
            </a:r>
            <a:endParaRPr lang="zh-CN" altLang="en-US" sz="2000" b="1" dirty="0">
              <a:solidFill>
                <a:srgbClr val="11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B8CE90F4-FA1A-BB4C-AE40-65FC4D0355D1}"/>
              </a:ext>
            </a:extLst>
          </p:cNvPr>
          <p:cNvSpPr txBox="1"/>
          <p:nvPr/>
        </p:nvSpPr>
        <p:spPr>
          <a:xfrm>
            <a:off x="6906739" y="6028826"/>
            <a:ext cx="4328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beginners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7AB65F3-5534-4FDF-84FE-026F2D3B8F30}"/>
              </a:ext>
            </a:extLst>
          </p:cNvPr>
          <p:cNvSpPr txBox="1"/>
          <p:nvPr/>
        </p:nvSpPr>
        <p:spPr>
          <a:xfrm>
            <a:off x="952687" y="1936677"/>
            <a:ext cx="129715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data</a:t>
            </a:r>
          </a:p>
          <a:p>
            <a:pPr algn="ctr"/>
            <a:r>
              <a:rPr lang="en-US" altLang="zh-CN" dirty="0"/>
              <a:t>MC sample</a:t>
            </a:r>
            <a:endParaRPr lang="zh-CN" altLang="en-US" dirty="0"/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4B2F6286-A2A9-453A-A1A7-6F8EBF1F004A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1601262" y="2583008"/>
            <a:ext cx="7303" cy="2712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4" name="文本框 63">
            <a:extLst>
              <a:ext uri="{FF2B5EF4-FFF2-40B4-BE49-F238E27FC236}">
                <a16:creationId xmlns:a16="http://schemas.microsoft.com/office/drawing/2014/main" id="{80B336E2-3AF2-4B31-84A6-C05425570253}"/>
              </a:ext>
            </a:extLst>
          </p:cNvPr>
          <p:cNvSpPr txBox="1"/>
          <p:nvPr/>
        </p:nvSpPr>
        <p:spPr>
          <a:xfrm>
            <a:off x="4012827" y="5159650"/>
            <a:ext cx="2627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Likelihood model,</a:t>
            </a: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 transformation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5F61D885-A473-40FC-B462-B40CC9506D41}"/>
              </a:ext>
            </a:extLst>
          </p:cNvPr>
          <p:cNvCxnSpPr>
            <a:cxnSpLocks/>
            <a:stCxn id="7" idx="2"/>
            <a:endCxn id="64" idx="0"/>
          </p:cNvCxnSpPr>
          <p:nvPr/>
        </p:nvCxnSpPr>
        <p:spPr>
          <a:xfrm>
            <a:off x="5326648" y="4947698"/>
            <a:ext cx="0" cy="211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文本框 72">
            <a:extLst>
              <a:ext uri="{FF2B5EF4-FFF2-40B4-BE49-F238E27FC236}">
                <a16:creationId xmlns:a16="http://schemas.microsoft.com/office/drawing/2014/main" id="{E7EC8E15-3AA6-4D12-9BF2-64F49FF57DCE}"/>
              </a:ext>
            </a:extLst>
          </p:cNvPr>
          <p:cNvSpPr txBox="1"/>
          <p:nvPr/>
        </p:nvSpPr>
        <p:spPr>
          <a:xfrm>
            <a:off x="7231828" y="332493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alignment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0F6585F7-5D3A-41B0-9385-2DFED148C93B}"/>
              </a:ext>
            </a:extLst>
          </p:cNvPr>
          <p:cNvSpPr txBox="1"/>
          <p:nvPr/>
        </p:nvSpPr>
        <p:spPr>
          <a:xfrm>
            <a:off x="2391870" y="5329833"/>
            <a:ext cx="16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Evaluation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50285D16-1857-4083-BDBD-2E51C7CE3E3E}"/>
              </a:ext>
            </a:extLst>
          </p:cNvPr>
          <p:cNvSpPr txBox="1"/>
          <p:nvPr/>
        </p:nvSpPr>
        <p:spPr>
          <a:xfrm>
            <a:off x="9916510" y="5018157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toy mc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页脚占位符 21">
            <a:extLst>
              <a:ext uri="{FF2B5EF4-FFF2-40B4-BE49-F238E27FC236}">
                <a16:creationId xmlns:a16="http://schemas.microsoft.com/office/drawing/2014/main" id="{854B95A9-5673-405B-AAFF-E19A8EB0B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0678" y="6356350"/>
            <a:ext cx="4765768" cy="365125"/>
          </a:xfrm>
        </p:spPr>
        <p:txBody>
          <a:bodyPr/>
          <a:lstStyle/>
          <a:p>
            <a:r>
              <a:rPr lang="en-US" altLang="zh-CN"/>
              <a:t>Yi Jiang, General Amplitude Analysis Tool, TF-PWA</a:t>
            </a:r>
            <a:endParaRPr lang="zh-CN" altLang="en-US" dirty="0"/>
          </a:p>
        </p:txBody>
      </p:sp>
      <p:sp>
        <p:nvSpPr>
          <p:cNvPr id="28" name="日期占位符 27">
            <a:extLst>
              <a:ext uri="{FF2B5EF4-FFF2-40B4-BE49-F238E27FC236}">
                <a16:creationId xmlns:a16="http://schemas.microsoft.com/office/drawing/2014/main" id="{2EBB14E6-DAED-4E01-9588-F3E09EF0F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2022/12/09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986699A-7725-4883-96AF-F2867E806E24}"/>
              </a:ext>
            </a:extLst>
          </p:cNvPr>
          <p:cNvSpPr/>
          <p:nvPr/>
        </p:nvSpPr>
        <p:spPr>
          <a:xfrm>
            <a:off x="2362072" y="996196"/>
            <a:ext cx="7127336" cy="4997359"/>
          </a:xfrm>
          <a:prstGeom prst="rect">
            <a:avLst/>
          </a:prstGeom>
          <a:solidFill>
            <a:srgbClr val="A5A5A5">
              <a:alpha val="25098"/>
            </a:srgb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956D0F1F-F2C1-4109-A7C0-5045004DD4D2}"/>
              </a:ext>
            </a:extLst>
          </p:cNvPr>
          <p:cNvCxnSpPr>
            <a:cxnSpLocks/>
            <a:stCxn id="36" idx="3"/>
          </p:cNvCxnSpPr>
          <p:nvPr/>
        </p:nvCxnSpPr>
        <p:spPr>
          <a:xfrm>
            <a:off x="1283075" y="2854276"/>
            <a:ext cx="139798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" name="直接箭头连接符 76">
            <a:extLst>
              <a:ext uri="{FF2B5EF4-FFF2-40B4-BE49-F238E27FC236}">
                <a16:creationId xmlns:a16="http://schemas.microsoft.com/office/drawing/2014/main" id="{AD0A0B63-C464-4AA1-ADD6-0579DE3152E2}"/>
              </a:ext>
            </a:extLst>
          </p:cNvPr>
          <p:cNvCxnSpPr>
            <a:cxnSpLocks/>
            <a:stCxn id="39" idx="3"/>
          </p:cNvCxnSpPr>
          <p:nvPr/>
        </p:nvCxnSpPr>
        <p:spPr>
          <a:xfrm>
            <a:off x="8883898" y="2990427"/>
            <a:ext cx="7080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368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882DF7-5F13-49C5-B4E9-73D223528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16" y="365126"/>
            <a:ext cx="10515600" cy="870620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 File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F9BACCD-A7D5-47C6-AAA6-047C94F0EE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016" y="1382980"/>
                <a:ext cx="10515600" cy="4793983"/>
              </a:xfrm>
            </p:spPr>
            <p:txBody>
              <a:bodyPr>
                <a:normAutofit/>
              </a:bodyPr>
              <a:lstStyle/>
              <a:p>
                <a:r>
                  <a:rPr lang="en-GB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Basic Parameters 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Decay:</a:t>
                </a:r>
              </a:p>
              <a:p>
                <a:pPr marL="914400" lvl="2" indent="0">
                  <a:buNone/>
                </a:pPr>
                <a:r>
                  <a:rPr lang="en-US" altLang="zh-CN" dirty="0">
                    <a:solidFill>
                      <a:srgbClr val="00008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state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 states</a:t>
                </a:r>
              </a:p>
              <a:p>
                <a:pPr marL="914400" lvl="2" indent="0">
                  <a:buNone/>
                </a:pPr>
                <a:r>
                  <a:rPr lang="en-US" altLang="zh-CN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 (helicity amplitude</a:t>
                </a:r>
              </a:p>
              <a:p>
                <a:pPr marL="914400" lvl="2" indent="0">
                  <a:buNone/>
                </a:pPr>
                <a:r>
                  <a:rPr lang="en-US" altLang="zh-CN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default)</a:t>
                </a:r>
              </a:p>
              <a:p>
                <a:pPr marL="914400" lvl="2" indent="0">
                  <a:buNone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 parameters.</a:t>
                </a:r>
              </a:p>
              <a:p>
                <a:pPr marL="457200" lvl="1" indent="0">
                  <a:buNone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Particle:</a:t>
                </a:r>
              </a:p>
              <a:p>
                <a:pPr marL="914400" lvl="2" indent="0">
                  <a:buNone/>
                </a:pP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spin parity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</a:t>
                </a:r>
              </a:p>
              <a:p>
                <a:pPr marL="914400" lvl="2" indent="0">
                  <a:buNone/>
                </a:pPr>
                <a:r>
                  <a:rPr lang="en-US" altLang="zh-CN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2" indent="0">
                  <a:buNone/>
                </a:pPr>
                <a:r>
                  <a:rPr lang="en-US" altLang="zh-CN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width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</a:p>
              <a:p>
                <a:pPr marL="914400" lvl="2" indent="0">
                  <a:buNone/>
                </a:pPr>
                <a:r>
                  <a:rPr lang="en-US" altLang="zh-CN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 (</a:t>
                </a:r>
                <a:r>
                  <a:rPr lang="en-US" altLang="zh-CN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Breit</a:t>
                </a:r>
                <a:r>
                  <a:rPr lang="en-US" altLang="zh-CN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-Wigner), </a:t>
                </a:r>
              </a:p>
              <a:p>
                <a:pPr marL="914400" lvl="2" indent="0">
                  <a:buNone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 parameters.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F9BACCD-A7D5-47C6-AAA6-047C94F0EE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016" y="1382980"/>
                <a:ext cx="10515600" cy="4793983"/>
              </a:xfrm>
              <a:blipFill>
                <a:blip r:embed="rId2"/>
                <a:stretch>
                  <a:fillRect l="-1043" t="-22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0395C965-EDB9-4C0E-BC3D-2209C144C20C}"/>
              </a:ext>
            </a:extLst>
          </p:cNvPr>
          <p:cNvSpPr/>
          <p:nvPr/>
        </p:nvSpPr>
        <p:spPr>
          <a:xfrm>
            <a:off x="4255487" y="1685036"/>
            <a:ext cx="3256020" cy="22467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altLang="zh-CN" sz="1400" b="1" dirty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decay</a:t>
            </a:r>
            <a:r>
              <a:rPr lang="en-GB" altLang="zh-CN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</a:p>
          <a:p>
            <a:r>
              <a:rPr lang="en-GB" altLang="zh-CN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altLang="zh-CN" sz="1400" b="1" dirty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B0</a:t>
            </a:r>
            <a:r>
              <a:rPr lang="en-GB" altLang="zh-CN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</a:p>
          <a:p>
            <a:r>
              <a:rPr lang="en-GB" altLang="zh-CN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altLang="zh-CN" sz="1400" b="1" dirty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- [</a:t>
            </a:r>
            <a:r>
              <a:rPr lang="en-GB" altLang="zh-CN" sz="14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DK , </a:t>
            </a:r>
            <a:r>
              <a:rPr lang="en-GB" altLang="zh-CN" sz="1400" b="1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Dst</a:t>
            </a:r>
            <a:r>
              <a:rPr lang="en-GB" altLang="zh-CN" sz="1400" b="1" dirty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GB" altLang="zh-CN" sz="1400" b="1" dirty="0">
                <a:solidFill>
                  <a:srgbClr val="00B050"/>
                </a:solidFill>
                <a:effectLst/>
                <a:latin typeface="Courier New" panose="02070309020205020404" pitchFamily="49" charset="0"/>
              </a:rPr>
              <a:t>model</a:t>
            </a:r>
            <a:r>
              <a:rPr lang="en-GB" altLang="zh-CN" sz="1400" dirty="0">
                <a:solidFill>
                  <a:srgbClr val="00B050"/>
                </a:solidFill>
                <a:effectLst/>
                <a:latin typeface="Courier New" panose="02070309020205020404" pitchFamily="49" charset="0"/>
              </a:rPr>
              <a:t>: default, </a:t>
            </a:r>
            <a:r>
              <a:rPr lang="en-GB" altLang="zh-CN" sz="1400" dirty="0" err="1">
                <a:effectLst/>
                <a:latin typeface="Courier New" panose="02070309020205020404" pitchFamily="49" charset="0"/>
              </a:rPr>
              <a:t>p_break</a:t>
            </a:r>
            <a:r>
              <a:rPr lang="en-GB" altLang="zh-CN" sz="1400" dirty="0">
                <a:effectLst/>
                <a:latin typeface="Courier New" panose="02070309020205020404" pitchFamily="49" charset="0"/>
              </a:rPr>
              <a:t>: True</a:t>
            </a:r>
            <a:r>
              <a:rPr lang="en-GB" altLang="zh-CN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</a:p>
          <a:p>
            <a:r>
              <a:rPr lang="en-GB" altLang="zh-C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altLang="zh-CN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- [</a:t>
            </a:r>
            <a:r>
              <a:rPr lang="en-GB" altLang="zh-CN" sz="1400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DstK</a:t>
            </a:r>
            <a:r>
              <a:rPr lang="en-GB" altLang="zh-CN" sz="140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 , D, </a:t>
            </a:r>
            <a:r>
              <a:rPr lang="en-GB" altLang="zh-CN" sz="1400" dirty="0" err="1">
                <a:effectLst/>
                <a:latin typeface="Courier New" panose="02070309020205020404" pitchFamily="49" charset="0"/>
              </a:rPr>
              <a:t>p_break</a:t>
            </a:r>
            <a:r>
              <a:rPr lang="en-GB" altLang="zh-CN" sz="1400" dirty="0">
                <a:effectLst/>
                <a:latin typeface="Courier New" panose="02070309020205020404" pitchFamily="49" charset="0"/>
              </a:rPr>
              <a:t>: </a:t>
            </a:r>
            <a:r>
              <a:rPr lang="en-US" altLang="zh-CN" sz="1400" dirty="0">
                <a:effectLst/>
                <a:latin typeface="Courier New" panose="02070309020205020404" pitchFamily="49" charset="0"/>
              </a:rPr>
              <a:t>True</a:t>
            </a:r>
            <a:r>
              <a:rPr lang="en-GB" altLang="zh-CN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</a:p>
          <a:p>
            <a:r>
              <a:rPr lang="en-GB" altLang="zh-C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altLang="zh-CN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- [</a:t>
            </a:r>
            <a:r>
              <a:rPr lang="en-GB" altLang="zh-CN" sz="1400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DstD</a:t>
            </a:r>
            <a:r>
              <a:rPr lang="en-GB" altLang="zh-CN" sz="140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 , K</a:t>
            </a:r>
            <a:r>
              <a:rPr lang="en-US" altLang="zh-CN" sz="140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zh-CN" altLang="en-US" sz="140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altLang="zh-CN" sz="1400" dirty="0" err="1">
                <a:latin typeface="Courier New" panose="02070309020205020404" pitchFamily="49" charset="0"/>
              </a:rPr>
              <a:t>p_break</a:t>
            </a:r>
            <a:r>
              <a:rPr lang="en-US" altLang="zh-CN" sz="1400" dirty="0">
                <a:latin typeface="Courier New" panose="02070309020205020404" pitchFamily="49" charset="0"/>
              </a:rPr>
              <a:t>: True</a:t>
            </a:r>
            <a:r>
              <a:rPr lang="en-GB" altLang="zh-CN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</a:p>
          <a:p>
            <a:r>
              <a:rPr lang="en-GB" altLang="zh-CN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altLang="zh-CN" sz="1400" b="1" dirty="0" err="1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DstD</a:t>
            </a:r>
            <a:r>
              <a:rPr lang="en-GB" altLang="zh-CN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[</a:t>
            </a:r>
            <a:r>
              <a:rPr lang="en-GB" altLang="zh-CN" sz="1400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Dst</a:t>
            </a:r>
            <a:r>
              <a:rPr lang="en-GB" altLang="zh-CN" sz="140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, D</a:t>
            </a:r>
            <a:r>
              <a:rPr lang="en-GB" altLang="zh-CN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</a:p>
          <a:p>
            <a:r>
              <a:rPr lang="en-GB" altLang="zh-CN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altLang="zh-CN" sz="1400" b="1" dirty="0" err="1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DstK</a:t>
            </a:r>
            <a:r>
              <a:rPr lang="en-GB" altLang="zh-CN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[</a:t>
            </a:r>
            <a:r>
              <a:rPr lang="en-GB" altLang="zh-CN" sz="1400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Dst</a:t>
            </a:r>
            <a:r>
              <a:rPr lang="en-GB" altLang="zh-CN" sz="140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, K</a:t>
            </a:r>
            <a:r>
              <a:rPr lang="en-GB" altLang="zh-CN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</a:p>
          <a:p>
            <a:r>
              <a:rPr lang="en-GB" altLang="zh-CN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altLang="zh-CN" sz="1400" b="1" dirty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DK</a:t>
            </a:r>
            <a:r>
              <a:rPr lang="en-GB" altLang="zh-CN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[</a:t>
            </a:r>
            <a:r>
              <a:rPr lang="en-GB" altLang="zh-CN" sz="140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D, K</a:t>
            </a:r>
            <a:r>
              <a:rPr lang="en-GB" altLang="zh-CN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</a:p>
          <a:p>
            <a:r>
              <a:rPr lang="en-GB" altLang="zh-CN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altLang="zh-CN" sz="1400" b="1" dirty="0" err="1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Dst</a:t>
            </a:r>
            <a:r>
              <a:rPr lang="en-GB" altLang="zh-CN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[</a:t>
            </a:r>
            <a:r>
              <a:rPr lang="en-GB" altLang="zh-CN" sz="140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D0, pi</a:t>
            </a:r>
            <a:r>
              <a:rPr lang="en-GB" altLang="zh-CN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  <a:endParaRPr lang="en-GB" altLang="zh-CN" sz="1400" dirty="0">
              <a:effectLst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8E78654-749A-4D59-8586-6381CCAA0B3C}"/>
              </a:ext>
            </a:extLst>
          </p:cNvPr>
          <p:cNvSpPr/>
          <p:nvPr/>
        </p:nvSpPr>
        <p:spPr>
          <a:xfrm>
            <a:off x="7910312" y="2659537"/>
            <a:ext cx="3829702" cy="31085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altLang="zh-CN" sz="1400" b="1" dirty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particle</a:t>
            </a:r>
            <a:r>
              <a:rPr lang="en-GB" altLang="zh-CN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</a:p>
          <a:p>
            <a:r>
              <a:rPr lang="en-GB" altLang="zh-CN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altLang="zh-CN" sz="1400" b="1" dirty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$top</a:t>
            </a:r>
            <a:r>
              <a:rPr lang="en-GB" altLang="zh-CN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</a:p>
          <a:p>
            <a:r>
              <a:rPr lang="en-GB" altLang="zh-CN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altLang="zh-CN" sz="1400" b="1" dirty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B0</a:t>
            </a:r>
            <a:r>
              <a:rPr lang="en-GB" altLang="zh-CN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{</a:t>
            </a:r>
            <a:r>
              <a:rPr lang="en-GB" altLang="zh-CN" sz="140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J: 0, P: -1, </a:t>
            </a:r>
            <a:r>
              <a:rPr lang="en-GB" altLang="zh-CN" sz="1400" dirty="0">
                <a:solidFill>
                  <a:srgbClr val="FFC000"/>
                </a:solidFill>
                <a:effectLst/>
                <a:latin typeface="Courier New" panose="02070309020205020404" pitchFamily="49" charset="0"/>
              </a:rPr>
              <a:t>mass: 5.2</a:t>
            </a:r>
            <a:r>
              <a:rPr lang="en-GB" altLang="zh-CN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</a:p>
          <a:p>
            <a:r>
              <a:rPr lang="en-GB" altLang="zh-CN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altLang="zh-CN" sz="1400" b="1" dirty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$finals</a:t>
            </a:r>
            <a:r>
              <a:rPr lang="en-GB" altLang="zh-CN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</a:p>
          <a:p>
            <a:r>
              <a:rPr lang="en-GB" altLang="zh-CN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altLang="zh-CN" sz="1400" b="1" dirty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D</a:t>
            </a:r>
            <a:r>
              <a:rPr lang="en-GB" altLang="zh-CN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{</a:t>
            </a:r>
            <a:r>
              <a:rPr lang="en-GB" altLang="zh-CN" sz="140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J: 0, P: -1, </a:t>
            </a:r>
            <a:r>
              <a:rPr lang="en-GB" altLang="zh-CN" sz="1400" dirty="0">
                <a:solidFill>
                  <a:srgbClr val="FFC000"/>
                </a:solidFill>
                <a:effectLst/>
                <a:latin typeface="Courier New" panose="02070309020205020404" pitchFamily="49" charset="0"/>
              </a:rPr>
              <a:t>mass: 1.86</a:t>
            </a:r>
            <a:r>
              <a:rPr lang="en-GB" altLang="zh-CN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</a:p>
          <a:p>
            <a:r>
              <a:rPr lang="en-GB" altLang="zh-CN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altLang="zh-CN" sz="1400" b="1" dirty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K</a:t>
            </a:r>
            <a:r>
              <a:rPr lang="en-GB" altLang="zh-CN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{</a:t>
            </a:r>
            <a:r>
              <a:rPr lang="en-GB" altLang="zh-CN" sz="140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J: 0, P: -1, </a:t>
            </a:r>
            <a:r>
              <a:rPr lang="en-GB" altLang="zh-CN" sz="1400" dirty="0">
                <a:solidFill>
                  <a:srgbClr val="FFC000"/>
                </a:solidFill>
                <a:effectLst/>
                <a:latin typeface="Courier New" panose="02070309020205020404" pitchFamily="49" charset="0"/>
              </a:rPr>
              <a:t>mass: 0.5 </a:t>
            </a:r>
            <a:r>
              <a:rPr lang="en-GB" altLang="zh-CN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</a:p>
          <a:p>
            <a:r>
              <a:rPr lang="en-GB" altLang="zh-CN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altLang="zh-CN" sz="1400" b="1" dirty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D0</a:t>
            </a:r>
            <a:r>
              <a:rPr lang="en-GB" altLang="zh-CN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{</a:t>
            </a:r>
            <a:r>
              <a:rPr lang="en-GB" altLang="zh-CN" sz="140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J: 0, P: -1, </a:t>
            </a:r>
            <a:r>
              <a:rPr lang="en-GB" altLang="zh-CN" sz="1400" dirty="0">
                <a:solidFill>
                  <a:srgbClr val="FFC000"/>
                </a:solidFill>
                <a:effectLst/>
                <a:latin typeface="Courier New" panose="02070309020205020404" pitchFamily="49" charset="0"/>
              </a:rPr>
              <a:t>mass: 1.86</a:t>
            </a:r>
            <a:r>
              <a:rPr lang="en-GB" altLang="zh-CN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</a:p>
          <a:p>
            <a:r>
              <a:rPr lang="en-GB" altLang="zh-CN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altLang="zh-CN" sz="1400" b="1" dirty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pi</a:t>
            </a:r>
            <a:r>
              <a:rPr lang="en-GB" altLang="zh-CN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{</a:t>
            </a:r>
            <a:r>
              <a:rPr lang="en-GB" altLang="zh-CN" sz="140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J: 0, P: -1, </a:t>
            </a:r>
            <a:r>
              <a:rPr lang="en-GB" altLang="zh-CN" sz="1400" dirty="0">
                <a:solidFill>
                  <a:srgbClr val="FFC000"/>
                </a:solidFill>
                <a:effectLst/>
                <a:latin typeface="Courier New" panose="02070309020205020404" pitchFamily="49" charset="0"/>
              </a:rPr>
              <a:t>mass: 0.14</a:t>
            </a:r>
            <a:r>
              <a:rPr lang="en-GB" altLang="zh-CN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</a:p>
          <a:p>
            <a:r>
              <a:rPr lang="en-GB" altLang="zh-CN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altLang="zh-CN" sz="1400" b="1" dirty="0" err="1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DstD</a:t>
            </a:r>
            <a:r>
              <a:rPr lang="en-GB" altLang="zh-CN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[Zc(3900)] </a:t>
            </a:r>
          </a:p>
          <a:p>
            <a:r>
              <a:rPr lang="en-GB" altLang="zh-CN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altLang="zh-CN" sz="1400" b="1" dirty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DK</a:t>
            </a:r>
            <a:r>
              <a:rPr lang="en-GB" altLang="zh-CN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[Ds1(2700), Ds2(2573)] </a:t>
            </a:r>
          </a:p>
          <a:p>
            <a:r>
              <a:rPr lang="en-GB" altLang="zh-CN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altLang="zh-CN" sz="1400" b="1" dirty="0" err="1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DstK</a:t>
            </a:r>
            <a:r>
              <a:rPr lang="en-GB" altLang="zh-CN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[]</a:t>
            </a:r>
          </a:p>
          <a:p>
            <a:r>
              <a:rPr lang="en-GB" altLang="zh-CN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altLang="zh-CN" sz="1400" b="1" dirty="0" err="1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Dst</a:t>
            </a:r>
            <a:r>
              <a:rPr lang="en-GB" altLang="zh-CN" sz="1400" b="1" dirty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GB" altLang="zh-CN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</a:t>
            </a:r>
            <a:r>
              <a:rPr lang="en-GB" altLang="zh-CN" sz="140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J: 1, P: -1</a:t>
            </a:r>
            <a:r>
              <a:rPr lang="en-US" altLang="zh-CN" sz="140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zh-CN" altLang="en-US" sz="140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altLang="zh-CN" sz="1400" dirty="0">
                <a:solidFill>
                  <a:srgbClr val="FFC000"/>
                </a:solidFill>
                <a:latin typeface="Courier New" panose="02070309020205020404" pitchFamily="49" charset="0"/>
              </a:rPr>
              <a:t>mass: 2.01</a:t>
            </a:r>
            <a:r>
              <a:rPr lang="en-US" altLang="zh-CN" sz="1400" dirty="0">
                <a:latin typeface="Courier New" panose="02070309020205020404" pitchFamily="49" charset="0"/>
              </a:rPr>
              <a:t>,</a:t>
            </a:r>
            <a:r>
              <a:rPr lang="en-US" altLang="zh-CN" sz="1400" dirty="0">
                <a:solidFill>
                  <a:srgbClr val="FF0000"/>
                </a:solidFill>
                <a:latin typeface="Courier New" panose="02070309020205020404" pitchFamily="49" charset="0"/>
              </a:rPr>
              <a:t>                     </a:t>
            </a:r>
            <a:r>
              <a:rPr lang="en-US" altLang="zh-CN" sz="1400" dirty="0">
                <a:solidFill>
                  <a:schemeClr val="accent6"/>
                </a:solidFill>
                <a:latin typeface="Courier New" panose="02070309020205020404" pitchFamily="49" charset="0"/>
              </a:rPr>
              <a:t> model: one</a:t>
            </a:r>
            <a:r>
              <a:rPr lang="en-GB" altLang="zh-CN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</a:t>
            </a:r>
          </a:p>
          <a:p>
            <a:r>
              <a:rPr lang="en-GB" altLang="zh-CN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altLang="zh-CN" sz="1400" b="1" dirty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$include</a:t>
            </a:r>
            <a:r>
              <a:rPr lang="en-GB" altLang="zh-CN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GB" altLang="zh-CN" sz="14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Resonances.yml</a:t>
            </a:r>
            <a:endParaRPr lang="en-GB" altLang="zh-CN" sz="1400" dirty="0">
              <a:effectLst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6B6FA52-C282-49F7-AB9C-9FA369F938CA}"/>
              </a:ext>
            </a:extLst>
          </p:cNvPr>
          <p:cNvSpPr/>
          <p:nvPr/>
        </p:nvSpPr>
        <p:spPr>
          <a:xfrm>
            <a:off x="4185949" y="3832770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b="1" dirty="0">
                <a:solidFill>
                  <a:srgbClr val="000000"/>
                </a:solidFill>
                <a:latin typeface="Courier New" panose="02070309020205020404" pitchFamily="49" charset="0"/>
              </a:rPr>
              <a:t>Resonances.yml</a:t>
            </a:r>
            <a:endParaRPr lang="zh-CN" altLang="en-US" b="1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7DA2FC3-A840-42D1-9FF7-B552285B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2402-7DDA-4FF9-AB4A-643E6214CB9B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E7BB14E-E580-439C-A2F4-3B726A83F5FF}"/>
              </a:ext>
            </a:extLst>
          </p:cNvPr>
          <p:cNvSpPr txBox="1"/>
          <p:nvPr/>
        </p:nvSpPr>
        <p:spPr>
          <a:xfrm>
            <a:off x="5271864" y="493257"/>
            <a:ext cx="630012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YAML (YAML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Ain't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Markup Language) format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https://yaml.org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97DC093-8D10-4E30-84B1-B8D752B4A410}"/>
              </a:ext>
            </a:extLst>
          </p:cNvPr>
          <p:cNvSpPr txBox="1"/>
          <p:nvPr/>
        </p:nvSpPr>
        <p:spPr>
          <a:xfrm>
            <a:off x="8610600" y="1213855"/>
            <a:ext cx="329808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Widely used in other packages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Easy to read and write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Easy to rewrite in scripts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AB068F56-E53B-46C3-95CD-E28231A007D4}"/>
              </a:ext>
            </a:extLst>
          </p:cNvPr>
          <p:cNvCxnSpPr>
            <a:cxnSpLocks/>
          </p:cNvCxnSpPr>
          <p:nvPr/>
        </p:nvCxnSpPr>
        <p:spPr>
          <a:xfrm flipH="1" flipV="1">
            <a:off x="7511506" y="4832060"/>
            <a:ext cx="491709" cy="758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内容占位符 2">
            <a:extLst>
              <a:ext uri="{FF2B5EF4-FFF2-40B4-BE49-F238E27FC236}">
                <a16:creationId xmlns:a16="http://schemas.microsoft.com/office/drawing/2014/main" id="{961DB604-E0AA-45FC-B002-8B35C81CF44E}"/>
              </a:ext>
            </a:extLst>
          </p:cNvPr>
          <p:cNvSpPr txBox="1">
            <a:spLocks/>
          </p:cNvSpPr>
          <p:nvPr/>
        </p:nvSpPr>
        <p:spPr>
          <a:xfrm>
            <a:off x="661416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B36BAAFD-EA72-43F0-B69D-DAB70ACC9757}"/>
                  </a:ext>
                </a:extLst>
              </p:cNvPr>
              <p:cNvSpPr/>
              <p:nvPr/>
            </p:nvSpPr>
            <p:spPr>
              <a:xfrm>
                <a:off x="7757360" y="2219480"/>
                <a:ext cx="31036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zh-CN" alt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zh-CN" alt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B36BAAFD-EA72-43F0-B69D-DAB70ACC97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360" y="2219480"/>
                <a:ext cx="3103607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2B58C541-546D-4E5F-9B94-230AC67057DC}"/>
              </a:ext>
            </a:extLst>
          </p:cNvPr>
          <p:cNvSpPr/>
          <p:nvPr/>
        </p:nvSpPr>
        <p:spPr>
          <a:xfrm>
            <a:off x="4255487" y="1344777"/>
            <a:ext cx="1285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/>
              <a:t>config.yml</a:t>
            </a:r>
            <a:endParaRPr lang="zh-CN" altLang="en-US" b="1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962FCF4-2A10-48BC-83B6-3F807C1B7FF8}"/>
              </a:ext>
            </a:extLst>
          </p:cNvPr>
          <p:cNvSpPr/>
          <p:nvPr/>
        </p:nvSpPr>
        <p:spPr>
          <a:xfrm>
            <a:off x="10733454" y="2342913"/>
            <a:ext cx="1285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/>
              <a:t>config.yml</a:t>
            </a:r>
            <a:endParaRPr lang="zh-CN" altLang="en-US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9D62CE8-9785-4E74-9EA5-E6B57E980A01}"/>
              </a:ext>
            </a:extLst>
          </p:cNvPr>
          <p:cNvSpPr txBox="1"/>
          <p:nvPr/>
        </p:nvSpPr>
        <p:spPr>
          <a:xfrm>
            <a:off x="242707" y="5851405"/>
            <a:ext cx="11048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sz="2800" b="1" dirty="0">
                <a:solidFill>
                  <a:srgbClr val="FF0000"/>
                </a:solidFill>
              </a:rPr>
              <a:t>The only places users need to modify for different decay processes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4CEBD1A-C9FA-4516-B01D-4D6DA5D90906}"/>
              </a:ext>
            </a:extLst>
          </p:cNvPr>
          <p:cNvSpPr txBox="1"/>
          <p:nvPr/>
        </p:nvSpPr>
        <p:spPr>
          <a:xfrm>
            <a:off x="4265635" y="4201750"/>
            <a:ext cx="3245871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altLang="zh-CN" sz="1400" b="1" dirty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Zc(3900)</a:t>
            </a:r>
            <a:r>
              <a:rPr lang="en-GB" altLang="zh-CN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{</a:t>
            </a:r>
            <a:r>
              <a:rPr lang="en-GB" altLang="zh-CN" sz="140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J: 1, P: +1</a:t>
            </a:r>
            <a:r>
              <a:rPr lang="en-GB" altLang="zh-CN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GB" altLang="zh-CN" sz="1400" dirty="0">
                <a:solidFill>
                  <a:srgbClr val="FFC000"/>
                </a:solidFill>
                <a:effectLst/>
                <a:latin typeface="Courier New" panose="02070309020205020404" pitchFamily="49" charset="0"/>
              </a:rPr>
              <a:t>mass: 3.8817</a:t>
            </a:r>
            <a:r>
              <a:rPr lang="en-GB" altLang="zh-CN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GB" altLang="zh-CN" sz="1400" dirty="0">
                <a:solidFill>
                  <a:srgbClr val="00B050"/>
                </a:solidFill>
                <a:effectLst/>
                <a:latin typeface="Courier New" panose="02070309020205020404" pitchFamily="49" charset="0"/>
              </a:rPr>
              <a:t>width: 0.0266</a:t>
            </a:r>
            <a:r>
              <a:rPr lang="en-GB" altLang="zh-CN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GB" altLang="zh-CN" sz="1400" dirty="0">
                <a:solidFill>
                  <a:srgbClr val="0070C0"/>
                </a:solidFill>
                <a:effectLst/>
                <a:latin typeface="Courier New" panose="02070309020205020404" pitchFamily="49" charset="0"/>
              </a:rPr>
              <a:t>model: default</a:t>
            </a:r>
            <a:r>
              <a:rPr lang="en-GB" altLang="zh-CN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</a:p>
          <a:p>
            <a:r>
              <a:rPr lang="en-GB" altLang="zh-CN" sz="1400" b="1" dirty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Ds1(2700)</a:t>
            </a:r>
            <a:r>
              <a:rPr lang="en-GB" altLang="zh-CN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{</a:t>
            </a:r>
            <a:r>
              <a:rPr lang="en-GB" altLang="zh-CN" sz="1400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J: 1, P: -1</a:t>
            </a:r>
            <a:r>
              <a:rPr lang="en-GB" altLang="zh-CN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GB" altLang="zh-CN" sz="1400" dirty="0">
                <a:solidFill>
                  <a:srgbClr val="FFC000"/>
                </a:solidFill>
                <a:effectLst/>
                <a:latin typeface="Courier New" panose="02070309020205020404" pitchFamily="49" charset="0"/>
              </a:rPr>
              <a:t>mass: 2.7083</a:t>
            </a:r>
            <a:r>
              <a:rPr lang="en-GB" altLang="zh-CN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GB" altLang="zh-CN" sz="1400" dirty="0">
                <a:solidFill>
                  <a:srgbClr val="00B050"/>
                </a:solidFill>
                <a:effectLst/>
                <a:latin typeface="Courier New" panose="02070309020205020404" pitchFamily="49" charset="0"/>
              </a:rPr>
              <a:t>width: 0.120</a:t>
            </a:r>
            <a:r>
              <a:rPr lang="en-GB" altLang="zh-CN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</a:p>
          <a:p>
            <a:r>
              <a:rPr lang="en-GB" altLang="zh-CN" sz="1400" b="1" dirty="0"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Ds2(2573)</a:t>
            </a:r>
            <a:r>
              <a:rPr lang="en-GB" altLang="zh-CN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{</a:t>
            </a:r>
            <a:r>
              <a:rPr lang="en-GB" altLang="zh-CN" sz="1400" dirty="0">
                <a:solidFill>
                  <a:srgbClr val="FF0E0E"/>
                </a:solidFill>
                <a:effectLst/>
                <a:latin typeface="Courier New" panose="02070309020205020404" pitchFamily="49" charset="0"/>
              </a:rPr>
              <a:t>J: 2, P: +1</a:t>
            </a:r>
            <a:r>
              <a:rPr lang="en-GB" altLang="zh-CN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GB" altLang="zh-CN" sz="1400" dirty="0">
                <a:solidFill>
                  <a:srgbClr val="FFC000"/>
                </a:solidFill>
                <a:effectLst/>
                <a:latin typeface="Courier New" panose="02070309020205020404" pitchFamily="49" charset="0"/>
              </a:rPr>
              <a:t>mass: 2.5691</a:t>
            </a:r>
            <a:r>
              <a:rPr lang="en-GB" altLang="zh-CN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GB" altLang="zh-CN" sz="1400" dirty="0">
                <a:solidFill>
                  <a:srgbClr val="00B050"/>
                </a:solidFill>
                <a:effectLst/>
                <a:latin typeface="Courier New" panose="02070309020205020404" pitchFamily="49" charset="0"/>
              </a:rPr>
              <a:t>width: 0.0169</a:t>
            </a:r>
            <a:r>
              <a:rPr lang="en-GB" altLang="zh-CN" sz="14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</a:t>
            </a:r>
            <a:endParaRPr lang="en-GB" altLang="zh-CN" sz="1400" dirty="0">
              <a:effectLst/>
            </a:endParaRPr>
          </a:p>
        </p:txBody>
      </p:sp>
      <p:sp>
        <p:nvSpPr>
          <p:cNvPr id="13" name="页脚占位符 12">
            <a:extLst>
              <a:ext uri="{FF2B5EF4-FFF2-40B4-BE49-F238E27FC236}">
                <a16:creationId xmlns:a16="http://schemas.microsoft.com/office/drawing/2014/main" id="{33052C19-70CE-48A3-9E1E-2B4CCFC7F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Yi Jiang, General Amplitude Analysis Tool, TF-PWA</a:t>
            </a:r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6DD3E46-8D0F-41F5-B61E-F9CF9D621A68}"/>
              </a:ext>
            </a:extLst>
          </p:cNvPr>
          <p:cNvSpPr txBox="1"/>
          <p:nvPr/>
        </p:nvSpPr>
        <p:spPr>
          <a:xfrm>
            <a:off x="6188212" y="1257427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example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日期占位符 10">
            <a:extLst>
              <a:ext uri="{FF2B5EF4-FFF2-40B4-BE49-F238E27FC236}">
                <a16:creationId xmlns:a16="http://schemas.microsoft.com/office/drawing/2014/main" id="{F54CA5FC-8853-442C-A2B5-24EF30CC1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2022/12/09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833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D34D67A2-4F2D-4F53-BFD0-7B8BC3E69894}"/>
              </a:ext>
            </a:extLst>
          </p:cNvPr>
          <p:cNvCxnSpPr>
            <a:cxnSpLocks/>
          </p:cNvCxnSpPr>
          <p:nvPr/>
        </p:nvCxnSpPr>
        <p:spPr>
          <a:xfrm>
            <a:off x="8700406" y="2152738"/>
            <a:ext cx="1028700" cy="14507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33E176B1-8748-469B-AEF3-D07B6D28BB2C}"/>
              </a:ext>
            </a:extLst>
          </p:cNvPr>
          <p:cNvCxnSpPr>
            <a:cxnSpLocks/>
          </p:cNvCxnSpPr>
          <p:nvPr/>
        </p:nvCxnSpPr>
        <p:spPr>
          <a:xfrm>
            <a:off x="9760540" y="3651644"/>
            <a:ext cx="849085" cy="1260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0059F384-840E-4C58-8547-72C7477F0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Topology</a:t>
            </a:r>
            <a:r>
              <a:rPr lang="zh-CN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zh-CN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07F855-F712-4F6F-B1EB-688679B91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8B409D-134F-45EC-99F3-5C5EFC3F8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2022/12/09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C8874E-15FB-464B-B00D-816D3AE03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Yi Jiang, General Amplitude Analysis Tool, TF-PWA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81D752-278A-43FC-9492-9DF238CE7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2402-7DDA-4FF9-AB4A-643E6214CB9B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F21F28D9-BD93-44D2-9A31-17708974D676}"/>
                  </a:ext>
                </a:extLst>
              </p:cNvPr>
              <p:cNvSpPr/>
              <p:nvPr/>
            </p:nvSpPr>
            <p:spPr>
              <a:xfrm>
                <a:off x="1238250" y="2575006"/>
                <a:ext cx="440872" cy="4245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F21F28D9-BD93-44D2-9A31-17708974D6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50" y="2575006"/>
                <a:ext cx="440872" cy="424543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E82E6273-C798-4DA4-A6D9-8111843514FB}"/>
                  </a:ext>
                </a:extLst>
              </p:cNvPr>
              <p:cNvSpPr/>
              <p:nvPr/>
            </p:nvSpPr>
            <p:spPr>
              <a:xfrm>
                <a:off x="4425042" y="5183900"/>
                <a:ext cx="440872" cy="4245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E82E6273-C798-4DA4-A6D9-8111843514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042" y="5183900"/>
                <a:ext cx="440872" cy="42454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8DBEFB3E-0DAA-4E34-8104-199969B6FF93}"/>
                  </a:ext>
                </a:extLst>
              </p:cNvPr>
              <p:cNvSpPr/>
              <p:nvPr/>
            </p:nvSpPr>
            <p:spPr>
              <a:xfrm>
                <a:off x="2209800" y="3900302"/>
                <a:ext cx="440872" cy="4245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8DBEFB3E-0DAA-4E34-8104-199969B6FF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900302"/>
                <a:ext cx="440872" cy="42454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FBBEE81B-72DF-4476-BC10-4949AFCE540B}"/>
                  </a:ext>
                </a:extLst>
              </p:cNvPr>
              <p:cNvSpPr/>
              <p:nvPr/>
            </p:nvSpPr>
            <p:spPr>
              <a:xfrm>
                <a:off x="3166760" y="5121727"/>
                <a:ext cx="440872" cy="4245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FBBEE81B-72DF-4476-BC10-4949AFCE54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760" y="5121727"/>
                <a:ext cx="440872" cy="424543"/>
              </a:xfrm>
              <a:prstGeom prst="ellipse">
                <a:avLst/>
              </a:prstGeom>
              <a:blipFill>
                <a:blip r:embed="rId5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2B6CEB75-E802-4E28-8774-DB7D3DD843C3}"/>
              </a:ext>
            </a:extLst>
          </p:cNvPr>
          <p:cNvCxnSpPr>
            <a:cxnSpLocks/>
          </p:cNvCxnSpPr>
          <p:nvPr/>
        </p:nvCxnSpPr>
        <p:spPr>
          <a:xfrm>
            <a:off x="2269672" y="974461"/>
            <a:ext cx="0" cy="11727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8DF6923A-055A-44B1-9BA9-2DA0F994D075}"/>
              </a:ext>
            </a:extLst>
          </p:cNvPr>
          <p:cNvCxnSpPr>
            <a:endCxn id="10" idx="7"/>
          </p:cNvCxnSpPr>
          <p:nvPr/>
        </p:nvCxnSpPr>
        <p:spPr>
          <a:xfrm flipH="1">
            <a:off x="1614558" y="2048184"/>
            <a:ext cx="655114" cy="5889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E0A15C8E-F984-461D-87E6-F29F8BC5F001}"/>
              </a:ext>
            </a:extLst>
          </p:cNvPr>
          <p:cNvCxnSpPr>
            <a:cxnSpLocks/>
          </p:cNvCxnSpPr>
          <p:nvPr/>
        </p:nvCxnSpPr>
        <p:spPr>
          <a:xfrm>
            <a:off x="2269672" y="2048184"/>
            <a:ext cx="1028700" cy="14507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F4EB1716-5CCF-4936-A6B6-3BB6D9380FD3}"/>
              </a:ext>
            </a:extLst>
          </p:cNvPr>
          <p:cNvCxnSpPr>
            <a:cxnSpLocks/>
            <a:endCxn id="12" idx="7"/>
          </p:cNvCxnSpPr>
          <p:nvPr/>
        </p:nvCxnSpPr>
        <p:spPr>
          <a:xfrm flipH="1">
            <a:off x="2586108" y="3516917"/>
            <a:ext cx="655114" cy="4455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2AA0C91F-02D0-43BB-9C4C-05F8BF3B0492}"/>
              </a:ext>
            </a:extLst>
          </p:cNvPr>
          <p:cNvCxnSpPr>
            <a:cxnSpLocks/>
          </p:cNvCxnSpPr>
          <p:nvPr/>
        </p:nvCxnSpPr>
        <p:spPr>
          <a:xfrm>
            <a:off x="3298372" y="3498892"/>
            <a:ext cx="849085" cy="1260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A75F152B-B616-45EB-8683-0F405A8BF811}"/>
              </a:ext>
            </a:extLst>
          </p:cNvPr>
          <p:cNvCxnSpPr>
            <a:cxnSpLocks/>
            <a:endCxn id="13" idx="7"/>
          </p:cNvCxnSpPr>
          <p:nvPr/>
        </p:nvCxnSpPr>
        <p:spPr>
          <a:xfrm flipH="1">
            <a:off x="3543068" y="4774419"/>
            <a:ext cx="635822" cy="4094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D7DE0D79-017F-426D-8448-33F816BBF6A3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147457" y="4759779"/>
            <a:ext cx="342149" cy="4862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12351196-65FD-41FA-BA5A-92B8DA08B2E0}"/>
              </a:ext>
            </a:extLst>
          </p:cNvPr>
          <p:cNvSpPr txBox="1"/>
          <p:nvPr/>
        </p:nvSpPr>
        <p:spPr>
          <a:xfrm>
            <a:off x="3298372" y="3202153"/>
            <a:ext cx="94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Decay2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73DDB289-2FBE-49F4-AD73-5BDE1F0BCD76}"/>
              </a:ext>
            </a:extLst>
          </p:cNvPr>
          <p:cNvSpPr txBox="1"/>
          <p:nvPr/>
        </p:nvSpPr>
        <p:spPr>
          <a:xfrm>
            <a:off x="2461249" y="188446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Decay1: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C8F55B2D-38C8-4AA4-8D98-9577BC9DDED6}"/>
              </a:ext>
            </a:extLst>
          </p:cNvPr>
          <p:cNvSpPr txBox="1"/>
          <p:nvPr/>
        </p:nvSpPr>
        <p:spPr>
          <a:xfrm>
            <a:off x="4318531" y="4405087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Decay3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右大括号 36">
            <a:extLst>
              <a:ext uri="{FF2B5EF4-FFF2-40B4-BE49-F238E27FC236}">
                <a16:creationId xmlns:a16="http://schemas.microsoft.com/office/drawing/2014/main" id="{628FE5C3-3F3C-4FD4-9FDC-59C102CFAD43}"/>
              </a:ext>
            </a:extLst>
          </p:cNvPr>
          <p:cNvSpPr/>
          <p:nvPr/>
        </p:nvSpPr>
        <p:spPr>
          <a:xfrm flipH="1">
            <a:off x="724651" y="960759"/>
            <a:ext cx="589799" cy="46476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E8F3F8BA-0CF2-458F-B660-AA46A928E9DF}"/>
              </a:ext>
            </a:extLst>
          </p:cNvPr>
          <p:cNvSpPr txBox="1"/>
          <p:nvPr/>
        </p:nvSpPr>
        <p:spPr>
          <a:xfrm>
            <a:off x="-36952" y="3063653"/>
            <a:ext cx="7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Decay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30FCADCE-E4E3-4107-9A4F-6B11094259CA}"/>
                  </a:ext>
                </a:extLst>
              </p:cNvPr>
              <p:cNvSpPr/>
              <p:nvPr/>
            </p:nvSpPr>
            <p:spPr>
              <a:xfrm>
                <a:off x="2049236" y="1090246"/>
                <a:ext cx="440872" cy="4245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30FCADCE-E4E3-4107-9A4F-6B11094259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236" y="1090246"/>
                <a:ext cx="440872" cy="424543"/>
              </a:xfrm>
              <a:prstGeom prst="ellipse">
                <a:avLst/>
              </a:prstGeom>
              <a:blipFill>
                <a:blip r:embed="rId6"/>
                <a:stretch>
                  <a:fillRect l="-40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FD651E02-3002-47F1-BBE9-23B2B0542C92}"/>
                  </a:ext>
                </a:extLst>
              </p:cNvPr>
              <p:cNvSpPr/>
              <p:nvPr/>
            </p:nvSpPr>
            <p:spPr>
              <a:xfrm>
                <a:off x="2473779" y="2528153"/>
                <a:ext cx="620485" cy="5693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FD651E02-3002-47F1-BBE9-23B2B0542C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779" y="2528153"/>
                <a:ext cx="620485" cy="569328"/>
              </a:xfrm>
              <a:prstGeom prst="ellipse">
                <a:avLst/>
              </a:prstGeom>
              <a:blipFill>
                <a:blip r:embed="rId7"/>
                <a:stretch>
                  <a:fillRect l="-57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03D2D6FD-47BF-4415-8CC8-F2EB618ED8E0}"/>
                  </a:ext>
                </a:extLst>
              </p:cNvPr>
              <p:cNvSpPr/>
              <p:nvPr/>
            </p:nvSpPr>
            <p:spPr>
              <a:xfrm>
                <a:off x="3491593" y="3847482"/>
                <a:ext cx="566056" cy="5301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03D2D6FD-47BF-4415-8CC8-F2EB618ED8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593" y="3847482"/>
                <a:ext cx="566056" cy="53018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8A4E38AD-ACF1-4638-A3D8-72564BB2C311}"/>
                  </a:ext>
                </a:extLst>
              </p:cNvPr>
              <p:cNvSpPr/>
              <p:nvPr/>
            </p:nvSpPr>
            <p:spPr>
              <a:xfrm>
                <a:off x="3445329" y="785722"/>
                <a:ext cx="536974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3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altLang="zh-CN" sz="3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altLang="zh-CN" sz="32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zh-CN" sz="3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3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zh-CN" altLang="en-US" sz="3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  <m:r>
                          <a:rPr lang="en-US" altLang="zh-CN" sz="3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3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3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en-US" altLang="zh-CN" sz="3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zh-CN" sz="3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3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p>
                        <m:r>
                          <a:rPr lang="en-US" altLang="zh-CN" sz="3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32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3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zh-CN" altLang="en-US" sz="3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  <m:r>
                          <a:rPr lang="en-US" altLang="zh-CN" sz="3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  <m:r>
                      <a:rPr lang="en-US" altLang="zh-CN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zh-CN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en-US" altLang="zh-CN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zh-CN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altLang="zh-CN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</m:oMath>
                </a14:m>
                <a:endParaRPr lang="zh-CN" altLang="en-US" sz="3200" dirty="0"/>
              </a:p>
            </p:txBody>
          </p:sp>
        </mc:Choice>
        <mc:Fallback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8A4E38AD-ACF1-4638-A3D8-72564BB2C3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329" y="785722"/>
                <a:ext cx="5369740" cy="584775"/>
              </a:xfrm>
              <a:prstGeom prst="rect">
                <a:avLst/>
              </a:prstGeom>
              <a:blipFill>
                <a:blip r:embed="rId9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文本框 43">
            <a:extLst>
              <a:ext uri="{FF2B5EF4-FFF2-40B4-BE49-F238E27FC236}">
                <a16:creationId xmlns:a16="http://schemas.microsoft.com/office/drawing/2014/main" id="{B5E824FC-CCF4-4612-89D5-D007059F462A}"/>
              </a:ext>
            </a:extLst>
          </p:cNvPr>
          <p:cNvSpPr txBox="1"/>
          <p:nvPr/>
        </p:nvSpPr>
        <p:spPr>
          <a:xfrm>
            <a:off x="1111518" y="5564080"/>
            <a:ext cx="4115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Topological structure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C57FAD67-5F6D-49F4-8723-07B99E7B7218}"/>
                  </a:ext>
                </a:extLst>
              </p:cNvPr>
              <p:cNvSpPr txBox="1"/>
              <p:nvPr/>
            </p:nvSpPr>
            <p:spPr>
              <a:xfrm>
                <a:off x="4563053" y="1439321"/>
                <a:ext cx="3527786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replace</a:t>
                </a:r>
                <a:r>
                  <a:rPr lang="en-US" altLang="zh-CN" sz="20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𝑤𝑖𝑡h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3900</m:t>
                        </m:r>
                      </m:e>
                    </m:d>
                  </m:oMath>
                </a14:m>
                <a:endParaRPr lang="en-US" altLang="zh-CN" sz="2000" dirty="0"/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Real decay chain:</a:t>
                </a:r>
              </a:p>
              <a:p>
                <a:r>
                  <a:rPr lang="en-US" altLang="zh-CN" sz="2000" dirty="0"/>
                  <a:t> </a:t>
                </a:r>
                <a:r>
                  <a:rPr lang="en-US" altLang="zh-CN" sz="2000" dirty="0"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altLang="zh-CN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3900</m:t>
                        </m:r>
                      </m:e>
                    </m:d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</m:oMath>
                </a14:m>
                <a:endParaRPr lang="en-US" altLang="zh-CN" sz="2000" dirty="0"/>
              </a:p>
              <a:p>
                <a:r>
                  <a:rPr lang="en-US" altLang="zh-CN" sz="2000" b="0" dirty="0"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3900</m:t>
                        </m:r>
                      </m:e>
                    </m:d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zh-CN" altLang="en-US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endParaRPr lang="en-US" altLang="zh-CN" sz="2000" dirty="0">
                  <a:cs typeface="Arial" panose="020B0604020202020204" pitchFamily="34" charset="0"/>
                </a:endParaRPr>
              </a:p>
              <a:p>
                <a:r>
                  <a:rPr lang="en-US" altLang="zh-CN" sz="2000" dirty="0"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zh-CN" altLang="en-US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sz="2000" dirty="0"/>
              </a:p>
            </p:txBody>
          </p:sp>
        </mc:Choice>
        <mc:Fallback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C57FAD67-5F6D-49F4-8723-07B99E7B7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053" y="1439321"/>
                <a:ext cx="3527786" cy="1631216"/>
              </a:xfrm>
              <a:prstGeom prst="rect">
                <a:avLst/>
              </a:prstGeom>
              <a:blipFill>
                <a:blip r:embed="rId10"/>
                <a:stretch>
                  <a:fillRect l="-1903" t="-22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A323764D-0E73-4288-B70E-0367F2A55D98}"/>
                  </a:ext>
                </a:extLst>
              </p:cNvPr>
              <p:cNvSpPr/>
              <p:nvPr/>
            </p:nvSpPr>
            <p:spPr>
              <a:xfrm>
                <a:off x="7668985" y="2689868"/>
                <a:ext cx="440872" cy="4245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A323764D-0E73-4288-B70E-0367F2A55D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985" y="2689868"/>
                <a:ext cx="440872" cy="424543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377D0D72-3534-4B1F-B814-FFB4AC03F2B9}"/>
                  </a:ext>
                </a:extLst>
              </p:cNvPr>
              <p:cNvSpPr/>
              <p:nvPr/>
            </p:nvSpPr>
            <p:spPr>
              <a:xfrm>
                <a:off x="10855777" y="5298762"/>
                <a:ext cx="440872" cy="4245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377D0D72-3534-4B1F-B814-FFB4AC03F2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5777" y="5298762"/>
                <a:ext cx="440872" cy="424543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92EDB692-FC1D-47DF-9839-24482F9FAB70}"/>
                  </a:ext>
                </a:extLst>
              </p:cNvPr>
              <p:cNvSpPr/>
              <p:nvPr/>
            </p:nvSpPr>
            <p:spPr>
              <a:xfrm>
                <a:off x="8640535" y="4015164"/>
                <a:ext cx="440872" cy="4245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92EDB692-FC1D-47DF-9839-24482F9FAB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535" y="4015164"/>
                <a:ext cx="440872" cy="424543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FBA9BC63-36BC-4BB6-B67D-A82A13B39BDB}"/>
                  </a:ext>
                </a:extLst>
              </p:cNvPr>
              <p:cNvSpPr/>
              <p:nvPr/>
            </p:nvSpPr>
            <p:spPr>
              <a:xfrm>
                <a:off x="9597495" y="5236589"/>
                <a:ext cx="440872" cy="4245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FBA9BC63-36BC-4BB6-B67D-A82A13B39B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7495" y="5236589"/>
                <a:ext cx="440872" cy="424543"/>
              </a:xfrm>
              <a:prstGeom prst="ellipse">
                <a:avLst/>
              </a:prstGeom>
              <a:blipFill>
                <a:blip r:embed="rId14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4278FE57-F25A-451B-A01E-1262A4F3EDD4}"/>
              </a:ext>
            </a:extLst>
          </p:cNvPr>
          <p:cNvCxnSpPr>
            <a:cxnSpLocks/>
          </p:cNvCxnSpPr>
          <p:nvPr/>
        </p:nvCxnSpPr>
        <p:spPr>
          <a:xfrm>
            <a:off x="8700407" y="1089323"/>
            <a:ext cx="0" cy="11727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CF3AD8F9-18B7-42D8-9443-B49AD87113C9}"/>
              </a:ext>
            </a:extLst>
          </p:cNvPr>
          <p:cNvCxnSpPr>
            <a:endCxn id="46" idx="7"/>
          </p:cNvCxnSpPr>
          <p:nvPr/>
        </p:nvCxnSpPr>
        <p:spPr>
          <a:xfrm flipH="1">
            <a:off x="8045293" y="2163046"/>
            <a:ext cx="655114" cy="5889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BC3B629E-3072-4027-80CA-9498E1F1B406}"/>
              </a:ext>
            </a:extLst>
          </p:cNvPr>
          <p:cNvCxnSpPr>
            <a:cxnSpLocks/>
            <a:endCxn id="48" idx="7"/>
          </p:cNvCxnSpPr>
          <p:nvPr/>
        </p:nvCxnSpPr>
        <p:spPr>
          <a:xfrm flipH="1">
            <a:off x="9016843" y="3631779"/>
            <a:ext cx="655114" cy="4455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F90F6BED-98D1-4952-8EA7-1C99A830EDD1}"/>
              </a:ext>
            </a:extLst>
          </p:cNvPr>
          <p:cNvCxnSpPr>
            <a:cxnSpLocks/>
            <a:endCxn id="49" idx="7"/>
          </p:cNvCxnSpPr>
          <p:nvPr/>
        </p:nvCxnSpPr>
        <p:spPr>
          <a:xfrm flipH="1">
            <a:off x="9973803" y="4889281"/>
            <a:ext cx="635822" cy="4094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2B780AED-A076-4D69-8487-F9864411C2C0}"/>
              </a:ext>
            </a:extLst>
          </p:cNvPr>
          <p:cNvCxnSpPr>
            <a:cxnSpLocks/>
            <a:endCxn id="47" idx="1"/>
          </p:cNvCxnSpPr>
          <p:nvPr/>
        </p:nvCxnSpPr>
        <p:spPr>
          <a:xfrm>
            <a:off x="10578192" y="4874641"/>
            <a:ext cx="342149" cy="4862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>
            <a:extLst>
              <a:ext uri="{FF2B5EF4-FFF2-40B4-BE49-F238E27FC236}">
                <a16:creationId xmlns:a16="http://schemas.microsoft.com/office/drawing/2014/main" id="{BAFEAAF1-93B3-406A-8D71-DCB03D588BFC}"/>
              </a:ext>
            </a:extLst>
          </p:cNvPr>
          <p:cNvSpPr txBox="1"/>
          <p:nvPr/>
        </p:nvSpPr>
        <p:spPr>
          <a:xfrm>
            <a:off x="9729107" y="3317015"/>
            <a:ext cx="94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Decay2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620BB46E-1AE5-4323-906F-68D07F508796}"/>
              </a:ext>
            </a:extLst>
          </p:cNvPr>
          <p:cNvSpPr txBox="1"/>
          <p:nvPr/>
        </p:nvSpPr>
        <p:spPr>
          <a:xfrm>
            <a:off x="8891984" y="199932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Decay1: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CA5900D2-85A2-49A2-AD1E-A3CE7743518F}"/>
              </a:ext>
            </a:extLst>
          </p:cNvPr>
          <p:cNvSpPr txBox="1"/>
          <p:nvPr/>
        </p:nvSpPr>
        <p:spPr>
          <a:xfrm>
            <a:off x="10749266" y="4519949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Decay3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03BDFD16-4B74-43BB-B12A-A03E9BD9AAF3}"/>
                  </a:ext>
                </a:extLst>
              </p:cNvPr>
              <p:cNvSpPr/>
              <p:nvPr/>
            </p:nvSpPr>
            <p:spPr>
              <a:xfrm>
                <a:off x="8479971" y="1205108"/>
                <a:ext cx="440872" cy="4245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03BDFD16-4B74-43BB-B12A-A03E9BD9AA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971" y="1205108"/>
                <a:ext cx="440872" cy="424543"/>
              </a:xfrm>
              <a:prstGeom prst="ellipse">
                <a:avLst/>
              </a:prstGeom>
              <a:blipFill>
                <a:blip r:embed="rId15"/>
                <a:stretch>
                  <a:fillRect l="-40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D94DF375-87C1-45C0-A385-CD9D30D4C398}"/>
                  </a:ext>
                </a:extLst>
              </p:cNvPr>
              <p:cNvSpPr/>
              <p:nvPr/>
            </p:nvSpPr>
            <p:spPr>
              <a:xfrm>
                <a:off x="8904514" y="2643015"/>
                <a:ext cx="620485" cy="5693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(3900)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D94DF375-87C1-45C0-A385-CD9D30D4C3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514" y="2643015"/>
                <a:ext cx="620485" cy="569328"/>
              </a:xfrm>
              <a:prstGeom prst="ellipse">
                <a:avLst/>
              </a:prstGeom>
              <a:blipFill>
                <a:blip r:embed="rId16"/>
                <a:stretch>
                  <a:fillRect l="-41748" r="-378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100E4CFF-CD2E-4BD0-97EF-CBD0088C3B54}"/>
                  </a:ext>
                </a:extLst>
              </p:cNvPr>
              <p:cNvSpPr/>
              <p:nvPr/>
            </p:nvSpPr>
            <p:spPr>
              <a:xfrm>
                <a:off x="9922328" y="3962344"/>
                <a:ext cx="566056" cy="5301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100E4CFF-CD2E-4BD0-97EF-CBD0088C3B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2328" y="3962344"/>
                <a:ext cx="566056" cy="530182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文本框 63">
            <a:extLst>
              <a:ext uri="{FF2B5EF4-FFF2-40B4-BE49-F238E27FC236}">
                <a16:creationId xmlns:a16="http://schemas.microsoft.com/office/drawing/2014/main" id="{72F49BE0-F089-427E-B57B-FED9FA278C19}"/>
              </a:ext>
            </a:extLst>
          </p:cNvPr>
          <p:cNvSpPr txBox="1"/>
          <p:nvPr/>
        </p:nvSpPr>
        <p:spPr>
          <a:xfrm>
            <a:off x="7508421" y="5644698"/>
            <a:ext cx="61395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Decay chain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CE3F81FD-E9AB-41BA-B60D-4E244668F540}"/>
              </a:ext>
            </a:extLst>
          </p:cNvPr>
          <p:cNvSpPr txBox="1"/>
          <p:nvPr/>
        </p:nvSpPr>
        <p:spPr>
          <a:xfrm>
            <a:off x="2461249" y="1380008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Initial particles</a:t>
            </a:r>
            <a:endParaRPr lang="zh-CN" altLang="en-US" dirty="0"/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07627529-CAF3-4F11-8278-CBFB909F3B64}"/>
              </a:ext>
            </a:extLst>
          </p:cNvPr>
          <p:cNvSpPr txBox="1"/>
          <p:nvPr/>
        </p:nvSpPr>
        <p:spPr>
          <a:xfrm>
            <a:off x="1019551" y="4582969"/>
            <a:ext cx="6870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final particles</a:t>
            </a:r>
            <a:endParaRPr lang="zh-CN" altLang="en-US" dirty="0"/>
          </a:p>
        </p:txBody>
      </p:sp>
      <p:cxnSp>
        <p:nvCxnSpPr>
          <p:cNvPr id="69" name="直接箭头连接符 68">
            <a:extLst>
              <a:ext uri="{FF2B5EF4-FFF2-40B4-BE49-F238E27FC236}">
                <a16:creationId xmlns:a16="http://schemas.microsoft.com/office/drawing/2014/main" id="{C9099096-AC7F-4ACB-97FC-2EE445E2D77B}"/>
              </a:ext>
            </a:extLst>
          </p:cNvPr>
          <p:cNvCxnSpPr>
            <a:cxnSpLocks/>
            <a:endCxn id="10" idx="4"/>
          </p:cNvCxnSpPr>
          <p:nvPr/>
        </p:nvCxnSpPr>
        <p:spPr>
          <a:xfrm flipV="1">
            <a:off x="1454092" y="2999549"/>
            <a:ext cx="4594" cy="1636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>
            <a:extLst>
              <a:ext uri="{FF2B5EF4-FFF2-40B4-BE49-F238E27FC236}">
                <a16:creationId xmlns:a16="http://schemas.microsoft.com/office/drawing/2014/main" id="{51BE4415-8030-449F-A101-61E179090CED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1679122" y="4262672"/>
            <a:ext cx="595242" cy="439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>
            <a:extLst>
              <a:ext uri="{FF2B5EF4-FFF2-40B4-BE49-F238E27FC236}">
                <a16:creationId xmlns:a16="http://schemas.microsoft.com/office/drawing/2014/main" id="{7CC672C5-9193-4761-AC16-5B207730DB32}"/>
              </a:ext>
            </a:extLst>
          </p:cNvPr>
          <p:cNvCxnSpPr>
            <a:cxnSpLocks/>
          </p:cNvCxnSpPr>
          <p:nvPr/>
        </p:nvCxnSpPr>
        <p:spPr>
          <a:xfrm>
            <a:off x="2470673" y="4802429"/>
            <a:ext cx="1810255" cy="531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73">
            <a:extLst>
              <a:ext uri="{FF2B5EF4-FFF2-40B4-BE49-F238E27FC236}">
                <a16:creationId xmlns:a16="http://schemas.microsoft.com/office/drawing/2014/main" id="{905EF310-1C4C-4CC7-829B-660EDADC5B7B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1763486" y="4955721"/>
            <a:ext cx="1403274" cy="378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675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83CC8E44-4311-4B12-AE6A-B777E44F9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530" y="363248"/>
            <a:ext cx="3996299" cy="29972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04A39B9-4CCD-43AE-BD96-06665ECC7272}"/>
                  </a:ext>
                </a:extLst>
              </p:cNvPr>
              <p:cNvSpPr txBox="1"/>
              <p:nvPr/>
            </p:nvSpPr>
            <p:spPr>
              <a:xfrm>
                <a:off x="8926397" y="1245557"/>
                <a:ext cx="2337563" cy="3843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sSub>
                            <m:sSubPr>
                              <m:ctrlPr>
                                <a:rPr lang="en-GB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sSubSup>
                        <m:sSubSupPr>
                          <m:ctrlPr>
                            <a:rPr lang="en-GB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sSub>
                            <m:sSubPr>
                              <m:ctrlPr>
                                <a:rPr lang="en-GB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GB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⋆</m:t>
                          </m:r>
                        </m:sup>
                      </m:sSubSup>
                      <m:r>
                        <a:rPr lang="en-GB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GB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,0)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04A39B9-4CCD-43AE-BD96-06665ECC7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6397" y="1245557"/>
                <a:ext cx="2337563" cy="384336"/>
              </a:xfrm>
              <a:prstGeom prst="rect">
                <a:avLst/>
              </a:prstGeom>
              <a:blipFill>
                <a:blip r:embed="rId3"/>
                <a:stretch>
                  <a:fillRect l="-521" t="-3175" r="-1563"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组合 48">
            <a:extLst>
              <a:ext uri="{FF2B5EF4-FFF2-40B4-BE49-F238E27FC236}">
                <a16:creationId xmlns:a16="http://schemas.microsoft.com/office/drawing/2014/main" id="{57DEAC74-8251-43D1-A019-879B24C6E76D}"/>
              </a:ext>
            </a:extLst>
          </p:cNvPr>
          <p:cNvGrpSpPr/>
          <p:nvPr/>
        </p:nvGrpSpPr>
        <p:grpSpPr>
          <a:xfrm>
            <a:off x="7387281" y="1099953"/>
            <a:ext cx="857618" cy="538573"/>
            <a:chOff x="6075956" y="1281017"/>
            <a:chExt cx="840674" cy="538573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BFF8C399-0EED-4341-9AF1-38A697AACB31}"/>
                </a:ext>
              </a:extLst>
            </p:cNvPr>
            <p:cNvCxnSpPr>
              <a:cxnSpLocks/>
            </p:cNvCxnSpPr>
            <p:nvPr/>
          </p:nvCxnSpPr>
          <p:spPr>
            <a:xfrm>
              <a:off x="6075956" y="1535837"/>
              <a:ext cx="50239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FE31A4A5-FFAD-4B32-9615-A9222E4958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78353" y="1281017"/>
              <a:ext cx="255419" cy="25482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8FAB1801-FB62-4D50-BCFF-BBDDFBD4C0AA}"/>
                </a:ext>
              </a:extLst>
            </p:cNvPr>
            <p:cNvCxnSpPr>
              <a:cxnSpLocks/>
            </p:cNvCxnSpPr>
            <p:nvPr/>
          </p:nvCxnSpPr>
          <p:spPr>
            <a:xfrm>
              <a:off x="6578353" y="1535837"/>
              <a:ext cx="338277" cy="28375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A5F6664D-0374-4F04-A4F6-CB2D112EBBA9}"/>
                </a:ext>
              </a:extLst>
            </p:cNvPr>
            <p:cNvSpPr/>
            <p:nvPr/>
          </p:nvSpPr>
          <p:spPr>
            <a:xfrm>
              <a:off x="6538403" y="1506743"/>
              <a:ext cx="79899" cy="932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52270E85-015A-4EAA-8D10-666468204C3F}"/>
              </a:ext>
            </a:extLst>
          </p:cNvPr>
          <p:cNvGrpSpPr/>
          <p:nvPr/>
        </p:nvGrpSpPr>
        <p:grpSpPr>
          <a:xfrm>
            <a:off x="7270467" y="2408444"/>
            <a:ext cx="1434484" cy="98317"/>
            <a:chOff x="6056050" y="2622453"/>
            <a:chExt cx="1434484" cy="98317"/>
          </a:xfrm>
        </p:grpSpPr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4BC2E48D-BCCB-42F8-AFDA-F5C72D32096F}"/>
                </a:ext>
              </a:extLst>
            </p:cNvPr>
            <p:cNvCxnSpPr/>
            <p:nvPr/>
          </p:nvCxnSpPr>
          <p:spPr>
            <a:xfrm>
              <a:off x="6096000" y="2669063"/>
              <a:ext cx="137603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1B4507D5-BD99-410A-BF18-69E248D0F8F8}"/>
                </a:ext>
              </a:extLst>
            </p:cNvPr>
            <p:cNvSpPr/>
            <p:nvPr/>
          </p:nvSpPr>
          <p:spPr>
            <a:xfrm>
              <a:off x="6056050" y="2622453"/>
              <a:ext cx="79899" cy="93217"/>
            </a:xfrm>
            <a:prstGeom prst="ellipse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E34BBB2A-56C6-401B-B44B-1C9D793EAE10}"/>
                </a:ext>
              </a:extLst>
            </p:cNvPr>
            <p:cNvSpPr/>
            <p:nvPr/>
          </p:nvSpPr>
          <p:spPr>
            <a:xfrm>
              <a:off x="7410635" y="2627553"/>
              <a:ext cx="79899" cy="93217"/>
            </a:xfrm>
            <a:prstGeom prst="ellipse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8AD3A724-EDDE-48D2-AFE7-9F3255D133C5}"/>
              </a:ext>
            </a:extLst>
          </p:cNvPr>
          <p:cNvGrpSpPr/>
          <p:nvPr/>
        </p:nvGrpSpPr>
        <p:grpSpPr>
          <a:xfrm>
            <a:off x="7270467" y="3360472"/>
            <a:ext cx="1174276" cy="101552"/>
            <a:chOff x="6445188" y="3593236"/>
            <a:chExt cx="1005396" cy="93217"/>
          </a:xfrm>
        </p:grpSpPr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A517D1DE-0806-4D00-8399-A83665CB0E9A}"/>
                </a:ext>
              </a:extLst>
            </p:cNvPr>
            <p:cNvCxnSpPr>
              <a:cxnSpLocks/>
            </p:cNvCxnSpPr>
            <p:nvPr/>
          </p:nvCxnSpPr>
          <p:spPr>
            <a:xfrm>
              <a:off x="6445188" y="3639844"/>
              <a:ext cx="937333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90398D9A-960C-4CE3-BD58-8171A47ED275}"/>
                </a:ext>
              </a:extLst>
            </p:cNvPr>
            <p:cNvSpPr/>
            <p:nvPr/>
          </p:nvSpPr>
          <p:spPr>
            <a:xfrm>
              <a:off x="7370685" y="3593236"/>
              <a:ext cx="79899" cy="932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21B675B-2E9D-4E5E-8488-FEEA38A6BAE1}"/>
                  </a:ext>
                </a:extLst>
              </p:cNvPr>
              <p:cNvSpPr txBox="1"/>
              <p:nvPr/>
            </p:nvSpPr>
            <p:spPr>
              <a:xfrm>
                <a:off x="9300369" y="3272747"/>
                <a:ext cx="1907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21B675B-2E9D-4E5E-8488-FEEA38A6B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369" y="3272747"/>
                <a:ext cx="190758" cy="276999"/>
              </a:xfrm>
              <a:prstGeom prst="rect">
                <a:avLst/>
              </a:prstGeom>
              <a:blipFill>
                <a:blip r:embed="rId5"/>
                <a:stretch>
                  <a:fillRect l="-29032" r="-25806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组合 51">
            <a:extLst>
              <a:ext uri="{FF2B5EF4-FFF2-40B4-BE49-F238E27FC236}">
                <a16:creationId xmlns:a16="http://schemas.microsoft.com/office/drawing/2014/main" id="{1ACE50E7-D64A-476A-9C00-A4B9B66BA1F4}"/>
              </a:ext>
            </a:extLst>
          </p:cNvPr>
          <p:cNvGrpSpPr/>
          <p:nvPr/>
        </p:nvGrpSpPr>
        <p:grpSpPr>
          <a:xfrm>
            <a:off x="7350366" y="4114970"/>
            <a:ext cx="1037949" cy="93217"/>
            <a:chOff x="6516948" y="4436613"/>
            <a:chExt cx="1037949" cy="93217"/>
          </a:xfrm>
        </p:grpSpPr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AF2E47D6-AC94-4840-BDC5-0C49C4690531}"/>
                </a:ext>
              </a:extLst>
            </p:cNvPr>
            <p:cNvCxnSpPr>
              <a:cxnSpLocks/>
            </p:cNvCxnSpPr>
            <p:nvPr/>
          </p:nvCxnSpPr>
          <p:spPr>
            <a:xfrm>
              <a:off x="6556898" y="4483222"/>
              <a:ext cx="99799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8FFE5E49-93BD-4A6F-A34E-6902225F2C14}"/>
                </a:ext>
              </a:extLst>
            </p:cNvPr>
            <p:cNvSpPr/>
            <p:nvPr/>
          </p:nvSpPr>
          <p:spPr>
            <a:xfrm>
              <a:off x="6516948" y="4436613"/>
              <a:ext cx="79899" cy="93217"/>
            </a:xfrm>
            <a:prstGeom prst="ellipse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BFD21AED-34B0-42B6-8901-2525A5FEF7A3}"/>
                  </a:ext>
                </a:extLst>
              </p:cNvPr>
              <p:cNvSpPr txBox="1"/>
              <p:nvPr/>
            </p:nvSpPr>
            <p:spPr>
              <a:xfrm>
                <a:off x="9054370" y="3972424"/>
                <a:ext cx="1461426" cy="3783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sSub>
                            <m:sSubPr>
                              <m:ctrlP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>
                          <m:sSub>
                            <m:sSubPr>
                              <m:ctrlP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⋆</m:t>
                          </m:r>
                        </m:sup>
                      </m:sSubSup>
                      <m:r>
                        <a:rPr lang="en-GB" altLang="zh-CN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zh-CN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GB" altLang="zh-CN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altLang="zh-CN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altLang="zh-CN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altLang="zh-CN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GB" altLang="zh-CN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BFD21AED-34B0-42B6-8901-2525A5FEF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370" y="3972424"/>
                <a:ext cx="1461426" cy="378309"/>
              </a:xfrm>
              <a:prstGeom prst="rect">
                <a:avLst/>
              </a:prstGeom>
              <a:blipFill>
                <a:blip r:embed="rId6"/>
                <a:stretch>
                  <a:fillRect l="-2917" t="-4839" r="-5000"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箭头: 下 38">
            <a:extLst>
              <a:ext uri="{FF2B5EF4-FFF2-40B4-BE49-F238E27FC236}">
                <a16:creationId xmlns:a16="http://schemas.microsoft.com/office/drawing/2014/main" id="{77AB5864-87CC-45D7-8352-24C1B39EC417}"/>
              </a:ext>
            </a:extLst>
          </p:cNvPr>
          <p:cNvSpPr/>
          <p:nvPr/>
        </p:nvSpPr>
        <p:spPr>
          <a:xfrm>
            <a:off x="2677547" y="2054138"/>
            <a:ext cx="233779" cy="14168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箭头: 左 39">
            <a:extLst>
              <a:ext uri="{FF2B5EF4-FFF2-40B4-BE49-F238E27FC236}">
                <a16:creationId xmlns:a16="http://schemas.microsoft.com/office/drawing/2014/main" id="{70C05A13-E603-42C8-9CB2-8A22C061E9C0}"/>
              </a:ext>
            </a:extLst>
          </p:cNvPr>
          <p:cNvSpPr/>
          <p:nvPr/>
        </p:nvSpPr>
        <p:spPr>
          <a:xfrm>
            <a:off x="3770944" y="3660289"/>
            <a:ext cx="1830959" cy="2231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83D87C26-D996-482B-8771-82EFED7ADAEF}"/>
                  </a:ext>
                </a:extLst>
              </p:cNvPr>
              <p:cNvSpPr txBox="1"/>
              <p:nvPr/>
            </p:nvSpPr>
            <p:spPr>
              <a:xfrm>
                <a:off x="2215899" y="3592507"/>
                <a:ext cx="1141723" cy="3782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sSub>
                            <m:sSubPr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83D87C26-D996-482B-8771-82EFED7AD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899" y="3592507"/>
                <a:ext cx="1141723" cy="378245"/>
              </a:xfrm>
              <a:prstGeom prst="rect">
                <a:avLst/>
              </a:prstGeom>
              <a:blipFill>
                <a:blip r:embed="rId8"/>
                <a:stretch>
                  <a:fillRect l="-4278" t="-1613" b="-112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86A0EDBF-58A6-4822-BA2C-3C4F6EE3B85F}"/>
                  </a:ext>
                </a:extLst>
              </p:cNvPr>
              <p:cNvSpPr txBox="1"/>
              <p:nvPr/>
            </p:nvSpPr>
            <p:spPr>
              <a:xfrm>
                <a:off x="1645166" y="5224749"/>
                <a:ext cx="3424912" cy="8269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GB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GB" altLang="zh-CN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den>
                      </m:f>
                      <m:r>
                        <a:rPr lang="en-GB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GB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GB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sub>
                                        <m:sup/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GB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GB" altLang="zh-CN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GB" altLang="zh-CN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altLang="zh-CN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𝐴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GB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GB" altLang="zh-CN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GB" altLang="zh-CN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altLang="zh-CN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𝐵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GB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GB" altLang="zh-CN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GB" altLang="zh-CN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altLang="zh-CN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𝐶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GB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GB" altLang="zh-CN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GB" altLang="zh-CN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altLang="zh-CN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𝐷</m:t>
                                                  </m:r>
                                                </m:sub>
                                              </m:sSub>
                                            </m:sub>
                                            <m:sup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sup>
                                          </m:sSubSup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GB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86A0EDBF-58A6-4822-BA2C-3C4F6EE3B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166" y="5224749"/>
                <a:ext cx="3424912" cy="82695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文本框 42">
            <a:extLst>
              <a:ext uri="{FF2B5EF4-FFF2-40B4-BE49-F238E27FC236}">
                <a16:creationId xmlns:a16="http://schemas.microsoft.com/office/drawing/2014/main" id="{693C9529-8654-42C8-96C5-3FCA8F8DCAC1}"/>
              </a:ext>
            </a:extLst>
          </p:cNvPr>
          <p:cNvSpPr txBox="1"/>
          <p:nvPr/>
        </p:nvSpPr>
        <p:spPr>
          <a:xfrm>
            <a:off x="6257293" y="1170107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Decay</a:t>
            </a:r>
            <a:endParaRPr lang="zh-CN" altLang="en-US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0F34026-AC8D-43C3-899F-050059DD2DFA}"/>
              </a:ext>
            </a:extLst>
          </p:cNvPr>
          <p:cNvSpPr txBox="1"/>
          <p:nvPr/>
        </p:nvSpPr>
        <p:spPr>
          <a:xfrm>
            <a:off x="5920668" y="3175806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Particle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F952927-4EB0-4314-9A68-6C3110744D51}"/>
                  </a:ext>
                </a:extLst>
              </p:cNvPr>
              <p:cNvSpPr txBox="1"/>
              <p:nvPr/>
            </p:nvSpPr>
            <p:spPr>
              <a:xfrm>
                <a:off x="148792" y="4204723"/>
                <a:ext cx="5951180" cy="10570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GB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GB" altLang="zh-CN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GB" altLang="zh-CN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altLang="zh-CN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GB" altLang="zh-CN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altLang="zh-CN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altLang="zh-CN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GB" altLang="zh-CN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GB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GB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en-GB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GB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sup>
                          </m:sSubSup>
                          <m:d>
                            <m:dPr>
                              <m:ctrlPr>
                                <a:rPr lang="en-GB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e>
                          </m:d>
                          <m:r>
                            <a:rPr lang="en-GB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GB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sSub>
                            <m:sSubPr>
                              <m:ctrlPr>
                                <a:rPr lang="en-GB" altLang="zh-CN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GB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sub>
                          </m:sSub>
                          <m:sSubSup>
                            <m:sSubSupPr>
                              <m:ctrlPr>
                                <a:rPr lang="en-GB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en-GB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GB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en-GB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sup>
                          </m:sSubSup>
                          <m:d>
                            <m:dPr>
                              <m:ctrlPr>
                                <a:rPr lang="en-GB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altLang="zh-CN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altLang="zh-C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sSub>
                            <m:sSubPr>
                              <m:ctrlP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>
                          <m:sSub>
                            <m:sSubPr>
                              <m:ctrlP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⋆</m:t>
                          </m:r>
                        </m:sup>
                      </m:sSubSup>
                      <m:d>
                        <m:dPr>
                          <m:ctrlP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sSub>
                            <m:sSubPr>
                              <m:ctrlP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>
                          <m:sSub>
                            <m:sSubPr>
                              <m:ctrlP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⋆</m:t>
                          </m:r>
                        </m:sup>
                      </m:sSubSup>
                      <m:d>
                        <m:dPr>
                          <m:ctrlP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sSub>
                            <m:sSubPr>
                              <m:ctrlP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>
                          <m:sSub>
                            <m:sSubPr>
                              <m:ctrlP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GB" altLang="zh-CN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⋆</m:t>
                          </m:r>
                        </m:sup>
                      </m:sSubSup>
                      <m:r>
                        <a:rPr lang="en-GB" altLang="zh-CN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GB" altLang="zh-CN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GB" altLang="zh-CN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altLang="zh-CN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GB" altLang="zh-CN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F952927-4EB0-4314-9A68-6C3110744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92" y="4204723"/>
                <a:ext cx="5951180" cy="1057021"/>
              </a:xfrm>
              <a:prstGeom prst="rect">
                <a:avLst/>
              </a:prstGeom>
              <a:blipFill>
                <a:blip r:embed="rId10"/>
                <a:stretch>
                  <a:fillRect b="-40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32F3CA9-4E25-4B04-BB0D-B1A1E55B8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FB33-C5DC-4680-9012-76AE566B7020}" type="slidenum">
              <a:rPr lang="zh-CN" altLang="en-US" sz="3600" smtClean="0"/>
              <a:t>8</a:t>
            </a:fld>
            <a:endParaRPr lang="zh-CN" altLang="en-US" sz="36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2BA3E01-7AD1-4E08-9A24-30257A1C64BF}"/>
              </a:ext>
            </a:extLst>
          </p:cNvPr>
          <p:cNvSpPr txBox="1"/>
          <p:nvPr/>
        </p:nvSpPr>
        <p:spPr>
          <a:xfrm>
            <a:off x="821262" y="211232"/>
            <a:ext cx="3865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Helicity formalism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CC7A349-36F1-48B2-BB6A-F8BF40D31BD0}"/>
                  </a:ext>
                </a:extLst>
              </p:cNvPr>
              <p:cNvSpPr txBox="1"/>
              <p:nvPr/>
            </p:nvSpPr>
            <p:spPr>
              <a:xfrm>
                <a:off x="9054370" y="2114068"/>
                <a:ext cx="2902461" cy="5887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,⋯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CC7A349-36F1-48B2-BB6A-F8BF40D31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370" y="2114068"/>
                <a:ext cx="2902461" cy="58875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C2206336-A95B-476B-BCBF-18AFCED45E4E}"/>
              </a:ext>
            </a:extLst>
          </p:cNvPr>
          <p:cNvSpPr txBox="1"/>
          <p:nvPr/>
        </p:nvSpPr>
        <p:spPr>
          <a:xfrm rot="5400000">
            <a:off x="2617056" y="394814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=</a:t>
            </a:r>
            <a:endParaRPr lang="zh-CN" altLang="en-US" dirty="0"/>
          </a:p>
        </p:txBody>
      </p:sp>
      <p:sp>
        <p:nvSpPr>
          <p:cNvPr id="10" name="左大括号 9">
            <a:extLst>
              <a:ext uri="{FF2B5EF4-FFF2-40B4-BE49-F238E27FC236}">
                <a16:creationId xmlns:a16="http://schemas.microsoft.com/office/drawing/2014/main" id="{24430C1A-F7EA-4D1C-8F42-8CB53D1CAE19}"/>
              </a:ext>
            </a:extLst>
          </p:cNvPr>
          <p:cNvSpPr/>
          <p:nvPr/>
        </p:nvSpPr>
        <p:spPr>
          <a:xfrm>
            <a:off x="5576630" y="1249754"/>
            <a:ext cx="744136" cy="3025641"/>
          </a:xfrm>
          <a:prstGeom prst="leftBrace">
            <a:avLst>
              <a:gd name="adj1" fmla="val 8333"/>
              <a:gd name="adj2" fmla="val 8164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D168537-5BAE-4784-A13D-92F06AB6D810}"/>
              </a:ext>
            </a:extLst>
          </p:cNvPr>
          <p:cNvSpPr/>
          <p:nvPr/>
        </p:nvSpPr>
        <p:spPr>
          <a:xfrm>
            <a:off x="6755318" y="239602"/>
            <a:ext cx="17764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2000" dirty="0"/>
              <a:t>Feynman rules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59EB433F-989B-49C2-9937-87E9CC3DB5D3}"/>
                  </a:ext>
                </a:extLst>
              </p:cNvPr>
              <p:cNvSpPr/>
              <p:nvPr/>
            </p:nvSpPr>
            <p:spPr>
              <a:xfrm>
                <a:off x="6290552" y="4758856"/>
                <a:ext cx="5737988" cy="1488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probability:  </a:t>
                </a:r>
                <a14:m>
                  <m:oMath xmlns:m="http://schemas.openxmlformats.org/officeDocument/2006/math">
                    <m:r>
                      <a:rPr lang="en-GB" altLang="zh-CN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GB" altLang="zh-CN" i="1" dirty="0">
                        <a:latin typeface="Cambria Math" panose="02040503050406030204" pitchFamily="18" charset="0"/>
                      </a:rPr>
                      <m:t>|^2</m:t>
                    </m:r>
                  </m:oMath>
                </a14:m>
                <a:endParaRPr lang="en-GB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GB" altLang="zh-CN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 Group</a:t>
                </a:r>
                <a:r>
                  <a:rPr lang="en-GB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+⋯</m:t>
                    </m:r>
                  </m:oMath>
                </a14:m>
                <a:endParaRPr lang="en-GB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r>
                  <a:rPr lang="en-GB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 Chain</a:t>
                </a:r>
                <a:r>
                  <a:rPr lang="en-GB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lang="en-GB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3"/>
                <a:r>
                  <a:rPr lang="en-GB" altLang="zh-CN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</a:t>
                </a:r>
                <a:r>
                  <a:rPr lang="en-GB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Wigner D-matrix,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,0)</m:t>
                    </m:r>
                  </m:oMath>
                </a14:m>
                <a:endParaRPr lang="en-GB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3"/>
                <a:r>
                  <a:rPr lang="en-GB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Particle: </a:t>
                </a:r>
                <a:r>
                  <a:rPr lang="en-GB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Breit</a:t>
                </a:r>
                <a:r>
                  <a:rPr lang="en-GB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-Wigner: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user defined</a:t>
                </a: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59EB433F-989B-49C2-9937-87E9CC3DB5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552" y="4758856"/>
                <a:ext cx="5737988" cy="1488741"/>
              </a:xfrm>
              <a:prstGeom prst="rect">
                <a:avLst/>
              </a:prstGeom>
              <a:blipFill>
                <a:blip r:embed="rId17"/>
                <a:stretch>
                  <a:fillRect l="-956" t="-2459" b="-57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左大括号 11">
            <a:extLst>
              <a:ext uri="{FF2B5EF4-FFF2-40B4-BE49-F238E27FC236}">
                <a16:creationId xmlns:a16="http://schemas.microsoft.com/office/drawing/2014/main" id="{DC515C62-7531-4E20-BB4B-6700140539A6}"/>
              </a:ext>
            </a:extLst>
          </p:cNvPr>
          <p:cNvSpPr/>
          <p:nvPr/>
        </p:nvSpPr>
        <p:spPr>
          <a:xfrm>
            <a:off x="6836547" y="2297944"/>
            <a:ext cx="369332" cy="199249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Rounded Rectangular Callout 36">
            <a:extLst>
              <a:ext uri="{FF2B5EF4-FFF2-40B4-BE49-F238E27FC236}">
                <a16:creationId xmlns:a16="http://schemas.microsoft.com/office/drawing/2014/main" id="{06596459-29B0-6442-B0D7-98D110D015BC}"/>
              </a:ext>
            </a:extLst>
          </p:cNvPr>
          <p:cNvSpPr/>
          <p:nvPr/>
        </p:nvSpPr>
        <p:spPr>
          <a:xfrm>
            <a:off x="9555209" y="1792456"/>
            <a:ext cx="1900782" cy="308275"/>
          </a:xfrm>
          <a:prstGeom prst="wedgeRoundRectCallout">
            <a:avLst>
              <a:gd name="adj1" fmla="val -39393"/>
              <a:gd name="adj2" fmla="val -8798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altLang="zh-CN" dirty="0"/>
              <a:t>Wigner-D matrix</a:t>
            </a:r>
            <a:endParaRPr lang="zh-CN" altLang="en-US" dirty="0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15DF8D8D-A1E3-40CD-91AE-767ADDDA80B9}"/>
              </a:ext>
            </a:extLst>
          </p:cNvPr>
          <p:cNvGrpSpPr/>
          <p:nvPr/>
        </p:nvGrpSpPr>
        <p:grpSpPr>
          <a:xfrm>
            <a:off x="8830943" y="163970"/>
            <a:ext cx="3207260" cy="4501670"/>
            <a:chOff x="8830943" y="171828"/>
            <a:chExt cx="3207260" cy="4385053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1E17CBF2-983A-4E63-BBFA-6B45895F19C3}"/>
                </a:ext>
              </a:extLst>
            </p:cNvPr>
            <p:cNvSpPr/>
            <p:nvPr/>
          </p:nvSpPr>
          <p:spPr>
            <a:xfrm>
              <a:off x="8830943" y="732045"/>
              <a:ext cx="3207260" cy="382483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FCCBB185-1C93-4155-8C05-EDCB8354422F}"/>
                </a:ext>
              </a:extLst>
            </p:cNvPr>
            <p:cNvSpPr txBox="1"/>
            <p:nvPr/>
          </p:nvSpPr>
          <p:spPr>
            <a:xfrm>
              <a:off x="9795086" y="171828"/>
              <a:ext cx="1492716" cy="3597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User defined</a:t>
              </a:r>
            </a:p>
          </p:txBody>
        </p:sp>
      </p:grpSp>
      <p:sp>
        <p:nvSpPr>
          <p:cNvPr id="44" name="Rounded Rectangular Callout 36">
            <a:extLst>
              <a:ext uri="{FF2B5EF4-FFF2-40B4-BE49-F238E27FC236}">
                <a16:creationId xmlns:a16="http://schemas.microsoft.com/office/drawing/2014/main" id="{C31D9242-9D59-4432-ACA9-B6C09DB53127}"/>
              </a:ext>
            </a:extLst>
          </p:cNvPr>
          <p:cNvSpPr/>
          <p:nvPr/>
        </p:nvSpPr>
        <p:spPr>
          <a:xfrm>
            <a:off x="10434573" y="4343284"/>
            <a:ext cx="1275082" cy="308275"/>
          </a:xfrm>
          <a:prstGeom prst="wedgeRoundRectCallout">
            <a:avLst>
              <a:gd name="adj1" fmla="val -39393"/>
              <a:gd name="adj2" fmla="val -8798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altLang="zh-CN" dirty="0"/>
              <a:t>alignment</a:t>
            </a:r>
            <a:endParaRPr lang="zh-CN" altLang="en-US" dirty="0"/>
          </a:p>
        </p:txBody>
      </p:sp>
      <p:sp>
        <p:nvSpPr>
          <p:cNvPr id="11" name="页脚占位符 10">
            <a:extLst>
              <a:ext uri="{FF2B5EF4-FFF2-40B4-BE49-F238E27FC236}">
                <a16:creationId xmlns:a16="http://schemas.microsoft.com/office/drawing/2014/main" id="{481558EB-D002-436C-A4A0-3F11ED37D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56350"/>
            <a:ext cx="4863342" cy="365125"/>
          </a:xfrm>
        </p:spPr>
        <p:txBody>
          <a:bodyPr/>
          <a:lstStyle/>
          <a:p>
            <a:r>
              <a:rPr lang="en-US" altLang="zh-CN"/>
              <a:t>Yi Jiang, General Amplitude Analysis Tool, TF-PWA</a:t>
            </a:r>
            <a:endParaRPr lang="zh-CN" altLang="en-US" dirty="0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7525BB8B-7FD8-4A3B-B03E-AB61DCC3E7B9}"/>
              </a:ext>
            </a:extLst>
          </p:cNvPr>
          <p:cNvSpPr txBox="1"/>
          <p:nvPr/>
        </p:nvSpPr>
        <p:spPr>
          <a:xfrm>
            <a:off x="756004" y="6025871"/>
            <a:ext cx="4931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Automatically calculated from decay structure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8017314D-6D72-47D2-9BEE-EDBC9C989CFA}"/>
                  </a:ext>
                </a:extLst>
              </p:cNvPr>
              <p:cNvSpPr txBox="1"/>
              <p:nvPr/>
            </p:nvSpPr>
            <p:spPr>
              <a:xfrm>
                <a:off x="2215899" y="1514292"/>
                <a:ext cx="21063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8017314D-6D72-47D2-9BEE-EDBC9C989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899" y="1514292"/>
                <a:ext cx="210635" cy="276999"/>
              </a:xfrm>
              <a:prstGeom prst="rect">
                <a:avLst/>
              </a:prstGeom>
              <a:blipFill>
                <a:blip r:embed="rId18"/>
                <a:stretch>
                  <a:fillRect l="-26471" r="-23529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3279B7F1-85C6-4465-BC4D-6A4DBC4FCA6F}"/>
                  </a:ext>
                </a:extLst>
              </p:cNvPr>
              <p:cNvSpPr txBox="1"/>
              <p:nvPr/>
            </p:nvSpPr>
            <p:spPr>
              <a:xfrm rot="19859250">
                <a:off x="3160771" y="1259275"/>
                <a:ext cx="21672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3279B7F1-85C6-4465-BC4D-6A4DBC4FC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59250">
                <a:off x="3160771" y="1259275"/>
                <a:ext cx="216726" cy="276999"/>
              </a:xfrm>
              <a:prstGeom prst="rect">
                <a:avLst/>
              </a:prstGeom>
              <a:blipFill>
                <a:blip r:embed="rId19"/>
                <a:stretch>
                  <a:fillRect l="-11111" t="-1724" r="-12963" b="-103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476348EB-1665-4999-8520-001F79D2DCB0}"/>
                  </a:ext>
                </a:extLst>
              </p:cNvPr>
              <p:cNvSpPr txBox="1"/>
              <p:nvPr/>
            </p:nvSpPr>
            <p:spPr>
              <a:xfrm rot="1593913">
                <a:off x="3680180" y="2046044"/>
                <a:ext cx="22102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476348EB-1665-4999-8520-001F79D2D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93913">
                <a:off x="3680180" y="2046044"/>
                <a:ext cx="221022" cy="276999"/>
              </a:xfrm>
              <a:prstGeom prst="rect">
                <a:avLst/>
              </a:prstGeom>
              <a:blipFill>
                <a:blip r:embed="rId20"/>
                <a:stretch>
                  <a:fillRect l="-14815" t="-1724" r="-9259" b="-103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3237E6E4-E091-4127-8383-8A05E1C5029A}"/>
                  </a:ext>
                </a:extLst>
              </p:cNvPr>
              <p:cNvSpPr txBox="1"/>
              <p:nvPr/>
            </p:nvSpPr>
            <p:spPr>
              <a:xfrm rot="19353701">
                <a:off x="4013989" y="752048"/>
                <a:ext cx="21050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3237E6E4-E091-4127-8383-8A05E1C50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353701">
                <a:off x="4013989" y="752048"/>
                <a:ext cx="210506" cy="276999"/>
              </a:xfrm>
              <a:prstGeom prst="rect">
                <a:avLst/>
              </a:prstGeom>
              <a:blipFill>
                <a:blip r:embed="rId21"/>
                <a:stretch>
                  <a:fillRect l="-8929" t="-3448" r="-10714" b="-120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ED33DE5D-1B8C-4D5E-9159-FE4BC52C31B4}"/>
                  </a:ext>
                </a:extLst>
              </p:cNvPr>
              <p:cNvSpPr txBox="1"/>
              <p:nvPr/>
            </p:nvSpPr>
            <p:spPr>
              <a:xfrm rot="1868915">
                <a:off x="4166826" y="1277963"/>
                <a:ext cx="22955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ED33DE5D-1B8C-4D5E-9159-FE4BC52C3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8915">
                <a:off x="4166826" y="1277963"/>
                <a:ext cx="229550" cy="276999"/>
              </a:xfrm>
              <a:prstGeom prst="rect">
                <a:avLst/>
              </a:prstGeom>
              <a:blipFill>
                <a:blip r:embed="rId22"/>
                <a:stretch>
                  <a:fillRect l="-14035" t="-3390" r="-7018" b="-101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8D983AE-61D9-4EF6-99BD-D97D32668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2022/12/09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213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/>
      <p:bldP spid="42" grpId="0"/>
      <p:bldP spid="2" grpId="0"/>
      <p:bldP spid="8" grpId="0"/>
      <p:bldP spid="37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7768A7E-2266-46CB-806B-4DFB48978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761" y="1474248"/>
            <a:ext cx="6913616" cy="1867659"/>
          </a:xfrm>
          <a:prstGeom prst="rect">
            <a:avLst/>
          </a:prstGeom>
        </p:spPr>
      </p:pic>
      <p:pic>
        <p:nvPicPr>
          <p:cNvPr id="1028" name="Picture 4" descr="Figure">
            <a:extLst>
              <a:ext uri="{FF2B5EF4-FFF2-40B4-BE49-F238E27FC236}">
                <a16:creationId xmlns:a16="http://schemas.microsoft.com/office/drawing/2014/main" id="{1826F9C4-99A2-49C6-A7C4-70559F906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71" y="3456374"/>
            <a:ext cx="3854353" cy="284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F2F69F6-089E-4BE7-B367-FD67219B3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Application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BESIII analysis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0ACA84F-BA30-421F-A7F3-7599CB8397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6631" y="1136038"/>
                <a:ext cx="10515600" cy="229296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Λ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/>
                  <a:t> </a:t>
                </a:r>
              </a:p>
              <a:p>
                <a:pPr lvl="1"/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Simultaneous fit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 energy points</a:t>
                </a:r>
              </a:p>
              <a:p>
                <a:pPr lvl="2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10k events, 854k MC</a:t>
                </a:r>
              </a:p>
              <a:p>
                <a:pPr lvl="2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38 free parameters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0ACA84F-BA30-421F-A7F3-7599CB8397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6631" y="1136038"/>
                <a:ext cx="10515600" cy="2292962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44091B-D75E-4E02-9261-FA943BA1D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2022/12/09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1FDD0C-44E1-411F-8CF0-B7511A1CE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Yi Jiang, General Amplitude Analysis Tool, TF-PWA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BF29CA-E281-41D3-BF93-EA8DE9C3C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2402-7DDA-4FF9-AB4A-643E6214CB9B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pic>
        <p:nvPicPr>
          <p:cNvPr id="1026" name="Picture 2" descr="Figure">
            <a:extLst>
              <a:ext uri="{FF2B5EF4-FFF2-40B4-BE49-F238E27FC236}">
                <a16:creationId xmlns:a16="http://schemas.microsoft.com/office/drawing/2014/main" id="{18CD72ED-B844-46DA-873B-60C40A4A5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140" y="3456374"/>
            <a:ext cx="3854353" cy="284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gure">
            <a:extLst>
              <a:ext uri="{FF2B5EF4-FFF2-40B4-BE49-F238E27FC236}">
                <a16:creationId xmlns:a16="http://schemas.microsoft.com/office/drawing/2014/main" id="{2E915BDB-D759-422E-AB1D-9CB20D588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309" y="3456374"/>
            <a:ext cx="3854353" cy="284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68C59DD-7BE0-4111-83E2-6FC1D0188C66}"/>
              </a:ext>
            </a:extLst>
          </p:cNvPr>
          <p:cNvSpPr txBox="1"/>
          <p:nvPr/>
        </p:nvSpPr>
        <p:spPr>
          <a:xfrm>
            <a:off x="4347542" y="1077542"/>
            <a:ext cx="2034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linkClick r:id="rId7"/>
              </a:rPr>
              <a:t>[arxiv:2209.08464]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3027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基础</Template>
  <TotalTime>22264</TotalTime>
  <Words>4139</Words>
  <Application>Microsoft Office PowerPoint</Application>
  <PresentationFormat>宽屏</PresentationFormat>
  <Paragraphs>848</Paragraphs>
  <Slides>35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6" baseType="lpstr">
      <vt:lpstr>等线</vt:lpstr>
      <vt:lpstr>等线 Light</vt:lpstr>
      <vt:lpstr>Microsoft YaHei</vt:lpstr>
      <vt:lpstr>Arial</vt:lpstr>
      <vt:lpstr>Cambria Math</vt:lpstr>
      <vt:lpstr>Copperplate Gothic Bold</vt:lpstr>
      <vt:lpstr>Courier New</vt:lpstr>
      <vt:lpstr>Roboto</vt:lpstr>
      <vt:lpstr>Times New Roman</vt:lpstr>
      <vt:lpstr>Verdana</vt:lpstr>
      <vt:lpstr>Office 主题​​</vt:lpstr>
      <vt:lpstr>A General Amplitude Analysis Tool TF-PWA and its application</vt:lpstr>
      <vt:lpstr>Outline</vt:lpstr>
      <vt:lpstr>Introduction</vt:lpstr>
      <vt:lpstr>TF-PWA: Partial Wave Analysis with TensorFlow</vt:lpstr>
      <vt:lpstr>PowerPoint 演示文稿</vt:lpstr>
      <vt:lpstr>Configuration File</vt:lpstr>
      <vt:lpstr>Topology based algorithm</vt:lpstr>
      <vt:lpstr>PowerPoint 演示文稿</vt:lpstr>
      <vt:lpstr>Application in BESIII analysis</vt:lpstr>
      <vt:lpstr>Real analysis performance</vt:lpstr>
      <vt:lpstr>Application in LHCb Analysis</vt:lpstr>
      <vt:lpstr>Functions implemented</vt:lpstr>
      <vt:lpstr>Summary</vt:lpstr>
      <vt:lpstr>Back Up</vt:lpstr>
      <vt:lpstr>Next to do</vt:lpstr>
      <vt:lpstr>Data process:  Automatic angle calculation</vt:lpstr>
      <vt:lpstr>Topology based algorithm</vt:lpstr>
      <vt:lpstr>PowerPoint 演示文稿</vt:lpstr>
      <vt:lpstr>PowerPoint 演示文稿</vt:lpstr>
      <vt:lpstr>PowerPoint 演示文稿</vt:lpstr>
      <vt:lpstr>Resonant models and LS coupling</vt:lpstr>
      <vt:lpstr>CP conservation</vt:lpstr>
      <vt:lpstr>Identical particles</vt:lpstr>
      <vt:lpstr>PowerPoint 演示文稿</vt:lpstr>
      <vt:lpstr>Automatic Differentiation (AD)</vt:lpstr>
      <vt:lpstr>Reduce Memory Usage</vt:lpstr>
      <vt:lpstr>Benchmarks</vt:lpstr>
      <vt:lpstr>Benchmarks</vt:lpstr>
      <vt:lpstr>Performance in a real fit</vt:lpstr>
      <vt:lpstr>Amplitude analysis without new states</vt:lpstr>
      <vt:lpstr>Automatic angle calculation</vt:lpstr>
      <vt:lpstr>Plot of Angle</vt:lpstr>
      <vt:lpstr>Automatic Differentiation (AD)</vt:lpstr>
      <vt:lpstr>Batch method</vt:lpstr>
      <vt:lpstr>Factor system:  automatic factorization of amplitude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Amplitude analysis of D^∗ D^∗ π based on TF-PWA</dc:title>
  <dc:creator>jiangy</dc:creator>
  <cp:lastModifiedBy>蒋 艺</cp:lastModifiedBy>
  <cp:revision>446</cp:revision>
  <dcterms:created xsi:type="dcterms:W3CDTF">2020-06-10T10:52:21Z</dcterms:created>
  <dcterms:modified xsi:type="dcterms:W3CDTF">2022-12-09T06:40:37Z</dcterms:modified>
</cp:coreProperties>
</file>