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305" r:id="rId5"/>
    <p:sldId id="266" r:id="rId6"/>
    <p:sldId id="304" r:id="rId7"/>
    <p:sldId id="307" r:id="rId8"/>
    <p:sldId id="309" r:id="rId9"/>
    <p:sldId id="29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06B"/>
    <a:srgbClr val="237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909"/>
  </p:normalViewPr>
  <p:slideViewPr>
    <p:cSldViewPr snapToGrid="0">
      <p:cViewPr varScale="1">
        <p:scale>
          <a:sx n="83" d="100"/>
          <a:sy n="83" d="100"/>
        </p:scale>
        <p:origin x="1464" y="58"/>
      </p:cViewPr>
      <p:guideLst/>
    </p:cSldViewPr>
  </p:slideViewPr>
  <p:outlineViewPr>
    <p:cViewPr>
      <p:scale>
        <a:sx n="33" d="100"/>
        <a:sy n="33" d="100"/>
      </p:scale>
      <p:origin x="0" y="-142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8D3C1-1A2A-4BCA-9591-2F51A3D23D7D}" type="datetimeFigureOut">
              <a:rPr lang="zh-CN" altLang="en-US" smtClean="0"/>
              <a:t>2022/12/10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28621-875D-49F9-A990-DCADEBB55C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971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210" y="2081481"/>
            <a:ext cx="7772400" cy="1377462"/>
          </a:xfrm>
        </p:spPr>
        <p:txBody>
          <a:bodyPr anchor="ctr" anchorCtr="1">
            <a:normAutofit/>
          </a:bodyPr>
          <a:lstStyle>
            <a:lvl1pPr algn="ctr">
              <a:defRPr sz="2800" b="1" i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53910" y="4556613"/>
            <a:ext cx="3429000" cy="36512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Author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E73F414-6870-4121-BD9F-7C594CEE502A}"/>
              </a:ext>
            </a:extLst>
          </p:cNvPr>
          <p:cNvSpPr txBox="1">
            <a:spLocks/>
          </p:cNvSpPr>
          <p:nvPr userDrawn="1"/>
        </p:nvSpPr>
        <p:spPr>
          <a:xfrm>
            <a:off x="518087" y="5759083"/>
            <a:ext cx="7936523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54821C6-9102-3B4D-BB6C-736752D5A6CF}"/>
              </a:ext>
            </a:extLst>
          </p:cNvPr>
          <p:cNvSpPr txBox="1"/>
          <p:nvPr userDrawn="1"/>
        </p:nvSpPr>
        <p:spPr>
          <a:xfrm>
            <a:off x="726440" y="633208"/>
            <a:ext cx="7691120" cy="5557520"/>
          </a:xfrm>
          <a:prstGeom prst="rect">
            <a:avLst/>
          </a:prstGeom>
          <a:solidFill>
            <a:srgbClr val="FFFFFF">
              <a:alpha val="90161"/>
            </a:srgbClr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5" name="内容占位符 24">
            <a:extLst>
              <a:ext uri="{FF2B5EF4-FFF2-40B4-BE49-F238E27FC236}">
                <a16:creationId xmlns:a16="http://schemas.microsoft.com/office/drawing/2014/main" id="{2EBD9F45-08CA-4645-BF62-CFC0D53DEBF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288143" y="1268990"/>
            <a:ext cx="6614159" cy="7810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="0" i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27" name="内容占位符 26">
            <a:extLst>
              <a:ext uri="{FF2B5EF4-FFF2-40B4-BE49-F238E27FC236}">
                <a16:creationId xmlns:a16="http://schemas.microsoft.com/office/drawing/2014/main" id="{F7154957-418A-1249-B35C-BE0AF15C4E9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9840" y="2226651"/>
            <a:ext cx="6614159" cy="475305"/>
          </a:xfrm>
        </p:spPr>
        <p:txBody>
          <a:bodyPr anchor="ctr" anchorCtr="0"/>
          <a:lstStyle>
            <a:lvl1pPr marL="0" indent="0" algn="ctr">
              <a:buNone/>
              <a:defRPr sz="2400" b="0" i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en-US" altLang="zh-CN" dirty="0"/>
              <a:t>author</a:t>
            </a:r>
            <a:endParaRPr kumimoji="1" lang="zh-CN" altLang="en-US" dirty="0"/>
          </a:p>
        </p:txBody>
      </p:sp>
      <p:sp>
        <p:nvSpPr>
          <p:cNvPr id="30" name="内容占位符 26">
            <a:extLst>
              <a:ext uri="{FF2B5EF4-FFF2-40B4-BE49-F238E27FC236}">
                <a16:creationId xmlns:a16="http://schemas.microsoft.com/office/drawing/2014/main" id="{71F9B19D-1A69-024F-BF2E-A29410F8E0D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288142" y="3639963"/>
            <a:ext cx="6614159" cy="475305"/>
          </a:xfrm>
        </p:spPr>
        <p:txBody>
          <a:bodyPr anchor="ctr" anchorCtr="0"/>
          <a:lstStyle>
            <a:lvl1pPr marL="0" indent="0" algn="ctr">
              <a:buNone/>
              <a:defRPr sz="2400" b="0" i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en-US" altLang="zh-CN" dirty="0"/>
              <a:t>Co.</a:t>
            </a:r>
            <a:endParaRPr kumimoji="1" lang="zh-CN" altLang="en-US" dirty="0"/>
          </a:p>
        </p:txBody>
      </p:sp>
      <p:pic>
        <p:nvPicPr>
          <p:cNvPr id="6" name="图片 5" descr="图表&#10;&#10;描述已自动生成">
            <a:extLst>
              <a:ext uri="{FF2B5EF4-FFF2-40B4-BE49-F238E27FC236}">
                <a16:creationId xmlns:a16="http://schemas.microsoft.com/office/drawing/2014/main" id="{A551EA6B-B16B-7D42-A5DA-63595DD9D5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994" y="4525558"/>
            <a:ext cx="1786011" cy="178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6832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7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8428531-7D67-4C44-A322-3F1D349FE5F3}"/>
              </a:ext>
            </a:extLst>
          </p:cNvPr>
          <p:cNvSpPr/>
          <p:nvPr userDrawn="1"/>
        </p:nvSpPr>
        <p:spPr>
          <a:xfrm>
            <a:off x="0" y="0"/>
            <a:ext cx="9144000" cy="6133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3A88864-3A1A-9B4D-9A0D-956096328AD6}"/>
              </a:ext>
            </a:extLst>
          </p:cNvPr>
          <p:cNvSpPr/>
          <p:nvPr userDrawn="1"/>
        </p:nvSpPr>
        <p:spPr>
          <a:xfrm>
            <a:off x="0" y="6612673"/>
            <a:ext cx="9144000" cy="245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AB2319F-917B-1F47-B590-19CF0F0E4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4680" y="11151"/>
            <a:ext cx="5715000" cy="6846849"/>
          </a:xfrm>
        </p:spPr>
        <p:txBody>
          <a:bodyPr>
            <a:normAutofit/>
          </a:bodyPr>
          <a:lstStyle>
            <a:lvl1pPr>
              <a:defRPr sz="29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Outline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901D1E6-53C4-CE4E-D99B-D64B10484715}"/>
              </a:ext>
            </a:extLst>
          </p:cNvPr>
          <p:cNvSpPr/>
          <p:nvPr userDrawn="1"/>
        </p:nvSpPr>
        <p:spPr>
          <a:xfrm>
            <a:off x="0" y="10828"/>
            <a:ext cx="9144000" cy="59432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1CAC786-032D-3CC3-4D9F-149340270B45}"/>
              </a:ext>
            </a:extLst>
          </p:cNvPr>
          <p:cNvSpPr txBox="1"/>
          <p:nvPr userDrawn="1"/>
        </p:nvSpPr>
        <p:spPr>
          <a:xfrm>
            <a:off x="0" y="6638290"/>
            <a:ext cx="9144000" cy="2197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36000" tIns="18000" rIns="36000" bIns="18000" rtlCol="0" anchor="ctr" anchorCtr="1">
            <a:spAutoFit/>
          </a:bodyPr>
          <a:lstStyle/>
          <a:p>
            <a:endParaRPr lang="en-US" altLang="zh-CN" sz="12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3036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886700" cy="602166"/>
          </a:xfrm>
        </p:spPr>
        <p:txBody>
          <a:bodyPr>
            <a:normAutofit/>
          </a:bodyPr>
          <a:lstStyle>
            <a:lvl1pPr>
              <a:defRPr sz="2000" b="0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84010"/>
            <a:ext cx="8819986" cy="5639814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100"/>
            </a:lvl2pPr>
          </a:lstStyle>
          <a:p>
            <a:pPr lvl="0"/>
            <a:r>
              <a:rPr lang="en-US" altLang="zh-CN" dirty="0"/>
              <a:t>Point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DB7A0F8-3B23-4872-B03C-3FAD557FE9CA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0" y="602166"/>
            <a:ext cx="7886700" cy="374056"/>
          </a:xfrm>
        </p:spPr>
        <p:txBody>
          <a:bodyPr>
            <a:noAutofit/>
          </a:bodyPr>
          <a:lstStyle>
            <a:lvl1pPr marL="0" indent="0">
              <a:buFont typeface="Wingdings" panose="05000000000000000000" pitchFamily="2" charset="2"/>
              <a:buNone/>
              <a:defRPr sz="180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100"/>
            </a:lvl2pPr>
          </a:lstStyle>
          <a:p>
            <a:pPr lvl="0"/>
            <a:r>
              <a:rPr lang="en-US" altLang="zh-CN" dirty="0"/>
              <a:t>Subsection</a:t>
            </a:r>
          </a:p>
        </p:txBody>
      </p:sp>
      <p:sp>
        <p:nvSpPr>
          <p:cNvPr id="9" name="日期占位符 8">
            <a:extLst>
              <a:ext uri="{FF2B5EF4-FFF2-40B4-BE49-F238E27FC236}">
                <a16:creationId xmlns:a16="http://schemas.microsoft.com/office/drawing/2014/main" id="{E9250E74-C13D-FE49-81EE-81C24FE477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8A2B4F-E582-AC41-8DC8-7531AD76181A}" type="datetime1">
              <a:rPr kumimoji="1" lang="zh-CN" altLang="en-US" smtClean="0"/>
              <a:t>2022/12/10</a:t>
            </a:fld>
            <a:endParaRPr kumimoji="1" lang="zh-CN" altLang="en-US" dirty="0"/>
          </a:p>
        </p:txBody>
      </p:sp>
      <p:sp>
        <p:nvSpPr>
          <p:cNvPr id="10" name="页脚占位符 9">
            <a:extLst>
              <a:ext uri="{FF2B5EF4-FFF2-40B4-BE49-F238E27FC236}">
                <a16:creationId xmlns:a16="http://schemas.microsoft.com/office/drawing/2014/main" id="{13A4F7CD-25BE-A442-BFA6-7EA03C0BE35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12" name="灯片编号占位符 11">
            <a:extLst>
              <a:ext uri="{FF2B5EF4-FFF2-40B4-BE49-F238E27FC236}">
                <a16:creationId xmlns:a16="http://schemas.microsoft.com/office/drawing/2014/main" id="{292D3448-6F30-5446-BEDA-43C48204E87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9D5A6F-5E7A-C44C-950F-00A4CEF6CA75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5730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264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9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9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24876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5281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6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黑白色的标志&#10;&#10;描述已自动生成">
            <a:extLst>
              <a:ext uri="{FF2B5EF4-FFF2-40B4-BE49-F238E27FC236}">
                <a16:creationId xmlns:a16="http://schemas.microsoft.com/office/drawing/2014/main" id="{FBC6179C-6AA3-AD48-B3AF-742425876E3A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361" y="146089"/>
            <a:ext cx="2185639" cy="3237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FC7C5FA-33F4-A14B-ADB8-CFE7F575CBBE}"/>
              </a:ext>
            </a:extLst>
          </p:cNvPr>
          <p:cNvSpPr/>
          <p:nvPr userDrawn="1"/>
        </p:nvSpPr>
        <p:spPr>
          <a:xfrm>
            <a:off x="0" y="10828"/>
            <a:ext cx="9144000" cy="59432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8FAB985-E7AA-324C-8F6C-7AD0A0D77ED7}"/>
              </a:ext>
            </a:extLst>
          </p:cNvPr>
          <p:cNvSpPr txBox="1"/>
          <p:nvPr userDrawn="1"/>
        </p:nvSpPr>
        <p:spPr>
          <a:xfrm>
            <a:off x="0" y="6638290"/>
            <a:ext cx="9144000" cy="2197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36000" tIns="18000" rIns="36000" bIns="18000" rtlCol="0" anchor="ctr" anchorCtr="1">
            <a:spAutoFit/>
          </a:bodyPr>
          <a:lstStyle/>
          <a:p>
            <a:endParaRPr lang="en-US" altLang="zh-CN" sz="12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页脚占位符 8">
                <a:extLst>
                  <a:ext uri="{FF2B5EF4-FFF2-40B4-BE49-F238E27FC236}">
                    <a16:creationId xmlns:a16="http://schemas.microsoft.com/office/drawing/2014/main" id="{701564EF-B890-504C-851E-B68AF384D192}"/>
                  </a:ext>
                </a:extLst>
              </p:cNvPr>
              <p:cNvSpPr>
                <a:spLocks noGrp="1"/>
              </p:cNvSpPr>
              <p:nvPr>
                <p:ph type="ftr" sz="quarter" idx="3"/>
              </p:nvPr>
            </p:nvSpPr>
            <p:spPr>
              <a:xfrm>
                <a:off x="3028950" y="6638290"/>
                <a:ext cx="3086100" cy="231339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>
                <a:lvl1pPr algn="ctr">
                  <a:defRPr sz="12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</a:lstStyle>
              <a:p>
                <a:r>
                  <a:rPr kumimoji="1" lang="en-US" altLang="zh-CN" dirty="0"/>
                  <a:t>Recent results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zh-CN" b="0" i="0" smtClean="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kumimoji="1" lang="en-US" altLang="zh-CN" dirty="0"/>
                  <a:t> decays in PQCD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9" name="页脚占位符 8">
                <a:extLst>
                  <a:ext uri="{FF2B5EF4-FFF2-40B4-BE49-F238E27FC236}">
                    <a16:creationId xmlns:a16="http://schemas.microsoft.com/office/drawing/2014/main" id="{701564EF-B890-504C-851E-B68AF384D1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ftr" sz="quarter" idx="3"/>
              </p:nvPr>
            </p:nvSpPr>
            <p:spPr>
              <a:xfrm>
                <a:off x="3028950" y="6638290"/>
                <a:ext cx="3086100" cy="231339"/>
              </a:xfrm>
              <a:prstGeom prst="rect">
                <a:avLst/>
              </a:prstGeom>
              <a:blipFill>
                <a:blip r:embed="rId13"/>
                <a:stretch>
                  <a:fillRect t="-10526" b="-315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1EBD94FD-CBEC-F54A-B077-9760120E1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638290"/>
            <a:ext cx="2057400" cy="2088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59D5A6F-5E7A-C44C-950F-00A4CEF6CA75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  <p:sp>
        <p:nvSpPr>
          <p:cNvPr id="11" name="日期占位符 10">
            <a:extLst>
              <a:ext uri="{FF2B5EF4-FFF2-40B4-BE49-F238E27FC236}">
                <a16:creationId xmlns:a16="http://schemas.microsoft.com/office/drawing/2014/main" id="{072D3DD5-B121-BB4B-9A7F-50D146F152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638290"/>
            <a:ext cx="2057400" cy="2088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C8A2B4F-E582-AC41-8DC8-7531AD76181A}" type="datetime1">
              <a:rPr kumimoji="1" lang="zh-CN" altLang="en-US" smtClean="0"/>
              <a:pPr/>
              <a:t>2022/12/10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854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346FEC4-3059-5B49-A8DC-BE4C621F65D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88143" y="1136075"/>
            <a:ext cx="6614159" cy="858549"/>
          </a:xfrm>
        </p:spPr>
        <p:txBody>
          <a:bodyPr>
            <a:noAutofit/>
          </a:bodyPr>
          <a:lstStyle/>
          <a:p>
            <a:r>
              <a:rPr lang="en-US" altLang="zh-CN" sz="3000" dirty="0"/>
              <a:t>CP violation induced by T-odd correlations and its baryonic </a:t>
            </a:r>
            <a:r>
              <a:rPr lang="en-US" altLang="zh-CN" sz="3000" dirty="0" smtClean="0"/>
              <a:t>applications</a:t>
            </a:r>
            <a:endParaRPr kumimoji="1" lang="zh-CN" altLang="en-US" sz="3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3E2C81DC-4EB4-434A-963E-4DE0DD7A516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264920" y="2214907"/>
            <a:ext cx="6614159" cy="1175273"/>
          </a:xfrm>
        </p:spPr>
        <p:txBody>
          <a:bodyPr>
            <a:normAutofit/>
          </a:bodyPr>
          <a:lstStyle/>
          <a:p>
            <a:r>
              <a:rPr kumimoji="1"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Jian-Peng Wang </a:t>
            </a:r>
            <a:r>
              <a:rPr kumimoji="1"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kumimoji="1"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汪建鹏</a:t>
            </a:r>
            <a:r>
              <a:rPr kumimoji="1"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endParaRPr kumimoji="1" lang="en-US" altLang="zh-CN" sz="2000" b="0" dirty="0">
              <a:solidFill>
                <a:schemeClr val="tx1">
                  <a:lumMod val="95000"/>
                  <a:lumOff val="5000"/>
                </a:schemeClr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kumimoji="1"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2022.12.10</a:t>
            </a:r>
            <a:endParaRPr kumimoji="1" lang="en-US" altLang="zh-CN" sz="20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kumimoji="1" lang="en-US" altLang="zh-CN" sz="20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@</a:t>
            </a:r>
            <a:r>
              <a:rPr kumimoji="1" lang="zh-CN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第十九届重味物理前与</a:t>
            </a:r>
            <a:r>
              <a:rPr kumimoji="1"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CP</a:t>
            </a:r>
            <a:r>
              <a:rPr kumimoji="1" lang="zh-CN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破坏研讨会</a:t>
            </a:r>
            <a:endParaRPr kumimoji="1" lang="en-US" altLang="zh-CN" sz="2000" b="0" dirty="0">
              <a:solidFill>
                <a:schemeClr val="tx1">
                  <a:lumMod val="95000"/>
                  <a:lumOff val="5000"/>
                </a:schemeClr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47B401E-B4A6-BB4C-BE2D-7981D677982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03945" y="3632688"/>
            <a:ext cx="7736109" cy="670407"/>
          </a:xfrm>
        </p:spPr>
        <p:txBody>
          <a:bodyPr>
            <a:noAutofit/>
          </a:bodyPr>
          <a:lstStyle/>
          <a:p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Based on </a:t>
            </a:r>
            <a:r>
              <a:rPr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arXiv:2211.07332v1</a:t>
            </a:r>
          </a:p>
          <a:p>
            <a:r>
              <a:rPr kumimoji="1"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</a:t>
            </a:r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collaboration with </a:t>
            </a:r>
            <a:r>
              <a:rPr kumimoji="1"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Qin-Qin and Fu-Sheng </a:t>
            </a:r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Yu</a:t>
            </a:r>
            <a:endParaRPr kumimoji="1" lang="zh-CN" alt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9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C3865AE-2749-2B45-A13A-EEEB4EEFFBEA}"/>
              </a:ext>
            </a:extLst>
          </p:cNvPr>
          <p:cNvSpPr txBox="1"/>
          <p:nvPr/>
        </p:nvSpPr>
        <p:spPr>
          <a:xfrm>
            <a:off x="144659" y="55416"/>
            <a:ext cx="3410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kumimoji="1"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6AF0027-823D-954C-91F8-BB0AA2A51450}"/>
              </a:ext>
            </a:extLst>
          </p:cNvPr>
          <p:cNvSpPr txBox="1"/>
          <p:nvPr/>
        </p:nvSpPr>
        <p:spPr>
          <a:xfrm>
            <a:off x="255493" y="1002777"/>
            <a:ext cx="66902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kumimoji="1"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</a:p>
          <a:p>
            <a:pPr marL="285750" indent="-285750">
              <a:buFont typeface="Wingdings" pitchFamily="2" charset="2"/>
              <a:buChar char="Ø"/>
            </a:pPr>
            <a:endParaRPr kumimoji="1"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kumimoji="1"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T-odd correlation and CP violation</a:t>
            </a:r>
            <a:endParaRPr kumimoji="1"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kumimoji="1"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kumimoji="1"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 d</a:t>
            </a:r>
            <a:r>
              <a:rPr kumimoji="1"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ependence of strong phase</a:t>
            </a:r>
          </a:p>
          <a:p>
            <a:pPr marL="285750" indent="-285750">
              <a:buFont typeface="Wingdings" pitchFamily="2" charset="2"/>
              <a:buChar char="Ø"/>
            </a:pPr>
            <a:endParaRPr kumimoji="1"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kumimoji="1"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1"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aryonic applications</a:t>
            </a:r>
          </a:p>
          <a:p>
            <a:pPr marL="285750" indent="-285750">
              <a:buFont typeface="Wingdings" pitchFamily="2" charset="2"/>
              <a:buChar char="Ø"/>
            </a:pPr>
            <a:endParaRPr kumimoji="1"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kumimoji="1"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kumimoji="1" lang="zh-CN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2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4A83F7-16EE-8241-9288-6AD78424F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2800" dirty="0"/>
              <a:t>Motivation</a:t>
            </a:r>
            <a:endParaRPr kumimoji="1" lang="zh-CN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B60028F-9FB9-1B4D-8FD5-1AB86F5D9A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36" y="665018"/>
                <a:ext cx="8986982" cy="597327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en-US" altLang="zh-CN" sz="2000" dirty="0" smtClean="0"/>
                  <a:t>Sakharov </a:t>
                </a:r>
                <a:r>
                  <a:rPr kumimoji="1" lang="en-US" altLang="zh-CN" sz="2000" dirty="0"/>
                  <a:t>three </a:t>
                </a:r>
                <a:r>
                  <a:rPr kumimoji="1" lang="en-US" altLang="zh-CN" sz="2000" dirty="0" smtClean="0"/>
                  <a:t>requirements</a:t>
                </a:r>
                <a:endParaRPr kumimoji="1" lang="en-US" altLang="zh-CN" sz="2000" dirty="0"/>
              </a:p>
              <a:p>
                <a:pPr lvl="1">
                  <a:lnSpc>
                    <a:spcPct val="150000"/>
                  </a:lnSpc>
                </a:pPr>
                <a:r>
                  <a:rPr lang="en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" altLang="zh-CN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aryon </a:t>
                </a:r>
                <a:r>
                  <a:rPr lang="en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violation</a:t>
                </a:r>
                <a:r>
                  <a:rPr lang="en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</a:t>
                </a:r>
                <a:r>
                  <a:rPr kumimoji="1" lang="en-US" altLang="zh-CN" sz="20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:r>
                  <a:rPr kumimoji="1"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CP violation</a:t>
                </a:r>
                <a:r>
                  <a:rPr kumimoji="1"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kumimoji="1" lang="en-US" altLang="zh-CN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kumimoji="1" lang="en-US" altLang="zh-CN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 of thermal equilibrium</a:t>
                </a:r>
                <a:endParaRPr kumimoji="1" lang="en-US" altLang="zh-CN" sz="20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en-US" altLang="zh-CN" sz="2000" dirty="0" smtClean="0"/>
                  <a:t>In Standard Model, </a:t>
                </a:r>
                <a:r>
                  <a:rPr kumimoji="1" lang="en-US" altLang="zh-CN" sz="2000" dirty="0">
                    <a:solidFill>
                      <a:srgbClr val="0070C0"/>
                    </a:solidFill>
                  </a:rPr>
                  <a:t>CP violation </a:t>
                </a:r>
                <a:r>
                  <a:rPr kumimoji="1" lang="en-US" altLang="zh-CN" sz="2000" dirty="0" smtClean="0">
                    <a:solidFill>
                      <a:srgbClr val="0070C0"/>
                    </a:solidFill>
                  </a:rPr>
                  <a:t>was </a:t>
                </a:r>
                <a:r>
                  <a:rPr kumimoji="1" lang="en-US" altLang="zh-CN" sz="2000" dirty="0" smtClean="0"/>
                  <a:t>only </a:t>
                </a:r>
                <a:r>
                  <a:rPr kumimoji="1" lang="en-US" altLang="zh-CN" sz="2000" dirty="0"/>
                  <a:t>confirmed in K, B, D </a:t>
                </a:r>
                <a:r>
                  <a:rPr kumimoji="1" lang="en-US" altLang="zh-CN" sz="2000" dirty="0" smtClean="0"/>
                  <a:t>meson, but not yet in baryon sector!</a:t>
                </a:r>
              </a:p>
              <a:p>
                <a:pPr>
                  <a:lnSpc>
                    <a:spcPct val="150000"/>
                  </a:lnSpc>
                </a:pPr>
                <a:r>
                  <a:rPr kumimoji="1" lang="en-US" altLang="zh-CN" sz="2000" dirty="0">
                    <a:solidFill>
                      <a:srgbClr val="C00000"/>
                    </a:solidFill>
                  </a:rPr>
                  <a:t>Principal question: how to find baryon CPV</a:t>
                </a:r>
                <a:r>
                  <a:rPr kumimoji="1" lang="en-US" altLang="zh-CN" sz="2000" dirty="0" smtClean="0">
                    <a:solidFill>
                      <a:srgbClr val="C00000"/>
                    </a:solidFill>
                  </a:rPr>
                  <a:t>?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First baryonic CPV evidence</a:t>
                </a:r>
                <a:r>
                  <a:rPr lang="en-US" altLang="zh-CN" sz="2000" dirty="0" smtClean="0"/>
                  <a:t>: </a:t>
                </a:r>
                <a:r>
                  <a:rPr kumimoji="1" lang="en-US" altLang="zh-CN" sz="2000" dirty="0" smtClean="0">
                    <a:solidFill>
                      <a:srgbClr val="C00000"/>
                    </a:solidFill>
                  </a:rPr>
                  <a:t>3.3</a:t>
                </a:r>
                <a14:m>
                  <m:oMath xmlns:m="http://schemas.openxmlformats.org/officeDocument/2006/math">
                    <m:r>
                      <a:rPr kumimoji="1" lang="zh-CN" altLang="en-US" sz="20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CN" sz="2000" dirty="0" smtClean="0">
                    <a:solidFill>
                      <a:srgbClr val="C00000"/>
                    </a:solidFill>
                  </a:rPr>
                  <a:t> CPV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m:rPr>
                            <m:sty m:val="p"/>
                          </m:rPr>
                          <a:rPr lang="en-US" altLang="zh-CN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riple</m:t>
                        </m:r>
                        <m:r>
                          <a:rPr lang="en-US" altLang="zh-CN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𝑝𝑟𝑜𝑑𝑢𝑐𝑡</m:t>
                        </m:r>
                      </m:sup>
                    </m:sSubSup>
                    <m:d>
                      <m:dPr>
                        <m:ctrlPr>
                          <a:rPr lang="en-US" altLang="zh-CN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zh-CN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0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</m:d>
                  </m:oMath>
                </a14:m>
                <a:endParaRPr kumimoji="1" lang="en-US" altLang="zh-CN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B60028F-9FB9-1B4D-8FD5-1AB86F5D9A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36" y="665018"/>
                <a:ext cx="8986982" cy="5973272"/>
              </a:xfrm>
              <a:blipFill>
                <a:blip r:embed="rId2"/>
                <a:stretch>
                  <a:fillRect l="-611" r="-9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1BD4AC-4F08-634B-805E-DBA04529ED4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kumimoji="1" lang="en-US" altLang="zh-CN" dirty="0" smtClean="0"/>
              <a:t>2022/12/10</a:t>
            </a:r>
            <a:endParaRPr kumimoji="1" lang="zh-CN" altLang="en-US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325A234-680C-E14A-AA2B-C4D4191DDA6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kumimoji="1" lang="en-US" altLang="zh-CN" dirty="0" smtClean="0"/>
              <a:t>CPV induced by T-odd correlation</a:t>
            </a:r>
            <a:endParaRPr kumimoji="1" lang="zh-CN" alt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402DBEC-C9DE-5E4F-9CA2-9084A3C7527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9D5A6F-5E7A-C44C-950F-00A4CEF6CA75}" type="slidenum">
              <a:rPr kumimoji="1" lang="zh-CN" altLang="en-US" smtClean="0"/>
              <a:pPr/>
              <a:t>3</a:t>
            </a:fld>
            <a:endParaRPr kumimoji="1"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154EA0C-F11E-3643-9666-C98288E644B0}"/>
              </a:ext>
            </a:extLst>
          </p:cNvPr>
          <p:cNvSpPr txBox="1"/>
          <p:nvPr/>
        </p:nvSpPr>
        <p:spPr>
          <a:xfrm>
            <a:off x="6705938" y="990067"/>
            <a:ext cx="1561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C00000"/>
                </a:solidFill>
              </a:rPr>
              <a:t>[Sakharov</a:t>
            </a:r>
            <a:r>
              <a:rPr lang="zh-CN" altLang="en-US" sz="1600" b="1" dirty="0">
                <a:solidFill>
                  <a:srgbClr val="C00000"/>
                </a:solidFill>
              </a:rPr>
              <a:t> </a:t>
            </a:r>
            <a:r>
              <a:rPr lang="en-US" altLang="zh-CN" sz="1600" b="1" dirty="0">
                <a:solidFill>
                  <a:srgbClr val="C00000"/>
                </a:solidFill>
              </a:rPr>
              <a:t>,1967]</a:t>
            </a:r>
            <a:endParaRPr kumimoji="1" lang="zh-CN" altLang="en-US" sz="1600" b="1" dirty="0">
              <a:solidFill>
                <a:srgbClr val="C0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359" y="4588477"/>
            <a:ext cx="5679641" cy="1422978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486650" y="3984328"/>
            <a:ext cx="12715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rgbClr val="C00000"/>
                </a:solidFill>
              </a:rPr>
              <a:t>[</a:t>
            </a:r>
            <a:r>
              <a:rPr lang="en-US" altLang="zh-CN" sz="1600" b="1" dirty="0" err="1">
                <a:solidFill>
                  <a:srgbClr val="C00000"/>
                </a:solidFill>
              </a:rPr>
              <a:t>LHCb</a:t>
            </a:r>
            <a:r>
              <a:rPr lang="en-US" altLang="zh-CN" sz="1600" b="1" dirty="0">
                <a:solidFill>
                  <a:srgbClr val="C00000"/>
                </a:solidFill>
              </a:rPr>
              <a:t>, </a:t>
            </a:r>
            <a:r>
              <a:rPr lang="en-US" altLang="zh-CN" sz="1600" b="1" dirty="0" smtClean="0">
                <a:solidFill>
                  <a:srgbClr val="C00000"/>
                </a:solidFill>
              </a:rPr>
              <a:t>2017</a:t>
            </a:r>
            <a:r>
              <a:rPr lang="en-US" altLang="zh-CN" sz="1600" b="1" dirty="0">
                <a:solidFill>
                  <a:srgbClr val="C00000"/>
                </a:solidFill>
              </a:rPr>
              <a:t>]</a:t>
            </a:r>
            <a:endParaRPr lang="zh-CN" altLang="en-US" sz="1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1A803DA-EC37-DB45-8AAD-79EF04FC6315}"/>
                  </a:ext>
                </a:extLst>
              </p:cNvPr>
              <p:cNvSpPr txBox="1"/>
              <p:nvPr/>
            </p:nvSpPr>
            <p:spPr>
              <a:xfrm>
                <a:off x="9236" y="4585996"/>
                <a:ext cx="331657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1400">
                              <a:latin typeface="Cambria Math" panose="02040503050406030204" pitchFamily="18" charset="0"/>
                            </a:rPr>
                            <m:t>𝐶𝑃</m:t>
                          </m:r>
                        </m:sub>
                      </m:sSub>
                      <m:d>
                        <m:dPr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400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altLang="zh-CN" sz="140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altLang="zh-CN" sz="140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1400">
                              <a:latin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altLang="zh-CN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400">
                              <a:latin typeface="Cambria Math" panose="02040503050406030204" pitchFamily="18" charset="0"/>
                            </a:rPr>
                            <m:t>−3.5±1.7±2.0</m:t>
                          </m:r>
                        </m:e>
                      </m:d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%, </m:t>
                      </m:r>
                    </m:oMath>
                  </m:oMathPara>
                </a14:m>
                <a:endParaRPr lang="en-US" altLang="zh-CN" sz="1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1400">
                              <a:latin typeface="Cambria Math" panose="02040503050406030204" pitchFamily="18" charset="0"/>
                            </a:rPr>
                            <m:t>𝐶𝑃</m:t>
                          </m:r>
                        </m:sub>
                      </m:sSub>
                      <m:d>
                        <m:dPr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400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altLang="zh-CN" sz="140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altLang="zh-CN" sz="140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1400">
                              <a:latin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p>
                              <m:r>
                                <a:rPr lang="en-US" altLang="zh-CN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400">
                              <a:latin typeface="Cambria Math" panose="02040503050406030204" pitchFamily="18" charset="0"/>
                            </a:rPr>
                            <m:t>−2.0±1.3±1.0</m:t>
                          </m:r>
                        </m:e>
                      </m:d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altLang="zh-CN" sz="1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40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1400">
                              <a:latin typeface="Cambria Math" panose="02040503050406030204" pitchFamily="18" charset="0"/>
                            </a:rPr>
                            <m:t>𝐶𝑃</m:t>
                          </m:r>
                        </m:sub>
                        <m:sup>
                          <m:r>
                            <a:rPr lang="zh-CN" altLang="en-US" sz="1400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bSup>
                      <m:d>
                        <m:dPr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altLang="zh-CN" sz="1400">
                              <a:latin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140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1400">
                              <a:latin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altLang="zh-CN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en-US" altLang="zh-CN" sz="14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400"/>
                        <m:t>−</m:t>
                      </m:r>
                      <m:r>
                        <m:rPr>
                          <m:nor/>
                        </m:rPr>
                        <a:rPr lang="en-US" altLang="zh-CN" sz="1400"/>
                        <m:t>0.006 ± 0.012 ± 0.007</m:t>
                      </m:r>
                    </m:oMath>
                  </m:oMathPara>
                </a14:m>
                <a:endParaRPr lang="en-US" altLang="zh-CN" sz="1400" dirty="0" smtClean="0"/>
              </a:p>
              <a:p>
                <a:pPr algn="ctr"/>
                <a:r>
                  <a:rPr lang="en-US" altLang="zh-CN" sz="1400" dirty="0" smtClean="0"/>
                  <a:t>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40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400"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zh-CN" altLang="en-US" sz="1400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bSup>
                    <m:d>
                      <m:d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altLang="zh-CN" sz="1400">
                            <a:latin typeface="Cambria Math" panose="02040503050406030204" pitchFamily="18" charset="0"/>
                          </a:rPr>
                          <m:t>Λ</m:t>
                        </m:r>
                        <m:r>
                          <a:rPr lang="en-US" altLang="zh-CN" sz="140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CN" sz="1400">
                            <a:latin typeface="Cambria Math" panose="02040503050406030204" pitchFamily="18" charset="0"/>
                          </a:rPr>
                          <m:t>𝑝</m:t>
                        </m:r>
                        <m:sSup>
                          <m:sSupPr>
                            <m:ctrlPr>
                              <a:rPr lang="en-US" altLang="zh-CN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40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140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en-US" altLang="zh-CN" sz="140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altLang="zh-CN" sz="1400"/>
                      <m:t>+0.013±0.007±0.011</m:t>
                    </m:r>
                    <m:r>
                      <m:rPr>
                        <m:nor/>
                      </m:rPr>
                      <a:rPr lang="en-US" altLang="zh-CN" sz="1400" b="0" i="0" smtClean="0"/>
                      <m:t> </m:t>
                    </m:r>
                  </m:oMath>
                </a14:m>
                <a:endParaRPr lang="en-US" altLang="zh-CN" sz="1400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1A803DA-EC37-DB45-8AAD-79EF04FC63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6" y="4585996"/>
                <a:ext cx="3316577" cy="954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-11855" y="5672901"/>
            <a:ext cx="368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rgbClr val="C00000"/>
                </a:solidFill>
              </a:rPr>
              <a:t>[</a:t>
            </a:r>
            <a:r>
              <a:rPr lang="en-US" altLang="zh-CN" sz="1600" b="1" dirty="0" err="1">
                <a:solidFill>
                  <a:srgbClr val="C00000"/>
                </a:solidFill>
              </a:rPr>
              <a:t>LHCb</a:t>
            </a:r>
            <a:r>
              <a:rPr lang="en-US" altLang="zh-CN" sz="1600" b="1" dirty="0">
                <a:solidFill>
                  <a:srgbClr val="C00000"/>
                </a:solidFill>
              </a:rPr>
              <a:t>, </a:t>
            </a:r>
            <a:r>
              <a:rPr lang="en-US" altLang="zh-CN" sz="1600" b="1" dirty="0" smtClean="0">
                <a:solidFill>
                  <a:srgbClr val="C00000"/>
                </a:solidFill>
              </a:rPr>
              <a:t>2018],[BESIII, 2019],[BelleII,2022]</a:t>
            </a:r>
            <a:endParaRPr lang="zh-CN" altLang="en-US" sz="1600" b="1" dirty="0">
              <a:solidFill>
                <a:srgbClr val="C0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55141" y="6034141"/>
            <a:ext cx="2803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From Prof. Yan-Xi Zhang’s </a:t>
            </a:r>
            <a:r>
              <a:rPr lang="en-US" altLang="zh-CN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Slide</a:t>
            </a:r>
            <a:endParaRPr lang="zh-CN" alt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7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kumimoji="1" lang="en-US" altLang="zh-CN" dirty="0" smtClean="0"/>
              <a:t>2022/12/10</a:t>
            </a:r>
            <a:endParaRPr kumimoji="1"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kumimoji="1" lang="en-US" altLang="zh-CN" dirty="0"/>
              <a:t>CPV induced by T-odd </a:t>
            </a:r>
            <a:r>
              <a:rPr kumimoji="1" lang="en-US" altLang="zh-CN" dirty="0" smtClean="0"/>
              <a:t>correlation</a:t>
            </a:r>
            <a:endParaRPr kumimoji="1"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9D5A6F-5E7A-C44C-950F-00A4CEF6CA75}" type="slidenum">
              <a:rPr kumimoji="1" lang="zh-CN" altLang="en-US" smtClean="0"/>
              <a:pPr/>
              <a:t>4</a:t>
            </a:fld>
            <a:endParaRPr kumimoji="1" lang="zh-CN" altLang="en-US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FB60028F-9FB9-1B4D-8FD5-1AB86F5D9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29873"/>
            <a:ext cx="8996218" cy="1762346"/>
          </a:xfrm>
        </p:spPr>
        <p:txBody>
          <a:bodyPr>
            <a:normAutofit/>
          </a:bodyPr>
          <a:lstStyle/>
          <a:p>
            <a:r>
              <a:rPr kumimoji="1" lang="en-US" altLang="zh-CN" sz="2000" dirty="0"/>
              <a:t>In theory </a:t>
            </a:r>
          </a:p>
          <a:p>
            <a:pPr lvl="1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calculation</a:t>
            </a:r>
            <a:endParaRPr lang="e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" altLang="zh-CN" sz="1400" b="1" dirty="0">
                <a:solidFill>
                  <a:srgbClr val="C00000"/>
                </a:solidFill>
              </a:rPr>
              <a:t>[Geng,Liu 2021,2022], [</a:t>
            </a:r>
            <a:r>
              <a:rPr lang="en-US" altLang="zh-CN" sz="1400" b="1" dirty="0">
                <a:solidFill>
                  <a:srgbClr val="C00000"/>
                </a:solidFill>
              </a:rPr>
              <a:t>Hong-Wei Ke,2019</a:t>
            </a:r>
            <a:r>
              <a:rPr lang="en" altLang="zh-CN" sz="1400" b="1" dirty="0">
                <a:solidFill>
                  <a:srgbClr val="C00000"/>
                </a:solidFill>
              </a:rPr>
              <a:t>], </a:t>
            </a:r>
            <a:r>
              <a:rPr lang="en-US" altLang="zh-CN" sz="1400" b="1" dirty="0">
                <a:solidFill>
                  <a:srgbClr val="C00000"/>
                </a:solidFill>
              </a:rPr>
              <a:t>[Lu, Wang, Zou, Ali, Kramer, 2009],</a:t>
            </a:r>
            <a:r>
              <a:rPr lang="en" altLang="zh-CN" sz="1400" b="1" dirty="0">
                <a:solidFill>
                  <a:srgbClr val="C00000"/>
                </a:solidFill>
              </a:rPr>
              <a:t> [</a:t>
            </a:r>
            <a:r>
              <a:rPr lang="en-US" altLang="zh-CN" sz="1400" b="1" dirty="0">
                <a:solidFill>
                  <a:srgbClr val="C00000"/>
                </a:solidFill>
              </a:rPr>
              <a:t>Xiao-Gang He,2015</a:t>
            </a:r>
            <a:r>
              <a:rPr lang="en" altLang="zh-CN" sz="1400" b="1" dirty="0">
                <a:solidFill>
                  <a:srgbClr val="C00000"/>
                </a:solidFill>
              </a:rPr>
              <a:t>]……</a:t>
            </a:r>
          </a:p>
          <a:p>
            <a:pPr lvl="1"/>
            <a:r>
              <a:rPr kumimoji="1"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Phenomenological discussion  </a:t>
            </a:r>
            <a:r>
              <a:rPr lang="en" altLang="zh-CN" sz="1400" b="1" dirty="0">
                <a:solidFill>
                  <a:srgbClr val="C00000"/>
                </a:solidFill>
              </a:rPr>
              <a:t>[Z.H.Zhang 2021,2022], [JPWang, FS-Yu,2022]……</a:t>
            </a:r>
          </a:p>
          <a:p>
            <a:pPr lvl="1"/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theoretical research</a:t>
            </a:r>
            <a:r>
              <a:rPr kumimoji="1"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7F4A83F7-16EE-8241-9288-6AD78424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602166"/>
          </a:xfrm>
        </p:spPr>
        <p:txBody>
          <a:bodyPr>
            <a:normAutofit/>
          </a:bodyPr>
          <a:lstStyle/>
          <a:p>
            <a:r>
              <a:rPr kumimoji="1" lang="en-US" altLang="zh-CN" sz="2800" dirty="0"/>
              <a:t>Motivation</a:t>
            </a:r>
            <a:endParaRPr kumimoji="1" lang="zh-CN" altLang="en-US" sz="2800" dirty="0"/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FB60028F-9FB9-1B4D-8FD5-1AB86F5D9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70934"/>
            <a:ext cx="8996218" cy="1762346"/>
          </a:xfrm>
        </p:spPr>
        <p:txBody>
          <a:bodyPr>
            <a:normAutofit/>
          </a:bodyPr>
          <a:lstStyle/>
          <a:p>
            <a:r>
              <a:rPr kumimoji="1"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New perspective</a:t>
            </a:r>
            <a:endParaRPr kumimoji="1" lang="en-US" altLang="zh-CN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kumimoji="1" lang="en-US" altLang="zh-C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type of CP observation </a:t>
            </a:r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be helpful to search for CPV in baryon </a:t>
            </a:r>
            <a:r>
              <a:rPr kumimoji="1"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sector</a:t>
            </a:r>
          </a:p>
          <a:p>
            <a:pPr lvl="1"/>
            <a:r>
              <a:rPr kumimoji="1"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 wave CPV from prof. </a:t>
            </a:r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Zhen-Hua </a:t>
            </a:r>
            <a:r>
              <a:rPr kumimoji="1"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 </a:t>
            </a:r>
            <a:r>
              <a:rPr lang="en" altLang="zh-CN" sz="1400" b="1" dirty="0">
                <a:solidFill>
                  <a:srgbClr val="C00000"/>
                </a:solidFill>
              </a:rPr>
              <a:t>[Z.H.Zhang 2021,2022</a:t>
            </a:r>
            <a:r>
              <a:rPr lang="en" altLang="zh-CN" sz="1400" b="1" dirty="0" smtClean="0">
                <a:solidFill>
                  <a:srgbClr val="C00000"/>
                </a:solidFill>
              </a:rPr>
              <a:t>]</a:t>
            </a:r>
            <a:endParaRPr lang="en" altLang="zh-CN" sz="1400" b="1" dirty="0">
              <a:solidFill>
                <a:srgbClr val="C00000"/>
              </a:solidFill>
            </a:endParaRPr>
          </a:p>
          <a:p>
            <a:pPr lvl="1"/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T-odd correlations induced CPV </a:t>
            </a:r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a complementary perspectives: </a:t>
            </a:r>
            <a:r>
              <a:rPr kumimoji="1" lang="en-US" altLang="zh-C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dependence</a:t>
            </a:r>
            <a:r>
              <a:rPr kumimoji="1"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scheme of measurement </a:t>
            </a:r>
          </a:p>
          <a:p>
            <a:pPr lvl="1"/>
            <a:endParaRPr lang="en" altLang="zh-CN" sz="14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内容占位符 2">
                <a:extLst>
                  <a:ext uri="{FF2B5EF4-FFF2-40B4-BE49-F238E27FC236}">
                    <a16:creationId xmlns:a16="http://schemas.microsoft.com/office/drawing/2014/main" id="{FB60028F-9FB9-1B4D-8FD5-1AB86F5D9A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4207170"/>
                <a:ext cx="8996218" cy="1777994"/>
              </a:xfrm>
            </p:spPr>
            <p:txBody>
              <a:bodyPr>
                <a:normAutofit/>
              </a:bodyPr>
              <a:lstStyle/>
              <a:p>
                <a:r>
                  <a:rPr kumimoji="1" lang="en-US" altLang="zh-CN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Key point</a:t>
                </a:r>
                <a:endParaRPr kumimoji="1" lang="en-US" altLang="zh-CN" sz="20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lvl="1"/>
                <a:r>
                  <a:rPr kumimoji="1" lang="en-US" altLang="zh-CN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CPVs with different strong phase dependence                </a:t>
                </a:r>
                <a14:m>
                  <m:oMath xmlns:m="http://schemas.openxmlformats.org/officeDocument/2006/math">
                    <m:r>
                      <a:rPr kumimoji="1" lang="en-US" altLang="zh-CN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sSub>
                      <m:sSubPr>
                        <m:ctrlPr>
                          <a:rPr kumimoji="1" lang="en-US" altLang="zh-CN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zh-CN" alt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</m:e>
                      <m:sub>
                        <m:r>
                          <a:rPr kumimoji="1" lang="en-US" altLang="zh-CN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kumimoji="1" lang="en-US" altLang="zh-CN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zh-CN" sz="20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vs</m:t>
                    </m:r>
                    <m:r>
                      <a:rPr kumimoji="1" lang="en-US" altLang="zh-CN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kumimoji="1" lang="en-US" altLang="zh-CN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sSub>
                      <m:sSubPr>
                        <m:ctrlPr>
                          <a:rPr kumimoji="1" lang="en-US" altLang="zh-CN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zh-CN" alt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</m:e>
                      <m:sub>
                        <m:r>
                          <a:rPr kumimoji="1" lang="en-US" altLang="zh-CN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kumimoji="1" lang="en-US" altLang="zh-CN" sz="20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kumimoji="1" lang="en-US" altLang="zh-CN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BESIII measure the </a:t>
                </a:r>
                <a:r>
                  <a:rPr kumimoji="1" lang="en-US" altLang="zh-CN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CPV induced by Lee-Yang parameters</a:t>
                </a:r>
                <a:endParaRPr kumimoji="1" lang="en-US" altLang="zh-CN" sz="20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内容占位符 2">
                <a:extLst>
                  <a:ext uri="{FF2B5EF4-FFF2-40B4-BE49-F238E27FC236}">
                    <a16:creationId xmlns:a16="http://schemas.microsoft.com/office/drawing/2014/main" id="{FB60028F-9FB9-1B4D-8FD5-1AB86F5D9A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4207170"/>
                <a:ext cx="8996218" cy="1777994"/>
              </a:xfrm>
              <a:blipFill>
                <a:blip r:embed="rId2"/>
                <a:stretch>
                  <a:fillRect l="-610" t="-34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右箭头 1"/>
          <p:cNvSpPr/>
          <p:nvPr/>
        </p:nvSpPr>
        <p:spPr>
          <a:xfrm>
            <a:off x="5587999" y="4592786"/>
            <a:ext cx="657514" cy="286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5532726"/>
            <a:ext cx="4600575" cy="904875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2467121" y="5481605"/>
            <a:ext cx="756372" cy="4803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3255638" y="5389958"/>
                <a:ext cx="6057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𝑐𝑜𝑠</m:t>
                      </m:r>
                      <m:sSub>
                        <m:sSubPr>
                          <m:ctrlPr>
                            <a:rPr kumimoji="1" lang="en-US" altLang="zh-CN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1" lang="zh-CN" alt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</m:e>
                        <m:sub>
                          <m:r>
                            <a:rPr kumimoji="1" lang="en-US" altLang="zh-CN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638" y="5389958"/>
                <a:ext cx="605743" cy="276999"/>
              </a:xfrm>
              <a:prstGeom prst="rect">
                <a:avLst/>
              </a:prstGeom>
              <a:blipFill>
                <a:blip r:embed="rId4"/>
                <a:stretch>
                  <a:fillRect l="-5051" r="-2020" b="-108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3223493" y="6164870"/>
                <a:ext cx="5825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sSub>
                        <m:sSubPr>
                          <m:ctrlPr>
                            <a:rPr kumimoji="1" lang="en-US" altLang="zh-CN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kumimoji="1" lang="zh-CN" alt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</m:e>
                        <m:sub>
                          <m:r>
                            <a:rPr kumimoji="1" lang="en-US" altLang="zh-CN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493" y="6164870"/>
                <a:ext cx="582532" cy="276999"/>
              </a:xfrm>
              <a:prstGeom prst="rect">
                <a:avLst/>
              </a:prstGeom>
              <a:blipFill>
                <a:blip r:embed="rId5"/>
                <a:stretch>
                  <a:fillRect l="-9474" r="-2105" b="-108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本框 17"/>
          <p:cNvSpPr txBox="1"/>
          <p:nvPr/>
        </p:nvSpPr>
        <p:spPr>
          <a:xfrm>
            <a:off x="5272050" y="5568449"/>
            <a:ext cx="3766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altLang="zh-CN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) Small strong phase and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Large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CPV</a:t>
            </a:r>
          </a:p>
          <a:p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(ii) Strong phase is far beyond control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-18473" y="5220681"/>
            <a:ext cx="2059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C00000"/>
                </a:solidFill>
              </a:rPr>
              <a:t>[BESIII</a:t>
            </a:r>
            <a:r>
              <a:rPr lang="en-US" altLang="zh-CN" sz="1600" dirty="0">
                <a:solidFill>
                  <a:srgbClr val="C00000"/>
                </a:solidFill>
              </a:rPr>
              <a:t>, Nature 2022]</a:t>
            </a:r>
            <a:endParaRPr lang="zh-CN" alt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4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4A83F7-16EE-8241-9288-6AD78424F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kumimoji="1" lang="en-US" altLang="zh-CN" sz="2400" dirty="0"/>
              <a:t>T-odd correlation and CP violation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1BD4AC-4F08-634B-805E-DBA04529ED4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kumimoji="1" lang="en-US" altLang="zh-CN" dirty="0"/>
              <a:t>2022/12/10</a:t>
            </a:r>
            <a:endParaRPr kumimoji="1" lang="zh-CN" altLang="en-US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325A234-680C-E14A-AA2B-C4D4191DDA6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kumimoji="1" lang="en-US" altLang="zh-CN" dirty="0"/>
              <a:t>CPV induced by T-odd correlation</a:t>
            </a:r>
            <a:endParaRPr kumimoji="1" lang="zh-CN" alt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402DBEC-C9DE-5E4F-9CA2-9084A3C7527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9D5A6F-5E7A-C44C-950F-00A4CEF6CA75}" type="slidenum">
              <a:rPr kumimoji="1" lang="zh-CN" altLang="en-US" smtClean="0"/>
              <a:pPr/>
              <a:t>5</a:t>
            </a:fld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内容占位符 2">
                <a:extLst>
                  <a:ext uri="{FF2B5EF4-FFF2-40B4-BE49-F238E27FC236}">
                    <a16:creationId xmlns:a16="http://schemas.microsoft.com/office/drawing/2014/main" id="{FB60028F-9FB9-1B4D-8FD5-1AB86F5D9A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49942"/>
                <a:ext cx="8996218" cy="6048018"/>
              </a:xfrm>
            </p:spPr>
            <p:txBody>
              <a:bodyPr>
                <a:normAutofit/>
              </a:bodyPr>
              <a:lstStyle/>
              <a:p>
                <a:r>
                  <a:rPr kumimoji="1" lang="en-US" altLang="zh-CN" sz="2000" dirty="0" smtClean="0"/>
                  <a:t>T-odd correlation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kumimoji="1" lang="en-US" altLang="zh-CN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endParaRPr kumimoji="1" lang="en-US" altLang="zh-CN" sz="2000" dirty="0" smtClean="0"/>
              </a:p>
              <a:p>
                <a:pPr marL="0" indent="0">
                  <a:buNone/>
                </a:pPr>
                <a:endParaRPr kumimoji="1" lang="en-US" altLang="zh-CN" sz="2000" dirty="0" smtClean="0"/>
              </a:p>
              <a:p>
                <a:pPr marL="0" indent="0">
                  <a:buNone/>
                </a:pPr>
                <a:endParaRPr kumimoji="1" lang="en-US" altLang="zh-CN" sz="2000" dirty="0" smtClean="0"/>
              </a:p>
              <a:p>
                <a:r>
                  <a:rPr kumimoji="1" lang="en-US" altLang="zh-CN" sz="2000" dirty="0" smtClean="0"/>
                  <a:t>An non-vanishing T-odd correlation does not imply T-violation, or CPV</a:t>
                </a:r>
                <a:endParaRPr lang="en-US" altLang="zh-CN" sz="2000" b="1" dirty="0" smtClean="0"/>
              </a:p>
              <a:p>
                <a:r>
                  <a:rPr kumimoji="1" lang="en-US" altLang="zh-CN" sz="2000" dirty="0" smtClean="0"/>
                  <a:t>A CPV observation is defined</a:t>
                </a:r>
              </a:p>
              <a:p>
                <a:endParaRPr kumimoji="1" lang="en-US" altLang="zh-CN" sz="2000" dirty="0" smtClean="0"/>
              </a:p>
              <a:p>
                <a:endParaRPr kumimoji="1" lang="en-US" altLang="zh-CN" sz="20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A general decay or scattering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kumimoji="1" lang="en-US" altLang="zh-CN" sz="20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kumimoji="1" lang="en-US" altLang="zh-CN" sz="2000" dirty="0" smtClean="0"/>
              </a:p>
              <a:p>
                <a:r>
                  <a:rPr kumimoji="1" lang="en-US" altLang="zh-CN" sz="2000" dirty="0" smtClean="0"/>
                  <a:t>When </a:t>
                </a:r>
                <a:r>
                  <a:rPr kumimoji="1" lang="en-US" altLang="zh-CN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some </a:t>
                </a:r>
                <a:r>
                  <a:rPr kumimoji="1" lang="en-US" altLang="zh-CN" sz="2000" dirty="0">
                    <a:solidFill>
                      <a:schemeClr val="accent1">
                        <a:lumMod val="75000"/>
                      </a:schemeClr>
                    </a:solidFill>
                  </a:rPr>
                  <a:t>conditions </a:t>
                </a:r>
                <a:r>
                  <a:rPr kumimoji="1" lang="en-US" altLang="zh-CN" sz="2000" dirty="0"/>
                  <a:t>are </a:t>
                </a:r>
                <a:r>
                  <a:rPr kumimoji="1" lang="en-US" altLang="zh-CN" sz="2000" dirty="0" smtClean="0"/>
                  <a:t>satisfied, T-odd correlation CPV is always </a:t>
                </a:r>
              </a:p>
            </p:txBody>
          </p:sp>
        </mc:Choice>
        <mc:Fallback xmlns="">
          <p:sp>
            <p:nvSpPr>
              <p:cNvPr id="15" name="内容占位符 2">
                <a:extLst>
                  <a:ext uri="{FF2B5EF4-FFF2-40B4-BE49-F238E27FC236}">
                    <a16:creationId xmlns:a16="http://schemas.microsoft.com/office/drawing/2014/main" id="{FB60028F-9FB9-1B4D-8FD5-1AB86F5D9A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49942"/>
                <a:ext cx="8996218" cy="6048018"/>
              </a:xfrm>
              <a:blipFill>
                <a:blip r:embed="rId2"/>
                <a:stretch>
                  <a:fillRect l="-610" t="-10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1911927" y="1350890"/>
                <a:ext cx="3779549" cy="347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⃗"/>
                            <m:ctrlPr>
                              <a:rPr lang="zh-CN" altLang="en-US" sz="2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zh-CN" alt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         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⃗"/>
                            <m:ctrlPr>
                              <a:rPr lang="zh-CN" alt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zh-CN" alt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0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zh-CN" alt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CN" sz="2000" b="0" dirty="0" smtClean="0">
                    <a:ea typeface="Cambria Math" panose="02040503050406030204" pitchFamily="18" charset="0"/>
                  </a:rPr>
                  <a:t>……</a:t>
                </a: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927" y="1350890"/>
                <a:ext cx="3779549" cy="347146"/>
              </a:xfrm>
              <a:prstGeom prst="rect">
                <a:avLst/>
              </a:prstGeom>
              <a:blipFill>
                <a:blip r:embed="rId3"/>
                <a:stretch>
                  <a:fillRect l="-3226" t="-36842" b="-438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6921" y="2845425"/>
            <a:ext cx="3762375" cy="79057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039049" y="3766683"/>
            <a:ext cx="2840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kumimoji="1" lang="en-US" altLang="zh-C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a </a:t>
            </a:r>
            <a:r>
              <a:rPr kumimoji="1" lang="en-US" altLang="zh-C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CPV in phase space</a:t>
            </a:r>
            <a:endParaRPr kumimoji="1" lang="zh-CN" alt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3112365" y="5981453"/>
                <a:ext cx="2771485" cy="3886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𝐶𝑃</m:t>
                          </m:r>
                        </m:sub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𝑜𝑑𝑑</m:t>
                          </m:r>
                        </m:sup>
                      </m:sSubSup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en-US" altLang="zh-CN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zh-CN" altLang="el-G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altLang="zh-CN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zh-CN" alt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365" y="5981453"/>
                <a:ext cx="2771485" cy="3886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/>
              <p:cNvSpPr txBox="1"/>
              <p:nvPr/>
            </p:nvSpPr>
            <p:spPr>
              <a:xfrm>
                <a:off x="6509795" y="5975714"/>
                <a:ext cx="19343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l-GR" sz="20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kumimoji="1" lang="zh-CN" altLang="en-US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1" lang="en-US" altLang="zh-CN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strong phase</a:t>
                </a:r>
                <a:endParaRPr kumimoji="1" lang="zh-CN" altLang="en-US" sz="20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文本框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795" y="5975714"/>
                <a:ext cx="1934369" cy="400110"/>
              </a:xfrm>
              <a:prstGeom prst="rect">
                <a:avLst/>
              </a:prstGeom>
              <a:blipFill>
                <a:blip r:embed="rId6"/>
                <a:stretch>
                  <a:fillRect t="-7576" r="-1893" b="-25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6189662" y="1287890"/>
                <a:ext cx="19858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en-US" altLang="zh-CN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en-US" altLang="zh-CN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zh-CN" alt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662" y="1287890"/>
                <a:ext cx="1985818" cy="461665"/>
              </a:xfrm>
              <a:prstGeom prst="rect">
                <a:avLst/>
              </a:prstGeom>
              <a:blipFill>
                <a:blip r:embed="rId7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3001127" y="4343507"/>
                <a:ext cx="2993960" cy="676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zh-CN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kumimoji="1" lang="el-GR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a:rPr kumimoji="1" lang="en-US" altLang="zh-CN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kumimoji="1" lang="el-GR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  <m:r>
                        <a:rPr kumimoji="1"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sz="20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kumimoji="1" lang="en-US" altLang="zh-CN" sz="20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zh-CN" alt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zh-CN" alt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…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zh-CN" alt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zh-CN" alt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kumimoji="1" lang="en-US" altLang="zh-CN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127" y="4343507"/>
                <a:ext cx="2993960" cy="6766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20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9902FE-3B40-89E3-4E7E-0CC1C8137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2400" dirty="0"/>
              <a:t>Complementary dependence of strong phase</a:t>
            </a:r>
            <a:endParaRPr kumimoji="1" lang="zh-CN" altLang="en-US" sz="2400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90EC48F-B3B1-477F-70E0-88C868F4C4F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kumimoji="1" lang="en-US" altLang="zh-CN" dirty="0" smtClean="0"/>
              <a:t>2022/12/10</a:t>
            </a:r>
            <a:endParaRPr kumimoji="1" lang="zh-CN" altLang="en-US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A85151-7A10-8EC9-16A4-841B2F5CD15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kumimoji="1" lang="en-US" altLang="zh-CN" dirty="0"/>
              <a:t>CPV induced by T-odd correlation</a:t>
            </a:r>
            <a:endParaRPr kumimoji="1" lang="zh-CN" alt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A7991AC-90A5-8E91-C468-9DF5DB6B37D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9D5A6F-5E7A-C44C-950F-00A4CEF6CA75}" type="slidenum">
              <a:rPr kumimoji="1" lang="zh-CN" altLang="en-US" smtClean="0"/>
              <a:pPr/>
              <a:t>6</a:t>
            </a:fld>
            <a:endParaRPr kumimoji="1" lang="zh-CN" altLang="en-US" dirty="0"/>
          </a:p>
        </p:txBody>
      </p:sp>
      <p:sp>
        <p:nvSpPr>
          <p:cNvPr id="17" name="内容占位符 2">
            <a:extLst>
              <a:ext uri="{FF2B5EF4-FFF2-40B4-BE49-F238E27FC236}">
                <a16:creationId xmlns:a16="http://schemas.microsoft.com/office/drawing/2014/main" id="{FB60028F-9FB9-1B4D-8FD5-1AB86F5D9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9942"/>
            <a:ext cx="8996218" cy="450785"/>
          </a:xfrm>
        </p:spPr>
        <p:txBody>
          <a:bodyPr>
            <a:normAutofit/>
          </a:bodyPr>
          <a:lstStyle/>
          <a:p>
            <a:r>
              <a:rPr kumimoji="1" lang="en-US" altLang="zh-CN" sz="2000" dirty="0" smtClean="0"/>
              <a:t>Two conditions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内容占位符 2">
                <a:extLst>
                  <a:ext uri="{FF2B5EF4-FFF2-40B4-BE49-F238E27FC236}">
                    <a16:creationId xmlns:a16="http://schemas.microsoft.com/office/drawing/2014/main" id="{FB60028F-9FB9-1B4D-8FD5-1AB86F5D9A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891" y="1187985"/>
                <a:ext cx="8996218" cy="1025236"/>
              </a:xfrm>
            </p:spPr>
            <p:txBody>
              <a:bodyPr>
                <a:noAutofit/>
              </a:bodyPr>
              <a:lstStyle/>
              <a:p>
                <a:pPr lvl="1"/>
                <a:r>
                  <a:rPr kumimoji="1"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:r>
                  <a:rPr kumimoji="1"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Hilbert space of the final states of a physical process that we are interested, with a properly chosen </a:t>
                </a:r>
                <a:r>
                  <a:rPr kumimoji="1" lang="en-US" altLang="zh-CN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basis : </a:t>
                </a:r>
                <a14:m>
                  <m:oMath xmlns:m="http://schemas.openxmlformats.org/officeDocument/2006/math">
                    <m:r>
                      <a:rPr kumimoji="1" lang="en-US" altLang="zh-CN" sz="1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𝑈𝑇</m:t>
                    </m:r>
                    <m:sSub>
                      <m:sSubPr>
                        <m:ctrlPr>
                          <a:rPr kumimoji="1" lang="en-US" altLang="zh-CN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zh-CN" altLang="en-US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kumimoji="1" lang="en-US" altLang="zh-CN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kumimoji="1" lang="en-US" altLang="zh-CN" sz="1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zh-CN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1" lang="en-US" altLang="zh-CN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CN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kumimoji="1" lang="zh-CN" altLang="en-US" sz="1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sup>
                    </m:sSup>
                    <m:sSub>
                      <m:sSubPr>
                        <m:ctrlPr>
                          <a:rPr kumimoji="1" lang="en-US" altLang="zh-CN" sz="1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zh-CN" altLang="en-US" sz="1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kumimoji="1" lang="en-US" altLang="zh-CN" sz="1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kumimoji="1" lang="en-US" altLang="zh-CN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CN" sz="1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kumimoji="1" lang="en-US" altLang="zh-CN" sz="1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b>
                    </m:sSub>
                  </m:oMath>
                </a14:m>
                <a:r>
                  <a:rPr kumimoji="1"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invariant under unitary transformation </a:t>
                </a:r>
                <a14:m>
                  <m:oMath xmlns:m="http://schemas.openxmlformats.org/officeDocument/2006/math">
                    <m:r>
                      <a:rPr kumimoji="1" lang="en-US" altLang="zh-CN" sz="18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</m:t>
                    </m:r>
                  </m:oMath>
                </a14:m>
                <a:r>
                  <a:rPr kumimoji="1" lang="en-US" altLang="zh-CN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kumimoji="1" lang="en-US" altLang="zh-CN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</m:t>
                    </m:r>
                    <m:sSub>
                      <m:sSubPr>
                        <m:ctrlPr>
                          <a:rPr lang="en-US" altLang="zh-CN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  <m:r>
                      <a:rPr kumimoji="1" lang="en-US" altLang="zh-CN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kumimoji="1"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内容占位符 2">
                <a:extLst>
                  <a:ext uri="{FF2B5EF4-FFF2-40B4-BE49-F238E27FC236}">
                    <a16:creationId xmlns:a16="http://schemas.microsoft.com/office/drawing/2014/main" id="{FB60028F-9FB9-1B4D-8FD5-1AB86F5D9A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891" y="1187985"/>
                <a:ext cx="8996218" cy="1025236"/>
              </a:xfrm>
              <a:blipFill>
                <a:blip r:embed="rId2"/>
                <a:stretch>
                  <a:fillRect t="-5952" r="-678" b="-17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13" y="2309155"/>
            <a:ext cx="4549687" cy="151656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8399" y="2303681"/>
            <a:ext cx="3973369" cy="1513903"/>
          </a:xfrm>
          <a:prstGeom prst="rect">
            <a:avLst/>
          </a:prstGeom>
        </p:spPr>
      </p:pic>
      <p:sp>
        <p:nvSpPr>
          <p:cNvPr id="23" name="圆角矩形 22"/>
          <p:cNvSpPr/>
          <p:nvPr/>
        </p:nvSpPr>
        <p:spPr>
          <a:xfrm>
            <a:off x="1394688" y="2311225"/>
            <a:ext cx="1145309" cy="367333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2350652" y="3267172"/>
            <a:ext cx="1145309" cy="367333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右箭头 25"/>
          <p:cNvSpPr/>
          <p:nvPr/>
        </p:nvSpPr>
        <p:spPr>
          <a:xfrm>
            <a:off x="4111145" y="3310337"/>
            <a:ext cx="1348510" cy="281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内容占位符 2">
                <a:extLst>
                  <a:ext uri="{FF2B5EF4-FFF2-40B4-BE49-F238E27FC236}">
                    <a16:creationId xmlns:a16="http://schemas.microsoft.com/office/drawing/2014/main" id="{FB60028F-9FB9-1B4D-8FD5-1AB86F5D9A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891" y="3992629"/>
                <a:ext cx="8996218" cy="450785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000" dirty="0" smtClean="0"/>
                  <a:t>CP violation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𝑜𝑑𝑑</m:t>
                        </m:r>
                      </m:sup>
                    </m:sSubSup>
                  </m:oMath>
                </a14:m>
                <a:endParaRPr kumimoji="1" lang="en-US" altLang="zh-CN" sz="2000" dirty="0" smtClean="0"/>
              </a:p>
            </p:txBody>
          </p:sp>
        </mc:Choice>
        <mc:Fallback xmlns="">
          <p:sp>
            <p:nvSpPr>
              <p:cNvPr id="27" name="内容占位符 2">
                <a:extLst>
                  <a:ext uri="{FF2B5EF4-FFF2-40B4-BE49-F238E27FC236}">
                    <a16:creationId xmlns:a16="http://schemas.microsoft.com/office/drawing/2014/main" id="{FB60028F-9FB9-1B4D-8FD5-1AB86F5D9A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891" y="3992629"/>
                <a:ext cx="8996218" cy="450785"/>
              </a:xfrm>
              <a:blipFill>
                <a:blip r:embed="rId5"/>
                <a:stretch>
                  <a:fillRect l="-610" t="-12162" b="-81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1572780" y="4532054"/>
                <a:ext cx="5998437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𝑜𝑑𝑑</m:t>
                        </m:r>
                      </m:sup>
                    </m:sSubSup>
                  </m:oMath>
                </a14:m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  <m:r>
                          <m:rPr>
                            <m:sty m:val="p"/>
                          </m:r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Sup>
                                  <m:sSubSup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  <m:sup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bSup>
                              </m:e>
                            </m:acc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acc>
                              <m:accPr>
                                <m:chr m:val="̅"/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  <m:d>
                          <m:dPr>
                            <m:begChr m:val="⟨"/>
                            <m:endChr m:val="⟩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𝜓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𝜓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zh-CN" altLang="el-GR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zh-CN" alt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780" y="4532054"/>
                <a:ext cx="5998437" cy="312650"/>
              </a:xfrm>
              <a:prstGeom prst="rect">
                <a:avLst/>
              </a:prstGeom>
              <a:blipFill>
                <a:blip r:embed="rId6"/>
                <a:stretch>
                  <a:fillRect l="-1016" t="-146154" r="-610" b="-2269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2028026" y="5036914"/>
                <a:ext cx="4937057" cy="319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𝐶𝑃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𝑑𝑖𝑟</m:t>
                        </m:r>
                      </m:sup>
                    </m:sSubSup>
                  </m:oMath>
                </a14:m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zh-CN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zh-CN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r>
                          <a:rPr lang="en-US" altLang="zh-CN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𝑅𝑒</m:t>
                        </m:r>
                        <m:d>
                          <m:dPr>
                            <m:ctrlPr>
                              <a:rPr lang="en-US" altLang="zh-CN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altLang="zh-CN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altLang="zh-CN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altLang="zh-CN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CN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en-US" altLang="zh-CN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altLang="zh-CN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Sup>
                                  <m:sSubSupPr>
                                    <m:ctrlPr>
                                      <a:rPr lang="en-US" altLang="zh-CN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altLang="zh-CN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US" altLang="zh-CN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bSup>
                              </m:e>
                            </m:acc>
                            <m:r>
                              <a:rPr lang="en-US" altLang="zh-CN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acc>
                              <m:accPr>
                                <m:chr m:val="̅"/>
                                <m:ctrlPr>
                                  <a:rPr lang="en-US" altLang="zh-CN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CN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e>
                    </m:nary>
                    <m:r>
                      <a:rPr lang="en-US" altLang="zh-CN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altLang="zh-CN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zh-CN" altLang="el-GR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zh-CN" altLang="el-GR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endParaRPr lang="zh-CN" altLang="en-US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8026" y="5036914"/>
                <a:ext cx="4937057" cy="319190"/>
              </a:xfrm>
              <a:prstGeom prst="rect">
                <a:avLst/>
              </a:prstGeom>
              <a:blipFill>
                <a:blip r:embed="rId7"/>
                <a:stretch>
                  <a:fillRect l="-1235" t="-143396" r="-864" b="-2207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FB60028F-9FB9-1B4D-8FD5-1AB86F5D9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90" y="5443717"/>
            <a:ext cx="8996218" cy="450785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Conclusion</a:t>
            </a:r>
            <a:endParaRPr kumimoji="1" lang="en-US" altLang="zh-CN" sz="2000" dirty="0" smtClean="0"/>
          </a:p>
        </p:txBody>
      </p:sp>
      <p:sp>
        <p:nvSpPr>
          <p:cNvPr id="30" name="内容占位符 2">
            <a:extLst>
              <a:ext uri="{FF2B5EF4-FFF2-40B4-BE49-F238E27FC236}">
                <a16:creationId xmlns:a16="http://schemas.microsoft.com/office/drawing/2014/main" id="{FB60028F-9FB9-1B4D-8FD5-1AB86F5D9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291" y="5801564"/>
            <a:ext cx="8996218" cy="691951"/>
          </a:xfrm>
        </p:spPr>
        <p:txBody>
          <a:bodyPr>
            <a:noAutofit/>
          </a:bodyPr>
          <a:lstStyle/>
          <a:p>
            <a:pPr lvl="1"/>
            <a:r>
              <a:rPr kumimoji="1"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complementarity </a:t>
            </a:r>
            <a:r>
              <a:rPr kumimoji="1"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 exist</a:t>
            </a:r>
          </a:p>
          <a:p>
            <a:pPr lvl="1"/>
            <a:r>
              <a:rPr kumimoji="1"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can be found </a:t>
            </a:r>
            <a:r>
              <a:rPr kumimoji="1"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systematically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062391" y="5955117"/>
            <a:ext cx="3665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different strong phase dependences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9902FE-3B40-89E3-4E7E-0CC1C8137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2400" dirty="0"/>
              <a:t>Complementary dependence of strong phase</a:t>
            </a:r>
            <a:endParaRPr kumimoji="1" lang="zh-CN" altLang="en-US" sz="2400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90EC48F-B3B1-477F-70E0-88C868F4C4F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kumimoji="1" lang="en-US" altLang="zh-CN" dirty="0" smtClean="0"/>
              <a:t>2022/12/10</a:t>
            </a:r>
            <a:endParaRPr kumimoji="1" lang="zh-CN" altLang="en-US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A85151-7A10-8EC9-16A4-841B2F5CD15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kumimoji="1" lang="en-US" altLang="zh-CN" dirty="0"/>
              <a:t>CPV induced by T-odd correlation</a:t>
            </a:r>
            <a:endParaRPr kumimoji="1" lang="zh-CN" alt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A7991AC-90A5-8E91-C468-9DF5DB6B37D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9D5A6F-5E7A-C44C-950F-00A4CEF6CA75}" type="slidenum">
              <a:rPr kumimoji="1" lang="zh-CN" altLang="en-US" smtClean="0"/>
              <a:pPr/>
              <a:t>7</a:t>
            </a:fld>
            <a:endParaRPr kumimoji="1" lang="zh-CN" altLang="en-US" dirty="0"/>
          </a:p>
        </p:txBody>
      </p:sp>
      <p:sp>
        <p:nvSpPr>
          <p:cNvPr id="17" name="内容占位符 2">
            <a:extLst>
              <a:ext uri="{FF2B5EF4-FFF2-40B4-BE49-F238E27FC236}">
                <a16:creationId xmlns:a16="http://schemas.microsoft.com/office/drawing/2014/main" id="{FB60028F-9FB9-1B4D-8FD5-1AB86F5D9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9942"/>
            <a:ext cx="8996218" cy="450785"/>
          </a:xfrm>
        </p:spPr>
        <p:txBody>
          <a:bodyPr>
            <a:normAutofit/>
          </a:bodyPr>
          <a:lstStyle/>
          <a:p>
            <a:r>
              <a:rPr kumimoji="1" lang="en-US" altLang="zh-CN" sz="2000" dirty="0" smtClean="0"/>
              <a:t>Some 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868218" y="1394752"/>
                <a:ext cx="22721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18" y="1394752"/>
                <a:ext cx="2272146" cy="400110"/>
              </a:xfrm>
              <a:prstGeom prst="rect">
                <a:avLst/>
              </a:prstGeom>
              <a:blipFill>
                <a:blip r:embed="rId2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868218" y="1865745"/>
                <a:ext cx="22721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2000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00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zh-CN" altLang="en-US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18" y="1865745"/>
                <a:ext cx="2272146" cy="400110"/>
              </a:xfrm>
              <a:prstGeom prst="rect">
                <a:avLst/>
              </a:prstGeom>
              <a:blipFill>
                <a:blip r:embed="rId3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3131129" y="1379363"/>
                <a:ext cx="22721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⃗"/>
                              <m:ctrlPr>
                                <a:rPr lang="zh-CN" alt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sz="2000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acc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zh-CN" alt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sz="200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acc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129" y="1379363"/>
                <a:ext cx="2272146" cy="400110"/>
              </a:xfrm>
              <a:prstGeom prst="rect">
                <a:avLst/>
              </a:prstGeom>
              <a:blipFill>
                <a:blip r:embed="rId4"/>
                <a:stretch>
                  <a:fillRect t="-18182" b="-151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5560292" y="1425530"/>
            <a:ext cx="312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Relative transverse polarization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/>
              <p:cNvSpPr txBox="1"/>
              <p:nvPr/>
            </p:nvSpPr>
            <p:spPr>
              <a:xfrm>
                <a:off x="3131129" y="1850356"/>
                <a:ext cx="2272146" cy="439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⃗"/>
                              <m:ctrlPr>
                                <a:rPr lang="zh-CN" alt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zh-CN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32" name="文本框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129" y="1850356"/>
                <a:ext cx="2272146" cy="439479"/>
              </a:xfrm>
              <a:prstGeom prst="rect">
                <a:avLst/>
              </a:prstGeom>
              <a:blipFill>
                <a:blip r:embed="rId5"/>
                <a:stretch>
                  <a:fillRect t="-18056" b="-138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本框 32"/>
          <p:cNvSpPr txBox="1"/>
          <p:nvPr/>
        </p:nvSpPr>
        <p:spPr>
          <a:xfrm>
            <a:off x="5560291" y="1920503"/>
            <a:ext cx="3121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Proton transverse polarization</a:t>
            </a:r>
            <a:endParaRPr lang="zh-CN" altLang="en-US" dirty="0"/>
          </a:p>
        </p:txBody>
      </p:sp>
      <p:sp>
        <p:nvSpPr>
          <p:cNvPr id="34" name="内容占位符 2">
            <a:extLst>
              <a:ext uri="{FF2B5EF4-FFF2-40B4-BE49-F238E27FC236}">
                <a16:creationId xmlns:a16="http://schemas.microsoft.com/office/drawing/2014/main" id="{FB60028F-9FB9-1B4D-8FD5-1AB86F5D9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21728"/>
            <a:ext cx="8996218" cy="450785"/>
          </a:xfrm>
        </p:spPr>
        <p:txBody>
          <a:bodyPr>
            <a:normAutofit/>
          </a:bodyPr>
          <a:lstStyle/>
          <a:p>
            <a:r>
              <a:rPr kumimoji="1" lang="en-US" altLang="zh-CN" sz="2000" dirty="0" smtClean="0"/>
              <a:t>Helicity amplitudes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/>
              <p:cNvSpPr txBox="1"/>
              <p:nvPr/>
            </p:nvSpPr>
            <p:spPr>
              <a:xfrm>
                <a:off x="1657350" y="2990926"/>
                <a:ext cx="5836227" cy="443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zh-CN" alt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zh-CN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,0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(−1)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i="1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35" name="文本框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350" y="2990926"/>
                <a:ext cx="5836227" cy="443648"/>
              </a:xfrm>
              <a:prstGeom prst="rect">
                <a:avLst/>
              </a:prstGeom>
              <a:blipFill>
                <a:blip r:embed="rId6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内容占位符 2">
            <a:extLst>
              <a:ext uri="{FF2B5EF4-FFF2-40B4-BE49-F238E27FC236}">
                <a16:creationId xmlns:a16="http://schemas.microsoft.com/office/drawing/2014/main" id="{FB60028F-9FB9-1B4D-8FD5-1AB86F5D9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600980"/>
            <a:ext cx="8996218" cy="450785"/>
          </a:xfrm>
        </p:spPr>
        <p:txBody>
          <a:bodyPr>
            <a:normAutofit/>
          </a:bodyPr>
          <a:lstStyle/>
          <a:p>
            <a:r>
              <a:rPr kumimoji="1" lang="en-US" altLang="zh-CN" sz="2000" dirty="0" smtClean="0"/>
              <a:t>The expectation value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666" y="4163041"/>
            <a:ext cx="3454584" cy="53224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3403" y="4261058"/>
            <a:ext cx="3673765" cy="371285"/>
          </a:xfrm>
          <a:prstGeom prst="rect">
            <a:avLst/>
          </a:prstGeom>
        </p:spPr>
      </p:pic>
      <p:sp>
        <p:nvSpPr>
          <p:cNvPr id="14" name="右箭头 13"/>
          <p:cNvSpPr/>
          <p:nvPr/>
        </p:nvSpPr>
        <p:spPr>
          <a:xfrm>
            <a:off x="4038183" y="4326387"/>
            <a:ext cx="978408" cy="255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367767" y="4615336"/>
            <a:ext cx="14424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zh-CN" sz="1400" b="1" dirty="0">
                <a:solidFill>
                  <a:srgbClr val="C00000"/>
                </a:solidFill>
              </a:rPr>
              <a:t>[Geng,Liu </a:t>
            </a:r>
            <a:r>
              <a:rPr lang="en" altLang="zh-CN" sz="1400" b="1" dirty="0" smtClean="0">
                <a:solidFill>
                  <a:srgbClr val="C00000"/>
                </a:solidFill>
              </a:rPr>
              <a:t>2021] </a:t>
            </a:r>
            <a:endParaRPr lang="zh-CN" altLang="en-US" sz="1400" dirty="0"/>
          </a:p>
        </p:txBody>
      </p:sp>
      <p:sp>
        <p:nvSpPr>
          <p:cNvPr id="38" name="内容占位符 2">
            <a:extLst>
              <a:ext uri="{FF2B5EF4-FFF2-40B4-BE49-F238E27FC236}">
                <a16:creationId xmlns:a16="http://schemas.microsoft.com/office/drawing/2014/main" id="{FB60028F-9FB9-1B4D-8FD5-1AB86F5D9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126206"/>
            <a:ext cx="8996218" cy="666077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It is found that there is a T-even correlation complementary to</a:t>
            </a:r>
            <a:endParaRPr kumimoji="1" lang="en-US" altLang="zh-CN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/>
              <p:cNvSpPr txBox="1"/>
              <p:nvPr/>
            </p:nvSpPr>
            <p:spPr>
              <a:xfrm>
                <a:off x="207818" y="5856668"/>
                <a:ext cx="35929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acc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acc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altLang="zh-CN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)(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</m:acc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altLang="zh-CN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9" name="文本框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18" y="5856668"/>
                <a:ext cx="3592945" cy="369332"/>
              </a:xfrm>
              <a:prstGeom prst="rect">
                <a:avLst/>
              </a:prstGeom>
              <a:blipFill>
                <a:blip r:embed="rId9"/>
                <a:stretch>
                  <a:fillRect t="-23333"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5016591" y="5914662"/>
                <a:ext cx="3633880" cy="293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𝑅𝑒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00</m:t>
                          </m:r>
                        </m:sub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+1,+1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+1,+1</m:t>
                          </m:r>
                        </m:sub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591" y="5914662"/>
                <a:ext cx="3633880" cy="293285"/>
              </a:xfrm>
              <a:prstGeom prst="rect">
                <a:avLst/>
              </a:prstGeom>
              <a:blipFill>
                <a:blip r:embed="rId10"/>
                <a:stretch>
                  <a:fillRect r="-2013" b="-291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右箭头 39"/>
          <p:cNvSpPr/>
          <p:nvPr/>
        </p:nvSpPr>
        <p:spPr>
          <a:xfrm>
            <a:off x="3800763" y="5923046"/>
            <a:ext cx="978408" cy="255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533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2400" dirty="0"/>
              <a:t>Baryonic applications</a:t>
            </a:r>
            <a:endParaRPr kumimoji="1" lang="zh-CN" altLang="en-US" sz="2400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kumimoji="1" lang="en-US" altLang="zh-CN" dirty="0" smtClean="0"/>
              <a:t>2022/12/10</a:t>
            </a:r>
            <a:endParaRPr kumimoji="1"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kumimoji="1" lang="en-US" altLang="zh-CN" dirty="0"/>
              <a:t>CPV induced by T-odd </a:t>
            </a:r>
            <a:r>
              <a:rPr kumimoji="1" lang="en-US" altLang="zh-CN" dirty="0" smtClean="0"/>
              <a:t>correlation</a:t>
            </a:r>
            <a:endParaRPr kumimoji="1"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9D5A6F-5E7A-C44C-950F-00A4CEF6CA75}" type="slidenum">
              <a:rPr kumimoji="1" lang="zh-CN" altLang="en-US" smtClean="0"/>
              <a:pPr/>
              <a:t>8</a:t>
            </a:fld>
            <a:endParaRPr kumimoji="1" lang="zh-CN" altLang="en-US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FB60028F-9FB9-1B4D-8FD5-1AB86F5D9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9942"/>
            <a:ext cx="8996218" cy="450785"/>
          </a:xfrm>
        </p:spPr>
        <p:txBody>
          <a:bodyPr>
            <a:normAutofit/>
          </a:bodyPr>
          <a:lstStyle/>
          <a:p>
            <a:r>
              <a:rPr kumimoji="1" lang="en-US" altLang="zh-CN" sz="2000" dirty="0" smtClean="0"/>
              <a:t>Angular distribution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181" y="844881"/>
            <a:ext cx="4378037" cy="189962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937" y="2609487"/>
            <a:ext cx="4539608" cy="368052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544946" y="1443442"/>
            <a:ext cx="2826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ulti-body decay provides a platform to </a:t>
            </a:r>
            <a:r>
              <a:rPr lang="en-US" altLang="zh-CN" dirty="0" smtClean="0">
                <a:solidFill>
                  <a:srgbClr val="C00000"/>
                </a:solidFill>
              </a:rPr>
              <a:t>measure T-odd correlations</a:t>
            </a:r>
            <a:endParaRPr lang="zh-CN" alt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/>
              <p:cNvSpPr txBox="1"/>
              <p:nvPr/>
            </p:nvSpPr>
            <p:spPr>
              <a:xfrm>
                <a:off x="5166644" y="3298230"/>
                <a:ext cx="3829574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dirty="0" smtClean="0"/>
                  <a:t>(a) Bin by bin with weight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/>
                  <a:t>(b) The real part induced by some   corresponding T-even correlations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/>
                  <a:t>(c) 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The complementary observations occur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/>
                  <a:t>(d) 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More applications……</a:t>
                </a:r>
              </a:p>
            </p:txBody>
          </p:sp>
        </mc:Choice>
        <mc:Fallback xmlns="">
          <p:sp>
            <p:nvSpPr>
              <p:cNvPr id="23" name="文本框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644" y="3298230"/>
                <a:ext cx="3829574" cy="2585323"/>
              </a:xfrm>
              <a:prstGeom prst="rect">
                <a:avLst/>
              </a:prstGeom>
              <a:blipFill>
                <a:blip r:embed="rId4"/>
                <a:stretch>
                  <a:fillRect l="-1433" b="-11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035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4A83F7-16EE-8241-9288-6AD78424F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2800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60028F-9FB9-1B4D-8FD5-1AB86F5D9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3704"/>
            <a:ext cx="8819986" cy="1859642"/>
          </a:xfrm>
        </p:spPr>
        <p:txBody>
          <a:bodyPr>
            <a:normAutofit lnSpcReduction="10000"/>
          </a:bodyPr>
          <a:lstStyle/>
          <a:p>
            <a:r>
              <a:rPr kumimoji="1" lang="en-US" altLang="zh-CN" sz="2000" dirty="0"/>
              <a:t>General property of T-odd correlation CPV is considered</a:t>
            </a:r>
          </a:p>
          <a:p>
            <a:endParaRPr kumimoji="1" lang="en-US" altLang="zh-CN" dirty="0"/>
          </a:p>
          <a:p>
            <a:r>
              <a:rPr kumimoji="1" lang="en-US" altLang="zh-CN" sz="2000" dirty="0"/>
              <a:t>A simple application in baryon case is discussed</a:t>
            </a:r>
          </a:p>
          <a:p>
            <a:endParaRPr kumimoji="1" lang="en-US" altLang="zh-CN" dirty="0" smtClean="0"/>
          </a:p>
          <a:p>
            <a:r>
              <a:rPr kumimoji="1" lang="en-US" altLang="zh-CN" sz="2000" dirty="0"/>
              <a:t>More systemic investigation is preparing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1BD4AC-4F08-634B-805E-DBA04529ED4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kumimoji="1" lang="en-US" altLang="zh-CN" dirty="0" smtClean="0"/>
              <a:t>2022/12/10</a:t>
            </a:r>
            <a:endParaRPr kumimoji="1" lang="zh-CN" altLang="en-US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325A234-680C-E14A-AA2B-C4D4191DDA6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kumimoji="1" lang="en-US" altLang="zh-CN" dirty="0"/>
              <a:t>CPV induced by T-odd correlation</a:t>
            </a:r>
            <a:endParaRPr kumimoji="1" lang="zh-CN" alt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402DBEC-C9DE-5E4F-9CA2-9084A3C7527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9D5A6F-5E7A-C44C-950F-00A4CEF6CA75}" type="slidenum">
              <a:rPr kumimoji="1" lang="zh-CN" altLang="en-US" smtClean="0"/>
              <a:pPr/>
              <a:t>9</a:t>
            </a:fld>
            <a:endParaRPr kumimoji="1"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617602" y="2493938"/>
            <a:ext cx="4120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rgbClr val="C00000"/>
                </a:solidFill>
              </a:rPr>
              <a:t>[J. P. Wang, Q. Qin and F. S. Yu, in preparation]</a:t>
            </a:r>
            <a:endParaRPr lang="zh-CN" altLang="en-US" sz="1600" b="1" dirty="0">
              <a:solidFill>
                <a:srgbClr val="C0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59709" y="4044735"/>
            <a:ext cx="5024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 smtClean="0"/>
              <a:t>Thank you</a:t>
            </a:r>
            <a:endParaRPr lang="zh-CN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42252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NU" id="{A80C2951-1EAC-674D-9C01-943BF9ED4F87}" vid="{3F202868-5F7D-9F4D-A957-AEA084052C62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主题​​</Template>
  <TotalTime>6896</TotalTime>
  <Words>486</Words>
  <Application>Microsoft Office PowerPoint</Application>
  <PresentationFormat>全屏显示(4:3)</PresentationFormat>
  <Paragraphs>128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FangSong</vt:lpstr>
      <vt:lpstr>等线</vt:lpstr>
      <vt:lpstr>等线 Light</vt:lpstr>
      <vt:lpstr>楷体</vt:lpstr>
      <vt:lpstr>Arial</vt:lpstr>
      <vt:lpstr>Calibri</vt:lpstr>
      <vt:lpstr>Cambria Math</vt:lpstr>
      <vt:lpstr>Times New Roman</vt:lpstr>
      <vt:lpstr>Wingdings</vt:lpstr>
      <vt:lpstr>Office 主题​​</vt:lpstr>
      <vt:lpstr>PowerPoint 演示文稿</vt:lpstr>
      <vt:lpstr>PowerPoint 演示文稿</vt:lpstr>
      <vt:lpstr>Motivation</vt:lpstr>
      <vt:lpstr>Motivation</vt:lpstr>
      <vt:lpstr>T-odd correlation and CP violation</vt:lpstr>
      <vt:lpstr>Complementary dependence of strong phase</vt:lpstr>
      <vt:lpstr>Complementary dependence of strong phase</vt:lpstr>
      <vt:lpstr>Baryonic applications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韩 佳杰</dc:creator>
  <cp:lastModifiedBy>健鹏 汪</cp:lastModifiedBy>
  <cp:revision>336</cp:revision>
  <dcterms:created xsi:type="dcterms:W3CDTF">2021-07-05T02:56:21Z</dcterms:created>
  <dcterms:modified xsi:type="dcterms:W3CDTF">2022-12-10T03:30:58Z</dcterms:modified>
</cp:coreProperties>
</file>