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25" r:id="rId2"/>
    <p:sldId id="332" r:id="rId3"/>
    <p:sldId id="310" r:id="rId4"/>
    <p:sldId id="311" r:id="rId5"/>
    <p:sldId id="360" r:id="rId6"/>
    <p:sldId id="359" r:id="rId7"/>
    <p:sldId id="289" r:id="rId8"/>
    <p:sldId id="303" r:id="rId9"/>
    <p:sldId id="342" r:id="rId10"/>
    <p:sldId id="335" r:id="rId11"/>
    <p:sldId id="312" r:id="rId12"/>
    <p:sldId id="290" r:id="rId13"/>
    <p:sldId id="361" r:id="rId14"/>
    <p:sldId id="362" r:id="rId15"/>
    <p:sldId id="367" r:id="rId16"/>
    <p:sldId id="363" r:id="rId17"/>
    <p:sldId id="364" r:id="rId18"/>
    <p:sldId id="365" r:id="rId19"/>
    <p:sldId id="366" r:id="rId20"/>
    <p:sldId id="324" r:id="rId21"/>
    <p:sldId id="358" r:id="rId22"/>
    <p:sldId id="368" r:id="rId23"/>
    <p:sldId id="369" r:id="rId24"/>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朱 江" initials="朱" lastIdx="2" clrIdx="0">
    <p:extLst>
      <p:ext uri="{19B8F6BF-5375-455C-9EA6-DF929625EA0E}">
        <p15:presenceInfo xmlns:p15="http://schemas.microsoft.com/office/powerpoint/2012/main" userId="38fed503850bef7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222222"/>
    <a:srgbClr val="D81644"/>
    <a:srgbClr val="EC466C"/>
    <a:srgbClr val="957CA4"/>
    <a:srgbClr val="F1A4B8"/>
    <a:srgbClr val="C80E35"/>
    <a:srgbClr val="C883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89595" autoAdjust="0"/>
  </p:normalViewPr>
  <p:slideViewPr>
    <p:cSldViewPr>
      <p:cViewPr varScale="1">
        <p:scale>
          <a:sx n="145" d="100"/>
          <a:sy n="145" d="100"/>
        </p:scale>
        <p:origin x="214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A94DDF-B763-4102-BEA8-2FECBF3C9B87}" type="datetimeFigureOut">
              <a:rPr lang="zh-CN" altLang="en-US" smtClean="0"/>
              <a:t>2022/7/23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EEDE24-2324-4EC8-A552-41DD82D6266D}" type="slidenum">
              <a:rPr lang="zh-CN" altLang="en-US" smtClean="0"/>
              <a:t>‹#›</a:t>
            </a:fld>
            <a:endParaRPr lang="zh-CN" altLang="en-US"/>
          </a:p>
        </p:txBody>
      </p:sp>
    </p:spTree>
    <p:extLst>
      <p:ext uri="{BB962C8B-B14F-4D97-AF65-F5344CB8AC3E}">
        <p14:creationId xmlns:p14="http://schemas.microsoft.com/office/powerpoint/2010/main" val="11538288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C113C355-40D9-41DE-9628-83078E44588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ea typeface="宋体" pitchFamily="2" charset="-122"/>
              </a:defRPr>
            </a:lvl1pPr>
          </a:lstStyle>
          <a:p>
            <a:pPr>
              <a:defRPr/>
            </a:pPr>
            <a:endParaRPr lang="zh-CN" altLang="en-US"/>
          </a:p>
        </p:txBody>
      </p:sp>
      <p:sp>
        <p:nvSpPr>
          <p:cNvPr id="3" name="日期占位符 2">
            <a:extLst>
              <a:ext uri="{FF2B5EF4-FFF2-40B4-BE49-F238E27FC236}">
                <a16:creationId xmlns:a16="http://schemas.microsoft.com/office/drawing/2014/main" id="{AEA82195-C7CF-471C-89F9-5E40A686404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ea typeface="宋体" pitchFamily="2" charset="-122"/>
              </a:defRPr>
            </a:lvl1pPr>
          </a:lstStyle>
          <a:p>
            <a:pPr>
              <a:defRPr/>
            </a:pPr>
            <a:fld id="{DA62F1A9-417C-4A8D-B0B3-460D1D15864A}" type="datetimeFigureOut">
              <a:rPr lang="zh-CN" altLang="en-US"/>
              <a:pPr>
                <a:defRPr/>
              </a:pPr>
              <a:t>2022/7/23</a:t>
            </a:fld>
            <a:endParaRPr lang="zh-CN" altLang="en-US"/>
          </a:p>
        </p:txBody>
      </p:sp>
      <p:sp>
        <p:nvSpPr>
          <p:cNvPr id="4" name="幻灯片图像占位符 3">
            <a:extLst>
              <a:ext uri="{FF2B5EF4-FFF2-40B4-BE49-F238E27FC236}">
                <a16:creationId xmlns:a16="http://schemas.microsoft.com/office/drawing/2014/main" id="{5D3B5782-0B47-4103-8EB7-CA48024DE3E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E773799A-BF95-4679-A5BD-CA8911FBDA3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A67D4997-8C6C-4EAD-ADD6-085472485FC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ea typeface="宋体" pitchFamily="2" charset="-122"/>
              </a:defRPr>
            </a:lvl1pPr>
          </a:lstStyle>
          <a:p>
            <a:pPr>
              <a:defRPr/>
            </a:pPr>
            <a:endParaRPr lang="zh-CN" altLang="en-US"/>
          </a:p>
        </p:txBody>
      </p:sp>
      <p:sp>
        <p:nvSpPr>
          <p:cNvPr id="7" name="灯片编号占位符 6">
            <a:extLst>
              <a:ext uri="{FF2B5EF4-FFF2-40B4-BE49-F238E27FC236}">
                <a16:creationId xmlns:a16="http://schemas.microsoft.com/office/drawing/2014/main" id="{2A331345-E871-477B-8707-142FDD6C27A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D9A3EBE-5B59-4781-8CBC-5DF9940DE92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D9A3EBE-5B59-4781-8CBC-5DF9940DE928}" type="slidenum">
              <a:rPr lang="zh-CN" altLang="en-US" smtClean="0"/>
              <a:pPr>
                <a:defRPr/>
              </a:pPr>
              <a:t>7</a:t>
            </a:fld>
            <a:endParaRPr lang="zh-CN" altLang="en-US"/>
          </a:p>
        </p:txBody>
      </p:sp>
    </p:spTree>
    <p:extLst>
      <p:ext uri="{BB962C8B-B14F-4D97-AF65-F5344CB8AC3E}">
        <p14:creationId xmlns:p14="http://schemas.microsoft.com/office/powerpoint/2010/main" val="535372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D9A3EBE-5B59-4781-8CBC-5DF9940DE928}" type="slidenum">
              <a:rPr lang="zh-CN" altLang="en-US" smtClean="0"/>
              <a:pPr>
                <a:defRPr/>
              </a:pPr>
              <a:t>9</a:t>
            </a:fld>
            <a:endParaRPr lang="zh-CN" altLang="en-US"/>
          </a:p>
        </p:txBody>
      </p:sp>
    </p:spTree>
    <p:extLst>
      <p:ext uri="{BB962C8B-B14F-4D97-AF65-F5344CB8AC3E}">
        <p14:creationId xmlns:p14="http://schemas.microsoft.com/office/powerpoint/2010/main" val="427741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D9A3EBE-5B59-4781-8CBC-5DF9940DE928}" type="slidenum">
              <a:rPr lang="zh-CN" altLang="en-US" smtClean="0"/>
              <a:pPr>
                <a:defRPr/>
              </a:pPr>
              <a:t>10</a:t>
            </a:fld>
            <a:endParaRPr lang="zh-CN" altLang="en-US"/>
          </a:p>
        </p:txBody>
      </p:sp>
    </p:spTree>
    <p:extLst>
      <p:ext uri="{BB962C8B-B14F-4D97-AF65-F5344CB8AC3E}">
        <p14:creationId xmlns:p14="http://schemas.microsoft.com/office/powerpoint/2010/main" val="414864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Quasi-particle model is first developed at 1990s to discuss the thermal dynamics around critical temperature and confinement</a:t>
            </a:r>
            <a:r>
              <a:rPr lang="en-US" altLang="zh-CN" baseline="30000" dirty="0"/>
              <a:t>[1-2]</a:t>
            </a:r>
            <a:r>
              <a:rPr lang="en-US" altLang="zh-CN" dirty="0"/>
              <a:t>, and the thermal mass can be computed by HTL method at high temperature region</a:t>
            </a:r>
            <a:r>
              <a:rPr lang="en-US" altLang="zh-CN" baseline="30000" dirty="0"/>
              <a:t>[3]</a:t>
            </a:r>
            <a:r>
              <a:rPr lang="en-US" altLang="zh-CN" dirty="0"/>
              <a:t>. recently this method regain attention because the effective potential in this method can be find by first principle </a:t>
            </a:r>
            <a:r>
              <a:rPr lang="en-US" altLang="zh-CN" dirty="0" err="1"/>
              <a:t>lagrangian</a:t>
            </a:r>
            <a:r>
              <a:rPr lang="en-US" altLang="zh-CN" baseline="30000" dirty="0"/>
              <a:t>[4-6]</a:t>
            </a:r>
            <a:endParaRPr lang="zh-CN" altLang="en-US" dirty="0"/>
          </a:p>
          <a:p>
            <a:endParaRPr lang="zh-CN" altLang="en-US" dirty="0"/>
          </a:p>
        </p:txBody>
      </p:sp>
      <p:sp>
        <p:nvSpPr>
          <p:cNvPr id="4" name="灯片编号占位符 3"/>
          <p:cNvSpPr>
            <a:spLocks noGrp="1"/>
          </p:cNvSpPr>
          <p:nvPr>
            <p:ph type="sldNum" sz="quarter" idx="5"/>
          </p:nvPr>
        </p:nvSpPr>
        <p:spPr/>
        <p:txBody>
          <a:bodyPr/>
          <a:lstStyle/>
          <a:p>
            <a:pPr>
              <a:defRPr/>
            </a:pPr>
            <a:fld id="{FD9A3EBE-5B59-4781-8CBC-5DF9940DE928}" type="slidenum">
              <a:rPr lang="zh-CN" altLang="en-US" smtClean="0"/>
              <a:pPr>
                <a:defRPr/>
              </a:pPr>
              <a:t>14</a:t>
            </a:fld>
            <a:endParaRPr lang="zh-CN" altLang="en-US"/>
          </a:p>
        </p:txBody>
      </p:sp>
    </p:spTree>
    <p:extLst>
      <p:ext uri="{BB962C8B-B14F-4D97-AF65-F5344CB8AC3E}">
        <p14:creationId xmlns:p14="http://schemas.microsoft.com/office/powerpoint/2010/main" val="358811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a:defRPr/>
            </a:pPr>
            <a:fld id="{FD9A3EBE-5B59-4781-8CBC-5DF9940DE928}" type="slidenum">
              <a:rPr lang="zh-CN" altLang="en-US" smtClean="0"/>
              <a:pPr>
                <a:defRPr/>
              </a:pPr>
              <a:t>20</a:t>
            </a:fld>
            <a:endParaRPr lang="zh-CN" altLang="en-US"/>
          </a:p>
        </p:txBody>
      </p:sp>
    </p:spTree>
    <p:extLst>
      <p:ext uri="{BB962C8B-B14F-4D97-AF65-F5344CB8AC3E}">
        <p14:creationId xmlns:p14="http://schemas.microsoft.com/office/powerpoint/2010/main" val="1208665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D9A3EBE-5B59-4781-8CBC-5DF9940DE928}" type="slidenum">
              <a:rPr lang="zh-CN" altLang="en-US" smtClean="0"/>
              <a:pPr>
                <a:defRPr/>
              </a:pPr>
              <a:t>22</a:t>
            </a:fld>
            <a:endParaRPr lang="zh-CN" altLang="en-US"/>
          </a:p>
        </p:txBody>
      </p:sp>
    </p:spTree>
    <p:extLst>
      <p:ext uri="{BB962C8B-B14F-4D97-AF65-F5344CB8AC3E}">
        <p14:creationId xmlns:p14="http://schemas.microsoft.com/office/powerpoint/2010/main" val="3753571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D9A3EBE-5B59-4781-8CBC-5DF9940DE928}" type="slidenum">
              <a:rPr lang="zh-CN" altLang="en-US" smtClean="0"/>
              <a:pPr>
                <a:defRPr/>
              </a:pPr>
              <a:t>23</a:t>
            </a:fld>
            <a:endParaRPr lang="zh-CN" altLang="en-US"/>
          </a:p>
        </p:txBody>
      </p:sp>
    </p:spTree>
    <p:extLst>
      <p:ext uri="{BB962C8B-B14F-4D97-AF65-F5344CB8AC3E}">
        <p14:creationId xmlns:p14="http://schemas.microsoft.com/office/powerpoint/2010/main" val="1279841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7"/>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4F410E3F-1D2F-4F21-ACE3-F890E1204DF6}"/>
              </a:ext>
            </a:extLst>
          </p:cNvPr>
          <p:cNvSpPr>
            <a:spLocks noGrp="1"/>
          </p:cNvSpPr>
          <p:nvPr>
            <p:ph type="dt" sz="half" idx="10"/>
          </p:nvPr>
        </p:nvSpPr>
        <p:spPr/>
        <p:txBody>
          <a:bodyPr/>
          <a:lstStyle>
            <a:lvl1pPr>
              <a:defRPr/>
            </a:lvl1pPr>
          </a:lstStyle>
          <a:p>
            <a:pPr>
              <a:defRPr/>
            </a:pPr>
            <a:fld id="{238E4FBA-F86A-4DEF-AAA6-9050E2A3F9F4}" type="datetimeFigureOut">
              <a:rPr lang="zh-CN" altLang="en-US" smtClean="0"/>
              <a:pPr>
                <a:defRPr/>
              </a:pPr>
              <a:t>2022/7/23</a:t>
            </a:fld>
            <a:endParaRPr lang="zh-CN" altLang="en-US"/>
          </a:p>
        </p:txBody>
      </p:sp>
      <p:sp>
        <p:nvSpPr>
          <p:cNvPr id="5" name="页脚占位符 4">
            <a:extLst>
              <a:ext uri="{FF2B5EF4-FFF2-40B4-BE49-F238E27FC236}">
                <a16:creationId xmlns:a16="http://schemas.microsoft.com/office/drawing/2014/main" id="{C7E98855-3D99-4387-8167-1161D85524C8}"/>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787B579-735A-4A97-8EFE-DA44D2B93604}"/>
              </a:ext>
            </a:extLst>
          </p:cNvPr>
          <p:cNvSpPr>
            <a:spLocks noGrp="1"/>
          </p:cNvSpPr>
          <p:nvPr>
            <p:ph type="sldNum" sz="quarter" idx="12"/>
          </p:nvPr>
        </p:nvSpPr>
        <p:spPr/>
        <p:txBody>
          <a:bodyPr/>
          <a:lstStyle>
            <a:lvl1pPr>
              <a:defRPr/>
            </a:lvl1pPr>
          </a:lstStyle>
          <a:p>
            <a:pPr>
              <a:defRPr/>
            </a:pPr>
            <a:fld id="{197F2F3A-53F8-4DEA-9E24-48DCD9EDC58C}" type="slidenum">
              <a:rPr lang="zh-CN" altLang="en-US"/>
              <a:pPr>
                <a:defRPr/>
              </a:pPr>
              <a:t>‹#›</a:t>
            </a:fld>
            <a:endParaRPr lang="zh-CN" altLang="en-US"/>
          </a:p>
        </p:txBody>
      </p:sp>
    </p:spTree>
    <p:extLst>
      <p:ext uri="{BB962C8B-B14F-4D97-AF65-F5344CB8AC3E}">
        <p14:creationId xmlns:p14="http://schemas.microsoft.com/office/powerpoint/2010/main" val="3392655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A08DB5D-CA63-49B4-A79D-8E14A76AD148}"/>
              </a:ext>
            </a:extLst>
          </p:cNvPr>
          <p:cNvSpPr>
            <a:spLocks noGrp="1"/>
          </p:cNvSpPr>
          <p:nvPr>
            <p:ph type="dt" sz="half" idx="10"/>
          </p:nvPr>
        </p:nvSpPr>
        <p:spPr/>
        <p:txBody>
          <a:bodyPr/>
          <a:lstStyle>
            <a:lvl1pPr>
              <a:defRPr/>
            </a:lvl1pPr>
          </a:lstStyle>
          <a:p>
            <a:pPr>
              <a:defRPr/>
            </a:pPr>
            <a:fld id="{0823DCCE-1A27-4772-9A7C-7536474A8D57}" type="datetimeFigureOut">
              <a:rPr lang="zh-CN" altLang="en-US" smtClean="0"/>
              <a:pPr>
                <a:defRPr/>
              </a:pPr>
              <a:t>2022/7/23</a:t>
            </a:fld>
            <a:endParaRPr lang="zh-CN" altLang="en-US"/>
          </a:p>
        </p:txBody>
      </p:sp>
      <p:sp>
        <p:nvSpPr>
          <p:cNvPr id="5" name="页脚占位符 4">
            <a:extLst>
              <a:ext uri="{FF2B5EF4-FFF2-40B4-BE49-F238E27FC236}">
                <a16:creationId xmlns:a16="http://schemas.microsoft.com/office/drawing/2014/main" id="{C9A72AB2-4464-4619-81DC-92E6882DCB6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C1FD72D-9D5C-47E0-B039-0340C200EF98}"/>
              </a:ext>
            </a:extLst>
          </p:cNvPr>
          <p:cNvSpPr>
            <a:spLocks noGrp="1"/>
          </p:cNvSpPr>
          <p:nvPr>
            <p:ph type="sldNum" sz="quarter" idx="12"/>
          </p:nvPr>
        </p:nvSpPr>
        <p:spPr/>
        <p:txBody>
          <a:bodyPr/>
          <a:lstStyle>
            <a:lvl1pPr>
              <a:defRPr/>
            </a:lvl1pPr>
          </a:lstStyle>
          <a:p>
            <a:pPr>
              <a:defRPr/>
            </a:pPr>
            <a:fld id="{E603CE36-E6D8-44B0-8AA5-2038A4641FF6}" type="slidenum">
              <a:rPr lang="zh-CN" altLang="en-US"/>
              <a:pPr>
                <a:defRPr/>
              </a:pPr>
              <a:t>‹#›</a:t>
            </a:fld>
            <a:endParaRPr lang="zh-CN" altLang="en-US"/>
          </a:p>
        </p:txBody>
      </p:sp>
    </p:spTree>
    <p:extLst>
      <p:ext uri="{BB962C8B-B14F-4D97-AF65-F5344CB8AC3E}">
        <p14:creationId xmlns:p14="http://schemas.microsoft.com/office/powerpoint/2010/main" val="301950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0"/>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40"/>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A7FAEB-2E43-4BB3-9CD9-7F93FD15B6CF}"/>
              </a:ext>
            </a:extLst>
          </p:cNvPr>
          <p:cNvSpPr>
            <a:spLocks noGrp="1"/>
          </p:cNvSpPr>
          <p:nvPr>
            <p:ph type="dt" sz="half" idx="10"/>
          </p:nvPr>
        </p:nvSpPr>
        <p:spPr/>
        <p:txBody>
          <a:bodyPr/>
          <a:lstStyle>
            <a:lvl1pPr>
              <a:defRPr/>
            </a:lvl1pPr>
          </a:lstStyle>
          <a:p>
            <a:pPr>
              <a:defRPr/>
            </a:pPr>
            <a:fld id="{602DCC7E-DE65-4F39-ACA0-0F3BC39DB3B2}" type="datetimeFigureOut">
              <a:rPr lang="zh-CN" altLang="en-US" smtClean="0"/>
              <a:pPr>
                <a:defRPr/>
              </a:pPr>
              <a:t>2022/7/23</a:t>
            </a:fld>
            <a:endParaRPr lang="zh-CN" altLang="en-US"/>
          </a:p>
        </p:txBody>
      </p:sp>
      <p:sp>
        <p:nvSpPr>
          <p:cNvPr id="5" name="页脚占位符 4">
            <a:extLst>
              <a:ext uri="{FF2B5EF4-FFF2-40B4-BE49-F238E27FC236}">
                <a16:creationId xmlns:a16="http://schemas.microsoft.com/office/drawing/2014/main" id="{BA0DC4E2-76F8-495E-9B0E-0D10829A52E9}"/>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ABCFB65-FBFC-4EC8-8BBA-EA9034EAB20D}"/>
              </a:ext>
            </a:extLst>
          </p:cNvPr>
          <p:cNvSpPr>
            <a:spLocks noGrp="1"/>
          </p:cNvSpPr>
          <p:nvPr>
            <p:ph type="sldNum" sz="quarter" idx="12"/>
          </p:nvPr>
        </p:nvSpPr>
        <p:spPr/>
        <p:txBody>
          <a:bodyPr/>
          <a:lstStyle>
            <a:lvl1pPr>
              <a:defRPr/>
            </a:lvl1pPr>
          </a:lstStyle>
          <a:p>
            <a:pPr>
              <a:defRPr/>
            </a:pPr>
            <a:fld id="{51BFE5AA-D910-4AEB-9901-501307574F70}" type="slidenum">
              <a:rPr lang="zh-CN" altLang="en-US"/>
              <a:pPr>
                <a:defRPr/>
              </a:pPr>
              <a:t>‹#›</a:t>
            </a:fld>
            <a:endParaRPr lang="zh-CN" altLang="en-US"/>
          </a:p>
        </p:txBody>
      </p:sp>
    </p:spTree>
    <p:extLst>
      <p:ext uri="{BB962C8B-B14F-4D97-AF65-F5344CB8AC3E}">
        <p14:creationId xmlns:p14="http://schemas.microsoft.com/office/powerpoint/2010/main" val="156673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39B22B6-B6AC-47A3-8E65-72254B2C9EB8}"/>
              </a:ext>
            </a:extLst>
          </p:cNvPr>
          <p:cNvSpPr>
            <a:spLocks noGrp="1"/>
          </p:cNvSpPr>
          <p:nvPr>
            <p:ph type="dt" sz="half" idx="10"/>
          </p:nvPr>
        </p:nvSpPr>
        <p:spPr/>
        <p:txBody>
          <a:bodyPr/>
          <a:lstStyle>
            <a:lvl1pPr>
              <a:defRPr/>
            </a:lvl1pPr>
          </a:lstStyle>
          <a:p>
            <a:pPr>
              <a:defRPr/>
            </a:pPr>
            <a:fld id="{56E74C0C-1332-4D8C-9BD1-087AFE435C93}" type="datetimeFigureOut">
              <a:rPr lang="zh-CN" altLang="en-US" smtClean="0"/>
              <a:pPr>
                <a:defRPr/>
              </a:pPr>
              <a:t>2022/7/23</a:t>
            </a:fld>
            <a:endParaRPr lang="zh-CN" altLang="en-US"/>
          </a:p>
        </p:txBody>
      </p:sp>
      <p:sp>
        <p:nvSpPr>
          <p:cNvPr id="5" name="页脚占位符 4">
            <a:extLst>
              <a:ext uri="{FF2B5EF4-FFF2-40B4-BE49-F238E27FC236}">
                <a16:creationId xmlns:a16="http://schemas.microsoft.com/office/drawing/2014/main" id="{9DC3FEA8-1872-437F-92BC-9DA6A2FA808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316F5FF-BC1A-49A0-B9D9-EF395BBBFE31}"/>
              </a:ext>
            </a:extLst>
          </p:cNvPr>
          <p:cNvSpPr>
            <a:spLocks noGrp="1"/>
          </p:cNvSpPr>
          <p:nvPr>
            <p:ph type="sldNum" sz="quarter" idx="12"/>
          </p:nvPr>
        </p:nvSpPr>
        <p:spPr/>
        <p:txBody>
          <a:bodyPr/>
          <a:lstStyle>
            <a:lvl1pPr>
              <a:defRPr/>
            </a:lvl1pPr>
          </a:lstStyle>
          <a:p>
            <a:pPr>
              <a:defRPr/>
            </a:pPr>
            <a:fld id="{1268D00E-E2FA-4531-AE65-9614CDBFF0EE}" type="slidenum">
              <a:rPr lang="zh-CN" altLang="en-US"/>
              <a:pPr>
                <a:defRPr/>
              </a:pPr>
              <a:t>‹#›</a:t>
            </a:fld>
            <a:endParaRPr lang="zh-CN" altLang="en-US"/>
          </a:p>
        </p:txBody>
      </p:sp>
    </p:spTree>
    <p:extLst>
      <p:ext uri="{BB962C8B-B14F-4D97-AF65-F5344CB8AC3E}">
        <p14:creationId xmlns:p14="http://schemas.microsoft.com/office/powerpoint/2010/main" val="757190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2"/>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0B58821-BBE5-4AF0-A0DF-33CAEC11CC86}"/>
              </a:ext>
            </a:extLst>
          </p:cNvPr>
          <p:cNvSpPr>
            <a:spLocks noGrp="1"/>
          </p:cNvSpPr>
          <p:nvPr>
            <p:ph type="dt" sz="half" idx="10"/>
          </p:nvPr>
        </p:nvSpPr>
        <p:spPr/>
        <p:txBody>
          <a:bodyPr/>
          <a:lstStyle>
            <a:lvl1pPr>
              <a:defRPr/>
            </a:lvl1pPr>
          </a:lstStyle>
          <a:p>
            <a:pPr>
              <a:defRPr/>
            </a:pPr>
            <a:fld id="{88F7998B-0110-4429-8D98-8BB9157D1E33}" type="datetimeFigureOut">
              <a:rPr lang="zh-CN" altLang="en-US" smtClean="0"/>
              <a:pPr>
                <a:defRPr/>
              </a:pPr>
              <a:t>2022/7/23</a:t>
            </a:fld>
            <a:endParaRPr lang="zh-CN" altLang="en-US"/>
          </a:p>
        </p:txBody>
      </p:sp>
      <p:sp>
        <p:nvSpPr>
          <p:cNvPr id="5" name="页脚占位符 4">
            <a:extLst>
              <a:ext uri="{FF2B5EF4-FFF2-40B4-BE49-F238E27FC236}">
                <a16:creationId xmlns:a16="http://schemas.microsoft.com/office/drawing/2014/main" id="{989D637E-5DF5-4018-82C2-50EF6EFFD5FD}"/>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829A8AF-6C74-4CF8-9DCE-4F45AB217DB4}"/>
              </a:ext>
            </a:extLst>
          </p:cNvPr>
          <p:cNvSpPr>
            <a:spLocks noGrp="1"/>
          </p:cNvSpPr>
          <p:nvPr>
            <p:ph type="sldNum" sz="quarter" idx="12"/>
          </p:nvPr>
        </p:nvSpPr>
        <p:spPr/>
        <p:txBody>
          <a:bodyPr/>
          <a:lstStyle>
            <a:lvl1pPr>
              <a:defRPr/>
            </a:lvl1pPr>
          </a:lstStyle>
          <a:p>
            <a:pPr>
              <a:defRPr/>
            </a:pPr>
            <a:fld id="{A33C055C-368E-4847-9031-9D0A9BBCBD88}" type="slidenum">
              <a:rPr lang="zh-CN" altLang="en-US"/>
              <a:pPr>
                <a:defRPr/>
              </a:pPr>
              <a:t>‹#›</a:t>
            </a:fld>
            <a:endParaRPr lang="zh-CN" altLang="en-US"/>
          </a:p>
        </p:txBody>
      </p:sp>
    </p:spTree>
    <p:extLst>
      <p:ext uri="{BB962C8B-B14F-4D97-AF65-F5344CB8AC3E}">
        <p14:creationId xmlns:p14="http://schemas.microsoft.com/office/powerpoint/2010/main" val="2353265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CB8917C-9033-4839-B392-3A1CD5EF47A2}"/>
              </a:ext>
            </a:extLst>
          </p:cNvPr>
          <p:cNvSpPr>
            <a:spLocks noGrp="1"/>
          </p:cNvSpPr>
          <p:nvPr>
            <p:ph type="dt" sz="half" idx="10"/>
          </p:nvPr>
        </p:nvSpPr>
        <p:spPr/>
        <p:txBody>
          <a:bodyPr/>
          <a:lstStyle>
            <a:lvl1pPr>
              <a:defRPr/>
            </a:lvl1pPr>
          </a:lstStyle>
          <a:p>
            <a:pPr>
              <a:defRPr/>
            </a:pPr>
            <a:fld id="{4F032921-C1CA-4C0C-830E-D2C894652F48}" type="datetimeFigureOut">
              <a:rPr lang="zh-CN" altLang="en-US" smtClean="0"/>
              <a:pPr>
                <a:defRPr/>
              </a:pPr>
              <a:t>2022/7/23</a:t>
            </a:fld>
            <a:endParaRPr lang="zh-CN" altLang="en-US"/>
          </a:p>
        </p:txBody>
      </p:sp>
      <p:sp>
        <p:nvSpPr>
          <p:cNvPr id="6" name="页脚占位符 4">
            <a:extLst>
              <a:ext uri="{FF2B5EF4-FFF2-40B4-BE49-F238E27FC236}">
                <a16:creationId xmlns:a16="http://schemas.microsoft.com/office/drawing/2014/main" id="{CA46A9DA-4AA5-47AF-900E-D9CC2445ED6F}"/>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C33A541E-8137-45E4-BF3A-0B9AB7BC4DA5}"/>
              </a:ext>
            </a:extLst>
          </p:cNvPr>
          <p:cNvSpPr>
            <a:spLocks noGrp="1"/>
          </p:cNvSpPr>
          <p:nvPr>
            <p:ph type="sldNum" sz="quarter" idx="12"/>
          </p:nvPr>
        </p:nvSpPr>
        <p:spPr/>
        <p:txBody>
          <a:bodyPr/>
          <a:lstStyle>
            <a:lvl1pPr>
              <a:defRPr/>
            </a:lvl1pPr>
          </a:lstStyle>
          <a:p>
            <a:pPr>
              <a:defRPr/>
            </a:pPr>
            <a:fld id="{D9B1EE4A-C45C-474F-A20B-DAE1AA832105}" type="slidenum">
              <a:rPr lang="zh-CN" altLang="en-US"/>
              <a:pPr>
                <a:defRPr/>
              </a:pPr>
              <a:t>‹#›</a:t>
            </a:fld>
            <a:endParaRPr lang="zh-CN" altLang="en-US"/>
          </a:p>
        </p:txBody>
      </p:sp>
    </p:spTree>
    <p:extLst>
      <p:ext uri="{BB962C8B-B14F-4D97-AF65-F5344CB8AC3E}">
        <p14:creationId xmlns:p14="http://schemas.microsoft.com/office/powerpoint/2010/main" val="3593369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422F6066-59D1-44CF-9DB4-441A8C0061FB}"/>
              </a:ext>
            </a:extLst>
          </p:cNvPr>
          <p:cNvSpPr>
            <a:spLocks noGrp="1"/>
          </p:cNvSpPr>
          <p:nvPr>
            <p:ph type="dt" sz="half" idx="10"/>
          </p:nvPr>
        </p:nvSpPr>
        <p:spPr/>
        <p:txBody>
          <a:bodyPr/>
          <a:lstStyle>
            <a:lvl1pPr>
              <a:defRPr/>
            </a:lvl1pPr>
          </a:lstStyle>
          <a:p>
            <a:pPr>
              <a:defRPr/>
            </a:pPr>
            <a:fld id="{4E6686CB-C1E9-4523-AA4D-F1EA09AF3BB5}" type="datetimeFigureOut">
              <a:rPr lang="zh-CN" altLang="en-US" smtClean="0"/>
              <a:pPr>
                <a:defRPr/>
              </a:pPr>
              <a:t>2022/7/23</a:t>
            </a:fld>
            <a:endParaRPr lang="zh-CN" altLang="en-US"/>
          </a:p>
        </p:txBody>
      </p:sp>
      <p:sp>
        <p:nvSpPr>
          <p:cNvPr id="8" name="页脚占位符 4">
            <a:extLst>
              <a:ext uri="{FF2B5EF4-FFF2-40B4-BE49-F238E27FC236}">
                <a16:creationId xmlns:a16="http://schemas.microsoft.com/office/drawing/2014/main" id="{4AE87A44-29D9-452D-94B0-3B2216718A64}"/>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5603CA7E-F944-4B4C-B052-B8C94ED94EF7}"/>
              </a:ext>
            </a:extLst>
          </p:cNvPr>
          <p:cNvSpPr>
            <a:spLocks noGrp="1"/>
          </p:cNvSpPr>
          <p:nvPr>
            <p:ph type="sldNum" sz="quarter" idx="12"/>
          </p:nvPr>
        </p:nvSpPr>
        <p:spPr/>
        <p:txBody>
          <a:bodyPr/>
          <a:lstStyle>
            <a:lvl1pPr>
              <a:defRPr/>
            </a:lvl1pPr>
          </a:lstStyle>
          <a:p>
            <a:pPr>
              <a:defRPr/>
            </a:pPr>
            <a:fld id="{8A701EDF-58FC-4C6D-B635-3012BABEA0BB}" type="slidenum">
              <a:rPr lang="zh-CN" altLang="en-US"/>
              <a:pPr>
                <a:defRPr/>
              </a:pPr>
              <a:t>‹#›</a:t>
            </a:fld>
            <a:endParaRPr lang="zh-CN" altLang="en-US"/>
          </a:p>
        </p:txBody>
      </p:sp>
    </p:spTree>
    <p:extLst>
      <p:ext uri="{BB962C8B-B14F-4D97-AF65-F5344CB8AC3E}">
        <p14:creationId xmlns:p14="http://schemas.microsoft.com/office/powerpoint/2010/main" val="3756942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E9F67B0B-C282-46B3-B8A0-061226E6721F}"/>
              </a:ext>
            </a:extLst>
          </p:cNvPr>
          <p:cNvSpPr>
            <a:spLocks noGrp="1"/>
          </p:cNvSpPr>
          <p:nvPr>
            <p:ph type="dt" sz="half" idx="10"/>
          </p:nvPr>
        </p:nvSpPr>
        <p:spPr/>
        <p:txBody>
          <a:bodyPr/>
          <a:lstStyle>
            <a:lvl1pPr>
              <a:defRPr/>
            </a:lvl1pPr>
          </a:lstStyle>
          <a:p>
            <a:pPr>
              <a:defRPr/>
            </a:pPr>
            <a:fld id="{BCAD8B34-A05C-440C-90D8-775922899026}" type="datetimeFigureOut">
              <a:rPr lang="zh-CN" altLang="en-US" smtClean="0"/>
              <a:pPr>
                <a:defRPr/>
              </a:pPr>
              <a:t>2022/7/23</a:t>
            </a:fld>
            <a:endParaRPr lang="zh-CN" altLang="en-US"/>
          </a:p>
        </p:txBody>
      </p:sp>
      <p:sp>
        <p:nvSpPr>
          <p:cNvPr id="4" name="页脚占位符 4">
            <a:extLst>
              <a:ext uri="{FF2B5EF4-FFF2-40B4-BE49-F238E27FC236}">
                <a16:creationId xmlns:a16="http://schemas.microsoft.com/office/drawing/2014/main" id="{02C95E1D-D05A-4F27-BE25-117F9BB9A5DF}"/>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431CEB39-2414-4B00-8C5B-3DEBBC5CEB69}"/>
              </a:ext>
            </a:extLst>
          </p:cNvPr>
          <p:cNvSpPr>
            <a:spLocks noGrp="1"/>
          </p:cNvSpPr>
          <p:nvPr>
            <p:ph type="sldNum" sz="quarter" idx="12"/>
          </p:nvPr>
        </p:nvSpPr>
        <p:spPr/>
        <p:txBody>
          <a:bodyPr/>
          <a:lstStyle>
            <a:lvl1pPr>
              <a:defRPr/>
            </a:lvl1pPr>
          </a:lstStyle>
          <a:p>
            <a:pPr>
              <a:defRPr/>
            </a:pPr>
            <a:fld id="{0726E655-E470-46BD-8E45-F8EFA6A8F6ED}" type="slidenum">
              <a:rPr lang="zh-CN" altLang="en-US"/>
              <a:pPr>
                <a:defRPr/>
              </a:pPr>
              <a:t>‹#›</a:t>
            </a:fld>
            <a:endParaRPr lang="zh-CN" altLang="en-US"/>
          </a:p>
        </p:txBody>
      </p:sp>
    </p:spTree>
    <p:extLst>
      <p:ext uri="{BB962C8B-B14F-4D97-AF65-F5344CB8AC3E}">
        <p14:creationId xmlns:p14="http://schemas.microsoft.com/office/powerpoint/2010/main" val="258767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22DD79D6-6AC2-48E0-90BB-997D15ED9693}"/>
              </a:ext>
            </a:extLst>
          </p:cNvPr>
          <p:cNvSpPr>
            <a:spLocks noGrp="1"/>
          </p:cNvSpPr>
          <p:nvPr>
            <p:ph type="dt" sz="half" idx="10"/>
          </p:nvPr>
        </p:nvSpPr>
        <p:spPr/>
        <p:txBody>
          <a:bodyPr/>
          <a:lstStyle>
            <a:lvl1pPr>
              <a:defRPr/>
            </a:lvl1pPr>
          </a:lstStyle>
          <a:p>
            <a:pPr>
              <a:defRPr/>
            </a:pPr>
            <a:fld id="{C0A0DC01-92A6-4A8C-9BF3-FD90C05E7D24}" type="datetimeFigureOut">
              <a:rPr lang="zh-CN" altLang="en-US" smtClean="0"/>
              <a:pPr>
                <a:defRPr/>
              </a:pPr>
              <a:t>2022/7/23</a:t>
            </a:fld>
            <a:endParaRPr lang="zh-CN" altLang="en-US"/>
          </a:p>
        </p:txBody>
      </p:sp>
      <p:sp>
        <p:nvSpPr>
          <p:cNvPr id="3" name="页脚占位符 4">
            <a:extLst>
              <a:ext uri="{FF2B5EF4-FFF2-40B4-BE49-F238E27FC236}">
                <a16:creationId xmlns:a16="http://schemas.microsoft.com/office/drawing/2014/main" id="{0758D1BE-AC1F-45B0-8274-997E52F72683}"/>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ADE76DEF-FF2F-4BB6-B814-933D918B7128}"/>
              </a:ext>
            </a:extLst>
          </p:cNvPr>
          <p:cNvSpPr>
            <a:spLocks noGrp="1"/>
          </p:cNvSpPr>
          <p:nvPr>
            <p:ph type="sldNum" sz="quarter" idx="12"/>
          </p:nvPr>
        </p:nvSpPr>
        <p:spPr/>
        <p:txBody>
          <a:bodyPr/>
          <a:lstStyle>
            <a:lvl1pPr>
              <a:defRPr/>
            </a:lvl1pPr>
          </a:lstStyle>
          <a:p>
            <a:pPr>
              <a:defRPr/>
            </a:pPr>
            <a:fld id="{81CF0A8D-C92B-4135-85FB-5A294398C61C}" type="slidenum">
              <a:rPr lang="zh-CN" altLang="en-US"/>
              <a:pPr>
                <a:defRPr/>
              </a:pPr>
              <a:t>‹#›</a:t>
            </a:fld>
            <a:endParaRPr lang="zh-CN" altLang="en-US"/>
          </a:p>
        </p:txBody>
      </p:sp>
    </p:spTree>
    <p:extLst>
      <p:ext uri="{BB962C8B-B14F-4D97-AF65-F5344CB8AC3E}">
        <p14:creationId xmlns:p14="http://schemas.microsoft.com/office/powerpoint/2010/main" val="2126680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576864CC-A309-4B50-9EFF-0ED79984DBE5}"/>
              </a:ext>
            </a:extLst>
          </p:cNvPr>
          <p:cNvSpPr>
            <a:spLocks noGrp="1"/>
          </p:cNvSpPr>
          <p:nvPr>
            <p:ph type="dt" sz="half" idx="10"/>
          </p:nvPr>
        </p:nvSpPr>
        <p:spPr/>
        <p:txBody>
          <a:bodyPr/>
          <a:lstStyle>
            <a:lvl1pPr>
              <a:defRPr/>
            </a:lvl1pPr>
          </a:lstStyle>
          <a:p>
            <a:pPr>
              <a:defRPr/>
            </a:pPr>
            <a:fld id="{C235A7C4-0C7B-413A-8618-6B4C1B7AEC26}" type="datetimeFigureOut">
              <a:rPr lang="zh-CN" altLang="en-US" smtClean="0"/>
              <a:pPr>
                <a:defRPr/>
              </a:pPr>
              <a:t>2022/7/23</a:t>
            </a:fld>
            <a:endParaRPr lang="zh-CN" altLang="en-US"/>
          </a:p>
        </p:txBody>
      </p:sp>
      <p:sp>
        <p:nvSpPr>
          <p:cNvPr id="6" name="页脚占位符 4">
            <a:extLst>
              <a:ext uri="{FF2B5EF4-FFF2-40B4-BE49-F238E27FC236}">
                <a16:creationId xmlns:a16="http://schemas.microsoft.com/office/drawing/2014/main" id="{92C3B048-930C-4B2B-984D-30BB67DBDA8B}"/>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1CCB64AE-E9A9-4F05-AFF5-E05769760A1A}"/>
              </a:ext>
            </a:extLst>
          </p:cNvPr>
          <p:cNvSpPr>
            <a:spLocks noGrp="1"/>
          </p:cNvSpPr>
          <p:nvPr>
            <p:ph type="sldNum" sz="quarter" idx="12"/>
          </p:nvPr>
        </p:nvSpPr>
        <p:spPr/>
        <p:txBody>
          <a:bodyPr/>
          <a:lstStyle>
            <a:lvl1pPr>
              <a:defRPr/>
            </a:lvl1pPr>
          </a:lstStyle>
          <a:p>
            <a:pPr>
              <a:defRPr/>
            </a:pPr>
            <a:fld id="{F7C18ED8-DE5C-48EB-ADB0-EC2E11C7D2A9}" type="slidenum">
              <a:rPr lang="zh-CN" altLang="en-US"/>
              <a:pPr>
                <a:defRPr/>
              </a:pPr>
              <a:t>‹#›</a:t>
            </a:fld>
            <a:endParaRPr lang="zh-CN" altLang="en-US"/>
          </a:p>
        </p:txBody>
      </p:sp>
    </p:spTree>
    <p:extLst>
      <p:ext uri="{BB962C8B-B14F-4D97-AF65-F5344CB8AC3E}">
        <p14:creationId xmlns:p14="http://schemas.microsoft.com/office/powerpoint/2010/main" val="1595650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CB23A7C0-F2A6-42EC-AA07-2696F5FEB6A3}"/>
              </a:ext>
            </a:extLst>
          </p:cNvPr>
          <p:cNvSpPr>
            <a:spLocks noGrp="1"/>
          </p:cNvSpPr>
          <p:nvPr>
            <p:ph type="dt" sz="half" idx="10"/>
          </p:nvPr>
        </p:nvSpPr>
        <p:spPr/>
        <p:txBody>
          <a:bodyPr/>
          <a:lstStyle>
            <a:lvl1pPr>
              <a:defRPr/>
            </a:lvl1pPr>
          </a:lstStyle>
          <a:p>
            <a:pPr>
              <a:defRPr/>
            </a:pPr>
            <a:fld id="{1D5EAAFE-2853-4144-8059-59375645CC49}" type="datetimeFigureOut">
              <a:rPr lang="zh-CN" altLang="en-US" smtClean="0"/>
              <a:pPr>
                <a:defRPr/>
              </a:pPr>
              <a:t>2022/7/23</a:t>
            </a:fld>
            <a:endParaRPr lang="zh-CN" altLang="en-US"/>
          </a:p>
        </p:txBody>
      </p:sp>
      <p:sp>
        <p:nvSpPr>
          <p:cNvPr id="6" name="页脚占位符 4">
            <a:extLst>
              <a:ext uri="{FF2B5EF4-FFF2-40B4-BE49-F238E27FC236}">
                <a16:creationId xmlns:a16="http://schemas.microsoft.com/office/drawing/2014/main" id="{BFC934A0-78EC-4B15-B68C-72FA96F076D2}"/>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CB71087-BBAC-4721-8C7E-9BDB27EEBF41}"/>
              </a:ext>
            </a:extLst>
          </p:cNvPr>
          <p:cNvSpPr>
            <a:spLocks noGrp="1"/>
          </p:cNvSpPr>
          <p:nvPr>
            <p:ph type="sldNum" sz="quarter" idx="12"/>
          </p:nvPr>
        </p:nvSpPr>
        <p:spPr/>
        <p:txBody>
          <a:bodyPr/>
          <a:lstStyle>
            <a:lvl1pPr>
              <a:defRPr/>
            </a:lvl1pPr>
          </a:lstStyle>
          <a:p>
            <a:pPr>
              <a:defRPr/>
            </a:pPr>
            <a:fld id="{DF7070F3-03AB-4960-AAEF-962A9CBAF51A}" type="slidenum">
              <a:rPr lang="zh-CN" altLang="en-US"/>
              <a:pPr>
                <a:defRPr/>
              </a:pPr>
              <a:t>‹#›</a:t>
            </a:fld>
            <a:endParaRPr lang="zh-CN" altLang="en-US"/>
          </a:p>
        </p:txBody>
      </p:sp>
    </p:spTree>
    <p:extLst>
      <p:ext uri="{BB962C8B-B14F-4D97-AF65-F5344CB8AC3E}">
        <p14:creationId xmlns:p14="http://schemas.microsoft.com/office/powerpoint/2010/main" val="2468054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3CC5C45F-623F-4797-B2A1-B985114B00E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D5FC2461-2F1B-4A0F-BBCF-944E3EDA2076}"/>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B2E10DE-A412-48FC-8C42-2C5186C23220}"/>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7DCAA35C-1706-4893-9039-0C9BA51A6546}" type="datetimeFigureOut">
              <a:rPr lang="zh-CN" altLang="en-US" smtClean="0"/>
              <a:pPr>
                <a:defRPr/>
              </a:pPr>
              <a:t>2022/7/23</a:t>
            </a:fld>
            <a:endParaRPr lang="zh-CN" altLang="en-US"/>
          </a:p>
        </p:txBody>
      </p:sp>
      <p:sp>
        <p:nvSpPr>
          <p:cNvPr id="5" name="页脚占位符 4">
            <a:extLst>
              <a:ext uri="{FF2B5EF4-FFF2-40B4-BE49-F238E27FC236}">
                <a16:creationId xmlns:a16="http://schemas.microsoft.com/office/drawing/2014/main" id="{1EB54B47-1B08-49F3-91AD-DE5C9A4C7B26}"/>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9D72BA04-F641-4552-BB58-EA1D4F69C1D1}"/>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50A03F4-4E45-4351-80AB-6FC049672B1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49.png"/><Relationship Id="rId3" Type="http://schemas.openxmlformats.org/officeDocument/2006/relationships/image" Target="../media/image1.png"/><Relationship Id="rId7" Type="http://schemas.openxmlformats.org/officeDocument/2006/relationships/image" Target="../media/image430.png"/><Relationship Id="rId12" Type="http://schemas.openxmlformats.org/officeDocument/2006/relationships/image" Target="../media/image48.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470.png"/><Relationship Id="rId5" Type="http://schemas.openxmlformats.org/officeDocument/2006/relationships/image" Target="../media/image44.png"/><Relationship Id="rId10" Type="http://schemas.openxmlformats.org/officeDocument/2006/relationships/image" Target="../media/image460.png"/><Relationship Id="rId4" Type="http://schemas.openxmlformats.org/officeDocument/2006/relationships/image" Target="../media/image43.png"/><Relationship Id="rId9" Type="http://schemas.openxmlformats.org/officeDocument/2006/relationships/image" Target="../media/image47.png"/><Relationship Id="rId14"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png"/><Relationship Id="rId7"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69.png"/></Relationships>
</file>

<file path=ppt/slides/_rels/slide17.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7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0" Type="http://schemas.openxmlformats.org/officeDocument/2006/relationships/image" Target="../media/image72.png"/><Relationship Id="rId4" Type="http://schemas.openxmlformats.org/officeDocument/2006/relationships/image" Target="../media/image87.png"/><Relationship Id="rId9"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78.png"/></Relationships>
</file>

<file path=ppt/slides/_rels/slide1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9.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96.png"/><Relationship Id="rId5" Type="http://schemas.openxmlformats.org/officeDocument/2006/relationships/image" Target="../media/image83.png"/><Relationship Id="rId10" Type="http://schemas.openxmlformats.org/officeDocument/2006/relationships/image" Target="../media/image95.png"/><Relationship Id="rId4" Type="http://schemas.openxmlformats.org/officeDocument/2006/relationships/image" Target="../media/image82.png"/><Relationship Id="rId9" Type="http://schemas.openxmlformats.org/officeDocument/2006/relationships/image" Target="../media/image93.png"/><Relationship Id="rId14" Type="http://schemas.openxmlformats.org/officeDocument/2006/relationships/image" Target="NUL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101.png"/></Relationships>
</file>

<file path=ppt/slides/_rels/slide23.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png"/><Relationship Id="rId7" Type="http://schemas.openxmlformats.org/officeDocument/2006/relationships/image" Target="../media/image10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10" Type="http://schemas.openxmlformats.org/officeDocument/2006/relationships/image" Target="../media/image110.png"/><Relationship Id="rId4" Type="http://schemas.openxmlformats.org/officeDocument/2006/relationships/image" Target="../media/image104.png"/><Relationship Id="rId9" Type="http://schemas.openxmlformats.org/officeDocument/2006/relationships/image" Target="../media/image109.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1.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50.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png"/><Relationship Id="rId3" Type="http://schemas.openxmlformats.org/officeDocument/2006/relationships/image" Target="../media/image160.png"/><Relationship Id="rId7" Type="http://schemas.openxmlformats.org/officeDocument/2006/relationships/image" Target="../media/image13.png"/><Relationship Id="rId12"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20.png"/><Relationship Id="rId5" Type="http://schemas.openxmlformats.org/officeDocument/2006/relationships/image" Target="../media/image180.png"/><Relationship Id="rId10" Type="http://schemas.openxmlformats.org/officeDocument/2006/relationships/image" Target="../media/image31.png"/><Relationship Id="rId4" Type="http://schemas.openxmlformats.org/officeDocument/2006/relationships/image" Target="../media/image29.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png"/><Relationship Id="rId7" Type="http://schemas.openxmlformats.org/officeDocument/2006/relationships/image" Target="../media/image28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0.png"/><Relationship Id="rId4" Type="http://schemas.openxmlformats.org/officeDocument/2006/relationships/image" Target="../media/image250.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447907" y="1652247"/>
            <a:ext cx="8229600" cy="4464496"/>
          </a:xfrm>
        </p:spPr>
        <p:txBody>
          <a:bodyPr/>
          <a:lstStyle/>
          <a:p>
            <a:pPr marL="0" indent="0">
              <a:buNone/>
            </a:pPr>
            <a:r>
              <a:rPr lang="zh-CN" altLang="en-US" sz="2000" dirty="0"/>
              <a:t>         </a:t>
            </a:r>
            <a:endParaRPr lang="en-US" altLang="zh-CN" sz="2000" dirty="0"/>
          </a:p>
          <a:p>
            <a:pPr marL="0" indent="0">
              <a:buNone/>
            </a:pPr>
            <a:endParaRPr lang="en-US" altLang="zh-CN" sz="2000" dirty="0"/>
          </a:p>
          <a:p>
            <a:pPr marL="0" indent="0">
              <a:buNone/>
            </a:pPr>
            <a:endParaRPr lang="en-US" altLang="zh-CN" sz="2000" dirty="0"/>
          </a:p>
          <a:p>
            <a:pPr marL="0" indent="0">
              <a:buNone/>
            </a:pPr>
            <a:endParaRPr lang="en-US" altLang="zh-CN" sz="2000" dirty="0"/>
          </a:p>
        </p:txBody>
      </p:sp>
      <p:sp>
        <p:nvSpPr>
          <p:cNvPr id="9" name="Shape 74">
            <a:extLst>
              <a:ext uri="{FF2B5EF4-FFF2-40B4-BE49-F238E27FC236}">
                <a16:creationId xmlns:a16="http://schemas.microsoft.com/office/drawing/2014/main" id="{03B80887-C5A7-48B0-A6C1-881A7024C5DC}"/>
              </a:ext>
            </a:extLst>
          </p:cNvPr>
          <p:cNvSpPr txBox="1">
            <a:spLocks/>
          </p:cNvSpPr>
          <p:nvPr/>
        </p:nvSpPr>
        <p:spPr>
          <a:xfrm>
            <a:off x="287331" y="2132052"/>
            <a:ext cx="8569325" cy="1223962"/>
          </a:xfrm>
          <a:prstGeom prst="rect">
            <a:avLst/>
          </a:prstGeom>
          <a:ln w="3175">
            <a:miter lim="400000"/>
          </a:ln>
          <a:extLst>
            <a:ext uri="{C572A759-6A51-4108-AA02-DFA0A04FC94B}"/>
          </a:extLst>
        </p:spPr>
        <p:txBody>
          <a:bodyPr lIns="38100" tIns="38100" rIns="38100" bIns="38100">
            <a:normAutofit fontScale="32500" lnSpcReduction="20000"/>
          </a:bodyPr>
          <a:lstStyle>
            <a:lvl1pPr marL="0" marR="0" indent="0" algn="l" defTabSz="825500" rtl="0" latinLnBrk="0">
              <a:lnSpc>
                <a:spcPct val="100000"/>
              </a:lnSpc>
              <a:spcBef>
                <a:spcPts val="0"/>
              </a:spcBef>
              <a:spcAft>
                <a:spcPts val="0"/>
              </a:spcAft>
              <a:buClrTx/>
              <a:buSzTx/>
              <a:buFontTx/>
              <a:buNone/>
              <a:tabLst/>
              <a:defRPr sz="8400" b="0" i="0" u="none" strike="noStrike" cap="none" spc="0" baseline="0">
                <a:ln>
                  <a:noFill/>
                </a:ln>
                <a:solidFill>
                  <a:srgbClr val="FFFFFF"/>
                </a:solidFill>
                <a:uFillTx/>
                <a:latin typeface="Roboto Bold"/>
                <a:ea typeface="Roboto Bold"/>
                <a:cs typeface="Roboto Bold"/>
                <a:sym typeface="Roboto Bold"/>
              </a:defRPr>
            </a:lvl1pPr>
            <a:lvl2pPr marL="0" marR="0" indent="228600" algn="l" defTabSz="825500" rtl="0" latinLnBrk="0">
              <a:lnSpc>
                <a:spcPct val="100000"/>
              </a:lnSpc>
              <a:spcBef>
                <a:spcPts val="0"/>
              </a:spcBef>
              <a:spcAft>
                <a:spcPts val="0"/>
              </a:spcAft>
              <a:buClrTx/>
              <a:buSzTx/>
              <a:buFontTx/>
              <a:buNone/>
              <a:tabLst/>
              <a:defRPr sz="2400" b="0" i="0" u="none" strike="noStrike" cap="none" spc="0" baseline="0">
                <a:ln>
                  <a:noFill/>
                </a:ln>
                <a:solidFill>
                  <a:srgbClr val="525860"/>
                </a:solidFill>
                <a:uFillTx/>
                <a:latin typeface="+mj-lt"/>
                <a:ea typeface="+mj-ea"/>
                <a:cs typeface="+mj-cs"/>
                <a:sym typeface="Roboto Regular"/>
              </a:defRPr>
            </a:lvl2pPr>
            <a:lvl3pPr marL="0" marR="0" indent="457200" algn="l" defTabSz="825500" rtl="0" latinLnBrk="0">
              <a:lnSpc>
                <a:spcPct val="100000"/>
              </a:lnSpc>
              <a:spcBef>
                <a:spcPts val="0"/>
              </a:spcBef>
              <a:spcAft>
                <a:spcPts val="0"/>
              </a:spcAft>
              <a:buClrTx/>
              <a:buSzTx/>
              <a:buFontTx/>
              <a:buNone/>
              <a:tabLst/>
              <a:defRPr sz="2400" b="0" i="0" u="none" strike="noStrike" cap="none" spc="0" baseline="0">
                <a:ln>
                  <a:noFill/>
                </a:ln>
                <a:solidFill>
                  <a:srgbClr val="525860"/>
                </a:solidFill>
                <a:uFillTx/>
                <a:latin typeface="+mj-lt"/>
                <a:ea typeface="+mj-ea"/>
                <a:cs typeface="+mj-cs"/>
                <a:sym typeface="Roboto Regular"/>
              </a:defRPr>
            </a:lvl3pPr>
            <a:lvl4pPr marL="0" marR="0" indent="685800" algn="l" defTabSz="825500" rtl="0" latinLnBrk="0">
              <a:lnSpc>
                <a:spcPct val="100000"/>
              </a:lnSpc>
              <a:spcBef>
                <a:spcPts val="0"/>
              </a:spcBef>
              <a:spcAft>
                <a:spcPts val="0"/>
              </a:spcAft>
              <a:buClrTx/>
              <a:buSzTx/>
              <a:buFontTx/>
              <a:buNone/>
              <a:tabLst/>
              <a:defRPr sz="2400" b="0" i="0" u="none" strike="noStrike" cap="none" spc="0" baseline="0">
                <a:ln>
                  <a:noFill/>
                </a:ln>
                <a:solidFill>
                  <a:srgbClr val="525860"/>
                </a:solidFill>
                <a:uFillTx/>
                <a:latin typeface="+mj-lt"/>
                <a:ea typeface="+mj-ea"/>
                <a:cs typeface="+mj-cs"/>
                <a:sym typeface="Roboto Regular"/>
              </a:defRPr>
            </a:lvl4pPr>
            <a:lvl5pPr marL="0" marR="0" indent="914400" algn="l" defTabSz="825500" rtl="0" latinLnBrk="0">
              <a:lnSpc>
                <a:spcPct val="100000"/>
              </a:lnSpc>
              <a:spcBef>
                <a:spcPts val="0"/>
              </a:spcBef>
              <a:spcAft>
                <a:spcPts val="0"/>
              </a:spcAft>
              <a:buClrTx/>
              <a:buSzTx/>
              <a:buFontTx/>
              <a:buNone/>
              <a:tabLst/>
              <a:defRPr sz="2400" b="0" i="0" u="none" strike="noStrike" cap="none" spc="0" baseline="0">
                <a:ln>
                  <a:noFill/>
                </a:ln>
                <a:solidFill>
                  <a:srgbClr val="525860"/>
                </a:solidFill>
                <a:uFillTx/>
                <a:latin typeface="+mj-lt"/>
                <a:ea typeface="+mj-ea"/>
                <a:cs typeface="+mj-cs"/>
                <a:sym typeface="Roboto Regular"/>
              </a:defRPr>
            </a:lvl5pPr>
            <a:lvl6pPr marL="0" marR="0" indent="1143000" algn="l" defTabSz="825500" rtl="0" latinLnBrk="0">
              <a:lnSpc>
                <a:spcPct val="100000"/>
              </a:lnSpc>
              <a:spcBef>
                <a:spcPts val="0"/>
              </a:spcBef>
              <a:spcAft>
                <a:spcPts val="0"/>
              </a:spcAft>
              <a:buClrTx/>
              <a:buSzTx/>
              <a:buFontTx/>
              <a:buNone/>
              <a:tabLst/>
              <a:defRPr sz="2400" b="0" i="0" u="none" strike="noStrike" cap="none" spc="0" baseline="0">
                <a:ln>
                  <a:noFill/>
                </a:ln>
                <a:solidFill>
                  <a:srgbClr val="525860"/>
                </a:solidFill>
                <a:uFillTx/>
                <a:latin typeface="+mj-lt"/>
                <a:ea typeface="+mj-ea"/>
                <a:cs typeface="+mj-cs"/>
                <a:sym typeface="Roboto Regular"/>
              </a:defRPr>
            </a:lvl6pPr>
            <a:lvl7pPr marL="0" marR="0" indent="1371600" algn="l" defTabSz="825500" rtl="0" latinLnBrk="0">
              <a:lnSpc>
                <a:spcPct val="100000"/>
              </a:lnSpc>
              <a:spcBef>
                <a:spcPts val="0"/>
              </a:spcBef>
              <a:spcAft>
                <a:spcPts val="0"/>
              </a:spcAft>
              <a:buClrTx/>
              <a:buSzTx/>
              <a:buFontTx/>
              <a:buNone/>
              <a:tabLst/>
              <a:defRPr sz="2400" b="0" i="0" u="none" strike="noStrike" cap="none" spc="0" baseline="0">
                <a:ln>
                  <a:noFill/>
                </a:ln>
                <a:solidFill>
                  <a:srgbClr val="525860"/>
                </a:solidFill>
                <a:uFillTx/>
                <a:latin typeface="+mj-lt"/>
                <a:ea typeface="+mj-ea"/>
                <a:cs typeface="+mj-cs"/>
                <a:sym typeface="Roboto Regular"/>
              </a:defRPr>
            </a:lvl7pPr>
            <a:lvl8pPr marL="0" marR="0" indent="1600200" algn="l" defTabSz="825500" rtl="0" latinLnBrk="0">
              <a:lnSpc>
                <a:spcPct val="100000"/>
              </a:lnSpc>
              <a:spcBef>
                <a:spcPts val="0"/>
              </a:spcBef>
              <a:spcAft>
                <a:spcPts val="0"/>
              </a:spcAft>
              <a:buClrTx/>
              <a:buSzTx/>
              <a:buFontTx/>
              <a:buNone/>
              <a:tabLst/>
              <a:defRPr sz="2400" b="0" i="0" u="none" strike="noStrike" cap="none" spc="0" baseline="0">
                <a:ln>
                  <a:noFill/>
                </a:ln>
                <a:solidFill>
                  <a:srgbClr val="525860"/>
                </a:solidFill>
                <a:uFillTx/>
                <a:latin typeface="+mj-lt"/>
                <a:ea typeface="+mj-ea"/>
                <a:cs typeface="+mj-cs"/>
                <a:sym typeface="Roboto Regular"/>
              </a:defRPr>
            </a:lvl8pPr>
            <a:lvl9pPr marL="0" marR="0" indent="1828800" algn="l" defTabSz="825500" rtl="0" latinLnBrk="0">
              <a:lnSpc>
                <a:spcPct val="100000"/>
              </a:lnSpc>
              <a:spcBef>
                <a:spcPts val="0"/>
              </a:spcBef>
              <a:spcAft>
                <a:spcPts val="0"/>
              </a:spcAft>
              <a:buClrTx/>
              <a:buSzTx/>
              <a:buFontTx/>
              <a:buNone/>
              <a:tabLst/>
              <a:defRPr sz="2400" b="0" i="0" u="none" strike="noStrike" cap="none" spc="0" baseline="0">
                <a:ln>
                  <a:noFill/>
                </a:ln>
                <a:solidFill>
                  <a:srgbClr val="525860"/>
                </a:solidFill>
                <a:uFillTx/>
                <a:latin typeface="+mj-lt"/>
                <a:ea typeface="+mj-ea"/>
                <a:cs typeface="+mj-cs"/>
                <a:sym typeface="Roboto Regular"/>
              </a:defRPr>
            </a:lvl9pPr>
          </a:lstStyle>
          <a:p>
            <a:pPr algn="ctr" eaLnBrk="1" fontAlgn="auto" hangingPunct="1">
              <a:defRPr/>
            </a:pPr>
            <a:r>
              <a:rPr lang="en-US" altLang="zh-CN" b="1" dirty="0">
                <a:solidFill>
                  <a:schemeClr val="tx2"/>
                </a:solidFill>
                <a:effectLst>
                  <a:outerShdw blurRad="38100" dist="38100" dir="2700000" algn="tl">
                    <a:srgbClr val="000000">
                      <a:alpha val="43137"/>
                    </a:srgbClr>
                  </a:outerShdw>
                </a:effectLst>
              </a:rPr>
              <a:t>Confinement phase transition: from Polyakov Loop Models to quasi-particle model</a:t>
            </a:r>
            <a:endParaRPr lang="en-US" altLang="zh-CN" sz="3900" b="1" kern="0" dirty="0">
              <a:solidFill>
                <a:schemeClr val="tx2"/>
              </a:solidFill>
              <a:effectLst>
                <a:outerShdw blurRad="38100" dist="38100" dir="2700000" algn="tl">
                  <a:srgbClr val="000000">
                    <a:alpha val="43137"/>
                  </a:srgbClr>
                </a:outerShdw>
              </a:effectLst>
            </a:endParaRPr>
          </a:p>
        </p:txBody>
      </p:sp>
      <p:sp>
        <p:nvSpPr>
          <p:cNvPr id="10" name="文本框 9">
            <a:extLst>
              <a:ext uri="{FF2B5EF4-FFF2-40B4-BE49-F238E27FC236}">
                <a16:creationId xmlns:a16="http://schemas.microsoft.com/office/drawing/2014/main" id="{87B625F3-5386-494A-9625-71BA63826160}"/>
              </a:ext>
            </a:extLst>
          </p:cNvPr>
          <p:cNvSpPr txBox="1"/>
          <p:nvPr/>
        </p:nvSpPr>
        <p:spPr>
          <a:xfrm>
            <a:off x="3630868" y="3325236"/>
            <a:ext cx="1882247" cy="523220"/>
          </a:xfrm>
          <a:prstGeom prst="rect">
            <a:avLst/>
          </a:prstGeom>
          <a:noFill/>
        </p:spPr>
        <p:txBody>
          <a:bodyPr wrap="none">
            <a:spAutoFit/>
          </a:bodyPr>
          <a:lstStyle/>
          <a:p>
            <a:pPr algn="ctr" eaLnBrk="1" hangingPunct="1">
              <a:defRPr/>
            </a:pPr>
            <a:r>
              <a:rPr lang="en-US" altLang="zh-CN" sz="2800" b="1" kern="0" dirty="0">
                <a:solidFill>
                  <a:schemeClr val="tx1">
                    <a:lumMod val="95000"/>
                    <a:lumOff val="5000"/>
                  </a:schemeClr>
                </a:solidFill>
              </a:rPr>
              <a:t>Jiang</a:t>
            </a:r>
            <a:r>
              <a:rPr lang="zh-CN" altLang="en-US" sz="2800" b="1" kern="0" dirty="0">
                <a:solidFill>
                  <a:schemeClr val="tx1">
                    <a:lumMod val="95000"/>
                    <a:lumOff val="5000"/>
                  </a:schemeClr>
                </a:solidFill>
              </a:rPr>
              <a:t> </a:t>
            </a:r>
            <a:r>
              <a:rPr lang="en-US" altLang="zh-CN" sz="2800" b="1" kern="0" dirty="0">
                <a:solidFill>
                  <a:schemeClr val="tx1">
                    <a:lumMod val="95000"/>
                    <a:lumOff val="5000"/>
                  </a:schemeClr>
                </a:solidFill>
              </a:rPr>
              <a:t>Zhu</a:t>
            </a:r>
          </a:p>
        </p:txBody>
      </p:sp>
      <p:sp>
        <p:nvSpPr>
          <p:cNvPr id="11" name="文本框 10">
            <a:extLst>
              <a:ext uri="{FF2B5EF4-FFF2-40B4-BE49-F238E27FC236}">
                <a16:creationId xmlns:a16="http://schemas.microsoft.com/office/drawing/2014/main" id="{65991108-E0EF-44DF-9F66-1BB02A2FF762}"/>
              </a:ext>
            </a:extLst>
          </p:cNvPr>
          <p:cNvSpPr txBox="1"/>
          <p:nvPr/>
        </p:nvSpPr>
        <p:spPr>
          <a:xfrm>
            <a:off x="194443" y="6465869"/>
            <a:ext cx="1338828" cy="369332"/>
          </a:xfrm>
          <a:prstGeom prst="rect">
            <a:avLst/>
          </a:prstGeom>
          <a:noFill/>
        </p:spPr>
        <p:txBody>
          <a:bodyPr wrap="none" rtlCol="0">
            <a:spAutoFit/>
          </a:bodyPr>
          <a:lstStyle/>
          <a:p>
            <a:r>
              <a:rPr lang="en-US" altLang="zh-CN">
                <a:solidFill>
                  <a:srgbClr val="002060"/>
                </a:solidFill>
              </a:rPr>
              <a:t>07/23/2022</a:t>
            </a:r>
            <a:endParaRPr lang="zh-CN" altLang="en-US" dirty="0">
              <a:solidFill>
                <a:srgbClr val="002060"/>
              </a:solidFill>
            </a:endParaRPr>
          </a:p>
        </p:txBody>
      </p:sp>
      <p:sp>
        <p:nvSpPr>
          <p:cNvPr id="12" name="矩形 11">
            <a:extLst>
              <a:ext uri="{FF2B5EF4-FFF2-40B4-BE49-F238E27FC236}">
                <a16:creationId xmlns:a16="http://schemas.microsoft.com/office/drawing/2014/main" id="{F771900E-98B2-4E32-BB3D-ED59730713F6}"/>
              </a:ext>
            </a:extLst>
          </p:cNvPr>
          <p:cNvSpPr/>
          <p:nvPr/>
        </p:nvSpPr>
        <p:spPr>
          <a:xfrm>
            <a:off x="215651" y="6381328"/>
            <a:ext cx="8784976" cy="72000"/>
          </a:xfrm>
          <a:prstGeom prst="rect">
            <a:avLst/>
          </a:prstGeom>
          <a:gradFill flip="none" rotWithShape="1">
            <a:gsLst>
              <a:gs pos="0">
                <a:schemeClr val="tx2"/>
              </a:gs>
              <a:gs pos="50000">
                <a:schemeClr val="bg1">
                  <a:lumMod val="65000"/>
                </a:schemeClr>
              </a:gs>
              <a:gs pos="100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a:extLst>
              <a:ext uri="{FF2B5EF4-FFF2-40B4-BE49-F238E27FC236}">
                <a16:creationId xmlns:a16="http://schemas.microsoft.com/office/drawing/2014/main" id="{15FAE4B6-CB92-4990-A681-C10C4F9E16A1}"/>
              </a:ext>
            </a:extLst>
          </p:cNvPr>
          <p:cNvSpPr txBox="1"/>
          <p:nvPr/>
        </p:nvSpPr>
        <p:spPr>
          <a:xfrm>
            <a:off x="1979712" y="6460208"/>
            <a:ext cx="6192688" cy="369332"/>
          </a:xfrm>
          <a:prstGeom prst="rect">
            <a:avLst/>
          </a:prstGeom>
          <a:noFill/>
        </p:spPr>
        <p:txBody>
          <a:bodyPr wrap="square" rtlCol="0">
            <a:spAutoFit/>
          </a:bodyPr>
          <a:lstStyle/>
          <a:p>
            <a:r>
              <a:rPr lang="en-US" altLang="zh-CN" b="1" dirty="0">
                <a:solidFill>
                  <a:srgbClr val="002060"/>
                </a:solidFill>
              </a:rPr>
              <a:t>Huazhong university of science and technology</a:t>
            </a:r>
            <a:endParaRPr lang="zh-CN" altLang="en-US" b="1" dirty="0">
              <a:solidFill>
                <a:srgbClr val="002060"/>
              </a:solidFill>
            </a:endParaRPr>
          </a:p>
        </p:txBody>
      </p:sp>
      <p:sp>
        <p:nvSpPr>
          <p:cNvPr id="2" name="TextBox 1">
            <a:extLst>
              <a:ext uri="{FF2B5EF4-FFF2-40B4-BE49-F238E27FC236}">
                <a16:creationId xmlns:a16="http://schemas.microsoft.com/office/drawing/2014/main" id="{C23FCC00-4C72-436F-ACEB-872689D5DFC6}"/>
              </a:ext>
            </a:extLst>
          </p:cNvPr>
          <p:cNvSpPr txBox="1"/>
          <p:nvPr/>
        </p:nvSpPr>
        <p:spPr>
          <a:xfrm>
            <a:off x="1948998" y="5470412"/>
            <a:ext cx="5245988" cy="646331"/>
          </a:xfrm>
          <a:prstGeom prst="rect">
            <a:avLst/>
          </a:prstGeom>
          <a:noFill/>
        </p:spPr>
        <p:txBody>
          <a:bodyPr wrap="none" rtlCol="0">
            <a:spAutoFit/>
          </a:bodyPr>
          <a:lstStyle/>
          <a:p>
            <a:r>
              <a:rPr lang="en-US" altLang="zh-CN" dirty="0"/>
              <a:t>The III Workshop on Frontiers of Particle Physics </a:t>
            </a:r>
          </a:p>
          <a:p>
            <a:pPr algn="ctr"/>
            <a:r>
              <a:rPr lang="en-US" altLang="zh-CN" dirty="0"/>
              <a:t>at Sun </a:t>
            </a:r>
            <a:r>
              <a:rPr lang="en-US" altLang="zh-CN" dirty="0" err="1"/>
              <a:t>Yat-sen</a:t>
            </a:r>
            <a:r>
              <a:rPr lang="en-US" altLang="zh-CN" dirty="0"/>
              <a:t> University</a:t>
            </a:r>
            <a:endParaRPr lang="zh-CN" altLang="en-US" dirty="0"/>
          </a:p>
        </p:txBody>
      </p:sp>
      <p:pic>
        <p:nvPicPr>
          <p:cNvPr id="13" name="图片 12">
            <a:extLst>
              <a:ext uri="{FF2B5EF4-FFF2-40B4-BE49-F238E27FC236}">
                <a16:creationId xmlns:a16="http://schemas.microsoft.com/office/drawing/2014/main" id="{1386DF25-AA63-4491-94EC-6FE150DA292A}"/>
              </a:ext>
            </a:extLst>
          </p:cNvPr>
          <p:cNvPicPr>
            <a:picLocks noChangeAspect="1"/>
          </p:cNvPicPr>
          <p:nvPr/>
        </p:nvPicPr>
        <p:blipFill>
          <a:blip r:embed="rId2"/>
          <a:stretch>
            <a:fillRect/>
          </a:stretch>
        </p:blipFill>
        <p:spPr>
          <a:xfrm>
            <a:off x="7878492" y="1335"/>
            <a:ext cx="1265508" cy="923478"/>
          </a:xfrm>
          <a:prstGeom prst="rect">
            <a:avLst/>
          </a:prstGeom>
        </p:spPr>
      </p:pic>
      <p:sp>
        <p:nvSpPr>
          <p:cNvPr id="14" name="TextBox 1">
            <a:extLst>
              <a:ext uri="{FF2B5EF4-FFF2-40B4-BE49-F238E27FC236}">
                <a16:creationId xmlns:a16="http://schemas.microsoft.com/office/drawing/2014/main" id="{A8D84F74-E604-49B8-9B1C-48D613437BDE}"/>
              </a:ext>
            </a:extLst>
          </p:cNvPr>
          <p:cNvSpPr txBox="1"/>
          <p:nvPr/>
        </p:nvSpPr>
        <p:spPr>
          <a:xfrm>
            <a:off x="831223" y="4331639"/>
            <a:ext cx="7481535" cy="646331"/>
          </a:xfrm>
          <a:prstGeom prst="rect">
            <a:avLst/>
          </a:prstGeom>
          <a:noFill/>
        </p:spPr>
        <p:txBody>
          <a:bodyPr wrap="none" rtlCol="0">
            <a:spAutoFit/>
          </a:bodyPr>
          <a:lstStyle/>
          <a:p>
            <a:r>
              <a:rPr lang="en-US" altLang="zh-CN" b="1" dirty="0"/>
              <a:t>Based on:  JHEP09(2021)060 and Our new Works</a:t>
            </a:r>
          </a:p>
          <a:p>
            <a:r>
              <a:rPr lang="en-US" altLang="zh-CN" b="1" dirty="0"/>
              <a:t>                   Jiang Zhu,  </a:t>
            </a:r>
            <a:r>
              <a:rPr lang="en-US" altLang="zh-CN" b="1" dirty="0" err="1"/>
              <a:t>Zhaofeng</a:t>
            </a:r>
            <a:r>
              <a:rPr lang="en-US" altLang="zh-CN" b="1" dirty="0"/>
              <a:t> Kang, Shinya </a:t>
            </a:r>
            <a:r>
              <a:rPr lang="en-US" altLang="zh-CN" b="1" dirty="0" err="1"/>
              <a:t>Matsuzaki</a:t>
            </a:r>
            <a:r>
              <a:rPr lang="en-US" altLang="zh-CN" b="1" dirty="0"/>
              <a:t>, Jun Guo</a:t>
            </a:r>
            <a:endParaRPr lang="zh-CN" altLang="en-US" b="1" dirty="0"/>
          </a:p>
        </p:txBody>
      </p:sp>
    </p:spTree>
    <p:extLst>
      <p:ext uri="{BB962C8B-B14F-4D97-AF65-F5344CB8AC3E}">
        <p14:creationId xmlns:p14="http://schemas.microsoft.com/office/powerpoint/2010/main" val="2810931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EFA40DC3-9CA2-4B77-A79C-AABF5B68A796}"/>
              </a:ext>
            </a:extLst>
          </p:cNvPr>
          <p:cNvSpPr/>
          <p:nvPr/>
        </p:nvSpPr>
        <p:spPr>
          <a:xfrm>
            <a:off x="179512" y="1124418"/>
            <a:ext cx="8784976" cy="72000"/>
          </a:xfrm>
          <a:prstGeom prst="rect">
            <a:avLst/>
          </a:prstGeom>
          <a:gradFill flip="none" rotWithShape="1">
            <a:gsLst>
              <a:gs pos="0">
                <a:schemeClr val="tx2"/>
              </a:gs>
              <a:gs pos="50000">
                <a:schemeClr val="bg1">
                  <a:lumMod val="65000"/>
                </a:schemeClr>
              </a:gs>
              <a:gs pos="100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322657" y="245751"/>
            <a:ext cx="312906" cy="369332"/>
          </a:xfrm>
          <a:prstGeom prst="rect">
            <a:avLst/>
          </a:prstGeom>
          <a:noFill/>
        </p:spPr>
        <p:txBody>
          <a:bodyPr wrap="none" rtlCol="0">
            <a:spAutoFit/>
          </a:bodyPr>
          <a:lstStyle/>
          <a:p>
            <a:r>
              <a:rPr lang="en-US" altLang="zh-CN" dirty="0"/>
              <a:t>8</a:t>
            </a:r>
            <a:endParaRPr lang="zh-CN" altLang="en-US" dirty="0"/>
          </a:p>
        </p:txBody>
      </p:sp>
      <p:pic>
        <p:nvPicPr>
          <p:cNvPr id="19" name="图片 12">
            <a:extLst>
              <a:ext uri="{FF2B5EF4-FFF2-40B4-BE49-F238E27FC236}">
                <a16:creationId xmlns:a16="http://schemas.microsoft.com/office/drawing/2014/main" id="{5B2CF23C-EC02-4DBE-91D8-49821D26780B}"/>
              </a:ext>
            </a:extLst>
          </p:cNvPr>
          <p:cNvPicPr>
            <a:picLocks noChangeAspect="1"/>
          </p:cNvPicPr>
          <p:nvPr/>
        </p:nvPicPr>
        <p:blipFill>
          <a:blip r:embed="rId3"/>
          <a:stretch>
            <a:fillRect/>
          </a:stretch>
        </p:blipFill>
        <p:spPr>
          <a:xfrm>
            <a:off x="7878492" y="1335"/>
            <a:ext cx="1265508" cy="923478"/>
          </a:xfrm>
          <a:prstGeom prst="rect">
            <a:avLst/>
          </a:prstGeom>
        </p:spPr>
      </p:pic>
      <p:sp>
        <p:nvSpPr>
          <p:cNvPr id="24" name="标题 1">
            <a:extLst>
              <a:ext uri="{FF2B5EF4-FFF2-40B4-BE49-F238E27FC236}">
                <a16:creationId xmlns:a16="http://schemas.microsoft.com/office/drawing/2014/main" id="{9214A999-F1C5-49DB-8750-4E413CE83F06}"/>
              </a:ext>
            </a:extLst>
          </p:cNvPr>
          <p:cNvSpPr>
            <a:spLocks noGrp="1"/>
          </p:cNvSpPr>
          <p:nvPr>
            <p:ph type="title"/>
          </p:nvPr>
        </p:nvSpPr>
        <p:spPr>
          <a:xfrm>
            <a:off x="457200" y="274638"/>
            <a:ext cx="8229600" cy="1143000"/>
          </a:xfrm>
        </p:spPr>
        <p:txBody>
          <a:bodyPr/>
          <a:lstStyle/>
          <a:p>
            <a:r>
              <a:rPr lang="en-US" altLang="zh-CN" sz="2800" b="1" dirty="0">
                <a:solidFill>
                  <a:srgbClr val="002060"/>
                </a:solidFill>
              </a:rPr>
              <a:t>Road to a Proper Polyakov Loop Model</a:t>
            </a:r>
            <a:endParaRPr lang="zh-CN" altLang="en-US" sz="2800" b="1" dirty="0">
              <a:solidFill>
                <a:srgbClr val="002060"/>
              </a:solidFill>
            </a:endParaRPr>
          </a:p>
        </p:txBody>
      </p:sp>
      <p:sp>
        <p:nvSpPr>
          <p:cNvPr id="10" name="TextBox 9">
            <a:extLst>
              <a:ext uri="{FF2B5EF4-FFF2-40B4-BE49-F238E27FC236}">
                <a16:creationId xmlns:a16="http://schemas.microsoft.com/office/drawing/2014/main" id="{01629ACB-C663-4592-B821-1CAE83D382AA}"/>
              </a:ext>
            </a:extLst>
          </p:cNvPr>
          <p:cNvSpPr txBox="1"/>
          <p:nvPr/>
        </p:nvSpPr>
        <p:spPr>
          <a:xfrm>
            <a:off x="635563" y="1196418"/>
            <a:ext cx="7680853" cy="923330"/>
          </a:xfrm>
          <a:prstGeom prst="rect">
            <a:avLst/>
          </a:prstGeom>
          <a:noFill/>
        </p:spPr>
        <p:txBody>
          <a:bodyPr wrap="square" rtlCol="0">
            <a:spAutoFit/>
          </a:bodyPr>
          <a:lstStyle/>
          <a:p>
            <a:r>
              <a:rPr lang="en-US" altLang="zh-CN" dirty="0"/>
              <a:t>Following previous discuss base on </a:t>
            </a:r>
            <a:r>
              <a:rPr lang="en-US" altLang="zh-CN" dirty="0" err="1"/>
              <a:t>Haar</a:t>
            </a:r>
            <a:r>
              <a:rPr lang="en-US" altLang="zh-CN" dirty="0"/>
              <a:t>-type PLMs, one can </a:t>
            </a:r>
            <a:r>
              <a:rPr lang="en-US" altLang="zh-CN" dirty="0" err="1"/>
              <a:t>wrirte</a:t>
            </a:r>
            <a:r>
              <a:rPr lang="en-US" altLang="zh-CN" dirty="0"/>
              <a:t> down the Phase transition condition and the Latent heat condition for our model is given by</a:t>
            </a:r>
            <a:endParaRPr lang="zh-CN" altLang="en-US" dirty="0"/>
          </a:p>
        </p:txBody>
      </p:sp>
      <p:grpSp>
        <p:nvGrpSpPr>
          <p:cNvPr id="2" name="Group 1">
            <a:extLst>
              <a:ext uri="{FF2B5EF4-FFF2-40B4-BE49-F238E27FC236}">
                <a16:creationId xmlns:a16="http://schemas.microsoft.com/office/drawing/2014/main" id="{FA926BFC-72D0-4015-49D3-5F16D5626F9D}"/>
              </a:ext>
            </a:extLst>
          </p:cNvPr>
          <p:cNvGrpSpPr/>
          <p:nvPr/>
        </p:nvGrpSpPr>
        <p:grpSpPr>
          <a:xfrm>
            <a:off x="198336" y="2132028"/>
            <a:ext cx="3724046" cy="2342549"/>
            <a:chOff x="7226" y="4348102"/>
            <a:chExt cx="3724046" cy="2342549"/>
          </a:xfrm>
        </p:grpSpPr>
        <p:sp>
          <p:nvSpPr>
            <p:cNvPr id="41" name="TextBox 40">
              <a:extLst>
                <a:ext uri="{FF2B5EF4-FFF2-40B4-BE49-F238E27FC236}">
                  <a16:creationId xmlns:a16="http://schemas.microsoft.com/office/drawing/2014/main" id="{F9D224DE-29B3-484E-BB49-4DA5C2466467}"/>
                </a:ext>
              </a:extLst>
            </p:cNvPr>
            <p:cNvSpPr txBox="1"/>
            <p:nvPr/>
          </p:nvSpPr>
          <p:spPr>
            <a:xfrm>
              <a:off x="625347" y="4348102"/>
              <a:ext cx="146552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CN" dirty="0"/>
                <a:t>For 4-8 PLMs:</a:t>
              </a:r>
              <a:endParaRPr lang="zh-CN" altLang="en-US" dirty="0"/>
            </a:p>
          </p:txBody>
        </p:sp>
        <p:pic>
          <p:nvPicPr>
            <p:cNvPr id="44" name="Picture 43">
              <a:extLst>
                <a:ext uri="{FF2B5EF4-FFF2-40B4-BE49-F238E27FC236}">
                  <a16:creationId xmlns:a16="http://schemas.microsoft.com/office/drawing/2014/main" id="{38FDFE9F-A6B1-4CD4-882B-2EA10B11930C}"/>
                </a:ext>
              </a:extLst>
            </p:cNvPr>
            <p:cNvPicPr>
              <a:picLocks noChangeAspect="1"/>
            </p:cNvPicPr>
            <p:nvPr/>
          </p:nvPicPr>
          <p:blipFill>
            <a:blip r:embed="rId4"/>
            <a:stretch>
              <a:fillRect/>
            </a:stretch>
          </p:blipFill>
          <p:spPr>
            <a:xfrm>
              <a:off x="7226" y="4731064"/>
              <a:ext cx="3724046" cy="1959587"/>
            </a:xfrm>
            <a:prstGeom prst="rect">
              <a:avLst/>
            </a:prstGeom>
          </p:spPr>
        </p:pic>
      </p:grpSp>
      <p:pic>
        <p:nvPicPr>
          <p:cNvPr id="46" name="Picture 45">
            <a:extLst>
              <a:ext uri="{FF2B5EF4-FFF2-40B4-BE49-F238E27FC236}">
                <a16:creationId xmlns:a16="http://schemas.microsoft.com/office/drawing/2014/main" id="{820BBA7B-FE9F-4226-B85C-7EC4A5AEDD6A}"/>
              </a:ext>
            </a:extLst>
          </p:cNvPr>
          <p:cNvPicPr>
            <a:picLocks noChangeAspect="1"/>
          </p:cNvPicPr>
          <p:nvPr/>
        </p:nvPicPr>
        <p:blipFill>
          <a:blip r:embed="rId5"/>
          <a:stretch>
            <a:fillRect/>
          </a:stretch>
        </p:blipFill>
        <p:spPr>
          <a:xfrm>
            <a:off x="4600500" y="1795606"/>
            <a:ext cx="4130765" cy="2469887"/>
          </a:xfrm>
          <a:prstGeom prst="rect">
            <a:avLst/>
          </a:prstGeom>
        </p:spPr>
      </p:pic>
      <p:sp>
        <p:nvSpPr>
          <p:cNvPr id="39" name="TextBox 38">
            <a:extLst>
              <a:ext uri="{FF2B5EF4-FFF2-40B4-BE49-F238E27FC236}">
                <a16:creationId xmlns:a16="http://schemas.microsoft.com/office/drawing/2014/main" id="{F44656FE-4506-4D33-B03B-FD27F7CFCCED}"/>
              </a:ext>
            </a:extLst>
          </p:cNvPr>
          <p:cNvSpPr txBox="1"/>
          <p:nvPr/>
        </p:nvSpPr>
        <p:spPr>
          <a:xfrm>
            <a:off x="2701433" y="1780684"/>
            <a:ext cx="1808787" cy="107721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zh-CN" sz="1600" dirty="0"/>
              <a:t>The remaining free parameters can be obtained by fitting with lattice data</a:t>
            </a:r>
            <a:endParaRPr lang="zh-CN" altLang="en-US" sz="1600" dirty="0"/>
          </a:p>
        </p:txBody>
      </p:sp>
      <p:sp>
        <p:nvSpPr>
          <p:cNvPr id="22" name="TextBox 21">
            <a:extLst>
              <a:ext uri="{FF2B5EF4-FFF2-40B4-BE49-F238E27FC236}">
                <a16:creationId xmlns:a16="http://schemas.microsoft.com/office/drawing/2014/main" id="{C8AA69D6-0854-D3A6-4D6A-FC2A58EF1147}"/>
              </a:ext>
            </a:extLst>
          </p:cNvPr>
          <p:cNvSpPr txBox="1"/>
          <p:nvPr/>
        </p:nvSpPr>
        <p:spPr>
          <a:xfrm>
            <a:off x="3244263" y="4105245"/>
            <a:ext cx="271247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altLang="zh-CN" dirty="0"/>
              <a:t>The fitting parameter table</a:t>
            </a:r>
            <a:endParaRPr lang="zh-CN" altLang="en-US" dirty="0"/>
          </a:p>
        </p:txBody>
      </p:sp>
      <p:pic>
        <p:nvPicPr>
          <p:cNvPr id="4" name="Picture 3">
            <a:extLst>
              <a:ext uri="{FF2B5EF4-FFF2-40B4-BE49-F238E27FC236}">
                <a16:creationId xmlns:a16="http://schemas.microsoft.com/office/drawing/2014/main" id="{E941D784-691D-43AB-F39A-837C1D35DE36}"/>
              </a:ext>
            </a:extLst>
          </p:cNvPr>
          <p:cNvPicPr>
            <a:picLocks noChangeAspect="1"/>
          </p:cNvPicPr>
          <p:nvPr/>
        </p:nvPicPr>
        <p:blipFill>
          <a:blip r:embed="rId6"/>
          <a:stretch>
            <a:fillRect/>
          </a:stretch>
        </p:blipFill>
        <p:spPr>
          <a:xfrm>
            <a:off x="983295" y="4489878"/>
            <a:ext cx="7177410" cy="1873987"/>
          </a:xfrm>
          <a:prstGeom prst="rect">
            <a:avLst/>
          </a:prstGeom>
        </p:spPr>
      </p:pic>
      <p:pic>
        <p:nvPicPr>
          <p:cNvPr id="25" name="Picture 24">
            <a:extLst>
              <a:ext uri="{FF2B5EF4-FFF2-40B4-BE49-F238E27FC236}">
                <a16:creationId xmlns:a16="http://schemas.microsoft.com/office/drawing/2014/main" id="{014CDEA1-7F96-B631-1213-6B8D863A37D8}"/>
              </a:ext>
            </a:extLst>
          </p:cNvPr>
          <p:cNvPicPr>
            <a:picLocks noChangeAspect="1"/>
          </p:cNvPicPr>
          <p:nvPr/>
        </p:nvPicPr>
        <p:blipFill>
          <a:blip r:embed="rId7"/>
          <a:stretch>
            <a:fillRect/>
          </a:stretch>
        </p:blipFill>
        <p:spPr>
          <a:xfrm>
            <a:off x="3436788" y="6363865"/>
            <a:ext cx="4850311" cy="428838"/>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642D549-13E0-564C-D74F-E63DF6FFFB06}"/>
                  </a:ext>
                </a:extLst>
              </p:cNvPr>
              <p:cNvSpPr txBox="1"/>
              <p:nvPr/>
            </p:nvSpPr>
            <p:spPr>
              <a:xfrm>
                <a:off x="380090" y="6393618"/>
                <a:ext cx="279903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altLang="zh-CN" dirty="0"/>
                  <a:t>For large enough </a:t>
                </a:r>
                <a14:m>
                  <m:oMath xmlns:m="http://schemas.openxmlformats.org/officeDocument/2006/math">
                    <m:r>
                      <a:rPr lang="en-US" altLang="zh-CN" i="1" smtClean="0">
                        <a:latin typeface="Cambria Math" panose="02040503050406030204" pitchFamily="18" charset="0"/>
                      </a:rPr>
                      <m:t>𝑁</m:t>
                    </m:r>
                  </m:oMath>
                </a14:m>
                <a:r>
                  <a:rPr lang="en-US" altLang="zh-CN" dirty="0"/>
                  <a:t>(or </a:t>
                </a:r>
                <a14:m>
                  <m:oMath xmlns:m="http://schemas.openxmlformats.org/officeDocument/2006/math">
                    <m:r>
                      <a:rPr lang="en-US" altLang="zh-CN" i="1">
                        <a:latin typeface="Cambria Math" panose="02040503050406030204" pitchFamily="18" charset="0"/>
                      </a:rPr>
                      <m:t>𝑁</m:t>
                    </m:r>
                  </m:oMath>
                </a14:m>
                <a:r>
                  <a:rPr lang="en-US" altLang="zh-CN" dirty="0"/>
                  <a:t>&gt;6)</a:t>
                </a:r>
                <a:endParaRPr lang="zh-CN" altLang="en-US" dirty="0"/>
              </a:p>
            </p:txBody>
          </p:sp>
        </mc:Choice>
        <mc:Fallback xmlns="">
          <p:sp>
            <p:nvSpPr>
              <p:cNvPr id="26" name="TextBox 25">
                <a:extLst>
                  <a:ext uri="{FF2B5EF4-FFF2-40B4-BE49-F238E27FC236}">
                    <a16:creationId xmlns:a16="http://schemas.microsoft.com/office/drawing/2014/main" id="{8642D549-13E0-564C-D74F-E63DF6FFFB06}"/>
                  </a:ext>
                </a:extLst>
              </p:cNvPr>
              <p:cNvSpPr txBox="1">
                <a:spLocks noRot="1" noChangeAspect="1" noMove="1" noResize="1" noEditPoints="1" noAdjustHandles="1" noChangeArrowheads="1" noChangeShapeType="1" noTextEdit="1"/>
              </p:cNvSpPr>
              <p:nvPr/>
            </p:nvSpPr>
            <p:spPr>
              <a:xfrm>
                <a:off x="380090" y="6393618"/>
                <a:ext cx="2799036" cy="369332"/>
              </a:xfrm>
              <a:prstGeom prst="rect">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44951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2">
            <a:extLst>
              <a:ext uri="{FF2B5EF4-FFF2-40B4-BE49-F238E27FC236}">
                <a16:creationId xmlns:a16="http://schemas.microsoft.com/office/drawing/2014/main" id="{EAAEC0B7-5848-4AD3-A616-C2C33417ED0F}"/>
              </a:ext>
            </a:extLst>
          </p:cNvPr>
          <p:cNvPicPr>
            <a:picLocks noChangeAspect="1"/>
          </p:cNvPicPr>
          <p:nvPr/>
        </p:nvPicPr>
        <p:blipFill>
          <a:blip r:embed="rId2"/>
          <a:stretch>
            <a:fillRect/>
          </a:stretch>
        </p:blipFill>
        <p:spPr>
          <a:xfrm>
            <a:off x="4655305" y="5362301"/>
            <a:ext cx="1237350" cy="551955"/>
          </a:xfrm>
          <a:prstGeom prst="rect">
            <a:avLst/>
          </a:prstGeom>
        </p:spPr>
      </p:pic>
      <p:sp>
        <p:nvSpPr>
          <p:cNvPr id="5" name="矩形 4">
            <a:extLst>
              <a:ext uri="{FF2B5EF4-FFF2-40B4-BE49-F238E27FC236}">
                <a16:creationId xmlns:a16="http://schemas.microsoft.com/office/drawing/2014/main" id="{22413CE6-F18B-43B5-9F0E-936B1C4AAEF9}"/>
              </a:ext>
            </a:extLst>
          </p:cNvPr>
          <p:cNvSpPr/>
          <p:nvPr/>
        </p:nvSpPr>
        <p:spPr>
          <a:xfrm>
            <a:off x="179512" y="1124418"/>
            <a:ext cx="8784976" cy="72000"/>
          </a:xfrm>
          <a:prstGeom prst="rect">
            <a:avLst/>
          </a:prstGeom>
          <a:gradFill flip="none" rotWithShape="1">
            <a:gsLst>
              <a:gs pos="0">
                <a:schemeClr val="tx2"/>
              </a:gs>
              <a:gs pos="50000">
                <a:schemeClr val="bg1">
                  <a:lumMod val="65000"/>
                </a:schemeClr>
              </a:gs>
              <a:gs pos="100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322657" y="278408"/>
            <a:ext cx="312906" cy="369332"/>
          </a:xfrm>
          <a:prstGeom prst="rect">
            <a:avLst/>
          </a:prstGeom>
          <a:noFill/>
        </p:spPr>
        <p:txBody>
          <a:bodyPr wrap="none" rtlCol="0">
            <a:spAutoFit/>
          </a:bodyPr>
          <a:lstStyle/>
          <a:p>
            <a:r>
              <a:rPr lang="en-US" altLang="zh-CN" dirty="0"/>
              <a:t>9</a:t>
            </a:r>
            <a:endParaRPr lang="zh-CN" altLang="en-US" dirty="0"/>
          </a:p>
        </p:txBody>
      </p:sp>
      <p:pic>
        <p:nvPicPr>
          <p:cNvPr id="17" name="图片 12">
            <a:extLst>
              <a:ext uri="{FF2B5EF4-FFF2-40B4-BE49-F238E27FC236}">
                <a16:creationId xmlns:a16="http://schemas.microsoft.com/office/drawing/2014/main" id="{EB179C0F-BD84-4C3C-8854-CBA09D861713}"/>
              </a:ext>
            </a:extLst>
          </p:cNvPr>
          <p:cNvPicPr>
            <a:picLocks noChangeAspect="1"/>
          </p:cNvPicPr>
          <p:nvPr/>
        </p:nvPicPr>
        <p:blipFill>
          <a:blip r:embed="rId3"/>
          <a:stretch>
            <a:fillRect/>
          </a:stretch>
        </p:blipFill>
        <p:spPr>
          <a:xfrm>
            <a:off x="7878492" y="1335"/>
            <a:ext cx="1265508" cy="923478"/>
          </a:xfrm>
          <a:prstGeom prst="rect">
            <a:avLst/>
          </a:prstGeom>
        </p:spPr>
      </p:pic>
      <p:sp>
        <p:nvSpPr>
          <p:cNvPr id="15" name="标题 1">
            <a:extLst>
              <a:ext uri="{FF2B5EF4-FFF2-40B4-BE49-F238E27FC236}">
                <a16:creationId xmlns:a16="http://schemas.microsoft.com/office/drawing/2014/main" id="{7C4B05CF-2823-4E0F-9731-50B21900810A}"/>
              </a:ext>
            </a:extLst>
          </p:cNvPr>
          <p:cNvSpPr>
            <a:spLocks noGrp="1"/>
          </p:cNvSpPr>
          <p:nvPr>
            <p:ph type="title"/>
          </p:nvPr>
        </p:nvSpPr>
        <p:spPr>
          <a:xfrm>
            <a:off x="457200" y="274638"/>
            <a:ext cx="8229600" cy="1143000"/>
          </a:xfrm>
        </p:spPr>
        <p:txBody>
          <a:bodyPr/>
          <a:lstStyle/>
          <a:p>
            <a:r>
              <a:rPr lang="en-US" altLang="zh-CN" sz="2800" b="1" dirty="0">
                <a:solidFill>
                  <a:srgbClr val="002060"/>
                </a:solidFill>
              </a:rPr>
              <a:t>Phase Transition and Gravitational Wave</a:t>
            </a:r>
            <a:endParaRPr lang="zh-CN" altLang="en-US" sz="2800" b="1" dirty="0">
              <a:solidFill>
                <a:srgbClr val="002060"/>
              </a:solidFill>
            </a:endParaRPr>
          </a:p>
        </p:txBody>
      </p:sp>
      <p:sp>
        <p:nvSpPr>
          <p:cNvPr id="13" name="TextBox 12">
            <a:extLst>
              <a:ext uri="{FF2B5EF4-FFF2-40B4-BE49-F238E27FC236}">
                <a16:creationId xmlns:a16="http://schemas.microsoft.com/office/drawing/2014/main" id="{3CA31ED1-9AB1-4EA6-9BE5-E2BA2442B7BC}"/>
              </a:ext>
            </a:extLst>
          </p:cNvPr>
          <p:cNvSpPr txBox="1"/>
          <p:nvPr/>
        </p:nvSpPr>
        <p:spPr>
          <a:xfrm>
            <a:off x="479110" y="1617243"/>
            <a:ext cx="7750840" cy="369332"/>
          </a:xfrm>
          <a:prstGeom prst="rect">
            <a:avLst/>
          </a:prstGeom>
          <a:noFill/>
        </p:spPr>
        <p:txBody>
          <a:bodyPr wrap="none" rtlCol="0">
            <a:spAutoFit/>
          </a:bodyPr>
          <a:lstStyle/>
          <a:p>
            <a:r>
              <a:rPr lang="en-US" altLang="zh-CN" dirty="0"/>
              <a:t>The phase transition can be computed by normal vacuum phase transition</a:t>
            </a:r>
            <a:endParaRPr lang="zh-CN" altLang="en-US" dirty="0"/>
          </a:p>
        </p:txBody>
      </p:sp>
      <p:sp>
        <p:nvSpPr>
          <p:cNvPr id="22" name="内容占位符 2">
            <a:extLst>
              <a:ext uri="{FF2B5EF4-FFF2-40B4-BE49-F238E27FC236}">
                <a16:creationId xmlns:a16="http://schemas.microsoft.com/office/drawing/2014/main" id="{30987A7A-3333-4F20-8CE4-D48F6F0790F2}"/>
              </a:ext>
            </a:extLst>
          </p:cNvPr>
          <p:cNvSpPr>
            <a:spLocks noGrp="1"/>
          </p:cNvSpPr>
          <p:nvPr>
            <p:ph idx="1"/>
          </p:nvPr>
        </p:nvSpPr>
        <p:spPr>
          <a:xfrm>
            <a:off x="457200" y="1207595"/>
            <a:ext cx="7143201" cy="400110"/>
          </a:xfrm>
        </p:spPr>
        <p:txBody>
          <a:bodyPr/>
          <a:lstStyle/>
          <a:p>
            <a:r>
              <a:rPr lang="it-IT" altLang="zh-CN" sz="2400" b="1" dirty="0">
                <a:solidFill>
                  <a:srgbClr val="002060"/>
                </a:solidFill>
              </a:rPr>
              <a:t>Phase Transition</a:t>
            </a:r>
            <a:r>
              <a:rPr lang="en-US" altLang="zh-CN" sz="800" dirty="0"/>
              <a:t>                                      </a:t>
            </a:r>
          </a:p>
          <a:p>
            <a:pPr marL="0" indent="0">
              <a:buNone/>
            </a:pPr>
            <a:r>
              <a:rPr lang="en-US" altLang="zh-CN" sz="2000" dirty="0"/>
              <a:t>       </a:t>
            </a:r>
          </a:p>
        </p:txBody>
      </p:sp>
      <p:pic>
        <p:nvPicPr>
          <p:cNvPr id="24" name="Picture 23">
            <a:extLst>
              <a:ext uri="{FF2B5EF4-FFF2-40B4-BE49-F238E27FC236}">
                <a16:creationId xmlns:a16="http://schemas.microsoft.com/office/drawing/2014/main" id="{1E707F27-35E9-4683-A83D-6169802C2E86}"/>
              </a:ext>
            </a:extLst>
          </p:cNvPr>
          <p:cNvPicPr>
            <a:picLocks noChangeAspect="1"/>
          </p:cNvPicPr>
          <p:nvPr/>
        </p:nvPicPr>
        <p:blipFill>
          <a:blip r:embed="rId4"/>
          <a:stretch>
            <a:fillRect/>
          </a:stretch>
        </p:blipFill>
        <p:spPr>
          <a:xfrm>
            <a:off x="3560448" y="1986575"/>
            <a:ext cx="2023104" cy="431257"/>
          </a:xfrm>
          <a:prstGeom prst="rect">
            <a:avLst/>
          </a:prstGeom>
        </p:spPr>
      </p:pic>
      <p:sp>
        <p:nvSpPr>
          <p:cNvPr id="25" name="TextBox 24">
            <a:extLst>
              <a:ext uri="{FF2B5EF4-FFF2-40B4-BE49-F238E27FC236}">
                <a16:creationId xmlns:a16="http://schemas.microsoft.com/office/drawing/2014/main" id="{C263A115-3711-4F4D-8E35-CD559A003688}"/>
              </a:ext>
            </a:extLst>
          </p:cNvPr>
          <p:cNvSpPr txBox="1"/>
          <p:nvPr/>
        </p:nvSpPr>
        <p:spPr>
          <a:xfrm>
            <a:off x="479110" y="2413615"/>
            <a:ext cx="2813591" cy="369332"/>
          </a:xfrm>
          <a:prstGeom prst="rect">
            <a:avLst/>
          </a:prstGeom>
          <a:noFill/>
        </p:spPr>
        <p:txBody>
          <a:bodyPr wrap="none" rtlCol="0">
            <a:spAutoFit/>
          </a:bodyPr>
          <a:lstStyle/>
          <a:p>
            <a:r>
              <a:rPr lang="en-US" altLang="zh-CN" dirty="0"/>
              <a:t>With 3 dimensional action</a:t>
            </a:r>
            <a:endParaRPr lang="zh-CN" altLang="en-US" dirty="0"/>
          </a:p>
        </p:txBody>
      </p:sp>
      <p:grpSp>
        <p:nvGrpSpPr>
          <p:cNvPr id="30" name="Group 29">
            <a:extLst>
              <a:ext uri="{FF2B5EF4-FFF2-40B4-BE49-F238E27FC236}">
                <a16:creationId xmlns:a16="http://schemas.microsoft.com/office/drawing/2014/main" id="{E248C226-3248-481F-8CE4-58A24B775EFC}"/>
              </a:ext>
            </a:extLst>
          </p:cNvPr>
          <p:cNvGrpSpPr/>
          <p:nvPr/>
        </p:nvGrpSpPr>
        <p:grpSpPr>
          <a:xfrm>
            <a:off x="1266619" y="2788993"/>
            <a:ext cx="5524362" cy="640007"/>
            <a:chOff x="944560" y="2844872"/>
            <a:chExt cx="5524362" cy="640007"/>
          </a:xfrm>
        </p:grpSpPr>
        <p:pic>
          <p:nvPicPr>
            <p:cNvPr id="27" name="Picture 26">
              <a:extLst>
                <a:ext uri="{FF2B5EF4-FFF2-40B4-BE49-F238E27FC236}">
                  <a16:creationId xmlns:a16="http://schemas.microsoft.com/office/drawing/2014/main" id="{BFA47E42-BB0B-43D8-8DAE-73E35B974BCD}"/>
                </a:ext>
              </a:extLst>
            </p:cNvPr>
            <p:cNvPicPr>
              <a:picLocks noChangeAspect="1"/>
            </p:cNvPicPr>
            <p:nvPr/>
          </p:nvPicPr>
          <p:blipFill>
            <a:blip r:embed="rId5"/>
            <a:stretch>
              <a:fillRect/>
            </a:stretch>
          </p:blipFill>
          <p:spPr>
            <a:xfrm>
              <a:off x="944560" y="2844872"/>
              <a:ext cx="3623268" cy="640007"/>
            </a:xfrm>
            <a:prstGeom prst="rect">
              <a:avLst/>
            </a:prstGeom>
          </p:spPr>
        </p:pic>
        <p:pic>
          <p:nvPicPr>
            <p:cNvPr id="29" name="Picture 28">
              <a:extLst>
                <a:ext uri="{FF2B5EF4-FFF2-40B4-BE49-F238E27FC236}">
                  <a16:creationId xmlns:a16="http://schemas.microsoft.com/office/drawing/2014/main" id="{153D1A9A-B398-4839-9F88-218B2F2A2F9E}"/>
                </a:ext>
              </a:extLst>
            </p:cNvPr>
            <p:cNvPicPr>
              <a:picLocks noChangeAspect="1"/>
            </p:cNvPicPr>
            <p:nvPr/>
          </p:nvPicPr>
          <p:blipFill>
            <a:blip r:embed="rId6"/>
            <a:stretch>
              <a:fillRect/>
            </a:stretch>
          </p:blipFill>
          <p:spPr>
            <a:xfrm>
              <a:off x="4932040" y="2915678"/>
              <a:ext cx="1536882" cy="476770"/>
            </a:xfrm>
            <a:prstGeom prst="rect">
              <a:avLst/>
            </a:prstGeom>
          </p:spPr>
        </p:pic>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539B6E7-F3F6-453A-97DB-B61CC79DEDB3}"/>
                  </a:ext>
                </a:extLst>
              </p:cNvPr>
              <p:cNvSpPr txBox="1"/>
              <p:nvPr/>
            </p:nvSpPr>
            <p:spPr>
              <a:xfrm>
                <a:off x="457200" y="3455370"/>
                <a:ext cx="7824869" cy="646331"/>
              </a:xfrm>
              <a:prstGeom prst="rect">
                <a:avLst/>
              </a:prstGeom>
              <a:noFill/>
            </p:spPr>
            <p:txBody>
              <a:bodyPr wrap="square" rtlCol="0">
                <a:spAutoFit/>
              </a:bodyPr>
              <a:lstStyle/>
              <a:p>
                <a:r>
                  <a:rPr lang="en-US" altLang="zh-CN" dirty="0"/>
                  <a:t>One have to notice in the case of confinement phase transition the order parameter </a:t>
                </a:r>
                <a14:m>
                  <m:oMath xmlns:m="http://schemas.openxmlformats.org/officeDocument/2006/math">
                    <m:r>
                      <a:rPr lang="en-US" altLang="zh-CN" b="0" i="1" smtClean="0">
                        <a:latin typeface="Cambria Math" panose="02040503050406030204" pitchFamily="18" charset="0"/>
                      </a:rPr>
                      <m:t>𝑙</m:t>
                    </m:r>
                  </m:oMath>
                </a14:m>
                <a:r>
                  <a:rPr lang="en-US" altLang="zh-CN" dirty="0"/>
                  <a:t> is dimensionless</a:t>
                </a:r>
                <a:endParaRPr lang="zh-CN" altLang="en-US" dirty="0"/>
              </a:p>
            </p:txBody>
          </p:sp>
        </mc:Choice>
        <mc:Fallback xmlns="">
          <p:sp>
            <p:nvSpPr>
              <p:cNvPr id="31" name="TextBox 30">
                <a:extLst>
                  <a:ext uri="{FF2B5EF4-FFF2-40B4-BE49-F238E27FC236}">
                    <a16:creationId xmlns:a16="http://schemas.microsoft.com/office/drawing/2014/main" id="{2539B6E7-F3F6-453A-97DB-B61CC79DEDB3}"/>
                  </a:ext>
                </a:extLst>
              </p:cNvPr>
              <p:cNvSpPr txBox="1">
                <a:spLocks noRot="1" noChangeAspect="1" noMove="1" noResize="1" noEditPoints="1" noAdjustHandles="1" noChangeArrowheads="1" noChangeShapeType="1" noTextEdit="1"/>
              </p:cNvSpPr>
              <p:nvPr/>
            </p:nvSpPr>
            <p:spPr>
              <a:xfrm>
                <a:off x="457200" y="3455370"/>
                <a:ext cx="7824869" cy="646331"/>
              </a:xfrm>
              <a:prstGeom prst="rect">
                <a:avLst/>
              </a:prstGeom>
              <a:blipFill>
                <a:blip r:embed="rId7"/>
                <a:stretch>
                  <a:fillRect l="-623" t="-5660" b="-141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A48752A-210B-452B-BC71-F086F7583603}"/>
                  </a:ext>
                </a:extLst>
              </p:cNvPr>
              <p:cNvSpPr txBox="1"/>
              <p:nvPr/>
            </p:nvSpPr>
            <p:spPr>
              <a:xfrm>
                <a:off x="3911242" y="4129081"/>
                <a:ext cx="132151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𝑙</m:t>
                      </m:r>
                      <m:r>
                        <a:rPr lang="en-US" altLang="zh-CN" b="0" i="1" smtClean="0">
                          <a:latin typeface="Cambria Math" panose="02040503050406030204" pitchFamily="18" charset="0"/>
                        </a:rPr>
                        <m:t>→</m:t>
                      </m:r>
                      <m:r>
                        <a:rPr lang="en-US" altLang="zh-CN" b="0" i="1" smtClean="0">
                          <a:latin typeface="Cambria Math" panose="02040503050406030204" pitchFamily="18" charset="0"/>
                        </a:rPr>
                        <m:t>𝜙</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Λ</m:t>
                      </m:r>
                      <m:r>
                        <a:rPr lang="en-US" altLang="zh-CN" b="0" i="1" smtClean="0">
                          <a:latin typeface="Cambria Math" panose="02040503050406030204" pitchFamily="18" charset="0"/>
                        </a:rPr>
                        <m:t>𝑙</m:t>
                      </m:r>
                    </m:oMath>
                  </m:oMathPara>
                </a14:m>
                <a:endParaRPr lang="zh-CN" altLang="en-US" dirty="0"/>
              </a:p>
            </p:txBody>
          </p:sp>
        </mc:Choice>
        <mc:Fallback xmlns="">
          <p:sp>
            <p:nvSpPr>
              <p:cNvPr id="32" name="TextBox 31">
                <a:extLst>
                  <a:ext uri="{FF2B5EF4-FFF2-40B4-BE49-F238E27FC236}">
                    <a16:creationId xmlns:a16="http://schemas.microsoft.com/office/drawing/2014/main" id="{3A48752A-210B-452B-BC71-F086F7583603}"/>
                  </a:ext>
                </a:extLst>
              </p:cNvPr>
              <p:cNvSpPr txBox="1">
                <a:spLocks noRot="1" noChangeAspect="1" noMove="1" noResize="1" noEditPoints="1" noAdjustHandles="1" noChangeArrowheads="1" noChangeShapeType="1" noTextEdit="1"/>
              </p:cNvSpPr>
              <p:nvPr/>
            </p:nvSpPr>
            <p:spPr>
              <a:xfrm>
                <a:off x="3911242" y="4129081"/>
                <a:ext cx="1321516" cy="369332"/>
              </a:xfrm>
              <a:prstGeom prst="rect">
                <a:avLst/>
              </a:prstGeom>
              <a:blipFill>
                <a:blip r:embed="rId8"/>
                <a:stretch>
                  <a:fillRect/>
                </a:stretch>
              </a:blipFill>
            </p:spPr>
            <p:txBody>
              <a:bodyPr/>
              <a:lstStyle/>
              <a:p>
                <a:r>
                  <a:rPr lang="zh-CN" altLang="en-US">
                    <a:noFill/>
                  </a:rPr>
                  <a:t> </a:t>
                </a:r>
              </a:p>
            </p:txBody>
          </p:sp>
        </mc:Fallback>
      </mc:AlternateContent>
      <p:grpSp>
        <p:nvGrpSpPr>
          <p:cNvPr id="38" name="Group 37">
            <a:extLst>
              <a:ext uri="{FF2B5EF4-FFF2-40B4-BE49-F238E27FC236}">
                <a16:creationId xmlns:a16="http://schemas.microsoft.com/office/drawing/2014/main" id="{B6C04B44-37DF-48FE-9245-7323E873376B}"/>
              </a:ext>
            </a:extLst>
          </p:cNvPr>
          <p:cNvGrpSpPr/>
          <p:nvPr/>
        </p:nvGrpSpPr>
        <p:grpSpPr>
          <a:xfrm>
            <a:off x="2283621" y="4539717"/>
            <a:ext cx="4576757" cy="508627"/>
            <a:chOff x="2214224" y="4630612"/>
            <a:chExt cx="4576757" cy="508627"/>
          </a:xfrm>
        </p:grpSpPr>
        <p:sp>
          <p:nvSpPr>
            <p:cNvPr id="33" name="TextBox 32">
              <a:extLst>
                <a:ext uri="{FF2B5EF4-FFF2-40B4-BE49-F238E27FC236}">
                  <a16:creationId xmlns:a16="http://schemas.microsoft.com/office/drawing/2014/main" id="{310977EE-9B0C-4FC4-AF1C-B022054B55B4}"/>
                </a:ext>
              </a:extLst>
            </p:cNvPr>
            <p:cNvSpPr txBox="1"/>
            <p:nvPr/>
          </p:nvSpPr>
          <p:spPr>
            <a:xfrm>
              <a:off x="2214224" y="4700260"/>
              <a:ext cx="1787669" cy="369332"/>
            </a:xfrm>
            <a:prstGeom prst="rect">
              <a:avLst/>
            </a:prstGeom>
            <a:noFill/>
          </p:spPr>
          <p:txBody>
            <a:bodyPr wrap="none" rtlCol="0">
              <a:spAutoFit/>
            </a:bodyPr>
            <a:lstStyle/>
            <a:p>
              <a:r>
                <a:rPr lang="en-US" altLang="zh-CN" dirty="0"/>
                <a:t>SM is also exist</a:t>
              </a:r>
              <a:endParaRPr lang="zh-CN" altLang="en-US" dirty="0"/>
            </a:p>
          </p:txBody>
        </p:sp>
        <p:pic>
          <p:nvPicPr>
            <p:cNvPr id="35" name="Picture 34">
              <a:extLst>
                <a:ext uri="{FF2B5EF4-FFF2-40B4-BE49-F238E27FC236}">
                  <a16:creationId xmlns:a16="http://schemas.microsoft.com/office/drawing/2014/main" id="{9E01EE0F-5084-4AB1-962F-E7B34AFD83EA}"/>
                </a:ext>
              </a:extLst>
            </p:cNvPr>
            <p:cNvPicPr>
              <a:picLocks noChangeAspect="1"/>
            </p:cNvPicPr>
            <p:nvPr/>
          </p:nvPicPr>
          <p:blipFill>
            <a:blip r:embed="rId9"/>
            <a:stretch>
              <a:fillRect/>
            </a:stretch>
          </p:blipFill>
          <p:spPr>
            <a:xfrm>
              <a:off x="4003983" y="4630612"/>
              <a:ext cx="2786998" cy="508627"/>
            </a:xfrm>
            <a:prstGeom prst="rect">
              <a:avLst/>
            </a:prstGeom>
          </p:spPr>
        </p:pic>
      </p:grpSp>
      <p:sp>
        <p:nvSpPr>
          <p:cNvPr id="40" name="TextBox 39">
            <a:extLst>
              <a:ext uri="{FF2B5EF4-FFF2-40B4-BE49-F238E27FC236}">
                <a16:creationId xmlns:a16="http://schemas.microsoft.com/office/drawing/2014/main" id="{FEAEF7F4-FC3B-4083-AF5B-D330172B93D8}"/>
              </a:ext>
            </a:extLst>
          </p:cNvPr>
          <p:cNvSpPr txBox="1"/>
          <p:nvPr/>
        </p:nvSpPr>
        <p:spPr>
          <a:xfrm>
            <a:off x="4114800" y="2973897"/>
            <a:ext cx="65" cy="276999"/>
          </a:xfrm>
          <a:prstGeom prst="rect">
            <a:avLst/>
          </a:prstGeom>
          <a:noFill/>
        </p:spPr>
        <p:txBody>
          <a:bodyPr wrap="none" lIns="0" tIns="0" rIns="0" bIns="0" rtlCol="0">
            <a:spAutoFit/>
          </a:bodyPr>
          <a:lstStyle/>
          <a:p>
            <a:endParaRPr lang="zh-CN" altLang="en-US" dirty="0"/>
          </a:p>
        </p:txBody>
      </p:sp>
      <p:sp>
        <p:nvSpPr>
          <p:cNvPr id="53" name="TextBox 52">
            <a:extLst>
              <a:ext uri="{FF2B5EF4-FFF2-40B4-BE49-F238E27FC236}">
                <a16:creationId xmlns:a16="http://schemas.microsoft.com/office/drawing/2014/main" id="{86CFB477-1718-4B8D-B417-AD4AFAE6DEAC}"/>
              </a:ext>
            </a:extLst>
          </p:cNvPr>
          <p:cNvSpPr txBox="1"/>
          <p:nvPr/>
        </p:nvSpPr>
        <p:spPr>
          <a:xfrm>
            <a:off x="479110" y="5039294"/>
            <a:ext cx="5698996" cy="369332"/>
          </a:xfrm>
          <a:prstGeom prst="rect">
            <a:avLst/>
          </a:prstGeom>
          <a:noFill/>
        </p:spPr>
        <p:txBody>
          <a:bodyPr wrap="none" rtlCol="0">
            <a:spAutoFit/>
          </a:bodyPr>
          <a:lstStyle/>
          <a:p>
            <a:r>
              <a:rPr lang="en-US" altLang="zh-CN" dirty="0"/>
              <a:t>And there are three critical phase transition parameter</a:t>
            </a:r>
            <a:endParaRPr lang="zh-CN" altLang="en-US" dirty="0"/>
          </a:p>
        </p:txBody>
      </p:sp>
      <p:grpSp>
        <p:nvGrpSpPr>
          <p:cNvPr id="61" name="Group 60">
            <a:extLst>
              <a:ext uri="{FF2B5EF4-FFF2-40B4-BE49-F238E27FC236}">
                <a16:creationId xmlns:a16="http://schemas.microsoft.com/office/drawing/2014/main" id="{E806E5EE-5A66-4855-ABE7-0B6C4915F389}"/>
              </a:ext>
            </a:extLst>
          </p:cNvPr>
          <p:cNvGrpSpPr/>
          <p:nvPr/>
        </p:nvGrpSpPr>
        <p:grpSpPr>
          <a:xfrm>
            <a:off x="457200" y="5453613"/>
            <a:ext cx="4535344" cy="1371640"/>
            <a:chOff x="432757" y="5486360"/>
            <a:chExt cx="4535344" cy="1371640"/>
          </a:xfrm>
        </p:grpSpPr>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A368B2D4-B161-4450-9F6F-2F3050ABD66A}"/>
                    </a:ext>
                  </a:extLst>
                </p:cNvPr>
                <p:cNvSpPr txBox="1"/>
                <p:nvPr/>
              </p:nvSpPr>
              <p:spPr>
                <a:xfrm>
                  <a:off x="432757" y="6488668"/>
                  <a:ext cx="4535344" cy="369332"/>
                </a:xfrm>
                <a:prstGeom prst="rect">
                  <a:avLst/>
                </a:prstGeom>
                <a:noFill/>
              </p:spPr>
              <p:txBody>
                <a:bodyPr wrap="none" rtlCol="0">
                  <a:spAutoFit/>
                </a:bodyPr>
                <a:lstStyle/>
                <a:p>
                  <a:pPr marL="285750" indent="-285750">
                    <a:buFont typeface="Arial" panose="020B0604020202020204" pitchFamily="34" charset="0"/>
                    <a:buChar char="•"/>
                  </a:pPr>
                  <a:r>
                    <a:rPr lang="en-US" altLang="zh-CN" dirty="0"/>
                    <a:t>The temperature of phase transition: </a:t>
                  </a:r>
                  <a14:m>
                    <m:oMath xmlns:m="http://schemas.openxmlformats.org/officeDocument/2006/math">
                      <m:sSub>
                        <m:sSubPr>
                          <m:ctrlPr>
                            <a:rPr lang="en-US" altLang="zh-CN" i="1">
                              <a:latin typeface="Cambria Math" panose="02040503050406030204" pitchFamily="18" charset="0"/>
                            </a:rPr>
                          </m:ctrlPr>
                        </m:sSubPr>
                        <m:e>
                          <m:r>
                            <a:rPr lang="en-US" altLang="zh-CN">
                              <a:latin typeface="Cambria Math" panose="02040503050406030204" pitchFamily="18" charset="0"/>
                            </a:rPr>
                            <m:t>𝑇</m:t>
                          </m:r>
                        </m:e>
                        <m:sub>
                          <m:r>
                            <a:rPr lang="en-US" altLang="zh-CN">
                              <a:latin typeface="Cambria Math" panose="02040503050406030204" pitchFamily="18" charset="0"/>
                            </a:rPr>
                            <m:t>𝑛</m:t>
                          </m:r>
                        </m:sub>
                      </m:sSub>
                    </m:oMath>
                  </a14:m>
                  <a:r>
                    <a:rPr lang="zh-CN" altLang="en-US" dirty="0"/>
                    <a:t> </a:t>
                  </a:r>
                </a:p>
              </p:txBody>
            </p:sp>
          </mc:Choice>
          <mc:Fallback xmlns="">
            <p:sp>
              <p:nvSpPr>
                <p:cNvPr id="54" name="TextBox 53">
                  <a:extLst>
                    <a:ext uri="{FF2B5EF4-FFF2-40B4-BE49-F238E27FC236}">
                      <a16:creationId xmlns:a16="http://schemas.microsoft.com/office/drawing/2014/main" id="{A368B2D4-B161-4450-9F6F-2F3050ABD66A}"/>
                    </a:ext>
                  </a:extLst>
                </p:cNvPr>
                <p:cNvSpPr txBox="1">
                  <a:spLocks noRot="1" noChangeAspect="1" noMove="1" noResize="1" noEditPoints="1" noAdjustHandles="1" noChangeArrowheads="1" noChangeShapeType="1" noTextEdit="1"/>
                </p:cNvSpPr>
                <p:nvPr/>
              </p:nvSpPr>
              <p:spPr>
                <a:xfrm>
                  <a:off x="432757" y="6488668"/>
                  <a:ext cx="4535344" cy="369332"/>
                </a:xfrm>
                <a:prstGeom prst="rect">
                  <a:avLst/>
                </a:prstGeom>
                <a:blipFill>
                  <a:blip r:embed="rId10"/>
                  <a:stretch>
                    <a:fillRect l="-806"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124529A0-F987-4E80-8291-F2B5485D33D2}"/>
                    </a:ext>
                  </a:extLst>
                </p:cNvPr>
                <p:cNvSpPr txBox="1"/>
                <p:nvPr/>
              </p:nvSpPr>
              <p:spPr>
                <a:xfrm>
                  <a:off x="457361" y="5486360"/>
                  <a:ext cx="3990772" cy="369332"/>
                </a:xfrm>
                <a:prstGeom prst="rect">
                  <a:avLst/>
                </a:prstGeom>
                <a:noFill/>
              </p:spPr>
              <p:txBody>
                <a:bodyPr wrap="none" rtlCol="0">
                  <a:spAutoFit/>
                </a:bodyPr>
                <a:lstStyle/>
                <a:p>
                  <a:pPr marL="285750" indent="-285750">
                    <a:buFont typeface="Arial" panose="020B0604020202020204" pitchFamily="34" charset="0"/>
                    <a:buChar char="•"/>
                  </a:pPr>
                  <a:r>
                    <a:rPr lang="en-US" altLang="zh-CN" dirty="0"/>
                    <a:t>The strength of phase transition: </a:t>
                  </a:r>
                  <a14:m>
                    <m:oMath xmlns:m="http://schemas.openxmlformats.org/officeDocument/2006/math">
                      <m:r>
                        <a:rPr lang="zh-CN" altLang="en-US">
                          <a:latin typeface="Cambria Math" panose="02040503050406030204" pitchFamily="18" charset="0"/>
                        </a:rPr>
                        <m:t>𝛼</m:t>
                      </m:r>
                    </m:oMath>
                  </a14:m>
                  <a:endParaRPr lang="en-US" altLang="zh-CN" dirty="0"/>
                </a:p>
              </p:txBody>
            </p:sp>
          </mc:Choice>
          <mc:Fallback xmlns="">
            <p:sp>
              <p:nvSpPr>
                <p:cNvPr id="58" name="TextBox 57">
                  <a:extLst>
                    <a:ext uri="{FF2B5EF4-FFF2-40B4-BE49-F238E27FC236}">
                      <a16:creationId xmlns:a16="http://schemas.microsoft.com/office/drawing/2014/main" id="{124529A0-F987-4E80-8291-F2B5485D33D2}"/>
                    </a:ext>
                  </a:extLst>
                </p:cNvPr>
                <p:cNvSpPr txBox="1">
                  <a:spLocks noRot="1" noChangeAspect="1" noMove="1" noResize="1" noEditPoints="1" noAdjustHandles="1" noChangeArrowheads="1" noChangeShapeType="1" noTextEdit="1"/>
                </p:cNvSpPr>
                <p:nvPr/>
              </p:nvSpPr>
              <p:spPr>
                <a:xfrm>
                  <a:off x="457361" y="5486360"/>
                  <a:ext cx="3990772" cy="369332"/>
                </a:xfrm>
                <a:prstGeom prst="rect">
                  <a:avLst/>
                </a:prstGeom>
                <a:blipFill>
                  <a:blip r:embed="rId11"/>
                  <a:stretch>
                    <a:fillRect l="-916"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43E33D99-7891-4199-978D-B7C99AA88F6E}"/>
                    </a:ext>
                  </a:extLst>
                </p:cNvPr>
                <p:cNvSpPr txBox="1"/>
                <p:nvPr/>
              </p:nvSpPr>
              <p:spPr>
                <a:xfrm>
                  <a:off x="458033" y="5981648"/>
                  <a:ext cx="4133439" cy="381708"/>
                </a:xfrm>
                <a:prstGeom prst="rect">
                  <a:avLst/>
                </a:prstGeom>
                <a:noFill/>
              </p:spPr>
              <p:txBody>
                <a:bodyPr wrap="none" rtlCol="0">
                  <a:spAutoFit/>
                </a:bodyPr>
                <a:lstStyle/>
                <a:p>
                  <a:pPr marL="285750" indent="-285750">
                    <a:buFont typeface="Arial" panose="020B0604020202020204" pitchFamily="34" charset="0"/>
                    <a:buChar char="•"/>
                  </a:pPr>
                  <a:r>
                    <a:rPr lang="en-US" altLang="zh-CN" dirty="0"/>
                    <a:t>The time scale of phase transition:</a:t>
                  </a:r>
                  <a14:m>
                    <m:oMath xmlns:m="http://schemas.openxmlformats.org/officeDocument/2006/math">
                      <m:acc>
                        <m:accPr>
                          <m:chr m:val="̃"/>
                          <m:ctrlPr>
                            <a:rPr lang="en-US" altLang="zh-CN" i="1">
                              <a:latin typeface="Cambria Math" panose="02040503050406030204" pitchFamily="18" charset="0"/>
                            </a:rPr>
                          </m:ctrlPr>
                        </m:accPr>
                        <m:e>
                          <m:r>
                            <a:rPr lang="en-US" altLang="zh-CN">
                              <a:latin typeface="Cambria Math" panose="02040503050406030204" pitchFamily="18" charset="0"/>
                            </a:rPr>
                            <m:t>𝛽</m:t>
                          </m:r>
                        </m:e>
                      </m:acc>
                    </m:oMath>
                  </a14:m>
                  <a:endParaRPr lang="en-US" altLang="zh-CN" dirty="0"/>
                </a:p>
              </p:txBody>
            </p:sp>
          </mc:Choice>
          <mc:Fallback xmlns="">
            <p:sp>
              <p:nvSpPr>
                <p:cNvPr id="60" name="TextBox 59">
                  <a:extLst>
                    <a:ext uri="{FF2B5EF4-FFF2-40B4-BE49-F238E27FC236}">
                      <a16:creationId xmlns:a16="http://schemas.microsoft.com/office/drawing/2014/main" id="{43E33D99-7891-4199-978D-B7C99AA88F6E}"/>
                    </a:ext>
                  </a:extLst>
                </p:cNvPr>
                <p:cNvSpPr txBox="1">
                  <a:spLocks noRot="1" noChangeAspect="1" noMove="1" noResize="1" noEditPoints="1" noAdjustHandles="1" noChangeArrowheads="1" noChangeShapeType="1" noTextEdit="1"/>
                </p:cNvSpPr>
                <p:nvPr/>
              </p:nvSpPr>
              <p:spPr>
                <a:xfrm>
                  <a:off x="458033" y="5981648"/>
                  <a:ext cx="4133439" cy="381708"/>
                </a:xfrm>
                <a:prstGeom prst="rect">
                  <a:avLst/>
                </a:prstGeom>
                <a:blipFill>
                  <a:blip r:embed="rId12"/>
                  <a:stretch>
                    <a:fillRect l="-885" t="-4839" r="-5457" b="-27419"/>
                  </a:stretch>
                </a:blipFill>
              </p:spPr>
              <p:txBody>
                <a:bodyPr/>
                <a:lstStyle/>
                <a:p>
                  <a:r>
                    <a:rPr lang="zh-CN" altLang="en-US">
                      <a:noFill/>
                    </a:rPr>
                    <a:t> </a:t>
                  </a:r>
                </a:p>
              </p:txBody>
            </p:sp>
          </mc:Fallback>
        </mc:AlternateContent>
      </p:grpSp>
      <p:pic>
        <p:nvPicPr>
          <p:cNvPr id="57" name="Picture 56">
            <a:extLst>
              <a:ext uri="{FF2B5EF4-FFF2-40B4-BE49-F238E27FC236}">
                <a16:creationId xmlns:a16="http://schemas.microsoft.com/office/drawing/2014/main" id="{F9FD4E3C-B3F4-4027-B144-54B55FED23E5}"/>
              </a:ext>
            </a:extLst>
          </p:cNvPr>
          <p:cNvPicPr>
            <a:picLocks noChangeAspect="1"/>
          </p:cNvPicPr>
          <p:nvPr/>
        </p:nvPicPr>
        <p:blipFill>
          <a:blip r:embed="rId13"/>
          <a:stretch>
            <a:fillRect/>
          </a:stretch>
        </p:blipFill>
        <p:spPr>
          <a:xfrm>
            <a:off x="4561754" y="5867356"/>
            <a:ext cx="2549493" cy="702411"/>
          </a:xfrm>
          <a:prstGeom prst="rect">
            <a:avLst/>
          </a:prstGeom>
        </p:spPr>
      </p:pic>
      <p:pic>
        <p:nvPicPr>
          <p:cNvPr id="63" name="Picture 62">
            <a:extLst>
              <a:ext uri="{FF2B5EF4-FFF2-40B4-BE49-F238E27FC236}">
                <a16:creationId xmlns:a16="http://schemas.microsoft.com/office/drawing/2014/main" id="{72A9ED29-4285-4588-B903-852473E6EB11}"/>
              </a:ext>
            </a:extLst>
          </p:cNvPr>
          <p:cNvPicPr>
            <a:picLocks noChangeAspect="1"/>
          </p:cNvPicPr>
          <p:nvPr/>
        </p:nvPicPr>
        <p:blipFill>
          <a:blip r:embed="rId14"/>
          <a:stretch>
            <a:fillRect/>
          </a:stretch>
        </p:blipFill>
        <p:spPr>
          <a:xfrm>
            <a:off x="4971442" y="6502821"/>
            <a:ext cx="1819539" cy="254586"/>
          </a:xfrm>
          <a:prstGeom prst="rect">
            <a:avLst/>
          </a:prstGeom>
        </p:spPr>
      </p:pic>
      <p:sp>
        <p:nvSpPr>
          <p:cNvPr id="64" name="TextBox 63">
            <a:extLst>
              <a:ext uri="{FF2B5EF4-FFF2-40B4-BE49-F238E27FC236}">
                <a16:creationId xmlns:a16="http://schemas.microsoft.com/office/drawing/2014/main" id="{4AC42E79-3906-480B-AB8F-C8EB891B8BE0}"/>
              </a:ext>
            </a:extLst>
          </p:cNvPr>
          <p:cNvSpPr txBox="1"/>
          <p:nvPr/>
        </p:nvSpPr>
        <p:spPr>
          <a:xfrm>
            <a:off x="7111247" y="5025663"/>
            <a:ext cx="1906823"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CN" dirty="0"/>
              <a:t>Approximate PT ending condition for radiation </a:t>
            </a:r>
            <a:r>
              <a:rPr lang="en-US" altLang="zh-CN" b="0" i="0" dirty="0">
                <a:solidFill>
                  <a:srgbClr val="333333"/>
                </a:solidFill>
                <a:effectLst/>
                <a:latin typeface="Arial" panose="020B0604020202020204" pitchFamily="34" charset="0"/>
              </a:rPr>
              <a:t>dominant period</a:t>
            </a:r>
            <a:endParaRPr lang="zh-CN" altLang="en-US" dirty="0"/>
          </a:p>
        </p:txBody>
      </p:sp>
      <p:sp>
        <p:nvSpPr>
          <p:cNvPr id="65" name="Arrow: Bent-Up 64">
            <a:extLst>
              <a:ext uri="{FF2B5EF4-FFF2-40B4-BE49-F238E27FC236}">
                <a16:creationId xmlns:a16="http://schemas.microsoft.com/office/drawing/2014/main" id="{5EBE6460-1F5F-4DE6-8E09-9A0C452455B7}"/>
              </a:ext>
            </a:extLst>
          </p:cNvPr>
          <p:cNvSpPr/>
          <p:nvPr/>
        </p:nvSpPr>
        <p:spPr>
          <a:xfrm>
            <a:off x="7059128" y="6244611"/>
            <a:ext cx="1170822" cy="486325"/>
          </a:xfrm>
          <a:prstGeom prst="ben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825266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E5AE319-DD0B-4BA7-89A8-3FA0D37A9E9A}"/>
              </a:ext>
            </a:extLst>
          </p:cNvPr>
          <p:cNvPicPr>
            <a:picLocks noChangeAspect="1"/>
          </p:cNvPicPr>
          <p:nvPr/>
        </p:nvPicPr>
        <p:blipFill>
          <a:blip r:embed="rId2"/>
          <a:stretch>
            <a:fillRect/>
          </a:stretch>
        </p:blipFill>
        <p:spPr>
          <a:xfrm>
            <a:off x="3310405" y="2036902"/>
            <a:ext cx="2682071" cy="550347"/>
          </a:xfrm>
          <a:prstGeom prst="rect">
            <a:avLst/>
          </a:prstGeom>
        </p:spPr>
      </p:pic>
      <p:sp>
        <p:nvSpPr>
          <p:cNvPr id="8" name="矩形 7">
            <a:extLst>
              <a:ext uri="{FF2B5EF4-FFF2-40B4-BE49-F238E27FC236}">
                <a16:creationId xmlns:a16="http://schemas.microsoft.com/office/drawing/2014/main" id="{0D3D5082-39A1-4C65-BB44-67E55F070C32}"/>
              </a:ext>
            </a:extLst>
          </p:cNvPr>
          <p:cNvSpPr/>
          <p:nvPr/>
        </p:nvSpPr>
        <p:spPr>
          <a:xfrm>
            <a:off x="179512" y="1124418"/>
            <a:ext cx="8784976" cy="72000"/>
          </a:xfrm>
          <a:prstGeom prst="rect">
            <a:avLst/>
          </a:prstGeom>
          <a:gradFill flip="none" rotWithShape="1">
            <a:gsLst>
              <a:gs pos="0">
                <a:schemeClr val="tx2"/>
              </a:gs>
              <a:gs pos="50000">
                <a:schemeClr val="bg1">
                  <a:lumMod val="65000"/>
                </a:schemeClr>
              </a:gs>
              <a:gs pos="100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21"/>
          <p:cNvSpPr txBox="1"/>
          <p:nvPr/>
        </p:nvSpPr>
        <p:spPr>
          <a:xfrm>
            <a:off x="322657" y="278408"/>
            <a:ext cx="441146" cy="369332"/>
          </a:xfrm>
          <a:prstGeom prst="rect">
            <a:avLst/>
          </a:prstGeom>
          <a:noFill/>
        </p:spPr>
        <p:txBody>
          <a:bodyPr wrap="none" rtlCol="0">
            <a:spAutoFit/>
          </a:bodyPr>
          <a:lstStyle/>
          <a:p>
            <a:r>
              <a:rPr lang="en-US" altLang="zh-CN" dirty="0"/>
              <a:t>10</a:t>
            </a:r>
            <a:endParaRPr lang="zh-CN" altLang="en-US" dirty="0"/>
          </a:p>
        </p:txBody>
      </p:sp>
      <p:pic>
        <p:nvPicPr>
          <p:cNvPr id="15" name="图片 12">
            <a:extLst>
              <a:ext uri="{FF2B5EF4-FFF2-40B4-BE49-F238E27FC236}">
                <a16:creationId xmlns:a16="http://schemas.microsoft.com/office/drawing/2014/main" id="{5E83BB49-189E-4C51-B62C-BF08D302C0EA}"/>
              </a:ext>
            </a:extLst>
          </p:cNvPr>
          <p:cNvPicPr>
            <a:picLocks noChangeAspect="1"/>
          </p:cNvPicPr>
          <p:nvPr/>
        </p:nvPicPr>
        <p:blipFill>
          <a:blip r:embed="rId3"/>
          <a:stretch>
            <a:fillRect/>
          </a:stretch>
        </p:blipFill>
        <p:spPr>
          <a:xfrm>
            <a:off x="7878492" y="1335"/>
            <a:ext cx="1265508" cy="923478"/>
          </a:xfrm>
          <a:prstGeom prst="rect">
            <a:avLst/>
          </a:prstGeom>
        </p:spPr>
      </p:pic>
      <p:sp>
        <p:nvSpPr>
          <p:cNvPr id="16" name="标题 1">
            <a:extLst>
              <a:ext uri="{FF2B5EF4-FFF2-40B4-BE49-F238E27FC236}">
                <a16:creationId xmlns:a16="http://schemas.microsoft.com/office/drawing/2014/main" id="{5AEB1E60-DFBA-491C-8612-8FA70B873C92}"/>
              </a:ext>
            </a:extLst>
          </p:cNvPr>
          <p:cNvSpPr>
            <a:spLocks noGrp="1"/>
          </p:cNvSpPr>
          <p:nvPr>
            <p:ph type="title"/>
          </p:nvPr>
        </p:nvSpPr>
        <p:spPr>
          <a:xfrm>
            <a:off x="457200" y="274638"/>
            <a:ext cx="8229600" cy="1143000"/>
          </a:xfrm>
        </p:spPr>
        <p:txBody>
          <a:bodyPr/>
          <a:lstStyle/>
          <a:p>
            <a:r>
              <a:rPr lang="en-US" altLang="zh-CN" sz="2800" b="1" dirty="0">
                <a:solidFill>
                  <a:srgbClr val="002060"/>
                </a:solidFill>
              </a:rPr>
              <a:t>Phase Transition and Gravitational Wave</a:t>
            </a:r>
            <a:endParaRPr lang="zh-CN" altLang="en-US" sz="2800" b="1" dirty="0">
              <a:solidFill>
                <a:srgbClr val="002060"/>
              </a:solidFill>
            </a:endParaRPr>
          </a:p>
        </p:txBody>
      </p:sp>
      <p:sp>
        <p:nvSpPr>
          <p:cNvPr id="18" name="内容占位符 2">
            <a:extLst>
              <a:ext uri="{FF2B5EF4-FFF2-40B4-BE49-F238E27FC236}">
                <a16:creationId xmlns:a16="http://schemas.microsoft.com/office/drawing/2014/main" id="{6C1E522F-B5EB-4045-8E4A-217C47C51292}"/>
              </a:ext>
            </a:extLst>
          </p:cNvPr>
          <p:cNvSpPr>
            <a:spLocks noGrp="1"/>
          </p:cNvSpPr>
          <p:nvPr>
            <p:ph idx="1"/>
          </p:nvPr>
        </p:nvSpPr>
        <p:spPr>
          <a:xfrm>
            <a:off x="457200" y="1207595"/>
            <a:ext cx="7143201" cy="400110"/>
          </a:xfrm>
        </p:spPr>
        <p:txBody>
          <a:bodyPr/>
          <a:lstStyle/>
          <a:p>
            <a:r>
              <a:rPr lang="en-US" altLang="zh-CN" sz="2400" b="1" dirty="0">
                <a:solidFill>
                  <a:srgbClr val="002060"/>
                </a:solidFill>
              </a:rPr>
              <a:t>Numerical result </a:t>
            </a:r>
            <a:endParaRPr lang="en-US" altLang="zh-CN" sz="800" dirty="0"/>
          </a:p>
          <a:p>
            <a:pPr marL="0" indent="0">
              <a:buNone/>
            </a:pPr>
            <a:r>
              <a:rPr lang="en-US" altLang="zh-CN" sz="2000" dirty="0"/>
              <a:t>       </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F6FB747-1FB3-46AE-9514-CA9401B5A175}"/>
                  </a:ext>
                </a:extLst>
              </p:cNvPr>
              <p:cNvSpPr txBox="1"/>
              <p:nvPr/>
            </p:nvSpPr>
            <p:spPr>
              <a:xfrm>
                <a:off x="3464187" y="1286013"/>
                <a:ext cx="2249014"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zh-CN" dirty="0"/>
                  <a:t>SM: </a:t>
                </a:r>
                <a14:m>
                  <m:oMath xmlns:m="http://schemas.openxmlformats.org/officeDocument/2006/math">
                    <m:r>
                      <a:rPr lang="zh-CN" altLang="en-US" i="1" smtClean="0">
                        <a:latin typeface="Cambria Math" panose="02040503050406030204" pitchFamily="18" charset="0"/>
                      </a:rPr>
                      <m:t>𝒯</m:t>
                    </m:r>
                  </m:oMath>
                </a14:m>
                <a:r>
                  <a:rPr lang="zh-CN" altLang="en-US" dirty="0"/>
                  <a:t> </a:t>
                </a:r>
                <a:r>
                  <a:rPr lang="en-US" altLang="zh-CN" dirty="0"/>
                  <a:t>and SU(N): </a:t>
                </a:r>
                <a14:m>
                  <m:oMath xmlns:m="http://schemas.openxmlformats.org/officeDocument/2006/math">
                    <m:r>
                      <a:rPr lang="en-US" altLang="zh-CN" b="0" i="1" smtClean="0">
                        <a:latin typeface="Cambria Math" panose="02040503050406030204" pitchFamily="18" charset="0"/>
                      </a:rPr>
                      <m:t>𝑇</m:t>
                    </m:r>
                  </m:oMath>
                </a14:m>
                <a:endParaRPr lang="zh-CN" altLang="en-US" dirty="0"/>
              </a:p>
            </p:txBody>
          </p:sp>
        </mc:Choice>
        <mc:Fallback xmlns="">
          <p:sp>
            <p:nvSpPr>
              <p:cNvPr id="23" name="TextBox 22">
                <a:extLst>
                  <a:ext uri="{FF2B5EF4-FFF2-40B4-BE49-F238E27FC236}">
                    <a16:creationId xmlns:a16="http://schemas.microsoft.com/office/drawing/2014/main" id="{7F6FB747-1FB3-46AE-9514-CA9401B5A175}"/>
                  </a:ext>
                </a:extLst>
              </p:cNvPr>
              <p:cNvSpPr txBox="1">
                <a:spLocks noRot="1" noChangeAspect="1" noMove="1" noResize="1" noEditPoints="1" noAdjustHandles="1" noChangeArrowheads="1" noChangeShapeType="1" noTextEdit="1"/>
              </p:cNvSpPr>
              <p:nvPr/>
            </p:nvSpPr>
            <p:spPr>
              <a:xfrm>
                <a:off x="3464187" y="1286013"/>
                <a:ext cx="2249014" cy="36933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86F79DC-8792-41BC-B331-E401F7AF0BE8}"/>
                  </a:ext>
                </a:extLst>
              </p:cNvPr>
              <p:cNvSpPr txBox="1"/>
              <p:nvPr/>
            </p:nvSpPr>
            <p:spPr>
              <a:xfrm>
                <a:off x="6264594" y="1297364"/>
                <a:ext cx="1364156" cy="369332"/>
              </a:xfrm>
              <a:prstGeom prst="rect">
                <a:avLst/>
              </a:prstGeom>
              <a:noFill/>
            </p:spPr>
            <p:txBody>
              <a:bodyPr wrap="none" rtlCol="0">
                <a:spAutoFit/>
              </a:bodyPr>
              <a:lstStyle/>
              <a:p>
                <a:r>
                  <a:rPr lang="en-US" altLang="zh-CN" dirty="0"/>
                  <a:t>Set </a:t>
                </a:r>
                <a14:m>
                  <m:oMath xmlns:m="http://schemas.openxmlformats.org/officeDocument/2006/math">
                    <m:r>
                      <a:rPr lang="zh-CN" altLang="en-US" i="1" smtClean="0">
                        <a:latin typeface="Cambria Math" panose="02040503050406030204" pitchFamily="18" charset="0"/>
                      </a:rPr>
                      <m:t>𝒯</m:t>
                    </m:r>
                    <m:r>
                      <a:rPr lang="en-US" altLang="zh-CN" b="0" i="1" smtClean="0">
                        <a:latin typeface="Cambria Math" panose="02040503050406030204" pitchFamily="18" charset="0"/>
                      </a:rPr>
                      <m:t>=</m:t>
                    </m:r>
                    <m:r>
                      <a:rPr lang="zh-CN" altLang="en-US" b="0" i="1" smtClean="0">
                        <a:latin typeface="Cambria Math" panose="02040503050406030204" pitchFamily="18" charset="0"/>
                      </a:rPr>
                      <m:t>𝜁</m:t>
                    </m:r>
                    <m:r>
                      <a:rPr lang="en-US" altLang="zh-CN" b="0" i="1" smtClean="0">
                        <a:latin typeface="Cambria Math" panose="02040503050406030204" pitchFamily="18" charset="0"/>
                      </a:rPr>
                      <m:t>𝑇</m:t>
                    </m:r>
                    <m:r>
                      <a:rPr lang="en-US" altLang="zh-CN" b="0" i="1" smtClean="0">
                        <a:latin typeface="Cambria Math" panose="02040503050406030204" pitchFamily="18" charset="0"/>
                      </a:rPr>
                      <m:t> </m:t>
                    </m:r>
                  </m:oMath>
                </a14:m>
                <a:endParaRPr lang="zh-CN" altLang="en-US" dirty="0"/>
              </a:p>
            </p:txBody>
          </p:sp>
        </mc:Choice>
        <mc:Fallback xmlns="">
          <p:sp>
            <p:nvSpPr>
              <p:cNvPr id="24" name="TextBox 23">
                <a:extLst>
                  <a:ext uri="{FF2B5EF4-FFF2-40B4-BE49-F238E27FC236}">
                    <a16:creationId xmlns:a16="http://schemas.microsoft.com/office/drawing/2014/main" id="{D86F79DC-8792-41BC-B331-E401F7AF0BE8}"/>
                  </a:ext>
                </a:extLst>
              </p:cNvPr>
              <p:cNvSpPr txBox="1">
                <a:spLocks noRot="1" noChangeAspect="1" noMove="1" noResize="1" noEditPoints="1" noAdjustHandles="1" noChangeArrowheads="1" noChangeShapeType="1" noTextEdit="1"/>
              </p:cNvSpPr>
              <p:nvPr/>
            </p:nvSpPr>
            <p:spPr>
              <a:xfrm>
                <a:off x="6264594" y="1297364"/>
                <a:ext cx="1364156" cy="369332"/>
              </a:xfrm>
              <a:prstGeom prst="rect">
                <a:avLst/>
              </a:prstGeom>
              <a:blipFill>
                <a:blip r:embed="rId5"/>
                <a:stretch>
                  <a:fillRect l="-4036"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AB65BBC-AA23-43D3-B7BE-F2DD8E42021F}"/>
                  </a:ext>
                </a:extLst>
              </p:cNvPr>
              <p:cNvSpPr txBox="1"/>
              <p:nvPr/>
            </p:nvSpPr>
            <p:spPr>
              <a:xfrm>
                <a:off x="395085" y="1672849"/>
                <a:ext cx="8512715" cy="646331"/>
              </a:xfrm>
              <a:prstGeom prst="rect">
                <a:avLst/>
              </a:prstGeom>
              <a:noFill/>
            </p:spPr>
            <p:txBody>
              <a:bodyPr wrap="none" rtlCol="0">
                <a:spAutoFit/>
              </a:bodyPr>
              <a:lstStyle/>
              <a:p>
                <a:r>
                  <a:rPr lang="en-US" altLang="zh-CN" dirty="0"/>
                  <a:t>Only d</a:t>
                </a:r>
                <a:r>
                  <a:rPr lang="en-US" altLang="zh-CN" b="0" dirty="0"/>
                  <a:t>iscuss </a:t>
                </a:r>
                <a14:m>
                  <m:oMath xmlns:m="http://schemas.openxmlformats.org/officeDocument/2006/math">
                    <m:r>
                      <a:rPr lang="zh-CN" altLang="en-US" b="0" i="1" smtClean="0">
                        <a:latin typeface="Cambria Math" panose="02040503050406030204" pitchFamily="18" charset="0"/>
                      </a:rPr>
                      <m:t>𝜁</m:t>
                    </m:r>
                  </m:oMath>
                </a14:m>
                <a:r>
                  <a:rPr lang="en-US" altLang="zh-CN" dirty="0"/>
                  <a:t>=0, </a:t>
                </a:r>
                <a14:m>
                  <m:oMath xmlns:m="http://schemas.openxmlformats.org/officeDocument/2006/math">
                    <m:r>
                      <a:rPr lang="zh-CN" altLang="en-US" i="1">
                        <a:latin typeface="Cambria Math" panose="02040503050406030204" pitchFamily="18" charset="0"/>
                      </a:rPr>
                      <m:t>𝜁</m:t>
                    </m:r>
                  </m:oMath>
                </a14:m>
                <a:r>
                  <a:rPr lang="en-US" altLang="zh-CN" dirty="0"/>
                  <a:t>=1 represent SU(N) dominate and equal temperature situation</a:t>
                </a:r>
                <a:endParaRPr lang="zh-CN" altLang="en-US" dirty="0"/>
              </a:p>
              <a:p>
                <a:endParaRPr lang="en-US" altLang="zh-CN" dirty="0"/>
              </a:p>
            </p:txBody>
          </p:sp>
        </mc:Choice>
        <mc:Fallback xmlns="">
          <p:sp>
            <p:nvSpPr>
              <p:cNvPr id="26" name="TextBox 25">
                <a:extLst>
                  <a:ext uri="{FF2B5EF4-FFF2-40B4-BE49-F238E27FC236}">
                    <a16:creationId xmlns:a16="http://schemas.microsoft.com/office/drawing/2014/main" id="{7AB65BBC-AA23-43D3-B7BE-F2DD8E42021F}"/>
                  </a:ext>
                </a:extLst>
              </p:cNvPr>
              <p:cNvSpPr txBox="1">
                <a:spLocks noRot="1" noChangeAspect="1" noMove="1" noResize="1" noEditPoints="1" noAdjustHandles="1" noChangeArrowheads="1" noChangeShapeType="1" noTextEdit="1"/>
              </p:cNvSpPr>
              <p:nvPr/>
            </p:nvSpPr>
            <p:spPr>
              <a:xfrm>
                <a:off x="395085" y="1672849"/>
                <a:ext cx="8512715" cy="646331"/>
              </a:xfrm>
              <a:prstGeom prst="rect">
                <a:avLst/>
              </a:prstGeom>
              <a:blipFill>
                <a:blip r:embed="rId6"/>
                <a:stretch>
                  <a:fillRect l="-645" t="-4717"/>
                </a:stretch>
              </a:blipFill>
            </p:spPr>
            <p:txBody>
              <a:bodyPr/>
              <a:lstStyle/>
              <a:p>
                <a:r>
                  <a:rPr lang="zh-CN" altLang="en-US">
                    <a:noFill/>
                  </a:rPr>
                  <a:t> </a:t>
                </a:r>
              </a:p>
            </p:txBody>
          </p:sp>
        </mc:Fallback>
      </mc:AlternateContent>
      <p:sp>
        <p:nvSpPr>
          <p:cNvPr id="32" name="TextBox 31">
            <a:extLst>
              <a:ext uri="{FF2B5EF4-FFF2-40B4-BE49-F238E27FC236}">
                <a16:creationId xmlns:a16="http://schemas.microsoft.com/office/drawing/2014/main" id="{6575CD01-4DE1-C7B0-F58A-0B07C7AA019F}"/>
              </a:ext>
            </a:extLst>
          </p:cNvPr>
          <p:cNvSpPr txBox="1"/>
          <p:nvPr/>
        </p:nvSpPr>
        <p:spPr>
          <a:xfrm>
            <a:off x="1649482" y="4000833"/>
            <a:ext cx="5612049"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altLang="zh-CN" b="1" i="1" dirty="0"/>
              <a:t>GWs for different SU(N) for different critical temperature</a:t>
            </a:r>
            <a:endParaRPr lang="zh-CN" altLang="en-US" b="1" i="1" dirty="0"/>
          </a:p>
        </p:txBody>
      </p:sp>
      <p:grpSp>
        <p:nvGrpSpPr>
          <p:cNvPr id="6" name="Group 5">
            <a:extLst>
              <a:ext uri="{FF2B5EF4-FFF2-40B4-BE49-F238E27FC236}">
                <a16:creationId xmlns:a16="http://schemas.microsoft.com/office/drawing/2014/main" id="{ED8FCE2D-D847-3EA1-0157-4E3A8454AB66}"/>
              </a:ext>
            </a:extLst>
          </p:cNvPr>
          <p:cNvGrpSpPr/>
          <p:nvPr/>
        </p:nvGrpSpPr>
        <p:grpSpPr>
          <a:xfrm>
            <a:off x="242705" y="2551308"/>
            <a:ext cx="8817469" cy="1297119"/>
            <a:chOff x="242705" y="2551308"/>
            <a:chExt cx="8817469" cy="1297119"/>
          </a:xfrm>
        </p:grpSpPr>
        <p:grpSp>
          <p:nvGrpSpPr>
            <p:cNvPr id="4" name="Group 3">
              <a:extLst>
                <a:ext uri="{FF2B5EF4-FFF2-40B4-BE49-F238E27FC236}">
                  <a16:creationId xmlns:a16="http://schemas.microsoft.com/office/drawing/2014/main" id="{D9C1C65F-94DA-54B9-C80B-3CC227243F14}"/>
                </a:ext>
              </a:extLst>
            </p:cNvPr>
            <p:cNvGrpSpPr/>
            <p:nvPr/>
          </p:nvGrpSpPr>
          <p:grpSpPr>
            <a:xfrm>
              <a:off x="242705" y="2604481"/>
              <a:ext cx="8817469" cy="1243946"/>
              <a:chOff x="232476" y="2638530"/>
              <a:chExt cx="8817469" cy="1243946"/>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B7AA042-7D58-4683-8244-37CF67C122D3}"/>
                      </a:ext>
                    </a:extLst>
                  </p:cNvPr>
                  <p:cNvSpPr txBox="1"/>
                  <p:nvPr/>
                </p:nvSpPr>
                <p:spPr>
                  <a:xfrm>
                    <a:off x="232476" y="2672368"/>
                    <a:ext cx="1164812"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dirty="0"/>
                      <a:t>The numerical result for </a:t>
                    </a:r>
                    <a14:m>
                      <m:oMath xmlns:m="http://schemas.openxmlformats.org/officeDocument/2006/math">
                        <m:r>
                          <a:rPr lang="zh-CN" altLang="en-US" b="0" i="1" smtClean="0">
                            <a:latin typeface="Cambria Math" panose="02040503050406030204" pitchFamily="18" charset="0"/>
                          </a:rPr>
                          <m:t>𝜁</m:t>
                        </m:r>
                        <m:r>
                          <a:rPr lang="en-US" altLang="zh-CN" b="0" i="1" smtClean="0">
                            <a:latin typeface="Cambria Math" panose="02040503050406030204" pitchFamily="18" charset="0"/>
                          </a:rPr>
                          <m:t>=1</m:t>
                        </m:r>
                      </m:oMath>
                    </a14:m>
                    <a:endParaRPr lang="zh-CN" altLang="en-US" dirty="0"/>
                  </a:p>
                </p:txBody>
              </p:sp>
            </mc:Choice>
            <mc:Fallback xmlns="">
              <p:sp>
                <p:nvSpPr>
                  <p:cNvPr id="7" name="TextBox 6">
                    <a:extLst>
                      <a:ext uri="{FF2B5EF4-FFF2-40B4-BE49-F238E27FC236}">
                        <a16:creationId xmlns:a16="http://schemas.microsoft.com/office/drawing/2014/main" id="{4B7AA042-7D58-4683-8244-37CF67C122D3}"/>
                      </a:ext>
                    </a:extLst>
                  </p:cNvPr>
                  <p:cNvSpPr txBox="1">
                    <a:spLocks noRot="1" noChangeAspect="1" noMove="1" noResize="1" noEditPoints="1" noAdjustHandles="1" noChangeArrowheads="1" noChangeShapeType="1" noTextEdit="1"/>
                  </p:cNvSpPr>
                  <p:nvPr/>
                </p:nvSpPr>
                <p:spPr>
                  <a:xfrm>
                    <a:off x="232476" y="2672368"/>
                    <a:ext cx="1164812" cy="1200329"/>
                  </a:xfrm>
                  <a:prstGeom prst="rect">
                    <a:avLst/>
                  </a:prstGeom>
                  <a:blipFill>
                    <a:blip r:embed="rId7"/>
                    <a:stretch>
                      <a:fillRect l="-2051" t="-1990" r="-4615" b="-1990"/>
                    </a:stretch>
                  </a:blipFill>
                </p:spPr>
                <p:txBody>
                  <a:bodyPr/>
                  <a:lstStyle/>
                  <a:p>
                    <a:r>
                      <a:rPr lang="zh-CN" altLang="en-US">
                        <a:noFill/>
                      </a:rPr>
                      <a:t> </a:t>
                    </a:r>
                  </a:p>
                </p:txBody>
              </p:sp>
            </mc:Fallback>
          </mc:AlternateContent>
          <p:pic>
            <p:nvPicPr>
              <p:cNvPr id="3" name="Picture 2">
                <a:extLst>
                  <a:ext uri="{FF2B5EF4-FFF2-40B4-BE49-F238E27FC236}">
                    <a16:creationId xmlns:a16="http://schemas.microsoft.com/office/drawing/2014/main" id="{DA02AEAF-686C-1491-7689-896478B7BDC8}"/>
                  </a:ext>
                </a:extLst>
              </p:cNvPr>
              <p:cNvPicPr>
                <a:picLocks noChangeAspect="1"/>
              </p:cNvPicPr>
              <p:nvPr/>
            </p:nvPicPr>
            <p:blipFill>
              <a:blip r:embed="rId8"/>
              <a:stretch>
                <a:fillRect/>
              </a:stretch>
            </p:blipFill>
            <p:spPr>
              <a:xfrm>
                <a:off x="2473539" y="2638530"/>
                <a:ext cx="6576406" cy="1243946"/>
              </a:xfrm>
              <a:prstGeom prst="rect">
                <a:avLst/>
              </a:prstGeom>
            </p:spPr>
          </p:pic>
        </p:grpSp>
        <p:pic>
          <p:nvPicPr>
            <p:cNvPr id="5" name="Picture 4">
              <a:extLst>
                <a:ext uri="{FF2B5EF4-FFF2-40B4-BE49-F238E27FC236}">
                  <a16:creationId xmlns:a16="http://schemas.microsoft.com/office/drawing/2014/main" id="{D3FA01B0-3338-3F96-7B80-287993B75192}"/>
                </a:ext>
              </a:extLst>
            </p:cNvPr>
            <p:cNvPicPr>
              <a:picLocks noChangeAspect="1"/>
            </p:cNvPicPr>
            <p:nvPr/>
          </p:nvPicPr>
          <p:blipFill>
            <a:blip r:embed="rId9"/>
            <a:stretch>
              <a:fillRect/>
            </a:stretch>
          </p:blipFill>
          <p:spPr>
            <a:xfrm>
              <a:off x="1547664" y="2551308"/>
              <a:ext cx="980976" cy="1297119"/>
            </a:xfrm>
            <a:prstGeom prst="rect">
              <a:avLst/>
            </a:prstGeom>
          </p:spPr>
        </p:pic>
      </p:grpSp>
      <p:pic>
        <p:nvPicPr>
          <p:cNvPr id="10" name="Picture 9">
            <a:extLst>
              <a:ext uri="{FF2B5EF4-FFF2-40B4-BE49-F238E27FC236}">
                <a16:creationId xmlns:a16="http://schemas.microsoft.com/office/drawing/2014/main" id="{E568D528-3F44-D069-51FE-D6EB1CEFEE8C}"/>
              </a:ext>
            </a:extLst>
          </p:cNvPr>
          <p:cNvPicPr>
            <a:picLocks noChangeAspect="1"/>
          </p:cNvPicPr>
          <p:nvPr/>
        </p:nvPicPr>
        <p:blipFill>
          <a:blip r:embed="rId10"/>
          <a:stretch>
            <a:fillRect/>
          </a:stretch>
        </p:blipFill>
        <p:spPr>
          <a:xfrm>
            <a:off x="129476" y="4437122"/>
            <a:ext cx="8885048" cy="2306645"/>
          </a:xfrm>
          <a:prstGeom prst="rect">
            <a:avLst/>
          </a:prstGeom>
        </p:spPr>
      </p:pic>
    </p:spTree>
    <p:extLst>
      <p:ext uri="{BB962C8B-B14F-4D97-AF65-F5344CB8AC3E}">
        <p14:creationId xmlns:p14="http://schemas.microsoft.com/office/powerpoint/2010/main" val="1507362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0D3D5082-39A1-4C65-BB44-67E55F070C32}"/>
              </a:ext>
            </a:extLst>
          </p:cNvPr>
          <p:cNvSpPr/>
          <p:nvPr/>
        </p:nvSpPr>
        <p:spPr>
          <a:xfrm>
            <a:off x="179512" y="1124418"/>
            <a:ext cx="8784976" cy="72000"/>
          </a:xfrm>
          <a:prstGeom prst="rect">
            <a:avLst/>
          </a:prstGeom>
          <a:gradFill flip="none" rotWithShape="1">
            <a:gsLst>
              <a:gs pos="0">
                <a:schemeClr val="tx2"/>
              </a:gs>
              <a:gs pos="50000">
                <a:schemeClr val="bg1">
                  <a:lumMod val="65000"/>
                </a:schemeClr>
              </a:gs>
              <a:gs pos="100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21"/>
          <p:cNvSpPr txBox="1"/>
          <p:nvPr/>
        </p:nvSpPr>
        <p:spPr>
          <a:xfrm>
            <a:off x="322657" y="278408"/>
            <a:ext cx="424027" cy="369332"/>
          </a:xfrm>
          <a:prstGeom prst="rect">
            <a:avLst/>
          </a:prstGeom>
          <a:noFill/>
        </p:spPr>
        <p:txBody>
          <a:bodyPr wrap="none" rtlCol="0">
            <a:spAutoFit/>
          </a:bodyPr>
          <a:lstStyle/>
          <a:p>
            <a:r>
              <a:rPr lang="en-US" altLang="zh-CN" dirty="0"/>
              <a:t>11</a:t>
            </a:r>
            <a:endParaRPr lang="zh-CN" altLang="en-US" dirty="0"/>
          </a:p>
        </p:txBody>
      </p:sp>
      <p:pic>
        <p:nvPicPr>
          <p:cNvPr id="15" name="图片 12">
            <a:extLst>
              <a:ext uri="{FF2B5EF4-FFF2-40B4-BE49-F238E27FC236}">
                <a16:creationId xmlns:a16="http://schemas.microsoft.com/office/drawing/2014/main" id="{5E83BB49-189E-4C51-B62C-BF08D302C0EA}"/>
              </a:ext>
            </a:extLst>
          </p:cNvPr>
          <p:cNvPicPr>
            <a:picLocks noChangeAspect="1"/>
          </p:cNvPicPr>
          <p:nvPr/>
        </p:nvPicPr>
        <p:blipFill>
          <a:blip r:embed="rId2"/>
          <a:stretch>
            <a:fillRect/>
          </a:stretch>
        </p:blipFill>
        <p:spPr>
          <a:xfrm>
            <a:off x="7878492" y="1335"/>
            <a:ext cx="1265508" cy="923478"/>
          </a:xfrm>
          <a:prstGeom prst="rect">
            <a:avLst/>
          </a:prstGeom>
        </p:spPr>
      </p:pic>
      <p:sp>
        <p:nvSpPr>
          <p:cNvPr id="16" name="标题 1">
            <a:extLst>
              <a:ext uri="{FF2B5EF4-FFF2-40B4-BE49-F238E27FC236}">
                <a16:creationId xmlns:a16="http://schemas.microsoft.com/office/drawing/2014/main" id="{5AEB1E60-DFBA-491C-8612-8FA70B873C92}"/>
              </a:ext>
            </a:extLst>
          </p:cNvPr>
          <p:cNvSpPr>
            <a:spLocks noGrp="1"/>
          </p:cNvSpPr>
          <p:nvPr>
            <p:ph type="title"/>
          </p:nvPr>
        </p:nvSpPr>
        <p:spPr>
          <a:xfrm>
            <a:off x="457200" y="274638"/>
            <a:ext cx="8229600" cy="1143000"/>
          </a:xfrm>
        </p:spPr>
        <p:txBody>
          <a:bodyPr/>
          <a:lstStyle/>
          <a:p>
            <a:r>
              <a:rPr lang="en-US" altLang="zh-CN" sz="2800" b="1" dirty="0">
                <a:solidFill>
                  <a:srgbClr val="002060"/>
                </a:solidFill>
              </a:rPr>
              <a:t>From PLM to Quasi-Particle Model</a:t>
            </a:r>
            <a:endParaRPr lang="zh-CN" altLang="en-US" sz="2800" b="1" dirty="0">
              <a:solidFill>
                <a:srgbClr val="002060"/>
              </a:solidFill>
            </a:endParaRPr>
          </a:p>
        </p:txBody>
      </p:sp>
      <p:sp>
        <p:nvSpPr>
          <p:cNvPr id="17" name="内容占位符 2">
            <a:extLst>
              <a:ext uri="{FF2B5EF4-FFF2-40B4-BE49-F238E27FC236}">
                <a16:creationId xmlns:a16="http://schemas.microsoft.com/office/drawing/2014/main" id="{99EB45B4-6387-41F8-B184-60D5D2D22490}"/>
              </a:ext>
            </a:extLst>
          </p:cNvPr>
          <p:cNvSpPr txBox="1">
            <a:spLocks/>
          </p:cNvSpPr>
          <p:nvPr/>
        </p:nvSpPr>
        <p:spPr bwMode="auto">
          <a:xfrm>
            <a:off x="457198" y="2288345"/>
            <a:ext cx="71432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400" b="1" dirty="0">
                <a:solidFill>
                  <a:srgbClr val="002060"/>
                </a:solidFill>
              </a:rPr>
              <a:t>Problem</a:t>
            </a:r>
            <a:endParaRPr lang="en-US" altLang="zh-CN" sz="800" dirty="0"/>
          </a:p>
          <a:p>
            <a:pPr marL="0" indent="0">
              <a:buFont typeface="Arial" panose="020B0604020202020204" pitchFamily="34" charset="0"/>
              <a:buNone/>
            </a:pPr>
            <a:r>
              <a:rPr lang="en-US" altLang="zh-CN" sz="2000" dirty="0"/>
              <a:t>       </a:t>
            </a:r>
          </a:p>
        </p:txBody>
      </p:sp>
      <p:sp>
        <p:nvSpPr>
          <p:cNvPr id="9" name="文本框 8">
            <a:extLst>
              <a:ext uri="{FF2B5EF4-FFF2-40B4-BE49-F238E27FC236}">
                <a16:creationId xmlns:a16="http://schemas.microsoft.com/office/drawing/2014/main" id="{70139D35-3C77-4D45-B212-AE7308837A17}"/>
              </a:ext>
            </a:extLst>
          </p:cNvPr>
          <p:cNvSpPr txBox="1"/>
          <p:nvPr/>
        </p:nvSpPr>
        <p:spPr>
          <a:xfrm>
            <a:off x="457200" y="1303764"/>
            <a:ext cx="7715200" cy="923330"/>
          </a:xfrm>
          <a:prstGeom prst="rect">
            <a:avLst/>
          </a:prstGeom>
          <a:noFill/>
        </p:spPr>
        <p:txBody>
          <a:bodyPr wrap="square" rtlCol="0">
            <a:spAutoFit/>
          </a:bodyPr>
          <a:lstStyle/>
          <a:p>
            <a:r>
              <a:rPr lang="en-US" altLang="zh-CN" b="1" dirty="0"/>
              <a:t>We find a model to describe the confinement phase transition, and it can also tell us about the GW signal from confinement in early universe but it contain serval question:</a:t>
            </a:r>
            <a:endParaRPr lang="zh-CN" altLang="en-US" b="1" dirty="0"/>
          </a:p>
        </p:txBody>
      </p:sp>
      <p:grpSp>
        <p:nvGrpSpPr>
          <p:cNvPr id="45" name="组合 44">
            <a:extLst>
              <a:ext uri="{FF2B5EF4-FFF2-40B4-BE49-F238E27FC236}">
                <a16:creationId xmlns:a16="http://schemas.microsoft.com/office/drawing/2014/main" id="{E5CE09AD-1F65-4D25-8614-C4A6C85394C4}"/>
              </a:ext>
            </a:extLst>
          </p:cNvPr>
          <p:cNvGrpSpPr/>
          <p:nvPr/>
        </p:nvGrpSpPr>
        <p:grpSpPr>
          <a:xfrm>
            <a:off x="455243" y="2668136"/>
            <a:ext cx="8231555" cy="2405250"/>
            <a:chOff x="455243" y="2668136"/>
            <a:chExt cx="8231555" cy="2405250"/>
          </a:xfrm>
        </p:grpSpPr>
        <p:sp>
          <p:nvSpPr>
            <p:cNvPr id="5" name="文本框 4">
              <a:extLst>
                <a:ext uri="{FF2B5EF4-FFF2-40B4-BE49-F238E27FC236}">
                  <a16:creationId xmlns:a16="http://schemas.microsoft.com/office/drawing/2014/main" id="{DE33DBE2-D71D-4ECF-A285-BD5BB30A212B}"/>
                </a:ext>
              </a:extLst>
            </p:cNvPr>
            <p:cNvSpPr txBox="1"/>
            <p:nvPr/>
          </p:nvSpPr>
          <p:spPr>
            <a:xfrm>
              <a:off x="693911" y="2668136"/>
              <a:ext cx="7992887" cy="646331"/>
            </a:xfrm>
            <a:prstGeom prst="rect">
              <a:avLst/>
            </a:prstGeom>
            <a:noFill/>
          </p:spPr>
          <p:txBody>
            <a:bodyPr wrap="square" rtlCol="0">
              <a:spAutoFit/>
            </a:bodyPr>
            <a:lstStyle/>
            <a:p>
              <a:r>
                <a:rPr lang="en-US" altLang="zh-CN" b="1" dirty="0"/>
                <a:t>1. </a:t>
              </a:r>
              <a:r>
                <a:rPr lang="en-US" altLang="zh-CN" b="1" dirty="0">
                  <a:solidFill>
                    <a:schemeClr val="bg2">
                      <a:lumMod val="50000"/>
                    </a:schemeClr>
                  </a:solidFill>
                </a:rPr>
                <a:t>The bubble velocity in our model is a parameter, how to find that value for the real case?</a:t>
              </a:r>
              <a:r>
                <a:rPr lang="en-US" altLang="zh-CN" b="1" dirty="0">
                  <a:solidFill>
                    <a:srgbClr val="FF0000"/>
                  </a:solidFill>
                </a:rPr>
                <a:t> </a:t>
              </a:r>
              <a:endParaRPr lang="zh-CN" altLang="en-US" b="1" dirty="0"/>
            </a:p>
          </p:txBody>
        </p:sp>
        <p:grpSp>
          <p:nvGrpSpPr>
            <p:cNvPr id="44" name="组合 43">
              <a:extLst>
                <a:ext uri="{FF2B5EF4-FFF2-40B4-BE49-F238E27FC236}">
                  <a16:creationId xmlns:a16="http://schemas.microsoft.com/office/drawing/2014/main" id="{EB0FBE45-8B2B-431C-891C-0DB87C761640}"/>
                </a:ext>
              </a:extLst>
            </p:cNvPr>
            <p:cNvGrpSpPr/>
            <p:nvPr/>
          </p:nvGrpSpPr>
          <p:grpSpPr>
            <a:xfrm>
              <a:off x="455243" y="2841138"/>
              <a:ext cx="372341" cy="2232248"/>
              <a:chOff x="455243" y="2841138"/>
              <a:chExt cx="372341" cy="2232248"/>
            </a:xfrm>
          </p:grpSpPr>
          <p:cxnSp>
            <p:nvCxnSpPr>
              <p:cNvPr id="31" name="直接连接符 30">
                <a:extLst>
                  <a:ext uri="{FF2B5EF4-FFF2-40B4-BE49-F238E27FC236}">
                    <a16:creationId xmlns:a16="http://schemas.microsoft.com/office/drawing/2014/main" id="{7AEC5A75-130A-4BD1-BABE-FEDC9B7C22BE}"/>
                  </a:ext>
                </a:extLst>
              </p:cNvPr>
              <p:cNvCxnSpPr/>
              <p:nvPr/>
            </p:nvCxnSpPr>
            <p:spPr>
              <a:xfrm flipH="1">
                <a:off x="455243" y="2858835"/>
                <a:ext cx="23866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3" name="直接连接符 32">
                <a:extLst>
                  <a:ext uri="{FF2B5EF4-FFF2-40B4-BE49-F238E27FC236}">
                    <a16:creationId xmlns:a16="http://schemas.microsoft.com/office/drawing/2014/main" id="{E7203EDF-C604-4B48-9247-85CD3CF53018}"/>
                  </a:ext>
                </a:extLst>
              </p:cNvPr>
              <p:cNvCxnSpPr/>
              <p:nvPr/>
            </p:nvCxnSpPr>
            <p:spPr>
              <a:xfrm>
                <a:off x="458191" y="2841138"/>
                <a:ext cx="0" cy="2232248"/>
              </a:xfrm>
              <a:prstGeom prst="line">
                <a:avLst/>
              </a:prstGeom>
            </p:spPr>
            <p:style>
              <a:lnRef idx="3">
                <a:schemeClr val="accent2"/>
              </a:lnRef>
              <a:fillRef idx="0">
                <a:schemeClr val="accent2"/>
              </a:fillRef>
              <a:effectRef idx="2">
                <a:schemeClr val="accent2"/>
              </a:effectRef>
              <a:fontRef idx="minor">
                <a:schemeClr val="tx1"/>
              </a:fontRef>
            </p:style>
          </p:cxnSp>
          <p:cxnSp>
            <p:nvCxnSpPr>
              <p:cNvPr id="37" name="直接箭头连接符 36">
                <a:extLst>
                  <a:ext uri="{FF2B5EF4-FFF2-40B4-BE49-F238E27FC236}">
                    <a16:creationId xmlns:a16="http://schemas.microsoft.com/office/drawing/2014/main" id="{8F1E26AE-683F-473A-86FF-C2989F2BBCD9}"/>
                  </a:ext>
                </a:extLst>
              </p:cNvPr>
              <p:cNvCxnSpPr/>
              <p:nvPr/>
            </p:nvCxnSpPr>
            <p:spPr>
              <a:xfrm>
                <a:off x="455243" y="5061588"/>
                <a:ext cx="372341"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grpSp>
      <p:grpSp>
        <p:nvGrpSpPr>
          <p:cNvPr id="47" name="组合 46">
            <a:extLst>
              <a:ext uri="{FF2B5EF4-FFF2-40B4-BE49-F238E27FC236}">
                <a16:creationId xmlns:a16="http://schemas.microsoft.com/office/drawing/2014/main" id="{FE750621-FE31-45A8-BE8F-D97961DADBEC}"/>
              </a:ext>
            </a:extLst>
          </p:cNvPr>
          <p:cNvGrpSpPr/>
          <p:nvPr/>
        </p:nvGrpSpPr>
        <p:grpSpPr>
          <a:xfrm>
            <a:off x="251520" y="3371092"/>
            <a:ext cx="8435280" cy="2416475"/>
            <a:chOff x="251520" y="3371092"/>
            <a:chExt cx="8435280" cy="2416475"/>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52888C5E-7CB0-45E7-B069-F28A66D30621}"/>
                    </a:ext>
                  </a:extLst>
                </p:cNvPr>
                <p:cNvSpPr txBox="1"/>
                <p:nvPr/>
              </p:nvSpPr>
              <p:spPr>
                <a:xfrm>
                  <a:off x="693912" y="3371092"/>
                  <a:ext cx="7992888" cy="646331"/>
                </a:xfrm>
                <a:prstGeom prst="rect">
                  <a:avLst/>
                </a:prstGeom>
                <a:noFill/>
              </p:spPr>
              <p:txBody>
                <a:bodyPr wrap="square" rtlCol="0">
                  <a:spAutoFit/>
                </a:bodyPr>
                <a:lstStyle/>
                <a:p>
                  <a:r>
                    <a:rPr lang="en-US" altLang="zh-CN" b="1" dirty="0"/>
                    <a:t>2. </a:t>
                  </a:r>
                  <a:r>
                    <a:rPr lang="en-US" altLang="zh-CN" b="1" dirty="0">
                      <a:solidFill>
                        <a:srgbClr val="FF0000"/>
                      </a:solidFill>
                    </a:rPr>
                    <a:t>This model can describe confinement PT and the phenomenological for </a:t>
                  </a:r>
                  <a14:m>
                    <m:oMath xmlns:m="http://schemas.openxmlformats.org/officeDocument/2006/math">
                      <m:r>
                        <a:rPr lang="en-US" altLang="zh-CN" b="1" i="1">
                          <a:solidFill>
                            <a:srgbClr val="FF0000"/>
                          </a:solidFill>
                          <a:latin typeface="Cambria Math" panose="02040503050406030204" pitchFamily="18" charset="0"/>
                        </a:rPr>
                        <m:t>𝑵</m:t>
                      </m:r>
                      <m:r>
                        <a:rPr lang="en-US" altLang="zh-CN" b="1" i="1">
                          <a:solidFill>
                            <a:srgbClr val="FF0000"/>
                          </a:solidFill>
                          <a:latin typeface="Cambria Math" panose="02040503050406030204" pitchFamily="18" charset="0"/>
                          <a:ea typeface="Cambria Math" panose="02040503050406030204" pitchFamily="18" charset="0"/>
                        </a:rPr>
                        <m:t>≥</m:t>
                      </m:r>
                      <m:r>
                        <a:rPr lang="en-US" altLang="zh-CN" b="1" i="1">
                          <a:solidFill>
                            <a:srgbClr val="FF0000"/>
                          </a:solidFill>
                          <a:latin typeface="Cambria Math" panose="02040503050406030204" pitchFamily="18" charset="0"/>
                          <a:ea typeface="Cambria Math" panose="02040503050406030204" pitchFamily="18" charset="0"/>
                        </a:rPr>
                        <m:t>𝟑</m:t>
                      </m:r>
                    </m:oMath>
                  </a14:m>
                  <a:r>
                    <a:rPr lang="en-US" altLang="zh-CN" b="1" dirty="0">
                      <a:solidFill>
                        <a:srgbClr val="FF0000"/>
                      </a:solidFill>
                    </a:rPr>
                    <a:t>, but How about </a:t>
                  </a:r>
                  <a14:m>
                    <m:oMath xmlns:m="http://schemas.openxmlformats.org/officeDocument/2006/math">
                      <m:r>
                        <a:rPr lang="en-US" altLang="zh-CN" b="1" i="1">
                          <a:solidFill>
                            <a:srgbClr val="FF0000"/>
                          </a:solidFill>
                          <a:latin typeface="Cambria Math" panose="02040503050406030204" pitchFamily="18" charset="0"/>
                        </a:rPr>
                        <m:t>𝑵</m:t>
                      </m:r>
                      <m:r>
                        <a:rPr lang="en-US" altLang="zh-CN" b="1" i="1">
                          <a:solidFill>
                            <a:srgbClr val="FF0000"/>
                          </a:solidFill>
                          <a:latin typeface="Cambria Math" panose="02040503050406030204" pitchFamily="18" charset="0"/>
                        </a:rPr>
                        <m:t>=</m:t>
                      </m:r>
                      <m:r>
                        <a:rPr lang="en-US" altLang="zh-CN" b="1" i="1">
                          <a:solidFill>
                            <a:srgbClr val="FF0000"/>
                          </a:solidFill>
                          <a:latin typeface="Cambria Math" panose="02040503050406030204" pitchFamily="18" charset="0"/>
                        </a:rPr>
                        <m:t>𝟐</m:t>
                      </m:r>
                    </m:oMath>
                  </a14:m>
                  <a:r>
                    <a:rPr lang="en-US" altLang="zh-CN" b="1" dirty="0">
                      <a:solidFill>
                        <a:srgbClr val="FF0000"/>
                      </a:solidFill>
                    </a:rPr>
                    <a:t>?</a:t>
                  </a:r>
                  <a:endParaRPr lang="zh-CN" altLang="en-US" b="1" dirty="0">
                    <a:solidFill>
                      <a:schemeClr val="tx2"/>
                    </a:solidFill>
                  </a:endParaRPr>
                </a:p>
              </p:txBody>
            </p:sp>
          </mc:Choice>
          <mc:Fallback xmlns="">
            <p:sp>
              <p:nvSpPr>
                <p:cNvPr id="4" name="文本框 3">
                  <a:extLst>
                    <a:ext uri="{FF2B5EF4-FFF2-40B4-BE49-F238E27FC236}">
                      <a16:creationId xmlns:a16="http://schemas.microsoft.com/office/drawing/2014/main" id="{52888C5E-7CB0-45E7-B069-F28A66D30621}"/>
                    </a:ext>
                  </a:extLst>
                </p:cNvPr>
                <p:cNvSpPr txBox="1">
                  <a:spLocks noRot="1" noChangeAspect="1" noMove="1" noResize="1" noEditPoints="1" noAdjustHandles="1" noChangeArrowheads="1" noChangeShapeType="1" noTextEdit="1"/>
                </p:cNvSpPr>
                <p:nvPr/>
              </p:nvSpPr>
              <p:spPr>
                <a:xfrm>
                  <a:off x="693912" y="3371092"/>
                  <a:ext cx="7992888" cy="646331"/>
                </a:xfrm>
                <a:prstGeom prst="rect">
                  <a:avLst/>
                </a:prstGeom>
                <a:blipFill>
                  <a:blip r:embed="rId3"/>
                  <a:stretch>
                    <a:fillRect l="-686" t="-4717" b="-14151"/>
                  </a:stretch>
                </a:blipFill>
              </p:spPr>
              <p:txBody>
                <a:bodyPr/>
                <a:lstStyle/>
                <a:p>
                  <a:r>
                    <a:rPr lang="zh-CN" altLang="en-US">
                      <a:noFill/>
                    </a:rPr>
                    <a:t> </a:t>
                  </a:r>
                </a:p>
              </p:txBody>
            </p:sp>
          </mc:Fallback>
        </mc:AlternateContent>
        <p:sp>
          <p:nvSpPr>
            <p:cNvPr id="21" name="文本框 20">
              <a:extLst>
                <a:ext uri="{FF2B5EF4-FFF2-40B4-BE49-F238E27FC236}">
                  <a16:creationId xmlns:a16="http://schemas.microsoft.com/office/drawing/2014/main" id="{3A9F7A28-F3EE-4A9E-AE1B-72271A32667C}"/>
                </a:ext>
              </a:extLst>
            </p:cNvPr>
            <p:cNvSpPr txBox="1"/>
            <p:nvPr/>
          </p:nvSpPr>
          <p:spPr>
            <a:xfrm>
              <a:off x="693912" y="4067324"/>
              <a:ext cx="7992888" cy="646331"/>
            </a:xfrm>
            <a:prstGeom prst="rect">
              <a:avLst/>
            </a:prstGeom>
            <a:noFill/>
          </p:spPr>
          <p:txBody>
            <a:bodyPr wrap="square" rtlCol="0">
              <a:spAutoFit/>
            </a:bodyPr>
            <a:lstStyle/>
            <a:p>
              <a:r>
                <a:rPr lang="en-US" altLang="zh-CN" b="1" dirty="0"/>
                <a:t>3. </a:t>
              </a:r>
              <a:r>
                <a:rPr lang="en-US" altLang="zh-CN" b="1" dirty="0">
                  <a:solidFill>
                    <a:schemeClr val="tx2"/>
                  </a:solidFill>
                </a:rPr>
                <a:t>The 4-6 PLM and 4-8 PLM which are the real case? Is there a model can come from First principle?</a:t>
              </a:r>
              <a:r>
                <a:rPr lang="en-US" altLang="zh-CN" b="1" dirty="0">
                  <a:solidFill>
                    <a:srgbClr val="FF0000"/>
                  </a:solidFill>
                </a:rPr>
                <a:t> </a:t>
              </a:r>
              <a:endParaRPr lang="zh-CN" altLang="en-US" b="1" dirty="0">
                <a:solidFill>
                  <a:schemeClr val="bg2">
                    <a:lumMod val="50000"/>
                  </a:schemeClr>
                </a:solidFill>
              </a:endParaRPr>
            </a:p>
          </p:txBody>
        </p:sp>
        <p:grpSp>
          <p:nvGrpSpPr>
            <p:cNvPr id="46" name="组合 45">
              <a:extLst>
                <a:ext uri="{FF2B5EF4-FFF2-40B4-BE49-F238E27FC236}">
                  <a16:creationId xmlns:a16="http://schemas.microsoft.com/office/drawing/2014/main" id="{8EBA45A4-84F8-43E1-A897-1C6ECEC73E06}"/>
                </a:ext>
              </a:extLst>
            </p:cNvPr>
            <p:cNvGrpSpPr/>
            <p:nvPr/>
          </p:nvGrpSpPr>
          <p:grpSpPr>
            <a:xfrm>
              <a:off x="251520" y="3535527"/>
              <a:ext cx="576064" cy="2252040"/>
              <a:chOff x="251520" y="3535527"/>
              <a:chExt cx="576064" cy="2252040"/>
            </a:xfrm>
          </p:grpSpPr>
          <p:sp>
            <p:nvSpPr>
              <p:cNvPr id="14" name="左大括号 13">
                <a:extLst>
                  <a:ext uri="{FF2B5EF4-FFF2-40B4-BE49-F238E27FC236}">
                    <a16:creationId xmlns:a16="http://schemas.microsoft.com/office/drawing/2014/main" id="{4F7F6747-1BD3-470E-B3B0-0BF19D4252AC}"/>
                  </a:ext>
                </a:extLst>
              </p:cNvPr>
              <p:cNvSpPr/>
              <p:nvPr/>
            </p:nvSpPr>
            <p:spPr>
              <a:xfrm>
                <a:off x="557025" y="3535527"/>
                <a:ext cx="154359" cy="766040"/>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cxnSp>
            <p:nvCxnSpPr>
              <p:cNvPr id="39" name="直接连接符 38">
                <a:extLst>
                  <a:ext uri="{FF2B5EF4-FFF2-40B4-BE49-F238E27FC236}">
                    <a16:creationId xmlns:a16="http://schemas.microsoft.com/office/drawing/2014/main" id="{7642D7B9-1E8D-4825-BC31-EB516BD3B936}"/>
                  </a:ext>
                </a:extLst>
              </p:cNvPr>
              <p:cNvCxnSpPr>
                <a:stCxn id="14" idx="1"/>
              </p:cNvCxnSpPr>
              <p:nvPr/>
            </p:nvCxnSpPr>
            <p:spPr>
              <a:xfrm flipH="1">
                <a:off x="251520" y="3918547"/>
                <a:ext cx="30550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直接连接符 40">
                <a:extLst>
                  <a:ext uri="{FF2B5EF4-FFF2-40B4-BE49-F238E27FC236}">
                    <a16:creationId xmlns:a16="http://schemas.microsoft.com/office/drawing/2014/main" id="{38EB0FD1-FADE-4810-BF41-914923F415AE}"/>
                  </a:ext>
                </a:extLst>
              </p:cNvPr>
              <p:cNvCxnSpPr/>
              <p:nvPr/>
            </p:nvCxnSpPr>
            <p:spPr>
              <a:xfrm>
                <a:off x="251520" y="3900850"/>
                <a:ext cx="0" cy="1886717"/>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直接箭头连接符 42">
                <a:extLst>
                  <a:ext uri="{FF2B5EF4-FFF2-40B4-BE49-F238E27FC236}">
                    <a16:creationId xmlns:a16="http://schemas.microsoft.com/office/drawing/2014/main" id="{0D535EB8-DBC0-48A3-9D2A-397657CB4DD2}"/>
                  </a:ext>
                </a:extLst>
              </p:cNvPr>
              <p:cNvCxnSpPr/>
              <p:nvPr/>
            </p:nvCxnSpPr>
            <p:spPr>
              <a:xfrm>
                <a:off x="251520" y="5769870"/>
                <a:ext cx="57606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grpSp>
      <p:sp>
        <p:nvSpPr>
          <p:cNvPr id="48" name="文本框 47">
            <a:extLst>
              <a:ext uri="{FF2B5EF4-FFF2-40B4-BE49-F238E27FC236}">
                <a16:creationId xmlns:a16="http://schemas.microsoft.com/office/drawing/2014/main" id="{3C070337-21CB-4AAB-8D1E-2F8911D1D1F0}"/>
              </a:ext>
            </a:extLst>
          </p:cNvPr>
          <p:cNvSpPr txBox="1"/>
          <p:nvPr/>
        </p:nvSpPr>
        <p:spPr>
          <a:xfrm>
            <a:off x="827584" y="4725704"/>
            <a:ext cx="792086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dirty="0"/>
              <a:t>To solve this Problem we have to consider Bubble dynamics. The experience from EW phase transition tell us we have to reintroduce particle(interact with bubble).</a:t>
            </a:r>
            <a:endParaRPr lang="zh-CN" altLang="en-US" dirty="0"/>
          </a:p>
        </p:txBody>
      </p:sp>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4BC75436-9672-4142-8444-64C3C1017EC1}"/>
                  </a:ext>
                </a:extLst>
              </p:cNvPr>
              <p:cNvSpPr txBox="1"/>
              <p:nvPr/>
            </p:nvSpPr>
            <p:spPr>
              <a:xfrm>
                <a:off x="827583" y="5535160"/>
                <a:ext cx="7920849"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dirty="0"/>
                  <a:t>This two question seem more complicated. Fortunately, we can find hint from </a:t>
                </a:r>
                <a:r>
                  <a:rPr lang="en-US" altLang="zh-CN" dirty="0" err="1"/>
                  <a:t>Haar</a:t>
                </a:r>
                <a:r>
                  <a:rPr lang="en-US" altLang="zh-CN" dirty="0"/>
                  <a:t> type model:</a:t>
                </a:r>
                <a:r>
                  <a:rPr lang="zh-CN" altLang="en-US" dirty="0"/>
                  <a:t> </a:t>
                </a:r>
                <a:r>
                  <a:rPr lang="en-US" altLang="zh-CN" dirty="0" err="1"/>
                  <a:t>Haar</a:t>
                </a:r>
                <a:r>
                  <a:rPr lang="zh-CN" altLang="en-US" dirty="0"/>
                  <a:t> </a:t>
                </a:r>
                <a:r>
                  <a:rPr lang="en-US" altLang="zh-CN" dirty="0"/>
                  <a:t>type model are come from first principle and phase transition for </a:t>
                </a:r>
                <a14:m>
                  <m:oMath xmlns:m="http://schemas.openxmlformats.org/officeDocument/2006/math">
                    <m:r>
                      <a:rPr lang="en-US" altLang="zh-CN" b="0" i="1" smtClean="0">
                        <a:latin typeface="Cambria Math" panose="02040503050406030204" pitchFamily="18" charset="0"/>
                      </a:rPr>
                      <m:t>𝑆𝑈</m:t>
                    </m:r>
                    <m:r>
                      <a:rPr lang="en-US" altLang="zh-CN" b="0" i="1" smtClean="0">
                        <a:latin typeface="Cambria Math" panose="02040503050406030204" pitchFamily="18" charset="0"/>
                      </a:rPr>
                      <m:t>(2)</m:t>
                    </m:r>
                  </m:oMath>
                </a14:m>
                <a:r>
                  <a:rPr lang="en-US" altLang="zh-CN" dirty="0"/>
                  <a:t> theory are naturally crossover phase transition.</a:t>
                </a:r>
              </a:p>
            </p:txBody>
          </p:sp>
        </mc:Choice>
        <mc:Fallback xmlns="">
          <p:sp>
            <p:nvSpPr>
              <p:cNvPr id="49" name="文本框 48">
                <a:extLst>
                  <a:ext uri="{FF2B5EF4-FFF2-40B4-BE49-F238E27FC236}">
                    <a16:creationId xmlns:a16="http://schemas.microsoft.com/office/drawing/2014/main" id="{4BC75436-9672-4142-8444-64C3C1017EC1}"/>
                  </a:ext>
                </a:extLst>
              </p:cNvPr>
              <p:cNvSpPr txBox="1">
                <a:spLocks noRot="1" noChangeAspect="1" noMove="1" noResize="1" noEditPoints="1" noAdjustHandles="1" noChangeArrowheads="1" noChangeShapeType="1" noTextEdit="1"/>
              </p:cNvSpPr>
              <p:nvPr/>
            </p:nvSpPr>
            <p:spPr>
              <a:xfrm>
                <a:off x="827583" y="5535160"/>
                <a:ext cx="7920849" cy="923330"/>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05044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0D3D5082-39A1-4C65-BB44-67E55F070C32}"/>
              </a:ext>
            </a:extLst>
          </p:cNvPr>
          <p:cNvSpPr/>
          <p:nvPr/>
        </p:nvSpPr>
        <p:spPr>
          <a:xfrm>
            <a:off x="179512" y="1124418"/>
            <a:ext cx="8784976" cy="72000"/>
          </a:xfrm>
          <a:prstGeom prst="rect">
            <a:avLst/>
          </a:prstGeom>
          <a:gradFill flip="none" rotWithShape="1">
            <a:gsLst>
              <a:gs pos="0">
                <a:schemeClr val="tx2"/>
              </a:gs>
              <a:gs pos="50000">
                <a:schemeClr val="bg1">
                  <a:lumMod val="65000"/>
                </a:schemeClr>
              </a:gs>
              <a:gs pos="100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21"/>
          <p:cNvSpPr txBox="1"/>
          <p:nvPr/>
        </p:nvSpPr>
        <p:spPr>
          <a:xfrm>
            <a:off x="322657" y="278408"/>
            <a:ext cx="441146" cy="369332"/>
          </a:xfrm>
          <a:prstGeom prst="rect">
            <a:avLst/>
          </a:prstGeom>
          <a:noFill/>
        </p:spPr>
        <p:txBody>
          <a:bodyPr wrap="none" rtlCol="0">
            <a:spAutoFit/>
          </a:bodyPr>
          <a:lstStyle/>
          <a:p>
            <a:r>
              <a:rPr lang="en-US" altLang="zh-CN" dirty="0"/>
              <a:t>12</a:t>
            </a:r>
            <a:endParaRPr lang="zh-CN" altLang="en-US" dirty="0"/>
          </a:p>
        </p:txBody>
      </p:sp>
      <p:pic>
        <p:nvPicPr>
          <p:cNvPr id="15" name="图片 12">
            <a:extLst>
              <a:ext uri="{FF2B5EF4-FFF2-40B4-BE49-F238E27FC236}">
                <a16:creationId xmlns:a16="http://schemas.microsoft.com/office/drawing/2014/main" id="{5E83BB49-189E-4C51-B62C-BF08D302C0EA}"/>
              </a:ext>
            </a:extLst>
          </p:cNvPr>
          <p:cNvPicPr>
            <a:picLocks noChangeAspect="1"/>
          </p:cNvPicPr>
          <p:nvPr/>
        </p:nvPicPr>
        <p:blipFill>
          <a:blip r:embed="rId3"/>
          <a:stretch>
            <a:fillRect/>
          </a:stretch>
        </p:blipFill>
        <p:spPr>
          <a:xfrm>
            <a:off x="7878492" y="1335"/>
            <a:ext cx="1265508" cy="923478"/>
          </a:xfrm>
          <a:prstGeom prst="rect">
            <a:avLst/>
          </a:prstGeom>
        </p:spPr>
      </p:pic>
      <p:sp>
        <p:nvSpPr>
          <p:cNvPr id="16" name="标题 1">
            <a:extLst>
              <a:ext uri="{FF2B5EF4-FFF2-40B4-BE49-F238E27FC236}">
                <a16:creationId xmlns:a16="http://schemas.microsoft.com/office/drawing/2014/main" id="{5AEB1E60-DFBA-491C-8612-8FA70B873C92}"/>
              </a:ext>
            </a:extLst>
          </p:cNvPr>
          <p:cNvSpPr>
            <a:spLocks noGrp="1"/>
          </p:cNvSpPr>
          <p:nvPr>
            <p:ph type="title"/>
          </p:nvPr>
        </p:nvSpPr>
        <p:spPr>
          <a:xfrm>
            <a:off x="457200" y="274638"/>
            <a:ext cx="8229600" cy="1143000"/>
          </a:xfrm>
        </p:spPr>
        <p:txBody>
          <a:bodyPr/>
          <a:lstStyle/>
          <a:p>
            <a:r>
              <a:rPr lang="en-US" altLang="zh-CN" sz="2800" b="1" dirty="0">
                <a:solidFill>
                  <a:srgbClr val="002060"/>
                </a:solidFill>
              </a:rPr>
              <a:t>From PLM to Quasi-Particle Model</a:t>
            </a:r>
            <a:endParaRPr lang="zh-CN" altLang="en-US" sz="2800" b="1" dirty="0">
              <a:solidFill>
                <a:srgbClr val="002060"/>
              </a:solidFill>
            </a:endParaRPr>
          </a:p>
        </p:txBody>
      </p:sp>
      <p:sp>
        <p:nvSpPr>
          <p:cNvPr id="18" name="内容占位符 2">
            <a:extLst>
              <a:ext uri="{FF2B5EF4-FFF2-40B4-BE49-F238E27FC236}">
                <a16:creationId xmlns:a16="http://schemas.microsoft.com/office/drawing/2014/main" id="{6C1E522F-B5EB-4045-8E4A-217C47C51292}"/>
              </a:ext>
            </a:extLst>
          </p:cNvPr>
          <p:cNvSpPr>
            <a:spLocks noGrp="1"/>
          </p:cNvSpPr>
          <p:nvPr>
            <p:ph idx="1"/>
          </p:nvPr>
        </p:nvSpPr>
        <p:spPr>
          <a:xfrm>
            <a:off x="457200" y="1207594"/>
            <a:ext cx="8147248" cy="925261"/>
          </a:xfrm>
        </p:spPr>
        <p:txBody>
          <a:bodyPr/>
          <a:lstStyle/>
          <a:p>
            <a:r>
              <a:rPr lang="en-US" altLang="zh-CN" sz="2400" b="1" dirty="0">
                <a:solidFill>
                  <a:srgbClr val="002060"/>
                </a:solidFill>
              </a:rPr>
              <a:t>From Polyakov Loop Model(PLM) to Quasi-Particle Model</a:t>
            </a:r>
          </a:p>
          <a:p>
            <a:endParaRPr lang="en-US" altLang="zh-CN" sz="800" dirty="0"/>
          </a:p>
          <a:p>
            <a:pPr marL="0" indent="0">
              <a:buNone/>
            </a:pPr>
            <a:r>
              <a:rPr lang="en-US" altLang="zh-CN" sz="2000" dirty="0"/>
              <a:t>       </a:t>
            </a:r>
          </a:p>
        </p:txBody>
      </p:sp>
      <p:grpSp>
        <p:nvGrpSpPr>
          <p:cNvPr id="6" name="组合 5">
            <a:extLst>
              <a:ext uri="{FF2B5EF4-FFF2-40B4-BE49-F238E27FC236}">
                <a16:creationId xmlns:a16="http://schemas.microsoft.com/office/drawing/2014/main" id="{8E531C8A-3FD2-48EC-9692-68C1C2E50D9C}"/>
              </a:ext>
            </a:extLst>
          </p:cNvPr>
          <p:cNvGrpSpPr/>
          <p:nvPr/>
        </p:nvGrpSpPr>
        <p:grpSpPr>
          <a:xfrm>
            <a:off x="539552" y="1784037"/>
            <a:ext cx="7986072" cy="646331"/>
            <a:chOff x="679702" y="1814006"/>
            <a:chExt cx="7986072" cy="646331"/>
          </a:xfrm>
        </p:grpSpPr>
        <p:sp>
          <p:nvSpPr>
            <p:cNvPr id="2" name="文本框 1">
              <a:extLst>
                <a:ext uri="{FF2B5EF4-FFF2-40B4-BE49-F238E27FC236}">
                  <a16:creationId xmlns:a16="http://schemas.microsoft.com/office/drawing/2014/main" id="{D1706DF2-4D35-47E5-BAA3-08B4126D91EC}"/>
                </a:ext>
              </a:extLst>
            </p:cNvPr>
            <p:cNvSpPr txBox="1"/>
            <p:nvPr/>
          </p:nvSpPr>
          <p:spPr>
            <a:xfrm>
              <a:off x="679702" y="1952506"/>
              <a:ext cx="2472664"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altLang="zh-CN" dirty="0"/>
                <a:t>The pervious discussion</a:t>
              </a:r>
              <a:endParaRPr lang="zh-CN" altLang="en-US" dirty="0"/>
            </a:p>
          </p:txBody>
        </p:sp>
        <p:sp>
          <p:nvSpPr>
            <p:cNvPr id="3" name="文本框 2">
              <a:extLst>
                <a:ext uri="{FF2B5EF4-FFF2-40B4-BE49-F238E27FC236}">
                  <a16:creationId xmlns:a16="http://schemas.microsoft.com/office/drawing/2014/main" id="{6E62FB4A-48D1-4A4F-A926-0EF5E9C92807}"/>
                </a:ext>
              </a:extLst>
            </p:cNvPr>
            <p:cNvSpPr txBox="1"/>
            <p:nvPr/>
          </p:nvSpPr>
          <p:spPr>
            <a:xfrm>
              <a:off x="4201278" y="1814006"/>
              <a:ext cx="446449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CN" dirty="0"/>
                <a:t>We have to introduce particle and we should find a way to build model from First principle</a:t>
              </a:r>
              <a:endParaRPr lang="zh-CN" altLang="en-US" dirty="0"/>
            </a:p>
          </p:txBody>
        </p:sp>
        <p:sp>
          <p:nvSpPr>
            <p:cNvPr id="4" name="箭头: 右 3">
              <a:extLst>
                <a:ext uri="{FF2B5EF4-FFF2-40B4-BE49-F238E27FC236}">
                  <a16:creationId xmlns:a16="http://schemas.microsoft.com/office/drawing/2014/main" id="{92DCDD4B-B1C2-4F8B-8581-49B0A9D0BD8C}"/>
                </a:ext>
              </a:extLst>
            </p:cNvPr>
            <p:cNvSpPr/>
            <p:nvPr/>
          </p:nvSpPr>
          <p:spPr>
            <a:xfrm>
              <a:off x="3352786" y="2013059"/>
              <a:ext cx="648072" cy="2880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grpSp>
      <p:grpSp>
        <p:nvGrpSpPr>
          <p:cNvPr id="13" name="组合 12">
            <a:extLst>
              <a:ext uri="{FF2B5EF4-FFF2-40B4-BE49-F238E27FC236}">
                <a16:creationId xmlns:a16="http://schemas.microsoft.com/office/drawing/2014/main" id="{BB2E9854-44B3-444D-8831-39CC2363BABB}"/>
              </a:ext>
            </a:extLst>
          </p:cNvPr>
          <p:cNvGrpSpPr/>
          <p:nvPr/>
        </p:nvGrpSpPr>
        <p:grpSpPr>
          <a:xfrm>
            <a:off x="1860895" y="2595304"/>
            <a:ext cx="5420138" cy="1174612"/>
            <a:chOff x="1532723" y="2870983"/>
            <a:chExt cx="5420138" cy="1174612"/>
          </a:xfrm>
        </p:grpSpPr>
        <p:grpSp>
          <p:nvGrpSpPr>
            <p:cNvPr id="11" name="组合 10">
              <a:extLst>
                <a:ext uri="{FF2B5EF4-FFF2-40B4-BE49-F238E27FC236}">
                  <a16:creationId xmlns:a16="http://schemas.microsoft.com/office/drawing/2014/main" id="{D2D5F717-4E89-4AB8-A824-985BFF509C5C}"/>
                </a:ext>
              </a:extLst>
            </p:cNvPr>
            <p:cNvGrpSpPr/>
            <p:nvPr/>
          </p:nvGrpSpPr>
          <p:grpSpPr>
            <a:xfrm>
              <a:off x="1729476" y="2870983"/>
              <a:ext cx="5026632" cy="805280"/>
              <a:chOff x="1729476" y="2870983"/>
              <a:chExt cx="5026632" cy="805280"/>
            </a:xfrm>
          </p:grpSpPr>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17681E5C-3F5F-496F-A7DA-D2E44922381A}"/>
                      </a:ext>
                    </a:extLst>
                  </p:cNvPr>
                  <p:cNvSpPr txBox="1"/>
                  <p:nvPr/>
                </p:nvSpPr>
                <p:spPr>
                  <a:xfrm>
                    <a:off x="1729476" y="2870983"/>
                    <a:ext cx="502663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altLang="zh-CN" b="1" dirty="0"/>
                      <a:t>However </a:t>
                    </a:r>
                    <a14:m>
                      <m:oMath xmlns:m="http://schemas.openxmlformats.org/officeDocument/2006/math">
                        <m:r>
                          <a:rPr lang="en-US" altLang="zh-CN" i="1">
                            <a:latin typeface="Cambria Math" panose="02040503050406030204" pitchFamily="18" charset="0"/>
                          </a:rPr>
                          <m:t>𝑆𝑈</m:t>
                        </m:r>
                        <m:r>
                          <a:rPr lang="en-US" altLang="zh-CN" i="1">
                            <a:latin typeface="Cambria Math" panose="02040503050406030204" pitchFamily="18" charset="0"/>
                          </a:rPr>
                          <m:t>(</m:t>
                        </m:r>
                        <m:r>
                          <a:rPr lang="en-US" altLang="zh-CN" i="1">
                            <a:latin typeface="Cambria Math" panose="02040503050406030204" pitchFamily="18" charset="0"/>
                          </a:rPr>
                          <m:t>𝑁</m:t>
                        </m:r>
                        <m:r>
                          <a:rPr lang="en-US" altLang="zh-CN" i="1">
                            <a:latin typeface="Cambria Math" panose="02040503050406030204" pitchFamily="18" charset="0"/>
                          </a:rPr>
                          <m:t>)</m:t>
                        </m:r>
                      </m:oMath>
                    </a14:m>
                    <a:r>
                      <a:rPr lang="zh-CN" altLang="en-US" dirty="0"/>
                      <a:t> </a:t>
                    </a:r>
                    <a:r>
                      <a:rPr lang="en-US" altLang="zh-CN" dirty="0"/>
                      <a:t>theory is strong-interaction theory</a:t>
                    </a:r>
                    <a:endParaRPr lang="zh-CN" altLang="en-US" dirty="0"/>
                  </a:p>
                </p:txBody>
              </p:sp>
            </mc:Choice>
            <mc:Fallback xmlns="">
              <p:sp>
                <p:nvSpPr>
                  <p:cNvPr id="5" name="文本框 4">
                    <a:extLst>
                      <a:ext uri="{FF2B5EF4-FFF2-40B4-BE49-F238E27FC236}">
                        <a16:creationId xmlns:a16="http://schemas.microsoft.com/office/drawing/2014/main" id="{17681E5C-3F5F-496F-A7DA-D2E44922381A}"/>
                      </a:ext>
                    </a:extLst>
                  </p:cNvPr>
                  <p:cNvSpPr txBox="1">
                    <a:spLocks noRot="1" noChangeAspect="1" noMove="1" noResize="1" noEditPoints="1" noAdjustHandles="1" noChangeArrowheads="1" noChangeShapeType="1" noTextEdit="1"/>
                  </p:cNvSpPr>
                  <p:nvPr/>
                </p:nvSpPr>
                <p:spPr>
                  <a:xfrm>
                    <a:off x="1729476" y="2870983"/>
                    <a:ext cx="5026632" cy="369332"/>
                  </a:xfrm>
                  <a:prstGeom prst="rect">
                    <a:avLst/>
                  </a:prstGeom>
                  <a:blipFill>
                    <a:blip r:embed="rId4"/>
                    <a:stretch>
                      <a:fillRect l="-362" t="-4615" r="-362" b="-20000"/>
                    </a:stretch>
                  </a:blipFill>
                </p:spPr>
                <p:txBody>
                  <a:bodyPr/>
                  <a:lstStyle/>
                  <a:p>
                    <a:r>
                      <a:rPr lang="zh-CN" altLang="en-US">
                        <a:noFill/>
                      </a:rPr>
                      <a:t> </a:t>
                    </a:r>
                  </a:p>
                </p:txBody>
              </p:sp>
            </mc:Fallback>
          </mc:AlternateContent>
          <p:sp>
            <p:nvSpPr>
              <p:cNvPr id="10" name="箭头: 下 9">
                <a:extLst>
                  <a:ext uri="{FF2B5EF4-FFF2-40B4-BE49-F238E27FC236}">
                    <a16:creationId xmlns:a16="http://schemas.microsoft.com/office/drawing/2014/main" id="{C3FCE6F1-040F-4DCE-8889-8FE20E16D521}"/>
                  </a:ext>
                </a:extLst>
              </p:cNvPr>
              <p:cNvSpPr/>
              <p:nvPr/>
            </p:nvSpPr>
            <p:spPr>
              <a:xfrm>
                <a:off x="4139952" y="3244215"/>
                <a:ext cx="360040" cy="432048"/>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grpSp>
        <p:sp>
          <p:nvSpPr>
            <p:cNvPr id="12" name="文本框 11">
              <a:extLst>
                <a:ext uri="{FF2B5EF4-FFF2-40B4-BE49-F238E27FC236}">
                  <a16:creationId xmlns:a16="http://schemas.microsoft.com/office/drawing/2014/main" id="{B1E07953-9DEE-43BA-A67B-F434C43D6817}"/>
                </a:ext>
              </a:extLst>
            </p:cNvPr>
            <p:cNvSpPr txBox="1"/>
            <p:nvPr/>
          </p:nvSpPr>
          <p:spPr>
            <a:xfrm>
              <a:off x="1532723" y="3676263"/>
              <a:ext cx="542013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altLang="zh-CN" dirty="0"/>
                <a:t>Extremely hard to find a model directly from </a:t>
              </a:r>
              <a:r>
                <a:rPr lang="en-US" altLang="zh-CN" dirty="0" err="1"/>
                <a:t>Lagrangian</a:t>
              </a:r>
              <a:endParaRPr lang="zh-CN" altLang="en-US" dirty="0"/>
            </a:p>
          </p:txBody>
        </p:sp>
      </p:grpSp>
      <p:grpSp>
        <p:nvGrpSpPr>
          <p:cNvPr id="37" name="组合 36">
            <a:extLst>
              <a:ext uri="{FF2B5EF4-FFF2-40B4-BE49-F238E27FC236}">
                <a16:creationId xmlns:a16="http://schemas.microsoft.com/office/drawing/2014/main" id="{B371AF3A-F916-48E7-96B5-EE565494318D}"/>
              </a:ext>
            </a:extLst>
          </p:cNvPr>
          <p:cNvGrpSpPr/>
          <p:nvPr/>
        </p:nvGrpSpPr>
        <p:grpSpPr>
          <a:xfrm>
            <a:off x="477131" y="3782418"/>
            <a:ext cx="8199120" cy="687283"/>
            <a:chOff x="460370" y="4221504"/>
            <a:chExt cx="8199120" cy="687283"/>
          </a:xfrm>
        </p:grpSpPr>
        <p:sp>
          <p:nvSpPr>
            <p:cNvPr id="14" name="文本框 13">
              <a:extLst>
                <a:ext uri="{FF2B5EF4-FFF2-40B4-BE49-F238E27FC236}">
                  <a16:creationId xmlns:a16="http://schemas.microsoft.com/office/drawing/2014/main" id="{BCF628B2-377A-4319-97E3-3E5B294EDB8E}"/>
                </a:ext>
              </a:extLst>
            </p:cNvPr>
            <p:cNvSpPr txBox="1"/>
            <p:nvPr/>
          </p:nvSpPr>
          <p:spPr>
            <a:xfrm>
              <a:off x="463977" y="4221504"/>
              <a:ext cx="8195513" cy="369332"/>
            </a:xfrm>
            <a:prstGeom prst="rect">
              <a:avLst/>
            </a:prstGeom>
            <a:noFill/>
          </p:spPr>
          <p:txBody>
            <a:bodyPr wrap="none" rtlCol="0">
              <a:spAutoFit/>
            </a:bodyPr>
            <a:lstStyle/>
            <a:p>
              <a:r>
                <a:rPr lang="en-US" altLang="zh-CN" dirty="0"/>
                <a:t>So, we have to find a way to avoid directly compute the non-perturbation effect</a:t>
              </a:r>
              <a:endParaRPr lang="zh-CN" altLang="en-US" dirty="0"/>
            </a:p>
          </p:txBody>
        </p:sp>
        <p:sp>
          <p:nvSpPr>
            <p:cNvPr id="17" name="文本框 16">
              <a:extLst>
                <a:ext uri="{FF2B5EF4-FFF2-40B4-BE49-F238E27FC236}">
                  <a16:creationId xmlns:a16="http://schemas.microsoft.com/office/drawing/2014/main" id="{5AA30762-7B83-40FC-B64D-ED74B82173FF}"/>
                </a:ext>
              </a:extLst>
            </p:cNvPr>
            <p:cNvSpPr txBox="1"/>
            <p:nvPr/>
          </p:nvSpPr>
          <p:spPr>
            <a:xfrm>
              <a:off x="460370" y="4539455"/>
              <a:ext cx="5250155" cy="369332"/>
            </a:xfrm>
            <a:prstGeom prst="rect">
              <a:avLst/>
            </a:prstGeom>
            <a:noFill/>
          </p:spPr>
          <p:txBody>
            <a:bodyPr wrap="none" rtlCol="0">
              <a:spAutoFit/>
            </a:bodyPr>
            <a:lstStyle/>
            <a:p>
              <a:r>
                <a:rPr lang="en-US" altLang="zh-CN" dirty="0"/>
                <a:t>This information lead us into Quasi-Particle model</a:t>
              </a:r>
              <a:endParaRPr lang="zh-CN" altLang="en-US" dirty="0"/>
            </a:p>
          </p:txBody>
        </p:sp>
      </p:grpSp>
      <p:sp>
        <p:nvSpPr>
          <p:cNvPr id="21" name="TextBox 30">
            <a:extLst>
              <a:ext uri="{FF2B5EF4-FFF2-40B4-BE49-F238E27FC236}">
                <a16:creationId xmlns:a16="http://schemas.microsoft.com/office/drawing/2014/main" id="{D586DD85-3F93-4178-AF34-30AE9E8DF855}"/>
              </a:ext>
            </a:extLst>
          </p:cNvPr>
          <p:cNvSpPr txBox="1"/>
          <p:nvPr/>
        </p:nvSpPr>
        <p:spPr>
          <a:xfrm>
            <a:off x="395536" y="5461951"/>
            <a:ext cx="7846443" cy="1384995"/>
          </a:xfrm>
          <a:prstGeom prst="rect">
            <a:avLst/>
          </a:prstGeom>
          <a:noFill/>
        </p:spPr>
        <p:txBody>
          <a:bodyPr wrap="none" rtlCol="0">
            <a:spAutoFit/>
          </a:bodyPr>
          <a:lstStyle/>
          <a:p>
            <a:r>
              <a:rPr lang="en-US" altLang="zh-CN" sz="1400" dirty="0"/>
              <a:t>[1] </a:t>
            </a:r>
            <a:r>
              <a:rPr lang="de-DE" altLang="zh-CN" sz="1400" dirty="0"/>
              <a:t>A. Peshier, B. Kampfer, O. P. Pavlenko and G. Soff, Phys. Rev. D 54, 2399 (1996)</a:t>
            </a:r>
            <a:endParaRPr lang="en-US" altLang="zh-CN" sz="1400" dirty="0"/>
          </a:p>
          <a:p>
            <a:r>
              <a:rPr lang="en-US" altLang="zh-CN" sz="1400" dirty="0"/>
              <a:t>[2] P. </a:t>
            </a:r>
            <a:r>
              <a:rPr lang="en-US" altLang="zh-CN" sz="1400" dirty="0" err="1"/>
              <a:t>Levai</a:t>
            </a:r>
            <a:r>
              <a:rPr lang="en-US" altLang="zh-CN" sz="1400" dirty="0"/>
              <a:t> and U. W. Heinz, Phys. Rev. C 57, 1879 (1998)</a:t>
            </a:r>
          </a:p>
          <a:p>
            <a:r>
              <a:rPr lang="en-US" altLang="zh-CN" sz="1400" dirty="0"/>
              <a:t>[3] O. Andersen, L. E. </a:t>
            </a:r>
            <a:r>
              <a:rPr lang="en-US" altLang="zh-CN" sz="1400" dirty="0" err="1"/>
              <a:t>Leganger</a:t>
            </a:r>
            <a:r>
              <a:rPr lang="en-US" altLang="zh-CN" sz="1400" dirty="0"/>
              <a:t>, M. Strickland and N. </a:t>
            </a:r>
            <a:r>
              <a:rPr lang="en-US" altLang="zh-CN" sz="1400" dirty="0" err="1"/>
              <a:t>Su</a:t>
            </a:r>
            <a:r>
              <a:rPr lang="en-US" altLang="zh-CN" sz="1400" dirty="0"/>
              <a:t>, Phys. Lett. B 696, 468-472 (2011)</a:t>
            </a:r>
          </a:p>
          <a:p>
            <a:r>
              <a:rPr lang="en-US" altLang="zh-CN" sz="1400" dirty="0"/>
              <a:t>[4] U. </a:t>
            </a:r>
            <a:r>
              <a:rPr lang="en-US" altLang="zh-CN" sz="1400" dirty="0" err="1"/>
              <a:t>Reinosa</a:t>
            </a:r>
            <a:r>
              <a:rPr lang="en-US" altLang="zh-CN" sz="1400" dirty="0"/>
              <a:t>, J. </a:t>
            </a:r>
            <a:r>
              <a:rPr lang="en-US" altLang="zh-CN" sz="1400" dirty="0" err="1"/>
              <a:t>Serreau</a:t>
            </a:r>
            <a:r>
              <a:rPr lang="en-US" altLang="zh-CN" sz="1400" dirty="0"/>
              <a:t>, M. </a:t>
            </a:r>
            <a:r>
              <a:rPr lang="en-US" altLang="zh-CN" sz="1400" dirty="0" err="1"/>
              <a:t>Tissier</a:t>
            </a:r>
            <a:r>
              <a:rPr lang="en-US" altLang="zh-CN" sz="1400" dirty="0"/>
              <a:t> and N. </a:t>
            </a:r>
            <a:r>
              <a:rPr lang="en-US" altLang="zh-CN" sz="1400" dirty="0" err="1"/>
              <a:t>Wschebor</a:t>
            </a:r>
            <a:r>
              <a:rPr lang="en-US" altLang="zh-CN" sz="1400" dirty="0"/>
              <a:t>, Phys. Lett. B 742, 61-68 (2015)</a:t>
            </a:r>
          </a:p>
          <a:p>
            <a:r>
              <a:rPr lang="en-US" altLang="zh-CN" sz="1400" dirty="0"/>
              <a:t>[5] P. M. Lo, K. Redlich and C. Sasaki, Phys. Rev. D 103, no.7, 074026 (2021)</a:t>
            </a:r>
          </a:p>
          <a:p>
            <a:r>
              <a:rPr lang="en-US" altLang="zh-CN" sz="1400" dirty="0"/>
              <a:t>[6] D. M. van </a:t>
            </a:r>
            <a:r>
              <a:rPr lang="en-US" altLang="zh-CN" sz="1400" dirty="0" err="1"/>
              <a:t>Egmond</a:t>
            </a:r>
            <a:r>
              <a:rPr lang="en-US" altLang="zh-CN" sz="1400" dirty="0"/>
              <a:t>, U. </a:t>
            </a:r>
            <a:r>
              <a:rPr lang="en-US" altLang="zh-CN" sz="1400" dirty="0" err="1"/>
              <a:t>Reinosa</a:t>
            </a:r>
            <a:r>
              <a:rPr lang="en-US" altLang="zh-CN" sz="1400" dirty="0"/>
              <a:t>, J. </a:t>
            </a:r>
            <a:r>
              <a:rPr lang="en-US" altLang="zh-CN" sz="1400" dirty="0" err="1"/>
              <a:t>Serreau</a:t>
            </a:r>
            <a:r>
              <a:rPr lang="en-US" altLang="zh-CN" sz="1400" dirty="0"/>
              <a:t> and M. </a:t>
            </a:r>
            <a:r>
              <a:rPr lang="en-US" altLang="zh-CN" sz="1400" dirty="0" err="1"/>
              <a:t>Tissier</a:t>
            </a:r>
            <a:r>
              <a:rPr lang="en-US" altLang="zh-CN" sz="1400" dirty="0"/>
              <a:t>, </a:t>
            </a:r>
            <a:r>
              <a:rPr lang="en-US" altLang="zh-CN" sz="1400" dirty="0" err="1"/>
              <a:t>SciPost</a:t>
            </a:r>
            <a:r>
              <a:rPr lang="en-US" altLang="zh-CN" sz="1400" dirty="0"/>
              <a:t> Phys. 12, no.3, 087 (2022)</a:t>
            </a:r>
          </a:p>
        </p:txBody>
      </p:sp>
      <p:grpSp>
        <p:nvGrpSpPr>
          <p:cNvPr id="27" name="组合 26">
            <a:extLst>
              <a:ext uri="{FF2B5EF4-FFF2-40B4-BE49-F238E27FC236}">
                <a16:creationId xmlns:a16="http://schemas.microsoft.com/office/drawing/2014/main" id="{7871287E-F90E-4285-AF4F-49B61F121112}"/>
              </a:ext>
            </a:extLst>
          </p:cNvPr>
          <p:cNvGrpSpPr/>
          <p:nvPr/>
        </p:nvGrpSpPr>
        <p:grpSpPr>
          <a:xfrm>
            <a:off x="1140211" y="4601353"/>
            <a:ext cx="6860738" cy="651318"/>
            <a:chOff x="642323" y="4540645"/>
            <a:chExt cx="6860738" cy="651318"/>
          </a:xfrm>
        </p:grpSpPr>
        <p:sp>
          <p:nvSpPr>
            <p:cNvPr id="9" name="文本框 8">
              <a:extLst>
                <a:ext uri="{FF2B5EF4-FFF2-40B4-BE49-F238E27FC236}">
                  <a16:creationId xmlns:a16="http://schemas.microsoft.com/office/drawing/2014/main" id="{407EAB7F-260E-43F2-A02F-E252EBA1019E}"/>
                </a:ext>
              </a:extLst>
            </p:cNvPr>
            <p:cNvSpPr txBox="1"/>
            <p:nvPr/>
          </p:nvSpPr>
          <p:spPr>
            <a:xfrm>
              <a:off x="642323" y="4540645"/>
              <a:ext cx="1657947"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ltLang="zh-CN" dirty="0"/>
                <a:t>First developed at 1990s</a:t>
              </a:r>
              <a:r>
                <a:rPr lang="en-US" altLang="zh-CN" baseline="30000" dirty="0"/>
                <a:t>[1-2]</a:t>
              </a:r>
              <a:endParaRPr lang="zh-CN" altLang="en-US" dirty="0"/>
            </a:p>
          </p:txBody>
        </p:sp>
        <p:sp>
          <p:nvSpPr>
            <p:cNvPr id="19" name="箭头: 右 18">
              <a:extLst>
                <a:ext uri="{FF2B5EF4-FFF2-40B4-BE49-F238E27FC236}">
                  <a16:creationId xmlns:a16="http://schemas.microsoft.com/office/drawing/2014/main" id="{F0A3BA0A-E0F6-4943-BD80-0A2C6C433813}"/>
                </a:ext>
              </a:extLst>
            </p:cNvPr>
            <p:cNvSpPr/>
            <p:nvPr/>
          </p:nvSpPr>
          <p:spPr>
            <a:xfrm>
              <a:off x="2397129" y="4739446"/>
              <a:ext cx="598692" cy="306954"/>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245333C2-7903-4521-A53B-11DE6FD8C7AC}"/>
                </a:ext>
              </a:extLst>
            </p:cNvPr>
            <p:cNvSpPr txBox="1"/>
            <p:nvPr/>
          </p:nvSpPr>
          <p:spPr>
            <a:xfrm>
              <a:off x="3092680" y="4545632"/>
              <a:ext cx="1818092"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dirty="0"/>
                <a:t>Effective mass by HTL method</a:t>
              </a:r>
              <a:r>
                <a:rPr lang="en-US" altLang="zh-CN" baseline="30000" dirty="0"/>
                <a:t>[3]</a:t>
              </a:r>
              <a:endParaRPr lang="zh-CN" altLang="en-US" dirty="0"/>
            </a:p>
          </p:txBody>
        </p:sp>
        <p:sp>
          <p:nvSpPr>
            <p:cNvPr id="25" name="箭头: 右 24">
              <a:extLst>
                <a:ext uri="{FF2B5EF4-FFF2-40B4-BE49-F238E27FC236}">
                  <a16:creationId xmlns:a16="http://schemas.microsoft.com/office/drawing/2014/main" id="{05A5D1A4-E6D6-4F70-BE27-3FD53264CF03}"/>
                </a:ext>
              </a:extLst>
            </p:cNvPr>
            <p:cNvSpPr/>
            <p:nvPr/>
          </p:nvSpPr>
          <p:spPr>
            <a:xfrm>
              <a:off x="5004048" y="4708786"/>
              <a:ext cx="587644" cy="32002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id="{EEB14C1A-CBA7-4A64-965C-15C860171C52}"/>
                </a:ext>
              </a:extLst>
            </p:cNvPr>
            <p:cNvSpPr txBox="1"/>
            <p:nvPr/>
          </p:nvSpPr>
          <p:spPr>
            <a:xfrm>
              <a:off x="5684968" y="4541045"/>
              <a:ext cx="1818093"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dirty="0"/>
                <a:t>Recently regain attention</a:t>
              </a:r>
              <a:r>
                <a:rPr lang="en-US" altLang="zh-CN" baseline="30000" dirty="0"/>
                <a:t>[4-6]</a:t>
              </a:r>
              <a:endParaRPr lang="zh-CN" altLang="en-US" dirty="0"/>
            </a:p>
          </p:txBody>
        </p:sp>
      </p:grpSp>
    </p:spTree>
    <p:extLst>
      <p:ext uri="{BB962C8B-B14F-4D97-AF65-F5344CB8AC3E}">
        <p14:creationId xmlns:p14="http://schemas.microsoft.com/office/powerpoint/2010/main" val="2132815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0D3D5082-39A1-4C65-BB44-67E55F070C32}"/>
              </a:ext>
            </a:extLst>
          </p:cNvPr>
          <p:cNvSpPr/>
          <p:nvPr/>
        </p:nvSpPr>
        <p:spPr>
          <a:xfrm>
            <a:off x="179512" y="1124418"/>
            <a:ext cx="8784976" cy="72000"/>
          </a:xfrm>
          <a:prstGeom prst="rect">
            <a:avLst/>
          </a:prstGeom>
          <a:gradFill flip="none" rotWithShape="1">
            <a:gsLst>
              <a:gs pos="0">
                <a:schemeClr val="tx2"/>
              </a:gs>
              <a:gs pos="50000">
                <a:schemeClr val="bg1">
                  <a:lumMod val="65000"/>
                </a:schemeClr>
              </a:gs>
              <a:gs pos="100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21"/>
          <p:cNvSpPr txBox="1"/>
          <p:nvPr/>
        </p:nvSpPr>
        <p:spPr>
          <a:xfrm>
            <a:off x="322657" y="278408"/>
            <a:ext cx="441146" cy="369332"/>
          </a:xfrm>
          <a:prstGeom prst="rect">
            <a:avLst/>
          </a:prstGeom>
          <a:noFill/>
        </p:spPr>
        <p:txBody>
          <a:bodyPr wrap="none" rtlCol="0">
            <a:spAutoFit/>
          </a:bodyPr>
          <a:lstStyle/>
          <a:p>
            <a:r>
              <a:rPr lang="en-US" altLang="zh-CN" dirty="0"/>
              <a:t>13</a:t>
            </a:r>
            <a:endParaRPr lang="zh-CN" altLang="en-US" dirty="0"/>
          </a:p>
        </p:txBody>
      </p:sp>
      <p:pic>
        <p:nvPicPr>
          <p:cNvPr id="15" name="图片 12">
            <a:extLst>
              <a:ext uri="{FF2B5EF4-FFF2-40B4-BE49-F238E27FC236}">
                <a16:creationId xmlns:a16="http://schemas.microsoft.com/office/drawing/2014/main" id="{5E83BB49-189E-4C51-B62C-BF08D302C0EA}"/>
              </a:ext>
            </a:extLst>
          </p:cNvPr>
          <p:cNvPicPr>
            <a:picLocks noChangeAspect="1"/>
          </p:cNvPicPr>
          <p:nvPr/>
        </p:nvPicPr>
        <p:blipFill>
          <a:blip r:embed="rId2"/>
          <a:stretch>
            <a:fillRect/>
          </a:stretch>
        </p:blipFill>
        <p:spPr>
          <a:xfrm>
            <a:off x="7878492" y="1335"/>
            <a:ext cx="1265508" cy="923478"/>
          </a:xfrm>
          <a:prstGeom prst="rect">
            <a:avLst/>
          </a:prstGeom>
        </p:spPr>
      </p:pic>
      <p:sp>
        <p:nvSpPr>
          <p:cNvPr id="16" name="标题 1">
            <a:extLst>
              <a:ext uri="{FF2B5EF4-FFF2-40B4-BE49-F238E27FC236}">
                <a16:creationId xmlns:a16="http://schemas.microsoft.com/office/drawing/2014/main" id="{5AEB1E60-DFBA-491C-8612-8FA70B873C92}"/>
              </a:ext>
            </a:extLst>
          </p:cNvPr>
          <p:cNvSpPr>
            <a:spLocks noGrp="1"/>
          </p:cNvSpPr>
          <p:nvPr>
            <p:ph type="title"/>
          </p:nvPr>
        </p:nvSpPr>
        <p:spPr>
          <a:xfrm>
            <a:off x="457200" y="274638"/>
            <a:ext cx="8229600" cy="1143000"/>
          </a:xfrm>
        </p:spPr>
        <p:txBody>
          <a:bodyPr/>
          <a:lstStyle/>
          <a:p>
            <a:r>
              <a:rPr lang="en-US" altLang="zh-CN" sz="2800" b="1" dirty="0">
                <a:solidFill>
                  <a:srgbClr val="002060"/>
                </a:solidFill>
              </a:rPr>
              <a:t>From PLM to Quasi-Particle Model</a:t>
            </a:r>
            <a:endParaRPr lang="zh-CN" altLang="en-US" sz="2800" b="1" dirty="0">
              <a:solidFill>
                <a:srgbClr val="002060"/>
              </a:solidFill>
            </a:endParaRPr>
          </a:p>
        </p:txBody>
      </p:sp>
      <p:sp>
        <p:nvSpPr>
          <p:cNvPr id="18" name="内容占位符 2">
            <a:extLst>
              <a:ext uri="{FF2B5EF4-FFF2-40B4-BE49-F238E27FC236}">
                <a16:creationId xmlns:a16="http://schemas.microsoft.com/office/drawing/2014/main" id="{6C1E522F-B5EB-4045-8E4A-217C47C51292}"/>
              </a:ext>
            </a:extLst>
          </p:cNvPr>
          <p:cNvSpPr>
            <a:spLocks noGrp="1"/>
          </p:cNvSpPr>
          <p:nvPr>
            <p:ph idx="1"/>
          </p:nvPr>
        </p:nvSpPr>
        <p:spPr>
          <a:xfrm>
            <a:off x="457200" y="1207594"/>
            <a:ext cx="8147248" cy="925261"/>
          </a:xfrm>
        </p:spPr>
        <p:txBody>
          <a:bodyPr/>
          <a:lstStyle/>
          <a:p>
            <a:r>
              <a:rPr lang="en-US" altLang="zh-CN" sz="2400" b="1" dirty="0">
                <a:solidFill>
                  <a:srgbClr val="002060"/>
                </a:solidFill>
              </a:rPr>
              <a:t>The Unified Frameworks from the First Principle with Quasi-Particle method</a:t>
            </a:r>
            <a:endParaRPr lang="en-US" altLang="zh-CN" sz="800" dirty="0"/>
          </a:p>
        </p:txBody>
      </p:sp>
      <p:grpSp>
        <p:nvGrpSpPr>
          <p:cNvPr id="33" name="组合 32">
            <a:extLst>
              <a:ext uri="{FF2B5EF4-FFF2-40B4-BE49-F238E27FC236}">
                <a16:creationId xmlns:a16="http://schemas.microsoft.com/office/drawing/2014/main" id="{6B731B8D-7F37-4D59-8708-B55FD3024558}"/>
              </a:ext>
            </a:extLst>
          </p:cNvPr>
          <p:cNvGrpSpPr/>
          <p:nvPr/>
        </p:nvGrpSpPr>
        <p:grpSpPr>
          <a:xfrm>
            <a:off x="684187" y="2112666"/>
            <a:ext cx="7775625" cy="652645"/>
            <a:chOff x="387476" y="4862741"/>
            <a:chExt cx="7775625" cy="652645"/>
          </a:xfrm>
        </p:grpSpPr>
        <p:grpSp>
          <p:nvGrpSpPr>
            <p:cNvPr id="28" name="组合 27">
              <a:extLst>
                <a:ext uri="{FF2B5EF4-FFF2-40B4-BE49-F238E27FC236}">
                  <a16:creationId xmlns:a16="http://schemas.microsoft.com/office/drawing/2014/main" id="{10197F33-F047-433E-A83D-983E4FEAA3C8}"/>
                </a:ext>
              </a:extLst>
            </p:cNvPr>
            <p:cNvGrpSpPr/>
            <p:nvPr/>
          </p:nvGrpSpPr>
          <p:grpSpPr>
            <a:xfrm>
              <a:off x="387476" y="4869055"/>
              <a:ext cx="5389601" cy="646331"/>
              <a:chOff x="322657" y="4905289"/>
              <a:chExt cx="5389601" cy="646331"/>
            </a:xfrm>
          </p:grpSpPr>
          <p:sp>
            <p:nvSpPr>
              <p:cNvPr id="19" name="文本框 18">
                <a:extLst>
                  <a:ext uri="{FF2B5EF4-FFF2-40B4-BE49-F238E27FC236}">
                    <a16:creationId xmlns:a16="http://schemas.microsoft.com/office/drawing/2014/main" id="{A1D16632-18B8-4CF1-BB8D-FC88C12E4136}"/>
                  </a:ext>
                </a:extLst>
              </p:cNvPr>
              <p:cNvSpPr txBox="1"/>
              <p:nvPr/>
            </p:nvSpPr>
            <p:spPr>
              <a:xfrm>
                <a:off x="322657" y="4905289"/>
                <a:ext cx="495487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dirty="0"/>
                  <a:t>Quasi-particle method: Change the dispersion relation for particles for phenomenological reason</a:t>
                </a:r>
                <a:endParaRPr lang="zh-CN" altLang="en-US" dirty="0"/>
              </a:p>
            </p:txBody>
          </p:sp>
          <p:sp>
            <p:nvSpPr>
              <p:cNvPr id="21" name="箭头: 右 20">
                <a:extLst>
                  <a:ext uri="{FF2B5EF4-FFF2-40B4-BE49-F238E27FC236}">
                    <a16:creationId xmlns:a16="http://schemas.microsoft.com/office/drawing/2014/main" id="{D26B5B4C-F8AB-4476-9125-9064AD499A1D}"/>
                  </a:ext>
                </a:extLst>
              </p:cNvPr>
              <p:cNvSpPr/>
              <p:nvPr/>
            </p:nvSpPr>
            <p:spPr>
              <a:xfrm>
                <a:off x="5280210" y="5071068"/>
                <a:ext cx="432048" cy="302147"/>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grpSp>
          <p:nvGrpSpPr>
            <p:cNvPr id="32" name="组合 31">
              <a:extLst>
                <a:ext uri="{FF2B5EF4-FFF2-40B4-BE49-F238E27FC236}">
                  <a16:creationId xmlns:a16="http://schemas.microsoft.com/office/drawing/2014/main" id="{BD747169-0A50-4AE4-88CC-570527BCA8F4}"/>
                </a:ext>
              </a:extLst>
            </p:cNvPr>
            <p:cNvGrpSpPr/>
            <p:nvPr/>
          </p:nvGrpSpPr>
          <p:grpSpPr>
            <a:xfrm>
              <a:off x="5777077" y="4862741"/>
              <a:ext cx="2386024" cy="646331"/>
              <a:chOff x="6012160" y="4869055"/>
              <a:chExt cx="2386024" cy="646331"/>
            </a:xfrm>
          </p:grpSpPr>
          <p:sp>
            <p:nvSpPr>
              <p:cNvPr id="31" name="文本框 30">
                <a:extLst>
                  <a:ext uri="{FF2B5EF4-FFF2-40B4-BE49-F238E27FC236}">
                    <a16:creationId xmlns:a16="http://schemas.microsoft.com/office/drawing/2014/main" id="{F7999091-FDE7-4323-B733-42A883BD4095}"/>
                  </a:ext>
                </a:extLst>
              </p:cNvPr>
              <p:cNvSpPr txBox="1"/>
              <p:nvPr/>
            </p:nvSpPr>
            <p:spPr>
              <a:xfrm>
                <a:off x="6012160" y="4869055"/>
                <a:ext cx="238602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ltLang="zh-CN" dirty="0"/>
              </a:p>
              <a:p>
                <a:endParaRPr lang="zh-CN" altLang="en-US" dirty="0"/>
              </a:p>
            </p:txBody>
          </p:sp>
          <p:pic>
            <p:nvPicPr>
              <p:cNvPr id="30" name="图片 29">
                <a:extLst>
                  <a:ext uri="{FF2B5EF4-FFF2-40B4-BE49-F238E27FC236}">
                    <a16:creationId xmlns:a16="http://schemas.microsoft.com/office/drawing/2014/main" id="{C4DADF89-0484-4D97-8FFB-3C0BAD5A236E}"/>
                  </a:ext>
                </a:extLst>
              </p:cNvPr>
              <p:cNvPicPr>
                <a:picLocks noChangeAspect="1"/>
              </p:cNvPicPr>
              <p:nvPr/>
            </p:nvPicPr>
            <p:blipFill>
              <a:blip r:embed="rId3"/>
              <a:stretch>
                <a:fillRect/>
              </a:stretch>
            </p:blipFill>
            <p:spPr>
              <a:xfrm>
                <a:off x="6048164" y="5004510"/>
                <a:ext cx="2314016" cy="348174"/>
              </a:xfrm>
              <a:prstGeom prst="rect">
                <a:avLst/>
              </a:prstGeom>
            </p:spPr>
          </p:pic>
        </p:grpSp>
      </p:grpSp>
      <p:grpSp>
        <p:nvGrpSpPr>
          <p:cNvPr id="36" name="组合 35">
            <a:extLst>
              <a:ext uri="{FF2B5EF4-FFF2-40B4-BE49-F238E27FC236}">
                <a16:creationId xmlns:a16="http://schemas.microsoft.com/office/drawing/2014/main" id="{1982DA87-F581-4526-802F-C79C34D711B2}"/>
              </a:ext>
            </a:extLst>
          </p:cNvPr>
          <p:cNvGrpSpPr/>
          <p:nvPr/>
        </p:nvGrpSpPr>
        <p:grpSpPr>
          <a:xfrm>
            <a:off x="1900927" y="2782168"/>
            <a:ext cx="5796145" cy="803423"/>
            <a:chOff x="1872198" y="5779939"/>
            <a:chExt cx="5796145" cy="803423"/>
          </a:xfrm>
        </p:grpSpPr>
        <p:sp>
          <p:nvSpPr>
            <p:cNvPr id="34" name="文本框 33">
              <a:extLst>
                <a:ext uri="{FF2B5EF4-FFF2-40B4-BE49-F238E27FC236}">
                  <a16:creationId xmlns:a16="http://schemas.microsoft.com/office/drawing/2014/main" id="{3E28EA6F-A90E-4DD9-BBE3-2FADC356C531}"/>
                </a:ext>
              </a:extLst>
            </p:cNvPr>
            <p:cNvSpPr txBox="1"/>
            <p:nvPr/>
          </p:nvSpPr>
          <p:spPr>
            <a:xfrm>
              <a:off x="1872198" y="5937031"/>
              <a:ext cx="5379068"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altLang="zh-CN" dirty="0"/>
                <a:t>We will add a thermal mass for gluon and this should contain all the non-perturbation effect</a:t>
              </a:r>
              <a:endParaRPr lang="zh-CN" altLang="en-US" dirty="0"/>
            </a:p>
          </p:txBody>
        </p:sp>
        <p:sp>
          <p:nvSpPr>
            <p:cNvPr id="35" name="箭头: 直角上 34">
              <a:extLst>
                <a:ext uri="{FF2B5EF4-FFF2-40B4-BE49-F238E27FC236}">
                  <a16:creationId xmlns:a16="http://schemas.microsoft.com/office/drawing/2014/main" id="{5EB719F1-061D-4917-B1DE-6B974F3BF44B}"/>
                </a:ext>
              </a:extLst>
            </p:cNvPr>
            <p:cNvSpPr/>
            <p:nvPr/>
          </p:nvSpPr>
          <p:spPr>
            <a:xfrm>
              <a:off x="7251266" y="5779939"/>
              <a:ext cx="417077" cy="526614"/>
            </a:xfrm>
            <a:prstGeom prst="bent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grpSp>
      <p:grpSp>
        <p:nvGrpSpPr>
          <p:cNvPr id="29" name="组合 28">
            <a:extLst>
              <a:ext uri="{FF2B5EF4-FFF2-40B4-BE49-F238E27FC236}">
                <a16:creationId xmlns:a16="http://schemas.microsoft.com/office/drawing/2014/main" id="{2CFD9CAA-BD75-46A3-82A5-541BB92F5EF8}"/>
              </a:ext>
            </a:extLst>
          </p:cNvPr>
          <p:cNvGrpSpPr/>
          <p:nvPr/>
        </p:nvGrpSpPr>
        <p:grpSpPr>
          <a:xfrm>
            <a:off x="983628" y="3816683"/>
            <a:ext cx="6917780" cy="981739"/>
            <a:chOff x="487733" y="2096513"/>
            <a:chExt cx="6917780" cy="981739"/>
          </a:xfrm>
        </p:grpSpPr>
        <p:sp>
          <p:nvSpPr>
            <p:cNvPr id="38" name="文本框 37">
              <a:extLst>
                <a:ext uri="{FF2B5EF4-FFF2-40B4-BE49-F238E27FC236}">
                  <a16:creationId xmlns:a16="http://schemas.microsoft.com/office/drawing/2014/main" id="{DE4BCF45-A4D1-4BAB-9564-8F1DED40513D}"/>
                </a:ext>
              </a:extLst>
            </p:cNvPr>
            <p:cNvSpPr txBox="1"/>
            <p:nvPr/>
          </p:nvSpPr>
          <p:spPr>
            <a:xfrm>
              <a:off x="487733" y="2131592"/>
              <a:ext cx="3172663" cy="369332"/>
            </a:xfrm>
            <a:prstGeom prst="rect">
              <a:avLst/>
            </a:prstGeom>
            <a:noFill/>
          </p:spPr>
          <p:txBody>
            <a:bodyPr wrap="none" rtlCol="0">
              <a:spAutoFit/>
            </a:bodyPr>
            <a:lstStyle/>
            <a:p>
              <a:r>
                <a:rPr lang="en-US" altLang="zh-CN" dirty="0"/>
                <a:t>Starting from the </a:t>
              </a:r>
              <a:r>
                <a:rPr lang="en-US" altLang="zh-CN" dirty="0" err="1"/>
                <a:t>Lagrangian</a:t>
              </a:r>
              <a:r>
                <a:rPr lang="en-US" altLang="zh-CN" dirty="0"/>
                <a:t>:</a:t>
              </a:r>
              <a:endParaRPr lang="zh-CN" altLang="en-US" dirty="0"/>
            </a:p>
          </p:txBody>
        </p:sp>
        <p:pic>
          <p:nvPicPr>
            <p:cNvPr id="39" name="图片 38">
              <a:extLst>
                <a:ext uri="{FF2B5EF4-FFF2-40B4-BE49-F238E27FC236}">
                  <a16:creationId xmlns:a16="http://schemas.microsoft.com/office/drawing/2014/main" id="{E230AA8A-F3E0-4EF5-85D0-2255D30B6969}"/>
                </a:ext>
              </a:extLst>
            </p:cNvPr>
            <p:cNvPicPr>
              <a:picLocks noChangeAspect="1"/>
            </p:cNvPicPr>
            <p:nvPr/>
          </p:nvPicPr>
          <p:blipFill>
            <a:blip r:embed="rId4"/>
            <a:stretch>
              <a:fillRect/>
            </a:stretch>
          </p:blipFill>
          <p:spPr>
            <a:xfrm>
              <a:off x="3611107" y="2096513"/>
              <a:ext cx="3794406" cy="552519"/>
            </a:xfrm>
            <a:prstGeom prst="rect">
              <a:avLst/>
            </a:prstGeom>
          </p:spPr>
        </p:pic>
        <p:grpSp>
          <p:nvGrpSpPr>
            <p:cNvPr id="40" name="组合 39">
              <a:extLst>
                <a:ext uri="{FF2B5EF4-FFF2-40B4-BE49-F238E27FC236}">
                  <a16:creationId xmlns:a16="http://schemas.microsoft.com/office/drawing/2014/main" id="{B8A00EBB-7A0D-4332-8EC6-7485917777C0}"/>
                </a:ext>
              </a:extLst>
            </p:cNvPr>
            <p:cNvGrpSpPr/>
            <p:nvPr/>
          </p:nvGrpSpPr>
          <p:grpSpPr>
            <a:xfrm>
              <a:off x="517369" y="2708920"/>
              <a:ext cx="6524984" cy="369332"/>
              <a:chOff x="776638" y="2973296"/>
              <a:chExt cx="6524984" cy="369332"/>
            </a:xfrm>
          </p:grpSpPr>
          <p:pic>
            <p:nvPicPr>
              <p:cNvPr id="41" name="图片 40">
                <a:extLst>
                  <a:ext uri="{FF2B5EF4-FFF2-40B4-BE49-F238E27FC236}">
                    <a16:creationId xmlns:a16="http://schemas.microsoft.com/office/drawing/2014/main" id="{D9A70A98-73A4-45C0-B0EC-C6574CDEEED6}"/>
                  </a:ext>
                </a:extLst>
              </p:cNvPr>
              <p:cNvPicPr>
                <a:picLocks noChangeAspect="1"/>
              </p:cNvPicPr>
              <p:nvPr/>
            </p:nvPicPr>
            <p:blipFill>
              <a:blip r:embed="rId5"/>
              <a:stretch>
                <a:fillRect/>
              </a:stretch>
            </p:blipFill>
            <p:spPr>
              <a:xfrm>
                <a:off x="2123728" y="3064882"/>
                <a:ext cx="1617008" cy="221828"/>
              </a:xfrm>
              <a:prstGeom prst="rect">
                <a:avLst/>
              </a:prstGeom>
            </p:spPr>
          </p:pic>
          <p:grpSp>
            <p:nvGrpSpPr>
              <p:cNvPr id="42" name="组合 41">
                <a:extLst>
                  <a:ext uri="{FF2B5EF4-FFF2-40B4-BE49-F238E27FC236}">
                    <a16:creationId xmlns:a16="http://schemas.microsoft.com/office/drawing/2014/main" id="{239A51CB-0159-4977-A50D-1015C1F52490}"/>
                  </a:ext>
                </a:extLst>
              </p:cNvPr>
              <p:cNvGrpSpPr/>
              <p:nvPr/>
            </p:nvGrpSpPr>
            <p:grpSpPr>
              <a:xfrm>
                <a:off x="776638" y="2973296"/>
                <a:ext cx="6524984" cy="369332"/>
                <a:chOff x="763803" y="2780928"/>
                <a:chExt cx="6524984" cy="369332"/>
              </a:xfrm>
            </p:grpSpPr>
            <p:sp>
              <p:nvSpPr>
                <p:cNvPr id="43" name="文本框 42">
                  <a:extLst>
                    <a:ext uri="{FF2B5EF4-FFF2-40B4-BE49-F238E27FC236}">
                      <a16:creationId xmlns:a16="http://schemas.microsoft.com/office/drawing/2014/main" id="{4ED63DBF-37D0-4D46-8A1E-966FEC2D2AF5}"/>
                    </a:ext>
                  </a:extLst>
                </p:cNvPr>
                <p:cNvSpPr txBox="1"/>
                <p:nvPr/>
              </p:nvSpPr>
              <p:spPr>
                <a:xfrm>
                  <a:off x="763803" y="2780928"/>
                  <a:ext cx="4912563" cy="369332"/>
                </a:xfrm>
                <a:prstGeom prst="rect">
                  <a:avLst/>
                </a:prstGeom>
                <a:noFill/>
              </p:spPr>
              <p:txBody>
                <a:bodyPr wrap="none" rtlCol="0">
                  <a:spAutoFit/>
                </a:bodyPr>
                <a:lstStyle/>
                <a:p>
                  <a:r>
                    <a:rPr lang="en-US" altLang="zh-CN" dirty="0"/>
                    <a:t>With ghost                               and BRST term </a:t>
                  </a:r>
                  <a:endParaRPr lang="zh-CN" altLang="en-US" dirty="0"/>
                </a:p>
              </p:txBody>
            </p:sp>
            <p:pic>
              <p:nvPicPr>
                <p:cNvPr id="44" name="图片 43">
                  <a:extLst>
                    <a:ext uri="{FF2B5EF4-FFF2-40B4-BE49-F238E27FC236}">
                      <a16:creationId xmlns:a16="http://schemas.microsoft.com/office/drawing/2014/main" id="{464F8DEE-E388-450D-AC77-616984077B38}"/>
                    </a:ext>
                  </a:extLst>
                </p:cNvPr>
                <p:cNvPicPr>
                  <a:picLocks noChangeAspect="1"/>
                </p:cNvPicPr>
                <p:nvPr/>
              </p:nvPicPr>
              <p:blipFill>
                <a:blip r:embed="rId6"/>
                <a:stretch>
                  <a:fillRect/>
                </a:stretch>
              </p:blipFill>
              <p:spPr>
                <a:xfrm>
                  <a:off x="5676366" y="2854680"/>
                  <a:ext cx="1612421" cy="257497"/>
                </a:xfrm>
                <a:prstGeom prst="rect">
                  <a:avLst/>
                </a:prstGeom>
              </p:spPr>
            </p:pic>
          </p:grpSp>
        </p:grpSp>
      </p:grpSp>
      <p:sp>
        <p:nvSpPr>
          <p:cNvPr id="45" name="文本框 44">
            <a:extLst>
              <a:ext uri="{FF2B5EF4-FFF2-40B4-BE49-F238E27FC236}">
                <a16:creationId xmlns:a16="http://schemas.microsoft.com/office/drawing/2014/main" id="{07A34ED8-B93C-4252-84D0-5034E67CECCB}"/>
              </a:ext>
            </a:extLst>
          </p:cNvPr>
          <p:cNvSpPr txBox="1"/>
          <p:nvPr/>
        </p:nvSpPr>
        <p:spPr>
          <a:xfrm>
            <a:off x="2563278" y="4958442"/>
            <a:ext cx="393509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dirty="0"/>
              <a:t>We will discuss in Landau-DeWitt gauge</a:t>
            </a:r>
            <a:endParaRPr lang="zh-CN" altLang="en-US" dirty="0"/>
          </a:p>
        </p:txBody>
      </p:sp>
      <p:sp>
        <p:nvSpPr>
          <p:cNvPr id="46" name="文本框 45">
            <a:extLst>
              <a:ext uri="{FF2B5EF4-FFF2-40B4-BE49-F238E27FC236}">
                <a16:creationId xmlns:a16="http://schemas.microsoft.com/office/drawing/2014/main" id="{2059C1A6-5B57-4C41-A255-C38BA7E58F6D}"/>
              </a:ext>
            </a:extLst>
          </p:cNvPr>
          <p:cNvSpPr txBox="1"/>
          <p:nvPr/>
        </p:nvSpPr>
        <p:spPr>
          <a:xfrm>
            <a:off x="1013264" y="5487794"/>
            <a:ext cx="1569660" cy="369332"/>
          </a:xfrm>
          <a:prstGeom prst="rect">
            <a:avLst/>
          </a:prstGeom>
          <a:noFill/>
        </p:spPr>
        <p:txBody>
          <a:bodyPr wrap="none" rtlCol="0">
            <a:spAutoFit/>
          </a:bodyPr>
          <a:lstStyle/>
          <a:p>
            <a:r>
              <a:rPr lang="en-US" altLang="zh-CN" dirty="0"/>
              <a:t>Split the field:</a:t>
            </a:r>
            <a:endParaRPr lang="zh-CN" altLang="en-US" dirty="0"/>
          </a:p>
        </p:txBody>
      </p:sp>
      <p:grpSp>
        <p:nvGrpSpPr>
          <p:cNvPr id="47" name="组合 46">
            <a:extLst>
              <a:ext uri="{FF2B5EF4-FFF2-40B4-BE49-F238E27FC236}">
                <a16:creationId xmlns:a16="http://schemas.microsoft.com/office/drawing/2014/main" id="{E3906B35-4EF7-49C6-87D7-8760C3D31916}"/>
              </a:ext>
            </a:extLst>
          </p:cNvPr>
          <p:cNvGrpSpPr/>
          <p:nvPr/>
        </p:nvGrpSpPr>
        <p:grpSpPr>
          <a:xfrm>
            <a:off x="2713654" y="5501700"/>
            <a:ext cx="3995265" cy="966744"/>
            <a:chOff x="2195736" y="3155557"/>
            <a:chExt cx="3995265" cy="966744"/>
          </a:xfrm>
        </p:grpSpPr>
        <p:pic>
          <p:nvPicPr>
            <p:cNvPr id="48" name="图片 47">
              <a:extLst>
                <a:ext uri="{FF2B5EF4-FFF2-40B4-BE49-F238E27FC236}">
                  <a16:creationId xmlns:a16="http://schemas.microsoft.com/office/drawing/2014/main" id="{F06114BC-6D2C-42D3-B061-B8492F0CB157}"/>
                </a:ext>
              </a:extLst>
            </p:cNvPr>
            <p:cNvPicPr>
              <a:picLocks noChangeAspect="1"/>
            </p:cNvPicPr>
            <p:nvPr/>
          </p:nvPicPr>
          <p:blipFill>
            <a:blip r:embed="rId7"/>
            <a:stretch>
              <a:fillRect/>
            </a:stretch>
          </p:blipFill>
          <p:spPr>
            <a:xfrm>
              <a:off x="2195736" y="3155557"/>
              <a:ext cx="2053691" cy="451945"/>
            </a:xfrm>
            <a:prstGeom prst="rect">
              <a:avLst/>
            </a:prstGeom>
          </p:spPr>
        </p:pic>
        <p:grpSp>
          <p:nvGrpSpPr>
            <p:cNvPr id="49" name="组合 48">
              <a:extLst>
                <a:ext uri="{FF2B5EF4-FFF2-40B4-BE49-F238E27FC236}">
                  <a16:creationId xmlns:a16="http://schemas.microsoft.com/office/drawing/2014/main" id="{03F78677-6FD6-4E1A-B7E0-E5C406403EA3}"/>
                </a:ext>
              </a:extLst>
            </p:cNvPr>
            <p:cNvGrpSpPr/>
            <p:nvPr/>
          </p:nvGrpSpPr>
          <p:grpSpPr>
            <a:xfrm>
              <a:off x="2366125" y="3529040"/>
              <a:ext cx="1761508" cy="593261"/>
              <a:chOff x="2366125" y="3529040"/>
              <a:chExt cx="1761508" cy="593261"/>
            </a:xfrm>
          </p:grpSpPr>
          <p:sp>
            <p:nvSpPr>
              <p:cNvPr id="54" name="文本框 53">
                <a:extLst>
                  <a:ext uri="{FF2B5EF4-FFF2-40B4-BE49-F238E27FC236}">
                    <a16:creationId xmlns:a16="http://schemas.microsoft.com/office/drawing/2014/main" id="{8ECB2BD1-ED32-4B23-BFA7-A514B7149771}"/>
                  </a:ext>
                </a:extLst>
              </p:cNvPr>
              <p:cNvSpPr txBox="1"/>
              <p:nvPr/>
            </p:nvSpPr>
            <p:spPr>
              <a:xfrm>
                <a:off x="2366125" y="3752969"/>
                <a:ext cx="176150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altLang="zh-CN" dirty="0"/>
                  <a:t>Background field</a:t>
                </a:r>
                <a:endParaRPr lang="zh-CN" altLang="en-US" dirty="0"/>
              </a:p>
            </p:txBody>
          </p:sp>
          <p:cxnSp>
            <p:nvCxnSpPr>
              <p:cNvPr id="55" name="直接箭头连接符 54">
                <a:extLst>
                  <a:ext uri="{FF2B5EF4-FFF2-40B4-BE49-F238E27FC236}">
                    <a16:creationId xmlns:a16="http://schemas.microsoft.com/office/drawing/2014/main" id="{5A5D1C56-4E84-46E4-9AFC-F6E129F07AEF}"/>
                  </a:ext>
                </a:extLst>
              </p:cNvPr>
              <p:cNvCxnSpPr/>
              <p:nvPr/>
            </p:nvCxnSpPr>
            <p:spPr>
              <a:xfrm>
                <a:off x="3252260" y="3529040"/>
                <a:ext cx="0" cy="2160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50" name="组合 49">
              <a:extLst>
                <a:ext uri="{FF2B5EF4-FFF2-40B4-BE49-F238E27FC236}">
                  <a16:creationId xmlns:a16="http://schemas.microsoft.com/office/drawing/2014/main" id="{967C3FCB-D52B-46B8-9661-61505D173940}"/>
                </a:ext>
              </a:extLst>
            </p:cNvPr>
            <p:cNvGrpSpPr/>
            <p:nvPr/>
          </p:nvGrpSpPr>
          <p:grpSpPr>
            <a:xfrm>
              <a:off x="4289867" y="3375630"/>
              <a:ext cx="1901134" cy="746671"/>
              <a:chOff x="4289867" y="3375630"/>
              <a:chExt cx="1901134" cy="746671"/>
            </a:xfrm>
          </p:grpSpPr>
          <p:sp>
            <p:nvSpPr>
              <p:cNvPr id="51" name="文本框 50">
                <a:extLst>
                  <a:ext uri="{FF2B5EF4-FFF2-40B4-BE49-F238E27FC236}">
                    <a16:creationId xmlns:a16="http://schemas.microsoft.com/office/drawing/2014/main" id="{420C2C1C-BCAD-42B9-A981-A6446AF203AB}"/>
                  </a:ext>
                </a:extLst>
              </p:cNvPr>
              <p:cNvSpPr txBox="1"/>
              <p:nvPr/>
            </p:nvSpPr>
            <p:spPr>
              <a:xfrm>
                <a:off x="4480789" y="3752969"/>
                <a:ext cx="171021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altLang="zh-CN" dirty="0"/>
                  <a:t>Fluctuation field</a:t>
                </a:r>
                <a:endParaRPr lang="zh-CN" altLang="en-US" dirty="0"/>
              </a:p>
            </p:txBody>
          </p:sp>
          <p:cxnSp>
            <p:nvCxnSpPr>
              <p:cNvPr id="52" name="直接连接符 51">
                <a:extLst>
                  <a:ext uri="{FF2B5EF4-FFF2-40B4-BE49-F238E27FC236}">
                    <a16:creationId xmlns:a16="http://schemas.microsoft.com/office/drawing/2014/main" id="{59543FAF-51AF-45A8-AC7A-20C71754E8A6}"/>
                  </a:ext>
                </a:extLst>
              </p:cNvPr>
              <p:cNvCxnSpPr/>
              <p:nvPr/>
            </p:nvCxnSpPr>
            <p:spPr>
              <a:xfrm>
                <a:off x="4289867" y="3381529"/>
                <a:ext cx="72008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3" name="直接箭头连接符 52">
                <a:extLst>
                  <a:ext uri="{FF2B5EF4-FFF2-40B4-BE49-F238E27FC236}">
                    <a16:creationId xmlns:a16="http://schemas.microsoft.com/office/drawing/2014/main" id="{3E7F5694-4B40-470C-A983-60A1C4B596E3}"/>
                  </a:ext>
                </a:extLst>
              </p:cNvPr>
              <p:cNvCxnSpPr/>
              <p:nvPr/>
            </p:nvCxnSpPr>
            <p:spPr>
              <a:xfrm>
                <a:off x="4992250" y="3375630"/>
                <a:ext cx="0" cy="37144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grpSp>
    </p:spTree>
    <p:extLst>
      <p:ext uri="{BB962C8B-B14F-4D97-AF65-F5344CB8AC3E}">
        <p14:creationId xmlns:p14="http://schemas.microsoft.com/office/powerpoint/2010/main" val="3010504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0D3D5082-39A1-4C65-BB44-67E55F070C32}"/>
              </a:ext>
            </a:extLst>
          </p:cNvPr>
          <p:cNvSpPr/>
          <p:nvPr/>
        </p:nvSpPr>
        <p:spPr>
          <a:xfrm>
            <a:off x="179512" y="1124418"/>
            <a:ext cx="8784976" cy="72000"/>
          </a:xfrm>
          <a:prstGeom prst="rect">
            <a:avLst/>
          </a:prstGeom>
          <a:gradFill flip="none" rotWithShape="1">
            <a:gsLst>
              <a:gs pos="0">
                <a:schemeClr val="tx2"/>
              </a:gs>
              <a:gs pos="50000">
                <a:schemeClr val="bg1">
                  <a:lumMod val="65000"/>
                </a:schemeClr>
              </a:gs>
              <a:gs pos="100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21"/>
          <p:cNvSpPr txBox="1"/>
          <p:nvPr/>
        </p:nvSpPr>
        <p:spPr>
          <a:xfrm>
            <a:off x="322657" y="278408"/>
            <a:ext cx="441146" cy="369332"/>
          </a:xfrm>
          <a:prstGeom prst="rect">
            <a:avLst/>
          </a:prstGeom>
          <a:noFill/>
        </p:spPr>
        <p:txBody>
          <a:bodyPr wrap="none" rtlCol="0">
            <a:spAutoFit/>
          </a:bodyPr>
          <a:lstStyle/>
          <a:p>
            <a:r>
              <a:rPr lang="en-US" altLang="zh-CN" dirty="0"/>
              <a:t>14</a:t>
            </a:r>
            <a:endParaRPr lang="zh-CN" altLang="en-US" dirty="0"/>
          </a:p>
        </p:txBody>
      </p:sp>
      <p:pic>
        <p:nvPicPr>
          <p:cNvPr id="15" name="图片 12">
            <a:extLst>
              <a:ext uri="{FF2B5EF4-FFF2-40B4-BE49-F238E27FC236}">
                <a16:creationId xmlns:a16="http://schemas.microsoft.com/office/drawing/2014/main" id="{5E83BB49-189E-4C51-B62C-BF08D302C0EA}"/>
              </a:ext>
            </a:extLst>
          </p:cNvPr>
          <p:cNvPicPr>
            <a:picLocks noChangeAspect="1"/>
          </p:cNvPicPr>
          <p:nvPr/>
        </p:nvPicPr>
        <p:blipFill>
          <a:blip r:embed="rId2"/>
          <a:stretch>
            <a:fillRect/>
          </a:stretch>
        </p:blipFill>
        <p:spPr>
          <a:xfrm>
            <a:off x="7878492" y="1335"/>
            <a:ext cx="1265508" cy="923478"/>
          </a:xfrm>
          <a:prstGeom prst="rect">
            <a:avLst/>
          </a:prstGeom>
        </p:spPr>
      </p:pic>
      <p:sp>
        <p:nvSpPr>
          <p:cNvPr id="16" name="标题 1">
            <a:extLst>
              <a:ext uri="{FF2B5EF4-FFF2-40B4-BE49-F238E27FC236}">
                <a16:creationId xmlns:a16="http://schemas.microsoft.com/office/drawing/2014/main" id="{5AEB1E60-DFBA-491C-8612-8FA70B873C92}"/>
              </a:ext>
            </a:extLst>
          </p:cNvPr>
          <p:cNvSpPr>
            <a:spLocks noGrp="1"/>
          </p:cNvSpPr>
          <p:nvPr>
            <p:ph type="title"/>
          </p:nvPr>
        </p:nvSpPr>
        <p:spPr>
          <a:xfrm>
            <a:off x="457200" y="274638"/>
            <a:ext cx="8229600" cy="1143000"/>
          </a:xfrm>
        </p:spPr>
        <p:txBody>
          <a:bodyPr/>
          <a:lstStyle/>
          <a:p>
            <a:r>
              <a:rPr lang="en-US" altLang="zh-CN" sz="2800" b="1" dirty="0">
                <a:solidFill>
                  <a:srgbClr val="002060"/>
                </a:solidFill>
              </a:rPr>
              <a:t>From PLM to Quasi-Particle Model</a:t>
            </a:r>
            <a:endParaRPr lang="zh-CN" altLang="en-US" sz="2800" b="1" dirty="0">
              <a:solidFill>
                <a:srgbClr val="002060"/>
              </a:solidFill>
            </a:endParaRPr>
          </a:p>
        </p:txBody>
      </p:sp>
      <p:sp>
        <p:nvSpPr>
          <p:cNvPr id="18" name="内容占位符 2">
            <a:extLst>
              <a:ext uri="{FF2B5EF4-FFF2-40B4-BE49-F238E27FC236}">
                <a16:creationId xmlns:a16="http://schemas.microsoft.com/office/drawing/2014/main" id="{6C1E522F-B5EB-4045-8E4A-217C47C51292}"/>
              </a:ext>
            </a:extLst>
          </p:cNvPr>
          <p:cNvSpPr>
            <a:spLocks noGrp="1"/>
          </p:cNvSpPr>
          <p:nvPr>
            <p:ph idx="1"/>
          </p:nvPr>
        </p:nvSpPr>
        <p:spPr>
          <a:xfrm>
            <a:off x="457200" y="1207594"/>
            <a:ext cx="8406265" cy="780811"/>
          </a:xfrm>
        </p:spPr>
        <p:txBody>
          <a:bodyPr/>
          <a:lstStyle/>
          <a:p>
            <a:r>
              <a:rPr lang="en-US" altLang="zh-CN" sz="2400" b="1" dirty="0">
                <a:solidFill>
                  <a:srgbClr val="002060"/>
                </a:solidFill>
              </a:rPr>
              <a:t>The Unified Frameworks from the First Principle with Quasi-Particle method</a:t>
            </a:r>
            <a:endParaRPr lang="en-US" altLang="zh-CN" sz="800" dirty="0"/>
          </a:p>
          <a:p>
            <a:pPr marL="0" indent="0">
              <a:buNone/>
            </a:pPr>
            <a:r>
              <a:rPr lang="en-US" altLang="zh-CN" sz="2000" dirty="0"/>
              <a:t>       </a:t>
            </a:r>
          </a:p>
        </p:txBody>
      </p:sp>
      <p:sp>
        <p:nvSpPr>
          <p:cNvPr id="19" name="文本框 18">
            <a:extLst>
              <a:ext uri="{FF2B5EF4-FFF2-40B4-BE49-F238E27FC236}">
                <a16:creationId xmlns:a16="http://schemas.microsoft.com/office/drawing/2014/main" id="{7BF127A1-E624-43BA-BEED-DF7362ABE973}"/>
              </a:ext>
            </a:extLst>
          </p:cNvPr>
          <p:cNvSpPr txBox="1"/>
          <p:nvPr/>
        </p:nvSpPr>
        <p:spPr>
          <a:xfrm>
            <a:off x="415692" y="2107642"/>
            <a:ext cx="8546006"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zh-CN" dirty="0"/>
              <a:t>According to quasi-particle method, we only keep quadratic term and adding a quasi-particle mass for fluctuation field and integrate this </a:t>
            </a:r>
            <a:r>
              <a:rPr lang="en-US" altLang="zh-CN" dirty="0" err="1"/>
              <a:t>Lagrangian</a:t>
            </a:r>
            <a:r>
              <a:rPr lang="en-US" altLang="zh-CN" dirty="0"/>
              <a:t> by path integral. to find the effective potential is form as:</a:t>
            </a:r>
            <a:endParaRPr lang="zh-CN" altLang="en-US" dirty="0"/>
          </a:p>
        </p:txBody>
      </p:sp>
      <p:pic>
        <p:nvPicPr>
          <p:cNvPr id="49" name="图片 48">
            <a:extLst>
              <a:ext uri="{FF2B5EF4-FFF2-40B4-BE49-F238E27FC236}">
                <a16:creationId xmlns:a16="http://schemas.microsoft.com/office/drawing/2014/main" id="{AEDF14F6-07BF-4CA0-93AE-104C1C64C399}"/>
              </a:ext>
            </a:extLst>
          </p:cNvPr>
          <p:cNvPicPr>
            <a:picLocks noChangeAspect="1"/>
          </p:cNvPicPr>
          <p:nvPr/>
        </p:nvPicPr>
        <p:blipFill>
          <a:blip r:embed="rId3"/>
          <a:stretch>
            <a:fillRect/>
          </a:stretch>
        </p:blipFill>
        <p:spPr>
          <a:xfrm>
            <a:off x="1023800" y="3471671"/>
            <a:ext cx="6574515" cy="1036869"/>
          </a:xfrm>
          <a:prstGeom prst="rect">
            <a:avLst/>
          </a:prstGeom>
        </p:spPr>
      </p:pic>
      <p:pic>
        <p:nvPicPr>
          <p:cNvPr id="3" name="图片 2">
            <a:extLst>
              <a:ext uri="{FF2B5EF4-FFF2-40B4-BE49-F238E27FC236}">
                <a16:creationId xmlns:a16="http://schemas.microsoft.com/office/drawing/2014/main" id="{748C69B8-8BB2-4063-9F1C-96A66611C1F3}"/>
              </a:ext>
            </a:extLst>
          </p:cNvPr>
          <p:cNvPicPr>
            <a:picLocks noChangeAspect="1"/>
          </p:cNvPicPr>
          <p:nvPr/>
        </p:nvPicPr>
        <p:blipFill>
          <a:blip r:embed="rId4"/>
          <a:stretch>
            <a:fillRect/>
          </a:stretch>
        </p:blipFill>
        <p:spPr>
          <a:xfrm>
            <a:off x="2853212" y="3107321"/>
            <a:ext cx="3437567" cy="301101"/>
          </a:xfrm>
          <a:prstGeom prst="rect">
            <a:avLst/>
          </a:prstGeom>
        </p:spPr>
      </p:pic>
      <p:pic>
        <p:nvPicPr>
          <p:cNvPr id="6" name="图片 5">
            <a:extLst>
              <a:ext uri="{FF2B5EF4-FFF2-40B4-BE49-F238E27FC236}">
                <a16:creationId xmlns:a16="http://schemas.microsoft.com/office/drawing/2014/main" id="{42C5B118-0D7A-4F2E-B145-0B4FC6CACC72}"/>
              </a:ext>
            </a:extLst>
          </p:cNvPr>
          <p:cNvPicPr>
            <a:picLocks noChangeAspect="1"/>
          </p:cNvPicPr>
          <p:nvPr/>
        </p:nvPicPr>
        <p:blipFill>
          <a:blip r:embed="rId5"/>
          <a:stretch>
            <a:fillRect/>
          </a:stretch>
        </p:blipFill>
        <p:spPr>
          <a:xfrm>
            <a:off x="1673930" y="6093296"/>
            <a:ext cx="5796135" cy="530658"/>
          </a:xfrm>
          <a:prstGeom prst="rect">
            <a:avLst/>
          </a:prstGeom>
        </p:spPr>
      </p:pic>
      <p:grpSp>
        <p:nvGrpSpPr>
          <p:cNvPr id="9" name="组合 8">
            <a:extLst>
              <a:ext uri="{FF2B5EF4-FFF2-40B4-BE49-F238E27FC236}">
                <a16:creationId xmlns:a16="http://schemas.microsoft.com/office/drawing/2014/main" id="{F2091406-8A73-4536-B9DF-1DDC3453DAF0}"/>
              </a:ext>
            </a:extLst>
          </p:cNvPr>
          <p:cNvGrpSpPr/>
          <p:nvPr/>
        </p:nvGrpSpPr>
        <p:grpSpPr>
          <a:xfrm>
            <a:off x="236065" y="5033161"/>
            <a:ext cx="8709290" cy="478849"/>
            <a:chOff x="280535" y="4657240"/>
            <a:chExt cx="8709290" cy="478849"/>
          </a:xfrm>
        </p:grpSpPr>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FAE4372E-B0AF-4775-AF12-4D655E7DD911}"/>
                    </a:ext>
                  </a:extLst>
                </p:cNvPr>
                <p:cNvSpPr txBox="1"/>
                <p:nvPr/>
              </p:nvSpPr>
              <p:spPr>
                <a:xfrm>
                  <a:off x="280535" y="4695031"/>
                  <a:ext cx="8709290" cy="3693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14:m>
                    <m:oMath xmlns:m="http://schemas.openxmlformats.org/officeDocument/2006/math">
                      <m:r>
                        <a:rPr lang="en-US" altLang="zh-CN" b="0" i="1" smtClean="0">
                          <a:latin typeface="Cambria Math" panose="02040503050406030204" pitchFamily="18" charset="0"/>
                        </a:rPr>
                        <m:t>𝑠</m:t>
                      </m:r>
                    </m:oMath>
                  </a14:m>
                  <a:r>
                    <a:rPr lang="zh-CN" altLang="en-US" dirty="0"/>
                    <a:t> </a:t>
                  </a:r>
                  <a:r>
                    <a:rPr lang="en-US" altLang="zh-CN" dirty="0"/>
                    <a:t>is the parameter of adjoint representation of </a:t>
                  </a:r>
                  <a:r>
                    <a:rPr lang="en-US" altLang="zh-CN" dirty="0" err="1"/>
                    <a:t>Polaykov</a:t>
                  </a:r>
                  <a:r>
                    <a:rPr lang="en-US" altLang="zh-CN" dirty="0"/>
                    <a:t> Loop                                 </a:t>
                  </a:r>
                </a:p>
              </p:txBody>
            </p:sp>
          </mc:Choice>
          <mc:Fallback xmlns="">
            <p:sp>
              <p:nvSpPr>
                <p:cNvPr id="7" name="文本框 6">
                  <a:extLst>
                    <a:ext uri="{FF2B5EF4-FFF2-40B4-BE49-F238E27FC236}">
                      <a16:creationId xmlns:a16="http://schemas.microsoft.com/office/drawing/2014/main" id="{FAE4372E-B0AF-4775-AF12-4D655E7DD911}"/>
                    </a:ext>
                  </a:extLst>
                </p:cNvPr>
                <p:cNvSpPr txBox="1">
                  <a:spLocks noRot="1" noChangeAspect="1" noMove="1" noResize="1" noEditPoints="1" noAdjustHandles="1" noChangeArrowheads="1" noChangeShapeType="1" noTextEdit="1"/>
                </p:cNvSpPr>
                <p:nvPr/>
              </p:nvSpPr>
              <p:spPr>
                <a:xfrm>
                  <a:off x="280535" y="4695031"/>
                  <a:ext cx="8709290" cy="369332"/>
                </a:xfrm>
                <a:prstGeom prst="rect">
                  <a:avLst/>
                </a:prstGeom>
                <a:blipFill>
                  <a:blip r:embed="rId6"/>
                  <a:stretch>
                    <a:fillRect t="-6250" b="-21875"/>
                  </a:stretch>
                </a:blipFill>
                <a:ln>
                  <a:solidFill>
                    <a:schemeClr val="bg1"/>
                  </a:solidFill>
                </a:ln>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359DEE75-B2A1-4051-B132-3A2465274805}"/>
                </a:ext>
              </a:extLst>
            </p:cNvPr>
            <p:cNvPicPr>
              <a:picLocks noChangeAspect="1"/>
            </p:cNvPicPr>
            <p:nvPr/>
          </p:nvPicPr>
          <p:blipFill>
            <a:blip r:embed="rId7"/>
            <a:stretch>
              <a:fillRect/>
            </a:stretch>
          </p:blipFill>
          <p:spPr>
            <a:xfrm>
              <a:off x="6170463" y="4657240"/>
              <a:ext cx="2779297" cy="478849"/>
            </a:xfrm>
            <a:prstGeom prst="rect">
              <a:avLst/>
            </a:prstGeom>
          </p:spPr>
        </p:pic>
      </p:gr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22F696BF-76DB-43F9-93C8-974BCBBDDD4E}"/>
                  </a:ext>
                </a:extLst>
              </p:cNvPr>
              <p:cNvSpPr txBox="1"/>
              <p:nvPr/>
            </p:nvSpPr>
            <p:spPr>
              <a:xfrm>
                <a:off x="1194341" y="5486687"/>
                <a:ext cx="6755311" cy="49379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zh-CN" dirty="0"/>
                  <a:t>We have used the average eigenvalue assumption that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𝑗</m:t>
                        </m:r>
                      </m:sub>
                    </m:sSub>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num>
                      <m:den>
                        <m:r>
                          <a:rPr lang="en-US" altLang="zh-CN" i="1">
                            <a:latin typeface="Cambria Math" panose="02040503050406030204" pitchFamily="18" charset="0"/>
                          </a:rPr>
                          <m:t>𝑁</m:t>
                        </m:r>
                      </m:den>
                    </m:f>
                    <m:r>
                      <a:rPr lang="en-US" altLang="zh-CN" i="1">
                        <a:latin typeface="Cambria Math" panose="02040503050406030204" pitchFamily="18" charset="0"/>
                      </a:rPr>
                      <m:t>𝑠</m:t>
                    </m:r>
                  </m:oMath>
                </a14:m>
                <a:endParaRPr lang="zh-CN" altLang="en-US" dirty="0"/>
              </a:p>
            </p:txBody>
          </p:sp>
        </mc:Choice>
        <mc:Fallback xmlns="">
          <p:sp>
            <p:nvSpPr>
              <p:cNvPr id="4" name="文本框 3">
                <a:extLst>
                  <a:ext uri="{FF2B5EF4-FFF2-40B4-BE49-F238E27FC236}">
                    <a16:creationId xmlns:a16="http://schemas.microsoft.com/office/drawing/2014/main" id="{22F696BF-76DB-43F9-93C8-974BCBBDDD4E}"/>
                  </a:ext>
                </a:extLst>
              </p:cNvPr>
              <p:cNvSpPr txBox="1">
                <a:spLocks noRot="1" noChangeAspect="1" noMove="1" noResize="1" noEditPoints="1" noAdjustHandles="1" noChangeArrowheads="1" noChangeShapeType="1" noTextEdit="1"/>
              </p:cNvSpPr>
              <p:nvPr/>
            </p:nvSpPr>
            <p:spPr>
              <a:xfrm>
                <a:off x="1194341" y="5486687"/>
                <a:ext cx="6755311" cy="493790"/>
              </a:xfrm>
              <a:prstGeom prst="rect">
                <a:avLst/>
              </a:prstGeom>
              <a:blipFill>
                <a:blip r:embed="rId8"/>
                <a:stretch>
                  <a:fillRect l="-629" b="-4706"/>
                </a:stretch>
              </a:blipFill>
            </p:spPr>
            <p:txBody>
              <a:bodyPr/>
              <a:lstStyle/>
              <a:p>
                <a:r>
                  <a:rPr lang="zh-CN" altLang="en-US">
                    <a:noFill/>
                  </a:rPr>
                  <a:t> </a:t>
                </a:r>
              </a:p>
            </p:txBody>
          </p:sp>
        </mc:Fallback>
      </mc:AlternateContent>
      <p:grpSp>
        <p:nvGrpSpPr>
          <p:cNvPr id="11" name="组合 10">
            <a:extLst>
              <a:ext uri="{FF2B5EF4-FFF2-40B4-BE49-F238E27FC236}">
                <a16:creationId xmlns:a16="http://schemas.microsoft.com/office/drawing/2014/main" id="{1169064B-C6C9-4CD9-88C2-F292DF4F7276}"/>
              </a:ext>
            </a:extLst>
          </p:cNvPr>
          <p:cNvGrpSpPr/>
          <p:nvPr/>
        </p:nvGrpSpPr>
        <p:grpSpPr>
          <a:xfrm>
            <a:off x="2087691" y="4543410"/>
            <a:ext cx="4446731" cy="565219"/>
            <a:chOff x="971536" y="4554943"/>
            <a:chExt cx="4446731" cy="565219"/>
          </a:xfrm>
        </p:grpSpPr>
        <p:pic>
          <p:nvPicPr>
            <p:cNvPr id="50" name="图片 49">
              <a:extLst>
                <a:ext uri="{FF2B5EF4-FFF2-40B4-BE49-F238E27FC236}">
                  <a16:creationId xmlns:a16="http://schemas.microsoft.com/office/drawing/2014/main" id="{A710222A-07D8-4AA7-B079-27049408830C}"/>
                </a:ext>
              </a:extLst>
            </p:cNvPr>
            <p:cNvPicPr>
              <a:picLocks noChangeAspect="1"/>
            </p:cNvPicPr>
            <p:nvPr/>
          </p:nvPicPr>
          <p:blipFill>
            <a:blip r:embed="rId9"/>
            <a:stretch>
              <a:fillRect/>
            </a:stretch>
          </p:blipFill>
          <p:spPr>
            <a:xfrm>
              <a:off x="3203847" y="4554943"/>
              <a:ext cx="2214420" cy="565219"/>
            </a:xfrm>
            <a:prstGeom prst="rect">
              <a:avLst/>
            </a:prstGeom>
          </p:spPr>
        </p:pic>
        <p:sp>
          <p:nvSpPr>
            <p:cNvPr id="10" name="文本框 9">
              <a:extLst>
                <a:ext uri="{FF2B5EF4-FFF2-40B4-BE49-F238E27FC236}">
                  <a16:creationId xmlns:a16="http://schemas.microsoft.com/office/drawing/2014/main" id="{7523FB9B-C87A-43A2-8B0A-7D7B3B8283D2}"/>
                </a:ext>
              </a:extLst>
            </p:cNvPr>
            <p:cNvSpPr txBox="1"/>
            <p:nvPr/>
          </p:nvSpPr>
          <p:spPr>
            <a:xfrm>
              <a:off x="971536" y="4629894"/>
              <a:ext cx="2205027" cy="369332"/>
            </a:xfrm>
            <a:prstGeom prst="rect">
              <a:avLst/>
            </a:prstGeom>
            <a:noFill/>
          </p:spPr>
          <p:txBody>
            <a:bodyPr wrap="none" rtlCol="0">
              <a:spAutoFit/>
            </a:bodyPr>
            <a:lstStyle/>
            <a:p>
              <a:r>
                <a:rPr lang="en-US" altLang="zh-CN" dirty="0">
                  <a:latin typeface="+mn-lt"/>
                </a:rPr>
                <a:t>The effective energy: </a:t>
              </a:r>
              <a:endParaRPr lang="zh-CN" altLang="en-US" dirty="0">
                <a:latin typeface="+mn-lt"/>
              </a:endParaRPr>
            </a:p>
          </p:txBody>
        </p:sp>
      </p:grpSp>
    </p:spTree>
    <p:extLst>
      <p:ext uri="{BB962C8B-B14F-4D97-AF65-F5344CB8AC3E}">
        <p14:creationId xmlns:p14="http://schemas.microsoft.com/office/powerpoint/2010/main" val="2430026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0D3D5082-39A1-4C65-BB44-67E55F070C32}"/>
              </a:ext>
            </a:extLst>
          </p:cNvPr>
          <p:cNvSpPr/>
          <p:nvPr/>
        </p:nvSpPr>
        <p:spPr>
          <a:xfrm>
            <a:off x="179512" y="1124418"/>
            <a:ext cx="8784976" cy="72000"/>
          </a:xfrm>
          <a:prstGeom prst="rect">
            <a:avLst/>
          </a:prstGeom>
          <a:gradFill flip="none" rotWithShape="1">
            <a:gsLst>
              <a:gs pos="0">
                <a:schemeClr val="tx2"/>
              </a:gs>
              <a:gs pos="50000">
                <a:schemeClr val="bg1">
                  <a:lumMod val="65000"/>
                </a:schemeClr>
              </a:gs>
              <a:gs pos="100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21"/>
          <p:cNvSpPr txBox="1"/>
          <p:nvPr/>
        </p:nvSpPr>
        <p:spPr>
          <a:xfrm>
            <a:off x="322657" y="278408"/>
            <a:ext cx="441146" cy="369332"/>
          </a:xfrm>
          <a:prstGeom prst="rect">
            <a:avLst/>
          </a:prstGeom>
          <a:noFill/>
        </p:spPr>
        <p:txBody>
          <a:bodyPr wrap="none" rtlCol="0">
            <a:spAutoFit/>
          </a:bodyPr>
          <a:lstStyle/>
          <a:p>
            <a:r>
              <a:rPr lang="en-US" altLang="zh-CN" dirty="0"/>
              <a:t>15</a:t>
            </a:r>
            <a:endParaRPr lang="zh-CN" altLang="en-US" dirty="0"/>
          </a:p>
        </p:txBody>
      </p:sp>
      <p:pic>
        <p:nvPicPr>
          <p:cNvPr id="15" name="图片 12">
            <a:extLst>
              <a:ext uri="{FF2B5EF4-FFF2-40B4-BE49-F238E27FC236}">
                <a16:creationId xmlns:a16="http://schemas.microsoft.com/office/drawing/2014/main" id="{5E83BB49-189E-4C51-B62C-BF08D302C0EA}"/>
              </a:ext>
            </a:extLst>
          </p:cNvPr>
          <p:cNvPicPr>
            <a:picLocks noChangeAspect="1"/>
          </p:cNvPicPr>
          <p:nvPr/>
        </p:nvPicPr>
        <p:blipFill>
          <a:blip r:embed="rId2"/>
          <a:stretch>
            <a:fillRect/>
          </a:stretch>
        </p:blipFill>
        <p:spPr>
          <a:xfrm>
            <a:off x="7878492" y="1335"/>
            <a:ext cx="1265508" cy="923478"/>
          </a:xfrm>
          <a:prstGeom prst="rect">
            <a:avLst/>
          </a:prstGeom>
        </p:spPr>
      </p:pic>
      <p:sp>
        <p:nvSpPr>
          <p:cNvPr id="16" name="标题 1">
            <a:extLst>
              <a:ext uri="{FF2B5EF4-FFF2-40B4-BE49-F238E27FC236}">
                <a16:creationId xmlns:a16="http://schemas.microsoft.com/office/drawing/2014/main" id="{5AEB1E60-DFBA-491C-8612-8FA70B873C92}"/>
              </a:ext>
            </a:extLst>
          </p:cNvPr>
          <p:cNvSpPr>
            <a:spLocks noGrp="1"/>
          </p:cNvSpPr>
          <p:nvPr>
            <p:ph type="title"/>
          </p:nvPr>
        </p:nvSpPr>
        <p:spPr>
          <a:xfrm>
            <a:off x="457200" y="274638"/>
            <a:ext cx="8229600" cy="1143000"/>
          </a:xfrm>
        </p:spPr>
        <p:txBody>
          <a:bodyPr/>
          <a:lstStyle/>
          <a:p>
            <a:r>
              <a:rPr lang="en-US" altLang="zh-CN" sz="2800" b="1" dirty="0">
                <a:solidFill>
                  <a:srgbClr val="002060"/>
                </a:solidFill>
              </a:rPr>
              <a:t>From PLM to Quasi-Particle Model</a:t>
            </a:r>
            <a:endParaRPr lang="zh-CN" altLang="en-US" sz="2800" b="1" dirty="0">
              <a:solidFill>
                <a:srgbClr val="002060"/>
              </a:solidFill>
            </a:endParaRPr>
          </a:p>
        </p:txBody>
      </p:sp>
      <p:sp>
        <p:nvSpPr>
          <p:cNvPr id="18" name="内容占位符 2">
            <a:extLst>
              <a:ext uri="{FF2B5EF4-FFF2-40B4-BE49-F238E27FC236}">
                <a16:creationId xmlns:a16="http://schemas.microsoft.com/office/drawing/2014/main" id="{6C1E522F-B5EB-4045-8E4A-217C47C51292}"/>
              </a:ext>
            </a:extLst>
          </p:cNvPr>
          <p:cNvSpPr>
            <a:spLocks noGrp="1"/>
          </p:cNvSpPr>
          <p:nvPr>
            <p:ph idx="1"/>
          </p:nvPr>
        </p:nvSpPr>
        <p:spPr>
          <a:xfrm>
            <a:off x="457200" y="1207595"/>
            <a:ext cx="8435280" cy="400110"/>
          </a:xfrm>
        </p:spPr>
        <p:txBody>
          <a:bodyPr/>
          <a:lstStyle/>
          <a:p>
            <a:r>
              <a:rPr lang="en-US" altLang="zh-CN" sz="2400" b="1" dirty="0">
                <a:solidFill>
                  <a:srgbClr val="002060"/>
                </a:solidFill>
              </a:rPr>
              <a:t>The Unified Frameworks from the First Principle with Quasi-Particle method</a:t>
            </a:r>
            <a:endParaRPr lang="en-US" altLang="zh-CN" sz="800" dirty="0"/>
          </a:p>
          <a:p>
            <a:pPr marL="0" indent="0">
              <a:buNone/>
            </a:pPr>
            <a:r>
              <a:rPr lang="en-US" altLang="zh-CN" sz="2000" dirty="0"/>
              <a:t>       </a:t>
            </a:r>
          </a:p>
        </p:txBody>
      </p:sp>
      <p:sp>
        <p:nvSpPr>
          <p:cNvPr id="2" name="文本框 1">
            <a:extLst>
              <a:ext uri="{FF2B5EF4-FFF2-40B4-BE49-F238E27FC236}">
                <a16:creationId xmlns:a16="http://schemas.microsoft.com/office/drawing/2014/main" id="{156E71FC-F27B-4F9B-B9A0-E19B1DF9A070}"/>
              </a:ext>
            </a:extLst>
          </p:cNvPr>
          <p:cNvSpPr txBox="1"/>
          <p:nvPr/>
        </p:nvSpPr>
        <p:spPr>
          <a:xfrm>
            <a:off x="457200" y="1988840"/>
            <a:ext cx="7840645" cy="369332"/>
          </a:xfrm>
          <a:prstGeom prst="rect">
            <a:avLst/>
          </a:prstGeom>
          <a:noFill/>
        </p:spPr>
        <p:txBody>
          <a:bodyPr wrap="square" rtlCol="0">
            <a:spAutoFit/>
          </a:bodyPr>
          <a:lstStyle/>
          <a:p>
            <a:r>
              <a:rPr lang="en-US" altLang="zh-CN" dirty="0"/>
              <a:t>This potential is very complicated, but we can simplified it by some hit</a:t>
            </a:r>
            <a:endParaRPr lang="zh-CN" altLang="en-US" dirty="0"/>
          </a:p>
        </p:txBody>
      </p:sp>
      <p:cxnSp>
        <p:nvCxnSpPr>
          <p:cNvPr id="13" name="直接箭头连接符 12">
            <a:extLst>
              <a:ext uri="{FF2B5EF4-FFF2-40B4-BE49-F238E27FC236}">
                <a16:creationId xmlns:a16="http://schemas.microsoft.com/office/drawing/2014/main" id="{C374A9C8-BC43-48BC-B6E8-78AF581762C1}"/>
              </a:ext>
            </a:extLst>
          </p:cNvPr>
          <p:cNvCxnSpPr>
            <a:stCxn id="5" idx="2"/>
          </p:cNvCxnSpPr>
          <p:nvPr/>
        </p:nvCxnSpPr>
        <p:spPr>
          <a:xfrm>
            <a:off x="2665524" y="2799998"/>
            <a:ext cx="466316" cy="55699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直接箭头连接符 16">
            <a:extLst>
              <a:ext uri="{FF2B5EF4-FFF2-40B4-BE49-F238E27FC236}">
                <a16:creationId xmlns:a16="http://schemas.microsoft.com/office/drawing/2014/main" id="{E67799DE-C0ED-4B3A-927F-4257DD09713C}"/>
              </a:ext>
            </a:extLst>
          </p:cNvPr>
          <p:cNvCxnSpPr>
            <a:cxnSpLocks/>
            <a:endCxn id="6" idx="2"/>
          </p:cNvCxnSpPr>
          <p:nvPr/>
        </p:nvCxnSpPr>
        <p:spPr>
          <a:xfrm flipV="1">
            <a:off x="5959503" y="2799998"/>
            <a:ext cx="453942" cy="55699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nvGrpSpPr>
          <p:cNvPr id="26" name="组合 25">
            <a:extLst>
              <a:ext uri="{FF2B5EF4-FFF2-40B4-BE49-F238E27FC236}">
                <a16:creationId xmlns:a16="http://schemas.microsoft.com/office/drawing/2014/main" id="{2E3516C6-0851-40C0-9818-197EA3C0EEF0}"/>
              </a:ext>
            </a:extLst>
          </p:cNvPr>
          <p:cNvGrpSpPr/>
          <p:nvPr/>
        </p:nvGrpSpPr>
        <p:grpSpPr>
          <a:xfrm>
            <a:off x="1599783" y="2358172"/>
            <a:ext cx="5963784" cy="1368152"/>
            <a:chOff x="1599783" y="2358172"/>
            <a:chExt cx="5963784" cy="1368152"/>
          </a:xfrm>
        </p:grpSpPr>
        <p:grpSp>
          <p:nvGrpSpPr>
            <p:cNvPr id="9" name="组合 8">
              <a:extLst>
                <a:ext uri="{FF2B5EF4-FFF2-40B4-BE49-F238E27FC236}">
                  <a16:creationId xmlns:a16="http://schemas.microsoft.com/office/drawing/2014/main" id="{6207B136-F7EC-4E02-BA93-BBC6DFF2C8F8}"/>
                </a:ext>
              </a:extLst>
            </p:cNvPr>
            <p:cNvGrpSpPr/>
            <p:nvPr/>
          </p:nvGrpSpPr>
          <p:grpSpPr>
            <a:xfrm>
              <a:off x="1599783" y="2358172"/>
              <a:ext cx="5963784" cy="514319"/>
              <a:chOff x="852464" y="2482147"/>
              <a:chExt cx="5963784" cy="514319"/>
            </a:xfrm>
          </p:grpSpPr>
          <p:sp>
            <p:nvSpPr>
              <p:cNvPr id="5" name="文本框 4">
                <a:extLst>
                  <a:ext uri="{FF2B5EF4-FFF2-40B4-BE49-F238E27FC236}">
                    <a16:creationId xmlns:a16="http://schemas.microsoft.com/office/drawing/2014/main" id="{A97F3ECF-4BE8-4951-93A5-31B88A172085}"/>
                  </a:ext>
                </a:extLst>
              </p:cNvPr>
              <p:cNvSpPr txBox="1"/>
              <p:nvPr/>
            </p:nvSpPr>
            <p:spPr>
              <a:xfrm>
                <a:off x="852464" y="2554641"/>
                <a:ext cx="213148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altLang="zh-CN" dirty="0"/>
                  <a:t>Asymptotic Freedom</a:t>
                </a:r>
                <a:endParaRPr lang="zh-CN" altLang="en-US" dirty="0"/>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2DE16045-9088-4DCE-980B-B42B7A7D7BE7}"/>
                      </a:ext>
                    </a:extLst>
                  </p:cNvPr>
                  <p:cNvSpPr txBox="1"/>
                  <p:nvPr/>
                </p:nvSpPr>
                <p:spPr>
                  <a:xfrm>
                    <a:off x="4516003" y="2554641"/>
                    <a:ext cx="2300245"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pPr algn="ctr"/>
                    <a14:m>
                      <m:oMath xmlns:m="http://schemas.openxmlformats.org/officeDocument/2006/math">
                        <m:r>
                          <a:rPr lang="zh-CN" altLang="en-US" i="1" smtClean="0">
                            <a:latin typeface="Cambria Math" panose="02040503050406030204" pitchFamily="18" charset="0"/>
                          </a:rPr>
                          <m:t>𝒱</m:t>
                        </m:r>
                      </m:oMath>
                    </a14:m>
                    <a:r>
                      <a:rPr lang="zh-CN" altLang="en-US" dirty="0"/>
                      <a:t> </a:t>
                    </a:r>
                    <a:r>
                      <a:rPr lang="en-US" altLang="zh-CN" dirty="0"/>
                      <a:t>must became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𝑤𝑒𝑖𝑠𝑠</m:t>
                            </m:r>
                          </m:sub>
                        </m:sSub>
                      </m:oMath>
                    </a14:m>
                    <a:endParaRPr lang="en-US" altLang="zh-CN" b="0" dirty="0"/>
                  </a:p>
                </p:txBody>
              </p:sp>
            </mc:Choice>
            <mc:Fallback xmlns="">
              <p:sp>
                <p:nvSpPr>
                  <p:cNvPr id="6" name="文本框 5">
                    <a:extLst>
                      <a:ext uri="{FF2B5EF4-FFF2-40B4-BE49-F238E27FC236}">
                        <a16:creationId xmlns:a16="http://schemas.microsoft.com/office/drawing/2014/main" id="{2DE16045-9088-4DCE-980B-B42B7A7D7BE7}"/>
                      </a:ext>
                    </a:extLst>
                  </p:cNvPr>
                  <p:cNvSpPr txBox="1">
                    <a:spLocks noRot="1" noChangeAspect="1" noMove="1" noResize="1" noEditPoints="1" noAdjustHandles="1" noChangeArrowheads="1" noChangeShapeType="1" noTextEdit="1"/>
                  </p:cNvSpPr>
                  <p:nvPr/>
                </p:nvSpPr>
                <p:spPr>
                  <a:xfrm>
                    <a:off x="4516003" y="2554641"/>
                    <a:ext cx="2300245"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箭头: 右 6">
                    <a:extLst>
                      <a:ext uri="{FF2B5EF4-FFF2-40B4-BE49-F238E27FC236}">
                        <a16:creationId xmlns:a16="http://schemas.microsoft.com/office/drawing/2014/main" id="{0D3A05F1-59D6-4220-BCCF-8502B5789845}"/>
                      </a:ext>
                    </a:extLst>
                  </p:cNvPr>
                  <p:cNvSpPr/>
                  <p:nvPr/>
                </p:nvSpPr>
                <p:spPr>
                  <a:xfrm>
                    <a:off x="2983946" y="2482147"/>
                    <a:ext cx="1512168" cy="514319"/>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For </a:t>
                    </a:r>
                    <a14:m>
                      <m:oMath xmlns:m="http://schemas.openxmlformats.org/officeDocument/2006/math">
                        <m:r>
                          <a:rPr lang="en-US" altLang="zh-CN" b="0" i="1" smtClean="0">
                            <a:latin typeface="Cambria Math" panose="02040503050406030204" pitchFamily="18" charset="0"/>
                          </a:rPr>
                          <m:t>𝑇</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𝑐</m:t>
                            </m:r>
                          </m:sub>
                        </m:sSub>
                      </m:oMath>
                    </a14:m>
                    <a:endParaRPr lang="zh-CN" altLang="en-US" dirty="0"/>
                  </a:p>
                </p:txBody>
              </p:sp>
            </mc:Choice>
            <mc:Fallback xmlns="">
              <p:sp>
                <p:nvSpPr>
                  <p:cNvPr id="7" name="箭头: 右 6">
                    <a:extLst>
                      <a:ext uri="{FF2B5EF4-FFF2-40B4-BE49-F238E27FC236}">
                        <a16:creationId xmlns:a16="http://schemas.microsoft.com/office/drawing/2014/main" id="{0D3A05F1-59D6-4220-BCCF-8502B5789845}"/>
                      </a:ext>
                    </a:extLst>
                  </p:cNvPr>
                  <p:cNvSpPr>
                    <a:spLocks noRot="1" noChangeAspect="1" noMove="1" noResize="1" noEditPoints="1" noAdjustHandles="1" noChangeArrowheads="1" noChangeShapeType="1" noTextEdit="1"/>
                  </p:cNvSpPr>
                  <p:nvPr/>
                </p:nvSpPr>
                <p:spPr>
                  <a:xfrm>
                    <a:off x="2983946" y="2482147"/>
                    <a:ext cx="1512168" cy="514319"/>
                  </a:xfrm>
                  <a:prstGeom prst="rightArrow">
                    <a:avLst/>
                  </a:prstGeom>
                  <a:blipFill>
                    <a:blip r:embed="rId4"/>
                    <a:stretch>
                      <a:fillRect/>
                    </a:stretch>
                  </a:blipFill>
                </p:spPr>
                <p:txBody>
                  <a:bodyPr/>
                  <a:lstStyle/>
                  <a:p>
                    <a:r>
                      <a:rPr lang="zh-CN" altLang="en-US">
                        <a:noFill/>
                      </a:rPr>
                      <a:t> </a:t>
                    </a:r>
                  </a:p>
                </p:txBody>
              </p:sp>
            </mc:Fallback>
          </mc:AlternateContent>
        </p:grpSp>
        <p:sp>
          <p:nvSpPr>
            <p:cNvPr id="11" name="文本框 10">
              <a:extLst>
                <a:ext uri="{FF2B5EF4-FFF2-40B4-BE49-F238E27FC236}">
                  <a16:creationId xmlns:a16="http://schemas.microsoft.com/office/drawing/2014/main" id="{2F62919B-3AC6-46FD-886A-9BC6C07ACFCD}"/>
                </a:ext>
              </a:extLst>
            </p:cNvPr>
            <p:cNvSpPr txBox="1"/>
            <p:nvPr/>
          </p:nvSpPr>
          <p:spPr>
            <a:xfrm>
              <a:off x="2430291" y="3356992"/>
              <a:ext cx="428341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altLang="zh-CN" dirty="0"/>
                <a:t>Theory became perturbation at high energy</a:t>
              </a:r>
              <a:endParaRPr lang="zh-CN" altLang="en-US" dirty="0"/>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93BED473-C7E8-4056-AA88-4B3EC880632A}"/>
                    </a:ext>
                  </a:extLst>
                </p:cNvPr>
                <p:cNvSpPr txBox="1"/>
                <p:nvPr/>
              </p:nvSpPr>
              <p:spPr>
                <a:xfrm>
                  <a:off x="2580162" y="2890974"/>
                  <a:ext cx="3983673" cy="307777"/>
                </a:xfrm>
                <a:prstGeom prst="rect">
                  <a:avLst/>
                </a:prstGeom>
                <a:noFill/>
              </p:spPr>
              <p:txBody>
                <a:bodyPr wrap="square" rtlCol="0">
                  <a:spAutoFit/>
                </a:bodyPr>
                <a:lstStyle/>
                <a:p>
                  <a:pPr algn="ctr"/>
                  <a14:m>
                    <m:oMath xmlns:m="http://schemas.openxmlformats.org/officeDocument/2006/math">
                      <m:sSub>
                        <m:sSubPr>
                          <m:ctrlPr>
                            <a:rPr lang="en-US" altLang="zh-CN" sz="1400" b="1" i="1" smtClean="0">
                              <a:latin typeface="Cambria Math" panose="02040503050406030204" pitchFamily="18" charset="0"/>
                            </a:rPr>
                          </m:ctrlPr>
                        </m:sSubPr>
                        <m:e>
                          <m:r>
                            <a:rPr lang="en-US" altLang="zh-CN" sz="1400" b="1" i="1" smtClean="0">
                              <a:latin typeface="Cambria Math" panose="02040503050406030204" pitchFamily="18" charset="0"/>
                            </a:rPr>
                            <m:t>𝑽</m:t>
                          </m:r>
                        </m:e>
                        <m:sub>
                          <m:r>
                            <a:rPr lang="en-US" altLang="zh-CN" sz="1400" b="1" i="1" smtClean="0">
                              <a:latin typeface="Cambria Math" panose="02040503050406030204" pitchFamily="18" charset="0"/>
                            </a:rPr>
                            <m:t>𝒘𝒆𝒊𝒔𝒔</m:t>
                          </m:r>
                        </m:sub>
                      </m:sSub>
                    </m:oMath>
                  </a14:m>
                  <a:r>
                    <a:rPr lang="zh-CN" altLang="en-US" sz="1400" b="1" dirty="0"/>
                    <a:t> </a:t>
                  </a:r>
                  <a:r>
                    <a:rPr lang="en-US" altLang="zh-CN" sz="1400" b="1" dirty="0"/>
                    <a:t>is the potential for free gluon</a:t>
                  </a:r>
                  <a:endParaRPr lang="zh-CN" altLang="en-US" sz="1400" b="1" dirty="0"/>
                </a:p>
              </p:txBody>
            </p:sp>
          </mc:Choice>
          <mc:Fallback xmlns="">
            <p:sp>
              <p:nvSpPr>
                <p:cNvPr id="20" name="文本框 19">
                  <a:extLst>
                    <a:ext uri="{FF2B5EF4-FFF2-40B4-BE49-F238E27FC236}">
                      <a16:creationId xmlns:a16="http://schemas.microsoft.com/office/drawing/2014/main" id="{93BED473-C7E8-4056-AA88-4B3EC880632A}"/>
                    </a:ext>
                  </a:extLst>
                </p:cNvPr>
                <p:cNvSpPr txBox="1">
                  <a:spLocks noRot="1" noChangeAspect="1" noMove="1" noResize="1" noEditPoints="1" noAdjustHandles="1" noChangeArrowheads="1" noChangeShapeType="1" noTextEdit="1"/>
                </p:cNvSpPr>
                <p:nvPr/>
              </p:nvSpPr>
              <p:spPr>
                <a:xfrm>
                  <a:off x="2580162" y="2890974"/>
                  <a:ext cx="3983673" cy="307777"/>
                </a:xfrm>
                <a:prstGeom prst="rect">
                  <a:avLst/>
                </a:prstGeom>
                <a:blipFill>
                  <a:blip r:embed="rId5"/>
                  <a:stretch>
                    <a:fillRect t="-3922" b="-19608"/>
                  </a:stretch>
                </a:blipFill>
              </p:spPr>
              <p:txBody>
                <a:bodyPr/>
                <a:lstStyle/>
                <a:p>
                  <a:r>
                    <a:rPr lang="zh-CN" altLang="en-US">
                      <a:noFill/>
                    </a:rPr>
                    <a:t> </a:t>
                  </a:r>
                </a:p>
              </p:txBody>
            </p:sp>
          </mc:Fallback>
        </mc:AlternateContent>
      </p:grpSp>
      <p:grpSp>
        <p:nvGrpSpPr>
          <p:cNvPr id="25" name="组合 24">
            <a:extLst>
              <a:ext uri="{FF2B5EF4-FFF2-40B4-BE49-F238E27FC236}">
                <a16:creationId xmlns:a16="http://schemas.microsoft.com/office/drawing/2014/main" id="{A5F6DCBE-80B0-4CEC-9C78-E77AD000288E}"/>
              </a:ext>
            </a:extLst>
          </p:cNvPr>
          <p:cNvGrpSpPr/>
          <p:nvPr/>
        </p:nvGrpSpPr>
        <p:grpSpPr>
          <a:xfrm>
            <a:off x="1793272" y="3884565"/>
            <a:ext cx="5557452" cy="391902"/>
            <a:chOff x="629022" y="3869214"/>
            <a:chExt cx="5557452" cy="391902"/>
          </a:xfrm>
        </p:grpSpPr>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201C6428-4E8A-44B7-8D98-BADC21817C60}"/>
                    </a:ext>
                  </a:extLst>
                </p:cNvPr>
                <p:cNvSpPr txBox="1"/>
                <p:nvPr/>
              </p:nvSpPr>
              <p:spPr>
                <a:xfrm>
                  <a:off x="629022" y="3880499"/>
                  <a:ext cx="378494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altLang="zh-CN" dirty="0"/>
                    <a:t>When will our model return to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𝑤𝑒𝑖𝑠𝑠</m:t>
                          </m:r>
                        </m:sub>
                      </m:sSub>
                    </m:oMath>
                  </a14:m>
                  <a:r>
                    <a:rPr lang="en-US" altLang="zh-CN" dirty="0"/>
                    <a:t>?</a:t>
                  </a:r>
                  <a:endParaRPr lang="zh-CN" altLang="en-US" dirty="0"/>
                </a:p>
              </p:txBody>
            </p:sp>
          </mc:Choice>
          <mc:Fallback xmlns="">
            <p:sp>
              <p:nvSpPr>
                <p:cNvPr id="21" name="文本框 20">
                  <a:extLst>
                    <a:ext uri="{FF2B5EF4-FFF2-40B4-BE49-F238E27FC236}">
                      <a16:creationId xmlns:a16="http://schemas.microsoft.com/office/drawing/2014/main" id="{201C6428-4E8A-44B7-8D98-BADC21817C60}"/>
                    </a:ext>
                  </a:extLst>
                </p:cNvPr>
                <p:cNvSpPr txBox="1">
                  <a:spLocks noRot="1" noChangeAspect="1" noMove="1" noResize="1" noEditPoints="1" noAdjustHandles="1" noChangeArrowheads="1" noChangeShapeType="1" noTextEdit="1"/>
                </p:cNvSpPr>
                <p:nvPr/>
              </p:nvSpPr>
              <p:spPr>
                <a:xfrm>
                  <a:off x="629022" y="3880499"/>
                  <a:ext cx="3784947" cy="369332"/>
                </a:xfrm>
                <a:prstGeom prst="rect">
                  <a:avLst/>
                </a:prstGeom>
                <a:blipFill>
                  <a:blip r:embed="rId6"/>
                  <a:stretch>
                    <a:fillRect l="-480" t="-4615" r="-640"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68915F7C-471A-497A-AA21-46BB7E4E700F}"/>
                    </a:ext>
                  </a:extLst>
                </p:cNvPr>
                <p:cNvSpPr txBox="1"/>
                <p:nvPr/>
              </p:nvSpPr>
              <p:spPr>
                <a:xfrm>
                  <a:off x="5164528" y="3869214"/>
                  <a:ext cx="1021946" cy="39190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𝑔</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𝑇</m:t>
                        </m:r>
                      </m:oMath>
                    </m:oMathPara>
                  </a14:m>
                  <a:endParaRPr lang="zh-CN" altLang="en-US" dirty="0"/>
                </a:p>
              </p:txBody>
            </p:sp>
          </mc:Choice>
          <mc:Fallback xmlns="">
            <p:sp>
              <p:nvSpPr>
                <p:cNvPr id="23" name="文本框 22">
                  <a:extLst>
                    <a:ext uri="{FF2B5EF4-FFF2-40B4-BE49-F238E27FC236}">
                      <a16:creationId xmlns:a16="http://schemas.microsoft.com/office/drawing/2014/main" id="{68915F7C-471A-497A-AA21-46BB7E4E700F}"/>
                    </a:ext>
                  </a:extLst>
                </p:cNvPr>
                <p:cNvSpPr txBox="1">
                  <a:spLocks noRot="1" noChangeAspect="1" noMove="1" noResize="1" noEditPoints="1" noAdjustHandles="1" noChangeArrowheads="1" noChangeShapeType="1" noTextEdit="1"/>
                </p:cNvSpPr>
                <p:nvPr/>
              </p:nvSpPr>
              <p:spPr>
                <a:xfrm>
                  <a:off x="5164528" y="3869214"/>
                  <a:ext cx="1021946" cy="391902"/>
                </a:xfrm>
                <a:prstGeom prst="rect">
                  <a:avLst/>
                </a:prstGeom>
                <a:blipFill>
                  <a:blip r:embed="rId7"/>
                  <a:stretch>
                    <a:fillRect b="-1449"/>
                  </a:stretch>
                </a:blipFill>
              </p:spPr>
              <p:txBody>
                <a:bodyPr/>
                <a:lstStyle/>
                <a:p>
                  <a:r>
                    <a:rPr lang="zh-CN" altLang="en-US">
                      <a:noFill/>
                    </a:rPr>
                    <a:t> </a:t>
                  </a:r>
                </a:p>
              </p:txBody>
            </p:sp>
          </mc:Fallback>
        </mc:AlternateContent>
        <p:sp>
          <p:nvSpPr>
            <p:cNvPr id="24" name="箭头: 右 23">
              <a:extLst>
                <a:ext uri="{FF2B5EF4-FFF2-40B4-BE49-F238E27FC236}">
                  <a16:creationId xmlns:a16="http://schemas.microsoft.com/office/drawing/2014/main" id="{2FE2E899-726C-4A96-BD6D-B244B653A2D9}"/>
                </a:ext>
              </a:extLst>
            </p:cNvPr>
            <p:cNvSpPr/>
            <p:nvPr/>
          </p:nvSpPr>
          <p:spPr>
            <a:xfrm>
              <a:off x="4499762" y="3952316"/>
              <a:ext cx="664766" cy="22569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BBDB2C29-31B2-4C3B-A355-387EA695B3A0}"/>
                  </a:ext>
                </a:extLst>
              </p:cNvPr>
              <p:cNvSpPr txBox="1"/>
              <p:nvPr/>
            </p:nvSpPr>
            <p:spPr>
              <a:xfrm>
                <a:off x="457200" y="4359569"/>
                <a:ext cx="8363272" cy="691471"/>
              </a:xfrm>
              <a:prstGeom prst="rect">
                <a:avLst/>
              </a:prstGeom>
              <a:noFill/>
            </p:spPr>
            <p:txBody>
              <a:bodyPr wrap="square" rtlCol="0">
                <a:spAutoFit/>
              </a:bodyPr>
              <a:lstStyle/>
              <a:p>
                <a:r>
                  <a:rPr lang="en-US" altLang="zh-CN" dirty="0"/>
                  <a:t>So,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𝑀</m:t>
                        </m:r>
                      </m:e>
                      <m:sub>
                        <m:r>
                          <a:rPr lang="en-US" altLang="zh-CN" i="1">
                            <a:latin typeface="Cambria Math" panose="02040503050406030204" pitchFamily="18" charset="0"/>
                          </a:rPr>
                          <m:t>𝑔</m:t>
                        </m:r>
                      </m:sub>
                    </m:sSub>
                    <m:r>
                      <a:rPr lang="en-US" altLang="zh-CN" i="1">
                        <a:latin typeface="Cambria Math" panose="02040503050406030204" pitchFamily="18" charset="0"/>
                      </a:rPr>
                      <m:t>≪</m:t>
                    </m:r>
                    <m:r>
                      <a:rPr lang="en-US" altLang="zh-CN" i="1">
                        <a:latin typeface="Cambria Math" panose="02040503050406030204" pitchFamily="18" charset="0"/>
                      </a:rPr>
                      <m:t>𝑇</m:t>
                    </m:r>
                  </m:oMath>
                </a14:m>
                <a:r>
                  <a:rPr lang="zh-CN" altLang="en-US" dirty="0"/>
                  <a:t> </a:t>
                </a:r>
                <a:r>
                  <a:rPr lang="en-US" altLang="zh-CN" dirty="0"/>
                  <a:t>is the case for perturbation phase, one may guess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𝑔</m:t>
                        </m:r>
                      </m:sub>
                    </m:sSub>
                    <m:r>
                      <a:rPr lang="en-US" altLang="zh-CN" b="0" i="1" smtClean="0">
                        <a:latin typeface="Cambria Math" panose="02040503050406030204" pitchFamily="18" charset="0"/>
                      </a:rPr>
                      <m:t>&gt;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𝑐</m:t>
                        </m:r>
                      </m:sub>
                    </m:sSub>
                  </m:oMath>
                </a14:m>
                <a:r>
                  <a:rPr lang="zh-CN" altLang="en-US" dirty="0"/>
                  <a:t> </a:t>
                </a:r>
                <a:r>
                  <a:rPr lang="en-US" altLang="zh-CN" dirty="0"/>
                  <a:t>at non-perturbation region. We can expand this potential by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𝑔</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𝑇</m:t>
                    </m:r>
                  </m:oMath>
                </a14:m>
                <a:r>
                  <a:rPr lang="en-US" altLang="zh-CN" dirty="0"/>
                  <a:t> around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𝑐</m:t>
                        </m:r>
                      </m:sub>
                    </m:sSub>
                  </m:oMath>
                </a14:m>
                <a:r>
                  <a:rPr lang="en-US" altLang="zh-CN" dirty="0"/>
                  <a:t> and find</a:t>
                </a:r>
              </a:p>
            </p:txBody>
          </p:sp>
        </mc:Choice>
        <mc:Fallback xmlns="">
          <p:sp>
            <p:nvSpPr>
              <p:cNvPr id="27" name="文本框 26">
                <a:extLst>
                  <a:ext uri="{FF2B5EF4-FFF2-40B4-BE49-F238E27FC236}">
                    <a16:creationId xmlns:a16="http://schemas.microsoft.com/office/drawing/2014/main" id="{BBDB2C29-31B2-4C3B-A355-387EA695B3A0}"/>
                  </a:ext>
                </a:extLst>
              </p:cNvPr>
              <p:cNvSpPr txBox="1">
                <a:spLocks noRot="1" noChangeAspect="1" noMove="1" noResize="1" noEditPoints="1" noAdjustHandles="1" noChangeArrowheads="1" noChangeShapeType="1" noTextEdit="1"/>
              </p:cNvSpPr>
              <p:nvPr/>
            </p:nvSpPr>
            <p:spPr>
              <a:xfrm>
                <a:off x="457200" y="4359569"/>
                <a:ext cx="8363272" cy="691471"/>
              </a:xfrm>
              <a:prstGeom prst="rect">
                <a:avLst/>
              </a:prstGeom>
              <a:blipFill>
                <a:blip r:embed="rId8"/>
                <a:stretch>
                  <a:fillRect l="-583" t="-4386" b="-9649"/>
                </a:stretch>
              </a:blipFill>
            </p:spPr>
            <p:txBody>
              <a:bodyPr/>
              <a:lstStyle/>
              <a:p>
                <a:r>
                  <a:rPr lang="zh-CN" altLang="en-US">
                    <a:noFill/>
                  </a:rPr>
                  <a:t> </a:t>
                </a:r>
              </a:p>
            </p:txBody>
          </p:sp>
        </mc:Fallback>
      </mc:AlternateContent>
      <p:pic>
        <p:nvPicPr>
          <p:cNvPr id="28" name="图片 27">
            <a:extLst>
              <a:ext uri="{FF2B5EF4-FFF2-40B4-BE49-F238E27FC236}">
                <a16:creationId xmlns:a16="http://schemas.microsoft.com/office/drawing/2014/main" id="{ECC8BF2D-FDCC-4B52-AA0E-F491DA42767E}"/>
              </a:ext>
            </a:extLst>
          </p:cNvPr>
          <p:cNvPicPr>
            <a:picLocks noChangeAspect="1"/>
          </p:cNvPicPr>
          <p:nvPr/>
        </p:nvPicPr>
        <p:blipFill>
          <a:blip r:embed="rId9"/>
          <a:stretch>
            <a:fillRect/>
          </a:stretch>
        </p:blipFill>
        <p:spPr>
          <a:xfrm>
            <a:off x="192990" y="4990174"/>
            <a:ext cx="5877700" cy="1204587"/>
          </a:xfrm>
          <a:prstGeom prst="rect">
            <a:avLst/>
          </a:prstGeom>
        </p:spPr>
      </p:pic>
      <p:pic>
        <p:nvPicPr>
          <p:cNvPr id="29" name="图片 28">
            <a:extLst>
              <a:ext uri="{FF2B5EF4-FFF2-40B4-BE49-F238E27FC236}">
                <a16:creationId xmlns:a16="http://schemas.microsoft.com/office/drawing/2014/main" id="{E6FD2FC7-52B9-4C07-A904-7072B4E2038C}"/>
              </a:ext>
            </a:extLst>
          </p:cNvPr>
          <p:cNvPicPr>
            <a:picLocks noChangeAspect="1"/>
          </p:cNvPicPr>
          <p:nvPr/>
        </p:nvPicPr>
        <p:blipFill>
          <a:blip r:embed="rId10"/>
          <a:stretch>
            <a:fillRect/>
          </a:stretch>
        </p:blipFill>
        <p:spPr>
          <a:xfrm>
            <a:off x="6053348" y="5073519"/>
            <a:ext cx="3020437" cy="1047436"/>
          </a:xfrm>
          <a:prstGeom prst="rect">
            <a:avLst/>
          </a:prstGeom>
        </p:spPr>
      </p:pic>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F1284A7A-5CE5-4B70-AA89-7ABD3AB1F9F7}"/>
                  </a:ext>
                </a:extLst>
              </p:cNvPr>
              <p:cNvSpPr txBox="1"/>
              <p:nvPr/>
            </p:nvSpPr>
            <p:spPr>
              <a:xfrm>
                <a:off x="1650504" y="6307767"/>
                <a:ext cx="597666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dirty="0"/>
                  <a:t>Where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𝑙</m:t>
                        </m:r>
                      </m:e>
                      <m:sub>
                        <m:r>
                          <a:rPr lang="en-US" altLang="zh-CN" b="0" i="1" smtClean="0">
                            <a:latin typeface="Cambria Math" panose="02040503050406030204" pitchFamily="18" charset="0"/>
                          </a:rPr>
                          <m:t>𝑁</m:t>
                        </m:r>
                      </m:sub>
                    </m:sSub>
                  </m:oMath>
                </a14:m>
                <a:r>
                  <a:rPr lang="zh-CN" altLang="en-US" dirty="0"/>
                  <a:t> </a:t>
                </a:r>
                <a:r>
                  <a:rPr lang="en-US" altLang="zh-CN" dirty="0"/>
                  <a:t>is the order parameter-the trace of Polyakov Loop </a:t>
                </a:r>
                <a:endParaRPr lang="zh-CN" altLang="en-US" dirty="0"/>
              </a:p>
            </p:txBody>
          </p:sp>
        </mc:Choice>
        <mc:Fallback xmlns="">
          <p:sp>
            <p:nvSpPr>
              <p:cNvPr id="30" name="文本框 29">
                <a:extLst>
                  <a:ext uri="{FF2B5EF4-FFF2-40B4-BE49-F238E27FC236}">
                    <a16:creationId xmlns:a16="http://schemas.microsoft.com/office/drawing/2014/main" id="{F1284A7A-5CE5-4B70-AA89-7ABD3AB1F9F7}"/>
                  </a:ext>
                </a:extLst>
              </p:cNvPr>
              <p:cNvSpPr txBox="1">
                <a:spLocks noRot="1" noChangeAspect="1" noMove="1" noResize="1" noEditPoints="1" noAdjustHandles="1" noChangeArrowheads="1" noChangeShapeType="1" noTextEdit="1"/>
              </p:cNvSpPr>
              <p:nvPr/>
            </p:nvSpPr>
            <p:spPr>
              <a:xfrm>
                <a:off x="1650504" y="6307767"/>
                <a:ext cx="5976664" cy="369332"/>
              </a:xfrm>
              <a:prstGeom prst="rect">
                <a:avLst/>
              </a:prstGeom>
              <a:blipFill>
                <a:blip r:embed="rId11"/>
                <a:stretch>
                  <a:fillRect t="-6250" b="-2187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CD8CE93-9867-1043-DD6A-C9FF067A7ED1}"/>
                  </a:ext>
                </a:extLst>
              </p:cNvPr>
              <p:cNvSpPr txBox="1"/>
              <p:nvPr/>
            </p:nvSpPr>
            <p:spPr>
              <a:xfrm>
                <a:off x="7703862" y="6120955"/>
                <a:ext cx="1386149"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𝑠</m:t>
                      </m:r>
                      <m:r>
                        <a:rPr lang="en-US" altLang="zh-CN" b="0" i="1" smtClean="0">
                          <a:latin typeface="Cambria Math" panose="02040503050406030204" pitchFamily="18" charset="0"/>
                        </a:rPr>
                        <m:t>=1, </m:t>
                      </m:r>
                      <m:r>
                        <a:rPr lang="en-US" altLang="zh-CN" b="0" i="1" smtClean="0">
                          <a:latin typeface="Cambria Math" panose="02040503050406030204" pitchFamily="18" charset="0"/>
                        </a:rPr>
                        <m:t>𝑙</m:t>
                      </m:r>
                      <m:r>
                        <a:rPr lang="en-US" altLang="zh-CN" b="0" i="1" smtClean="0">
                          <a:latin typeface="Cambria Math" panose="02040503050406030204" pitchFamily="18" charset="0"/>
                        </a:rPr>
                        <m:t>=0</m:t>
                      </m:r>
                    </m:oMath>
                  </m:oMathPara>
                </a14:m>
                <a:endParaRPr lang="en-US" altLang="zh-CN" b="0" dirty="0"/>
              </a:p>
              <a:p>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𝑠</m:t>
                      </m:r>
                      <m:r>
                        <a:rPr lang="en-US" altLang="zh-CN" b="0" i="1" smtClean="0">
                          <a:latin typeface="Cambria Math" panose="02040503050406030204" pitchFamily="18" charset="0"/>
                        </a:rPr>
                        <m:t>=0,</m:t>
                      </m:r>
                      <m:r>
                        <a:rPr lang="en-US" altLang="zh-CN" b="0" i="1" smtClean="0">
                          <a:latin typeface="Cambria Math" panose="02040503050406030204" pitchFamily="18" charset="0"/>
                        </a:rPr>
                        <m:t>𝑙</m:t>
                      </m:r>
                      <m:r>
                        <a:rPr lang="en-US" altLang="zh-CN" b="0" i="1" smtClean="0">
                          <a:latin typeface="Cambria Math" panose="02040503050406030204" pitchFamily="18" charset="0"/>
                        </a:rPr>
                        <m:t>=1</m:t>
                      </m:r>
                    </m:oMath>
                  </m:oMathPara>
                </a14:m>
                <a:endParaRPr lang="zh-CN" altLang="en-US" dirty="0"/>
              </a:p>
            </p:txBody>
          </p:sp>
        </mc:Choice>
        <mc:Fallback>
          <p:sp>
            <p:nvSpPr>
              <p:cNvPr id="3" name="TextBox 2">
                <a:extLst>
                  <a:ext uri="{FF2B5EF4-FFF2-40B4-BE49-F238E27FC236}">
                    <a16:creationId xmlns:a16="http://schemas.microsoft.com/office/drawing/2014/main" id="{4CD8CE93-9867-1043-DD6A-C9FF067A7ED1}"/>
                  </a:ext>
                </a:extLst>
              </p:cNvPr>
              <p:cNvSpPr txBox="1">
                <a:spLocks noRot="1" noChangeAspect="1" noMove="1" noResize="1" noEditPoints="1" noAdjustHandles="1" noChangeArrowheads="1" noChangeShapeType="1" noTextEdit="1"/>
              </p:cNvSpPr>
              <p:nvPr/>
            </p:nvSpPr>
            <p:spPr>
              <a:xfrm>
                <a:off x="7703862" y="6120955"/>
                <a:ext cx="1386149" cy="646331"/>
              </a:xfrm>
              <a:prstGeom prst="rect">
                <a:avLst/>
              </a:prstGeom>
              <a:blipFill>
                <a:blip r:embed="rId1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71101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0D3D5082-39A1-4C65-BB44-67E55F070C32}"/>
              </a:ext>
            </a:extLst>
          </p:cNvPr>
          <p:cNvSpPr/>
          <p:nvPr/>
        </p:nvSpPr>
        <p:spPr>
          <a:xfrm>
            <a:off x="179512" y="1124418"/>
            <a:ext cx="8784976" cy="72000"/>
          </a:xfrm>
          <a:prstGeom prst="rect">
            <a:avLst/>
          </a:prstGeom>
          <a:gradFill flip="none" rotWithShape="1">
            <a:gsLst>
              <a:gs pos="0">
                <a:schemeClr val="tx2"/>
              </a:gs>
              <a:gs pos="50000">
                <a:schemeClr val="bg1">
                  <a:lumMod val="65000"/>
                </a:schemeClr>
              </a:gs>
              <a:gs pos="100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21"/>
          <p:cNvSpPr txBox="1"/>
          <p:nvPr/>
        </p:nvSpPr>
        <p:spPr>
          <a:xfrm>
            <a:off x="322657" y="278408"/>
            <a:ext cx="441146" cy="369332"/>
          </a:xfrm>
          <a:prstGeom prst="rect">
            <a:avLst/>
          </a:prstGeom>
          <a:noFill/>
        </p:spPr>
        <p:txBody>
          <a:bodyPr wrap="none" rtlCol="0">
            <a:spAutoFit/>
          </a:bodyPr>
          <a:lstStyle/>
          <a:p>
            <a:r>
              <a:rPr lang="en-US" altLang="zh-CN" dirty="0"/>
              <a:t>16</a:t>
            </a:r>
            <a:endParaRPr lang="zh-CN" altLang="en-US" dirty="0"/>
          </a:p>
        </p:txBody>
      </p:sp>
      <p:pic>
        <p:nvPicPr>
          <p:cNvPr id="15" name="图片 12">
            <a:extLst>
              <a:ext uri="{FF2B5EF4-FFF2-40B4-BE49-F238E27FC236}">
                <a16:creationId xmlns:a16="http://schemas.microsoft.com/office/drawing/2014/main" id="{5E83BB49-189E-4C51-B62C-BF08D302C0EA}"/>
              </a:ext>
            </a:extLst>
          </p:cNvPr>
          <p:cNvPicPr>
            <a:picLocks noChangeAspect="1"/>
          </p:cNvPicPr>
          <p:nvPr/>
        </p:nvPicPr>
        <p:blipFill>
          <a:blip r:embed="rId2"/>
          <a:stretch>
            <a:fillRect/>
          </a:stretch>
        </p:blipFill>
        <p:spPr>
          <a:xfrm>
            <a:off x="7878492" y="1335"/>
            <a:ext cx="1265508" cy="923478"/>
          </a:xfrm>
          <a:prstGeom prst="rect">
            <a:avLst/>
          </a:prstGeom>
        </p:spPr>
      </p:pic>
      <p:sp>
        <p:nvSpPr>
          <p:cNvPr id="16" name="标题 1">
            <a:extLst>
              <a:ext uri="{FF2B5EF4-FFF2-40B4-BE49-F238E27FC236}">
                <a16:creationId xmlns:a16="http://schemas.microsoft.com/office/drawing/2014/main" id="{5AEB1E60-DFBA-491C-8612-8FA70B873C92}"/>
              </a:ext>
            </a:extLst>
          </p:cNvPr>
          <p:cNvSpPr>
            <a:spLocks noGrp="1"/>
          </p:cNvSpPr>
          <p:nvPr>
            <p:ph type="title"/>
          </p:nvPr>
        </p:nvSpPr>
        <p:spPr>
          <a:xfrm>
            <a:off x="457200" y="274638"/>
            <a:ext cx="8229600" cy="1143000"/>
          </a:xfrm>
        </p:spPr>
        <p:txBody>
          <a:bodyPr/>
          <a:lstStyle/>
          <a:p>
            <a:r>
              <a:rPr lang="en-US" altLang="zh-CN" sz="2800" b="1" dirty="0">
                <a:solidFill>
                  <a:srgbClr val="002060"/>
                </a:solidFill>
              </a:rPr>
              <a:t>From PLM to Quasi-Particle Model</a:t>
            </a:r>
            <a:endParaRPr lang="zh-CN" altLang="en-US" sz="2800" b="1" dirty="0">
              <a:solidFill>
                <a:srgbClr val="002060"/>
              </a:solidFill>
            </a:endParaRPr>
          </a:p>
        </p:txBody>
      </p:sp>
      <p:sp>
        <p:nvSpPr>
          <p:cNvPr id="18" name="内容占位符 2">
            <a:extLst>
              <a:ext uri="{FF2B5EF4-FFF2-40B4-BE49-F238E27FC236}">
                <a16:creationId xmlns:a16="http://schemas.microsoft.com/office/drawing/2014/main" id="{6C1E522F-B5EB-4045-8E4A-217C47C51292}"/>
              </a:ext>
            </a:extLst>
          </p:cNvPr>
          <p:cNvSpPr>
            <a:spLocks noGrp="1"/>
          </p:cNvSpPr>
          <p:nvPr>
            <p:ph idx="1"/>
          </p:nvPr>
        </p:nvSpPr>
        <p:spPr>
          <a:xfrm>
            <a:off x="457200" y="1207595"/>
            <a:ext cx="7143201" cy="400110"/>
          </a:xfrm>
        </p:spPr>
        <p:txBody>
          <a:bodyPr/>
          <a:lstStyle/>
          <a:p>
            <a:r>
              <a:rPr lang="en-US" altLang="zh-CN" sz="2400" b="1" dirty="0">
                <a:solidFill>
                  <a:srgbClr val="002060"/>
                </a:solidFill>
              </a:rPr>
              <a:t>Numerical result for Phase Transition</a:t>
            </a:r>
            <a:endParaRPr lang="en-US" altLang="zh-CN" sz="800" dirty="0"/>
          </a:p>
          <a:p>
            <a:pPr marL="0" indent="0">
              <a:buNone/>
            </a:pPr>
            <a:r>
              <a:rPr lang="en-US" altLang="zh-CN" sz="2000" dirty="0"/>
              <a:t>       </a:t>
            </a:r>
          </a:p>
        </p:txBody>
      </p:sp>
      <p:pic>
        <p:nvPicPr>
          <p:cNvPr id="2" name="图片 1">
            <a:extLst>
              <a:ext uri="{FF2B5EF4-FFF2-40B4-BE49-F238E27FC236}">
                <a16:creationId xmlns:a16="http://schemas.microsoft.com/office/drawing/2014/main" id="{83361936-8197-4D50-840C-E070826EFA38}"/>
              </a:ext>
            </a:extLst>
          </p:cNvPr>
          <p:cNvPicPr>
            <a:picLocks noChangeAspect="1"/>
          </p:cNvPicPr>
          <p:nvPr/>
        </p:nvPicPr>
        <p:blipFill>
          <a:blip r:embed="rId3"/>
          <a:stretch>
            <a:fillRect/>
          </a:stretch>
        </p:blipFill>
        <p:spPr>
          <a:xfrm>
            <a:off x="671259" y="4005064"/>
            <a:ext cx="7602660" cy="2348294"/>
          </a:xfrm>
          <a:prstGeom prst="rect">
            <a:avLst/>
          </a:prstGeom>
        </p:spPr>
      </p:pic>
      <p:pic>
        <p:nvPicPr>
          <p:cNvPr id="3" name="图片 2">
            <a:extLst>
              <a:ext uri="{FF2B5EF4-FFF2-40B4-BE49-F238E27FC236}">
                <a16:creationId xmlns:a16="http://schemas.microsoft.com/office/drawing/2014/main" id="{38DA1069-B791-4013-80BA-24A4971C8D09}"/>
              </a:ext>
            </a:extLst>
          </p:cNvPr>
          <p:cNvPicPr>
            <a:picLocks noChangeAspect="1"/>
          </p:cNvPicPr>
          <p:nvPr/>
        </p:nvPicPr>
        <p:blipFill>
          <a:blip r:embed="rId4"/>
          <a:stretch>
            <a:fillRect/>
          </a:stretch>
        </p:blipFill>
        <p:spPr>
          <a:xfrm>
            <a:off x="1133872" y="2204864"/>
            <a:ext cx="6876256" cy="1728641"/>
          </a:xfrm>
          <a:prstGeom prst="rect">
            <a:avLst/>
          </a:prstGeom>
        </p:spPr>
      </p:pic>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0C5C3CCA-024B-46F7-A589-73F4C02BA656}"/>
                  </a:ext>
                </a:extLst>
              </p:cNvPr>
              <p:cNvSpPr txBox="1"/>
              <p:nvPr/>
            </p:nvSpPr>
            <p:spPr>
              <a:xfrm>
                <a:off x="763802" y="1598517"/>
                <a:ext cx="7922997" cy="668901"/>
              </a:xfrm>
              <a:prstGeom prst="rect">
                <a:avLst/>
              </a:prstGeom>
              <a:noFill/>
            </p:spPr>
            <p:txBody>
              <a:bodyPr wrap="square" rtlCol="0">
                <a:spAutoFit/>
              </a:bodyPr>
              <a:lstStyle/>
              <a:p>
                <a:r>
                  <a:rPr lang="en-US" altLang="zh-CN" dirty="0"/>
                  <a:t>Treat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𝑔</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𝑐</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𝑐</m:t>
                        </m:r>
                      </m:sub>
                    </m:sSub>
                  </m:oMath>
                </a14:m>
                <a:r>
                  <a:rPr lang="zh-CN" altLang="en-US" dirty="0"/>
                  <a:t> </a:t>
                </a:r>
                <a:r>
                  <a:rPr lang="en-US" altLang="zh-CN" dirty="0"/>
                  <a:t>and </a:t>
                </a:r>
                <a14:m>
                  <m:oMath xmlns:m="http://schemas.openxmlformats.org/officeDocument/2006/math">
                    <m:r>
                      <a:rPr lang="en-US" altLang="zh-CN" b="0" i="1" smtClean="0">
                        <a:latin typeface="Cambria Math" panose="02040503050406030204" pitchFamily="18" charset="0"/>
                      </a:rPr>
                      <m:t>𝑑</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𝑔</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𝑐</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𝑑</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𝑐</m:t>
                        </m:r>
                      </m:sub>
                    </m:sSub>
                  </m:oMath>
                </a14:m>
                <a:r>
                  <a:rPr lang="zh-CN" altLang="en-US" dirty="0"/>
                  <a:t> </a:t>
                </a:r>
                <a:r>
                  <a:rPr lang="en-US" altLang="zh-CN" dirty="0"/>
                  <a:t>as parameters and it can be determinate by PT condition and Latent heat</a:t>
                </a:r>
                <a:endParaRPr lang="zh-CN" altLang="en-US" dirty="0"/>
              </a:p>
            </p:txBody>
          </p:sp>
        </mc:Choice>
        <mc:Fallback xmlns="">
          <p:sp>
            <p:nvSpPr>
              <p:cNvPr id="4" name="文本框 3">
                <a:extLst>
                  <a:ext uri="{FF2B5EF4-FFF2-40B4-BE49-F238E27FC236}">
                    <a16:creationId xmlns:a16="http://schemas.microsoft.com/office/drawing/2014/main" id="{0C5C3CCA-024B-46F7-A589-73F4C02BA656}"/>
                  </a:ext>
                </a:extLst>
              </p:cNvPr>
              <p:cNvSpPr txBox="1">
                <a:spLocks noRot="1" noChangeAspect="1" noMove="1" noResize="1" noEditPoints="1" noAdjustHandles="1" noChangeArrowheads="1" noChangeShapeType="1" noTextEdit="1"/>
              </p:cNvSpPr>
              <p:nvPr/>
            </p:nvSpPr>
            <p:spPr>
              <a:xfrm>
                <a:off x="763802" y="1598517"/>
                <a:ext cx="7922997" cy="668901"/>
              </a:xfrm>
              <a:prstGeom prst="rect">
                <a:avLst/>
              </a:prstGeom>
              <a:blipFill>
                <a:blip r:embed="rId5"/>
                <a:stretch>
                  <a:fillRect l="-615" t="-4545" b="-136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C3DBFAE6-B217-4914-966C-6EE2B8E42963}"/>
                  </a:ext>
                </a:extLst>
              </p:cNvPr>
              <p:cNvSpPr txBox="1"/>
              <p:nvPr/>
            </p:nvSpPr>
            <p:spPr>
              <a:xfrm>
                <a:off x="1761615" y="6313686"/>
                <a:ext cx="5620769" cy="369332"/>
              </a:xfrm>
              <a:prstGeom prst="rect">
                <a:avLst/>
              </a:prstGeom>
              <a:noFill/>
            </p:spPr>
            <p:txBody>
              <a:bodyPr wrap="none" rtlCol="0">
                <a:spAutoFit/>
              </a:bodyPr>
              <a:lstStyle/>
              <a:p>
                <a:r>
                  <a:rPr lang="en-US" altLang="zh-CN" dirty="0"/>
                  <a:t>PT for </a:t>
                </a:r>
                <a14:m>
                  <m:oMath xmlns:m="http://schemas.openxmlformats.org/officeDocument/2006/math">
                    <m:r>
                      <a:rPr lang="en-US" altLang="zh-CN" b="0" i="1" smtClean="0">
                        <a:latin typeface="Cambria Math" panose="02040503050406030204" pitchFamily="18" charset="0"/>
                      </a:rPr>
                      <m:t>𝑆𝑈</m:t>
                    </m:r>
                    <m:r>
                      <a:rPr lang="en-US" altLang="zh-CN" b="0" i="1" smtClean="0">
                        <a:latin typeface="Cambria Math" panose="02040503050406030204" pitchFamily="18" charset="0"/>
                      </a:rPr>
                      <m:t>(2)</m:t>
                    </m:r>
                  </m:oMath>
                </a14:m>
                <a:r>
                  <a:rPr lang="zh-CN" altLang="en-US" dirty="0"/>
                  <a:t> </a:t>
                </a:r>
                <a:r>
                  <a:rPr lang="en-US" altLang="zh-CN" dirty="0"/>
                  <a:t>is indeed a crossover in our frameworks</a:t>
                </a:r>
                <a:endParaRPr lang="zh-CN" altLang="en-US" dirty="0"/>
              </a:p>
            </p:txBody>
          </p:sp>
        </mc:Choice>
        <mc:Fallback xmlns="">
          <p:sp>
            <p:nvSpPr>
              <p:cNvPr id="5" name="文本框 4">
                <a:extLst>
                  <a:ext uri="{FF2B5EF4-FFF2-40B4-BE49-F238E27FC236}">
                    <a16:creationId xmlns:a16="http://schemas.microsoft.com/office/drawing/2014/main" id="{C3DBFAE6-B217-4914-966C-6EE2B8E42963}"/>
                  </a:ext>
                </a:extLst>
              </p:cNvPr>
              <p:cNvSpPr txBox="1">
                <a:spLocks noRot="1" noChangeAspect="1" noMove="1" noResize="1" noEditPoints="1" noAdjustHandles="1" noChangeArrowheads="1" noChangeShapeType="1" noTextEdit="1"/>
              </p:cNvSpPr>
              <p:nvPr/>
            </p:nvSpPr>
            <p:spPr>
              <a:xfrm>
                <a:off x="1761615" y="6313686"/>
                <a:ext cx="5620769" cy="369332"/>
              </a:xfrm>
              <a:prstGeom prst="rect">
                <a:avLst/>
              </a:prstGeom>
              <a:blipFill>
                <a:blip r:embed="rId6"/>
                <a:stretch>
                  <a:fillRect l="-976" t="-10000" r="-217" b="-2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87052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0D3D5082-39A1-4C65-BB44-67E55F070C32}"/>
              </a:ext>
            </a:extLst>
          </p:cNvPr>
          <p:cNvSpPr/>
          <p:nvPr/>
        </p:nvSpPr>
        <p:spPr>
          <a:xfrm>
            <a:off x="179512" y="1124418"/>
            <a:ext cx="8784976" cy="72000"/>
          </a:xfrm>
          <a:prstGeom prst="rect">
            <a:avLst/>
          </a:prstGeom>
          <a:gradFill flip="none" rotWithShape="1">
            <a:gsLst>
              <a:gs pos="0">
                <a:schemeClr val="tx2"/>
              </a:gs>
              <a:gs pos="50000">
                <a:schemeClr val="bg1">
                  <a:lumMod val="65000"/>
                </a:schemeClr>
              </a:gs>
              <a:gs pos="100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21"/>
          <p:cNvSpPr txBox="1"/>
          <p:nvPr/>
        </p:nvSpPr>
        <p:spPr>
          <a:xfrm>
            <a:off x="322657" y="278408"/>
            <a:ext cx="441146" cy="369332"/>
          </a:xfrm>
          <a:prstGeom prst="rect">
            <a:avLst/>
          </a:prstGeom>
          <a:noFill/>
        </p:spPr>
        <p:txBody>
          <a:bodyPr wrap="none" rtlCol="0">
            <a:spAutoFit/>
          </a:bodyPr>
          <a:lstStyle/>
          <a:p>
            <a:r>
              <a:rPr lang="en-US" altLang="zh-CN" dirty="0"/>
              <a:t>17</a:t>
            </a:r>
            <a:endParaRPr lang="zh-CN" altLang="en-US" dirty="0"/>
          </a:p>
        </p:txBody>
      </p:sp>
      <p:pic>
        <p:nvPicPr>
          <p:cNvPr id="15" name="图片 12">
            <a:extLst>
              <a:ext uri="{FF2B5EF4-FFF2-40B4-BE49-F238E27FC236}">
                <a16:creationId xmlns:a16="http://schemas.microsoft.com/office/drawing/2014/main" id="{5E83BB49-189E-4C51-B62C-BF08D302C0EA}"/>
              </a:ext>
            </a:extLst>
          </p:cNvPr>
          <p:cNvPicPr>
            <a:picLocks noChangeAspect="1"/>
          </p:cNvPicPr>
          <p:nvPr/>
        </p:nvPicPr>
        <p:blipFill>
          <a:blip r:embed="rId2"/>
          <a:stretch>
            <a:fillRect/>
          </a:stretch>
        </p:blipFill>
        <p:spPr>
          <a:xfrm>
            <a:off x="7878492" y="1335"/>
            <a:ext cx="1265508" cy="923478"/>
          </a:xfrm>
          <a:prstGeom prst="rect">
            <a:avLst/>
          </a:prstGeom>
        </p:spPr>
      </p:pic>
      <p:sp>
        <p:nvSpPr>
          <p:cNvPr id="16" name="标题 1">
            <a:extLst>
              <a:ext uri="{FF2B5EF4-FFF2-40B4-BE49-F238E27FC236}">
                <a16:creationId xmlns:a16="http://schemas.microsoft.com/office/drawing/2014/main" id="{5AEB1E60-DFBA-491C-8612-8FA70B873C92}"/>
              </a:ext>
            </a:extLst>
          </p:cNvPr>
          <p:cNvSpPr>
            <a:spLocks noGrp="1"/>
          </p:cNvSpPr>
          <p:nvPr>
            <p:ph type="title"/>
          </p:nvPr>
        </p:nvSpPr>
        <p:spPr>
          <a:xfrm>
            <a:off x="457200" y="274638"/>
            <a:ext cx="8229600" cy="1143000"/>
          </a:xfrm>
        </p:spPr>
        <p:txBody>
          <a:bodyPr/>
          <a:lstStyle/>
          <a:p>
            <a:r>
              <a:rPr lang="en-US" altLang="zh-CN" sz="2800" b="1" dirty="0">
                <a:solidFill>
                  <a:srgbClr val="002060"/>
                </a:solidFill>
              </a:rPr>
              <a:t>From PLM to Quasi-Particle Model</a:t>
            </a:r>
            <a:endParaRPr lang="zh-CN" altLang="en-US" sz="2800" b="1" dirty="0">
              <a:solidFill>
                <a:srgbClr val="002060"/>
              </a:solidFill>
            </a:endParaRPr>
          </a:p>
        </p:txBody>
      </p:sp>
      <p:sp>
        <p:nvSpPr>
          <p:cNvPr id="18" name="内容占位符 2">
            <a:extLst>
              <a:ext uri="{FF2B5EF4-FFF2-40B4-BE49-F238E27FC236}">
                <a16:creationId xmlns:a16="http://schemas.microsoft.com/office/drawing/2014/main" id="{6C1E522F-B5EB-4045-8E4A-217C47C51292}"/>
              </a:ext>
            </a:extLst>
          </p:cNvPr>
          <p:cNvSpPr>
            <a:spLocks noGrp="1"/>
          </p:cNvSpPr>
          <p:nvPr>
            <p:ph idx="1"/>
          </p:nvPr>
        </p:nvSpPr>
        <p:spPr>
          <a:xfrm>
            <a:off x="457200" y="1207595"/>
            <a:ext cx="8363272" cy="400110"/>
          </a:xfrm>
        </p:spPr>
        <p:txBody>
          <a:bodyPr/>
          <a:lstStyle/>
          <a:p>
            <a:r>
              <a:rPr lang="en-US" altLang="zh-CN" sz="2400" b="1" dirty="0">
                <a:solidFill>
                  <a:srgbClr val="002060"/>
                </a:solidFill>
              </a:rPr>
              <a:t>Numerical result for thermal mass and pressure</a:t>
            </a:r>
            <a:endParaRPr lang="en-US" altLang="zh-CN" sz="800" dirty="0"/>
          </a:p>
          <a:p>
            <a:pPr marL="0" indent="0">
              <a:buNone/>
            </a:pPr>
            <a:r>
              <a:rPr lang="en-US" altLang="zh-CN" sz="2000" dirty="0"/>
              <a:t>       </a:t>
            </a:r>
          </a:p>
        </p:txBody>
      </p:sp>
      <p:pic>
        <p:nvPicPr>
          <p:cNvPr id="11" name="图片 10">
            <a:extLst>
              <a:ext uri="{FF2B5EF4-FFF2-40B4-BE49-F238E27FC236}">
                <a16:creationId xmlns:a16="http://schemas.microsoft.com/office/drawing/2014/main" id="{3B0053AC-A5DE-43F4-8AB7-E58106EDB518}"/>
              </a:ext>
            </a:extLst>
          </p:cNvPr>
          <p:cNvPicPr>
            <a:picLocks noChangeAspect="1"/>
          </p:cNvPicPr>
          <p:nvPr/>
        </p:nvPicPr>
        <p:blipFill>
          <a:blip r:embed="rId3"/>
          <a:stretch>
            <a:fillRect/>
          </a:stretch>
        </p:blipFill>
        <p:spPr>
          <a:xfrm>
            <a:off x="705424" y="1861112"/>
            <a:ext cx="7733152" cy="4968878"/>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CC695D9A-787F-4CB8-BC30-3CFDE214A072}"/>
                  </a:ext>
                </a:extLst>
              </p:cNvPr>
              <p:cNvSpPr txBox="1"/>
              <p:nvPr/>
            </p:nvSpPr>
            <p:spPr>
              <a:xfrm>
                <a:off x="3131840" y="2267418"/>
                <a:ext cx="1152128" cy="44460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14:m>
                  <m:oMath xmlns:m="http://schemas.openxmlformats.org/officeDocument/2006/math">
                    <m:sSub>
                      <m:sSubPr>
                        <m:ctrlPr>
                          <a:rPr lang="en-US" altLang="zh-CN" sz="1100" b="0" i="1" smtClean="0">
                            <a:latin typeface="Cambria Math" panose="02040503050406030204" pitchFamily="18" charset="0"/>
                          </a:rPr>
                        </m:ctrlPr>
                      </m:sSubPr>
                      <m:e>
                        <m:r>
                          <a:rPr lang="en-US" altLang="zh-CN" sz="1100" b="0" i="1" smtClean="0">
                            <a:latin typeface="Cambria Math" panose="02040503050406030204" pitchFamily="18" charset="0"/>
                          </a:rPr>
                          <m:t>𝑀</m:t>
                        </m:r>
                      </m:e>
                      <m:sub>
                        <m:r>
                          <a:rPr lang="en-US" altLang="zh-CN" sz="1100" b="0" i="1" smtClean="0">
                            <a:latin typeface="Cambria Math" panose="02040503050406030204" pitchFamily="18" charset="0"/>
                          </a:rPr>
                          <m:t>𝑔</m:t>
                        </m:r>
                      </m:sub>
                    </m:sSub>
                  </m:oMath>
                </a14:m>
                <a:r>
                  <a:rPr lang="en-US" altLang="zh-CN" sz="1100" dirty="0"/>
                  <a:t> have a unified behavior</a:t>
                </a:r>
                <a:endParaRPr lang="zh-CN" altLang="en-US" sz="1100" dirty="0"/>
              </a:p>
            </p:txBody>
          </p:sp>
        </mc:Choice>
        <mc:Fallback xmlns="">
          <p:sp>
            <p:nvSpPr>
              <p:cNvPr id="12" name="文本框 11">
                <a:extLst>
                  <a:ext uri="{FF2B5EF4-FFF2-40B4-BE49-F238E27FC236}">
                    <a16:creationId xmlns:a16="http://schemas.microsoft.com/office/drawing/2014/main" id="{CC695D9A-787F-4CB8-BC30-3CFDE214A072}"/>
                  </a:ext>
                </a:extLst>
              </p:cNvPr>
              <p:cNvSpPr txBox="1">
                <a:spLocks noRot="1" noChangeAspect="1" noMove="1" noResize="1" noEditPoints="1" noAdjustHandles="1" noChangeArrowheads="1" noChangeShapeType="1" noTextEdit="1"/>
              </p:cNvSpPr>
              <p:nvPr/>
            </p:nvSpPr>
            <p:spPr>
              <a:xfrm>
                <a:off x="3131840" y="2267418"/>
                <a:ext cx="1152128" cy="444609"/>
              </a:xfrm>
              <a:prstGeom prst="rect">
                <a:avLst/>
              </a:prstGeom>
              <a:blipFill>
                <a:blip r:embed="rId4"/>
                <a:stretch>
                  <a:fillRect b="-519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51628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428DF273-9964-4638-AF3E-14F6A938BC9D}"/>
              </a:ext>
            </a:extLst>
          </p:cNvPr>
          <p:cNvSpPr>
            <a:spLocks noGrp="1"/>
          </p:cNvSpPr>
          <p:nvPr>
            <p:ph type="title"/>
          </p:nvPr>
        </p:nvSpPr>
        <p:spPr>
          <a:xfrm>
            <a:off x="457200" y="274638"/>
            <a:ext cx="8229600" cy="1143000"/>
          </a:xfrm>
        </p:spPr>
        <p:txBody>
          <a:bodyPr/>
          <a:lstStyle/>
          <a:p>
            <a:r>
              <a:rPr lang="en-US" altLang="zh-CN" sz="2800" b="1" dirty="0">
                <a:solidFill>
                  <a:srgbClr val="002060"/>
                </a:solidFill>
              </a:rPr>
              <a:t>Outline</a:t>
            </a:r>
            <a:endParaRPr lang="zh-CN" altLang="en-US" sz="2800" b="1" dirty="0">
              <a:solidFill>
                <a:srgbClr val="002060"/>
              </a:solidFill>
            </a:endParaRPr>
          </a:p>
        </p:txBody>
      </p:sp>
      <p:sp>
        <p:nvSpPr>
          <p:cNvPr id="5" name="内容占位符 2"/>
          <p:cNvSpPr>
            <a:spLocks noGrp="1"/>
          </p:cNvSpPr>
          <p:nvPr>
            <p:ph idx="1"/>
          </p:nvPr>
        </p:nvSpPr>
        <p:spPr>
          <a:xfrm>
            <a:off x="447907" y="1652247"/>
            <a:ext cx="8229600" cy="4464496"/>
          </a:xfrm>
        </p:spPr>
        <p:txBody>
          <a:bodyPr/>
          <a:lstStyle/>
          <a:p>
            <a:pPr marL="0" indent="0">
              <a:buNone/>
            </a:pPr>
            <a:r>
              <a:rPr lang="zh-CN" altLang="en-US" sz="2000" dirty="0"/>
              <a:t>         </a:t>
            </a:r>
            <a:endParaRPr lang="en-US" altLang="zh-CN" sz="2000" dirty="0"/>
          </a:p>
          <a:p>
            <a:pPr marL="0" indent="0">
              <a:buNone/>
            </a:pPr>
            <a:endParaRPr lang="en-US" altLang="zh-CN" sz="2000" dirty="0"/>
          </a:p>
          <a:p>
            <a:pPr marL="0" indent="0">
              <a:buNone/>
            </a:pPr>
            <a:endParaRPr lang="en-US" altLang="zh-CN" sz="2000" dirty="0"/>
          </a:p>
          <a:p>
            <a:pPr marL="0" indent="0">
              <a:buNone/>
            </a:pPr>
            <a:endParaRPr lang="en-US" altLang="zh-CN" sz="2000" dirty="0"/>
          </a:p>
        </p:txBody>
      </p:sp>
      <p:sp>
        <p:nvSpPr>
          <p:cNvPr id="7" name="文本框 6"/>
          <p:cNvSpPr txBox="1"/>
          <p:nvPr/>
        </p:nvSpPr>
        <p:spPr>
          <a:xfrm>
            <a:off x="179512" y="1758554"/>
            <a:ext cx="8784976" cy="3785652"/>
          </a:xfrm>
          <a:prstGeom prst="rect">
            <a:avLst/>
          </a:prstGeom>
          <a:noFill/>
        </p:spPr>
        <p:txBody>
          <a:bodyPr wrap="square" rtlCol="0">
            <a:spAutoFit/>
          </a:bodyPr>
          <a:lstStyle/>
          <a:p>
            <a:endParaRPr lang="en-US" altLang="zh-CN" sz="2400" b="1" dirty="0">
              <a:solidFill>
                <a:srgbClr val="002060"/>
              </a:solidFill>
            </a:endParaRPr>
          </a:p>
          <a:p>
            <a:pPr marL="457200" indent="-457200">
              <a:buAutoNum type="arabicPeriod"/>
            </a:pPr>
            <a:r>
              <a:rPr lang="en-US" altLang="zh-CN" sz="2400" b="1" dirty="0">
                <a:solidFill>
                  <a:srgbClr val="002060"/>
                </a:solidFill>
              </a:rPr>
              <a:t>Introduction</a:t>
            </a:r>
          </a:p>
          <a:p>
            <a:pPr marL="457200" indent="-457200">
              <a:buAutoNum type="arabicPeriod"/>
            </a:pPr>
            <a:endParaRPr lang="en-US" altLang="zh-CN" sz="2400" b="1" dirty="0">
              <a:solidFill>
                <a:srgbClr val="002060"/>
              </a:solidFill>
            </a:endParaRPr>
          </a:p>
          <a:p>
            <a:pPr marL="457200" indent="-457200">
              <a:buAutoNum type="arabicPeriod"/>
            </a:pPr>
            <a:r>
              <a:rPr lang="en-US" altLang="zh-CN" sz="2400" b="1" dirty="0">
                <a:solidFill>
                  <a:srgbClr val="002060"/>
                </a:solidFill>
              </a:rPr>
              <a:t>Road to a Proper Polyakov Loop Model</a:t>
            </a:r>
            <a:endParaRPr lang="en-US" altLang="zh-CN" sz="2400" dirty="0">
              <a:solidFill>
                <a:srgbClr val="002060"/>
              </a:solidFill>
            </a:endParaRPr>
          </a:p>
          <a:p>
            <a:pPr marL="457200" indent="-457200">
              <a:buAutoNum type="arabicPeriod"/>
            </a:pPr>
            <a:endParaRPr lang="en-US" altLang="zh-CN" sz="2400" b="1" dirty="0">
              <a:solidFill>
                <a:srgbClr val="002060"/>
              </a:solidFill>
            </a:endParaRPr>
          </a:p>
          <a:p>
            <a:pPr marL="457200" indent="-457200">
              <a:buAutoNum type="arabicPeriod"/>
            </a:pPr>
            <a:r>
              <a:rPr lang="en-US" altLang="zh-CN" sz="2400" b="1" dirty="0">
                <a:solidFill>
                  <a:srgbClr val="002060"/>
                </a:solidFill>
              </a:rPr>
              <a:t>Phase Transition and Gravitational Wave</a:t>
            </a:r>
          </a:p>
          <a:p>
            <a:pPr marL="457200" indent="-457200">
              <a:buAutoNum type="arabicPeriod"/>
            </a:pPr>
            <a:endParaRPr lang="en-US" altLang="zh-CN" sz="2400" b="1" dirty="0">
              <a:solidFill>
                <a:srgbClr val="002060"/>
              </a:solidFill>
            </a:endParaRPr>
          </a:p>
          <a:p>
            <a:pPr marL="457200" indent="-457200">
              <a:buAutoNum type="arabicPeriod"/>
            </a:pPr>
            <a:r>
              <a:rPr lang="en-US" altLang="zh-CN" sz="2400" b="1">
                <a:solidFill>
                  <a:srgbClr val="002060"/>
                </a:solidFill>
              </a:rPr>
              <a:t>From PLM to Quasi-Particle Model</a:t>
            </a:r>
            <a:endParaRPr lang="en-US" altLang="zh-CN" sz="2400" b="1" dirty="0">
              <a:solidFill>
                <a:srgbClr val="002060"/>
              </a:solidFill>
            </a:endParaRPr>
          </a:p>
          <a:p>
            <a:pPr marL="457200" indent="-457200">
              <a:buAutoNum type="arabicPeriod"/>
            </a:pPr>
            <a:endParaRPr lang="en-US" altLang="zh-CN" sz="2400" b="1" dirty="0">
              <a:solidFill>
                <a:srgbClr val="002060"/>
              </a:solidFill>
            </a:endParaRPr>
          </a:p>
          <a:p>
            <a:pPr marL="457200" indent="-457200">
              <a:buAutoNum type="arabicPeriod"/>
            </a:pPr>
            <a:r>
              <a:rPr lang="en-US" altLang="zh-CN" sz="2400" b="1" dirty="0">
                <a:solidFill>
                  <a:srgbClr val="002060"/>
                </a:solidFill>
              </a:rPr>
              <a:t>Conclusion &amp; Outlook</a:t>
            </a:r>
          </a:p>
        </p:txBody>
      </p:sp>
      <p:sp>
        <p:nvSpPr>
          <p:cNvPr id="3" name="矩形 2">
            <a:extLst>
              <a:ext uri="{FF2B5EF4-FFF2-40B4-BE49-F238E27FC236}">
                <a16:creationId xmlns:a16="http://schemas.microsoft.com/office/drawing/2014/main" id="{544E7E8B-60EF-4465-BBF0-4D12B7CC3627}"/>
              </a:ext>
            </a:extLst>
          </p:cNvPr>
          <p:cNvSpPr/>
          <p:nvPr/>
        </p:nvSpPr>
        <p:spPr>
          <a:xfrm>
            <a:off x="179512" y="1124418"/>
            <a:ext cx="8784976" cy="72000"/>
          </a:xfrm>
          <a:prstGeom prst="rect">
            <a:avLst/>
          </a:prstGeom>
          <a:gradFill flip="none" rotWithShape="1">
            <a:gsLst>
              <a:gs pos="0">
                <a:schemeClr val="tx2"/>
              </a:gs>
              <a:gs pos="50000">
                <a:schemeClr val="bg1">
                  <a:lumMod val="65000"/>
                </a:schemeClr>
              </a:gs>
              <a:gs pos="100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12">
            <a:extLst>
              <a:ext uri="{FF2B5EF4-FFF2-40B4-BE49-F238E27FC236}">
                <a16:creationId xmlns:a16="http://schemas.microsoft.com/office/drawing/2014/main" id="{2FDD2D01-96B1-472E-A8A8-21B506D8C6EC}"/>
              </a:ext>
            </a:extLst>
          </p:cNvPr>
          <p:cNvPicPr>
            <a:picLocks noChangeAspect="1"/>
          </p:cNvPicPr>
          <p:nvPr/>
        </p:nvPicPr>
        <p:blipFill>
          <a:blip r:embed="rId2"/>
          <a:stretch>
            <a:fillRect/>
          </a:stretch>
        </p:blipFill>
        <p:spPr>
          <a:xfrm>
            <a:off x="7878492" y="1335"/>
            <a:ext cx="1265508" cy="923478"/>
          </a:xfrm>
          <a:prstGeom prst="rect">
            <a:avLst/>
          </a:prstGeom>
        </p:spPr>
      </p:pic>
    </p:spTree>
    <p:extLst>
      <p:ext uri="{BB962C8B-B14F-4D97-AF65-F5344CB8AC3E}">
        <p14:creationId xmlns:p14="http://schemas.microsoft.com/office/powerpoint/2010/main" val="227482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F5CFE0C7-6D7B-41B3-97F3-CBD1B4177336}"/>
              </a:ext>
            </a:extLst>
          </p:cNvPr>
          <p:cNvSpPr/>
          <p:nvPr/>
        </p:nvSpPr>
        <p:spPr>
          <a:xfrm>
            <a:off x="179512" y="1124418"/>
            <a:ext cx="8784976" cy="72000"/>
          </a:xfrm>
          <a:prstGeom prst="rect">
            <a:avLst/>
          </a:prstGeom>
          <a:gradFill flip="none" rotWithShape="1">
            <a:gsLst>
              <a:gs pos="0">
                <a:schemeClr val="tx2"/>
              </a:gs>
              <a:gs pos="50000">
                <a:schemeClr val="bg1">
                  <a:lumMod val="65000"/>
                </a:schemeClr>
              </a:gs>
              <a:gs pos="100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标题 1">
            <a:extLst>
              <a:ext uri="{FF2B5EF4-FFF2-40B4-BE49-F238E27FC236}">
                <a16:creationId xmlns:a16="http://schemas.microsoft.com/office/drawing/2014/main" id="{7A10ACD0-6F36-45D9-A007-251F997B748F}"/>
              </a:ext>
            </a:extLst>
          </p:cNvPr>
          <p:cNvSpPr>
            <a:spLocks noGrp="1"/>
          </p:cNvSpPr>
          <p:nvPr>
            <p:ph type="title"/>
          </p:nvPr>
        </p:nvSpPr>
        <p:spPr>
          <a:xfrm>
            <a:off x="457200" y="274638"/>
            <a:ext cx="8229600" cy="1143000"/>
          </a:xfrm>
        </p:spPr>
        <p:txBody>
          <a:bodyPr/>
          <a:lstStyle/>
          <a:p>
            <a:r>
              <a:rPr lang="en-US" altLang="zh-CN" sz="2800" b="1" dirty="0">
                <a:solidFill>
                  <a:srgbClr val="002060"/>
                </a:solidFill>
              </a:rPr>
              <a:t>Conclusion &amp; Outlook</a:t>
            </a:r>
            <a:endParaRPr lang="zh-CN" altLang="en-US" sz="2800" b="1" dirty="0">
              <a:solidFill>
                <a:srgbClr val="002060"/>
              </a:solidFill>
            </a:endParaRPr>
          </a:p>
        </p:txBody>
      </p:sp>
      <p:sp>
        <p:nvSpPr>
          <p:cNvPr id="7" name="文本框 6"/>
          <p:cNvSpPr txBox="1"/>
          <p:nvPr/>
        </p:nvSpPr>
        <p:spPr>
          <a:xfrm>
            <a:off x="322657" y="278408"/>
            <a:ext cx="441146" cy="369332"/>
          </a:xfrm>
          <a:prstGeom prst="rect">
            <a:avLst/>
          </a:prstGeom>
          <a:noFill/>
        </p:spPr>
        <p:txBody>
          <a:bodyPr wrap="none" rtlCol="0">
            <a:spAutoFit/>
          </a:bodyPr>
          <a:lstStyle/>
          <a:p>
            <a:r>
              <a:rPr lang="en-US" altLang="zh-CN" dirty="0"/>
              <a:t>18</a:t>
            </a:r>
            <a:endParaRPr lang="zh-CN" altLang="en-US" dirty="0"/>
          </a:p>
        </p:txBody>
      </p:sp>
      <p:pic>
        <p:nvPicPr>
          <p:cNvPr id="2" name="图片 1">
            <a:extLst>
              <a:ext uri="{FF2B5EF4-FFF2-40B4-BE49-F238E27FC236}">
                <a16:creationId xmlns:a16="http://schemas.microsoft.com/office/drawing/2014/main" id="{C17AC113-61D5-46A4-B608-E2C2B91E22D4}"/>
              </a:ext>
            </a:extLst>
          </p:cNvPr>
          <p:cNvPicPr>
            <a:picLocks noChangeAspect="1"/>
          </p:cNvPicPr>
          <p:nvPr/>
        </p:nvPicPr>
        <p:blipFill>
          <a:blip r:embed="rId3"/>
          <a:stretch>
            <a:fillRect/>
          </a:stretch>
        </p:blipFill>
        <p:spPr>
          <a:xfrm>
            <a:off x="7335397" y="5839843"/>
            <a:ext cx="1808603" cy="1008112"/>
          </a:xfrm>
          <a:prstGeom prst="rect">
            <a:avLst/>
          </a:prstGeom>
        </p:spPr>
      </p:pic>
      <p:pic>
        <p:nvPicPr>
          <p:cNvPr id="8" name="图片 12">
            <a:extLst>
              <a:ext uri="{FF2B5EF4-FFF2-40B4-BE49-F238E27FC236}">
                <a16:creationId xmlns:a16="http://schemas.microsoft.com/office/drawing/2014/main" id="{4AE57981-F3F8-4CCE-8AA6-C7E78C19A8FF}"/>
              </a:ext>
            </a:extLst>
          </p:cNvPr>
          <p:cNvPicPr>
            <a:picLocks noChangeAspect="1"/>
          </p:cNvPicPr>
          <p:nvPr/>
        </p:nvPicPr>
        <p:blipFill>
          <a:blip r:embed="rId4"/>
          <a:stretch>
            <a:fillRect/>
          </a:stretch>
        </p:blipFill>
        <p:spPr>
          <a:xfrm>
            <a:off x="7878492" y="1335"/>
            <a:ext cx="1265508" cy="923478"/>
          </a:xfrm>
          <a:prstGeom prst="rect">
            <a:avLst/>
          </a:prstGeom>
        </p:spPr>
      </p:pic>
      <p:sp>
        <p:nvSpPr>
          <p:cNvPr id="9" name="内容占位符 2">
            <a:extLst>
              <a:ext uri="{FF2B5EF4-FFF2-40B4-BE49-F238E27FC236}">
                <a16:creationId xmlns:a16="http://schemas.microsoft.com/office/drawing/2014/main" id="{F0DF70DC-1F18-4436-A96A-F239F04957A6}"/>
              </a:ext>
            </a:extLst>
          </p:cNvPr>
          <p:cNvSpPr>
            <a:spLocks noGrp="1"/>
          </p:cNvSpPr>
          <p:nvPr>
            <p:ph idx="1"/>
          </p:nvPr>
        </p:nvSpPr>
        <p:spPr>
          <a:xfrm>
            <a:off x="318356" y="1276014"/>
            <a:ext cx="8507288" cy="3449130"/>
          </a:xfrm>
        </p:spPr>
        <p:txBody>
          <a:bodyPr/>
          <a:lstStyle/>
          <a:p>
            <a:r>
              <a:rPr lang="en-US" altLang="zh-CN" sz="2000" b="1" dirty="0">
                <a:solidFill>
                  <a:srgbClr val="002060"/>
                </a:solidFill>
              </a:rPr>
              <a:t>Conclusion</a:t>
            </a:r>
          </a:p>
          <a:p>
            <a:pPr marL="0" indent="0">
              <a:buNone/>
            </a:pPr>
            <a:r>
              <a:rPr lang="en-US" altLang="zh-CN" sz="2000" dirty="0">
                <a:solidFill>
                  <a:srgbClr val="002060"/>
                </a:solidFill>
              </a:rPr>
              <a:t>      1. We find that </a:t>
            </a:r>
            <a:r>
              <a:rPr lang="en-US" altLang="zh-CN" sz="2000" dirty="0" err="1">
                <a:solidFill>
                  <a:srgbClr val="002060"/>
                </a:solidFill>
              </a:rPr>
              <a:t>Haar</a:t>
            </a:r>
            <a:r>
              <a:rPr lang="en-US" altLang="zh-CN" sz="2000" dirty="0">
                <a:solidFill>
                  <a:srgbClr val="002060"/>
                </a:solidFill>
              </a:rPr>
              <a:t> type PLMs possesses </a:t>
            </a:r>
            <a:r>
              <a:rPr lang="en-US" altLang="zh-CN" sz="2000" b="1" dirty="0">
                <a:solidFill>
                  <a:srgbClr val="FF0000"/>
                </a:solidFill>
              </a:rPr>
              <a:t>incompatibility</a:t>
            </a:r>
            <a:r>
              <a:rPr lang="en-US" altLang="zh-CN" sz="2000" dirty="0">
                <a:solidFill>
                  <a:srgbClr val="002060"/>
                </a:solidFill>
              </a:rPr>
              <a:t> between the latent </a:t>
            </a:r>
          </a:p>
          <a:p>
            <a:pPr marL="0" indent="0">
              <a:buNone/>
            </a:pPr>
            <a:r>
              <a:rPr lang="en-US" altLang="zh-CN" sz="2000" dirty="0">
                <a:solidFill>
                  <a:srgbClr val="002060"/>
                </a:solidFill>
              </a:rPr>
              <a:t>          heat and thermodynamic quantities</a:t>
            </a:r>
          </a:p>
          <a:p>
            <a:pPr marL="0" indent="0">
              <a:buNone/>
            </a:pPr>
            <a:r>
              <a:rPr lang="en-US" altLang="zh-CN" sz="2000" dirty="0">
                <a:solidFill>
                  <a:srgbClr val="002060"/>
                </a:solidFill>
              </a:rPr>
              <a:t>      2. We proposed a proper model: Polynomial Potential which can balance </a:t>
            </a:r>
          </a:p>
          <a:p>
            <a:pPr marL="0" indent="0">
              <a:buNone/>
            </a:pPr>
            <a:r>
              <a:rPr lang="en-US" altLang="zh-CN" sz="2000" dirty="0">
                <a:solidFill>
                  <a:srgbClr val="002060"/>
                </a:solidFill>
              </a:rPr>
              <a:t>          latent heat and thermodynamic quantity and it can predict gravitational     </a:t>
            </a:r>
          </a:p>
          <a:p>
            <a:pPr marL="0" indent="0">
              <a:buNone/>
            </a:pPr>
            <a:r>
              <a:rPr lang="en-US" altLang="zh-CN" sz="2000" dirty="0">
                <a:solidFill>
                  <a:srgbClr val="002060"/>
                </a:solidFill>
              </a:rPr>
              <a:t>          wave which can be observed by BBO and DECIGO.</a:t>
            </a:r>
          </a:p>
          <a:p>
            <a:pPr marL="0" indent="0">
              <a:buNone/>
            </a:pPr>
            <a:r>
              <a:rPr lang="en-US" altLang="zh-CN" sz="2000" dirty="0">
                <a:solidFill>
                  <a:srgbClr val="002060"/>
                </a:solidFill>
              </a:rPr>
              <a:t>      3. We build a model from first principle with the quasi-particle model which </a:t>
            </a:r>
          </a:p>
          <a:p>
            <a:pPr marL="0" indent="0">
              <a:buNone/>
            </a:pPr>
            <a:r>
              <a:rPr lang="en-US" altLang="zh-CN" sz="2000" dirty="0">
                <a:solidFill>
                  <a:srgbClr val="002060"/>
                </a:solidFill>
              </a:rPr>
              <a:t>          can describe the confinement phase transition in a </a:t>
            </a:r>
            <a:r>
              <a:rPr lang="en-US" altLang="zh-CN" sz="2000" b="1" dirty="0">
                <a:solidFill>
                  <a:srgbClr val="FF0000"/>
                </a:solidFill>
              </a:rPr>
              <a:t>unified framework </a:t>
            </a:r>
            <a:r>
              <a:rPr lang="en-US" altLang="zh-CN" sz="2000" dirty="0">
                <a:solidFill>
                  <a:srgbClr val="002060"/>
                </a:solidFill>
              </a:rPr>
              <a:t>and           </a:t>
            </a:r>
          </a:p>
          <a:p>
            <a:pPr marL="0" indent="0">
              <a:buNone/>
            </a:pPr>
            <a:r>
              <a:rPr lang="en-US" altLang="zh-CN" sz="2000" dirty="0">
                <a:solidFill>
                  <a:srgbClr val="002060"/>
                </a:solidFill>
              </a:rPr>
              <a:t>          this model can make up for the deficiency of the previous model.</a:t>
            </a:r>
          </a:p>
        </p:txBody>
      </p:sp>
      <mc:AlternateContent xmlns:mc="http://schemas.openxmlformats.org/markup-compatibility/2006" xmlns:a14="http://schemas.microsoft.com/office/drawing/2010/main">
        <mc:Choice Requires="a14">
          <p:sp>
            <p:nvSpPr>
              <p:cNvPr id="12" name="内容占位符 2">
                <a:extLst>
                  <a:ext uri="{FF2B5EF4-FFF2-40B4-BE49-F238E27FC236}">
                    <a16:creationId xmlns:a16="http://schemas.microsoft.com/office/drawing/2014/main" id="{D154815F-F2C4-4F1B-BCFD-F3458F2A493A}"/>
                  </a:ext>
                </a:extLst>
              </p:cNvPr>
              <p:cNvSpPr txBox="1">
                <a:spLocks/>
              </p:cNvSpPr>
              <p:nvPr/>
            </p:nvSpPr>
            <p:spPr bwMode="auto">
              <a:xfrm>
                <a:off x="318356" y="4567144"/>
                <a:ext cx="8507288" cy="20296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000" b="1" dirty="0">
                    <a:solidFill>
                      <a:srgbClr val="002060"/>
                    </a:solidFill>
                  </a:rPr>
                  <a:t>Outlook</a:t>
                </a:r>
              </a:p>
              <a:p>
                <a:pPr marL="0" indent="0">
                  <a:buFont typeface="Arial" panose="020B0604020202020204" pitchFamily="34" charset="0"/>
                  <a:buNone/>
                </a:pPr>
                <a:r>
                  <a:rPr lang="en-US" altLang="zh-CN" sz="2000" dirty="0">
                    <a:solidFill>
                      <a:srgbClr val="002060"/>
                    </a:solidFill>
                  </a:rPr>
                  <a:t>       This new model is base on fluctuation field. So, we can easily use this model to compute the </a:t>
                </a:r>
                <a:r>
                  <a:rPr lang="en-US" altLang="zh-CN" sz="2000" dirty="0" err="1">
                    <a:solidFill>
                      <a:srgbClr val="002060"/>
                    </a:solidFill>
                  </a:rPr>
                  <a:t>EoMs</a:t>
                </a:r>
                <a:r>
                  <a:rPr lang="en-US" altLang="zh-CN" sz="2000" dirty="0">
                    <a:solidFill>
                      <a:srgbClr val="002060"/>
                    </a:solidFill>
                  </a:rPr>
                  <a:t> of particle to discuss the bubble dynamics just like EW phase transition. We are studying this part right now and the new result showed the wall velocity is around </a:t>
                </a:r>
                <a14:m>
                  <m:oMath xmlns:m="http://schemas.openxmlformats.org/officeDocument/2006/math">
                    <m:sSub>
                      <m:sSubPr>
                        <m:ctrlPr>
                          <a:rPr lang="en-US" altLang="zh-CN" sz="2000" b="1" i="1" smtClean="0">
                            <a:solidFill>
                              <a:srgbClr val="FF0000"/>
                            </a:solidFill>
                            <a:latin typeface="Cambria Math" panose="02040503050406030204" pitchFamily="18" charset="0"/>
                          </a:rPr>
                        </m:ctrlPr>
                      </m:sSubPr>
                      <m:e>
                        <m:r>
                          <a:rPr lang="en-US" altLang="zh-CN" sz="2000" b="1" i="1" smtClean="0">
                            <a:solidFill>
                              <a:srgbClr val="FF0000"/>
                            </a:solidFill>
                            <a:latin typeface="Cambria Math" panose="02040503050406030204" pitchFamily="18" charset="0"/>
                          </a:rPr>
                          <m:t>𝒗</m:t>
                        </m:r>
                      </m:e>
                      <m:sub>
                        <m:r>
                          <a:rPr lang="en-US" altLang="zh-CN" sz="2000" b="1" i="1" smtClean="0">
                            <a:solidFill>
                              <a:srgbClr val="FF0000"/>
                            </a:solidFill>
                            <a:latin typeface="Cambria Math" panose="02040503050406030204" pitchFamily="18" charset="0"/>
                          </a:rPr>
                          <m:t>𝒘</m:t>
                        </m:r>
                      </m:sub>
                    </m:sSub>
                    <m:r>
                      <a:rPr lang="en-US" altLang="zh-CN" sz="2000" b="1" i="1" smtClean="0">
                        <a:solidFill>
                          <a:srgbClr val="FF0000"/>
                        </a:solidFill>
                        <a:latin typeface="Cambria Math" panose="02040503050406030204" pitchFamily="18" charset="0"/>
                      </a:rPr>
                      <m:t>~</m:t>
                    </m:r>
                    <m:r>
                      <a:rPr lang="en-US" altLang="zh-CN" sz="2000" b="1" i="1" smtClean="0">
                        <a:solidFill>
                          <a:srgbClr val="FF0000"/>
                        </a:solidFill>
                        <a:latin typeface="Cambria Math" panose="02040503050406030204" pitchFamily="18" charset="0"/>
                      </a:rPr>
                      <m:t>𝟎</m:t>
                    </m:r>
                    <m:r>
                      <a:rPr lang="en-US" altLang="zh-CN" sz="2000" b="1" i="1" smtClean="0">
                        <a:solidFill>
                          <a:srgbClr val="FF0000"/>
                        </a:solidFill>
                        <a:latin typeface="Cambria Math" panose="02040503050406030204" pitchFamily="18" charset="0"/>
                      </a:rPr>
                      <m:t>.</m:t>
                    </m:r>
                    <m:r>
                      <a:rPr lang="en-US" altLang="zh-CN" sz="2000" b="1" i="1" smtClean="0">
                        <a:solidFill>
                          <a:srgbClr val="FF0000"/>
                        </a:solidFill>
                        <a:latin typeface="Cambria Math" panose="02040503050406030204" pitchFamily="18" charset="0"/>
                      </a:rPr>
                      <m:t>𝟎𝟏</m:t>
                    </m:r>
                  </m:oMath>
                </a14:m>
                <a:r>
                  <a:rPr lang="en-US" altLang="zh-CN" sz="2000" dirty="0">
                    <a:solidFill>
                      <a:srgbClr val="002060"/>
                    </a:solidFill>
                  </a:rPr>
                  <a:t>. This will change the result of </a:t>
                </a:r>
              </a:p>
              <a:p>
                <a:pPr marL="0" indent="0">
                  <a:buFont typeface="Arial" panose="020B0604020202020204" pitchFamily="34" charset="0"/>
                  <a:buNone/>
                </a:pPr>
                <a:r>
                  <a:rPr lang="en-US" altLang="zh-CN" sz="2000" dirty="0">
                    <a:solidFill>
                      <a:srgbClr val="002060"/>
                    </a:solidFill>
                  </a:rPr>
                  <a:t>GW signal. </a:t>
                </a:r>
              </a:p>
            </p:txBody>
          </p:sp>
        </mc:Choice>
        <mc:Fallback xmlns="">
          <p:sp>
            <p:nvSpPr>
              <p:cNvPr id="12" name="内容占位符 2">
                <a:extLst>
                  <a:ext uri="{FF2B5EF4-FFF2-40B4-BE49-F238E27FC236}">
                    <a16:creationId xmlns:a16="http://schemas.microsoft.com/office/drawing/2014/main" id="{D154815F-F2C4-4F1B-BCFD-F3458F2A493A}"/>
                  </a:ext>
                </a:extLst>
              </p:cNvPr>
              <p:cNvSpPr txBox="1">
                <a:spLocks noRot="1" noChangeAspect="1" noMove="1" noResize="1" noEditPoints="1" noAdjustHandles="1" noChangeArrowheads="1" noChangeShapeType="1" noTextEdit="1"/>
              </p:cNvSpPr>
              <p:nvPr/>
            </p:nvSpPr>
            <p:spPr bwMode="auto">
              <a:xfrm>
                <a:off x="318356" y="4567144"/>
                <a:ext cx="8507288" cy="2029684"/>
              </a:xfrm>
              <a:prstGeom prst="rect">
                <a:avLst/>
              </a:prstGeom>
              <a:blipFill>
                <a:blip r:embed="rId5"/>
                <a:stretch>
                  <a:fillRect l="-716" t="-1502" r="-860" b="-60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3017140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0D3D5082-39A1-4C65-BB44-67E55F070C32}"/>
              </a:ext>
            </a:extLst>
          </p:cNvPr>
          <p:cNvSpPr/>
          <p:nvPr/>
        </p:nvSpPr>
        <p:spPr>
          <a:xfrm>
            <a:off x="179512" y="1124418"/>
            <a:ext cx="8784976" cy="72000"/>
          </a:xfrm>
          <a:prstGeom prst="rect">
            <a:avLst/>
          </a:prstGeom>
          <a:gradFill flip="none" rotWithShape="1">
            <a:gsLst>
              <a:gs pos="0">
                <a:schemeClr val="tx2"/>
              </a:gs>
              <a:gs pos="50000">
                <a:schemeClr val="bg1">
                  <a:lumMod val="65000"/>
                </a:schemeClr>
              </a:gs>
              <a:gs pos="100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7" name="图片 12">
            <a:extLst>
              <a:ext uri="{FF2B5EF4-FFF2-40B4-BE49-F238E27FC236}">
                <a16:creationId xmlns:a16="http://schemas.microsoft.com/office/drawing/2014/main" id="{5AB1D8E8-816B-4562-B732-16DEB22B2304}"/>
              </a:ext>
            </a:extLst>
          </p:cNvPr>
          <p:cNvPicPr>
            <a:picLocks noChangeAspect="1"/>
          </p:cNvPicPr>
          <p:nvPr/>
        </p:nvPicPr>
        <p:blipFill>
          <a:blip r:embed="rId2"/>
          <a:stretch>
            <a:fillRect/>
          </a:stretch>
        </p:blipFill>
        <p:spPr>
          <a:xfrm>
            <a:off x="7878492" y="1335"/>
            <a:ext cx="1265508" cy="923478"/>
          </a:xfrm>
          <a:prstGeom prst="rect">
            <a:avLst/>
          </a:prstGeom>
        </p:spPr>
      </p:pic>
      <p:sp>
        <p:nvSpPr>
          <p:cNvPr id="29" name="标题 1">
            <a:extLst>
              <a:ext uri="{FF2B5EF4-FFF2-40B4-BE49-F238E27FC236}">
                <a16:creationId xmlns:a16="http://schemas.microsoft.com/office/drawing/2014/main" id="{C7CAA868-3576-4841-B269-AC4E3EB5C07D}"/>
              </a:ext>
            </a:extLst>
          </p:cNvPr>
          <p:cNvSpPr>
            <a:spLocks noGrp="1"/>
          </p:cNvSpPr>
          <p:nvPr>
            <p:ph type="title"/>
          </p:nvPr>
        </p:nvSpPr>
        <p:spPr>
          <a:xfrm>
            <a:off x="457200" y="274638"/>
            <a:ext cx="8229600" cy="1143000"/>
          </a:xfrm>
        </p:spPr>
        <p:txBody>
          <a:bodyPr/>
          <a:lstStyle/>
          <a:p>
            <a:r>
              <a:rPr lang="en-US" altLang="zh-CN" sz="2800" b="1" dirty="0">
                <a:solidFill>
                  <a:srgbClr val="002060"/>
                </a:solidFill>
              </a:rPr>
              <a:t>Appendix</a:t>
            </a:r>
            <a:r>
              <a:rPr lang="zh-CN" altLang="en-US" sz="2800" b="1" dirty="0">
                <a:solidFill>
                  <a:srgbClr val="002060"/>
                </a:solidFill>
              </a:rPr>
              <a:t>：</a:t>
            </a:r>
            <a:r>
              <a:rPr lang="en-US" altLang="zh-CN" sz="2800" b="1" dirty="0">
                <a:solidFill>
                  <a:srgbClr val="002060"/>
                </a:solidFill>
              </a:rPr>
              <a:t>A</a:t>
            </a:r>
            <a:endParaRPr lang="zh-CN" altLang="en-US" sz="2800" b="1" dirty="0">
              <a:solidFill>
                <a:srgbClr val="002060"/>
              </a:solidFill>
            </a:endParaRPr>
          </a:p>
        </p:txBody>
      </p:sp>
      <p:sp>
        <p:nvSpPr>
          <p:cNvPr id="28" name="内容占位符 2">
            <a:extLst>
              <a:ext uri="{FF2B5EF4-FFF2-40B4-BE49-F238E27FC236}">
                <a16:creationId xmlns:a16="http://schemas.microsoft.com/office/drawing/2014/main" id="{918912D4-D18A-4256-9A0D-2E6FE40F64AA}"/>
              </a:ext>
            </a:extLst>
          </p:cNvPr>
          <p:cNvSpPr>
            <a:spLocks noGrp="1"/>
          </p:cNvSpPr>
          <p:nvPr>
            <p:ph idx="1"/>
          </p:nvPr>
        </p:nvSpPr>
        <p:spPr>
          <a:xfrm>
            <a:off x="457200" y="1207595"/>
            <a:ext cx="7143201" cy="400110"/>
          </a:xfrm>
        </p:spPr>
        <p:txBody>
          <a:bodyPr/>
          <a:lstStyle/>
          <a:p>
            <a:r>
              <a:rPr lang="en-US" altLang="zh-CN" sz="2400" b="1" dirty="0">
                <a:solidFill>
                  <a:srgbClr val="002060"/>
                </a:solidFill>
              </a:rPr>
              <a:t>Gravitational Wave signal</a:t>
            </a:r>
            <a:endParaRPr lang="en-US" altLang="zh-CN" sz="800" dirty="0"/>
          </a:p>
          <a:p>
            <a:pPr marL="0" indent="0">
              <a:buNone/>
            </a:pPr>
            <a:r>
              <a:rPr lang="en-US" altLang="zh-CN" sz="2000" dirty="0"/>
              <a:t>       </a:t>
            </a:r>
          </a:p>
        </p:txBody>
      </p:sp>
      <p:sp>
        <p:nvSpPr>
          <p:cNvPr id="31" name="文本框 4">
            <a:extLst>
              <a:ext uri="{FF2B5EF4-FFF2-40B4-BE49-F238E27FC236}">
                <a16:creationId xmlns:a16="http://schemas.microsoft.com/office/drawing/2014/main" id="{B995EE79-2AB3-4DB2-ADC6-2854FCAB24CB}"/>
              </a:ext>
            </a:extLst>
          </p:cNvPr>
          <p:cNvSpPr txBox="1"/>
          <p:nvPr/>
        </p:nvSpPr>
        <p:spPr>
          <a:xfrm>
            <a:off x="997334" y="1871406"/>
            <a:ext cx="3647152" cy="923330"/>
          </a:xfrm>
          <a:prstGeom prst="rect">
            <a:avLst/>
          </a:prstGeom>
          <a:noFill/>
        </p:spPr>
        <p:txBody>
          <a:bodyPr wrap="none" rtlCol="0">
            <a:spAutoFit/>
          </a:bodyPr>
          <a:lstStyle/>
          <a:p>
            <a:pPr marL="342900" indent="-342900">
              <a:buFont typeface="Arial" panose="020B0604020202020204" pitchFamily="34" charset="0"/>
              <a:buChar char="•"/>
            </a:pPr>
            <a:r>
              <a:rPr lang="en-US" altLang="zh-CN" dirty="0"/>
              <a:t>Bubble collision</a:t>
            </a:r>
          </a:p>
          <a:p>
            <a:pPr marL="342900" indent="-342900">
              <a:buFont typeface="Arial" panose="020B0604020202020204" pitchFamily="34" charset="0"/>
              <a:buChar char="•"/>
            </a:pPr>
            <a:r>
              <a:rPr lang="en-US" altLang="zh-CN" dirty="0"/>
              <a:t>Turbulence in plasma</a:t>
            </a:r>
          </a:p>
          <a:p>
            <a:pPr marL="342900" indent="-342900">
              <a:buFont typeface="Arial" panose="020B0604020202020204" pitchFamily="34" charset="0"/>
              <a:buChar char="•"/>
            </a:pPr>
            <a:r>
              <a:rPr lang="en-US" altLang="zh-CN" dirty="0"/>
              <a:t>Sound Speed wave in plasma </a:t>
            </a:r>
          </a:p>
        </p:txBody>
      </p:sp>
      <p:sp>
        <p:nvSpPr>
          <p:cNvPr id="33" name="文本框 5">
            <a:extLst>
              <a:ext uri="{FF2B5EF4-FFF2-40B4-BE49-F238E27FC236}">
                <a16:creationId xmlns:a16="http://schemas.microsoft.com/office/drawing/2014/main" id="{BC1EE10E-5E3F-4F6B-AEDD-84CEA23073A3}"/>
              </a:ext>
            </a:extLst>
          </p:cNvPr>
          <p:cNvSpPr txBox="1"/>
          <p:nvPr/>
        </p:nvSpPr>
        <p:spPr>
          <a:xfrm flipH="1">
            <a:off x="788802" y="3183813"/>
            <a:ext cx="7144882" cy="646331"/>
          </a:xfrm>
          <a:prstGeom prst="rect">
            <a:avLst/>
          </a:prstGeom>
          <a:noFill/>
        </p:spPr>
        <p:txBody>
          <a:bodyPr wrap="square" rtlCol="0">
            <a:spAutoFit/>
          </a:bodyPr>
          <a:lstStyle/>
          <a:p>
            <a:r>
              <a:rPr lang="en-US" altLang="zh-CN" dirty="0"/>
              <a:t>But the dominant part of confinement PT are given by sound speed wave and turbulence </a:t>
            </a:r>
            <a:endParaRPr lang="zh-CN" altLang="en-US" dirty="0"/>
          </a:p>
        </p:txBody>
      </p:sp>
      <p:grpSp>
        <p:nvGrpSpPr>
          <p:cNvPr id="11" name="Group 10">
            <a:extLst>
              <a:ext uri="{FF2B5EF4-FFF2-40B4-BE49-F238E27FC236}">
                <a16:creationId xmlns:a16="http://schemas.microsoft.com/office/drawing/2014/main" id="{1E718916-36E5-4B62-8A81-1CC6F6A231C2}"/>
              </a:ext>
            </a:extLst>
          </p:cNvPr>
          <p:cNvGrpSpPr/>
          <p:nvPr/>
        </p:nvGrpSpPr>
        <p:grpSpPr>
          <a:xfrm>
            <a:off x="1210316" y="2773317"/>
            <a:ext cx="6777186" cy="438095"/>
            <a:chOff x="5053474" y="3886981"/>
            <a:chExt cx="6777186" cy="438095"/>
          </a:xfrm>
        </p:grpSpPr>
        <p:pic>
          <p:nvPicPr>
            <p:cNvPr id="30" name="图片 15">
              <a:extLst>
                <a:ext uri="{FF2B5EF4-FFF2-40B4-BE49-F238E27FC236}">
                  <a16:creationId xmlns:a16="http://schemas.microsoft.com/office/drawing/2014/main" id="{3CB13719-17E5-4622-AA6B-26783CCA0247}"/>
                </a:ext>
              </a:extLst>
            </p:cNvPr>
            <p:cNvPicPr>
              <a:picLocks noChangeAspect="1"/>
            </p:cNvPicPr>
            <p:nvPr/>
          </p:nvPicPr>
          <p:blipFill>
            <a:blip r:embed="rId3"/>
            <a:stretch>
              <a:fillRect/>
            </a:stretch>
          </p:blipFill>
          <p:spPr>
            <a:xfrm>
              <a:off x="8544946" y="3886981"/>
              <a:ext cx="3285714" cy="438095"/>
            </a:xfrm>
            <a:prstGeom prst="rect">
              <a:avLst/>
            </a:prstGeom>
          </p:spPr>
        </p:pic>
        <p:sp>
          <p:nvSpPr>
            <p:cNvPr id="37" name="文本框 3">
              <a:extLst>
                <a:ext uri="{FF2B5EF4-FFF2-40B4-BE49-F238E27FC236}">
                  <a16:creationId xmlns:a16="http://schemas.microsoft.com/office/drawing/2014/main" id="{5552EEC6-6C89-44FD-A3C0-90EDBD6CA910}"/>
                </a:ext>
              </a:extLst>
            </p:cNvPr>
            <p:cNvSpPr txBox="1"/>
            <p:nvPr/>
          </p:nvSpPr>
          <p:spPr>
            <a:xfrm>
              <a:off x="5053474" y="3929615"/>
              <a:ext cx="3151247" cy="369332"/>
            </a:xfrm>
            <a:prstGeom prst="rect">
              <a:avLst/>
            </a:prstGeom>
            <a:noFill/>
          </p:spPr>
          <p:txBody>
            <a:bodyPr wrap="none" rtlCol="0">
              <a:spAutoFit/>
            </a:bodyPr>
            <a:lstStyle/>
            <a:p>
              <a:r>
                <a:rPr lang="en-US" altLang="zh-CN" dirty="0"/>
                <a:t>The total Gravitational Wave:</a:t>
              </a:r>
              <a:endParaRPr lang="zh-CN" altLang="en-US" dirty="0"/>
            </a:p>
          </p:txBody>
        </p:sp>
      </p:grpSp>
      <p:sp>
        <p:nvSpPr>
          <p:cNvPr id="38" name="文本框 8">
            <a:extLst>
              <a:ext uri="{FF2B5EF4-FFF2-40B4-BE49-F238E27FC236}">
                <a16:creationId xmlns:a16="http://schemas.microsoft.com/office/drawing/2014/main" id="{69404139-1862-461E-B422-F3E822483305}"/>
              </a:ext>
            </a:extLst>
          </p:cNvPr>
          <p:cNvSpPr txBox="1"/>
          <p:nvPr/>
        </p:nvSpPr>
        <p:spPr>
          <a:xfrm>
            <a:off x="763803" y="1577590"/>
            <a:ext cx="7761367" cy="369332"/>
          </a:xfrm>
          <a:prstGeom prst="rect">
            <a:avLst/>
          </a:prstGeom>
          <a:noFill/>
        </p:spPr>
        <p:txBody>
          <a:bodyPr wrap="square" rtlCol="0">
            <a:spAutoFit/>
          </a:bodyPr>
          <a:lstStyle/>
          <a:p>
            <a:r>
              <a:rPr lang="en-US" altLang="zh-CN" dirty="0"/>
              <a:t>There are three source of the gravitational wave signal</a:t>
            </a:r>
            <a:endParaRPr lang="zh-CN" altLang="en-US" dirty="0"/>
          </a:p>
        </p:txBody>
      </p:sp>
      <p:sp>
        <p:nvSpPr>
          <p:cNvPr id="62" name="TextBox 61">
            <a:extLst>
              <a:ext uri="{FF2B5EF4-FFF2-40B4-BE49-F238E27FC236}">
                <a16:creationId xmlns:a16="http://schemas.microsoft.com/office/drawing/2014/main" id="{E1B635DA-D747-4C1D-8A20-BAD241F57184}"/>
              </a:ext>
            </a:extLst>
          </p:cNvPr>
          <p:cNvSpPr txBox="1"/>
          <p:nvPr/>
        </p:nvSpPr>
        <p:spPr>
          <a:xfrm>
            <a:off x="4114800" y="2973897"/>
            <a:ext cx="65" cy="276999"/>
          </a:xfrm>
          <a:prstGeom prst="rect">
            <a:avLst/>
          </a:prstGeom>
          <a:noFill/>
        </p:spPr>
        <p:txBody>
          <a:bodyPr wrap="none" lIns="0" tIns="0" rIns="0" bIns="0" rtlCol="0">
            <a:spAutoFit/>
          </a:bodyPr>
          <a:lstStyle/>
          <a:p>
            <a:endParaRPr lang="zh-CN" altLang="en-US" dirty="0"/>
          </a:p>
        </p:txBody>
      </p:sp>
      <p:grpSp>
        <p:nvGrpSpPr>
          <p:cNvPr id="66" name="Group 65">
            <a:extLst>
              <a:ext uri="{FF2B5EF4-FFF2-40B4-BE49-F238E27FC236}">
                <a16:creationId xmlns:a16="http://schemas.microsoft.com/office/drawing/2014/main" id="{10B1F9DC-DD3E-4DDA-B814-690926777110}"/>
              </a:ext>
            </a:extLst>
          </p:cNvPr>
          <p:cNvGrpSpPr/>
          <p:nvPr/>
        </p:nvGrpSpPr>
        <p:grpSpPr>
          <a:xfrm>
            <a:off x="349197" y="3808618"/>
            <a:ext cx="7780463" cy="2411623"/>
            <a:chOff x="322657" y="4412276"/>
            <a:chExt cx="7780463" cy="2411623"/>
          </a:xfrm>
        </p:grpSpPr>
        <p:grpSp>
          <p:nvGrpSpPr>
            <p:cNvPr id="61" name="Group 60">
              <a:extLst>
                <a:ext uri="{FF2B5EF4-FFF2-40B4-BE49-F238E27FC236}">
                  <a16:creationId xmlns:a16="http://schemas.microsoft.com/office/drawing/2014/main" id="{DD4F7D69-4722-4A38-8192-7F328CDA3C28}"/>
                </a:ext>
              </a:extLst>
            </p:cNvPr>
            <p:cNvGrpSpPr/>
            <p:nvPr/>
          </p:nvGrpSpPr>
          <p:grpSpPr>
            <a:xfrm>
              <a:off x="1619672" y="5650405"/>
              <a:ext cx="6483448" cy="1173494"/>
              <a:chOff x="1316804" y="5678536"/>
              <a:chExt cx="6483448" cy="1173494"/>
            </a:xfrm>
          </p:grpSpPr>
          <p:pic>
            <p:nvPicPr>
              <p:cNvPr id="50" name="Picture 49">
                <a:extLst>
                  <a:ext uri="{FF2B5EF4-FFF2-40B4-BE49-F238E27FC236}">
                    <a16:creationId xmlns:a16="http://schemas.microsoft.com/office/drawing/2014/main" id="{D3F03CDE-FE2A-4C7F-AE81-CD91C7DD6F38}"/>
                  </a:ext>
                </a:extLst>
              </p:cNvPr>
              <p:cNvPicPr>
                <a:picLocks noChangeAspect="1"/>
              </p:cNvPicPr>
              <p:nvPr/>
            </p:nvPicPr>
            <p:blipFill>
              <a:blip r:embed="rId4"/>
              <a:stretch>
                <a:fillRect/>
              </a:stretch>
            </p:blipFill>
            <p:spPr>
              <a:xfrm>
                <a:off x="1345272" y="5678536"/>
                <a:ext cx="6454980" cy="554340"/>
              </a:xfrm>
              <a:prstGeom prst="rect">
                <a:avLst/>
              </a:prstGeom>
            </p:spPr>
          </p:pic>
          <p:grpSp>
            <p:nvGrpSpPr>
              <p:cNvPr id="55" name="Group 54">
                <a:extLst>
                  <a:ext uri="{FF2B5EF4-FFF2-40B4-BE49-F238E27FC236}">
                    <a16:creationId xmlns:a16="http://schemas.microsoft.com/office/drawing/2014/main" id="{192709E3-894A-4332-B138-360713E017A4}"/>
                  </a:ext>
                </a:extLst>
              </p:cNvPr>
              <p:cNvGrpSpPr/>
              <p:nvPr/>
            </p:nvGrpSpPr>
            <p:grpSpPr>
              <a:xfrm>
                <a:off x="1316804" y="6325082"/>
                <a:ext cx="2925267" cy="434755"/>
                <a:chOff x="1125061" y="5961466"/>
                <a:chExt cx="2925267" cy="434755"/>
              </a:xfrm>
            </p:grpSpPr>
            <p:pic>
              <p:nvPicPr>
                <p:cNvPr id="52" name="Picture 51">
                  <a:extLst>
                    <a:ext uri="{FF2B5EF4-FFF2-40B4-BE49-F238E27FC236}">
                      <a16:creationId xmlns:a16="http://schemas.microsoft.com/office/drawing/2014/main" id="{2DE7F1FB-4B3B-4383-8BF5-542EA6348D55}"/>
                    </a:ext>
                  </a:extLst>
                </p:cNvPr>
                <p:cNvPicPr>
                  <a:picLocks noChangeAspect="1"/>
                </p:cNvPicPr>
                <p:nvPr/>
              </p:nvPicPr>
              <p:blipFill>
                <a:blip r:embed="rId5"/>
                <a:stretch>
                  <a:fillRect/>
                </a:stretch>
              </p:blipFill>
              <p:spPr>
                <a:xfrm>
                  <a:off x="1125061" y="6005354"/>
                  <a:ext cx="599331" cy="346981"/>
                </a:xfrm>
                <a:prstGeom prst="rect">
                  <a:avLst/>
                </a:prstGeom>
              </p:spPr>
            </p:pic>
            <p:pic>
              <p:nvPicPr>
                <p:cNvPr id="54" name="Picture 53">
                  <a:extLst>
                    <a:ext uri="{FF2B5EF4-FFF2-40B4-BE49-F238E27FC236}">
                      <a16:creationId xmlns:a16="http://schemas.microsoft.com/office/drawing/2014/main" id="{9A11537C-7AE6-45D3-BFBF-EC717355CA8B}"/>
                    </a:ext>
                  </a:extLst>
                </p:cNvPr>
                <p:cNvPicPr>
                  <a:picLocks noChangeAspect="1"/>
                </p:cNvPicPr>
                <p:nvPr/>
              </p:nvPicPr>
              <p:blipFill>
                <a:blip r:embed="rId6"/>
                <a:stretch>
                  <a:fillRect/>
                </a:stretch>
              </p:blipFill>
              <p:spPr>
                <a:xfrm>
                  <a:off x="1750333" y="5961466"/>
                  <a:ext cx="2299995" cy="434755"/>
                </a:xfrm>
                <a:prstGeom prst="rect">
                  <a:avLst/>
                </a:prstGeom>
              </p:spPr>
            </p:pic>
          </p:grpSp>
          <p:pic>
            <p:nvPicPr>
              <p:cNvPr id="57" name="Picture 56">
                <a:extLst>
                  <a:ext uri="{FF2B5EF4-FFF2-40B4-BE49-F238E27FC236}">
                    <a16:creationId xmlns:a16="http://schemas.microsoft.com/office/drawing/2014/main" id="{E5C6569E-60E3-41F8-98FD-2CB6D5FCD7B3}"/>
                  </a:ext>
                </a:extLst>
              </p:cNvPr>
              <p:cNvPicPr>
                <a:picLocks noChangeAspect="1"/>
              </p:cNvPicPr>
              <p:nvPr/>
            </p:nvPicPr>
            <p:blipFill>
              <a:blip r:embed="rId7"/>
              <a:stretch>
                <a:fillRect/>
              </a:stretch>
            </p:blipFill>
            <p:spPr>
              <a:xfrm>
                <a:off x="4478830" y="6348456"/>
                <a:ext cx="2985104" cy="503574"/>
              </a:xfrm>
              <a:prstGeom prst="rect">
                <a:avLst/>
              </a:prstGeom>
            </p:spPr>
          </p:pic>
        </p:grpSp>
        <p:grpSp>
          <p:nvGrpSpPr>
            <p:cNvPr id="60" name="Group 59">
              <a:extLst>
                <a:ext uri="{FF2B5EF4-FFF2-40B4-BE49-F238E27FC236}">
                  <a16:creationId xmlns:a16="http://schemas.microsoft.com/office/drawing/2014/main" id="{7F915E64-7674-4D51-AEDB-067556AA5BF4}"/>
                </a:ext>
              </a:extLst>
            </p:cNvPr>
            <p:cNvGrpSpPr/>
            <p:nvPr/>
          </p:nvGrpSpPr>
          <p:grpSpPr>
            <a:xfrm>
              <a:off x="1531857" y="4442532"/>
              <a:ext cx="6361980" cy="1024856"/>
              <a:chOff x="1125061" y="4448055"/>
              <a:chExt cx="6361980" cy="1024856"/>
            </a:xfrm>
          </p:grpSpPr>
          <p:grpSp>
            <p:nvGrpSpPr>
              <p:cNvPr id="48" name="Group 47">
                <a:extLst>
                  <a:ext uri="{FF2B5EF4-FFF2-40B4-BE49-F238E27FC236}">
                    <a16:creationId xmlns:a16="http://schemas.microsoft.com/office/drawing/2014/main" id="{7B37BCEE-FAB1-4555-B599-41FCC952814B}"/>
                  </a:ext>
                </a:extLst>
              </p:cNvPr>
              <p:cNvGrpSpPr/>
              <p:nvPr/>
            </p:nvGrpSpPr>
            <p:grpSpPr>
              <a:xfrm>
                <a:off x="1125061" y="4884375"/>
                <a:ext cx="6361980" cy="588536"/>
                <a:chOff x="1363448" y="4763488"/>
                <a:chExt cx="6361980" cy="588536"/>
              </a:xfrm>
            </p:grpSpPr>
            <p:grpSp>
              <p:nvGrpSpPr>
                <p:cNvPr id="45" name="Group 44">
                  <a:extLst>
                    <a:ext uri="{FF2B5EF4-FFF2-40B4-BE49-F238E27FC236}">
                      <a16:creationId xmlns:a16="http://schemas.microsoft.com/office/drawing/2014/main" id="{AE1B1B44-B968-4FFF-BCF7-ACFB3B0E6910}"/>
                    </a:ext>
                  </a:extLst>
                </p:cNvPr>
                <p:cNvGrpSpPr/>
                <p:nvPr/>
              </p:nvGrpSpPr>
              <p:grpSpPr>
                <a:xfrm>
                  <a:off x="1363448" y="4817829"/>
                  <a:ext cx="2942603" cy="410115"/>
                  <a:chOff x="2195736" y="4912347"/>
                  <a:chExt cx="2942603" cy="410115"/>
                </a:xfrm>
              </p:grpSpPr>
              <p:pic>
                <p:nvPicPr>
                  <p:cNvPr id="42" name="Picture 41">
                    <a:extLst>
                      <a:ext uri="{FF2B5EF4-FFF2-40B4-BE49-F238E27FC236}">
                        <a16:creationId xmlns:a16="http://schemas.microsoft.com/office/drawing/2014/main" id="{983AEB6B-8C9E-4CD7-BAA4-3AE185A6CD8A}"/>
                      </a:ext>
                    </a:extLst>
                  </p:cNvPr>
                  <p:cNvPicPr>
                    <a:picLocks noChangeAspect="1"/>
                  </p:cNvPicPr>
                  <p:nvPr/>
                </p:nvPicPr>
                <p:blipFill>
                  <a:blip r:embed="rId8"/>
                  <a:stretch>
                    <a:fillRect/>
                  </a:stretch>
                </p:blipFill>
                <p:spPr>
                  <a:xfrm>
                    <a:off x="2195736" y="5007952"/>
                    <a:ext cx="611217" cy="314510"/>
                  </a:xfrm>
                  <a:prstGeom prst="rect">
                    <a:avLst/>
                  </a:prstGeom>
                </p:spPr>
              </p:pic>
              <p:pic>
                <p:nvPicPr>
                  <p:cNvPr id="44" name="Picture 43">
                    <a:extLst>
                      <a:ext uri="{FF2B5EF4-FFF2-40B4-BE49-F238E27FC236}">
                        <a16:creationId xmlns:a16="http://schemas.microsoft.com/office/drawing/2014/main" id="{5F135C58-762A-4EDF-8C33-B8B574CD7991}"/>
                      </a:ext>
                    </a:extLst>
                  </p:cNvPr>
                  <p:cNvPicPr>
                    <a:picLocks noChangeAspect="1"/>
                  </p:cNvPicPr>
                  <p:nvPr/>
                </p:nvPicPr>
                <p:blipFill>
                  <a:blip r:embed="rId9"/>
                  <a:stretch>
                    <a:fillRect/>
                  </a:stretch>
                </p:blipFill>
                <p:spPr>
                  <a:xfrm>
                    <a:off x="2806923" y="4912347"/>
                    <a:ext cx="2331416" cy="410115"/>
                  </a:xfrm>
                  <a:prstGeom prst="rect">
                    <a:avLst/>
                  </a:prstGeom>
                </p:spPr>
              </p:pic>
            </p:grpSp>
            <p:pic>
              <p:nvPicPr>
                <p:cNvPr id="47" name="Picture 46">
                  <a:extLst>
                    <a:ext uri="{FF2B5EF4-FFF2-40B4-BE49-F238E27FC236}">
                      <a16:creationId xmlns:a16="http://schemas.microsoft.com/office/drawing/2014/main" id="{532C9E7E-4A81-4A79-9C9D-D87220E323DF}"/>
                    </a:ext>
                  </a:extLst>
                </p:cNvPr>
                <p:cNvPicPr>
                  <a:picLocks noChangeAspect="1"/>
                </p:cNvPicPr>
                <p:nvPr/>
              </p:nvPicPr>
              <p:blipFill>
                <a:blip r:embed="rId10"/>
                <a:stretch>
                  <a:fillRect/>
                </a:stretch>
              </p:blipFill>
              <p:spPr>
                <a:xfrm>
                  <a:off x="4598456" y="4763488"/>
                  <a:ext cx="3126972" cy="588536"/>
                </a:xfrm>
                <a:prstGeom prst="rect">
                  <a:avLst/>
                </a:prstGeom>
              </p:spPr>
            </p:pic>
          </p:grpSp>
          <p:pic>
            <p:nvPicPr>
              <p:cNvPr id="59" name="Picture 58">
                <a:extLst>
                  <a:ext uri="{FF2B5EF4-FFF2-40B4-BE49-F238E27FC236}">
                    <a16:creationId xmlns:a16="http://schemas.microsoft.com/office/drawing/2014/main" id="{AD3C4A95-8EEF-4C20-B71F-89AD4FAE32A2}"/>
                  </a:ext>
                </a:extLst>
              </p:cNvPr>
              <p:cNvPicPr>
                <a:picLocks noChangeAspect="1"/>
              </p:cNvPicPr>
              <p:nvPr/>
            </p:nvPicPr>
            <p:blipFill>
              <a:blip r:embed="rId11"/>
              <a:stretch>
                <a:fillRect/>
              </a:stretch>
            </p:blipFill>
            <p:spPr>
              <a:xfrm>
                <a:off x="2183221" y="4448055"/>
                <a:ext cx="4571225" cy="506605"/>
              </a:xfrm>
              <a:prstGeom prst="rect">
                <a:avLst/>
              </a:prstGeom>
            </p:spPr>
          </p:pic>
        </p:grpSp>
        <p:sp>
          <p:nvSpPr>
            <p:cNvPr id="63" name="TextBox 62">
              <a:extLst>
                <a:ext uri="{FF2B5EF4-FFF2-40B4-BE49-F238E27FC236}">
                  <a16:creationId xmlns:a16="http://schemas.microsoft.com/office/drawing/2014/main" id="{EA8373B2-6ACE-41A4-A2A6-00234BCE5346}"/>
                </a:ext>
              </a:extLst>
            </p:cNvPr>
            <p:cNvSpPr txBox="1"/>
            <p:nvPr/>
          </p:nvSpPr>
          <p:spPr>
            <a:xfrm>
              <a:off x="322657" y="4412276"/>
              <a:ext cx="1379865"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altLang="zh-CN" dirty="0"/>
                <a:t>Sound wave:</a:t>
              </a:r>
              <a:endParaRPr lang="zh-CN" altLang="en-US" dirty="0"/>
            </a:p>
          </p:txBody>
        </p:sp>
        <p:sp>
          <p:nvSpPr>
            <p:cNvPr id="64" name="TextBox 63">
              <a:extLst>
                <a:ext uri="{FF2B5EF4-FFF2-40B4-BE49-F238E27FC236}">
                  <a16:creationId xmlns:a16="http://schemas.microsoft.com/office/drawing/2014/main" id="{EB459FAD-F3D8-4845-AFC1-FFD1BBBA68FD}"/>
                </a:ext>
              </a:extLst>
            </p:cNvPr>
            <p:cNvSpPr txBox="1"/>
            <p:nvPr/>
          </p:nvSpPr>
          <p:spPr>
            <a:xfrm>
              <a:off x="365554" y="5694530"/>
              <a:ext cx="1294073"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altLang="zh-CN" dirty="0"/>
                <a:t>Turbulence:</a:t>
              </a:r>
              <a:endParaRPr lang="zh-CN" altLang="en-US" dirty="0"/>
            </a:p>
          </p:txBody>
        </p:sp>
      </p:gr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8871D32A-8B36-470B-B9A1-11F94E20A57A}"/>
                  </a:ext>
                </a:extLst>
              </p:cNvPr>
              <p:cNvSpPr txBox="1"/>
              <p:nvPr/>
            </p:nvSpPr>
            <p:spPr>
              <a:xfrm>
                <a:off x="7619207" y="3542884"/>
                <a:ext cx="1411074"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zh-CN" dirty="0"/>
                  <a:t>We choose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𝑤</m:t>
                        </m:r>
                      </m:sub>
                    </m:sSub>
                    <m:r>
                      <a:rPr lang="en-US" altLang="zh-CN" b="0" i="0" smtClean="0">
                        <a:latin typeface="Cambria Math" panose="02040503050406030204" pitchFamily="18" charset="0"/>
                      </a:rPr>
                      <m:t>=1</m:t>
                    </m:r>
                  </m:oMath>
                </a14:m>
                <a:endParaRPr lang="zh-CN" altLang="en-US" dirty="0"/>
              </a:p>
            </p:txBody>
          </p:sp>
        </mc:Choice>
        <mc:Fallback xmlns="">
          <p:sp>
            <p:nvSpPr>
              <p:cNvPr id="67" name="TextBox 66">
                <a:extLst>
                  <a:ext uri="{FF2B5EF4-FFF2-40B4-BE49-F238E27FC236}">
                    <a16:creationId xmlns:a16="http://schemas.microsoft.com/office/drawing/2014/main" id="{8871D32A-8B36-470B-B9A1-11F94E20A57A}"/>
                  </a:ext>
                </a:extLst>
              </p:cNvPr>
              <p:cNvSpPr txBox="1">
                <a:spLocks noRot="1" noChangeAspect="1" noMove="1" noResize="1" noEditPoints="1" noAdjustHandles="1" noChangeArrowheads="1" noChangeShapeType="1" noTextEdit="1"/>
              </p:cNvSpPr>
              <p:nvPr/>
            </p:nvSpPr>
            <p:spPr>
              <a:xfrm>
                <a:off x="7619207" y="3542884"/>
                <a:ext cx="1411074" cy="646331"/>
              </a:xfrm>
              <a:prstGeom prst="rect">
                <a:avLst/>
              </a:prstGeom>
              <a:blipFill>
                <a:blip r:embed="rId12"/>
                <a:stretch>
                  <a:fillRect/>
                </a:stretch>
              </a:blipFill>
            </p:spPr>
            <p:txBody>
              <a:bodyPr/>
              <a:lstStyle/>
              <a:p>
                <a:r>
                  <a:rPr lang="zh-CN" altLang="en-US">
                    <a:noFill/>
                  </a:rPr>
                  <a:t> </a:t>
                </a:r>
              </a:p>
            </p:txBody>
          </p:sp>
        </mc:Fallback>
      </mc:AlternateContent>
      <p:pic>
        <p:nvPicPr>
          <p:cNvPr id="69" name="Picture 68">
            <a:extLst>
              <a:ext uri="{FF2B5EF4-FFF2-40B4-BE49-F238E27FC236}">
                <a16:creationId xmlns:a16="http://schemas.microsoft.com/office/drawing/2014/main" id="{A3F9B9D2-ACC1-4DC1-BC08-634983B604C2}"/>
              </a:ext>
            </a:extLst>
          </p:cNvPr>
          <p:cNvPicPr>
            <a:picLocks noChangeAspect="1"/>
          </p:cNvPicPr>
          <p:nvPr/>
        </p:nvPicPr>
        <p:blipFill>
          <a:blip r:embed="rId13"/>
          <a:stretch>
            <a:fillRect/>
          </a:stretch>
        </p:blipFill>
        <p:spPr>
          <a:xfrm>
            <a:off x="3145629" y="3473209"/>
            <a:ext cx="2997713" cy="361171"/>
          </a:xfrm>
          <a:prstGeom prst="rect">
            <a:avLst/>
          </a:prstGeom>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605FC566-63B8-4F16-8BB1-BEAFAD9C97F7}"/>
                  </a:ext>
                </a:extLst>
              </p:cNvPr>
              <p:cNvSpPr txBox="1"/>
              <p:nvPr/>
            </p:nvSpPr>
            <p:spPr>
              <a:xfrm>
                <a:off x="149239" y="6155084"/>
                <a:ext cx="881524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dirty="0"/>
                  <a:t>Question:  </a:t>
                </a:r>
                <a:r>
                  <a:rPr lang="en-US" altLang="zh-CN" b="1" dirty="0">
                    <a:solidFill>
                      <a:srgbClr val="FF0000"/>
                    </a:solidFill>
                  </a:rPr>
                  <a:t>Is </a:t>
                </a:r>
                <a14:m>
                  <m:oMath xmlns:m="http://schemas.openxmlformats.org/officeDocument/2006/math">
                    <m:sSub>
                      <m:sSubPr>
                        <m:ctrlPr>
                          <a:rPr lang="en-US" altLang="zh-CN" b="1" i="1" smtClean="0">
                            <a:solidFill>
                              <a:srgbClr val="FF0000"/>
                            </a:solidFill>
                            <a:latin typeface="Cambria Math" panose="02040503050406030204" pitchFamily="18" charset="0"/>
                          </a:rPr>
                        </m:ctrlPr>
                      </m:sSubPr>
                      <m:e>
                        <m:r>
                          <a:rPr lang="en-US" altLang="zh-CN" b="1" i="1" smtClean="0">
                            <a:solidFill>
                              <a:srgbClr val="FF0000"/>
                            </a:solidFill>
                            <a:latin typeface="Cambria Math" panose="02040503050406030204" pitchFamily="18" charset="0"/>
                          </a:rPr>
                          <m:t>𝒗</m:t>
                        </m:r>
                      </m:e>
                      <m:sub>
                        <m:r>
                          <a:rPr lang="en-US" altLang="zh-CN" b="1" i="1" smtClean="0">
                            <a:solidFill>
                              <a:srgbClr val="FF0000"/>
                            </a:solidFill>
                            <a:latin typeface="Cambria Math" panose="02040503050406030204" pitchFamily="18" charset="0"/>
                          </a:rPr>
                          <m:t>𝒘</m:t>
                        </m:r>
                      </m:sub>
                    </m:sSub>
                    <m:r>
                      <a:rPr lang="en-US" altLang="zh-CN" b="1" i="0" smtClean="0">
                        <a:solidFill>
                          <a:srgbClr val="FF0000"/>
                        </a:solidFill>
                        <a:latin typeface="Cambria Math" panose="02040503050406030204" pitchFamily="18" charset="0"/>
                      </a:rPr>
                      <m:t>=</m:t>
                    </m:r>
                    <m:r>
                      <a:rPr lang="en-US" altLang="zh-CN" b="1" i="0" smtClean="0">
                        <a:solidFill>
                          <a:srgbClr val="FF0000"/>
                        </a:solidFill>
                        <a:latin typeface="Cambria Math" panose="02040503050406030204" pitchFamily="18" charset="0"/>
                      </a:rPr>
                      <m:t>𝟏</m:t>
                    </m:r>
                  </m:oMath>
                </a14:m>
                <a:r>
                  <a:rPr lang="zh-CN" altLang="en-US" b="1" dirty="0">
                    <a:solidFill>
                      <a:srgbClr val="FF0000"/>
                    </a:solidFill>
                  </a:rPr>
                  <a:t> </a:t>
                </a:r>
                <a:r>
                  <a:rPr lang="en-US" altLang="zh-CN" b="1" dirty="0">
                    <a:solidFill>
                      <a:srgbClr val="FF0000"/>
                    </a:solidFill>
                  </a:rPr>
                  <a:t>is a physical situation? Is the EWPT-types evolution still hold for confinement? If not, what is bubble evolution picture of confinement phase transition? </a:t>
                </a:r>
                <a:endParaRPr lang="zh-CN" altLang="en-US" b="1" dirty="0"/>
              </a:p>
            </p:txBody>
          </p:sp>
        </mc:Choice>
        <mc:Fallback xmlns="">
          <p:sp>
            <p:nvSpPr>
              <p:cNvPr id="70" name="TextBox 69">
                <a:extLst>
                  <a:ext uri="{FF2B5EF4-FFF2-40B4-BE49-F238E27FC236}">
                    <a16:creationId xmlns:a16="http://schemas.microsoft.com/office/drawing/2014/main" id="{605FC566-63B8-4F16-8BB1-BEAFAD9C97F7}"/>
                  </a:ext>
                </a:extLst>
              </p:cNvPr>
              <p:cNvSpPr txBox="1">
                <a:spLocks noRot="1" noChangeAspect="1" noMove="1" noResize="1" noEditPoints="1" noAdjustHandles="1" noChangeArrowheads="1" noChangeShapeType="1" noTextEdit="1"/>
              </p:cNvSpPr>
              <p:nvPr/>
            </p:nvSpPr>
            <p:spPr>
              <a:xfrm>
                <a:off x="149239" y="6155084"/>
                <a:ext cx="8815249" cy="646331"/>
              </a:xfrm>
              <a:prstGeom prst="rect">
                <a:avLst/>
              </a:prstGeom>
              <a:blipFill>
                <a:blip r:embed="rId1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00028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0D3D5082-39A1-4C65-BB44-67E55F070C32}"/>
              </a:ext>
            </a:extLst>
          </p:cNvPr>
          <p:cNvSpPr/>
          <p:nvPr/>
        </p:nvSpPr>
        <p:spPr>
          <a:xfrm>
            <a:off x="179512" y="1124418"/>
            <a:ext cx="8784976" cy="72000"/>
          </a:xfrm>
          <a:prstGeom prst="rect">
            <a:avLst/>
          </a:prstGeom>
          <a:gradFill flip="none" rotWithShape="1">
            <a:gsLst>
              <a:gs pos="0">
                <a:schemeClr val="tx2"/>
              </a:gs>
              <a:gs pos="50000">
                <a:schemeClr val="bg1">
                  <a:lumMod val="65000"/>
                </a:schemeClr>
              </a:gs>
              <a:gs pos="100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7" name="图片 12">
            <a:extLst>
              <a:ext uri="{FF2B5EF4-FFF2-40B4-BE49-F238E27FC236}">
                <a16:creationId xmlns:a16="http://schemas.microsoft.com/office/drawing/2014/main" id="{5AB1D8E8-816B-4562-B732-16DEB22B2304}"/>
              </a:ext>
            </a:extLst>
          </p:cNvPr>
          <p:cNvPicPr>
            <a:picLocks noChangeAspect="1"/>
          </p:cNvPicPr>
          <p:nvPr/>
        </p:nvPicPr>
        <p:blipFill>
          <a:blip r:embed="rId3"/>
          <a:stretch>
            <a:fillRect/>
          </a:stretch>
        </p:blipFill>
        <p:spPr>
          <a:xfrm>
            <a:off x="7878492" y="1335"/>
            <a:ext cx="1265508" cy="923478"/>
          </a:xfrm>
          <a:prstGeom prst="rect">
            <a:avLst/>
          </a:prstGeom>
        </p:spPr>
      </p:pic>
      <p:sp>
        <p:nvSpPr>
          <p:cNvPr id="29" name="标题 1">
            <a:extLst>
              <a:ext uri="{FF2B5EF4-FFF2-40B4-BE49-F238E27FC236}">
                <a16:creationId xmlns:a16="http://schemas.microsoft.com/office/drawing/2014/main" id="{C7CAA868-3576-4841-B269-AC4E3EB5C07D}"/>
              </a:ext>
            </a:extLst>
          </p:cNvPr>
          <p:cNvSpPr>
            <a:spLocks noGrp="1"/>
          </p:cNvSpPr>
          <p:nvPr>
            <p:ph type="title"/>
          </p:nvPr>
        </p:nvSpPr>
        <p:spPr>
          <a:xfrm>
            <a:off x="457200" y="274638"/>
            <a:ext cx="8229600" cy="1143000"/>
          </a:xfrm>
        </p:spPr>
        <p:txBody>
          <a:bodyPr/>
          <a:lstStyle/>
          <a:p>
            <a:r>
              <a:rPr lang="en-US" altLang="zh-CN" sz="2800" b="1" dirty="0">
                <a:solidFill>
                  <a:srgbClr val="002060"/>
                </a:solidFill>
              </a:rPr>
              <a:t>Appendix</a:t>
            </a:r>
            <a:r>
              <a:rPr lang="zh-CN" altLang="en-US" sz="2800" b="1" dirty="0">
                <a:solidFill>
                  <a:srgbClr val="002060"/>
                </a:solidFill>
              </a:rPr>
              <a:t>：</a:t>
            </a:r>
            <a:r>
              <a:rPr lang="en-US" altLang="zh-CN" sz="2800" b="1" dirty="0">
                <a:solidFill>
                  <a:srgbClr val="002060"/>
                </a:solidFill>
              </a:rPr>
              <a:t>B</a:t>
            </a:r>
            <a:endParaRPr lang="zh-CN" altLang="en-US" sz="2800" b="1" dirty="0">
              <a:solidFill>
                <a:srgbClr val="002060"/>
              </a:solidFill>
            </a:endParaRPr>
          </a:p>
        </p:txBody>
      </p:sp>
      <mc:AlternateContent xmlns:mc="http://schemas.openxmlformats.org/markup-compatibility/2006" xmlns:a14="http://schemas.microsoft.com/office/drawing/2010/main">
        <mc:Choice Requires="a14">
          <p:sp>
            <p:nvSpPr>
              <p:cNvPr id="28" name="内容占位符 2">
                <a:extLst>
                  <a:ext uri="{FF2B5EF4-FFF2-40B4-BE49-F238E27FC236}">
                    <a16:creationId xmlns:a16="http://schemas.microsoft.com/office/drawing/2014/main" id="{918912D4-D18A-4256-9A0D-2E6FE40F64AA}"/>
                  </a:ext>
                </a:extLst>
              </p:cNvPr>
              <p:cNvSpPr>
                <a:spLocks noGrp="1"/>
              </p:cNvSpPr>
              <p:nvPr>
                <p:ph idx="1"/>
              </p:nvPr>
            </p:nvSpPr>
            <p:spPr>
              <a:xfrm>
                <a:off x="457200" y="1207595"/>
                <a:ext cx="7143201" cy="400110"/>
              </a:xfrm>
            </p:spPr>
            <p:txBody>
              <a:bodyPr/>
              <a:lstStyle/>
              <a:p>
                <a:r>
                  <a:rPr lang="en-US" altLang="zh-CN" sz="2400" b="1" dirty="0">
                    <a:solidFill>
                      <a:srgbClr val="002060"/>
                    </a:solidFill>
                  </a:rPr>
                  <a:t>Polyakov Loop and </a:t>
                </a:r>
                <a14:m>
                  <m:oMath xmlns:m="http://schemas.openxmlformats.org/officeDocument/2006/math">
                    <m:r>
                      <a:rPr lang="en-US" altLang="zh-CN" sz="2400" b="1">
                        <a:solidFill>
                          <a:srgbClr val="002060"/>
                        </a:solidFill>
                        <a:latin typeface="Cambria Math" panose="02040503050406030204" pitchFamily="18" charset="0"/>
                      </a:rPr>
                      <m:t>𝒔</m:t>
                    </m:r>
                  </m:oMath>
                </a14:m>
                <a:r>
                  <a:rPr lang="en-US" altLang="zh-CN" sz="2400" b="1" dirty="0">
                    <a:solidFill>
                      <a:srgbClr val="002060"/>
                    </a:solidFill>
                  </a:rPr>
                  <a:t> Parameter</a:t>
                </a:r>
              </a:p>
              <a:p>
                <a:pPr marL="0" indent="0">
                  <a:buNone/>
                </a:pPr>
                <a:r>
                  <a:rPr lang="en-US" altLang="zh-CN" sz="2000" dirty="0"/>
                  <a:t>       </a:t>
                </a:r>
              </a:p>
            </p:txBody>
          </p:sp>
        </mc:Choice>
        <mc:Fallback xmlns="">
          <p:sp>
            <p:nvSpPr>
              <p:cNvPr id="28" name="内容占位符 2">
                <a:extLst>
                  <a:ext uri="{FF2B5EF4-FFF2-40B4-BE49-F238E27FC236}">
                    <a16:creationId xmlns:a16="http://schemas.microsoft.com/office/drawing/2014/main" id="{918912D4-D18A-4256-9A0D-2E6FE40F64AA}"/>
                  </a:ext>
                </a:extLst>
              </p:cNvPr>
              <p:cNvSpPr>
                <a:spLocks noGrp="1" noRot="1" noChangeAspect="1" noMove="1" noResize="1" noEditPoints="1" noAdjustHandles="1" noChangeArrowheads="1" noChangeShapeType="1" noTextEdit="1"/>
              </p:cNvSpPr>
              <p:nvPr>
                <p:ph idx="1"/>
              </p:nvPr>
            </p:nvSpPr>
            <p:spPr>
              <a:xfrm>
                <a:off x="457200" y="1207595"/>
                <a:ext cx="7143201" cy="400110"/>
              </a:xfrm>
              <a:blipFill>
                <a:blip r:embed="rId4"/>
                <a:stretch>
                  <a:fillRect l="-1109" t="-12121" b="-48485"/>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6A876DB1-F19B-4066-BC00-8D942E8B2B65}"/>
              </a:ext>
            </a:extLst>
          </p:cNvPr>
          <p:cNvPicPr>
            <a:picLocks noChangeAspect="1"/>
          </p:cNvPicPr>
          <p:nvPr/>
        </p:nvPicPr>
        <p:blipFill>
          <a:blip r:embed="rId5"/>
          <a:stretch>
            <a:fillRect/>
          </a:stretch>
        </p:blipFill>
        <p:spPr>
          <a:xfrm>
            <a:off x="1477967" y="1772816"/>
            <a:ext cx="6188066" cy="4488410"/>
          </a:xfrm>
          <a:prstGeom prst="rect">
            <a:avLst/>
          </a:prstGeom>
        </p:spPr>
      </p:pic>
    </p:spTree>
    <p:extLst>
      <p:ext uri="{BB962C8B-B14F-4D97-AF65-F5344CB8AC3E}">
        <p14:creationId xmlns:p14="http://schemas.microsoft.com/office/powerpoint/2010/main" val="1228722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0D3D5082-39A1-4C65-BB44-67E55F070C32}"/>
              </a:ext>
            </a:extLst>
          </p:cNvPr>
          <p:cNvSpPr/>
          <p:nvPr/>
        </p:nvSpPr>
        <p:spPr>
          <a:xfrm>
            <a:off x="179512" y="1124418"/>
            <a:ext cx="8784976" cy="72000"/>
          </a:xfrm>
          <a:prstGeom prst="rect">
            <a:avLst/>
          </a:prstGeom>
          <a:gradFill flip="none" rotWithShape="1">
            <a:gsLst>
              <a:gs pos="0">
                <a:schemeClr val="tx2"/>
              </a:gs>
              <a:gs pos="50000">
                <a:schemeClr val="bg1">
                  <a:lumMod val="65000"/>
                </a:schemeClr>
              </a:gs>
              <a:gs pos="100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7" name="图片 12">
            <a:extLst>
              <a:ext uri="{FF2B5EF4-FFF2-40B4-BE49-F238E27FC236}">
                <a16:creationId xmlns:a16="http://schemas.microsoft.com/office/drawing/2014/main" id="{5AB1D8E8-816B-4562-B732-16DEB22B2304}"/>
              </a:ext>
            </a:extLst>
          </p:cNvPr>
          <p:cNvPicPr>
            <a:picLocks noChangeAspect="1"/>
          </p:cNvPicPr>
          <p:nvPr/>
        </p:nvPicPr>
        <p:blipFill>
          <a:blip r:embed="rId3"/>
          <a:stretch>
            <a:fillRect/>
          </a:stretch>
        </p:blipFill>
        <p:spPr>
          <a:xfrm>
            <a:off x="7878492" y="1335"/>
            <a:ext cx="1265508" cy="923478"/>
          </a:xfrm>
          <a:prstGeom prst="rect">
            <a:avLst/>
          </a:prstGeom>
        </p:spPr>
      </p:pic>
      <p:sp>
        <p:nvSpPr>
          <p:cNvPr id="29" name="标题 1">
            <a:extLst>
              <a:ext uri="{FF2B5EF4-FFF2-40B4-BE49-F238E27FC236}">
                <a16:creationId xmlns:a16="http://schemas.microsoft.com/office/drawing/2014/main" id="{C7CAA868-3576-4841-B269-AC4E3EB5C07D}"/>
              </a:ext>
            </a:extLst>
          </p:cNvPr>
          <p:cNvSpPr>
            <a:spLocks noGrp="1"/>
          </p:cNvSpPr>
          <p:nvPr>
            <p:ph type="title"/>
          </p:nvPr>
        </p:nvSpPr>
        <p:spPr>
          <a:xfrm>
            <a:off x="457200" y="274638"/>
            <a:ext cx="8229600" cy="1143000"/>
          </a:xfrm>
        </p:spPr>
        <p:txBody>
          <a:bodyPr/>
          <a:lstStyle/>
          <a:p>
            <a:r>
              <a:rPr lang="en-US" altLang="zh-CN" sz="2800" b="1" dirty="0">
                <a:solidFill>
                  <a:srgbClr val="002060"/>
                </a:solidFill>
              </a:rPr>
              <a:t>Appendix</a:t>
            </a:r>
            <a:r>
              <a:rPr lang="zh-CN" altLang="en-US" sz="2800" b="1" dirty="0">
                <a:solidFill>
                  <a:srgbClr val="002060"/>
                </a:solidFill>
              </a:rPr>
              <a:t>：</a:t>
            </a:r>
            <a:r>
              <a:rPr lang="en-US" altLang="zh-CN" sz="2800" b="1" dirty="0">
                <a:solidFill>
                  <a:srgbClr val="002060"/>
                </a:solidFill>
              </a:rPr>
              <a:t>C</a:t>
            </a:r>
            <a:endParaRPr lang="zh-CN" altLang="en-US" sz="2800" b="1" dirty="0">
              <a:solidFill>
                <a:srgbClr val="002060"/>
              </a:solidFill>
            </a:endParaRPr>
          </a:p>
        </p:txBody>
      </p:sp>
      <p:sp>
        <p:nvSpPr>
          <p:cNvPr id="28" name="内容占位符 2">
            <a:extLst>
              <a:ext uri="{FF2B5EF4-FFF2-40B4-BE49-F238E27FC236}">
                <a16:creationId xmlns:a16="http://schemas.microsoft.com/office/drawing/2014/main" id="{918912D4-D18A-4256-9A0D-2E6FE40F64AA}"/>
              </a:ext>
            </a:extLst>
          </p:cNvPr>
          <p:cNvSpPr>
            <a:spLocks noGrp="1"/>
          </p:cNvSpPr>
          <p:nvPr>
            <p:ph idx="1"/>
          </p:nvPr>
        </p:nvSpPr>
        <p:spPr>
          <a:xfrm>
            <a:off x="457200" y="1207595"/>
            <a:ext cx="7143201" cy="400110"/>
          </a:xfrm>
        </p:spPr>
        <p:txBody>
          <a:bodyPr/>
          <a:lstStyle/>
          <a:p>
            <a:r>
              <a:rPr lang="en-US" altLang="zh-CN" sz="2400" b="1" dirty="0">
                <a:solidFill>
                  <a:srgbClr val="002060"/>
                </a:solidFill>
              </a:rPr>
              <a:t>Wall velocity</a:t>
            </a:r>
          </a:p>
          <a:p>
            <a:pPr marL="0" indent="0">
              <a:buNone/>
            </a:pPr>
            <a:r>
              <a:rPr lang="en-US" altLang="zh-CN" sz="2000" dirty="0"/>
              <a:t>       </a:t>
            </a:r>
          </a:p>
        </p:txBody>
      </p:sp>
      <p:pic>
        <p:nvPicPr>
          <p:cNvPr id="3" name="图片 2">
            <a:extLst>
              <a:ext uri="{FF2B5EF4-FFF2-40B4-BE49-F238E27FC236}">
                <a16:creationId xmlns:a16="http://schemas.microsoft.com/office/drawing/2014/main" id="{64AD11CD-9353-4A26-B8AC-ABD0BE8D78C0}"/>
              </a:ext>
            </a:extLst>
          </p:cNvPr>
          <p:cNvPicPr>
            <a:picLocks noChangeAspect="1"/>
          </p:cNvPicPr>
          <p:nvPr/>
        </p:nvPicPr>
        <p:blipFill>
          <a:blip r:embed="rId4"/>
          <a:stretch>
            <a:fillRect/>
          </a:stretch>
        </p:blipFill>
        <p:spPr>
          <a:xfrm>
            <a:off x="3131840" y="1635295"/>
            <a:ext cx="2880320" cy="625643"/>
          </a:xfrm>
          <a:prstGeom prst="rect">
            <a:avLst/>
          </a:prstGeom>
        </p:spPr>
      </p:pic>
      <p:pic>
        <p:nvPicPr>
          <p:cNvPr id="4" name="图片 3">
            <a:extLst>
              <a:ext uri="{FF2B5EF4-FFF2-40B4-BE49-F238E27FC236}">
                <a16:creationId xmlns:a16="http://schemas.microsoft.com/office/drawing/2014/main" id="{183C144E-992D-4FF6-B83E-EC13A9469901}"/>
              </a:ext>
            </a:extLst>
          </p:cNvPr>
          <p:cNvPicPr>
            <a:picLocks noChangeAspect="1"/>
          </p:cNvPicPr>
          <p:nvPr/>
        </p:nvPicPr>
        <p:blipFill>
          <a:blip r:embed="rId5"/>
          <a:stretch>
            <a:fillRect/>
          </a:stretch>
        </p:blipFill>
        <p:spPr>
          <a:xfrm>
            <a:off x="6300192" y="1731576"/>
            <a:ext cx="2448272" cy="508983"/>
          </a:xfrm>
          <a:prstGeom prst="rect">
            <a:avLst/>
          </a:prstGeom>
        </p:spPr>
      </p:pic>
      <p:pic>
        <p:nvPicPr>
          <p:cNvPr id="5" name="图片 4">
            <a:extLst>
              <a:ext uri="{FF2B5EF4-FFF2-40B4-BE49-F238E27FC236}">
                <a16:creationId xmlns:a16="http://schemas.microsoft.com/office/drawing/2014/main" id="{EAFD6C74-8936-4FDF-BD6F-8C889B0225D3}"/>
              </a:ext>
            </a:extLst>
          </p:cNvPr>
          <p:cNvPicPr>
            <a:picLocks noChangeAspect="1"/>
          </p:cNvPicPr>
          <p:nvPr/>
        </p:nvPicPr>
        <p:blipFill>
          <a:blip r:embed="rId6"/>
          <a:stretch>
            <a:fillRect/>
          </a:stretch>
        </p:blipFill>
        <p:spPr>
          <a:xfrm>
            <a:off x="2123728" y="2348656"/>
            <a:ext cx="4032448" cy="1203401"/>
          </a:xfrm>
          <a:prstGeom prst="rect">
            <a:avLst/>
          </a:prstGeom>
        </p:spPr>
      </p:pic>
      <p:pic>
        <p:nvPicPr>
          <p:cNvPr id="6" name="图片 5">
            <a:extLst>
              <a:ext uri="{FF2B5EF4-FFF2-40B4-BE49-F238E27FC236}">
                <a16:creationId xmlns:a16="http://schemas.microsoft.com/office/drawing/2014/main" id="{47045F2A-D680-495E-A8AB-FBA68EE99E27}"/>
              </a:ext>
            </a:extLst>
          </p:cNvPr>
          <p:cNvPicPr>
            <a:picLocks noChangeAspect="1"/>
          </p:cNvPicPr>
          <p:nvPr/>
        </p:nvPicPr>
        <p:blipFill>
          <a:blip r:embed="rId7"/>
          <a:stretch>
            <a:fillRect/>
          </a:stretch>
        </p:blipFill>
        <p:spPr>
          <a:xfrm>
            <a:off x="539552" y="1695479"/>
            <a:ext cx="2448272" cy="456821"/>
          </a:xfrm>
          <a:prstGeom prst="rect">
            <a:avLst/>
          </a:prstGeom>
        </p:spPr>
      </p:pic>
      <p:pic>
        <p:nvPicPr>
          <p:cNvPr id="7" name="图片 6">
            <a:extLst>
              <a:ext uri="{FF2B5EF4-FFF2-40B4-BE49-F238E27FC236}">
                <a16:creationId xmlns:a16="http://schemas.microsoft.com/office/drawing/2014/main" id="{559A7DA3-74F4-4BD0-AA57-B6133F33B29A}"/>
              </a:ext>
            </a:extLst>
          </p:cNvPr>
          <p:cNvPicPr>
            <a:picLocks noChangeAspect="1"/>
          </p:cNvPicPr>
          <p:nvPr/>
        </p:nvPicPr>
        <p:blipFill>
          <a:blip r:embed="rId8"/>
          <a:stretch>
            <a:fillRect/>
          </a:stretch>
        </p:blipFill>
        <p:spPr>
          <a:xfrm>
            <a:off x="497184" y="3950000"/>
            <a:ext cx="5674336" cy="1849043"/>
          </a:xfrm>
          <a:prstGeom prst="rect">
            <a:avLst/>
          </a:prstGeom>
        </p:spPr>
      </p:pic>
      <p:pic>
        <p:nvPicPr>
          <p:cNvPr id="10" name="图片 9">
            <a:extLst>
              <a:ext uri="{FF2B5EF4-FFF2-40B4-BE49-F238E27FC236}">
                <a16:creationId xmlns:a16="http://schemas.microsoft.com/office/drawing/2014/main" id="{1059AFFD-B4B7-40D7-BCE8-83A35DF861B5}"/>
              </a:ext>
            </a:extLst>
          </p:cNvPr>
          <p:cNvPicPr>
            <a:picLocks noChangeAspect="1"/>
          </p:cNvPicPr>
          <p:nvPr/>
        </p:nvPicPr>
        <p:blipFill>
          <a:blip r:embed="rId9"/>
          <a:stretch>
            <a:fillRect/>
          </a:stretch>
        </p:blipFill>
        <p:spPr>
          <a:xfrm>
            <a:off x="6948264" y="4797152"/>
            <a:ext cx="806401" cy="395294"/>
          </a:xfrm>
          <a:prstGeom prst="rect">
            <a:avLst/>
          </a:prstGeom>
        </p:spPr>
      </p:pic>
      <p:pic>
        <p:nvPicPr>
          <p:cNvPr id="11" name="图片 10">
            <a:extLst>
              <a:ext uri="{FF2B5EF4-FFF2-40B4-BE49-F238E27FC236}">
                <a16:creationId xmlns:a16="http://schemas.microsoft.com/office/drawing/2014/main" id="{54F0A62F-ECF1-4B78-B275-772ED149CB77}"/>
              </a:ext>
            </a:extLst>
          </p:cNvPr>
          <p:cNvPicPr>
            <a:picLocks noChangeAspect="1"/>
          </p:cNvPicPr>
          <p:nvPr/>
        </p:nvPicPr>
        <p:blipFill>
          <a:blip r:embed="rId10"/>
          <a:stretch>
            <a:fillRect/>
          </a:stretch>
        </p:blipFill>
        <p:spPr>
          <a:xfrm>
            <a:off x="4579489" y="6165642"/>
            <a:ext cx="485714" cy="476190"/>
          </a:xfrm>
          <a:prstGeom prst="rect">
            <a:avLst/>
          </a:prstGeom>
        </p:spPr>
      </p:pic>
    </p:spTree>
    <p:extLst>
      <p:ext uri="{BB962C8B-B14F-4D97-AF65-F5344CB8AC3E}">
        <p14:creationId xmlns:p14="http://schemas.microsoft.com/office/powerpoint/2010/main" val="846155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428DF273-9964-4638-AF3E-14F6A938BC9D}"/>
              </a:ext>
            </a:extLst>
          </p:cNvPr>
          <p:cNvSpPr>
            <a:spLocks noGrp="1"/>
          </p:cNvSpPr>
          <p:nvPr>
            <p:ph type="title"/>
          </p:nvPr>
        </p:nvSpPr>
        <p:spPr>
          <a:xfrm>
            <a:off x="457200" y="274638"/>
            <a:ext cx="8229600" cy="1143000"/>
          </a:xfrm>
        </p:spPr>
        <p:txBody>
          <a:bodyPr/>
          <a:lstStyle/>
          <a:p>
            <a:r>
              <a:rPr lang="en-US" altLang="zh-CN" sz="2800" b="1" dirty="0">
                <a:solidFill>
                  <a:srgbClr val="002060"/>
                </a:solidFill>
              </a:rPr>
              <a:t>Introduction</a:t>
            </a:r>
            <a:endParaRPr lang="zh-CN" altLang="en-US" sz="2800" b="1" dirty="0">
              <a:solidFill>
                <a:srgbClr val="002060"/>
              </a:solidFill>
            </a:endParaRPr>
          </a:p>
        </p:txBody>
      </p:sp>
      <p:sp>
        <p:nvSpPr>
          <p:cNvPr id="7" name="文本框 6"/>
          <p:cNvSpPr txBox="1"/>
          <p:nvPr/>
        </p:nvSpPr>
        <p:spPr>
          <a:xfrm>
            <a:off x="566263" y="1282915"/>
            <a:ext cx="7992888" cy="461665"/>
          </a:xfrm>
          <a:prstGeom prst="rect">
            <a:avLst/>
          </a:prstGeom>
          <a:noFill/>
        </p:spPr>
        <p:txBody>
          <a:bodyPr wrap="square" rtlCol="0">
            <a:spAutoFit/>
          </a:bodyPr>
          <a:lstStyle/>
          <a:p>
            <a:pPr marL="342900" indent="-342900">
              <a:buFont typeface="Arial" panose="020B0604020202020204" pitchFamily="34" charset="0"/>
              <a:buChar char="•"/>
            </a:pPr>
            <a:r>
              <a:rPr lang="en-US" altLang="zh-CN" sz="2400" b="1" dirty="0">
                <a:solidFill>
                  <a:srgbClr val="002060"/>
                </a:solidFill>
              </a:rPr>
              <a:t>Motivation</a:t>
            </a:r>
          </a:p>
        </p:txBody>
      </p:sp>
      <p:sp>
        <p:nvSpPr>
          <p:cNvPr id="3" name="矩形 2">
            <a:extLst>
              <a:ext uri="{FF2B5EF4-FFF2-40B4-BE49-F238E27FC236}">
                <a16:creationId xmlns:a16="http://schemas.microsoft.com/office/drawing/2014/main" id="{544E7E8B-60EF-4465-BBF0-4D12B7CC3627}"/>
              </a:ext>
            </a:extLst>
          </p:cNvPr>
          <p:cNvSpPr/>
          <p:nvPr/>
        </p:nvSpPr>
        <p:spPr>
          <a:xfrm>
            <a:off x="179512" y="1124418"/>
            <a:ext cx="8784976" cy="72000"/>
          </a:xfrm>
          <a:prstGeom prst="rect">
            <a:avLst/>
          </a:prstGeom>
          <a:gradFill flip="none" rotWithShape="1">
            <a:gsLst>
              <a:gs pos="0">
                <a:schemeClr val="tx2"/>
              </a:gs>
              <a:gs pos="50000">
                <a:schemeClr val="bg1">
                  <a:lumMod val="65000"/>
                </a:schemeClr>
              </a:gs>
              <a:gs pos="100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框 9"/>
          <p:cNvSpPr txBox="1"/>
          <p:nvPr/>
        </p:nvSpPr>
        <p:spPr>
          <a:xfrm>
            <a:off x="322657" y="278408"/>
            <a:ext cx="312906" cy="369332"/>
          </a:xfrm>
          <a:prstGeom prst="rect">
            <a:avLst/>
          </a:prstGeom>
          <a:noFill/>
        </p:spPr>
        <p:txBody>
          <a:bodyPr wrap="none" rtlCol="0">
            <a:spAutoFit/>
          </a:bodyPr>
          <a:lstStyle/>
          <a:p>
            <a:r>
              <a:rPr lang="en-US" altLang="zh-CN" dirty="0"/>
              <a:t>1</a:t>
            </a:r>
            <a:endParaRPr lang="zh-CN" altLang="en-US" dirty="0"/>
          </a:p>
        </p:txBody>
      </p:sp>
      <p:pic>
        <p:nvPicPr>
          <p:cNvPr id="11" name="图片 12">
            <a:extLst>
              <a:ext uri="{FF2B5EF4-FFF2-40B4-BE49-F238E27FC236}">
                <a16:creationId xmlns:a16="http://schemas.microsoft.com/office/drawing/2014/main" id="{83700219-AFCB-483D-8256-720C18AA4507}"/>
              </a:ext>
            </a:extLst>
          </p:cNvPr>
          <p:cNvPicPr>
            <a:picLocks noChangeAspect="1"/>
          </p:cNvPicPr>
          <p:nvPr/>
        </p:nvPicPr>
        <p:blipFill>
          <a:blip r:embed="rId2"/>
          <a:stretch>
            <a:fillRect/>
          </a:stretch>
        </p:blipFill>
        <p:spPr>
          <a:xfrm>
            <a:off x="7878492" y="1335"/>
            <a:ext cx="1265508" cy="923478"/>
          </a:xfrm>
          <a:prstGeom prst="rect">
            <a:avLst/>
          </a:prstGeom>
        </p:spPr>
      </p:pic>
      <p:sp>
        <p:nvSpPr>
          <p:cNvPr id="2" name="文本框 1">
            <a:extLst>
              <a:ext uri="{FF2B5EF4-FFF2-40B4-BE49-F238E27FC236}">
                <a16:creationId xmlns:a16="http://schemas.microsoft.com/office/drawing/2014/main" id="{F202C07D-0805-4771-AE29-7298D0CBE97D}"/>
              </a:ext>
            </a:extLst>
          </p:cNvPr>
          <p:cNvSpPr txBox="1"/>
          <p:nvPr/>
        </p:nvSpPr>
        <p:spPr>
          <a:xfrm>
            <a:off x="755576" y="1831077"/>
            <a:ext cx="7632847" cy="923330"/>
          </a:xfrm>
          <a:prstGeom prst="rect">
            <a:avLst/>
          </a:prstGeom>
          <a:noFill/>
        </p:spPr>
        <p:txBody>
          <a:bodyPr wrap="square" rtlCol="0">
            <a:spAutoFit/>
          </a:bodyPr>
          <a:lstStyle/>
          <a:p>
            <a:r>
              <a:rPr lang="en-US" altLang="zh-CN" dirty="0"/>
              <a:t>Pure Yang-Mills (PYM) sector surviving at low energy is of particular interest in the new physics domain, in the context of dark sector of the universe, including dark matter and also in the string theory. </a:t>
            </a:r>
            <a:endParaRPr lang="zh-CN" altLang="en-US" dirty="0"/>
          </a:p>
        </p:txBody>
      </p:sp>
      <p:grpSp>
        <p:nvGrpSpPr>
          <p:cNvPr id="17" name="组合 16">
            <a:extLst>
              <a:ext uri="{FF2B5EF4-FFF2-40B4-BE49-F238E27FC236}">
                <a16:creationId xmlns:a16="http://schemas.microsoft.com/office/drawing/2014/main" id="{8B78AD89-9752-47CC-BFDE-41D04D8D6790}"/>
              </a:ext>
            </a:extLst>
          </p:cNvPr>
          <p:cNvGrpSpPr/>
          <p:nvPr/>
        </p:nvGrpSpPr>
        <p:grpSpPr>
          <a:xfrm>
            <a:off x="1907787" y="2896922"/>
            <a:ext cx="4973664" cy="873388"/>
            <a:chOff x="1907787" y="2896922"/>
            <a:chExt cx="4973664" cy="873388"/>
          </a:xfrm>
        </p:grpSpPr>
        <p:grpSp>
          <p:nvGrpSpPr>
            <p:cNvPr id="15" name="组合 14">
              <a:extLst>
                <a:ext uri="{FF2B5EF4-FFF2-40B4-BE49-F238E27FC236}">
                  <a16:creationId xmlns:a16="http://schemas.microsoft.com/office/drawing/2014/main" id="{656D49E9-14A6-4221-8A3B-C133B6EE5694}"/>
                </a:ext>
              </a:extLst>
            </p:cNvPr>
            <p:cNvGrpSpPr/>
            <p:nvPr/>
          </p:nvGrpSpPr>
          <p:grpSpPr>
            <a:xfrm>
              <a:off x="1907787" y="2896922"/>
              <a:ext cx="4973664" cy="504056"/>
              <a:chOff x="1739058" y="2992306"/>
              <a:chExt cx="4973664" cy="504056"/>
            </a:xfrm>
          </p:grpSpPr>
          <p:sp>
            <p:nvSpPr>
              <p:cNvPr id="12" name="文本框 11">
                <a:extLst>
                  <a:ext uri="{FF2B5EF4-FFF2-40B4-BE49-F238E27FC236}">
                    <a16:creationId xmlns:a16="http://schemas.microsoft.com/office/drawing/2014/main" id="{EE2D7D12-3141-4E4F-9687-0C0396E59D4D}"/>
                  </a:ext>
                </a:extLst>
              </p:cNvPr>
              <p:cNvSpPr txBox="1"/>
              <p:nvPr/>
            </p:nvSpPr>
            <p:spPr>
              <a:xfrm>
                <a:off x="1739058" y="3055167"/>
                <a:ext cx="180465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dirty="0"/>
                  <a:t>Dark PYM Sector</a:t>
                </a:r>
                <a:endParaRPr lang="zh-CN" altLang="en-US" dirty="0"/>
              </a:p>
            </p:txBody>
          </p:sp>
          <p:sp>
            <p:nvSpPr>
              <p:cNvPr id="13" name="文本框 12">
                <a:extLst>
                  <a:ext uri="{FF2B5EF4-FFF2-40B4-BE49-F238E27FC236}">
                    <a16:creationId xmlns:a16="http://schemas.microsoft.com/office/drawing/2014/main" id="{94D4F4BA-D4EA-438A-98F8-79B26FD3301B}"/>
                  </a:ext>
                </a:extLst>
              </p:cNvPr>
              <p:cNvSpPr txBox="1"/>
              <p:nvPr/>
            </p:nvSpPr>
            <p:spPr>
              <a:xfrm>
                <a:off x="5262325" y="3055167"/>
                <a:ext cx="145039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altLang="zh-CN" dirty="0"/>
                  <a:t>Visible Sector</a:t>
                </a:r>
                <a:endParaRPr lang="zh-CN" altLang="en-US" dirty="0"/>
              </a:p>
            </p:txBody>
          </p:sp>
          <p:sp>
            <p:nvSpPr>
              <p:cNvPr id="14" name="箭头: 左右 13">
                <a:extLst>
                  <a:ext uri="{FF2B5EF4-FFF2-40B4-BE49-F238E27FC236}">
                    <a16:creationId xmlns:a16="http://schemas.microsoft.com/office/drawing/2014/main" id="{CB056BFA-F201-4CCB-8CA9-A967F09F3AD9}"/>
                  </a:ext>
                </a:extLst>
              </p:cNvPr>
              <p:cNvSpPr/>
              <p:nvPr/>
            </p:nvSpPr>
            <p:spPr>
              <a:xfrm>
                <a:off x="3573036" y="2992306"/>
                <a:ext cx="1630652" cy="50405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FF0000"/>
                    </a:solidFill>
                  </a:rPr>
                  <a:t>Coupled?</a:t>
                </a:r>
                <a:endParaRPr lang="zh-CN" altLang="en-US" b="1" dirty="0">
                  <a:solidFill>
                    <a:srgbClr val="FF0000"/>
                  </a:solidFill>
                </a:endParaRPr>
              </a:p>
            </p:txBody>
          </p:sp>
        </p:grpSp>
        <p:sp>
          <p:nvSpPr>
            <p:cNvPr id="16" name="文本框 15">
              <a:extLst>
                <a:ext uri="{FF2B5EF4-FFF2-40B4-BE49-F238E27FC236}">
                  <a16:creationId xmlns:a16="http://schemas.microsoft.com/office/drawing/2014/main" id="{67A872EB-99B9-475A-BF05-0BE991D78E2B}"/>
                </a:ext>
              </a:extLst>
            </p:cNvPr>
            <p:cNvSpPr txBox="1"/>
            <p:nvPr/>
          </p:nvSpPr>
          <p:spPr>
            <a:xfrm>
              <a:off x="3402448" y="3400978"/>
              <a:ext cx="221522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altLang="zh-CN" dirty="0"/>
                <a:t>If not, how </a:t>
              </a:r>
              <a:r>
                <a:rPr lang="en-US" altLang="zh-CN"/>
                <a:t>to detect?</a:t>
              </a:r>
              <a:endParaRPr lang="zh-CN" altLang="en-US" dirty="0"/>
            </a:p>
          </p:txBody>
        </p:sp>
      </p:grpSp>
      <p:sp>
        <p:nvSpPr>
          <p:cNvPr id="18" name="箭头: 下 17">
            <a:extLst>
              <a:ext uri="{FF2B5EF4-FFF2-40B4-BE49-F238E27FC236}">
                <a16:creationId xmlns:a16="http://schemas.microsoft.com/office/drawing/2014/main" id="{9E0DA439-EA16-4587-AFB6-35C37C1F81C4}"/>
              </a:ext>
            </a:extLst>
          </p:cNvPr>
          <p:cNvSpPr/>
          <p:nvPr/>
        </p:nvSpPr>
        <p:spPr>
          <a:xfrm>
            <a:off x="4333617" y="3770310"/>
            <a:ext cx="47676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文本框 18">
            <a:extLst>
              <a:ext uri="{FF2B5EF4-FFF2-40B4-BE49-F238E27FC236}">
                <a16:creationId xmlns:a16="http://schemas.microsoft.com/office/drawing/2014/main" id="{743F9CFA-0E6A-4DB9-987E-D94FF7349A27}"/>
              </a:ext>
            </a:extLst>
          </p:cNvPr>
          <p:cNvSpPr txBox="1"/>
          <p:nvPr/>
        </p:nvSpPr>
        <p:spPr>
          <a:xfrm>
            <a:off x="2592963" y="4315154"/>
            <a:ext cx="392825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CN" b="1" dirty="0"/>
              <a:t>Method: Confinement Phase Transition</a:t>
            </a:r>
            <a:endParaRPr lang="zh-CN" altLang="en-US" b="1" dirty="0"/>
          </a:p>
        </p:txBody>
      </p:sp>
      <p:sp>
        <p:nvSpPr>
          <p:cNvPr id="20" name="文本框 19">
            <a:extLst>
              <a:ext uri="{FF2B5EF4-FFF2-40B4-BE49-F238E27FC236}">
                <a16:creationId xmlns:a16="http://schemas.microsoft.com/office/drawing/2014/main" id="{E5D9CE72-39C7-47CA-8522-2771F6AE3E24}"/>
              </a:ext>
            </a:extLst>
          </p:cNvPr>
          <p:cNvSpPr txBox="1"/>
          <p:nvPr/>
        </p:nvSpPr>
        <p:spPr>
          <a:xfrm>
            <a:off x="762204" y="4794239"/>
            <a:ext cx="7805329" cy="923330"/>
          </a:xfrm>
          <a:prstGeom prst="rect">
            <a:avLst/>
          </a:prstGeom>
          <a:noFill/>
        </p:spPr>
        <p:txBody>
          <a:bodyPr wrap="square" rtlCol="0">
            <a:spAutoFit/>
          </a:bodyPr>
          <a:lstStyle/>
          <a:p>
            <a:r>
              <a:rPr lang="en-US" altLang="zh-CN" dirty="0"/>
              <a:t>Confinement Phase Transition for PYM is normally First Order Phase Transition (FOPT) and it can produce background gravitational wave signal which may meet the GW detectors in the sky.  </a:t>
            </a:r>
            <a:endParaRPr lang="zh-CN" altLang="en-US" dirty="0"/>
          </a:p>
        </p:txBody>
      </p:sp>
      <p:grpSp>
        <p:nvGrpSpPr>
          <p:cNvPr id="8" name="Group 7">
            <a:extLst>
              <a:ext uri="{FF2B5EF4-FFF2-40B4-BE49-F238E27FC236}">
                <a16:creationId xmlns:a16="http://schemas.microsoft.com/office/drawing/2014/main" id="{857897CF-6ECA-76A5-925A-0F083EF3A06F}"/>
              </a:ext>
            </a:extLst>
          </p:cNvPr>
          <p:cNvGrpSpPr/>
          <p:nvPr/>
        </p:nvGrpSpPr>
        <p:grpSpPr>
          <a:xfrm>
            <a:off x="1518876" y="5861296"/>
            <a:ext cx="5982365" cy="646331"/>
            <a:chOff x="1331640" y="5900998"/>
            <a:chExt cx="5982365" cy="646331"/>
          </a:xfrm>
        </p:grpSpPr>
        <p:sp>
          <p:nvSpPr>
            <p:cNvPr id="21" name="文本框 20">
              <a:extLst>
                <a:ext uri="{FF2B5EF4-FFF2-40B4-BE49-F238E27FC236}">
                  <a16:creationId xmlns:a16="http://schemas.microsoft.com/office/drawing/2014/main" id="{A7BDE380-F08C-493A-B58A-31A5CCE8CD73}"/>
                </a:ext>
              </a:extLst>
            </p:cNvPr>
            <p:cNvSpPr txBox="1"/>
            <p:nvPr/>
          </p:nvSpPr>
          <p:spPr>
            <a:xfrm>
              <a:off x="1331640" y="5900998"/>
              <a:ext cx="3145993"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altLang="zh-CN" b="1" dirty="0"/>
                <a:t>Gravitational Wave from PT can extract information of PYM</a:t>
              </a:r>
              <a:endParaRPr lang="zh-CN" altLang="en-US" b="1" dirty="0"/>
            </a:p>
          </p:txBody>
        </p:sp>
        <p:sp>
          <p:nvSpPr>
            <p:cNvPr id="5" name="TextBox 4">
              <a:extLst>
                <a:ext uri="{FF2B5EF4-FFF2-40B4-BE49-F238E27FC236}">
                  <a16:creationId xmlns:a16="http://schemas.microsoft.com/office/drawing/2014/main" id="{523981D9-D63E-3859-F386-7978A5F69C99}"/>
                </a:ext>
              </a:extLst>
            </p:cNvPr>
            <p:cNvSpPr txBox="1"/>
            <p:nvPr/>
          </p:nvSpPr>
          <p:spPr>
            <a:xfrm>
              <a:off x="5153766" y="5900998"/>
              <a:ext cx="2160239"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altLang="zh-CN" b="1" dirty="0"/>
                <a:t>The Question is: How to describe it?</a:t>
              </a:r>
              <a:endParaRPr lang="zh-CN" altLang="en-US" b="1" dirty="0"/>
            </a:p>
          </p:txBody>
        </p:sp>
        <p:sp>
          <p:nvSpPr>
            <p:cNvPr id="6" name="Arrow: Right 5">
              <a:extLst>
                <a:ext uri="{FF2B5EF4-FFF2-40B4-BE49-F238E27FC236}">
                  <a16:creationId xmlns:a16="http://schemas.microsoft.com/office/drawing/2014/main" id="{354A2372-3D17-2006-CC70-CC6A25086FBD}"/>
                </a:ext>
              </a:extLst>
            </p:cNvPr>
            <p:cNvSpPr/>
            <p:nvPr/>
          </p:nvSpPr>
          <p:spPr>
            <a:xfrm>
              <a:off x="4527667" y="6072117"/>
              <a:ext cx="576065" cy="295823"/>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962388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D807896-7134-4F91-9569-C59C12DA78FE}"/>
              </a:ext>
            </a:extLst>
          </p:cNvPr>
          <p:cNvPicPr>
            <a:picLocks noChangeAspect="1"/>
          </p:cNvPicPr>
          <p:nvPr/>
        </p:nvPicPr>
        <p:blipFill>
          <a:blip r:embed="rId2"/>
          <a:stretch>
            <a:fillRect/>
          </a:stretch>
        </p:blipFill>
        <p:spPr>
          <a:xfrm>
            <a:off x="3429502" y="4829390"/>
            <a:ext cx="1753943" cy="322902"/>
          </a:xfrm>
          <a:prstGeom prst="rect">
            <a:avLst/>
          </a:prstGeom>
        </p:spPr>
      </p:pic>
      <p:sp>
        <p:nvSpPr>
          <p:cNvPr id="7" name="矩形 6">
            <a:extLst>
              <a:ext uri="{FF2B5EF4-FFF2-40B4-BE49-F238E27FC236}">
                <a16:creationId xmlns:a16="http://schemas.microsoft.com/office/drawing/2014/main" id="{E2E03303-4BC9-4BAB-A094-D9FCA554C519}"/>
              </a:ext>
            </a:extLst>
          </p:cNvPr>
          <p:cNvSpPr/>
          <p:nvPr/>
        </p:nvSpPr>
        <p:spPr>
          <a:xfrm>
            <a:off x="179512" y="1124418"/>
            <a:ext cx="8784976" cy="72000"/>
          </a:xfrm>
          <a:prstGeom prst="rect">
            <a:avLst/>
          </a:prstGeom>
          <a:gradFill flip="none" rotWithShape="1">
            <a:gsLst>
              <a:gs pos="0">
                <a:schemeClr val="tx2"/>
              </a:gs>
              <a:gs pos="50000">
                <a:schemeClr val="bg1">
                  <a:lumMod val="65000"/>
                </a:schemeClr>
              </a:gs>
              <a:gs pos="100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322657" y="278408"/>
            <a:ext cx="312906" cy="369332"/>
          </a:xfrm>
          <a:prstGeom prst="rect">
            <a:avLst/>
          </a:prstGeom>
          <a:noFill/>
        </p:spPr>
        <p:txBody>
          <a:bodyPr wrap="none" rtlCol="0">
            <a:spAutoFit/>
          </a:bodyPr>
          <a:lstStyle/>
          <a:p>
            <a:r>
              <a:rPr lang="en-US" altLang="zh-CN" dirty="0"/>
              <a:t>2</a:t>
            </a:r>
            <a:endParaRPr lang="zh-CN" altLang="en-US" dirty="0"/>
          </a:p>
        </p:txBody>
      </p:sp>
      <p:pic>
        <p:nvPicPr>
          <p:cNvPr id="15" name="图片 12">
            <a:extLst>
              <a:ext uri="{FF2B5EF4-FFF2-40B4-BE49-F238E27FC236}">
                <a16:creationId xmlns:a16="http://schemas.microsoft.com/office/drawing/2014/main" id="{6D5D982A-6610-4954-8FD5-44C3BF3070B4}"/>
              </a:ext>
            </a:extLst>
          </p:cNvPr>
          <p:cNvPicPr>
            <a:picLocks noChangeAspect="1"/>
          </p:cNvPicPr>
          <p:nvPr/>
        </p:nvPicPr>
        <p:blipFill>
          <a:blip r:embed="rId3"/>
          <a:stretch>
            <a:fillRect/>
          </a:stretch>
        </p:blipFill>
        <p:spPr>
          <a:xfrm>
            <a:off x="7878492" y="1335"/>
            <a:ext cx="1265508" cy="923478"/>
          </a:xfrm>
          <a:prstGeom prst="rect">
            <a:avLst/>
          </a:prstGeom>
        </p:spPr>
      </p:pic>
      <p:sp>
        <p:nvSpPr>
          <p:cNvPr id="6" name="内容占位符 2">
            <a:extLst>
              <a:ext uri="{FF2B5EF4-FFF2-40B4-BE49-F238E27FC236}">
                <a16:creationId xmlns:a16="http://schemas.microsoft.com/office/drawing/2014/main" id="{E990A871-776E-45D9-9CFE-C37DA0C96051}"/>
              </a:ext>
            </a:extLst>
          </p:cNvPr>
          <p:cNvSpPr>
            <a:spLocks noGrp="1"/>
          </p:cNvSpPr>
          <p:nvPr>
            <p:ph idx="1"/>
          </p:nvPr>
        </p:nvSpPr>
        <p:spPr>
          <a:xfrm>
            <a:off x="457200" y="1207595"/>
            <a:ext cx="7143201" cy="400110"/>
          </a:xfrm>
        </p:spPr>
        <p:txBody>
          <a:bodyPr/>
          <a:lstStyle/>
          <a:p>
            <a:r>
              <a:rPr lang="en-US" altLang="zh-CN" sz="2400" b="1" dirty="0">
                <a:solidFill>
                  <a:srgbClr val="002060"/>
                </a:solidFill>
              </a:rPr>
              <a:t>Method to describe Confinement Phase Transition </a:t>
            </a:r>
            <a:endParaRPr lang="en-US" altLang="zh-CN" sz="2000" dirty="0"/>
          </a:p>
          <a:p>
            <a:pPr marL="0" indent="0">
              <a:buNone/>
            </a:pPr>
            <a:endParaRPr lang="en-US" altLang="zh-CN" sz="2000" dirty="0"/>
          </a:p>
          <a:p>
            <a:pPr marL="0" indent="0">
              <a:buNone/>
            </a:pPr>
            <a:endParaRPr lang="en-US" altLang="zh-CN" sz="800" dirty="0"/>
          </a:p>
          <a:p>
            <a:pPr marL="0" indent="0">
              <a:buNone/>
            </a:pPr>
            <a:r>
              <a:rPr lang="en-US" altLang="zh-CN" sz="800" dirty="0"/>
              <a:t>                                      </a:t>
            </a:r>
          </a:p>
          <a:p>
            <a:pPr marL="0" indent="0">
              <a:buNone/>
            </a:pPr>
            <a:r>
              <a:rPr lang="en-US" altLang="zh-CN" sz="2000" dirty="0"/>
              <a:t>       </a:t>
            </a:r>
          </a:p>
        </p:txBody>
      </p:sp>
      <p:sp>
        <p:nvSpPr>
          <p:cNvPr id="2" name="文本框 1">
            <a:extLst>
              <a:ext uri="{FF2B5EF4-FFF2-40B4-BE49-F238E27FC236}">
                <a16:creationId xmlns:a16="http://schemas.microsoft.com/office/drawing/2014/main" id="{73897BA7-7961-4990-B9F7-77EDDF7734AC}"/>
              </a:ext>
            </a:extLst>
          </p:cNvPr>
          <p:cNvSpPr txBox="1"/>
          <p:nvPr/>
        </p:nvSpPr>
        <p:spPr>
          <a:xfrm>
            <a:off x="798146" y="1595297"/>
            <a:ext cx="7555835" cy="646331"/>
          </a:xfrm>
          <a:prstGeom prst="rect">
            <a:avLst/>
          </a:prstGeom>
          <a:noFill/>
        </p:spPr>
        <p:txBody>
          <a:bodyPr wrap="square" rtlCol="0">
            <a:spAutoFit/>
          </a:bodyPr>
          <a:lstStyle/>
          <a:p>
            <a:r>
              <a:rPr lang="en-US" altLang="zh-CN" dirty="0"/>
              <a:t>Because the SU(N) theory is a strong interaction theory. It is hard to discuss it from the First principle</a:t>
            </a:r>
            <a:endParaRPr lang="zh-CN" altLang="en-US" dirty="0"/>
          </a:p>
        </p:txBody>
      </p:sp>
      <p:sp>
        <p:nvSpPr>
          <p:cNvPr id="3" name="文本框 2">
            <a:extLst>
              <a:ext uri="{FF2B5EF4-FFF2-40B4-BE49-F238E27FC236}">
                <a16:creationId xmlns:a16="http://schemas.microsoft.com/office/drawing/2014/main" id="{27E26612-762B-4D4F-ADC0-37BBB3A3B1A6}"/>
              </a:ext>
            </a:extLst>
          </p:cNvPr>
          <p:cNvSpPr txBox="1"/>
          <p:nvPr/>
        </p:nvSpPr>
        <p:spPr>
          <a:xfrm>
            <a:off x="2019160" y="2297560"/>
            <a:ext cx="511380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dirty="0"/>
              <a:t>phenomenological models: Ginzburg-Landau Theory</a:t>
            </a:r>
            <a:endParaRPr lang="zh-CN" altLang="en-US" dirty="0"/>
          </a:p>
        </p:txBody>
      </p:sp>
      <p:sp>
        <p:nvSpPr>
          <p:cNvPr id="11" name="标题 1">
            <a:extLst>
              <a:ext uri="{FF2B5EF4-FFF2-40B4-BE49-F238E27FC236}">
                <a16:creationId xmlns:a16="http://schemas.microsoft.com/office/drawing/2014/main" id="{8AC6ADAB-4776-4203-9446-1508A3EAD7C0}"/>
              </a:ext>
            </a:extLst>
          </p:cNvPr>
          <p:cNvSpPr>
            <a:spLocks noGrp="1"/>
          </p:cNvSpPr>
          <p:nvPr>
            <p:ph type="title"/>
          </p:nvPr>
        </p:nvSpPr>
        <p:spPr>
          <a:xfrm>
            <a:off x="457200" y="274638"/>
            <a:ext cx="8229600" cy="1143000"/>
          </a:xfrm>
        </p:spPr>
        <p:txBody>
          <a:bodyPr/>
          <a:lstStyle/>
          <a:p>
            <a:r>
              <a:rPr lang="en-US" altLang="zh-CN" sz="2800" b="1" dirty="0">
                <a:solidFill>
                  <a:srgbClr val="002060"/>
                </a:solidFill>
              </a:rPr>
              <a:t>Introduction</a:t>
            </a:r>
            <a:endParaRPr lang="en-US" altLang="zh-CN" sz="2800" dirty="0">
              <a:solidFill>
                <a:srgbClr val="002060"/>
              </a:solidFill>
            </a:endParaRPr>
          </a:p>
        </p:txBody>
      </p:sp>
      <p:grpSp>
        <p:nvGrpSpPr>
          <p:cNvPr id="22" name="Group 21">
            <a:extLst>
              <a:ext uri="{FF2B5EF4-FFF2-40B4-BE49-F238E27FC236}">
                <a16:creationId xmlns:a16="http://schemas.microsoft.com/office/drawing/2014/main" id="{F442D4BE-81B1-498D-90E7-726E9AF1EE8C}"/>
              </a:ext>
            </a:extLst>
          </p:cNvPr>
          <p:cNvGrpSpPr/>
          <p:nvPr/>
        </p:nvGrpSpPr>
        <p:grpSpPr>
          <a:xfrm>
            <a:off x="731585" y="2742356"/>
            <a:ext cx="5043067" cy="369332"/>
            <a:chOff x="510822" y="3131272"/>
            <a:chExt cx="5043067" cy="369332"/>
          </a:xfrm>
        </p:grpSpPr>
        <p:pic>
          <p:nvPicPr>
            <p:cNvPr id="12" name="Picture 11">
              <a:extLst>
                <a:ext uri="{FF2B5EF4-FFF2-40B4-BE49-F238E27FC236}">
                  <a16:creationId xmlns:a16="http://schemas.microsoft.com/office/drawing/2014/main" id="{4C518ED4-05F4-41C2-A033-FC6D4B05D207}"/>
                </a:ext>
              </a:extLst>
            </p:cNvPr>
            <p:cNvPicPr>
              <a:picLocks noChangeAspect="1"/>
            </p:cNvPicPr>
            <p:nvPr/>
          </p:nvPicPr>
          <p:blipFill>
            <a:blip r:embed="rId4"/>
            <a:stretch>
              <a:fillRect/>
            </a:stretch>
          </p:blipFill>
          <p:spPr>
            <a:xfrm>
              <a:off x="5189515" y="3131272"/>
              <a:ext cx="364374" cy="339245"/>
            </a:xfrm>
            <a:prstGeom prst="rect">
              <a:avLst/>
            </a:prstGeom>
          </p:spPr>
        </p:pic>
        <p:sp>
          <p:nvSpPr>
            <p:cNvPr id="9" name="TextBox 8">
              <a:extLst>
                <a:ext uri="{FF2B5EF4-FFF2-40B4-BE49-F238E27FC236}">
                  <a16:creationId xmlns:a16="http://schemas.microsoft.com/office/drawing/2014/main" id="{86B625B1-7BAC-4F47-84DC-1986F70BE877}"/>
                </a:ext>
              </a:extLst>
            </p:cNvPr>
            <p:cNvSpPr txBox="1"/>
            <p:nvPr/>
          </p:nvSpPr>
          <p:spPr>
            <a:xfrm>
              <a:off x="510822" y="3131272"/>
              <a:ext cx="4687758"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altLang="zh-CN" dirty="0"/>
                <a:t>Order parameter: Fundamental Polyakov Loop</a:t>
              </a:r>
              <a:r>
                <a:rPr lang="en-US" altLang="zh-CN" baseline="30000" dirty="0"/>
                <a:t>[1]</a:t>
              </a:r>
              <a:endParaRPr lang="zh-CN" altLang="en-US" dirty="0"/>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2B30AF6-F811-454E-9EFA-071D3791AD0B}"/>
                  </a:ext>
                </a:extLst>
              </p:cNvPr>
              <p:cNvSpPr txBox="1"/>
              <p:nvPr/>
            </p:nvSpPr>
            <p:spPr>
              <a:xfrm>
                <a:off x="2170409" y="5190504"/>
                <a:ext cx="455259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dirty="0"/>
                  <a:t>This is so-called center symmetry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𝑍</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𝑆𝑈</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𝑁</m:t>
                    </m:r>
                    <m:r>
                      <a:rPr lang="en-US" altLang="zh-CN" b="0" i="1" smtClean="0">
                        <a:latin typeface="Cambria Math" panose="02040503050406030204" pitchFamily="18" charset="0"/>
                        <a:ea typeface="Cambria Math" panose="02040503050406030204" pitchFamily="18" charset="0"/>
                      </a:rPr>
                      <m:t>)</m:t>
                    </m:r>
                  </m:oMath>
                </a14:m>
                <a:endParaRPr lang="zh-CN" altLang="en-US" dirty="0"/>
              </a:p>
            </p:txBody>
          </p:sp>
        </mc:Choice>
        <mc:Fallback xmlns="">
          <p:sp>
            <p:nvSpPr>
              <p:cNvPr id="10" name="TextBox 9">
                <a:extLst>
                  <a:ext uri="{FF2B5EF4-FFF2-40B4-BE49-F238E27FC236}">
                    <a16:creationId xmlns:a16="http://schemas.microsoft.com/office/drawing/2014/main" id="{B2B30AF6-F811-454E-9EFA-071D3791AD0B}"/>
                  </a:ext>
                </a:extLst>
              </p:cNvPr>
              <p:cNvSpPr txBox="1">
                <a:spLocks noRot="1" noChangeAspect="1" noMove="1" noResize="1" noEditPoints="1" noAdjustHandles="1" noChangeArrowheads="1" noChangeShapeType="1" noTextEdit="1"/>
              </p:cNvSpPr>
              <p:nvPr/>
            </p:nvSpPr>
            <p:spPr>
              <a:xfrm>
                <a:off x="2170409" y="5190504"/>
                <a:ext cx="4552593" cy="369332"/>
              </a:xfrm>
              <a:prstGeom prst="rect">
                <a:avLst/>
              </a:prstGeom>
              <a:blipFill>
                <a:blip r:embed="rId5"/>
                <a:stretch>
                  <a:fillRect t="-4615" b="-20000"/>
                </a:stretch>
              </a:blipFill>
            </p:spPr>
            <p:txBody>
              <a:bodyPr/>
              <a:lstStyle/>
              <a:p>
                <a:r>
                  <a:rPr lang="zh-CN" altLang="en-US">
                    <a:noFill/>
                  </a:rPr>
                  <a:t> </a:t>
                </a:r>
              </a:p>
            </p:txBody>
          </p:sp>
        </mc:Fallback>
      </mc:AlternateContent>
      <p:grpSp>
        <p:nvGrpSpPr>
          <p:cNvPr id="31" name="Group 30">
            <a:extLst>
              <a:ext uri="{FF2B5EF4-FFF2-40B4-BE49-F238E27FC236}">
                <a16:creationId xmlns:a16="http://schemas.microsoft.com/office/drawing/2014/main" id="{2E40F880-F09A-4A35-B4D1-84B8FF8F0008}"/>
              </a:ext>
            </a:extLst>
          </p:cNvPr>
          <p:cNvGrpSpPr/>
          <p:nvPr/>
        </p:nvGrpSpPr>
        <p:grpSpPr>
          <a:xfrm>
            <a:off x="672852" y="3681068"/>
            <a:ext cx="7557494" cy="873890"/>
            <a:chOff x="793253" y="4768050"/>
            <a:chExt cx="7557494" cy="873890"/>
          </a:xfrm>
        </p:grpSpPr>
        <p:sp>
          <p:nvSpPr>
            <p:cNvPr id="24" name="TextBox 23">
              <a:extLst>
                <a:ext uri="{FF2B5EF4-FFF2-40B4-BE49-F238E27FC236}">
                  <a16:creationId xmlns:a16="http://schemas.microsoft.com/office/drawing/2014/main" id="{CBB1643B-D274-469A-9E87-12913B3D2419}"/>
                </a:ext>
              </a:extLst>
            </p:cNvPr>
            <p:cNvSpPr txBox="1"/>
            <p:nvPr/>
          </p:nvSpPr>
          <p:spPr>
            <a:xfrm>
              <a:off x="793253" y="4768050"/>
              <a:ext cx="5088252" cy="369332"/>
            </a:xfrm>
            <a:prstGeom prst="rect">
              <a:avLst/>
            </a:prstGeom>
            <a:noFill/>
          </p:spPr>
          <p:txBody>
            <a:bodyPr wrap="none" rtlCol="0">
              <a:spAutoFit/>
            </a:bodyPr>
            <a:lstStyle/>
            <a:p>
              <a:r>
                <a:rPr lang="en-US" altLang="zh-CN" dirty="0"/>
                <a:t>The theory is unchanged under transformation</a:t>
              </a:r>
              <a:r>
                <a:rPr lang="en-US" altLang="zh-CN" baseline="30000" dirty="0"/>
                <a:t>[1]</a:t>
              </a:r>
              <a:endParaRPr lang="zh-CN" altLang="en-US" dirty="0"/>
            </a:p>
          </p:txBody>
        </p:sp>
        <p:pic>
          <p:nvPicPr>
            <p:cNvPr id="5" name="Picture 4">
              <a:extLst>
                <a:ext uri="{FF2B5EF4-FFF2-40B4-BE49-F238E27FC236}">
                  <a16:creationId xmlns:a16="http://schemas.microsoft.com/office/drawing/2014/main" id="{67E930EE-48BA-49CA-96F0-F627F7645919}"/>
                </a:ext>
              </a:extLst>
            </p:cNvPr>
            <p:cNvPicPr>
              <a:picLocks noChangeAspect="1"/>
            </p:cNvPicPr>
            <p:nvPr/>
          </p:nvPicPr>
          <p:blipFill>
            <a:blip r:embed="rId6"/>
            <a:stretch>
              <a:fillRect/>
            </a:stretch>
          </p:blipFill>
          <p:spPr>
            <a:xfrm>
              <a:off x="2196075" y="5137356"/>
              <a:ext cx="4471392" cy="504584"/>
            </a:xfrm>
            <a:prstGeom prst="rect">
              <a:avLst/>
            </a:prstGeom>
          </p:spPr>
        </p:pic>
        <p:sp>
          <p:nvSpPr>
            <p:cNvPr id="14" name="Arrow: Left 13">
              <a:extLst>
                <a:ext uri="{FF2B5EF4-FFF2-40B4-BE49-F238E27FC236}">
                  <a16:creationId xmlns:a16="http://schemas.microsoft.com/office/drawing/2014/main" id="{696B69E6-2E1F-4705-8840-BFEB7ADF9D1F}"/>
                </a:ext>
              </a:extLst>
            </p:cNvPr>
            <p:cNvSpPr/>
            <p:nvPr/>
          </p:nvSpPr>
          <p:spPr>
            <a:xfrm>
              <a:off x="6767391" y="5250912"/>
              <a:ext cx="387448" cy="194311"/>
            </a:xfrm>
            <a:prstGeom prst="left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16" name="TextBox 15">
              <a:extLst>
                <a:ext uri="{FF2B5EF4-FFF2-40B4-BE49-F238E27FC236}">
                  <a16:creationId xmlns:a16="http://schemas.microsoft.com/office/drawing/2014/main" id="{C312327B-BE09-4139-B0C5-2865D3D6B259}"/>
                </a:ext>
              </a:extLst>
            </p:cNvPr>
            <p:cNvSpPr txBox="1"/>
            <p:nvPr/>
          </p:nvSpPr>
          <p:spPr>
            <a:xfrm>
              <a:off x="7154839" y="4987749"/>
              <a:ext cx="1195908"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zh-CN" dirty="0"/>
                <a:t>A constant field shift</a:t>
              </a:r>
              <a:endParaRPr lang="zh-CN" altLang="en-US" dirty="0"/>
            </a:p>
          </p:txBody>
        </p:sp>
      </p:grpSp>
      <p:grpSp>
        <p:nvGrpSpPr>
          <p:cNvPr id="23" name="Group 22">
            <a:extLst>
              <a:ext uri="{FF2B5EF4-FFF2-40B4-BE49-F238E27FC236}">
                <a16:creationId xmlns:a16="http://schemas.microsoft.com/office/drawing/2014/main" id="{2B69B57F-E289-4AAC-920C-1E8F23CA1BB7}"/>
              </a:ext>
            </a:extLst>
          </p:cNvPr>
          <p:cNvGrpSpPr/>
          <p:nvPr/>
        </p:nvGrpSpPr>
        <p:grpSpPr>
          <a:xfrm>
            <a:off x="1000399" y="3148899"/>
            <a:ext cx="7143201" cy="3216995"/>
            <a:chOff x="1026340" y="3617625"/>
            <a:chExt cx="7143201" cy="3216995"/>
          </a:xfrm>
        </p:grpSpPr>
        <p:pic>
          <p:nvPicPr>
            <p:cNvPr id="19" name="Picture 18">
              <a:extLst>
                <a:ext uri="{FF2B5EF4-FFF2-40B4-BE49-F238E27FC236}">
                  <a16:creationId xmlns:a16="http://schemas.microsoft.com/office/drawing/2014/main" id="{A57A7CE9-FB26-48F8-9EEC-0F4E29CF2C17}"/>
                </a:ext>
              </a:extLst>
            </p:cNvPr>
            <p:cNvPicPr>
              <a:picLocks noChangeAspect="1"/>
            </p:cNvPicPr>
            <p:nvPr/>
          </p:nvPicPr>
          <p:blipFill>
            <a:blip r:embed="rId7"/>
            <a:stretch>
              <a:fillRect/>
            </a:stretch>
          </p:blipFill>
          <p:spPr>
            <a:xfrm>
              <a:off x="5174005" y="3617625"/>
              <a:ext cx="2171429" cy="580952"/>
            </a:xfrm>
            <a:prstGeom prst="rect">
              <a:avLst/>
            </a:prstGeom>
          </p:spPr>
        </p:pic>
        <p:pic>
          <p:nvPicPr>
            <p:cNvPr id="21" name="Picture 20">
              <a:extLst>
                <a:ext uri="{FF2B5EF4-FFF2-40B4-BE49-F238E27FC236}">
                  <a16:creationId xmlns:a16="http://schemas.microsoft.com/office/drawing/2014/main" id="{62A609C2-82F6-43BD-8420-47EC7733F020}"/>
                </a:ext>
              </a:extLst>
            </p:cNvPr>
            <p:cNvPicPr>
              <a:picLocks noChangeAspect="1"/>
            </p:cNvPicPr>
            <p:nvPr/>
          </p:nvPicPr>
          <p:blipFill>
            <a:blip r:embed="rId8"/>
            <a:stretch>
              <a:fillRect/>
            </a:stretch>
          </p:blipFill>
          <p:spPr>
            <a:xfrm>
              <a:off x="1026340" y="6104065"/>
              <a:ext cx="7143201" cy="730555"/>
            </a:xfrm>
            <a:prstGeom prst="rect">
              <a:avLst/>
            </a:prstGeom>
          </p:spPr>
        </p:pic>
      </p:grpSp>
      <p:pic>
        <p:nvPicPr>
          <p:cNvPr id="29" name="Picture 28">
            <a:extLst>
              <a:ext uri="{FF2B5EF4-FFF2-40B4-BE49-F238E27FC236}">
                <a16:creationId xmlns:a16="http://schemas.microsoft.com/office/drawing/2014/main" id="{13848866-988B-4013-B324-2992421D436C}"/>
              </a:ext>
            </a:extLst>
          </p:cNvPr>
          <p:cNvPicPr>
            <a:picLocks noChangeAspect="1"/>
          </p:cNvPicPr>
          <p:nvPr/>
        </p:nvPicPr>
        <p:blipFill>
          <a:blip r:embed="rId9"/>
          <a:stretch>
            <a:fillRect/>
          </a:stretch>
        </p:blipFill>
        <p:spPr>
          <a:xfrm>
            <a:off x="1565237" y="3172921"/>
            <a:ext cx="3020452" cy="587519"/>
          </a:xfrm>
          <a:prstGeom prst="rect">
            <a:avLst/>
          </a:prstGeom>
        </p:spPr>
      </p:pic>
      <p:sp>
        <p:nvSpPr>
          <p:cNvPr id="32" name="TextBox 31">
            <a:extLst>
              <a:ext uri="{FF2B5EF4-FFF2-40B4-BE49-F238E27FC236}">
                <a16:creationId xmlns:a16="http://schemas.microsoft.com/office/drawing/2014/main" id="{8B2C614D-0267-4D4A-87A2-3A6F435D32EA}"/>
              </a:ext>
            </a:extLst>
          </p:cNvPr>
          <p:cNvSpPr txBox="1"/>
          <p:nvPr/>
        </p:nvSpPr>
        <p:spPr>
          <a:xfrm>
            <a:off x="658490" y="4460058"/>
            <a:ext cx="5852884" cy="369332"/>
          </a:xfrm>
          <a:prstGeom prst="rect">
            <a:avLst/>
          </a:prstGeom>
          <a:noFill/>
        </p:spPr>
        <p:txBody>
          <a:bodyPr wrap="none" rtlCol="0">
            <a:spAutoFit/>
          </a:bodyPr>
          <a:lstStyle/>
          <a:p>
            <a:r>
              <a:rPr lang="en-US" altLang="zh-CN" dirty="0"/>
              <a:t>The corresponding transformation for Polyakov Loop is </a:t>
            </a:r>
            <a:endParaRPr lang="zh-CN" altLang="en-US" dirty="0"/>
          </a:p>
        </p:txBody>
      </p:sp>
      <p:sp>
        <p:nvSpPr>
          <p:cNvPr id="33" name="TextBox 32">
            <a:extLst>
              <a:ext uri="{FF2B5EF4-FFF2-40B4-BE49-F238E27FC236}">
                <a16:creationId xmlns:a16="http://schemas.microsoft.com/office/drawing/2014/main" id="{83E75F4E-DA92-4E30-8F11-9106DAD9114B}"/>
              </a:ext>
            </a:extLst>
          </p:cNvPr>
          <p:cNvSpPr txBox="1"/>
          <p:nvPr/>
        </p:nvSpPr>
        <p:spPr>
          <a:xfrm>
            <a:off x="7034438" y="4571849"/>
            <a:ext cx="1753942"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zh-CN" dirty="0"/>
              <a:t>Symmetry for effective theory</a:t>
            </a:r>
            <a:endParaRPr lang="zh-CN" altLang="en-US" dirty="0"/>
          </a:p>
        </p:txBody>
      </p:sp>
      <p:sp>
        <p:nvSpPr>
          <p:cNvPr id="4" name="TextBox 3">
            <a:extLst>
              <a:ext uri="{FF2B5EF4-FFF2-40B4-BE49-F238E27FC236}">
                <a16:creationId xmlns:a16="http://schemas.microsoft.com/office/drawing/2014/main" id="{EF535961-4AB7-407C-B0E8-ED9F39FEF031}"/>
              </a:ext>
            </a:extLst>
          </p:cNvPr>
          <p:cNvSpPr txBox="1"/>
          <p:nvPr/>
        </p:nvSpPr>
        <p:spPr>
          <a:xfrm>
            <a:off x="185733" y="6389407"/>
            <a:ext cx="8492068" cy="307777"/>
          </a:xfrm>
          <a:prstGeom prst="rect">
            <a:avLst/>
          </a:prstGeom>
          <a:noFill/>
        </p:spPr>
        <p:txBody>
          <a:bodyPr wrap="none" rtlCol="0">
            <a:spAutoFit/>
          </a:bodyPr>
          <a:lstStyle/>
          <a:p>
            <a:pPr algn="ctr"/>
            <a:r>
              <a:rPr lang="en-US" altLang="zh-CN" sz="1400" dirty="0"/>
              <a:t>[1] K. Fukushima and V. </a:t>
            </a:r>
            <a:r>
              <a:rPr lang="en-US" altLang="zh-CN" sz="1400" dirty="0" err="1"/>
              <a:t>Skokov</a:t>
            </a:r>
            <a:r>
              <a:rPr lang="en-US" altLang="zh-CN" sz="1400" dirty="0"/>
              <a:t>, Prog. Part. </a:t>
            </a:r>
            <a:r>
              <a:rPr lang="en-US" altLang="zh-CN" sz="1400" dirty="0" err="1"/>
              <a:t>Nucl</a:t>
            </a:r>
            <a:r>
              <a:rPr lang="en-US" altLang="zh-CN" sz="1400" dirty="0"/>
              <a:t>. Phys. 96, 154-199 (2017) [arXiv:1705.00718 [hep-</a:t>
            </a:r>
            <a:r>
              <a:rPr lang="en-US" altLang="zh-CN" sz="1400" dirty="0" err="1"/>
              <a:t>ph</a:t>
            </a:r>
            <a:r>
              <a:rPr lang="en-US" altLang="zh-CN" sz="1400" dirty="0"/>
              <a:t>]].</a:t>
            </a:r>
            <a:endParaRPr lang="zh-CN" altLang="en-US" sz="1400" dirty="0"/>
          </a:p>
        </p:txBody>
      </p:sp>
    </p:spTree>
    <p:extLst>
      <p:ext uri="{BB962C8B-B14F-4D97-AF65-F5344CB8AC3E}">
        <p14:creationId xmlns:p14="http://schemas.microsoft.com/office/powerpoint/2010/main" val="569679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2407911D-9C0E-430E-BD67-A9660FC157F6}"/>
              </a:ext>
            </a:extLst>
          </p:cNvPr>
          <p:cNvPicPr>
            <a:picLocks noChangeAspect="1"/>
          </p:cNvPicPr>
          <p:nvPr/>
        </p:nvPicPr>
        <p:blipFill>
          <a:blip r:embed="rId2"/>
          <a:stretch>
            <a:fillRect/>
          </a:stretch>
        </p:blipFill>
        <p:spPr>
          <a:xfrm>
            <a:off x="4860884" y="1666229"/>
            <a:ext cx="3866299" cy="2673352"/>
          </a:xfrm>
          <a:prstGeom prst="rect">
            <a:avLst/>
          </a:prstGeom>
        </p:spPr>
      </p:pic>
      <p:sp>
        <p:nvSpPr>
          <p:cNvPr id="7" name="矩形 6">
            <a:extLst>
              <a:ext uri="{FF2B5EF4-FFF2-40B4-BE49-F238E27FC236}">
                <a16:creationId xmlns:a16="http://schemas.microsoft.com/office/drawing/2014/main" id="{E2E03303-4BC9-4BAB-A094-D9FCA554C519}"/>
              </a:ext>
            </a:extLst>
          </p:cNvPr>
          <p:cNvSpPr/>
          <p:nvPr/>
        </p:nvSpPr>
        <p:spPr>
          <a:xfrm>
            <a:off x="179512" y="1124418"/>
            <a:ext cx="8784976" cy="72000"/>
          </a:xfrm>
          <a:prstGeom prst="rect">
            <a:avLst/>
          </a:prstGeom>
          <a:gradFill flip="none" rotWithShape="1">
            <a:gsLst>
              <a:gs pos="0">
                <a:schemeClr val="tx2"/>
              </a:gs>
              <a:gs pos="50000">
                <a:schemeClr val="bg1">
                  <a:lumMod val="65000"/>
                </a:schemeClr>
              </a:gs>
              <a:gs pos="100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322657" y="278408"/>
            <a:ext cx="312906" cy="369332"/>
          </a:xfrm>
          <a:prstGeom prst="rect">
            <a:avLst/>
          </a:prstGeom>
          <a:noFill/>
        </p:spPr>
        <p:txBody>
          <a:bodyPr wrap="none" rtlCol="0">
            <a:spAutoFit/>
          </a:bodyPr>
          <a:lstStyle/>
          <a:p>
            <a:r>
              <a:rPr lang="en-US" altLang="zh-CN" dirty="0"/>
              <a:t>3</a:t>
            </a:r>
            <a:endParaRPr lang="zh-CN" altLang="en-US" dirty="0"/>
          </a:p>
        </p:txBody>
      </p:sp>
      <p:pic>
        <p:nvPicPr>
          <p:cNvPr id="15" name="图片 12">
            <a:extLst>
              <a:ext uri="{FF2B5EF4-FFF2-40B4-BE49-F238E27FC236}">
                <a16:creationId xmlns:a16="http://schemas.microsoft.com/office/drawing/2014/main" id="{6D5D982A-6610-4954-8FD5-44C3BF3070B4}"/>
              </a:ext>
            </a:extLst>
          </p:cNvPr>
          <p:cNvPicPr>
            <a:picLocks noChangeAspect="1"/>
          </p:cNvPicPr>
          <p:nvPr/>
        </p:nvPicPr>
        <p:blipFill>
          <a:blip r:embed="rId3"/>
          <a:stretch>
            <a:fillRect/>
          </a:stretch>
        </p:blipFill>
        <p:spPr>
          <a:xfrm>
            <a:off x="7878492" y="1335"/>
            <a:ext cx="1265508" cy="923478"/>
          </a:xfrm>
          <a:prstGeom prst="rect">
            <a:avLst/>
          </a:prstGeom>
        </p:spPr>
      </p:pic>
      <p:sp>
        <p:nvSpPr>
          <p:cNvPr id="6" name="内容占位符 2">
            <a:extLst>
              <a:ext uri="{FF2B5EF4-FFF2-40B4-BE49-F238E27FC236}">
                <a16:creationId xmlns:a16="http://schemas.microsoft.com/office/drawing/2014/main" id="{E990A871-776E-45D9-9CFE-C37DA0C96051}"/>
              </a:ext>
            </a:extLst>
          </p:cNvPr>
          <p:cNvSpPr>
            <a:spLocks noGrp="1"/>
          </p:cNvSpPr>
          <p:nvPr>
            <p:ph idx="1"/>
          </p:nvPr>
        </p:nvSpPr>
        <p:spPr>
          <a:xfrm>
            <a:off x="457200" y="1207595"/>
            <a:ext cx="7143201" cy="400110"/>
          </a:xfrm>
        </p:spPr>
        <p:txBody>
          <a:bodyPr/>
          <a:lstStyle/>
          <a:p>
            <a:r>
              <a:rPr lang="en-US" altLang="zh-CN" sz="2400" b="1" dirty="0">
                <a:solidFill>
                  <a:srgbClr val="002060"/>
                </a:solidFill>
              </a:rPr>
              <a:t>Method to describe Confinement Phase Transition </a:t>
            </a:r>
            <a:endParaRPr lang="en-US" altLang="zh-CN" sz="2000" dirty="0"/>
          </a:p>
          <a:p>
            <a:pPr marL="0" indent="0">
              <a:buNone/>
            </a:pPr>
            <a:endParaRPr lang="en-US" altLang="zh-CN" sz="2000" dirty="0"/>
          </a:p>
          <a:p>
            <a:pPr marL="0" indent="0">
              <a:buNone/>
            </a:pPr>
            <a:endParaRPr lang="en-US" altLang="zh-CN" sz="800" dirty="0"/>
          </a:p>
          <a:p>
            <a:pPr marL="0" indent="0">
              <a:buNone/>
            </a:pPr>
            <a:r>
              <a:rPr lang="en-US" altLang="zh-CN" sz="800" dirty="0"/>
              <a:t>                                      </a:t>
            </a:r>
          </a:p>
          <a:p>
            <a:pPr marL="0" indent="0">
              <a:buNone/>
            </a:pPr>
            <a:r>
              <a:rPr lang="en-US" altLang="zh-CN" sz="2000" dirty="0"/>
              <a:t>       </a:t>
            </a:r>
          </a:p>
        </p:txBody>
      </p:sp>
      <p:sp>
        <p:nvSpPr>
          <p:cNvPr id="11" name="标题 1">
            <a:extLst>
              <a:ext uri="{FF2B5EF4-FFF2-40B4-BE49-F238E27FC236}">
                <a16:creationId xmlns:a16="http://schemas.microsoft.com/office/drawing/2014/main" id="{8AC6ADAB-4776-4203-9446-1508A3EAD7C0}"/>
              </a:ext>
            </a:extLst>
          </p:cNvPr>
          <p:cNvSpPr>
            <a:spLocks noGrp="1"/>
          </p:cNvSpPr>
          <p:nvPr>
            <p:ph type="title"/>
          </p:nvPr>
        </p:nvSpPr>
        <p:spPr>
          <a:xfrm>
            <a:off x="457200" y="274638"/>
            <a:ext cx="8229600" cy="1143000"/>
          </a:xfrm>
        </p:spPr>
        <p:txBody>
          <a:bodyPr/>
          <a:lstStyle/>
          <a:p>
            <a:r>
              <a:rPr lang="en-US" altLang="zh-CN" sz="2800" b="1" dirty="0">
                <a:solidFill>
                  <a:srgbClr val="002060"/>
                </a:solidFill>
              </a:rPr>
              <a:t>Introduction</a:t>
            </a:r>
            <a:endParaRPr lang="en-US" altLang="zh-CN" sz="2800" dirty="0">
              <a:solidFill>
                <a:srgbClr val="002060"/>
              </a:solidFill>
            </a:endParaRPr>
          </a:p>
        </p:txBody>
      </p:sp>
      <p:sp>
        <p:nvSpPr>
          <p:cNvPr id="8" name="TextBox 7">
            <a:extLst>
              <a:ext uri="{FF2B5EF4-FFF2-40B4-BE49-F238E27FC236}">
                <a16:creationId xmlns:a16="http://schemas.microsoft.com/office/drawing/2014/main" id="{755B95B0-8E2D-462A-97D7-7A0A03802AF1}"/>
              </a:ext>
            </a:extLst>
          </p:cNvPr>
          <p:cNvSpPr txBox="1"/>
          <p:nvPr/>
        </p:nvSpPr>
        <p:spPr>
          <a:xfrm>
            <a:off x="632470" y="1674632"/>
            <a:ext cx="365997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altLang="zh-CN" dirty="0"/>
              <a:t>The input information: lattice data</a:t>
            </a:r>
            <a:endParaRPr lang="zh-CN" altLang="en-US" dirty="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DF9FFCC-1D83-4201-A7EE-C2B6F3951F5B}"/>
                  </a:ext>
                </a:extLst>
              </p:cNvPr>
              <p:cNvSpPr txBox="1"/>
              <p:nvPr/>
            </p:nvSpPr>
            <p:spPr>
              <a:xfrm>
                <a:off x="588010" y="2238408"/>
                <a:ext cx="4185033" cy="923330"/>
              </a:xfrm>
              <a:prstGeom prst="rect">
                <a:avLst/>
              </a:prstGeom>
              <a:noFill/>
            </p:spPr>
            <p:txBody>
              <a:bodyPr wrap="square" rtlCol="0">
                <a:spAutoFit/>
              </a:bodyPr>
              <a:lstStyle/>
              <a:p>
                <a:pPr>
                  <a:buSzPct val="150000"/>
                </a:pPr>
                <a:r>
                  <a:rPr lang="en-US" altLang="zh-CN" b="1" dirty="0">
                    <a:solidFill>
                      <a:srgbClr val="FF0000"/>
                    </a:solidFill>
                  </a:rPr>
                  <a:t>Center idea for effective model</a:t>
                </a:r>
                <a:r>
                  <a:rPr lang="en-US" altLang="zh-CN" b="1" dirty="0"/>
                  <a:t>: One can find a obvious </a:t>
                </a:r>
                <a14:m>
                  <m:oMath xmlns:m="http://schemas.openxmlformats.org/officeDocument/2006/math">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𝑵</m:t>
                        </m:r>
                      </m:e>
                      <m:sup>
                        <m:r>
                          <a:rPr lang="en-US" altLang="zh-CN" b="1" i="1" smtClean="0">
                            <a:latin typeface="Cambria Math" panose="02040503050406030204" pitchFamily="18" charset="0"/>
                          </a:rPr>
                          <m:t>𝟐</m:t>
                        </m:r>
                      </m:sup>
                    </m:sSup>
                    <m:r>
                      <a:rPr lang="en-US" altLang="zh-CN" b="1" i="1" smtClean="0">
                        <a:latin typeface="Cambria Math" panose="02040503050406030204" pitchFamily="18" charset="0"/>
                      </a:rPr>
                      <m:t>−</m:t>
                    </m:r>
                    <m:r>
                      <a:rPr lang="en-US" altLang="zh-CN" b="1" i="1" smtClean="0">
                        <a:latin typeface="Cambria Math" panose="02040503050406030204" pitchFamily="18" charset="0"/>
                      </a:rPr>
                      <m:t>𝟏</m:t>
                    </m:r>
                  </m:oMath>
                </a14:m>
                <a:r>
                  <a:rPr lang="en-US" altLang="zh-CN" b="1" dirty="0"/>
                  <a:t> scaling behavior from the lattice data</a:t>
                </a:r>
                <a:r>
                  <a:rPr lang="en-US" altLang="zh-CN" b="1" baseline="30000" dirty="0"/>
                  <a:t>[1-2]</a:t>
                </a:r>
                <a:r>
                  <a:rPr lang="en-US" altLang="zh-CN" b="1" dirty="0"/>
                  <a:t> </a:t>
                </a:r>
                <a:endParaRPr lang="zh-CN" altLang="en-US" b="1" dirty="0"/>
              </a:p>
            </p:txBody>
          </p:sp>
        </mc:Choice>
        <mc:Fallback xmlns="">
          <p:sp>
            <p:nvSpPr>
              <p:cNvPr id="25" name="TextBox 24">
                <a:extLst>
                  <a:ext uri="{FF2B5EF4-FFF2-40B4-BE49-F238E27FC236}">
                    <a16:creationId xmlns:a16="http://schemas.microsoft.com/office/drawing/2014/main" id="{DDF9FFCC-1D83-4201-A7EE-C2B6F3951F5B}"/>
                  </a:ext>
                </a:extLst>
              </p:cNvPr>
              <p:cNvSpPr txBox="1">
                <a:spLocks noRot="1" noChangeAspect="1" noMove="1" noResize="1" noEditPoints="1" noAdjustHandles="1" noChangeArrowheads="1" noChangeShapeType="1" noTextEdit="1"/>
              </p:cNvSpPr>
              <p:nvPr/>
            </p:nvSpPr>
            <p:spPr>
              <a:xfrm>
                <a:off x="588010" y="2238408"/>
                <a:ext cx="4185033" cy="923330"/>
              </a:xfrm>
              <a:prstGeom prst="rect">
                <a:avLst/>
              </a:prstGeom>
              <a:blipFill>
                <a:blip r:embed="rId4"/>
                <a:stretch>
                  <a:fillRect l="-1164" t="-3289" r="-873" b="-986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57415D8-A674-4170-B9DA-E3AA828FA45C}"/>
                  </a:ext>
                </a:extLst>
              </p:cNvPr>
              <p:cNvSpPr txBox="1"/>
              <p:nvPr/>
            </p:nvSpPr>
            <p:spPr>
              <a:xfrm>
                <a:off x="1060077" y="3291729"/>
                <a:ext cx="3511923" cy="809068"/>
              </a:xfrm>
              <a:prstGeom prst="rect">
                <a:avLst/>
              </a:prstGeom>
              <a:noFill/>
            </p:spPr>
            <p:txBody>
              <a:bodyPr wrap="none" rtlCol="0">
                <a:spAutoFit/>
              </a:bodyPr>
              <a:lstStyle/>
              <a:p>
                <a:pPr marL="285750" indent="-285750">
                  <a:buSzPct val="150000"/>
                  <a:buFont typeface="Arial" panose="020B0604020202020204" pitchFamily="34" charset="0"/>
                  <a:buChar char="•"/>
                </a:pPr>
                <a14:m>
                  <m:oMath xmlns:m="http://schemas.openxmlformats.org/officeDocument/2006/math">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𝑇</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𝑉</m:t>
                        </m:r>
                        <m:r>
                          <a:rPr lang="en-US" altLang="zh-CN" b="0" i="1" smtClean="0">
                            <a:latin typeface="Cambria Math" panose="02040503050406030204" pitchFamily="18" charset="0"/>
                          </a:rPr>
                          <m:t>=−</m:t>
                        </m:r>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𝑒𝑓𝑓</m:t>
                        </m:r>
                      </m:sub>
                    </m:sSub>
                  </m:oMath>
                </a14:m>
                <a:endParaRPr lang="en-US" altLang="zh-CN" b="0" dirty="0"/>
              </a:p>
              <a:p>
                <a:pPr marL="285750" indent="-285750">
                  <a:buSzPct val="150000"/>
                  <a:buFont typeface="Arial" panose="020B0604020202020204" pitchFamily="34" charset="0"/>
                  <a:buChar char="•"/>
                </a:pPr>
                <a14:m>
                  <m:oMath xmlns:m="http://schemas.openxmlformats.org/officeDocument/2006/math">
                    <m:r>
                      <a:rPr lang="en-US" altLang="zh-CN" b="0" i="1" smtClean="0">
                        <a:latin typeface="Cambria Math" panose="02040503050406030204" pitchFamily="18" charset="0"/>
                      </a:rPr>
                      <m:t>𝜀</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𝑇</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𝑇</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𝑑𝑝</m:t>
                        </m:r>
                      </m:num>
                      <m:den>
                        <m:r>
                          <a:rPr lang="en-US" altLang="zh-CN" b="0" i="1" smtClean="0">
                            <a:latin typeface="Cambria Math" panose="02040503050406030204" pitchFamily="18" charset="0"/>
                          </a:rPr>
                          <m:t>𝑑𝑇</m:t>
                        </m:r>
                      </m:den>
                    </m:f>
                    <m:r>
                      <a:rPr lang="en-US" altLang="zh-CN" b="0" i="1" smtClean="0">
                        <a:latin typeface="Cambria Math" panose="02040503050406030204" pitchFamily="18" charset="0"/>
                      </a:rPr>
                      <m:t>−</m:t>
                    </m:r>
                    <m:r>
                      <a:rPr lang="en-US" altLang="zh-CN" b="0" i="1" smtClean="0">
                        <a:latin typeface="Cambria Math" panose="02040503050406030204" pitchFamily="18" charset="0"/>
                      </a:rPr>
                      <m:t>𝑝</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𝑒𝑓𝑓</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𝑒𝑓𝑓</m:t>
                            </m:r>
                          </m:sub>
                        </m:sSub>
                      </m:num>
                      <m:den>
                        <m:r>
                          <a:rPr lang="en-US" altLang="zh-CN" b="0" i="1" smtClean="0">
                            <a:latin typeface="Cambria Math" panose="02040503050406030204" pitchFamily="18" charset="0"/>
                          </a:rPr>
                          <m:t>𝑑𝑇</m:t>
                        </m:r>
                      </m:den>
                    </m:f>
                  </m:oMath>
                </a14:m>
                <a:endParaRPr lang="zh-CN" altLang="en-US" dirty="0"/>
              </a:p>
            </p:txBody>
          </p:sp>
        </mc:Choice>
        <mc:Fallback xmlns="">
          <p:sp>
            <p:nvSpPr>
              <p:cNvPr id="28" name="TextBox 27">
                <a:extLst>
                  <a:ext uri="{FF2B5EF4-FFF2-40B4-BE49-F238E27FC236}">
                    <a16:creationId xmlns:a16="http://schemas.microsoft.com/office/drawing/2014/main" id="{E57415D8-A674-4170-B9DA-E3AA828FA45C}"/>
                  </a:ext>
                </a:extLst>
              </p:cNvPr>
              <p:cNvSpPr txBox="1">
                <a:spLocks noRot="1" noChangeAspect="1" noMove="1" noResize="1" noEditPoints="1" noAdjustHandles="1" noChangeArrowheads="1" noChangeShapeType="1" noTextEdit="1"/>
              </p:cNvSpPr>
              <p:nvPr/>
            </p:nvSpPr>
            <p:spPr>
              <a:xfrm>
                <a:off x="1060077" y="3291729"/>
                <a:ext cx="3511923" cy="809068"/>
              </a:xfrm>
              <a:prstGeom prst="rect">
                <a:avLst/>
              </a:prstGeom>
              <a:blipFill>
                <a:blip r:embed="rId5"/>
                <a:stretch>
                  <a:fillRect l="-2951" t="-18045" b="-11278"/>
                </a:stretch>
              </a:blipFill>
            </p:spPr>
            <p:txBody>
              <a:bodyPr/>
              <a:lstStyle/>
              <a:p>
                <a:r>
                  <a:rPr lang="zh-CN" altLang="en-US">
                    <a:noFill/>
                  </a:rPr>
                  <a:t> </a:t>
                </a:r>
              </a:p>
            </p:txBody>
          </p:sp>
        </mc:Fallback>
      </mc:AlternateContent>
      <p:sp>
        <p:nvSpPr>
          <p:cNvPr id="4" name="Star: 5 Points 3">
            <a:extLst>
              <a:ext uri="{FF2B5EF4-FFF2-40B4-BE49-F238E27FC236}">
                <a16:creationId xmlns:a16="http://schemas.microsoft.com/office/drawing/2014/main" id="{5FD141CB-AE5D-4C9B-A734-40DCD8C6C5A2}"/>
              </a:ext>
            </a:extLst>
          </p:cNvPr>
          <p:cNvSpPr/>
          <p:nvPr/>
        </p:nvSpPr>
        <p:spPr>
          <a:xfrm>
            <a:off x="4458798" y="1748575"/>
            <a:ext cx="226404" cy="221220"/>
          </a:xfrm>
          <a:prstGeom prst="star5">
            <a:avLst/>
          </a:prstGeom>
          <a:solidFill>
            <a:srgbClr val="C00000"/>
          </a:solidFill>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3306834-4193-41AD-A628-53D28DBCA0AF}"/>
                  </a:ext>
                </a:extLst>
              </p:cNvPr>
              <p:cNvSpPr txBox="1"/>
              <p:nvPr/>
            </p:nvSpPr>
            <p:spPr>
              <a:xfrm>
                <a:off x="522331" y="4371406"/>
                <a:ext cx="8325741" cy="391582"/>
              </a:xfrm>
              <a:prstGeom prst="rect">
                <a:avLst/>
              </a:prstGeom>
              <a:noFill/>
            </p:spPr>
            <p:txBody>
              <a:bodyPr wrap="none" rtlCol="0">
                <a:spAutoFit/>
              </a:bodyPr>
              <a:lstStyle/>
              <a:p>
                <a:r>
                  <a:rPr lang="en-US" altLang="zh-CN" dirty="0"/>
                  <a:t>If we have the form of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𝑒𝑓𝑓</m:t>
                        </m:r>
                      </m:sub>
                    </m:sSub>
                  </m:oMath>
                </a14:m>
                <a:r>
                  <a:rPr lang="zh-CN" altLang="en-US" dirty="0"/>
                  <a:t> </a:t>
                </a:r>
                <a:r>
                  <a:rPr lang="en-US" altLang="zh-CN" dirty="0"/>
                  <a:t>then we can fit all the parameter form the lattice data</a:t>
                </a:r>
                <a:endParaRPr lang="zh-CN" altLang="en-US" dirty="0"/>
              </a:p>
            </p:txBody>
          </p:sp>
        </mc:Choice>
        <mc:Fallback xmlns="">
          <p:sp>
            <p:nvSpPr>
              <p:cNvPr id="5" name="TextBox 4">
                <a:extLst>
                  <a:ext uri="{FF2B5EF4-FFF2-40B4-BE49-F238E27FC236}">
                    <a16:creationId xmlns:a16="http://schemas.microsoft.com/office/drawing/2014/main" id="{E3306834-4193-41AD-A628-53D28DBCA0AF}"/>
                  </a:ext>
                </a:extLst>
              </p:cNvPr>
              <p:cNvSpPr txBox="1">
                <a:spLocks noRot="1" noChangeAspect="1" noMove="1" noResize="1" noEditPoints="1" noAdjustHandles="1" noChangeArrowheads="1" noChangeShapeType="1" noTextEdit="1"/>
              </p:cNvSpPr>
              <p:nvPr/>
            </p:nvSpPr>
            <p:spPr>
              <a:xfrm>
                <a:off x="522331" y="4371406"/>
                <a:ext cx="8325741" cy="391582"/>
              </a:xfrm>
              <a:prstGeom prst="rect">
                <a:avLst/>
              </a:prstGeom>
              <a:blipFill>
                <a:blip r:embed="rId6"/>
                <a:stretch>
                  <a:fillRect l="-659" t="-7813" b="-18750"/>
                </a:stretch>
              </a:blipFill>
            </p:spPr>
            <p:txBody>
              <a:bodyPr/>
              <a:lstStyle/>
              <a:p>
                <a:r>
                  <a:rPr lang="zh-CN" altLang="en-US">
                    <a:noFill/>
                  </a:rPr>
                  <a:t> </a:t>
                </a:r>
              </a:p>
            </p:txBody>
          </p:sp>
        </mc:Fallback>
      </mc:AlternateContent>
      <p:sp>
        <p:nvSpPr>
          <p:cNvPr id="14" name="TextBox 13">
            <a:extLst>
              <a:ext uri="{FF2B5EF4-FFF2-40B4-BE49-F238E27FC236}">
                <a16:creationId xmlns:a16="http://schemas.microsoft.com/office/drawing/2014/main" id="{1F7F493A-84D1-47E9-8605-341D94AD88E3}"/>
              </a:ext>
            </a:extLst>
          </p:cNvPr>
          <p:cNvSpPr txBox="1"/>
          <p:nvPr/>
        </p:nvSpPr>
        <p:spPr>
          <a:xfrm>
            <a:off x="479110" y="4794813"/>
            <a:ext cx="6566221" cy="369332"/>
          </a:xfrm>
          <a:prstGeom prst="rect">
            <a:avLst/>
          </a:prstGeom>
          <a:noFill/>
        </p:spPr>
        <p:txBody>
          <a:bodyPr wrap="none" rtlCol="0">
            <a:spAutoFit/>
          </a:bodyPr>
          <a:lstStyle/>
          <a:p>
            <a:r>
              <a:rPr lang="en-US" altLang="zh-CN" dirty="0"/>
              <a:t>Another critical information from lattice data: </a:t>
            </a:r>
            <a:r>
              <a:rPr lang="en-US" altLang="zh-CN" b="1" dirty="0"/>
              <a:t>The latent heat</a:t>
            </a:r>
            <a:r>
              <a:rPr lang="en-US" altLang="zh-CN" b="1" baseline="30000" dirty="0"/>
              <a:t>[2]</a:t>
            </a:r>
            <a:endParaRPr lang="zh-CN" altLang="en-US" b="1" dirty="0"/>
          </a:p>
        </p:txBody>
      </p:sp>
      <p:pic>
        <p:nvPicPr>
          <p:cNvPr id="26" name="Picture 25">
            <a:extLst>
              <a:ext uri="{FF2B5EF4-FFF2-40B4-BE49-F238E27FC236}">
                <a16:creationId xmlns:a16="http://schemas.microsoft.com/office/drawing/2014/main" id="{AD5B36B4-5175-4D8D-B768-DCC334F4326C}"/>
              </a:ext>
            </a:extLst>
          </p:cNvPr>
          <p:cNvPicPr>
            <a:picLocks noChangeAspect="1"/>
          </p:cNvPicPr>
          <p:nvPr/>
        </p:nvPicPr>
        <p:blipFill>
          <a:blip r:embed="rId7"/>
          <a:stretch>
            <a:fillRect/>
          </a:stretch>
        </p:blipFill>
        <p:spPr>
          <a:xfrm>
            <a:off x="3224154" y="5183368"/>
            <a:ext cx="2695691" cy="514062"/>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F3701D8-94BA-4789-9B08-4EC8CD6D17D2}"/>
                  </a:ext>
                </a:extLst>
              </p:cNvPr>
              <p:cNvSpPr txBox="1"/>
              <p:nvPr/>
            </p:nvSpPr>
            <p:spPr>
              <a:xfrm>
                <a:off x="588010" y="5642698"/>
                <a:ext cx="6811094" cy="375552"/>
              </a:xfrm>
              <a:prstGeom prst="rect">
                <a:avLst/>
              </a:prstGeom>
              <a:noFill/>
            </p:spPr>
            <p:txBody>
              <a:bodyPr wrap="square" rtlCol="0">
                <a:spAutoFit/>
              </a:bodyPr>
              <a:lstStyle/>
              <a:p>
                <a:r>
                  <a:rPr lang="en-US" altLang="zh-CN" b="1" dirty="0"/>
                  <a:t>Also process a </a:t>
                </a:r>
                <a14:m>
                  <m:oMath xmlns:m="http://schemas.openxmlformats.org/officeDocument/2006/math">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𝑵</m:t>
                        </m:r>
                      </m:e>
                      <m:sup>
                        <m:r>
                          <a:rPr lang="en-US" altLang="zh-CN" b="1" i="1" smtClean="0">
                            <a:latin typeface="Cambria Math" panose="02040503050406030204" pitchFamily="18" charset="0"/>
                          </a:rPr>
                          <m:t>𝟐</m:t>
                        </m:r>
                      </m:sup>
                    </m:sSup>
                    <m:r>
                      <a:rPr lang="en-US" altLang="zh-CN" b="1" i="1" smtClean="0">
                        <a:latin typeface="Cambria Math" panose="02040503050406030204" pitchFamily="18" charset="0"/>
                      </a:rPr>
                      <m:t>−</m:t>
                    </m:r>
                    <m:r>
                      <a:rPr lang="en-US" altLang="zh-CN" b="1" i="1" smtClean="0">
                        <a:latin typeface="Cambria Math" panose="02040503050406030204" pitchFamily="18" charset="0"/>
                      </a:rPr>
                      <m:t>𝟏</m:t>
                    </m:r>
                  </m:oMath>
                </a14:m>
                <a:r>
                  <a:rPr lang="zh-CN" altLang="en-US" b="1" dirty="0"/>
                  <a:t> </a:t>
                </a:r>
                <a:r>
                  <a:rPr lang="en-US" altLang="zh-CN" b="1" dirty="0"/>
                  <a:t>scaling behavior for large </a:t>
                </a:r>
                <a14:m>
                  <m:oMath xmlns:m="http://schemas.openxmlformats.org/officeDocument/2006/math">
                    <m:r>
                      <a:rPr lang="en-US" altLang="zh-CN" b="1" i="1" smtClean="0">
                        <a:latin typeface="Cambria Math" panose="02040503050406030204" pitchFamily="18" charset="0"/>
                      </a:rPr>
                      <m:t>𝑵</m:t>
                    </m:r>
                  </m:oMath>
                </a14:m>
                <a:r>
                  <a:rPr lang="zh-CN" altLang="en-US" b="1" dirty="0"/>
                  <a:t> </a:t>
                </a:r>
                <a:r>
                  <a:rPr lang="en-US" altLang="zh-CN" b="1" dirty="0"/>
                  <a:t>situation</a:t>
                </a:r>
                <a:endParaRPr lang="zh-CN" altLang="en-US" b="1" dirty="0"/>
              </a:p>
            </p:txBody>
          </p:sp>
        </mc:Choice>
        <mc:Fallback xmlns="">
          <p:sp>
            <p:nvSpPr>
              <p:cNvPr id="16" name="TextBox 15">
                <a:extLst>
                  <a:ext uri="{FF2B5EF4-FFF2-40B4-BE49-F238E27FC236}">
                    <a16:creationId xmlns:a16="http://schemas.microsoft.com/office/drawing/2014/main" id="{4F3701D8-94BA-4789-9B08-4EC8CD6D17D2}"/>
                  </a:ext>
                </a:extLst>
              </p:cNvPr>
              <p:cNvSpPr txBox="1">
                <a:spLocks noRot="1" noChangeAspect="1" noMove="1" noResize="1" noEditPoints="1" noAdjustHandles="1" noChangeArrowheads="1" noChangeShapeType="1" noTextEdit="1"/>
              </p:cNvSpPr>
              <p:nvPr/>
            </p:nvSpPr>
            <p:spPr>
              <a:xfrm>
                <a:off x="588010" y="5642698"/>
                <a:ext cx="6811094" cy="375552"/>
              </a:xfrm>
              <a:prstGeom prst="rect">
                <a:avLst/>
              </a:prstGeom>
              <a:blipFill>
                <a:blip r:embed="rId8"/>
                <a:stretch>
                  <a:fillRect l="-716" t="-6557" b="-27869"/>
                </a:stretch>
              </a:blipFill>
            </p:spPr>
            <p:txBody>
              <a:bodyPr/>
              <a:lstStyle/>
              <a:p>
                <a:r>
                  <a:rPr lang="zh-CN" altLang="en-US">
                    <a:noFill/>
                  </a:rPr>
                  <a:t> </a:t>
                </a:r>
              </a:p>
            </p:txBody>
          </p:sp>
        </mc:Fallback>
      </mc:AlternateContent>
      <p:sp>
        <p:nvSpPr>
          <p:cNvPr id="18" name="TextBox 17">
            <a:extLst>
              <a:ext uri="{FF2B5EF4-FFF2-40B4-BE49-F238E27FC236}">
                <a16:creationId xmlns:a16="http://schemas.microsoft.com/office/drawing/2014/main" id="{2BD62FDB-AC8D-467F-9F02-EFE04AA973DB}"/>
              </a:ext>
            </a:extLst>
          </p:cNvPr>
          <p:cNvSpPr txBox="1"/>
          <p:nvPr/>
        </p:nvSpPr>
        <p:spPr>
          <a:xfrm>
            <a:off x="1395326" y="6011996"/>
            <a:ext cx="6579750" cy="369332"/>
          </a:xfrm>
          <a:prstGeom prst="rect">
            <a:avLst/>
          </a:prstGeom>
          <a:noFill/>
        </p:spPr>
        <p:txBody>
          <a:bodyPr wrap="none" rtlCol="0">
            <a:spAutoFit/>
          </a:bodyPr>
          <a:lstStyle/>
          <a:p>
            <a:pPr algn="ctr"/>
            <a:r>
              <a:rPr lang="en-US" altLang="zh-CN" dirty="0"/>
              <a:t>A good effective model should satisfy all above lattice behavior</a:t>
            </a:r>
            <a:endParaRPr lang="zh-CN" altLang="en-US" dirty="0"/>
          </a:p>
        </p:txBody>
      </p:sp>
      <p:sp>
        <p:nvSpPr>
          <p:cNvPr id="2" name="TextBox 1">
            <a:extLst>
              <a:ext uri="{FF2B5EF4-FFF2-40B4-BE49-F238E27FC236}">
                <a16:creationId xmlns:a16="http://schemas.microsoft.com/office/drawing/2014/main" id="{6BCE1FBB-6BD4-475E-A6B1-40614D82834B}"/>
              </a:ext>
            </a:extLst>
          </p:cNvPr>
          <p:cNvSpPr txBox="1"/>
          <p:nvPr/>
        </p:nvSpPr>
        <p:spPr>
          <a:xfrm>
            <a:off x="322657" y="6315530"/>
            <a:ext cx="7012432" cy="523220"/>
          </a:xfrm>
          <a:prstGeom prst="rect">
            <a:avLst/>
          </a:prstGeom>
          <a:noFill/>
        </p:spPr>
        <p:txBody>
          <a:bodyPr wrap="none" rtlCol="0">
            <a:spAutoFit/>
          </a:bodyPr>
          <a:lstStyle/>
          <a:p>
            <a:r>
              <a:rPr lang="en-US" altLang="zh-CN" sz="1400" dirty="0"/>
              <a:t>[1] M. </a:t>
            </a:r>
            <a:r>
              <a:rPr lang="en-US" altLang="zh-CN" sz="1400" dirty="0" err="1"/>
              <a:t>Panero</a:t>
            </a:r>
            <a:r>
              <a:rPr lang="en-US" altLang="zh-CN" sz="1400" dirty="0"/>
              <a:t>, Phys. Rev. Lett. 103, 232001 (2009) [arXiv:0907.3719 [hep-</a:t>
            </a:r>
            <a:r>
              <a:rPr lang="en-US" altLang="zh-CN" sz="1400" dirty="0" err="1"/>
              <a:t>lat</a:t>
            </a:r>
            <a:r>
              <a:rPr lang="en-US" altLang="zh-CN" sz="1400" dirty="0"/>
              <a:t>]]</a:t>
            </a:r>
          </a:p>
          <a:p>
            <a:r>
              <a:rPr lang="en-US" altLang="zh-CN" sz="1400" dirty="0"/>
              <a:t>[2] S. Datta and S. Gupta, Phys. Rev. D 82, 114505 (2010) [arXiv:1006.0938 [hep-</a:t>
            </a:r>
            <a:r>
              <a:rPr lang="en-US" altLang="zh-CN" sz="1400" dirty="0" err="1"/>
              <a:t>lat</a:t>
            </a:r>
            <a:r>
              <a:rPr lang="en-US" altLang="zh-CN" sz="1400" dirty="0"/>
              <a:t>]].</a:t>
            </a:r>
            <a:endParaRPr lang="zh-CN" altLang="en-US" sz="1400" dirty="0"/>
          </a:p>
        </p:txBody>
      </p:sp>
    </p:spTree>
    <p:extLst>
      <p:ext uri="{BB962C8B-B14F-4D97-AF65-F5344CB8AC3E}">
        <p14:creationId xmlns:p14="http://schemas.microsoft.com/office/powerpoint/2010/main" val="36846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777857-46CD-443C-A566-8265DB0E4474}"/>
              </a:ext>
            </a:extLst>
          </p:cNvPr>
          <p:cNvPicPr>
            <a:picLocks noChangeAspect="1"/>
          </p:cNvPicPr>
          <p:nvPr/>
        </p:nvPicPr>
        <p:blipFill>
          <a:blip r:embed="rId2"/>
          <a:stretch>
            <a:fillRect/>
          </a:stretch>
        </p:blipFill>
        <p:spPr>
          <a:xfrm>
            <a:off x="1696470" y="5070443"/>
            <a:ext cx="5751058" cy="576479"/>
          </a:xfrm>
          <a:prstGeom prst="rect">
            <a:avLst/>
          </a:prstGeom>
        </p:spPr>
      </p:pic>
      <p:sp>
        <p:nvSpPr>
          <p:cNvPr id="7" name="矩形 6">
            <a:extLst>
              <a:ext uri="{FF2B5EF4-FFF2-40B4-BE49-F238E27FC236}">
                <a16:creationId xmlns:a16="http://schemas.microsoft.com/office/drawing/2014/main" id="{E2E03303-4BC9-4BAB-A094-D9FCA554C519}"/>
              </a:ext>
            </a:extLst>
          </p:cNvPr>
          <p:cNvSpPr/>
          <p:nvPr/>
        </p:nvSpPr>
        <p:spPr>
          <a:xfrm>
            <a:off x="179512" y="1124418"/>
            <a:ext cx="8784976" cy="72000"/>
          </a:xfrm>
          <a:prstGeom prst="rect">
            <a:avLst/>
          </a:prstGeom>
          <a:gradFill flip="none" rotWithShape="1">
            <a:gsLst>
              <a:gs pos="0">
                <a:schemeClr val="tx2"/>
              </a:gs>
              <a:gs pos="50000">
                <a:schemeClr val="bg1">
                  <a:lumMod val="65000"/>
                </a:schemeClr>
              </a:gs>
              <a:gs pos="100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322657" y="270244"/>
            <a:ext cx="312906" cy="369332"/>
          </a:xfrm>
          <a:prstGeom prst="rect">
            <a:avLst/>
          </a:prstGeom>
          <a:noFill/>
        </p:spPr>
        <p:txBody>
          <a:bodyPr wrap="none" rtlCol="0">
            <a:spAutoFit/>
          </a:bodyPr>
          <a:lstStyle/>
          <a:p>
            <a:r>
              <a:rPr lang="en-US" altLang="zh-CN" dirty="0"/>
              <a:t>4</a:t>
            </a:r>
            <a:endParaRPr lang="zh-CN" altLang="en-US" dirty="0"/>
          </a:p>
        </p:txBody>
      </p:sp>
      <p:pic>
        <p:nvPicPr>
          <p:cNvPr id="15" name="图片 12">
            <a:extLst>
              <a:ext uri="{FF2B5EF4-FFF2-40B4-BE49-F238E27FC236}">
                <a16:creationId xmlns:a16="http://schemas.microsoft.com/office/drawing/2014/main" id="{6D5D982A-6610-4954-8FD5-44C3BF3070B4}"/>
              </a:ext>
            </a:extLst>
          </p:cNvPr>
          <p:cNvPicPr>
            <a:picLocks noChangeAspect="1"/>
          </p:cNvPicPr>
          <p:nvPr/>
        </p:nvPicPr>
        <p:blipFill>
          <a:blip r:embed="rId3"/>
          <a:stretch>
            <a:fillRect/>
          </a:stretch>
        </p:blipFill>
        <p:spPr>
          <a:xfrm>
            <a:off x="7878492" y="1335"/>
            <a:ext cx="1265508" cy="923478"/>
          </a:xfrm>
          <a:prstGeom prst="rect">
            <a:avLst/>
          </a:prstGeom>
        </p:spPr>
      </p:pic>
      <p:sp>
        <p:nvSpPr>
          <p:cNvPr id="6" name="内容占位符 2">
            <a:extLst>
              <a:ext uri="{FF2B5EF4-FFF2-40B4-BE49-F238E27FC236}">
                <a16:creationId xmlns:a16="http://schemas.microsoft.com/office/drawing/2014/main" id="{E990A871-776E-45D9-9CFE-C37DA0C96051}"/>
              </a:ext>
            </a:extLst>
          </p:cNvPr>
          <p:cNvSpPr>
            <a:spLocks noGrp="1"/>
          </p:cNvSpPr>
          <p:nvPr>
            <p:ph idx="1"/>
          </p:nvPr>
        </p:nvSpPr>
        <p:spPr>
          <a:xfrm>
            <a:off x="457200" y="1207595"/>
            <a:ext cx="7143201" cy="400110"/>
          </a:xfrm>
        </p:spPr>
        <p:txBody>
          <a:bodyPr/>
          <a:lstStyle/>
          <a:p>
            <a:r>
              <a:rPr lang="en-US" altLang="zh-CN" sz="2400" b="1" dirty="0">
                <a:solidFill>
                  <a:srgbClr val="002060"/>
                </a:solidFill>
              </a:rPr>
              <a:t>Effective Potential for Confinement Phase Transition </a:t>
            </a:r>
            <a:endParaRPr lang="en-US" altLang="zh-CN" sz="2000" dirty="0"/>
          </a:p>
          <a:p>
            <a:pPr marL="0" indent="0">
              <a:buNone/>
            </a:pPr>
            <a:endParaRPr lang="en-US" altLang="zh-CN" sz="2000" dirty="0"/>
          </a:p>
          <a:p>
            <a:pPr marL="0" indent="0">
              <a:buNone/>
            </a:pPr>
            <a:endParaRPr lang="en-US" altLang="zh-CN" sz="800" dirty="0"/>
          </a:p>
          <a:p>
            <a:pPr marL="0" indent="0">
              <a:buNone/>
            </a:pPr>
            <a:r>
              <a:rPr lang="en-US" altLang="zh-CN" sz="800" dirty="0"/>
              <a:t>                                      </a:t>
            </a:r>
          </a:p>
          <a:p>
            <a:pPr marL="0" indent="0">
              <a:buNone/>
            </a:pPr>
            <a:r>
              <a:rPr lang="en-US" altLang="zh-CN" sz="2000" dirty="0"/>
              <a:t>       </a:t>
            </a:r>
          </a:p>
        </p:txBody>
      </p:sp>
      <p:sp>
        <p:nvSpPr>
          <p:cNvPr id="11" name="标题 1">
            <a:extLst>
              <a:ext uri="{FF2B5EF4-FFF2-40B4-BE49-F238E27FC236}">
                <a16:creationId xmlns:a16="http://schemas.microsoft.com/office/drawing/2014/main" id="{8AC6ADAB-4776-4203-9446-1508A3EAD7C0}"/>
              </a:ext>
            </a:extLst>
          </p:cNvPr>
          <p:cNvSpPr>
            <a:spLocks noGrp="1"/>
          </p:cNvSpPr>
          <p:nvPr>
            <p:ph type="title"/>
          </p:nvPr>
        </p:nvSpPr>
        <p:spPr>
          <a:xfrm>
            <a:off x="457200" y="274638"/>
            <a:ext cx="8229600" cy="1143000"/>
          </a:xfrm>
        </p:spPr>
        <p:txBody>
          <a:bodyPr/>
          <a:lstStyle/>
          <a:p>
            <a:r>
              <a:rPr lang="en-US" altLang="zh-CN" sz="2800" b="1" dirty="0">
                <a:solidFill>
                  <a:srgbClr val="002060"/>
                </a:solidFill>
              </a:rPr>
              <a:t>Road to a Proper Polyakov Loop Model</a:t>
            </a:r>
            <a:endParaRPr lang="en-US" altLang="zh-CN" sz="2800" dirty="0">
              <a:solidFill>
                <a:srgbClr val="002060"/>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D3782B4-B422-43E4-A5E7-2140778CF19C}"/>
                  </a:ext>
                </a:extLst>
              </p:cNvPr>
              <p:cNvSpPr txBox="1"/>
              <p:nvPr/>
            </p:nvSpPr>
            <p:spPr>
              <a:xfrm>
                <a:off x="457200" y="1584533"/>
                <a:ext cx="8053330" cy="923330"/>
              </a:xfrm>
              <a:prstGeom prst="rect">
                <a:avLst/>
              </a:prstGeom>
              <a:noFill/>
            </p:spPr>
            <p:txBody>
              <a:bodyPr wrap="square" rtlCol="0">
                <a:spAutoFit/>
              </a:bodyPr>
              <a:lstStyle/>
              <a:p>
                <a:r>
                  <a:rPr lang="en-US" altLang="zh-CN" dirty="0"/>
                  <a:t>The first try is based one the SU(3) theory,</a:t>
                </a:r>
                <a:r>
                  <a:rPr lang="zh-CN" altLang="en-US" dirty="0"/>
                  <a:t> </a:t>
                </a:r>
                <a:r>
                  <a:rPr lang="en-US" altLang="zh-CN" dirty="0"/>
                  <a:t>the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𝑍</m:t>
                        </m:r>
                      </m:e>
                      <m:sub>
                        <m:r>
                          <a:rPr lang="en-US" altLang="zh-CN" b="0" i="1" smtClean="0">
                            <a:latin typeface="Cambria Math" panose="02040503050406030204" pitchFamily="18" charset="0"/>
                          </a:rPr>
                          <m:t>3</m:t>
                        </m:r>
                      </m:sub>
                    </m:sSub>
                  </m:oMath>
                </a14:m>
                <a:r>
                  <a:rPr lang="zh-CN" altLang="en-US" dirty="0"/>
                  <a:t> </a:t>
                </a:r>
                <a:r>
                  <a:rPr lang="en-US" altLang="zh-CN" dirty="0"/>
                  <a:t>center</a:t>
                </a:r>
                <a:r>
                  <a:rPr lang="zh-CN" altLang="en-US" dirty="0"/>
                  <a:t> </a:t>
                </a:r>
                <a:r>
                  <a:rPr lang="en-US" altLang="zh-CN" dirty="0"/>
                  <a:t>symmetry allow a cubic term to trigger the phase transition, so </a:t>
                </a:r>
                <a:r>
                  <a:rPr lang="de-DE" altLang="zh-CN" dirty="0"/>
                  <a:t>C. Ratti, M.A. Thaler</a:t>
                </a:r>
                <a:r>
                  <a:rPr lang="de-DE" altLang="zh-CN" baseline="30000" dirty="0"/>
                  <a:t>[1]</a:t>
                </a:r>
                <a:r>
                  <a:rPr lang="de-DE" altLang="zh-CN" dirty="0"/>
                  <a:t>, W. Weise propose as model to describe this phase transition</a:t>
                </a:r>
                <a:r>
                  <a:rPr lang="en-US" altLang="zh-CN" dirty="0"/>
                  <a:t>.   </a:t>
                </a:r>
                <a:endParaRPr lang="zh-CN" altLang="en-US" dirty="0"/>
              </a:p>
            </p:txBody>
          </p:sp>
        </mc:Choice>
        <mc:Fallback xmlns="">
          <p:sp>
            <p:nvSpPr>
              <p:cNvPr id="4" name="TextBox 3">
                <a:extLst>
                  <a:ext uri="{FF2B5EF4-FFF2-40B4-BE49-F238E27FC236}">
                    <a16:creationId xmlns:a16="http://schemas.microsoft.com/office/drawing/2014/main" id="{5D3782B4-B422-43E4-A5E7-2140778CF19C}"/>
                  </a:ext>
                </a:extLst>
              </p:cNvPr>
              <p:cNvSpPr txBox="1">
                <a:spLocks noRot="1" noChangeAspect="1" noMove="1" noResize="1" noEditPoints="1" noAdjustHandles="1" noChangeArrowheads="1" noChangeShapeType="1" noTextEdit="1"/>
              </p:cNvSpPr>
              <p:nvPr/>
            </p:nvSpPr>
            <p:spPr>
              <a:xfrm>
                <a:off x="457200" y="1584533"/>
                <a:ext cx="8053330" cy="923330"/>
              </a:xfrm>
              <a:prstGeom prst="rect">
                <a:avLst/>
              </a:prstGeom>
              <a:blipFill>
                <a:blip r:embed="rId4"/>
                <a:stretch>
                  <a:fillRect l="-606" t="-3974" r="-908" b="-9934"/>
                </a:stretch>
              </a:blipFill>
            </p:spPr>
            <p:txBody>
              <a:bodyPr/>
              <a:lstStyle/>
              <a:p>
                <a:r>
                  <a:rPr lang="zh-CN" altLang="en-US">
                    <a:noFill/>
                  </a:rPr>
                  <a:t> </a:t>
                </a:r>
              </a:p>
            </p:txBody>
          </p:sp>
        </mc:Fallback>
      </mc:AlternateContent>
      <p:sp>
        <p:nvSpPr>
          <p:cNvPr id="26" name="TextBox 25">
            <a:extLst>
              <a:ext uri="{FF2B5EF4-FFF2-40B4-BE49-F238E27FC236}">
                <a16:creationId xmlns:a16="http://schemas.microsoft.com/office/drawing/2014/main" id="{FF8B5A6E-D256-48CB-B3B6-3548F5DF140A}"/>
              </a:ext>
            </a:extLst>
          </p:cNvPr>
          <p:cNvSpPr txBox="1"/>
          <p:nvPr/>
        </p:nvSpPr>
        <p:spPr>
          <a:xfrm>
            <a:off x="458738" y="2862608"/>
            <a:ext cx="7909314" cy="646331"/>
          </a:xfrm>
          <a:prstGeom prst="rect">
            <a:avLst/>
          </a:prstGeom>
          <a:noFill/>
        </p:spPr>
        <p:txBody>
          <a:bodyPr wrap="square">
            <a:spAutoFit/>
          </a:bodyPr>
          <a:lstStyle/>
          <a:p>
            <a:r>
              <a:rPr lang="en-US" altLang="zh-CN" dirty="0"/>
              <a:t>In different directions, K. Fukushima</a:t>
            </a:r>
            <a:r>
              <a:rPr lang="en-US" altLang="zh-CN" baseline="30000" dirty="0"/>
              <a:t>[2]</a:t>
            </a:r>
            <a:r>
              <a:rPr lang="en-US" altLang="zh-CN" dirty="0"/>
              <a:t> found in SU(3) theory the phase transition near the critical temperature can be described by</a:t>
            </a:r>
            <a:endParaRPr lang="zh-CN" altLang="en-US" dirty="0"/>
          </a:p>
        </p:txBody>
      </p:sp>
      <p:pic>
        <p:nvPicPr>
          <p:cNvPr id="20" name="Picture 19">
            <a:extLst>
              <a:ext uri="{FF2B5EF4-FFF2-40B4-BE49-F238E27FC236}">
                <a16:creationId xmlns:a16="http://schemas.microsoft.com/office/drawing/2014/main" id="{1C5F9752-4AA8-48B8-8ACD-752AEB311F5D}"/>
              </a:ext>
            </a:extLst>
          </p:cNvPr>
          <p:cNvPicPr>
            <a:picLocks noChangeAspect="1"/>
          </p:cNvPicPr>
          <p:nvPr/>
        </p:nvPicPr>
        <p:blipFill>
          <a:blip r:embed="rId5"/>
          <a:stretch>
            <a:fillRect/>
          </a:stretch>
        </p:blipFill>
        <p:spPr>
          <a:xfrm>
            <a:off x="2796322" y="2450335"/>
            <a:ext cx="3375085" cy="448845"/>
          </a:xfrm>
          <a:prstGeom prst="rect">
            <a:avLst/>
          </a:prstGeom>
        </p:spPr>
      </p:pic>
      <p:grpSp>
        <p:nvGrpSpPr>
          <p:cNvPr id="41" name="Group 40">
            <a:extLst>
              <a:ext uri="{FF2B5EF4-FFF2-40B4-BE49-F238E27FC236}">
                <a16:creationId xmlns:a16="http://schemas.microsoft.com/office/drawing/2014/main" id="{880E66C3-7E0C-4FDD-9687-F76ABC4E5E31}"/>
              </a:ext>
            </a:extLst>
          </p:cNvPr>
          <p:cNvGrpSpPr/>
          <p:nvPr/>
        </p:nvGrpSpPr>
        <p:grpSpPr>
          <a:xfrm>
            <a:off x="2073710" y="3429000"/>
            <a:ext cx="5273394" cy="1132076"/>
            <a:chOff x="1361855" y="3859786"/>
            <a:chExt cx="5273394" cy="1132076"/>
          </a:xfrm>
        </p:grpSpPr>
        <p:grpSp>
          <p:nvGrpSpPr>
            <p:cNvPr id="39" name="Group 38">
              <a:extLst>
                <a:ext uri="{FF2B5EF4-FFF2-40B4-BE49-F238E27FC236}">
                  <a16:creationId xmlns:a16="http://schemas.microsoft.com/office/drawing/2014/main" id="{20473B5A-DC33-4C83-A891-E8BA74D47F25}"/>
                </a:ext>
              </a:extLst>
            </p:cNvPr>
            <p:cNvGrpSpPr/>
            <p:nvPr/>
          </p:nvGrpSpPr>
          <p:grpSpPr>
            <a:xfrm>
              <a:off x="1361855" y="3859786"/>
              <a:ext cx="5201416" cy="762744"/>
              <a:chOff x="1973918" y="3927501"/>
              <a:chExt cx="5201416" cy="762744"/>
            </a:xfrm>
          </p:grpSpPr>
          <p:pic>
            <p:nvPicPr>
              <p:cNvPr id="30" name="Picture 29">
                <a:extLst>
                  <a:ext uri="{FF2B5EF4-FFF2-40B4-BE49-F238E27FC236}">
                    <a16:creationId xmlns:a16="http://schemas.microsoft.com/office/drawing/2014/main" id="{643ACA1C-2925-4CF8-93ED-4DFBBC8C5787}"/>
                  </a:ext>
                </a:extLst>
              </p:cNvPr>
              <p:cNvPicPr>
                <a:picLocks noChangeAspect="1"/>
              </p:cNvPicPr>
              <p:nvPr/>
            </p:nvPicPr>
            <p:blipFill>
              <a:blip r:embed="rId6"/>
              <a:stretch>
                <a:fillRect/>
              </a:stretch>
            </p:blipFill>
            <p:spPr>
              <a:xfrm>
                <a:off x="1973918" y="3927501"/>
                <a:ext cx="5201416" cy="528164"/>
              </a:xfrm>
              <a:prstGeom prst="rect">
                <a:avLst/>
              </a:prstGeom>
            </p:spPr>
          </p:pic>
          <p:grpSp>
            <p:nvGrpSpPr>
              <p:cNvPr id="38" name="Group 37">
                <a:extLst>
                  <a:ext uri="{FF2B5EF4-FFF2-40B4-BE49-F238E27FC236}">
                    <a16:creationId xmlns:a16="http://schemas.microsoft.com/office/drawing/2014/main" id="{A38AA337-FA33-47D3-9460-AC12CBB7218A}"/>
                  </a:ext>
                </a:extLst>
              </p:cNvPr>
              <p:cNvGrpSpPr/>
              <p:nvPr/>
            </p:nvGrpSpPr>
            <p:grpSpPr>
              <a:xfrm>
                <a:off x="4461933" y="4423300"/>
                <a:ext cx="2607529" cy="266945"/>
                <a:chOff x="4461933" y="4423300"/>
                <a:chExt cx="2607529" cy="266945"/>
              </a:xfrm>
            </p:grpSpPr>
            <p:cxnSp>
              <p:nvCxnSpPr>
                <p:cNvPr id="33" name="Straight Connector 32">
                  <a:extLst>
                    <a:ext uri="{FF2B5EF4-FFF2-40B4-BE49-F238E27FC236}">
                      <a16:creationId xmlns:a16="http://schemas.microsoft.com/office/drawing/2014/main" id="{F4F578A6-29E3-4CCB-A6B7-8ABA5DAE31D5}"/>
                    </a:ext>
                  </a:extLst>
                </p:cNvPr>
                <p:cNvCxnSpPr>
                  <a:cxnSpLocks/>
                </p:cNvCxnSpPr>
                <p:nvPr/>
              </p:nvCxnSpPr>
              <p:spPr>
                <a:xfrm>
                  <a:off x="4461933" y="4423300"/>
                  <a:ext cx="2607529" cy="0"/>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2ECF79FD-25A3-4026-88BC-32129FCAE708}"/>
                    </a:ext>
                  </a:extLst>
                </p:cNvPr>
                <p:cNvCxnSpPr>
                  <a:cxnSpLocks/>
                </p:cNvCxnSpPr>
                <p:nvPr/>
              </p:nvCxnSpPr>
              <p:spPr>
                <a:xfrm>
                  <a:off x="5955933" y="4423300"/>
                  <a:ext cx="0" cy="26694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sp>
          <p:nvSpPr>
            <p:cNvPr id="40" name="TextBox 39">
              <a:extLst>
                <a:ext uri="{FF2B5EF4-FFF2-40B4-BE49-F238E27FC236}">
                  <a16:creationId xmlns:a16="http://schemas.microsoft.com/office/drawing/2014/main" id="{D75A020F-A45E-4063-9EF7-28AB3DD66DEE}"/>
                </a:ext>
              </a:extLst>
            </p:cNvPr>
            <p:cNvSpPr txBox="1"/>
            <p:nvPr/>
          </p:nvSpPr>
          <p:spPr>
            <a:xfrm>
              <a:off x="4052491" y="4622530"/>
              <a:ext cx="2582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dirty="0" err="1"/>
                <a:t>Haar</a:t>
              </a:r>
              <a:r>
                <a:rPr lang="en-US" altLang="zh-CN" dirty="0"/>
                <a:t>-measure of SU(3)</a:t>
              </a:r>
              <a:endParaRPr lang="zh-CN" altLang="en-US" dirty="0"/>
            </a:p>
          </p:txBody>
        </p:sp>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AF1AA3B-7C9B-46C6-B7D1-64ED70399C4D}"/>
                  </a:ext>
                </a:extLst>
              </p:cNvPr>
              <p:cNvSpPr txBox="1"/>
              <p:nvPr/>
            </p:nvSpPr>
            <p:spPr>
              <a:xfrm>
                <a:off x="529383" y="4187297"/>
                <a:ext cx="388401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altLang="zh-CN" b="1" dirty="0"/>
                  <a:t>Problem: can not describe </a:t>
                </a:r>
                <a14:m>
                  <m:oMath xmlns:m="http://schemas.openxmlformats.org/officeDocument/2006/math">
                    <m:r>
                      <a:rPr lang="en-US" altLang="zh-CN" b="1" i="1" smtClean="0">
                        <a:latin typeface="Cambria Math" panose="02040503050406030204" pitchFamily="18" charset="0"/>
                      </a:rPr>
                      <m:t>𝑻</m:t>
                    </m:r>
                    <m:r>
                      <a:rPr lang="en-US" altLang="zh-CN" b="1" i="1" smtClean="0">
                        <a:latin typeface="Cambria Math" panose="02040503050406030204" pitchFamily="18" charset="0"/>
                      </a:rPr>
                      <m:t>&gt;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𝟏</m:t>
                        </m:r>
                        <m:r>
                          <a:rPr lang="en-US" altLang="zh-CN" b="1" i="1" smtClean="0">
                            <a:latin typeface="Cambria Math" panose="02040503050406030204" pitchFamily="18" charset="0"/>
                          </a:rPr>
                          <m:t>.</m:t>
                        </m:r>
                        <m:r>
                          <a:rPr lang="en-US" altLang="zh-CN" b="1" i="1" smtClean="0">
                            <a:latin typeface="Cambria Math" panose="02040503050406030204" pitchFamily="18" charset="0"/>
                          </a:rPr>
                          <m:t>𝟓</m:t>
                        </m:r>
                        <m:r>
                          <a:rPr lang="en-US" altLang="zh-CN" b="1" i="1" smtClean="0">
                            <a:latin typeface="Cambria Math" panose="02040503050406030204" pitchFamily="18" charset="0"/>
                          </a:rPr>
                          <m:t>𝑻</m:t>
                        </m:r>
                      </m:e>
                      <m:sub>
                        <m:r>
                          <a:rPr lang="en-US" altLang="zh-CN" b="1" i="1" smtClean="0">
                            <a:latin typeface="Cambria Math" panose="02040503050406030204" pitchFamily="18" charset="0"/>
                          </a:rPr>
                          <m:t>𝒄</m:t>
                        </m:r>
                      </m:sub>
                    </m:sSub>
                  </m:oMath>
                </a14:m>
                <a:endParaRPr lang="zh-CN" altLang="en-US" b="1" dirty="0"/>
              </a:p>
            </p:txBody>
          </p:sp>
        </mc:Choice>
        <mc:Fallback xmlns="">
          <p:sp>
            <p:nvSpPr>
              <p:cNvPr id="43" name="TextBox 42">
                <a:extLst>
                  <a:ext uri="{FF2B5EF4-FFF2-40B4-BE49-F238E27FC236}">
                    <a16:creationId xmlns:a16="http://schemas.microsoft.com/office/drawing/2014/main" id="{AAF1AA3B-7C9B-46C6-B7D1-64ED70399C4D}"/>
                  </a:ext>
                </a:extLst>
              </p:cNvPr>
              <p:cNvSpPr txBox="1">
                <a:spLocks noRot="1" noChangeAspect="1" noMove="1" noResize="1" noEditPoints="1" noAdjustHandles="1" noChangeArrowheads="1" noChangeShapeType="1" noTextEdit="1"/>
              </p:cNvSpPr>
              <p:nvPr/>
            </p:nvSpPr>
            <p:spPr>
              <a:xfrm>
                <a:off x="529383" y="4187297"/>
                <a:ext cx="3884012" cy="369332"/>
              </a:xfrm>
              <a:prstGeom prst="rect">
                <a:avLst/>
              </a:prstGeom>
              <a:blipFill>
                <a:blip r:embed="rId7"/>
                <a:stretch>
                  <a:fillRect/>
                </a:stretch>
              </a:blipFill>
            </p:spPr>
            <p:txBody>
              <a:bodyPr/>
              <a:lstStyle/>
              <a:p>
                <a:r>
                  <a:rPr lang="zh-CN" altLang="en-US">
                    <a:noFill/>
                  </a:rPr>
                  <a:t> </a:t>
                </a:r>
              </a:p>
            </p:txBody>
          </p:sp>
        </mc:Fallback>
      </mc:AlternateContent>
      <p:sp>
        <p:nvSpPr>
          <p:cNvPr id="44" name="TextBox 43">
            <a:extLst>
              <a:ext uri="{FF2B5EF4-FFF2-40B4-BE49-F238E27FC236}">
                <a16:creationId xmlns:a16="http://schemas.microsoft.com/office/drawing/2014/main" id="{D22E2B37-152A-4AAE-8481-215DEC0C12C7}"/>
              </a:ext>
            </a:extLst>
          </p:cNvPr>
          <p:cNvSpPr txBox="1"/>
          <p:nvPr/>
        </p:nvSpPr>
        <p:spPr>
          <a:xfrm>
            <a:off x="457200" y="4523556"/>
            <a:ext cx="7963392" cy="646331"/>
          </a:xfrm>
          <a:prstGeom prst="rect">
            <a:avLst/>
          </a:prstGeom>
          <a:noFill/>
        </p:spPr>
        <p:txBody>
          <a:bodyPr wrap="square" rtlCol="0">
            <a:spAutoFit/>
          </a:bodyPr>
          <a:lstStyle/>
          <a:p>
            <a:r>
              <a:rPr lang="en-US" altLang="zh-CN" dirty="0"/>
              <a:t>In order to build a PLMs with all above consideration and </a:t>
            </a:r>
            <a:r>
              <a:rPr lang="zh-CN" altLang="en-US" dirty="0"/>
              <a:t>S. Roessner, C. Ratti</a:t>
            </a:r>
            <a:r>
              <a:rPr lang="en-US" altLang="zh-CN" dirty="0"/>
              <a:t> and </a:t>
            </a:r>
            <a:r>
              <a:rPr lang="zh-CN" altLang="en-US" dirty="0"/>
              <a:t>W. Weise</a:t>
            </a:r>
            <a:r>
              <a:rPr lang="en-US" altLang="zh-CN" baseline="30000" dirty="0"/>
              <a:t>[3]</a:t>
            </a:r>
            <a:r>
              <a:rPr lang="zh-CN" altLang="en-US" dirty="0"/>
              <a:t> </a:t>
            </a:r>
            <a:r>
              <a:rPr lang="en-US" altLang="zh-CN" b="0" i="0" dirty="0">
                <a:solidFill>
                  <a:srgbClr val="333333"/>
                </a:solidFill>
                <a:effectLst/>
                <a:latin typeface="Arial" panose="020B0604020202020204" pitchFamily="34" charset="0"/>
              </a:rPr>
              <a:t>propose a model</a:t>
            </a:r>
            <a:endParaRPr lang="zh-CN" altLang="en-US" dirty="0"/>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EA9A3DD-B459-46BD-921E-E24F5031E94D}"/>
                  </a:ext>
                </a:extLst>
              </p:cNvPr>
              <p:cNvSpPr txBox="1"/>
              <p:nvPr/>
            </p:nvSpPr>
            <p:spPr>
              <a:xfrm>
                <a:off x="2378420" y="5646922"/>
                <a:ext cx="438793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altLang="zh-CN" dirty="0"/>
                  <a:t>Can describe all temperature area for </a:t>
                </a:r>
                <a14:m>
                  <m:oMath xmlns:m="http://schemas.openxmlformats.org/officeDocument/2006/math">
                    <m:r>
                      <a:rPr lang="en-US" altLang="zh-CN" b="0" i="1" smtClean="0">
                        <a:latin typeface="Cambria Math" panose="02040503050406030204" pitchFamily="18" charset="0"/>
                      </a:rPr>
                      <m:t>𝑇</m:t>
                    </m:r>
                    <m:r>
                      <a:rPr lang="en-US" altLang="zh-CN" b="0" i="1" smtClean="0">
                        <a:latin typeface="Cambria Math" panose="02040503050406030204" pitchFamily="18" charset="0"/>
                      </a:rPr>
                      <m:t>&gt;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𝑐</m:t>
                        </m:r>
                      </m:sub>
                    </m:sSub>
                  </m:oMath>
                </a14:m>
                <a:endParaRPr lang="zh-CN" altLang="en-US" dirty="0"/>
              </a:p>
            </p:txBody>
          </p:sp>
        </mc:Choice>
        <mc:Fallback xmlns="">
          <p:sp>
            <p:nvSpPr>
              <p:cNvPr id="47" name="TextBox 46">
                <a:extLst>
                  <a:ext uri="{FF2B5EF4-FFF2-40B4-BE49-F238E27FC236}">
                    <a16:creationId xmlns:a16="http://schemas.microsoft.com/office/drawing/2014/main" id="{FEA9A3DD-B459-46BD-921E-E24F5031E94D}"/>
                  </a:ext>
                </a:extLst>
              </p:cNvPr>
              <p:cNvSpPr txBox="1">
                <a:spLocks noRot="1" noChangeAspect="1" noMove="1" noResize="1" noEditPoints="1" noAdjustHandles="1" noChangeArrowheads="1" noChangeShapeType="1" noTextEdit="1"/>
              </p:cNvSpPr>
              <p:nvPr/>
            </p:nvSpPr>
            <p:spPr>
              <a:xfrm>
                <a:off x="2378420" y="5646922"/>
                <a:ext cx="4387932" cy="369332"/>
              </a:xfrm>
              <a:prstGeom prst="rect">
                <a:avLst/>
              </a:prstGeom>
              <a:blipFill>
                <a:blip r:embed="rId8"/>
                <a:stretch>
                  <a:fillRect/>
                </a:stretch>
              </a:blipFill>
            </p:spPr>
            <p:txBody>
              <a:bodyPr/>
              <a:lstStyle/>
              <a:p>
                <a:r>
                  <a:rPr lang="zh-CN" altLang="en-US">
                    <a:noFill/>
                  </a:rPr>
                  <a:t> </a:t>
                </a:r>
              </a:p>
            </p:txBody>
          </p:sp>
        </mc:Fallback>
      </mc:AlternateContent>
      <p:cxnSp>
        <p:nvCxnSpPr>
          <p:cNvPr id="49" name="Straight Connector 48">
            <a:extLst>
              <a:ext uri="{FF2B5EF4-FFF2-40B4-BE49-F238E27FC236}">
                <a16:creationId xmlns:a16="http://schemas.microsoft.com/office/drawing/2014/main" id="{6AD03C5D-9E2B-46BB-B28E-2E49EFDAD378}"/>
              </a:ext>
            </a:extLst>
          </p:cNvPr>
          <p:cNvCxnSpPr>
            <a:cxnSpLocks/>
          </p:cNvCxnSpPr>
          <p:nvPr/>
        </p:nvCxnSpPr>
        <p:spPr>
          <a:xfrm>
            <a:off x="6447529" y="2674757"/>
            <a:ext cx="2516959" cy="0"/>
          </a:xfrm>
          <a:prstGeom prst="line">
            <a:avLst/>
          </a:prstGeom>
        </p:spPr>
        <p:style>
          <a:lnRef idx="2">
            <a:schemeClr val="dk1"/>
          </a:lnRef>
          <a:fillRef idx="0">
            <a:schemeClr val="dk1"/>
          </a:fillRef>
          <a:effectRef idx="1">
            <a:schemeClr val="dk1"/>
          </a:effectRef>
          <a:fontRef idx="minor">
            <a:schemeClr val="tx1"/>
          </a:fontRef>
        </p:style>
      </p:cxnSp>
      <p:cxnSp>
        <p:nvCxnSpPr>
          <p:cNvPr id="52" name="Straight Connector 51">
            <a:extLst>
              <a:ext uri="{FF2B5EF4-FFF2-40B4-BE49-F238E27FC236}">
                <a16:creationId xmlns:a16="http://schemas.microsoft.com/office/drawing/2014/main" id="{C982908D-7980-4327-A6F8-9F7F81E923B6}"/>
              </a:ext>
            </a:extLst>
          </p:cNvPr>
          <p:cNvCxnSpPr>
            <a:cxnSpLocks/>
          </p:cNvCxnSpPr>
          <p:nvPr/>
        </p:nvCxnSpPr>
        <p:spPr>
          <a:xfrm>
            <a:off x="8964488" y="2674757"/>
            <a:ext cx="0" cy="2683925"/>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Arrow Connector 53">
            <a:extLst>
              <a:ext uri="{FF2B5EF4-FFF2-40B4-BE49-F238E27FC236}">
                <a16:creationId xmlns:a16="http://schemas.microsoft.com/office/drawing/2014/main" id="{93DBA71A-8C69-4301-BA4B-D11F43462BC2}"/>
              </a:ext>
            </a:extLst>
          </p:cNvPr>
          <p:cNvCxnSpPr>
            <a:cxnSpLocks/>
          </p:cNvCxnSpPr>
          <p:nvPr/>
        </p:nvCxnSpPr>
        <p:spPr>
          <a:xfrm flipH="1">
            <a:off x="7706008" y="5358682"/>
            <a:ext cx="12501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5" name="TextBox 54">
            <a:extLst>
              <a:ext uri="{FF2B5EF4-FFF2-40B4-BE49-F238E27FC236}">
                <a16:creationId xmlns:a16="http://schemas.microsoft.com/office/drawing/2014/main" id="{DAAA3D44-99A1-4D76-A39A-3991FC650499}"/>
              </a:ext>
            </a:extLst>
          </p:cNvPr>
          <p:cNvSpPr txBox="1"/>
          <p:nvPr/>
        </p:nvSpPr>
        <p:spPr>
          <a:xfrm>
            <a:off x="7751941" y="3639897"/>
            <a:ext cx="1212547"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dirty="0"/>
              <a:t>Reduce free parameter</a:t>
            </a:r>
            <a:endParaRPr lang="zh-CN" altLang="en-US" dirty="0"/>
          </a:p>
        </p:txBody>
      </p:sp>
      <p:sp>
        <p:nvSpPr>
          <p:cNvPr id="31" name="TextBox 30">
            <a:extLst>
              <a:ext uri="{FF2B5EF4-FFF2-40B4-BE49-F238E27FC236}">
                <a16:creationId xmlns:a16="http://schemas.microsoft.com/office/drawing/2014/main" id="{2A57F915-CFC0-413E-B2FB-6E3DA3D676CA}"/>
              </a:ext>
            </a:extLst>
          </p:cNvPr>
          <p:cNvSpPr txBox="1"/>
          <p:nvPr/>
        </p:nvSpPr>
        <p:spPr>
          <a:xfrm>
            <a:off x="322657" y="6074572"/>
            <a:ext cx="7885685" cy="738664"/>
          </a:xfrm>
          <a:prstGeom prst="rect">
            <a:avLst/>
          </a:prstGeom>
          <a:noFill/>
        </p:spPr>
        <p:txBody>
          <a:bodyPr wrap="none" rtlCol="0">
            <a:spAutoFit/>
          </a:bodyPr>
          <a:lstStyle/>
          <a:p>
            <a:r>
              <a:rPr lang="en-US" altLang="zh-CN" sz="1400" dirty="0"/>
              <a:t>[1] C. </a:t>
            </a:r>
            <a:r>
              <a:rPr lang="en-US" altLang="zh-CN" sz="1400" dirty="0" err="1"/>
              <a:t>Ratti</a:t>
            </a:r>
            <a:r>
              <a:rPr lang="en-US" altLang="zh-CN" sz="1400" dirty="0"/>
              <a:t>, M. A. Thaler, and W. Weise, Phys. Rev. D73 (2006) 014019, [arXiv:0506234 [hep-</a:t>
            </a:r>
            <a:r>
              <a:rPr lang="en-US" altLang="zh-CN" sz="1400" dirty="0" err="1"/>
              <a:t>ph</a:t>
            </a:r>
            <a:r>
              <a:rPr lang="en-US" altLang="zh-CN" sz="1400" dirty="0"/>
              <a:t>]]</a:t>
            </a:r>
          </a:p>
          <a:p>
            <a:r>
              <a:rPr lang="en-US" altLang="zh-CN" sz="1400" dirty="0"/>
              <a:t>[2] K. Fukushima, Phys. Lett. B591, 277 (2004), [</a:t>
            </a:r>
            <a:r>
              <a:rPr lang="en-US" altLang="zh-CN" sz="1400" dirty="0" err="1"/>
              <a:t>arXiv</a:t>
            </a:r>
            <a:r>
              <a:rPr lang="en-US" altLang="zh-CN" sz="1400" dirty="0"/>
              <a:t>: 0310121 [hep-</a:t>
            </a:r>
            <a:r>
              <a:rPr lang="en-US" altLang="zh-CN" sz="1400" dirty="0" err="1"/>
              <a:t>ph</a:t>
            </a:r>
            <a:r>
              <a:rPr lang="en-US" altLang="zh-CN" sz="1400" dirty="0"/>
              <a:t>]]</a:t>
            </a:r>
          </a:p>
          <a:p>
            <a:r>
              <a:rPr lang="en-US" altLang="zh-CN" sz="1400" dirty="0"/>
              <a:t>[3] S. </a:t>
            </a:r>
            <a:r>
              <a:rPr lang="en-US" altLang="zh-CN" sz="1400" dirty="0" err="1"/>
              <a:t>Roessner</a:t>
            </a:r>
            <a:r>
              <a:rPr lang="en-US" altLang="zh-CN" sz="1400" dirty="0"/>
              <a:t>, C. </a:t>
            </a:r>
            <a:r>
              <a:rPr lang="en-US" altLang="zh-CN" sz="1400" dirty="0" err="1"/>
              <a:t>Ratti</a:t>
            </a:r>
            <a:r>
              <a:rPr lang="en-US" altLang="zh-CN" sz="1400" dirty="0"/>
              <a:t>, and W. Weise, Phys. Rev. D75 (2007) 034007, [arXiv:0609281 [hep-</a:t>
            </a:r>
            <a:r>
              <a:rPr lang="en-US" altLang="zh-CN" sz="1400" dirty="0" err="1"/>
              <a:t>ph</a:t>
            </a:r>
            <a:r>
              <a:rPr lang="en-US" altLang="zh-CN" sz="1400" dirty="0"/>
              <a:t>]].</a:t>
            </a:r>
            <a:endParaRPr lang="zh-CN" altLang="en-US" sz="1400" dirty="0"/>
          </a:p>
        </p:txBody>
      </p:sp>
    </p:spTree>
    <p:extLst>
      <p:ext uri="{BB962C8B-B14F-4D97-AF65-F5344CB8AC3E}">
        <p14:creationId xmlns:p14="http://schemas.microsoft.com/office/powerpoint/2010/main" val="49961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9DAE0D78-7068-482B-B780-587E878B10F2}"/>
              </a:ext>
            </a:extLst>
          </p:cNvPr>
          <p:cNvSpPr/>
          <p:nvPr/>
        </p:nvSpPr>
        <p:spPr>
          <a:xfrm>
            <a:off x="179512" y="1124418"/>
            <a:ext cx="8784976" cy="72000"/>
          </a:xfrm>
          <a:prstGeom prst="rect">
            <a:avLst/>
          </a:prstGeom>
          <a:gradFill flip="none" rotWithShape="1">
            <a:gsLst>
              <a:gs pos="0">
                <a:schemeClr val="tx2"/>
              </a:gs>
              <a:gs pos="50000">
                <a:schemeClr val="bg1">
                  <a:lumMod val="65000"/>
                </a:schemeClr>
              </a:gs>
              <a:gs pos="100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图片 12">
            <a:extLst>
              <a:ext uri="{FF2B5EF4-FFF2-40B4-BE49-F238E27FC236}">
                <a16:creationId xmlns:a16="http://schemas.microsoft.com/office/drawing/2014/main" id="{30869B35-D319-452B-BF80-B2CA89C5F016}"/>
              </a:ext>
            </a:extLst>
          </p:cNvPr>
          <p:cNvPicPr>
            <a:picLocks noChangeAspect="1"/>
          </p:cNvPicPr>
          <p:nvPr/>
        </p:nvPicPr>
        <p:blipFill>
          <a:blip r:embed="rId3"/>
          <a:stretch>
            <a:fillRect/>
          </a:stretch>
        </p:blipFill>
        <p:spPr>
          <a:xfrm>
            <a:off x="7878492" y="1335"/>
            <a:ext cx="1265508" cy="923478"/>
          </a:xfrm>
          <a:prstGeom prst="rect">
            <a:avLst/>
          </a:prstGeom>
        </p:spPr>
      </p:pic>
      <p:sp>
        <p:nvSpPr>
          <p:cNvPr id="14" name="文本框 13"/>
          <p:cNvSpPr txBox="1"/>
          <p:nvPr/>
        </p:nvSpPr>
        <p:spPr>
          <a:xfrm>
            <a:off x="322657" y="278408"/>
            <a:ext cx="312906" cy="369332"/>
          </a:xfrm>
          <a:prstGeom prst="rect">
            <a:avLst/>
          </a:prstGeom>
          <a:noFill/>
        </p:spPr>
        <p:txBody>
          <a:bodyPr wrap="none" rtlCol="0">
            <a:spAutoFit/>
          </a:bodyPr>
          <a:lstStyle/>
          <a:p>
            <a:r>
              <a:rPr lang="en-US" altLang="zh-CN" dirty="0"/>
              <a:t>5</a:t>
            </a:r>
            <a:endParaRPr lang="zh-CN" altLang="en-US" dirty="0"/>
          </a:p>
        </p:txBody>
      </p:sp>
      <p:sp>
        <p:nvSpPr>
          <p:cNvPr id="19" name="标题 1">
            <a:extLst>
              <a:ext uri="{FF2B5EF4-FFF2-40B4-BE49-F238E27FC236}">
                <a16:creationId xmlns:a16="http://schemas.microsoft.com/office/drawing/2014/main" id="{59944D7A-F744-4CE7-9A29-E31707591259}"/>
              </a:ext>
            </a:extLst>
          </p:cNvPr>
          <p:cNvSpPr>
            <a:spLocks noGrp="1"/>
          </p:cNvSpPr>
          <p:nvPr>
            <p:ph type="title"/>
          </p:nvPr>
        </p:nvSpPr>
        <p:spPr>
          <a:xfrm>
            <a:off x="457200" y="274638"/>
            <a:ext cx="8229600" cy="1143000"/>
          </a:xfrm>
        </p:spPr>
        <p:txBody>
          <a:bodyPr/>
          <a:lstStyle/>
          <a:p>
            <a:r>
              <a:rPr lang="en-US" altLang="zh-CN" sz="2800" b="1" dirty="0">
                <a:solidFill>
                  <a:srgbClr val="002060"/>
                </a:solidFill>
              </a:rPr>
              <a:t>Road to a Proper Polyakov Loop Model</a:t>
            </a:r>
            <a:endParaRPr lang="en-US" altLang="zh-CN" sz="2800" dirty="0">
              <a:solidFill>
                <a:srgbClr val="002060"/>
              </a:solidFill>
            </a:endParaRPr>
          </a:p>
        </p:txBody>
      </p:sp>
      <p:sp>
        <p:nvSpPr>
          <p:cNvPr id="20" name="内容占位符 2">
            <a:extLst>
              <a:ext uri="{FF2B5EF4-FFF2-40B4-BE49-F238E27FC236}">
                <a16:creationId xmlns:a16="http://schemas.microsoft.com/office/drawing/2014/main" id="{49A68153-1E54-448F-9DDE-5E8C22A19DF8}"/>
              </a:ext>
            </a:extLst>
          </p:cNvPr>
          <p:cNvSpPr>
            <a:spLocks noGrp="1"/>
          </p:cNvSpPr>
          <p:nvPr>
            <p:ph idx="1"/>
          </p:nvPr>
        </p:nvSpPr>
        <p:spPr>
          <a:xfrm>
            <a:off x="457200" y="1207595"/>
            <a:ext cx="7143201" cy="400110"/>
          </a:xfrm>
        </p:spPr>
        <p:txBody>
          <a:bodyPr/>
          <a:lstStyle/>
          <a:p>
            <a:r>
              <a:rPr lang="en-US" altLang="zh-CN" sz="2400" b="1" dirty="0">
                <a:solidFill>
                  <a:srgbClr val="002060"/>
                </a:solidFill>
              </a:rPr>
              <a:t>The </a:t>
            </a:r>
            <a:r>
              <a:rPr lang="en-US" altLang="zh-CN" sz="2400" b="1" dirty="0" err="1">
                <a:solidFill>
                  <a:srgbClr val="002060"/>
                </a:solidFill>
              </a:rPr>
              <a:t>Haar</a:t>
            </a:r>
            <a:r>
              <a:rPr lang="en-US" altLang="zh-CN" sz="2400" b="1" dirty="0">
                <a:solidFill>
                  <a:srgbClr val="002060"/>
                </a:solidFill>
              </a:rPr>
              <a:t>-type PLMs for general SU(N) theory</a:t>
            </a:r>
            <a:endParaRPr lang="en-US" altLang="zh-CN" sz="2000" dirty="0"/>
          </a:p>
          <a:p>
            <a:pPr marL="0" indent="0">
              <a:buNone/>
            </a:pPr>
            <a:endParaRPr lang="en-US" altLang="zh-CN" sz="2000" dirty="0"/>
          </a:p>
          <a:p>
            <a:pPr marL="0" indent="0">
              <a:buNone/>
            </a:pPr>
            <a:endParaRPr lang="en-US" altLang="zh-CN" sz="800" dirty="0"/>
          </a:p>
          <a:p>
            <a:pPr marL="0" indent="0">
              <a:buNone/>
            </a:pPr>
            <a:r>
              <a:rPr lang="en-US" altLang="zh-CN" sz="800" dirty="0"/>
              <a:t>                                      </a:t>
            </a:r>
          </a:p>
          <a:p>
            <a:pPr marL="0" indent="0">
              <a:buNone/>
            </a:pPr>
            <a:r>
              <a:rPr lang="en-US" altLang="zh-CN" sz="2000" dirty="0"/>
              <a:t>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84A43EC-F9B4-43EE-8C67-D79F46D6F3A1}"/>
                  </a:ext>
                </a:extLst>
              </p:cNvPr>
              <p:cNvSpPr txBox="1"/>
              <p:nvPr/>
            </p:nvSpPr>
            <p:spPr>
              <a:xfrm>
                <a:off x="471262" y="1598059"/>
                <a:ext cx="8229600" cy="646331"/>
              </a:xfrm>
              <a:prstGeom prst="rect">
                <a:avLst/>
              </a:prstGeom>
              <a:noFill/>
            </p:spPr>
            <p:txBody>
              <a:bodyPr wrap="square" rtlCol="0">
                <a:spAutoFit/>
              </a:bodyPr>
              <a:lstStyle/>
              <a:p>
                <a:r>
                  <a:rPr lang="en-US" altLang="zh-CN" dirty="0"/>
                  <a:t>Extend above potential in general SU(N) theory. Replace SU(3) </a:t>
                </a:r>
                <a:r>
                  <a:rPr lang="en-US" altLang="zh-CN" dirty="0" err="1"/>
                  <a:t>Haar</a:t>
                </a:r>
                <a:r>
                  <a:rPr lang="en-US" altLang="zh-CN" dirty="0"/>
                  <a:t>-measure</a:t>
                </a:r>
              </a:p>
              <a:p>
                <a:r>
                  <a:rPr lang="en-US" altLang="zh-CN" dirty="0"/>
                  <a:t>                                             by general SU(N) measure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𝑁</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𝐿</m:t>
                    </m:r>
                    <m:r>
                      <a:rPr lang="en-US" altLang="zh-CN" b="0" i="1" smtClean="0">
                        <a:latin typeface="Cambria Math" panose="02040503050406030204" pitchFamily="18" charset="0"/>
                      </a:rPr>
                      <m:t>]</m:t>
                    </m:r>
                  </m:oMath>
                </a14:m>
                <a:r>
                  <a:rPr lang="en-US" altLang="zh-CN" dirty="0"/>
                  <a:t>, one can get</a:t>
                </a:r>
                <a:endParaRPr lang="zh-CN" altLang="en-US" dirty="0"/>
              </a:p>
            </p:txBody>
          </p:sp>
        </mc:Choice>
        <mc:Fallback xmlns="">
          <p:sp>
            <p:nvSpPr>
              <p:cNvPr id="7" name="TextBox 6">
                <a:extLst>
                  <a:ext uri="{FF2B5EF4-FFF2-40B4-BE49-F238E27FC236}">
                    <a16:creationId xmlns:a16="http://schemas.microsoft.com/office/drawing/2014/main" id="{E84A43EC-F9B4-43EE-8C67-D79F46D6F3A1}"/>
                  </a:ext>
                </a:extLst>
              </p:cNvPr>
              <p:cNvSpPr txBox="1">
                <a:spLocks noRot="1" noChangeAspect="1" noMove="1" noResize="1" noEditPoints="1" noAdjustHandles="1" noChangeArrowheads="1" noChangeShapeType="1" noTextEdit="1"/>
              </p:cNvSpPr>
              <p:nvPr/>
            </p:nvSpPr>
            <p:spPr>
              <a:xfrm>
                <a:off x="471262" y="1598059"/>
                <a:ext cx="8229600" cy="646331"/>
              </a:xfrm>
              <a:prstGeom prst="rect">
                <a:avLst/>
              </a:prstGeom>
              <a:blipFill>
                <a:blip r:embed="rId4"/>
                <a:stretch>
                  <a:fillRect l="-593" t="-4717" b="-14151"/>
                </a:stretch>
              </a:blipFill>
            </p:spPr>
            <p:txBody>
              <a:bodyPr/>
              <a:lstStyle/>
              <a:p>
                <a:r>
                  <a:rPr lang="zh-CN" altLang="en-US">
                    <a:noFill/>
                  </a:rPr>
                  <a:t> </a:t>
                </a:r>
              </a:p>
            </p:txBody>
          </p:sp>
        </mc:Fallback>
      </mc:AlternateContent>
      <p:pic>
        <p:nvPicPr>
          <p:cNvPr id="12" name="Picture 11">
            <a:extLst>
              <a:ext uri="{FF2B5EF4-FFF2-40B4-BE49-F238E27FC236}">
                <a16:creationId xmlns:a16="http://schemas.microsoft.com/office/drawing/2014/main" id="{4A19DC0B-75E2-4205-A6CD-49CD5F670F51}"/>
              </a:ext>
            </a:extLst>
          </p:cNvPr>
          <p:cNvPicPr>
            <a:picLocks noChangeAspect="1"/>
          </p:cNvPicPr>
          <p:nvPr/>
        </p:nvPicPr>
        <p:blipFill>
          <a:blip r:embed="rId5"/>
          <a:stretch>
            <a:fillRect/>
          </a:stretch>
        </p:blipFill>
        <p:spPr>
          <a:xfrm>
            <a:off x="898300" y="2316325"/>
            <a:ext cx="5256196" cy="977008"/>
          </a:xfrm>
          <a:prstGeom prst="rect">
            <a:avLst/>
          </a:prstGeom>
        </p:spPr>
      </p:pic>
      <p:sp>
        <p:nvSpPr>
          <p:cNvPr id="15" name="TextBox 14">
            <a:extLst>
              <a:ext uri="{FF2B5EF4-FFF2-40B4-BE49-F238E27FC236}">
                <a16:creationId xmlns:a16="http://schemas.microsoft.com/office/drawing/2014/main" id="{AB299681-881C-4E03-94BE-B3A0F0EB63AD}"/>
              </a:ext>
            </a:extLst>
          </p:cNvPr>
          <p:cNvSpPr txBox="1"/>
          <p:nvPr/>
        </p:nvSpPr>
        <p:spPr>
          <a:xfrm>
            <a:off x="635563" y="4222108"/>
            <a:ext cx="7560840" cy="646331"/>
          </a:xfrm>
          <a:prstGeom prst="rect">
            <a:avLst/>
          </a:prstGeom>
          <a:noFill/>
        </p:spPr>
        <p:txBody>
          <a:bodyPr wrap="square" rtlCol="0">
            <a:spAutoFit/>
          </a:bodyPr>
          <a:lstStyle/>
          <a:p>
            <a:r>
              <a:rPr lang="en-US" altLang="zh-CN" dirty="0"/>
              <a:t>Those phase transition condition make sure there must exist a phase transition, with a careful computation</a:t>
            </a:r>
            <a:endParaRPr lang="zh-CN" altLang="en-US" dirty="0"/>
          </a:p>
        </p:txBody>
      </p:sp>
      <p:sp>
        <p:nvSpPr>
          <p:cNvPr id="24" name="TextBox 23">
            <a:extLst>
              <a:ext uri="{FF2B5EF4-FFF2-40B4-BE49-F238E27FC236}">
                <a16:creationId xmlns:a16="http://schemas.microsoft.com/office/drawing/2014/main" id="{C7E74F1F-EA05-47DA-A424-666200589A1E}"/>
              </a:ext>
            </a:extLst>
          </p:cNvPr>
          <p:cNvSpPr txBox="1"/>
          <p:nvPr/>
        </p:nvSpPr>
        <p:spPr>
          <a:xfrm>
            <a:off x="4114800" y="3028425"/>
            <a:ext cx="65" cy="276999"/>
          </a:xfrm>
          <a:prstGeom prst="rect">
            <a:avLst/>
          </a:prstGeom>
          <a:noFill/>
        </p:spPr>
        <p:txBody>
          <a:bodyPr wrap="none" lIns="0" tIns="0" rIns="0" bIns="0" rtlCol="0">
            <a:spAutoFit/>
          </a:bodyPr>
          <a:lstStyle/>
          <a:p>
            <a:endParaRPr lang="zh-CN" altLang="en-US" dirty="0"/>
          </a:p>
        </p:txBody>
      </p:sp>
      <p:sp>
        <p:nvSpPr>
          <p:cNvPr id="25" name="TextBox 24">
            <a:extLst>
              <a:ext uri="{FF2B5EF4-FFF2-40B4-BE49-F238E27FC236}">
                <a16:creationId xmlns:a16="http://schemas.microsoft.com/office/drawing/2014/main" id="{F17D1E26-1C6F-470E-B2C0-C630615AB879}"/>
              </a:ext>
            </a:extLst>
          </p:cNvPr>
          <p:cNvSpPr txBox="1"/>
          <p:nvPr/>
        </p:nvSpPr>
        <p:spPr>
          <a:xfrm>
            <a:off x="638208" y="3200226"/>
            <a:ext cx="3352200" cy="369332"/>
          </a:xfrm>
          <a:prstGeom prst="rect">
            <a:avLst/>
          </a:prstGeom>
          <a:noFill/>
        </p:spPr>
        <p:txBody>
          <a:bodyPr wrap="none" rtlCol="0">
            <a:spAutoFit/>
          </a:bodyPr>
          <a:lstStyle/>
          <a:p>
            <a:r>
              <a:rPr lang="en-US" altLang="zh-CN" dirty="0"/>
              <a:t>With Phase transition condition</a:t>
            </a:r>
            <a:endParaRPr lang="zh-CN" altLang="en-US" dirty="0"/>
          </a:p>
        </p:txBody>
      </p:sp>
      <p:grpSp>
        <p:nvGrpSpPr>
          <p:cNvPr id="32" name="Group 31">
            <a:extLst>
              <a:ext uri="{FF2B5EF4-FFF2-40B4-BE49-F238E27FC236}">
                <a16:creationId xmlns:a16="http://schemas.microsoft.com/office/drawing/2014/main" id="{CDAAA6E2-3BA6-402C-A338-6FB89B453934}"/>
              </a:ext>
            </a:extLst>
          </p:cNvPr>
          <p:cNvGrpSpPr/>
          <p:nvPr/>
        </p:nvGrpSpPr>
        <p:grpSpPr>
          <a:xfrm>
            <a:off x="1025066" y="3549096"/>
            <a:ext cx="7093865" cy="646332"/>
            <a:chOff x="856106" y="3791624"/>
            <a:chExt cx="7093865" cy="646332"/>
          </a:xfrm>
        </p:grpSpPr>
        <p:pic>
          <p:nvPicPr>
            <p:cNvPr id="27" name="Picture 26">
              <a:extLst>
                <a:ext uri="{FF2B5EF4-FFF2-40B4-BE49-F238E27FC236}">
                  <a16:creationId xmlns:a16="http://schemas.microsoft.com/office/drawing/2014/main" id="{5BA54DBF-71CD-44BE-8DAB-253962CD44EC}"/>
                </a:ext>
              </a:extLst>
            </p:cNvPr>
            <p:cNvPicPr>
              <a:picLocks noChangeAspect="1"/>
            </p:cNvPicPr>
            <p:nvPr/>
          </p:nvPicPr>
          <p:blipFill>
            <a:blip r:embed="rId6"/>
            <a:stretch>
              <a:fillRect/>
            </a:stretch>
          </p:blipFill>
          <p:spPr>
            <a:xfrm>
              <a:off x="856106" y="3972649"/>
              <a:ext cx="1830374" cy="284281"/>
            </a:xfrm>
            <a:prstGeom prst="rect">
              <a:avLst/>
            </a:prstGeom>
          </p:spPr>
        </p:pic>
        <p:pic>
          <p:nvPicPr>
            <p:cNvPr id="29" name="Picture 28">
              <a:extLst>
                <a:ext uri="{FF2B5EF4-FFF2-40B4-BE49-F238E27FC236}">
                  <a16:creationId xmlns:a16="http://schemas.microsoft.com/office/drawing/2014/main" id="{4F00A8A4-4DF4-4B54-9EFF-0C4A97C75146}"/>
                </a:ext>
              </a:extLst>
            </p:cNvPr>
            <p:cNvPicPr>
              <a:picLocks noChangeAspect="1"/>
            </p:cNvPicPr>
            <p:nvPr/>
          </p:nvPicPr>
          <p:blipFill>
            <a:blip r:embed="rId7"/>
            <a:stretch>
              <a:fillRect/>
            </a:stretch>
          </p:blipFill>
          <p:spPr>
            <a:xfrm>
              <a:off x="3130447" y="3791624"/>
              <a:ext cx="2169427" cy="646332"/>
            </a:xfrm>
            <a:prstGeom prst="rect">
              <a:avLst/>
            </a:prstGeom>
          </p:spPr>
        </p:pic>
        <p:pic>
          <p:nvPicPr>
            <p:cNvPr id="31" name="Picture 30">
              <a:extLst>
                <a:ext uri="{FF2B5EF4-FFF2-40B4-BE49-F238E27FC236}">
                  <a16:creationId xmlns:a16="http://schemas.microsoft.com/office/drawing/2014/main" id="{71C0DC51-C262-4DB0-AC40-2F61ECB2B3C9}"/>
                </a:ext>
              </a:extLst>
            </p:cNvPr>
            <p:cNvPicPr>
              <a:picLocks noChangeAspect="1"/>
            </p:cNvPicPr>
            <p:nvPr/>
          </p:nvPicPr>
          <p:blipFill>
            <a:blip r:embed="rId8"/>
            <a:stretch>
              <a:fillRect/>
            </a:stretch>
          </p:blipFill>
          <p:spPr>
            <a:xfrm>
              <a:off x="5724128" y="3795445"/>
              <a:ext cx="2225843" cy="642511"/>
            </a:xfrm>
            <a:prstGeom prst="rect">
              <a:avLst/>
            </a:prstGeom>
          </p:spPr>
        </p:pic>
      </p:grpSp>
      <p:pic>
        <p:nvPicPr>
          <p:cNvPr id="34" name="Picture 33">
            <a:extLst>
              <a:ext uri="{FF2B5EF4-FFF2-40B4-BE49-F238E27FC236}">
                <a16:creationId xmlns:a16="http://schemas.microsoft.com/office/drawing/2014/main" id="{3C8E5873-0A88-4E98-908F-374A4343B4FB}"/>
              </a:ext>
            </a:extLst>
          </p:cNvPr>
          <p:cNvPicPr>
            <a:picLocks noChangeAspect="1"/>
          </p:cNvPicPr>
          <p:nvPr/>
        </p:nvPicPr>
        <p:blipFill>
          <a:blip r:embed="rId9"/>
          <a:stretch>
            <a:fillRect/>
          </a:stretch>
        </p:blipFill>
        <p:spPr>
          <a:xfrm>
            <a:off x="899592" y="4914862"/>
            <a:ext cx="5018215" cy="989080"/>
          </a:xfrm>
          <a:prstGeom prst="rect">
            <a:avLst/>
          </a:prstGeom>
        </p:spPr>
      </p:pic>
      <p:pic>
        <p:nvPicPr>
          <p:cNvPr id="36" name="Picture 35">
            <a:extLst>
              <a:ext uri="{FF2B5EF4-FFF2-40B4-BE49-F238E27FC236}">
                <a16:creationId xmlns:a16="http://schemas.microsoft.com/office/drawing/2014/main" id="{4DF3D1CD-17FA-4F7C-8C56-F3FDB7FCC9A6}"/>
              </a:ext>
            </a:extLst>
          </p:cNvPr>
          <p:cNvPicPr>
            <a:picLocks noChangeAspect="1"/>
          </p:cNvPicPr>
          <p:nvPr/>
        </p:nvPicPr>
        <p:blipFill>
          <a:blip r:embed="rId10"/>
          <a:stretch>
            <a:fillRect/>
          </a:stretch>
        </p:blipFill>
        <p:spPr>
          <a:xfrm>
            <a:off x="1292324" y="6200822"/>
            <a:ext cx="4309030" cy="610495"/>
          </a:xfrm>
          <a:prstGeom prst="rect">
            <a:avLst/>
          </a:prstGeom>
        </p:spPr>
      </p:pic>
      <p:sp>
        <p:nvSpPr>
          <p:cNvPr id="37" name="箭头: 下 17">
            <a:extLst>
              <a:ext uri="{FF2B5EF4-FFF2-40B4-BE49-F238E27FC236}">
                <a16:creationId xmlns:a16="http://schemas.microsoft.com/office/drawing/2014/main" id="{75017A46-F775-4DB7-81BE-70A21C40583D}"/>
              </a:ext>
            </a:extLst>
          </p:cNvPr>
          <p:cNvSpPr/>
          <p:nvPr/>
        </p:nvSpPr>
        <p:spPr>
          <a:xfrm>
            <a:off x="3369375" y="5927488"/>
            <a:ext cx="454407" cy="349138"/>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dirty="0"/>
          </a:p>
        </p:txBody>
      </p:sp>
      <p:sp>
        <p:nvSpPr>
          <p:cNvPr id="38" name="TextBox 37">
            <a:extLst>
              <a:ext uri="{FF2B5EF4-FFF2-40B4-BE49-F238E27FC236}">
                <a16:creationId xmlns:a16="http://schemas.microsoft.com/office/drawing/2014/main" id="{E6B56C67-54AC-4EE1-8F49-80A99DF45863}"/>
              </a:ext>
            </a:extLst>
          </p:cNvPr>
          <p:cNvSpPr txBox="1"/>
          <p:nvPr/>
        </p:nvSpPr>
        <p:spPr>
          <a:xfrm>
            <a:off x="6166386" y="5181477"/>
            <a:ext cx="2534476"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zh-CN" dirty="0"/>
              <a:t>The last equation is naturally Guaranteed by formation of </a:t>
            </a:r>
          </a:p>
          <a:p>
            <a:pPr algn="ctr"/>
            <a:r>
              <a:rPr lang="en-US" altLang="zh-CN" dirty="0" err="1"/>
              <a:t>Haar</a:t>
            </a:r>
            <a:r>
              <a:rPr lang="en-US" altLang="zh-CN" dirty="0"/>
              <a:t>-measure term</a:t>
            </a:r>
            <a:endParaRPr lang="zh-CN" altLang="en-US" dirty="0"/>
          </a:p>
        </p:txBody>
      </p:sp>
      <p:pic>
        <p:nvPicPr>
          <p:cNvPr id="3" name="Picture 2">
            <a:extLst>
              <a:ext uri="{FF2B5EF4-FFF2-40B4-BE49-F238E27FC236}">
                <a16:creationId xmlns:a16="http://schemas.microsoft.com/office/drawing/2014/main" id="{59E8F1D9-93C2-434D-93C4-88C8BCE2E8C8}"/>
              </a:ext>
            </a:extLst>
          </p:cNvPr>
          <p:cNvPicPr>
            <a:picLocks noChangeAspect="1"/>
          </p:cNvPicPr>
          <p:nvPr/>
        </p:nvPicPr>
        <p:blipFill>
          <a:blip r:embed="rId11"/>
          <a:stretch>
            <a:fillRect/>
          </a:stretch>
        </p:blipFill>
        <p:spPr>
          <a:xfrm>
            <a:off x="526724" y="1897155"/>
            <a:ext cx="2778022" cy="372747"/>
          </a:xfrm>
          <a:prstGeom prst="rect">
            <a:avLst/>
          </a:prstGeom>
        </p:spPr>
      </p:pic>
      <p:pic>
        <p:nvPicPr>
          <p:cNvPr id="5" name="Picture 4">
            <a:extLst>
              <a:ext uri="{FF2B5EF4-FFF2-40B4-BE49-F238E27FC236}">
                <a16:creationId xmlns:a16="http://schemas.microsoft.com/office/drawing/2014/main" id="{12821A92-1B31-4D0B-8C97-BAB1D0EF1774}"/>
              </a:ext>
            </a:extLst>
          </p:cNvPr>
          <p:cNvPicPr>
            <a:picLocks noChangeAspect="1"/>
          </p:cNvPicPr>
          <p:nvPr/>
        </p:nvPicPr>
        <p:blipFill>
          <a:blip r:embed="rId12"/>
          <a:stretch>
            <a:fillRect/>
          </a:stretch>
        </p:blipFill>
        <p:spPr>
          <a:xfrm>
            <a:off x="5054454" y="2313665"/>
            <a:ext cx="2376686" cy="408118"/>
          </a:xfrm>
          <a:prstGeom prst="rect">
            <a:avLst/>
          </a:prstGeom>
        </p:spPr>
      </p:pic>
    </p:spTree>
    <p:extLst>
      <p:ext uri="{BB962C8B-B14F-4D97-AF65-F5344CB8AC3E}">
        <p14:creationId xmlns:p14="http://schemas.microsoft.com/office/powerpoint/2010/main" val="1677512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235A0B1D-6F93-4DA6-A9C3-BAD5EC037846}"/>
              </a:ext>
            </a:extLst>
          </p:cNvPr>
          <p:cNvPicPr>
            <a:picLocks noChangeAspect="1"/>
          </p:cNvPicPr>
          <p:nvPr/>
        </p:nvPicPr>
        <p:blipFill>
          <a:blip r:embed="rId2"/>
          <a:stretch>
            <a:fillRect/>
          </a:stretch>
        </p:blipFill>
        <p:spPr>
          <a:xfrm>
            <a:off x="2800649" y="3448035"/>
            <a:ext cx="4049495" cy="535882"/>
          </a:xfrm>
          <a:prstGeom prst="rect">
            <a:avLst/>
          </a:prstGeom>
        </p:spPr>
      </p:pic>
      <p:sp>
        <p:nvSpPr>
          <p:cNvPr id="41" name="TextBox 40">
            <a:extLst>
              <a:ext uri="{FF2B5EF4-FFF2-40B4-BE49-F238E27FC236}">
                <a16:creationId xmlns:a16="http://schemas.microsoft.com/office/drawing/2014/main" id="{0CA65857-A506-45A0-8226-124A3BFA121E}"/>
              </a:ext>
            </a:extLst>
          </p:cNvPr>
          <p:cNvSpPr txBox="1"/>
          <p:nvPr/>
        </p:nvSpPr>
        <p:spPr>
          <a:xfrm>
            <a:off x="482108" y="3531310"/>
            <a:ext cx="2287806" cy="369332"/>
          </a:xfrm>
          <a:prstGeom prst="rect">
            <a:avLst/>
          </a:prstGeom>
          <a:noFill/>
        </p:spPr>
        <p:txBody>
          <a:bodyPr wrap="none" rtlCol="0">
            <a:spAutoFit/>
          </a:bodyPr>
          <a:lstStyle/>
          <a:p>
            <a:r>
              <a:rPr lang="en-US" altLang="zh-CN" dirty="0"/>
              <a:t>For </a:t>
            </a:r>
            <a:r>
              <a:rPr lang="en-US" altLang="zh-CN" dirty="0" err="1"/>
              <a:t>Haar</a:t>
            </a:r>
            <a:r>
              <a:rPr lang="en-US" altLang="zh-CN" dirty="0"/>
              <a:t>-type PYMs</a:t>
            </a:r>
            <a:endParaRPr lang="zh-CN" altLang="en-US" dirty="0"/>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40BED6C-5574-4C07-B1F9-DF5F14B7DA46}"/>
                  </a:ext>
                </a:extLst>
              </p:cNvPr>
              <p:cNvSpPr txBox="1"/>
              <p:nvPr/>
            </p:nvSpPr>
            <p:spPr>
              <a:xfrm>
                <a:off x="489559" y="3828761"/>
                <a:ext cx="7500463" cy="524439"/>
              </a:xfrm>
              <a:prstGeom prst="rect">
                <a:avLst/>
              </a:prstGeom>
              <a:noFill/>
            </p:spPr>
            <p:txBody>
              <a:bodyPr wrap="square" rtlCol="0">
                <a:spAutoFit/>
              </a:bodyPr>
              <a:lstStyle/>
              <a:p>
                <a:r>
                  <a:rPr lang="en-US" altLang="zh-CN" dirty="0"/>
                  <a:t>Numerical computing tell us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𝑙</m:t>
                        </m:r>
                      </m:e>
                      <m:sub>
                        <m:r>
                          <a:rPr lang="en-US" altLang="zh-CN" b="0" i="1" smtClean="0">
                            <a:latin typeface="Cambria Math" panose="02040503050406030204" pitchFamily="18" charset="0"/>
                          </a:rPr>
                          <m:t>𝑐</m:t>
                        </m:r>
                      </m:sub>
                    </m:sSub>
                    <m:r>
                      <a:rPr lang="en-US" altLang="zh-CN" b="0" i="1" smtClean="0">
                        <a:latin typeface="Cambria Math" panose="02040503050406030204" pitchFamily="18" charset="0"/>
                      </a:rPr>
                      <m:t>∼0.5</m:t>
                    </m:r>
                  </m:oMath>
                </a14:m>
                <a:r>
                  <a:rPr lang="en-US" altLang="zh-CN" b="0" dirty="0"/>
                  <a:t> and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2</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2</m:t>
                            </m:r>
                          </m:sup>
                        </m:sSup>
                      </m:num>
                      <m:den>
                        <m:r>
                          <a:rPr lang="en-US" altLang="zh-CN" b="0" i="1" smtClean="0">
                            <a:latin typeface="Cambria Math" panose="02040503050406030204" pitchFamily="18" charset="0"/>
                          </a:rPr>
                          <m:t>45</m:t>
                        </m:r>
                      </m:den>
                    </m:f>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𝑁</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−1)</m:t>
                    </m:r>
                  </m:oMath>
                </a14:m>
                <a:r>
                  <a:rPr lang="en-US" altLang="zh-CN" b="0" dirty="0"/>
                  <a:t>(the SB limit)</a:t>
                </a:r>
              </a:p>
            </p:txBody>
          </p:sp>
        </mc:Choice>
        <mc:Fallback xmlns="">
          <p:sp>
            <p:nvSpPr>
              <p:cNvPr id="42" name="TextBox 41">
                <a:extLst>
                  <a:ext uri="{FF2B5EF4-FFF2-40B4-BE49-F238E27FC236}">
                    <a16:creationId xmlns:a16="http://schemas.microsoft.com/office/drawing/2014/main" id="{540BED6C-5574-4C07-B1F9-DF5F14B7DA46}"/>
                  </a:ext>
                </a:extLst>
              </p:cNvPr>
              <p:cNvSpPr txBox="1">
                <a:spLocks noRot="1" noChangeAspect="1" noMove="1" noResize="1" noEditPoints="1" noAdjustHandles="1" noChangeArrowheads="1" noChangeShapeType="1" noTextEdit="1"/>
              </p:cNvSpPr>
              <p:nvPr/>
            </p:nvSpPr>
            <p:spPr>
              <a:xfrm>
                <a:off x="489559" y="3828761"/>
                <a:ext cx="7500463" cy="524439"/>
              </a:xfrm>
              <a:prstGeom prst="rect">
                <a:avLst/>
              </a:prstGeom>
              <a:blipFill>
                <a:blip r:embed="rId3"/>
                <a:stretch>
                  <a:fillRect l="-650" b="-5814"/>
                </a:stretch>
              </a:blipFill>
            </p:spPr>
            <p:txBody>
              <a:bodyPr/>
              <a:lstStyle/>
              <a:p>
                <a:r>
                  <a:rPr lang="zh-CN" altLang="en-US">
                    <a:noFill/>
                  </a:rPr>
                  <a:t> </a:t>
                </a:r>
              </a:p>
            </p:txBody>
          </p:sp>
        </mc:Fallback>
      </mc:AlternateContent>
      <p:pic>
        <p:nvPicPr>
          <p:cNvPr id="45" name="Picture 44">
            <a:extLst>
              <a:ext uri="{FF2B5EF4-FFF2-40B4-BE49-F238E27FC236}">
                <a16:creationId xmlns:a16="http://schemas.microsoft.com/office/drawing/2014/main" id="{08C7DFF9-2E94-4F03-A47C-249F6388D030}"/>
              </a:ext>
            </a:extLst>
          </p:cNvPr>
          <p:cNvPicPr>
            <a:picLocks noChangeAspect="1"/>
          </p:cNvPicPr>
          <p:nvPr/>
        </p:nvPicPr>
        <p:blipFill>
          <a:blip r:embed="rId4"/>
          <a:stretch>
            <a:fillRect/>
          </a:stretch>
        </p:blipFill>
        <p:spPr>
          <a:xfrm>
            <a:off x="2769914" y="4394625"/>
            <a:ext cx="3682250" cy="634870"/>
          </a:xfrm>
          <a:prstGeom prst="rect">
            <a:avLst/>
          </a:prstGeom>
        </p:spPr>
      </p:pic>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807E938D-280A-4BCD-B293-5FE9D1DC8AF6}"/>
                  </a:ext>
                </a:extLst>
              </p:cNvPr>
              <p:cNvSpPr txBox="1"/>
              <p:nvPr/>
            </p:nvSpPr>
            <p:spPr>
              <a:xfrm>
                <a:off x="489559" y="4927129"/>
                <a:ext cx="8341362" cy="646331"/>
              </a:xfrm>
              <a:prstGeom prst="rect">
                <a:avLst/>
              </a:prstGeom>
              <a:noFill/>
            </p:spPr>
            <p:txBody>
              <a:bodyPr wrap="square" rtlCol="0">
                <a:spAutoFit/>
              </a:bodyPr>
              <a:lstStyle/>
              <a:p>
                <a:r>
                  <a:rPr lang="en-US" altLang="zh-CN" dirty="0"/>
                  <a:t>If this condition is added, then scaling rules tell us all the parameter should proportional to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𝑁</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−1</m:t>
                    </m:r>
                  </m:oMath>
                </a14:m>
                <a:r>
                  <a:rPr lang="en-US" altLang="zh-CN" dirty="0"/>
                  <a:t>! However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3</m:t>
                        </m:r>
                      </m:sub>
                    </m:sSub>
                  </m:oMath>
                </a14:m>
                <a:r>
                  <a:rPr lang="zh-CN" altLang="en-US" dirty="0"/>
                  <a:t> </a:t>
                </a:r>
                <a:r>
                  <a:rPr lang="en-US" altLang="zh-CN" dirty="0"/>
                  <a:t>can never satisfy that condition</a:t>
                </a:r>
                <a:endParaRPr lang="zh-CN" altLang="en-US" dirty="0"/>
              </a:p>
            </p:txBody>
          </p:sp>
        </mc:Choice>
        <mc:Fallback xmlns="">
          <p:sp>
            <p:nvSpPr>
              <p:cNvPr id="47" name="TextBox 46">
                <a:extLst>
                  <a:ext uri="{FF2B5EF4-FFF2-40B4-BE49-F238E27FC236}">
                    <a16:creationId xmlns:a16="http://schemas.microsoft.com/office/drawing/2014/main" id="{807E938D-280A-4BCD-B293-5FE9D1DC8AF6}"/>
                  </a:ext>
                </a:extLst>
              </p:cNvPr>
              <p:cNvSpPr txBox="1">
                <a:spLocks noRot="1" noChangeAspect="1" noMove="1" noResize="1" noEditPoints="1" noAdjustHandles="1" noChangeArrowheads="1" noChangeShapeType="1" noTextEdit="1"/>
              </p:cNvSpPr>
              <p:nvPr/>
            </p:nvSpPr>
            <p:spPr>
              <a:xfrm>
                <a:off x="489559" y="4927129"/>
                <a:ext cx="8341362" cy="646331"/>
              </a:xfrm>
              <a:prstGeom prst="rect">
                <a:avLst/>
              </a:prstGeom>
              <a:blipFill>
                <a:blip r:embed="rId5"/>
                <a:stretch>
                  <a:fillRect l="-584" t="-4717" b="-14151"/>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id="{F969911A-E47F-41E3-ADF6-AC87C4C8327E}"/>
              </a:ext>
            </a:extLst>
          </p:cNvPr>
          <p:cNvSpPr/>
          <p:nvPr/>
        </p:nvSpPr>
        <p:spPr>
          <a:xfrm>
            <a:off x="179512" y="1124418"/>
            <a:ext cx="8784976" cy="72000"/>
          </a:xfrm>
          <a:prstGeom prst="rect">
            <a:avLst/>
          </a:prstGeom>
          <a:gradFill flip="none" rotWithShape="1">
            <a:gsLst>
              <a:gs pos="0">
                <a:schemeClr val="tx2"/>
              </a:gs>
              <a:gs pos="50000">
                <a:schemeClr val="bg1">
                  <a:lumMod val="65000"/>
                </a:schemeClr>
              </a:gs>
              <a:gs pos="100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p:cNvSpPr txBox="1"/>
          <p:nvPr/>
        </p:nvSpPr>
        <p:spPr>
          <a:xfrm>
            <a:off x="322657" y="278408"/>
            <a:ext cx="312906" cy="369332"/>
          </a:xfrm>
          <a:prstGeom prst="rect">
            <a:avLst/>
          </a:prstGeom>
          <a:noFill/>
        </p:spPr>
        <p:txBody>
          <a:bodyPr wrap="none" rtlCol="0">
            <a:spAutoFit/>
          </a:bodyPr>
          <a:lstStyle/>
          <a:p>
            <a:r>
              <a:rPr lang="en-US" altLang="zh-CN" dirty="0"/>
              <a:t>6</a:t>
            </a:r>
            <a:endParaRPr lang="zh-CN" altLang="en-US" dirty="0"/>
          </a:p>
        </p:txBody>
      </p:sp>
      <p:pic>
        <p:nvPicPr>
          <p:cNvPr id="26" name="图片 12">
            <a:extLst>
              <a:ext uri="{FF2B5EF4-FFF2-40B4-BE49-F238E27FC236}">
                <a16:creationId xmlns:a16="http://schemas.microsoft.com/office/drawing/2014/main" id="{9655FF1D-2B07-4EC3-B05F-FD8611180C54}"/>
              </a:ext>
            </a:extLst>
          </p:cNvPr>
          <p:cNvPicPr>
            <a:picLocks noChangeAspect="1"/>
          </p:cNvPicPr>
          <p:nvPr/>
        </p:nvPicPr>
        <p:blipFill>
          <a:blip r:embed="rId6"/>
          <a:stretch>
            <a:fillRect/>
          </a:stretch>
        </p:blipFill>
        <p:spPr>
          <a:xfrm>
            <a:off x="7878492" y="1335"/>
            <a:ext cx="1265508" cy="923478"/>
          </a:xfrm>
          <a:prstGeom prst="rect">
            <a:avLst/>
          </a:prstGeom>
        </p:spPr>
      </p:pic>
      <p:sp>
        <p:nvSpPr>
          <p:cNvPr id="29" name="标题 1">
            <a:extLst>
              <a:ext uri="{FF2B5EF4-FFF2-40B4-BE49-F238E27FC236}">
                <a16:creationId xmlns:a16="http://schemas.microsoft.com/office/drawing/2014/main" id="{406E0585-3AAC-4C39-AAB5-B0C017A9CEC3}"/>
              </a:ext>
            </a:extLst>
          </p:cNvPr>
          <p:cNvSpPr>
            <a:spLocks noGrp="1"/>
          </p:cNvSpPr>
          <p:nvPr>
            <p:ph type="title"/>
          </p:nvPr>
        </p:nvSpPr>
        <p:spPr>
          <a:xfrm>
            <a:off x="457200" y="274638"/>
            <a:ext cx="8229600" cy="1143000"/>
          </a:xfrm>
        </p:spPr>
        <p:txBody>
          <a:bodyPr/>
          <a:lstStyle/>
          <a:p>
            <a:r>
              <a:rPr lang="en-US" altLang="zh-CN" sz="2800" b="1" dirty="0">
                <a:solidFill>
                  <a:srgbClr val="002060"/>
                </a:solidFill>
              </a:rPr>
              <a:t>Road to a Proper Polyakov Loop Model</a:t>
            </a:r>
            <a:endParaRPr lang="zh-CN" altLang="en-US" sz="2800" b="1" dirty="0">
              <a:solidFill>
                <a:srgbClr val="002060"/>
              </a:solidFill>
            </a:endParaRPr>
          </a:p>
        </p:txBody>
      </p:sp>
      <p:sp>
        <p:nvSpPr>
          <p:cNvPr id="30" name="内容占位符 2">
            <a:extLst>
              <a:ext uri="{FF2B5EF4-FFF2-40B4-BE49-F238E27FC236}">
                <a16:creationId xmlns:a16="http://schemas.microsoft.com/office/drawing/2014/main" id="{021AE10A-A12C-4CCA-A5CF-F761EC4FFDE8}"/>
              </a:ext>
            </a:extLst>
          </p:cNvPr>
          <p:cNvSpPr>
            <a:spLocks noGrp="1"/>
          </p:cNvSpPr>
          <p:nvPr>
            <p:ph idx="1"/>
          </p:nvPr>
        </p:nvSpPr>
        <p:spPr>
          <a:xfrm>
            <a:off x="457200" y="1207595"/>
            <a:ext cx="7143201" cy="400110"/>
          </a:xfrm>
        </p:spPr>
        <p:txBody>
          <a:bodyPr/>
          <a:lstStyle/>
          <a:p>
            <a:r>
              <a:rPr lang="en-US" altLang="zh-CN" sz="2400" b="1" dirty="0">
                <a:solidFill>
                  <a:srgbClr val="002060"/>
                </a:solidFill>
              </a:rPr>
              <a:t>No Go of The </a:t>
            </a:r>
            <a:r>
              <a:rPr lang="en-US" altLang="zh-CN" sz="2400" b="1" dirty="0" err="1">
                <a:solidFill>
                  <a:srgbClr val="002060"/>
                </a:solidFill>
              </a:rPr>
              <a:t>Haar</a:t>
            </a:r>
            <a:r>
              <a:rPr lang="en-US" altLang="zh-CN" sz="2400" b="1" dirty="0">
                <a:solidFill>
                  <a:srgbClr val="002060"/>
                </a:solidFill>
              </a:rPr>
              <a:t>-type PLMs</a:t>
            </a:r>
            <a:endParaRPr lang="en-US" altLang="zh-CN" sz="2000" dirty="0"/>
          </a:p>
          <a:p>
            <a:pPr marL="0" indent="0">
              <a:buNone/>
            </a:pPr>
            <a:endParaRPr lang="en-US" altLang="zh-CN" sz="800" dirty="0"/>
          </a:p>
          <a:p>
            <a:pPr marL="0" indent="0">
              <a:buNone/>
            </a:pPr>
            <a:r>
              <a:rPr lang="en-US" altLang="zh-CN" sz="800" dirty="0"/>
              <a:t>                                      </a:t>
            </a:r>
          </a:p>
          <a:p>
            <a:pPr marL="0" indent="0">
              <a:buNone/>
            </a:pPr>
            <a:r>
              <a:rPr lang="en-US" altLang="zh-CN" sz="2000" dirty="0"/>
              <a:t>       </a:t>
            </a:r>
          </a:p>
        </p:txBody>
      </p:sp>
      <p:sp>
        <p:nvSpPr>
          <p:cNvPr id="16" name="TextBox 15">
            <a:extLst>
              <a:ext uri="{FF2B5EF4-FFF2-40B4-BE49-F238E27FC236}">
                <a16:creationId xmlns:a16="http://schemas.microsoft.com/office/drawing/2014/main" id="{A9A576B0-2136-4B55-8570-0627A73F481C}"/>
              </a:ext>
            </a:extLst>
          </p:cNvPr>
          <p:cNvSpPr txBox="1"/>
          <p:nvPr/>
        </p:nvSpPr>
        <p:spPr>
          <a:xfrm>
            <a:off x="482108" y="1607705"/>
            <a:ext cx="8341362" cy="369332"/>
          </a:xfrm>
          <a:prstGeom prst="rect">
            <a:avLst/>
          </a:prstGeom>
          <a:noFill/>
        </p:spPr>
        <p:txBody>
          <a:bodyPr wrap="square" rtlCol="0">
            <a:spAutoFit/>
          </a:bodyPr>
          <a:lstStyle/>
          <a:p>
            <a:r>
              <a:rPr lang="en-US" altLang="zh-CN" dirty="0"/>
              <a:t>However there is another condition which one mast into consideration</a:t>
            </a:r>
            <a:endParaRPr lang="zh-CN" altLang="en-US" dirty="0"/>
          </a:p>
        </p:txBody>
      </p:sp>
      <p:grpSp>
        <p:nvGrpSpPr>
          <p:cNvPr id="32" name="Group 31">
            <a:extLst>
              <a:ext uri="{FF2B5EF4-FFF2-40B4-BE49-F238E27FC236}">
                <a16:creationId xmlns:a16="http://schemas.microsoft.com/office/drawing/2014/main" id="{69956947-1EEC-467A-B392-BC87B0FD255E}"/>
              </a:ext>
            </a:extLst>
          </p:cNvPr>
          <p:cNvGrpSpPr/>
          <p:nvPr/>
        </p:nvGrpSpPr>
        <p:grpSpPr>
          <a:xfrm>
            <a:off x="628112" y="2019671"/>
            <a:ext cx="7405877" cy="514062"/>
            <a:chOff x="335136" y="2205816"/>
            <a:chExt cx="7405877" cy="514062"/>
          </a:xfrm>
        </p:grpSpPr>
        <p:sp>
          <p:nvSpPr>
            <p:cNvPr id="27" name="TextBox 26">
              <a:extLst>
                <a:ext uri="{FF2B5EF4-FFF2-40B4-BE49-F238E27FC236}">
                  <a16:creationId xmlns:a16="http://schemas.microsoft.com/office/drawing/2014/main" id="{937F3FD5-9CE1-44D2-A8DF-161E842EDBE8}"/>
                </a:ext>
              </a:extLst>
            </p:cNvPr>
            <p:cNvSpPr txBox="1"/>
            <p:nvPr/>
          </p:nvSpPr>
          <p:spPr>
            <a:xfrm>
              <a:off x="335136" y="2238721"/>
              <a:ext cx="4730782" cy="369332"/>
            </a:xfrm>
            <a:prstGeom prst="rect">
              <a:avLst/>
            </a:prstGeom>
            <a:noFill/>
          </p:spPr>
          <p:txBody>
            <a:bodyPr wrap="none" rtlCol="0">
              <a:spAutoFit/>
            </a:bodyPr>
            <a:lstStyle/>
            <a:p>
              <a:pPr marL="285750" indent="-285750">
                <a:buSzPct val="150000"/>
                <a:buFont typeface="Arial" panose="020B0604020202020204" pitchFamily="34" charset="0"/>
                <a:buChar char="•"/>
              </a:pPr>
              <a:r>
                <a:rPr lang="en-US" altLang="zh-CN" b="1" dirty="0">
                  <a:solidFill>
                    <a:srgbClr val="FF0000"/>
                  </a:solidFill>
                </a:rPr>
                <a:t>Latent heat behavior from Lattice data:</a:t>
              </a:r>
              <a:endParaRPr lang="zh-CN" altLang="en-US" b="1" dirty="0">
                <a:solidFill>
                  <a:srgbClr val="FF0000"/>
                </a:solidFill>
              </a:endParaRPr>
            </a:p>
          </p:txBody>
        </p:sp>
        <p:pic>
          <p:nvPicPr>
            <p:cNvPr id="31" name="Picture 30">
              <a:extLst>
                <a:ext uri="{FF2B5EF4-FFF2-40B4-BE49-F238E27FC236}">
                  <a16:creationId xmlns:a16="http://schemas.microsoft.com/office/drawing/2014/main" id="{0AF62E88-5D30-480F-ADA9-6C6AB4527396}"/>
                </a:ext>
              </a:extLst>
            </p:cNvPr>
            <p:cNvPicPr>
              <a:picLocks noChangeAspect="1"/>
            </p:cNvPicPr>
            <p:nvPr/>
          </p:nvPicPr>
          <p:blipFill>
            <a:blip r:embed="rId7"/>
            <a:stretch>
              <a:fillRect/>
            </a:stretch>
          </p:blipFill>
          <p:spPr>
            <a:xfrm>
              <a:off x="5045322" y="2205816"/>
              <a:ext cx="2695691" cy="514062"/>
            </a:xfrm>
            <a:prstGeom prst="rect">
              <a:avLst/>
            </a:prstGeom>
          </p:spPr>
        </p:pic>
      </p:grpSp>
      <p:sp>
        <p:nvSpPr>
          <p:cNvPr id="33" name="TextBox 32">
            <a:extLst>
              <a:ext uri="{FF2B5EF4-FFF2-40B4-BE49-F238E27FC236}">
                <a16:creationId xmlns:a16="http://schemas.microsoft.com/office/drawing/2014/main" id="{061DCFB5-97DC-4C66-803B-5F5AEFDABB28}"/>
              </a:ext>
            </a:extLst>
          </p:cNvPr>
          <p:cNvSpPr txBox="1"/>
          <p:nvPr/>
        </p:nvSpPr>
        <p:spPr>
          <a:xfrm>
            <a:off x="457200" y="2497447"/>
            <a:ext cx="7859216" cy="646331"/>
          </a:xfrm>
          <a:prstGeom prst="rect">
            <a:avLst/>
          </a:prstGeom>
          <a:noFill/>
        </p:spPr>
        <p:txBody>
          <a:bodyPr wrap="square" rtlCol="0">
            <a:spAutoFit/>
          </a:bodyPr>
          <a:lstStyle/>
          <a:p>
            <a:r>
              <a:rPr lang="en-US" altLang="zh-CN" dirty="0"/>
              <a:t>Latent heat present the strength of Phase transition and directly affect GWs spectrum</a:t>
            </a:r>
            <a:endParaRPr lang="zh-CN" altLang="en-US" dirty="0"/>
          </a:p>
        </p:txBody>
      </p:sp>
      <p:pic>
        <p:nvPicPr>
          <p:cNvPr id="36" name="Picture 35">
            <a:extLst>
              <a:ext uri="{FF2B5EF4-FFF2-40B4-BE49-F238E27FC236}">
                <a16:creationId xmlns:a16="http://schemas.microsoft.com/office/drawing/2014/main" id="{28E03AAD-CE08-4FA3-AA4B-F01359E2DA3A}"/>
              </a:ext>
            </a:extLst>
          </p:cNvPr>
          <p:cNvPicPr>
            <a:picLocks noChangeAspect="1"/>
          </p:cNvPicPr>
          <p:nvPr/>
        </p:nvPicPr>
        <p:blipFill>
          <a:blip r:embed="rId8"/>
          <a:stretch>
            <a:fillRect/>
          </a:stretch>
        </p:blipFill>
        <p:spPr>
          <a:xfrm>
            <a:off x="2699792" y="2840744"/>
            <a:ext cx="3236804" cy="608540"/>
          </a:xfrm>
          <a:prstGeom prst="rect">
            <a:avLst/>
          </a:prstGeom>
        </p:spPr>
      </p:pic>
      <p:pic>
        <p:nvPicPr>
          <p:cNvPr id="48" name="Picture 47">
            <a:extLst>
              <a:ext uri="{FF2B5EF4-FFF2-40B4-BE49-F238E27FC236}">
                <a16:creationId xmlns:a16="http://schemas.microsoft.com/office/drawing/2014/main" id="{53A7B8DA-3179-4EA3-A4E5-E89E9641FE8D}"/>
              </a:ext>
            </a:extLst>
          </p:cNvPr>
          <p:cNvPicPr>
            <a:picLocks noChangeAspect="1"/>
          </p:cNvPicPr>
          <p:nvPr/>
        </p:nvPicPr>
        <p:blipFill>
          <a:blip r:embed="rId9"/>
          <a:stretch>
            <a:fillRect/>
          </a:stretch>
        </p:blipFill>
        <p:spPr>
          <a:xfrm>
            <a:off x="590491" y="5520910"/>
            <a:ext cx="4309030" cy="610495"/>
          </a:xfrm>
          <a:prstGeom prst="rect">
            <a:avLst/>
          </a:prstGeom>
        </p:spPr>
      </p:pic>
      <p:sp>
        <p:nvSpPr>
          <p:cNvPr id="50" name="Arrow: Right 49">
            <a:extLst>
              <a:ext uri="{FF2B5EF4-FFF2-40B4-BE49-F238E27FC236}">
                <a16:creationId xmlns:a16="http://schemas.microsoft.com/office/drawing/2014/main" id="{E42B4CFD-A309-434A-BF6A-C455B72E91D8}"/>
              </a:ext>
            </a:extLst>
          </p:cNvPr>
          <p:cNvSpPr/>
          <p:nvPr/>
        </p:nvSpPr>
        <p:spPr>
          <a:xfrm>
            <a:off x="4936799" y="5718145"/>
            <a:ext cx="218281" cy="21602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pic>
        <p:nvPicPr>
          <p:cNvPr id="52" name="Picture 51">
            <a:extLst>
              <a:ext uri="{FF2B5EF4-FFF2-40B4-BE49-F238E27FC236}">
                <a16:creationId xmlns:a16="http://schemas.microsoft.com/office/drawing/2014/main" id="{8BD24C9A-D7AD-47F3-A39B-0409D03C9632}"/>
              </a:ext>
            </a:extLst>
          </p:cNvPr>
          <p:cNvPicPr>
            <a:picLocks noChangeAspect="1"/>
          </p:cNvPicPr>
          <p:nvPr/>
        </p:nvPicPr>
        <p:blipFill>
          <a:blip r:embed="rId10"/>
          <a:stretch>
            <a:fillRect/>
          </a:stretch>
        </p:blipFill>
        <p:spPr>
          <a:xfrm>
            <a:off x="5192358" y="5509681"/>
            <a:ext cx="2077520" cy="607631"/>
          </a:xfrm>
          <a:prstGeom prst="rect">
            <a:avLst/>
          </a:prstGeom>
        </p:spPr>
      </p:pic>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99A83574-D76D-462F-A8A1-3AF6EF630C81}"/>
                  </a:ext>
                </a:extLst>
              </p:cNvPr>
              <p:cNvSpPr txBox="1"/>
              <p:nvPr/>
            </p:nvSpPr>
            <p:spPr>
              <a:xfrm>
                <a:off x="7164288" y="5620870"/>
                <a:ext cx="10070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r>
                        <m:rPr>
                          <m:sty m:val="p"/>
                        </m:rPr>
                        <a:rPr lang="en-US" altLang="zh-CN" i="1">
                          <a:latin typeface="Cambria Math" panose="02040503050406030204" pitchFamily="18" charset="0"/>
                        </a:rPr>
                        <m:t>const</m:t>
                      </m:r>
                    </m:oMath>
                  </m:oMathPara>
                </a14:m>
                <a:endParaRPr lang="zh-CN" altLang="en-US" dirty="0"/>
              </a:p>
            </p:txBody>
          </p:sp>
        </mc:Choice>
        <mc:Fallback xmlns="">
          <p:sp>
            <p:nvSpPr>
              <p:cNvPr id="53" name="TextBox 52">
                <a:extLst>
                  <a:ext uri="{FF2B5EF4-FFF2-40B4-BE49-F238E27FC236}">
                    <a16:creationId xmlns:a16="http://schemas.microsoft.com/office/drawing/2014/main" id="{99A83574-D76D-462F-A8A1-3AF6EF630C81}"/>
                  </a:ext>
                </a:extLst>
              </p:cNvPr>
              <p:cNvSpPr txBox="1">
                <a:spLocks noRot="1" noChangeAspect="1" noMove="1" noResize="1" noEditPoints="1" noAdjustHandles="1" noChangeArrowheads="1" noChangeShapeType="1" noTextEdit="1"/>
              </p:cNvSpPr>
              <p:nvPr/>
            </p:nvSpPr>
            <p:spPr>
              <a:xfrm>
                <a:off x="7164288" y="5620870"/>
                <a:ext cx="1007007" cy="369332"/>
              </a:xfrm>
              <a:prstGeom prst="rect">
                <a:avLst/>
              </a:prstGeom>
              <a:blipFill>
                <a:blip r:embed="rId11"/>
                <a:stretch>
                  <a:fillRect/>
                </a:stretch>
              </a:blipFill>
            </p:spPr>
            <p:txBody>
              <a:bodyPr/>
              <a:lstStyle/>
              <a:p>
                <a:r>
                  <a:rPr lang="zh-CN" altLang="en-US">
                    <a:noFill/>
                  </a:rPr>
                  <a:t> </a:t>
                </a:r>
              </a:p>
            </p:txBody>
          </p:sp>
        </mc:Fallback>
      </mc:AlternateContent>
      <p:grpSp>
        <p:nvGrpSpPr>
          <p:cNvPr id="60" name="Group 59">
            <a:extLst>
              <a:ext uri="{FF2B5EF4-FFF2-40B4-BE49-F238E27FC236}">
                <a16:creationId xmlns:a16="http://schemas.microsoft.com/office/drawing/2014/main" id="{C14364AA-A569-474C-91C8-E7C8D7CF72AA}"/>
              </a:ext>
            </a:extLst>
          </p:cNvPr>
          <p:cNvGrpSpPr/>
          <p:nvPr/>
        </p:nvGrpSpPr>
        <p:grpSpPr>
          <a:xfrm>
            <a:off x="1147811" y="6172830"/>
            <a:ext cx="7302779" cy="206520"/>
            <a:chOff x="590491" y="6469895"/>
            <a:chExt cx="7302779" cy="206520"/>
          </a:xfrm>
        </p:grpSpPr>
        <p:pic>
          <p:nvPicPr>
            <p:cNvPr id="57" name="Picture 56">
              <a:extLst>
                <a:ext uri="{FF2B5EF4-FFF2-40B4-BE49-F238E27FC236}">
                  <a16:creationId xmlns:a16="http://schemas.microsoft.com/office/drawing/2014/main" id="{7B7C6E6B-0E0E-4A15-A2E0-B5B21D3D961C}"/>
                </a:ext>
              </a:extLst>
            </p:cNvPr>
            <p:cNvPicPr>
              <a:picLocks noChangeAspect="1"/>
            </p:cNvPicPr>
            <p:nvPr/>
          </p:nvPicPr>
          <p:blipFill>
            <a:blip r:embed="rId12"/>
            <a:stretch>
              <a:fillRect/>
            </a:stretch>
          </p:blipFill>
          <p:spPr>
            <a:xfrm>
              <a:off x="6087554" y="6469895"/>
              <a:ext cx="1805716" cy="206520"/>
            </a:xfrm>
            <a:prstGeom prst="rect">
              <a:avLst/>
            </a:prstGeom>
          </p:spPr>
        </p:pic>
        <p:pic>
          <p:nvPicPr>
            <p:cNvPr id="59" name="Picture 58">
              <a:extLst>
                <a:ext uri="{FF2B5EF4-FFF2-40B4-BE49-F238E27FC236}">
                  <a16:creationId xmlns:a16="http://schemas.microsoft.com/office/drawing/2014/main" id="{051B85D6-E5D4-4BE2-B31D-08184FF2C8EC}"/>
                </a:ext>
              </a:extLst>
            </p:cNvPr>
            <p:cNvPicPr>
              <a:picLocks noChangeAspect="1"/>
            </p:cNvPicPr>
            <p:nvPr/>
          </p:nvPicPr>
          <p:blipFill>
            <a:blip r:embed="rId13"/>
            <a:stretch>
              <a:fillRect/>
            </a:stretch>
          </p:blipFill>
          <p:spPr>
            <a:xfrm>
              <a:off x="590491" y="6469895"/>
              <a:ext cx="5473479" cy="194917"/>
            </a:xfrm>
            <a:prstGeom prst="rect">
              <a:avLst/>
            </a:prstGeom>
          </p:spPr>
        </p:pic>
      </p:grpSp>
      <p:sp>
        <p:nvSpPr>
          <p:cNvPr id="61" name="TextBox 60">
            <a:extLst>
              <a:ext uri="{FF2B5EF4-FFF2-40B4-BE49-F238E27FC236}">
                <a16:creationId xmlns:a16="http://schemas.microsoft.com/office/drawing/2014/main" id="{FE5B6D7E-D1EF-4BC1-8F22-E45C1626756E}"/>
              </a:ext>
            </a:extLst>
          </p:cNvPr>
          <p:cNvSpPr txBox="1"/>
          <p:nvPr/>
        </p:nvSpPr>
        <p:spPr>
          <a:xfrm>
            <a:off x="489559" y="6076717"/>
            <a:ext cx="761747" cy="369332"/>
          </a:xfrm>
          <a:prstGeom prst="rect">
            <a:avLst/>
          </a:prstGeom>
          <a:noFill/>
        </p:spPr>
        <p:txBody>
          <a:bodyPr wrap="none" rtlCol="0">
            <a:spAutoFit/>
          </a:bodyPr>
          <a:lstStyle/>
          <a:p>
            <a:r>
              <a:rPr lang="en-US" altLang="zh-CN" dirty="0"/>
              <a:t>But</a:t>
            </a:r>
            <a:r>
              <a:rPr lang="zh-CN" altLang="en-US" dirty="0"/>
              <a:t>：</a:t>
            </a:r>
          </a:p>
        </p:txBody>
      </p:sp>
      <p:sp>
        <p:nvSpPr>
          <p:cNvPr id="62" name="TextBox 61">
            <a:extLst>
              <a:ext uri="{FF2B5EF4-FFF2-40B4-BE49-F238E27FC236}">
                <a16:creationId xmlns:a16="http://schemas.microsoft.com/office/drawing/2014/main" id="{AE8BA110-FC72-43B3-BEAD-53E036D7C1CB}"/>
              </a:ext>
            </a:extLst>
          </p:cNvPr>
          <p:cNvSpPr txBox="1"/>
          <p:nvPr/>
        </p:nvSpPr>
        <p:spPr>
          <a:xfrm>
            <a:off x="2021635" y="6390641"/>
            <a:ext cx="5083892"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altLang="zh-CN" b="1" dirty="0"/>
              <a:t>So, </a:t>
            </a:r>
            <a:r>
              <a:rPr lang="en-US" altLang="zh-CN" b="1" dirty="0" err="1"/>
              <a:t>Haar</a:t>
            </a:r>
            <a:r>
              <a:rPr lang="en-US" altLang="zh-CN" b="1" dirty="0"/>
              <a:t>-type PLMs can not be used to discuss GWs</a:t>
            </a:r>
            <a:endParaRPr lang="zh-CN" altLang="en-US" b="1" dirty="0"/>
          </a:p>
        </p:txBody>
      </p:sp>
    </p:spTree>
    <p:extLst>
      <p:ext uri="{BB962C8B-B14F-4D97-AF65-F5344CB8AC3E}">
        <p14:creationId xmlns:p14="http://schemas.microsoft.com/office/powerpoint/2010/main" val="3743348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EFA40DC3-9CA2-4B77-A79C-AABF5B68A796}"/>
              </a:ext>
            </a:extLst>
          </p:cNvPr>
          <p:cNvSpPr/>
          <p:nvPr/>
        </p:nvSpPr>
        <p:spPr>
          <a:xfrm>
            <a:off x="179512" y="1124418"/>
            <a:ext cx="8784976" cy="72000"/>
          </a:xfrm>
          <a:prstGeom prst="rect">
            <a:avLst/>
          </a:prstGeom>
          <a:gradFill flip="none" rotWithShape="1">
            <a:gsLst>
              <a:gs pos="0">
                <a:schemeClr val="tx2"/>
              </a:gs>
              <a:gs pos="50000">
                <a:schemeClr val="bg1">
                  <a:lumMod val="65000"/>
                </a:schemeClr>
              </a:gs>
              <a:gs pos="100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322657" y="278408"/>
            <a:ext cx="312906" cy="369332"/>
          </a:xfrm>
          <a:prstGeom prst="rect">
            <a:avLst/>
          </a:prstGeom>
          <a:noFill/>
        </p:spPr>
        <p:txBody>
          <a:bodyPr wrap="none" rtlCol="0">
            <a:spAutoFit/>
          </a:bodyPr>
          <a:lstStyle/>
          <a:p>
            <a:r>
              <a:rPr lang="en-US" altLang="zh-CN" dirty="0"/>
              <a:t>7</a:t>
            </a:r>
            <a:endParaRPr lang="zh-CN" altLang="en-US" dirty="0"/>
          </a:p>
        </p:txBody>
      </p:sp>
      <p:pic>
        <p:nvPicPr>
          <p:cNvPr id="17" name="图片 12">
            <a:extLst>
              <a:ext uri="{FF2B5EF4-FFF2-40B4-BE49-F238E27FC236}">
                <a16:creationId xmlns:a16="http://schemas.microsoft.com/office/drawing/2014/main" id="{0CF66902-8587-448A-A710-73FE96F9C11B}"/>
              </a:ext>
            </a:extLst>
          </p:cNvPr>
          <p:cNvPicPr>
            <a:picLocks noChangeAspect="1"/>
          </p:cNvPicPr>
          <p:nvPr/>
        </p:nvPicPr>
        <p:blipFill>
          <a:blip r:embed="rId3"/>
          <a:stretch>
            <a:fillRect/>
          </a:stretch>
        </p:blipFill>
        <p:spPr>
          <a:xfrm>
            <a:off x="7878492" y="1335"/>
            <a:ext cx="1265508" cy="923478"/>
          </a:xfrm>
          <a:prstGeom prst="rect">
            <a:avLst/>
          </a:prstGeom>
        </p:spPr>
      </p:pic>
      <p:sp>
        <p:nvSpPr>
          <p:cNvPr id="22" name="标题 1">
            <a:extLst>
              <a:ext uri="{FF2B5EF4-FFF2-40B4-BE49-F238E27FC236}">
                <a16:creationId xmlns:a16="http://schemas.microsoft.com/office/drawing/2014/main" id="{E333AF43-38A5-4FD5-BA84-E16AE1C316E4}"/>
              </a:ext>
            </a:extLst>
          </p:cNvPr>
          <p:cNvSpPr>
            <a:spLocks noGrp="1"/>
          </p:cNvSpPr>
          <p:nvPr>
            <p:ph type="title"/>
          </p:nvPr>
        </p:nvSpPr>
        <p:spPr>
          <a:xfrm>
            <a:off x="457200" y="274638"/>
            <a:ext cx="8229600" cy="1143000"/>
          </a:xfrm>
        </p:spPr>
        <p:txBody>
          <a:bodyPr/>
          <a:lstStyle/>
          <a:p>
            <a:r>
              <a:rPr lang="en-US" altLang="zh-CN" sz="2800" b="1" dirty="0">
                <a:solidFill>
                  <a:srgbClr val="002060"/>
                </a:solidFill>
              </a:rPr>
              <a:t>Road to a Proper Polyakov Loop Model</a:t>
            </a:r>
            <a:endParaRPr lang="zh-CN" altLang="en-US" sz="2800" b="1" dirty="0">
              <a:solidFill>
                <a:srgbClr val="002060"/>
              </a:solidFill>
            </a:endParaRPr>
          </a:p>
        </p:txBody>
      </p:sp>
      <p:sp>
        <p:nvSpPr>
          <p:cNvPr id="18" name="内容占位符 2">
            <a:extLst>
              <a:ext uri="{FF2B5EF4-FFF2-40B4-BE49-F238E27FC236}">
                <a16:creationId xmlns:a16="http://schemas.microsoft.com/office/drawing/2014/main" id="{307BA0DD-9FFB-473E-B22A-A131F29CBC36}"/>
              </a:ext>
            </a:extLst>
          </p:cNvPr>
          <p:cNvSpPr>
            <a:spLocks noGrp="1"/>
          </p:cNvSpPr>
          <p:nvPr>
            <p:ph idx="1"/>
          </p:nvPr>
        </p:nvSpPr>
        <p:spPr>
          <a:xfrm>
            <a:off x="457200" y="1207595"/>
            <a:ext cx="7143201" cy="400110"/>
          </a:xfrm>
        </p:spPr>
        <p:txBody>
          <a:bodyPr/>
          <a:lstStyle/>
          <a:p>
            <a:r>
              <a:rPr lang="it-IT" altLang="zh-CN" sz="2400" b="1" dirty="0">
                <a:solidFill>
                  <a:srgbClr val="002060"/>
                </a:solidFill>
              </a:rPr>
              <a:t>A Proper Model: Polynomial Potential</a:t>
            </a:r>
            <a:r>
              <a:rPr lang="en-US" altLang="zh-CN" sz="800" dirty="0"/>
              <a:t>                                      </a:t>
            </a:r>
          </a:p>
          <a:p>
            <a:pPr marL="0" indent="0">
              <a:buNone/>
            </a:pPr>
            <a:r>
              <a:rPr lang="en-US" altLang="zh-CN" sz="2000" dirty="0"/>
              <a:t>       </a:t>
            </a:r>
          </a:p>
        </p:txBody>
      </p:sp>
      <p:sp>
        <p:nvSpPr>
          <p:cNvPr id="12" name="TextBox 11">
            <a:extLst>
              <a:ext uri="{FF2B5EF4-FFF2-40B4-BE49-F238E27FC236}">
                <a16:creationId xmlns:a16="http://schemas.microsoft.com/office/drawing/2014/main" id="{45164704-3F93-4C7C-946D-63CBA3642DB1}"/>
              </a:ext>
            </a:extLst>
          </p:cNvPr>
          <p:cNvSpPr txBox="1"/>
          <p:nvPr/>
        </p:nvSpPr>
        <p:spPr>
          <a:xfrm>
            <a:off x="635563" y="1665712"/>
            <a:ext cx="7752861" cy="369332"/>
          </a:xfrm>
          <a:prstGeom prst="rect">
            <a:avLst/>
          </a:prstGeom>
          <a:noFill/>
        </p:spPr>
        <p:txBody>
          <a:bodyPr wrap="square" rtlCol="0">
            <a:spAutoFit/>
          </a:bodyPr>
          <a:lstStyle/>
          <a:p>
            <a:r>
              <a:rPr lang="en-US" altLang="zh-CN" b="1" dirty="0"/>
              <a:t>One must propose a better model to discuss PT.</a:t>
            </a:r>
          </a:p>
        </p:txBody>
      </p:sp>
      <p:sp>
        <p:nvSpPr>
          <p:cNvPr id="15" name="TextBox 14">
            <a:extLst>
              <a:ext uri="{FF2B5EF4-FFF2-40B4-BE49-F238E27FC236}">
                <a16:creationId xmlns:a16="http://schemas.microsoft.com/office/drawing/2014/main" id="{CB362D71-D0F7-4457-B8CB-5653A117DFAE}"/>
              </a:ext>
            </a:extLst>
          </p:cNvPr>
          <p:cNvSpPr txBox="1"/>
          <p:nvPr/>
        </p:nvSpPr>
        <p:spPr>
          <a:xfrm>
            <a:off x="635563" y="3059668"/>
            <a:ext cx="1937390" cy="369332"/>
          </a:xfrm>
          <a:prstGeom prst="rect">
            <a:avLst/>
          </a:prstGeom>
          <a:noFill/>
        </p:spPr>
        <p:txBody>
          <a:bodyPr wrap="none" rtlCol="0">
            <a:spAutoFit/>
          </a:bodyPr>
          <a:lstStyle/>
          <a:p>
            <a:r>
              <a:rPr lang="en-US" altLang="zh-CN" dirty="0"/>
              <a:t>We propose that:</a:t>
            </a:r>
            <a:endParaRPr lang="zh-CN" altLang="en-US"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10203CB-E87F-49B3-99F6-576990D423F4}"/>
                  </a:ext>
                </a:extLst>
              </p:cNvPr>
              <p:cNvSpPr txBox="1"/>
              <p:nvPr/>
            </p:nvSpPr>
            <p:spPr>
              <a:xfrm>
                <a:off x="1942145" y="3381245"/>
                <a:ext cx="5259710" cy="6163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𝑉</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𝑙</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𝑇</m:t>
                          </m:r>
                        </m:e>
                        <m:sup>
                          <m:r>
                            <a:rPr lang="en-US" altLang="zh-CN" b="0" i="1" smtClean="0">
                              <a:latin typeface="Cambria Math" panose="02040503050406030204" pitchFamily="18" charset="0"/>
                            </a:rPr>
                            <m:t>4</m:t>
                          </m:r>
                        </m:sup>
                      </m:sSup>
                      <m:r>
                        <a:rPr lang="zh-CN" altLang="en-US" b="0" i="1" smtClean="0">
                          <a:latin typeface="Cambria Math" panose="02040503050406030204" pitchFamily="18" charset="0"/>
                        </a:rPr>
                        <m:t>𝒰</m:t>
                      </m:r>
                      <m:r>
                        <a:rPr lang="en-US" altLang="zh-CN" b="0" i="1" smtClean="0">
                          <a:latin typeface="Cambria Math" panose="02040503050406030204" pitchFamily="18" charset="0"/>
                        </a:rPr>
                        <m:t>(</m:t>
                      </m:r>
                      <m:r>
                        <a:rPr lang="en-US" altLang="zh-CN" b="0" i="1" smtClean="0">
                          <a:latin typeface="Cambria Math" panose="02040503050406030204" pitchFamily="18" charset="0"/>
                        </a:rPr>
                        <m:t>𝑙</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𝑇</m:t>
                          </m:r>
                        </m:e>
                        <m:sup>
                          <m:r>
                            <a:rPr lang="en-US" altLang="zh-CN" b="0" i="1" smtClean="0">
                              <a:latin typeface="Cambria Math" panose="02040503050406030204" pitchFamily="18" charset="0"/>
                            </a:rPr>
                            <m:t>4</m:t>
                          </m:r>
                        </m:sup>
                      </m:sSup>
                      <m:d>
                        <m:dPr>
                          <m:begChr m:val="["/>
                          <m:endChr m:val="]"/>
                          <m:ctrlPr>
                            <a:rPr lang="en-US" altLang="zh-CN" b="0" i="1" smtClean="0">
                              <a:latin typeface="Cambria Math" panose="02040503050406030204" pitchFamily="18" charset="0"/>
                            </a:rPr>
                          </m:ctrlPr>
                        </m:dPr>
                        <m:e>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𝑎</m:t>
                              </m:r>
                              <m:d>
                                <m:dPr>
                                  <m:ctrlPr>
                                    <a:rPr lang="en-US" altLang="zh-CN" i="1">
                                      <a:latin typeface="Cambria Math" panose="02040503050406030204" pitchFamily="18" charset="0"/>
                                    </a:rPr>
                                  </m:ctrlPr>
                                </m:dPr>
                                <m:e>
                                  <m:r>
                                    <a:rPr lang="en-US" altLang="zh-CN" i="1">
                                      <a:latin typeface="Cambria Math" panose="02040503050406030204" pitchFamily="18" charset="0"/>
                                    </a:rPr>
                                    <m:t>𝑇</m:t>
                                  </m:r>
                                </m:e>
                              </m:d>
                            </m:num>
                            <m:den>
                              <m:r>
                                <a:rPr lang="en-US" altLang="zh-CN" i="1">
                                  <a:latin typeface="Cambria Math" panose="02040503050406030204" pitchFamily="18" charset="0"/>
                                </a:rPr>
                                <m:t>2</m:t>
                              </m:r>
                            </m:den>
                          </m:f>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𝑙</m:t>
                                  </m:r>
                                </m:e>
                              </m:d>
                            </m:e>
                            <m:sup>
                              <m:r>
                                <a:rPr lang="en-US" altLang="zh-CN" i="1">
                                  <a:latin typeface="Cambria Math" panose="02040503050406030204" pitchFamily="18" charset="0"/>
                                </a:rPr>
                                <m:t>2</m:t>
                              </m:r>
                            </m:sup>
                          </m:sSup>
                          <m:r>
                            <a:rPr lang="en-US" altLang="zh-CN" i="1">
                              <a:latin typeface="Cambria Math" panose="02040503050406030204" pitchFamily="18" charset="0"/>
                            </a:rPr>
                            <m:t>+</m:t>
                          </m:r>
                          <m:r>
                            <a:rPr lang="en-US" altLang="zh-CN" i="1">
                              <a:latin typeface="Cambria Math" panose="02040503050406030204" pitchFamily="18" charset="0"/>
                            </a:rPr>
                            <m:t>𝑏</m:t>
                          </m:r>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𝑙</m:t>
                                  </m:r>
                                </m:e>
                              </m:d>
                            </m:e>
                            <m:sup>
                              <m:r>
                                <a:rPr lang="en-US" altLang="zh-CN" i="1">
                                  <a:latin typeface="Cambria Math" panose="02040503050406030204" pitchFamily="18" charset="0"/>
                                </a:rPr>
                                <m:t>4</m:t>
                              </m:r>
                            </m:sup>
                          </m:sSup>
                          <m:r>
                            <a:rPr lang="en-US" altLang="zh-CN" i="1">
                              <a:latin typeface="Cambria Math" panose="02040503050406030204" pitchFamily="18" charset="0"/>
                            </a:rPr>
                            <m:t>+</m:t>
                          </m:r>
                          <m:r>
                            <a:rPr lang="en-US" altLang="zh-CN" i="1">
                              <a:latin typeface="Cambria Math" panose="02040503050406030204" pitchFamily="18" charset="0"/>
                            </a:rPr>
                            <m:t>𝑐</m:t>
                          </m:r>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𝑙</m:t>
                                  </m:r>
                                </m:e>
                              </m:d>
                            </m:e>
                            <m:sup>
                              <m:r>
                                <a:rPr lang="en-US" altLang="zh-CN" i="1">
                                  <a:latin typeface="Cambria Math" panose="02040503050406030204" pitchFamily="18" charset="0"/>
                                </a:rPr>
                                <m:t>𝑛</m:t>
                              </m:r>
                            </m:sup>
                          </m:sSup>
                        </m:e>
                      </m:d>
                    </m:oMath>
                  </m:oMathPara>
                </a14:m>
                <a:endParaRPr lang="zh-CN" altLang="en-US" dirty="0"/>
              </a:p>
            </p:txBody>
          </p:sp>
        </mc:Choice>
        <mc:Fallback xmlns="">
          <p:sp>
            <p:nvSpPr>
              <p:cNvPr id="19" name="TextBox 18">
                <a:extLst>
                  <a:ext uri="{FF2B5EF4-FFF2-40B4-BE49-F238E27FC236}">
                    <a16:creationId xmlns:a16="http://schemas.microsoft.com/office/drawing/2014/main" id="{B10203CB-E87F-49B3-99F6-576990D423F4}"/>
                  </a:ext>
                </a:extLst>
              </p:cNvPr>
              <p:cNvSpPr txBox="1">
                <a:spLocks noRot="1" noChangeAspect="1" noMove="1" noResize="1" noEditPoints="1" noAdjustHandles="1" noChangeArrowheads="1" noChangeShapeType="1" noTextEdit="1"/>
              </p:cNvSpPr>
              <p:nvPr/>
            </p:nvSpPr>
            <p:spPr>
              <a:xfrm>
                <a:off x="1942145" y="3381245"/>
                <a:ext cx="5259710" cy="6163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6719B7D-4B08-45EB-B8DB-F523DBDC9B42}"/>
                  </a:ext>
                </a:extLst>
              </p:cNvPr>
              <p:cNvSpPr txBox="1"/>
              <p:nvPr/>
            </p:nvSpPr>
            <p:spPr>
              <a:xfrm>
                <a:off x="636846" y="3919836"/>
                <a:ext cx="7967601" cy="646331"/>
              </a:xfrm>
              <a:prstGeom prst="rect">
                <a:avLst/>
              </a:prstGeom>
              <a:noFill/>
            </p:spPr>
            <p:txBody>
              <a:bodyPr wrap="square" rtlCol="0">
                <a:spAutoFit/>
              </a:bodyPr>
              <a:lstStyle/>
              <a:p>
                <a:r>
                  <a:rPr lang="en-US" altLang="zh-CN" dirty="0"/>
                  <a:t>Where </a:t>
                </a:r>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=6 </m:t>
                    </m:r>
                    <m:r>
                      <a:rPr lang="en-US" altLang="zh-CN" b="0" i="1" smtClean="0">
                        <a:latin typeface="Cambria Math" panose="02040503050406030204" pitchFamily="18" charset="0"/>
                      </a:rPr>
                      <m:t>𝑜𝑟</m:t>
                    </m:r>
                    <m:r>
                      <a:rPr lang="en-US" altLang="zh-CN" b="0" i="1" smtClean="0">
                        <a:latin typeface="Cambria Math" panose="02040503050406030204" pitchFamily="18" charset="0"/>
                      </a:rPr>
                      <m:t> 8</m:t>
                    </m:r>
                    <m:r>
                      <a:rPr lang="en-US" altLang="zh-CN" b="0" i="0" smtClean="0">
                        <a:latin typeface="Cambria Math" panose="02040503050406030204" pitchFamily="18" charset="0"/>
                      </a:rPr>
                      <m:t>.</m:t>
                    </m:r>
                  </m:oMath>
                </a14:m>
                <a:r>
                  <a:rPr lang="en-US" altLang="zh-CN" dirty="0"/>
                  <a:t> </a:t>
                </a:r>
                <a:r>
                  <a:rPr lang="en-US" altLang="zh-CN" dirty="0">
                    <a:solidFill>
                      <a:srgbClr val="FF0000"/>
                    </a:solidFill>
                  </a:rPr>
                  <a:t>This potential can be naturally constructed by consider a general renormalizable PLMs with fundamental PL </a:t>
                </a:r>
                <a14:m>
                  <m:oMath xmlns:m="http://schemas.openxmlformats.org/officeDocument/2006/math">
                    <m:r>
                      <a:rPr lang="en-US" altLang="zh-CN" b="0" i="1" smtClean="0">
                        <a:solidFill>
                          <a:srgbClr val="FF0000"/>
                        </a:solidFill>
                        <a:latin typeface="Cambria Math" panose="02040503050406030204" pitchFamily="18" charset="0"/>
                      </a:rPr>
                      <m:t>𝑙</m:t>
                    </m:r>
                  </m:oMath>
                </a14:m>
                <a:r>
                  <a:rPr lang="zh-CN" altLang="en-US" dirty="0">
                    <a:solidFill>
                      <a:srgbClr val="FF0000"/>
                    </a:solidFill>
                  </a:rPr>
                  <a:t> </a:t>
                </a:r>
                <a:r>
                  <a:rPr lang="en-US" altLang="zh-CN" dirty="0">
                    <a:solidFill>
                      <a:srgbClr val="FF0000"/>
                    </a:solidFill>
                  </a:rPr>
                  <a:t>and charge-two PL </a:t>
                </a:r>
                <a14:m>
                  <m:oMath xmlns:m="http://schemas.openxmlformats.org/officeDocument/2006/math">
                    <m:sSub>
                      <m:sSubPr>
                        <m:ctrlPr>
                          <a:rPr lang="en-US" altLang="zh-CN" b="0"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𝑙</m:t>
                        </m:r>
                      </m:e>
                      <m:sub>
                        <m:r>
                          <a:rPr lang="en-US" altLang="zh-CN" b="0" i="1" smtClean="0">
                            <a:solidFill>
                              <a:srgbClr val="FF0000"/>
                            </a:solidFill>
                            <a:latin typeface="Cambria Math" panose="02040503050406030204" pitchFamily="18" charset="0"/>
                          </a:rPr>
                          <m:t>2</m:t>
                        </m:r>
                      </m:sub>
                    </m:sSub>
                  </m:oMath>
                </a14:m>
                <a:r>
                  <a:rPr lang="en-US" altLang="zh-CN" baseline="30000" dirty="0">
                    <a:solidFill>
                      <a:srgbClr val="FF0000"/>
                    </a:solidFill>
                  </a:rPr>
                  <a:t>[1]</a:t>
                </a:r>
                <a:endParaRPr lang="zh-CN" altLang="en-US" dirty="0">
                  <a:solidFill>
                    <a:srgbClr val="FF0000"/>
                  </a:solidFill>
                </a:endParaRPr>
              </a:p>
            </p:txBody>
          </p:sp>
        </mc:Choice>
        <mc:Fallback xmlns="">
          <p:sp>
            <p:nvSpPr>
              <p:cNvPr id="20" name="TextBox 19">
                <a:extLst>
                  <a:ext uri="{FF2B5EF4-FFF2-40B4-BE49-F238E27FC236}">
                    <a16:creationId xmlns:a16="http://schemas.microsoft.com/office/drawing/2014/main" id="{36719B7D-4B08-45EB-B8DB-F523DBDC9B42}"/>
                  </a:ext>
                </a:extLst>
              </p:cNvPr>
              <p:cNvSpPr txBox="1">
                <a:spLocks noRot="1" noChangeAspect="1" noMove="1" noResize="1" noEditPoints="1" noAdjustHandles="1" noChangeArrowheads="1" noChangeShapeType="1" noTextEdit="1"/>
              </p:cNvSpPr>
              <p:nvPr/>
            </p:nvSpPr>
            <p:spPr>
              <a:xfrm>
                <a:off x="636846" y="3919836"/>
                <a:ext cx="7967601" cy="646331"/>
              </a:xfrm>
              <a:prstGeom prst="rect">
                <a:avLst/>
              </a:prstGeom>
              <a:blipFill>
                <a:blip r:embed="rId5"/>
                <a:stretch>
                  <a:fillRect l="-612" t="-4717" b="-14151"/>
                </a:stretch>
              </a:blipFill>
            </p:spPr>
            <p:txBody>
              <a:bodyPr/>
              <a:lstStyle/>
              <a:p>
                <a:r>
                  <a:rPr lang="zh-CN" altLang="en-US">
                    <a:noFill/>
                  </a:rPr>
                  <a:t> </a:t>
                </a:r>
              </a:p>
            </p:txBody>
          </p:sp>
        </mc:Fallback>
      </mc:AlternateContent>
      <p:pic>
        <p:nvPicPr>
          <p:cNvPr id="23" name="Picture 22">
            <a:extLst>
              <a:ext uri="{FF2B5EF4-FFF2-40B4-BE49-F238E27FC236}">
                <a16:creationId xmlns:a16="http://schemas.microsoft.com/office/drawing/2014/main" id="{2F0DCDD4-B2C3-4095-8CF4-9EA8F6A6696A}"/>
              </a:ext>
            </a:extLst>
          </p:cNvPr>
          <p:cNvPicPr>
            <a:picLocks noChangeAspect="1"/>
          </p:cNvPicPr>
          <p:nvPr/>
        </p:nvPicPr>
        <p:blipFill>
          <a:blip r:embed="rId6"/>
          <a:stretch>
            <a:fillRect/>
          </a:stretch>
        </p:blipFill>
        <p:spPr>
          <a:xfrm>
            <a:off x="457200" y="4955745"/>
            <a:ext cx="8229600" cy="412494"/>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32B3C60-4233-42C0-87EF-3DCE7F9DE6B0}"/>
                  </a:ext>
                </a:extLst>
              </p:cNvPr>
              <p:cNvSpPr txBox="1"/>
              <p:nvPr/>
            </p:nvSpPr>
            <p:spPr>
              <a:xfrm>
                <a:off x="1403312" y="4576290"/>
                <a:ext cx="6337376"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altLang="zh-CN" dirty="0"/>
                  <a:t>The most general potential which satisfy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𝑍</m:t>
                        </m:r>
                      </m:e>
                      <m:sub>
                        <m:r>
                          <a:rPr lang="en-US" altLang="zh-CN" b="0" i="1" smtClean="0">
                            <a:latin typeface="Cambria Math" panose="02040503050406030204" pitchFamily="18" charset="0"/>
                          </a:rPr>
                          <m:t>𝑛</m:t>
                        </m:r>
                      </m:sub>
                    </m:sSub>
                  </m:oMath>
                </a14:m>
                <a:r>
                  <a:rPr lang="zh-CN" altLang="en-US" dirty="0"/>
                  <a:t> </a:t>
                </a:r>
                <a:r>
                  <a:rPr lang="en-US" altLang="zh-CN" dirty="0"/>
                  <a:t>symmetry is given by </a:t>
                </a:r>
                <a:endParaRPr lang="zh-CN" altLang="en-US" dirty="0"/>
              </a:p>
            </p:txBody>
          </p:sp>
        </mc:Choice>
        <mc:Fallback xmlns="">
          <p:sp>
            <p:nvSpPr>
              <p:cNvPr id="25" name="TextBox 24">
                <a:extLst>
                  <a:ext uri="{FF2B5EF4-FFF2-40B4-BE49-F238E27FC236}">
                    <a16:creationId xmlns:a16="http://schemas.microsoft.com/office/drawing/2014/main" id="{B32B3C60-4233-42C0-87EF-3DCE7F9DE6B0}"/>
                  </a:ext>
                </a:extLst>
              </p:cNvPr>
              <p:cNvSpPr txBox="1">
                <a:spLocks noRot="1" noChangeAspect="1" noMove="1" noResize="1" noEditPoints="1" noAdjustHandles="1" noChangeArrowheads="1" noChangeShapeType="1" noTextEdit="1"/>
              </p:cNvSpPr>
              <p:nvPr/>
            </p:nvSpPr>
            <p:spPr>
              <a:xfrm>
                <a:off x="1403312" y="4576290"/>
                <a:ext cx="6337376" cy="369332"/>
              </a:xfrm>
              <a:prstGeom prst="rect">
                <a:avLst/>
              </a:prstGeom>
              <a:blipFill>
                <a:blip r:embed="rId7"/>
                <a:stretch>
                  <a:fillRect/>
                </a:stretch>
              </a:blipFill>
            </p:spPr>
            <p:txBody>
              <a:bodyPr/>
              <a:lstStyle/>
              <a:p>
                <a:r>
                  <a:rPr lang="zh-CN" altLang="en-US">
                    <a:noFill/>
                  </a:rPr>
                  <a:t> </a:t>
                </a:r>
              </a:p>
            </p:txBody>
          </p:sp>
        </mc:Fallback>
      </mc:AlternateContent>
      <p:sp>
        <p:nvSpPr>
          <p:cNvPr id="27" name="TextBox 26">
            <a:extLst>
              <a:ext uri="{FF2B5EF4-FFF2-40B4-BE49-F238E27FC236}">
                <a16:creationId xmlns:a16="http://schemas.microsoft.com/office/drawing/2014/main" id="{94B8A7AE-223B-4A47-82D4-95F0CFBE923C}"/>
              </a:ext>
            </a:extLst>
          </p:cNvPr>
          <p:cNvSpPr txBox="1"/>
          <p:nvPr/>
        </p:nvSpPr>
        <p:spPr>
          <a:xfrm>
            <a:off x="2339752" y="2731760"/>
            <a:ext cx="400131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zh-CN" b="1" dirty="0"/>
              <a:t>But what kind of Polynomial Potential?</a:t>
            </a:r>
            <a:endParaRPr lang="zh-CN" altLang="en-US" dirty="0"/>
          </a:p>
        </p:txBody>
      </p:sp>
      <p:grpSp>
        <p:nvGrpSpPr>
          <p:cNvPr id="31" name="Group 30">
            <a:extLst>
              <a:ext uri="{FF2B5EF4-FFF2-40B4-BE49-F238E27FC236}">
                <a16:creationId xmlns:a16="http://schemas.microsoft.com/office/drawing/2014/main" id="{6972FF5E-D941-49D8-95F8-38D78DA5176F}"/>
              </a:ext>
            </a:extLst>
          </p:cNvPr>
          <p:cNvGrpSpPr/>
          <p:nvPr/>
        </p:nvGrpSpPr>
        <p:grpSpPr>
          <a:xfrm>
            <a:off x="1259632" y="2039213"/>
            <a:ext cx="6153271" cy="652522"/>
            <a:chOff x="867001" y="2075272"/>
            <a:chExt cx="6153271" cy="652522"/>
          </a:xfrm>
        </p:grpSpPr>
        <p:sp>
          <p:nvSpPr>
            <p:cNvPr id="28" name="TextBox 27">
              <a:extLst>
                <a:ext uri="{FF2B5EF4-FFF2-40B4-BE49-F238E27FC236}">
                  <a16:creationId xmlns:a16="http://schemas.microsoft.com/office/drawing/2014/main" id="{84D85B95-B923-4C2E-A6C0-D2C076FC4DEE}"/>
                </a:ext>
              </a:extLst>
            </p:cNvPr>
            <p:cNvSpPr txBox="1"/>
            <p:nvPr/>
          </p:nvSpPr>
          <p:spPr>
            <a:xfrm>
              <a:off x="867001" y="2075272"/>
              <a:ext cx="193739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dirty="0"/>
                <a:t>Polyakov Loop is Order parameter</a:t>
              </a:r>
              <a:endParaRPr lang="zh-CN" altLang="en-US" dirty="0"/>
            </a:p>
          </p:txBody>
        </p:sp>
        <p:sp>
          <p:nvSpPr>
            <p:cNvPr id="29" name="TextBox 28">
              <a:extLst>
                <a:ext uri="{FF2B5EF4-FFF2-40B4-BE49-F238E27FC236}">
                  <a16:creationId xmlns:a16="http://schemas.microsoft.com/office/drawing/2014/main" id="{25C167E4-1040-4601-B0BC-B38E25086CE6}"/>
                </a:ext>
              </a:extLst>
            </p:cNvPr>
            <p:cNvSpPr txBox="1"/>
            <p:nvPr/>
          </p:nvSpPr>
          <p:spPr>
            <a:xfrm>
              <a:off x="5580112" y="2081463"/>
              <a:ext cx="144016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dirty="0"/>
                <a:t>Polynomial Potential</a:t>
              </a:r>
              <a:endParaRPr lang="zh-CN" altLang="en-US" dirty="0"/>
            </a:p>
          </p:txBody>
        </p:sp>
        <p:sp>
          <p:nvSpPr>
            <p:cNvPr id="30" name="Arrow: Right 29">
              <a:extLst>
                <a:ext uri="{FF2B5EF4-FFF2-40B4-BE49-F238E27FC236}">
                  <a16:creationId xmlns:a16="http://schemas.microsoft.com/office/drawing/2014/main" id="{A880262A-D4C4-4087-9F9C-6CA5B7DAA74E}"/>
                </a:ext>
              </a:extLst>
            </p:cNvPr>
            <p:cNvSpPr/>
            <p:nvPr/>
          </p:nvSpPr>
          <p:spPr>
            <a:xfrm>
              <a:off x="2804391" y="2185428"/>
              <a:ext cx="2775721" cy="448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Landau PT theory</a:t>
              </a:r>
              <a:endParaRPr lang="zh-CN" altLang="en-US" dirty="0"/>
            </a:p>
          </p:txBody>
        </p:sp>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A795AFC-E3F9-4CF2-9AF6-BD77F446E232}"/>
                  </a:ext>
                </a:extLst>
              </p:cNvPr>
              <p:cNvSpPr txBox="1"/>
              <p:nvPr/>
            </p:nvSpPr>
            <p:spPr>
              <a:xfrm>
                <a:off x="643027" y="5315230"/>
                <a:ext cx="5698035" cy="369332"/>
              </a:xfrm>
              <a:prstGeom prst="rect">
                <a:avLst/>
              </a:prstGeom>
              <a:noFill/>
            </p:spPr>
            <p:txBody>
              <a:bodyPr wrap="none" rtlCol="0">
                <a:spAutoFit/>
              </a:bodyPr>
              <a:lstStyle/>
              <a:p>
                <a:r>
                  <a:rPr lang="en-US" altLang="zh-CN" dirty="0"/>
                  <a:t>Assume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𝑚</m:t>
                    </m:r>
                  </m:oMath>
                </a14:m>
                <a:r>
                  <a:rPr lang="en-US" altLang="zh-CN" dirty="0"/>
                  <a:t>, then integral the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𝑙</m:t>
                        </m:r>
                      </m:e>
                      <m:sub>
                        <m:r>
                          <a:rPr lang="en-US" altLang="zh-CN" b="0" i="1" smtClean="0">
                            <a:latin typeface="Cambria Math" panose="02040503050406030204" pitchFamily="18" charset="0"/>
                          </a:rPr>
                          <m:t>2</m:t>
                        </m:r>
                      </m:sub>
                    </m:sSub>
                  </m:oMath>
                </a14:m>
                <a:r>
                  <a:rPr lang="zh-CN" altLang="en-US" dirty="0"/>
                  <a:t> </a:t>
                </a:r>
                <a:r>
                  <a:rPr lang="en-US" altLang="zh-CN" dirty="0"/>
                  <a:t>field one can get</a:t>
                </a:r>
                <a:endParaRPr lang="zh-CN" altLang="en-US" dirty="0"/>
              </a:p>
            </p:txBody>
          </p:sp>
        </mc:Choice>
        <mc:Fallback xmlns="">
          <p:sp>
            <p:nvSpPr>
              <p:cNvPr id="32" name="TextBox 31">
                <a:extLst>
                  <a:ext uri="{FF2B5EF4-FFF2-40B4-BE49-F238E27FC236}">
                    <a16:creationId xmlns:a16="http://schemas.microsoft.com/office/drawing/2014/main" id="{CA795AFC-E3F9-4CF2-9AF6-BD77F446E232}"/>
                  </a:ext>
                </a:extLst>
              </p:cNvPr>
              <p:cNvSpPr txBox="1">
                <a:spLocks noRot="1" noChangeAspect="1" noMove="1" noResize="1" noEditPoints="1" noAdjustHandles="1" noChangeArrowheads="1" noChangeShapeType="1" noTextEdit="1"/>
              </p:cNvSpPr>
              <p:nvPr/>
            </p:nvSpPr>
            <p:spPr>
              <a:xfrm>
                <a:off x="643027" y="5315230"/>
                <a:ext cx="5698035" cy="369332"/>
              </a:xfrm>
              <a:prstGeom prst="rect">
                <a:avLst/>
              </a:prstGeom>
              <a:blipFill>
                <a:blip r:embed="rId8"/>
                <a:stretch>
                  <a:fillRect l="-856" t="-9836" b="-24590"/>
                </a:stretch>
              </a:blipFill>
            </p:spPr>
            <p:txBody>
              <a:bodyPr/>
              <a:lstStyle/>
              <a:p>
                <a:r>
                  <a:rPr lang="zh-CN" altLang="en-US">
                    <a:noFill/>
                  </a:rPr>
                  <a:t> </a:t>
                </a:r>
              </a:p>
            </p:txBody>
          </p:sp>
        </mc:Fallback>
      </mc:AlternateContent>
      <p:pic>
        <p:nvPicPr>
          <p:cNvPr id="34" name="Picture 33">
            <a:extLst>
              <a:ext uri="{FF2B5EF4-FFF2-40B4-BE49-F238E27FC236}">
                <a16:creationId xmlns:a16="http://schemas.microsoft.com/office/drawing/2014/main" id="{E5302880-FC05-44A1-8E40-98AE7AA57090}"/>
              </a:ext>
            </a:extLst>
          </p:cNvPr>
          <p:cNvPicPr>
            <a:picLocks noChangeAspect="1"/>
          </p:cNvPicPr>
          <p:nvPr/>
        </p:nvPicPr>
        <p:blipFill>
          <a:blip r:embed="rId9"/>
          <a:stretch>
            <a:fillRect/>
          </a:stretch>
        </p:blipFill>
        <p:spPr>
          <a:xfrm>
            <a:off x="1692231" y="5691301"/>
            <a:ext cx="5759538" cy="508599"/>
          </a:xfrm>
          <a:prstGeom prst="rect">
            <a:avLst/>
          </a:prstGeom>
        </p:spPr>
      </p:pic>
      <p:sp>
        <p:nvSpPr>
          <p:cNvPr id="35" name="TextBox 34">
            <a:extLst>
              <a:ext uri="{FF2B5EF4-FFF2-40B4-BE49-F238E27FC236}">
                <a16:creationId xmlns:a16="http://schemas.microsoft.com/office/drawing/2014/main" id="{D3D7DE44-6B12-480F-AD42-A2D3EC16CF87}"/>
              </a:ext>
            </a:extLst>
          </p:cNvPr>
          <p:cNvSpPr txBox="1"/>
          <p:nvPr/>
        </p:nvSpPr>
        <p:spPr>
          <a:xfrm>
            <a:off x="2178597" y="6159690"/>
            <a:ext cx="4323620"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altLang="zh-CN" dirty="0"/>
              <a:t>So, it is natural to construct above potential </a:t>
            </a:r>
            <a:endParaRPr lang="zh-CN" altLang="en-US" dirty="0"/>
          </a:p>
        </p:txBody>
      </p:sp>
      <p:sp>
        <p:nvSpPr>
          <p:cNvPr id="2" name="TextBox 1">
            <a:extLst>
              <a:ext uri="{FF2B5EF4-FFF2-40B4-BE49-F238E27FC236}">
                <a16:creationId xmlns:a16="http://schemas.microsoft.com/office/drawing/2014/main" id="{9F7234D7-B929-4F09-8996-ED47A5823BB5}"/>
              </a:ext>
            </a:extLst>
          </p:cNvPr>
          <p:cNvSpPr txBox="1"/>
          <p:nvPr/>
        </p:nvSpPr>
        <p:spPr>
          <a:xfrm>
            <a:off x="190204" y="6514400"/>
            <a:ext cx="6340775" cy="307777"/>
          </a:xfrm>
          <a:prstGeom prst="rect">
            <a:avLst/>
          </a:prstGeom>
          <a:noFill/>
        </p:spPr>
        <p:txBody>
          <a:bodyPr wrap="none" rtlCol="0">
            <a:spAutoFit/>
          </a:bodyPr>
          <a:lstStyle/>
          <a:p>
            <a:r>
              <a:rPr lang="en-US" altLang="zh-CN" sz="1400" dirty="0"/>
              <a:t>[1] R. D. </a:t>
            </a:r>
            <a:r>
              <a:rPr lang="en-US" altLang="zh-CN" sz="1400" dirty="0" err="1"/>
              <a:t>Pisarski</a:t>
            </a:r>
            <a:r>
              <a:rPr lang="en-US" altLang="zh-CN" sz="1400" dirty="0"/>
              <a:t>, </a:t>
            </a:r>
            <a:r>
              <a:rPr lang="en-US" altLang="zh-CN" sz="1400" dirty="0" err="1"/>
              <a:t>Nucl</a:t>
            </a:r>
            <a:r>
              <a:rPr lang="en-US" altLang="zh-CN" sz="1400" dirty="0"/>
              <a:t>. Phys. A 702, 151-158 (2002) [arXiv:0112037 [hep-</a:t>
            </a:r>
            <a:r>
              <a:rPr lang="en-US" altLang="zh-CN" sz="1400" dirty="0" err="1"/>
              <a:t>ph</a:t>
            </a:r>
            <a:r>
              <a:rPr lang="en-US" altLang="zh-CN" sz="1400" dirty="0"/>
              <a:t>]].</a:t>
            </a:r>
            <a:endParaRPr lang="zh-CN" altLang="en-US" sz="1400" dirty="0"/>
          </a:p>
        </p:txBody>
      </p:sp>
    </p:spTree>
    <p:extLst>
      <p:ext uri="{BB962C8B-B14F-4D97-AF65-F5344CB8AC3E}">
        <p14:creationId xmlns:p14="http://schemas.microsoft.com/office/powerpoint/2010/main" val="313818849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11416</TotalTime>
  <Words>2423</Words>
  <Application>Microsoft Office PowerPoint</Application>
  <PresentationFormat>On-screen Show (4:3)</PresentationFormat>
  <Paragraphs>276</Paragraphs>
  <Slides>23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Roboto Bold</vt:lpstr>
      <vt:lpstr>Arial</vt:lpstr>
      <vt:lpstr>Calibri</vt:lpstr>
      <vt:lpstr>Cambria Math</vt:lpstr>
      <vt:lpstr>Office 主题</vt:lpstr>
      <vt:lpstr>PowerPoint Presentation</vt:lpstr>
      <vt:lpstr>Outline</vt:lpstr>
      <vt:lpstr>Introduction</vt:lpstr>
      <vt:lpstr>Introduction</vt:lpstr>
      <vt:lpstr>Introduction</vt:lpstr>
      <vt:lpstr>Road to a Proper Polyakov Loop Model</vt:lpstr>
      <vt:lpstr>Road to a Proper Polyakov Loop Model</vt:lpstr>
      <vt:lpstr>Road to a Proper Polyakov Loop Model</vt:lpstr>
      <vt:lpstr>Road to a Proper Polyakov Loop Model</vt:lpstr>
      <vt:lpstr>Road to a Proper Polyakov Loop Model</vt:lpstr>
      <vt:lpstr>Phase Transition and Gravitational Wave</vt:lpstr>
      <vt:lpstr>Phase Transition and Gravitational Wave</vt:lpstr>
      <vt:lpstr>From PLM to Quasi-Particle Model</vt:lpstr>
      <vt:lpstr>From PLM to Quasi-Particle Model</vt:lpstr>
      <vt:lpstr>From PLM to Quasi-Particle Model</vt:lpstr>
      <vt:lpstr>From PLM to Quasi-Particle Model</vt:lpstr>
      <vt:lpstr>From PLM to Quasi-Particle Model</vt:lpstr>
      <vt:lpstr>From PLM to Quasi-Particle Model</vt:lpstr>
      <vt:lpstr>From PLM to Quasi-Particle Model</vt:lpstr>
      <vt:lpstr>Conclusion &amp; Outlook</vt:lpstr>
      <vt:lpstr>Appendix：A</vt:lpstr>
      <vt:lpstr>Appendix：B</vt:lpstr>
      <vt:lpstr>Appendix：C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bj</dc:creator>
  <cp:lastModifiedBy>朱 江</cp:lastModifiedBy>
  <cp:revision>1007</cp:revision>
  <dcterms:created xsi:type="dcterms:W3CDTF">2013-10-30T09:04:50Z</dcterms:created>
  <dcterms:modified xsi:type="dcterms:W3CDTF">2022-07-23T09:36:38Z</dcterms:modified>
</cp:coreProperties>
</file>