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9" r:id="rId4"/>
    <p:sldId id="280" r:id="rId5"/>
    <p:sldId id="281" r:id="rId6"/>
    <p:sldId id="258" r:id="rId7"/>
    <p:sldId id="263" r:id="rId8"/>
    <p:sldId id="264" r:id="rId9"/>
    <p:sldId id="265" r:id="rId10"/>
    <p:sldId id="266" r:id="rId11"/>
    <p:sldId id="302" r:id="rId12"/>
    <p:sldId id="303" r:id="rId13"/>
    <p:sldId id="269" r:id="rId14"/>
    <p:sldId id="268" r:id="rId15"/>
    <p:sldId id="279" r:id="rId16"/>
    <p:sldId id="267" r:id="rId17"/>
    <p:sldId id="271" r:id="rId18"/>
    <p:sldId id="270" r:id="rId19"/>
    <p:sldId id="282" r:id="rId20"/>
    <p:sldId id="272" r:id="rId21"/>
    <p:sldId id="276" r:id="rId22"/>
    <p:sldId id="277" r:id="rId23"/>
    <p:sldId id="278" r:id="rId24"/>
  </p:sldIdLst>
  <p:sldSz cx="9144000" cy="6858000" type="screen4x3"/>
  <p:notesSz cx="6858000" cy="9144000"/>
  <p:defaultTextStyle>
    <a:defPPr>
      <a:defRPr lang="zh-CN"/>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p>
            <a:pPr lvl="0" algn="r"/>
            <a:endParaRPr lang="zh-CN" altLang="en-US" sz="1200"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457200" rtl="0" eaLnBrk="1" fontAlgn="base" latinLnBrk="0" hangingPunct="1">
              <a:lnSpc>
                <a:spcPct val="100000"/>
              </a:lnSpc>
              <a:spcBef>
                <a:spcPct val="3000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6" charset="-122"/>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defTabSz="457200" rtl="0" fontAlgn="base">
      <a:spcBef>
        <a:spcPct val="30000"/>
      </a:spcBef>
      <a:spcAft>
        <a:spcPct val="0"/>
      </a:spcAft>
      <a:defRPr kumimoji="1" sz="1200" kern="1200">
        <a:solidFill>
          <a:schemeClr val="tx1"/>
        </a:solidFill>
        <a:latin typeface="+mn-lt"/>
        <a:ea typeface="+mn-ea"/>
        <a:cs typeface="宋体" panose="02010600030101010101" pitchFamily="6" charset="-122"/>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a:ln>
            <a:solidFill>
              <a:srgbClr val="000000">
                <a:alpha val="100000"/>
              </a:srgbClr>
            </a:solidFill>
            <a:miter lim="800000"/>
          </a:ln>
        </p:spPr>
      </p:sp>
      <p:sp>
        <p:nvSpPr>
          <p:cNvPr id="15362"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5363"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1</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a:ln>
            <a:solidFill>
              <a:srgbClr val="000000">
                <a:alpha val="100000"/>
              </a:srgbClr>
            </a:solidFill>
            <a:miter lim="800000"/>
          </a:ln>
        </p:spPr>
      </p:sp>
      <p:sp>
        <p:nvSpPr>
          <p:cNvPr id="48130"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48131"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23</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a:ln>
            <a:solidFill>
              <a:srgbClr val="000000">
                <a:alpha val="100000"/>
              </a:srgbClr>
            </a:solidFill>
            <a:miter lim="800000"/>
          </a:ln>
        </p:spPr>
      </p:sp>
      <p:sp>
        <p:nvSpPr>
          <p:cNvPr id="19458"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9459"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3</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a:ln>
            <a:solidFill>
              <a:srgbClr val="000000">
                <a:alpha val="100000"/>
              </a:srgbClr>
            </a:solidFill>
            <a:miter lim="800000"/>
          </a:ln>
        </p:spPr>
      </p:sp>
      <p:sp>
        <p:nvSpPr>
          <p:cNvPr id="27650" name="备注占位符 2"/>
          <p:cNvSpPr>
            <a:spLocks noGrp="1"/>
          </p:cNvSpPr>
          <p:nvPr>
            <p:ph type="body" idx="1"/>
          </p:nvPr>
        </p:nvSpPr>
        <p:spPr>
          <a:noFill/>
          <a:ln>
            <a:noFill/>
          </a:ln>
        </p:spPr>
        <p:txBody>
          <a:bodyPr wrap="square" lIns="91440" tIns="45720" rIns="91440" bIns="45720" anchor="t"/>
          <a:lstStyle/>
          <a:p>
            <a:pPr lvl="0">
              <a:spcBef>
                <a:spcPct val="0"/>
              </a:spcBef>
            </a:pPr>
            <a:r>
              <a:rPr lang="en-US" altLang="zh-CN" dirty="0"/>
              <a:t> </a:t>
            </a:r>
            <a:endParaRPr lang="zh-CN" altLang="en-US" dirty="0"/>
          </a:p>
        </p:txBody>
      </p:sp>
      <p:sp>
        <p:nvSpPr>
          <p:cNvPr id="27651"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8</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a:ln>
            <a:solidFill>
              <a:srgbClr val="000000">
                <a:alpha val="100000"/>
              </a:srgbClr>
            </a:solidFill>
            <a:miter lim="800000"/>
          </a:ln>
        </p:spPr>
      </p:sp>
      <p:sp>
        <p:nvSpPr>
          <p:cNvPr id="29698"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29699"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9</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a:ln>
            <a:solidFill>
              <a:srgbClr val="000000">
                <a:alpha val="100000"/>
              </a:srgbClr>
            </a:solidFill>
            <a:miter lim="800000"/>
          </a:ln>
        </p:spPr>
      </p:sp>
      <p:sp>
        <p:nvSpPr>
          <p:cNvPr id="32770"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32771"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13</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14</a:t>
            </a:fld>
            <a:endParaRPr lang="en-US" altLang="zh-CN" sz="1200" dirty="0"/>
          </a:p>
        </p:txBody>
      </p:sp>
      <p:sp>
        <p:nvSpPr>
          <p:cNvPr id="34818" name="Rectangle 2"/>
          <p:cNvSpPr>
            <a:spLocks noGrp="1" noRot="1" noChangeAspect="1" noTextEdit="1"/>
          </p:cNvSpPr>
          <p:nvPr>
            <p:ph type="sldImg"/>
          </p:nvPr>
        </p:nvSpPr>
        <p:spPr>
          <a:ln>
            <a:solidFill>
              <a:srgbClr val="000000">
                <a:alpha val="100000"/>
              </a:srgbClr>
            </a:solidFill>
            <a:miter lim="800000"/>
          </a:ln>
        </p:spPr>
      </p:sp>
      <p:sp>
        <p:nvSpPr>
          <p:cNvPr id="34819" name="Rectangle 3"/>
          <p:cNvSpPr>
            <a:spLocks noGrp="1"/>
          </p:cNvSpPr>
          <p:nvPr>
            <p:ph type="body" idx="1"/>
          </p:nvPr>
        </p:nvSpPr>
        <p:spPr>
          <a:noFill/>
          <a:ln>
            <a:noFill/>
          </a:ln>
        </p:spPr>
        <p:txBody>
          <a:bodyPr wrap="square" lIns="91440" tIns="45720" rIns="91440" bIns="45720" anchor="t"/>
          <a:lstStyle/>
          <a:p>
            <a:pPr lvl="0">
              <a:spcBef>
                <a:spcPct val="0"/>
              </a:spcBef>
            </a:pPr>
            <a:endParaRPr lang="en-US" altLang="zh-CN"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15</a:t>
            </a:fld>
            <a:endParaRPr lang="en-US" altLang="zh-CN" sz="1200" dirty="0"/>
          </a:p>
        </p:txBody>
      </p:sp>
      <p:sp>
        <p:nvSpPr>
          <p:cNvPr id="36866" name="Rectangle 2"/>
          <p:cNvSpPr>
            <a:spLocks noGrp="1" noRot="1" noChangeAspect="1" noTextEdit="1"/>
          </p:cNvSpPr>
          <p:nvPr>
            <p:ph type="sldImg"/>
          </p:nvPr>
        </p:nvSpPr>
        <p:spPr>
          <a:ln>
            <a:solidFill>
              <a:srgbClr val="000000">
                <a:alpha val="100000"/>
              </a:srgbClr>
            </a:solidFill>
            <a:miter lim="800000"/>
          </a:ln>
        </p:spPr>
      </p:sp>
      <p:sp>
        <p:nvSpPr>
          <p:cNvPr id="36867" name="Rectangle 3"/>
          <p:cNvSpPr>
            <a:spLocks noGrp="1"/>
          </p:cNvSpPr>
          <p:nvPr>
            <p:ph type="body" idx="1"/>
          </p:nvPr>
        </p:nvSpPr>
        <p:spPr>
          <a:noFill/>
          <a:ln>
            <a:noFill/>
          </a:ln>
        </p:spPr>
        <p:txBody>
          <a:bodyPr wrap="square" lIns="91440" tIns="45720" rIns="91440" bIns="45720" anchor="t"/>
          <a:lstStyle/>
          <a:p>
            <a:pPr lvl="0">
              <a:spcBef>
                <a:spcPct val="0"/>
              </a:spcBef>
            </a:pP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ln>
            <a:solidFill>
              <a:srgbClr val="000000">
                <a:alpha val="100000"/>
              </a:srgbClr>
            </a:solidFill>
            <a:miter lim="800000"/>
          </a:ln>
        </p:spPr>
      </p:sp>
      <p:sp>
        <p:nvSpPr>
          <p:cNvPr id="43010"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43011"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20</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a:ln>
            <a:solidFill>
              <a:srgbClr val="000000">
                <a:alpha val="100000"/>
              </a:srgbClr>
            </a:solidFill>
            <a:miter lim="800000"/>
          </a:ln>
        </p:spPr>
      </p:sp>
      <p:sp>
        <p:nvSpPr>
          <p:cNvPr id="45058"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45059"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21</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8" name="页脚占位符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4" name="页脚占位符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90204" pitchFamily="34" charset="0"/>
              <a:buNone/>
              <a:defRPr/>
            </a:pPr>
            <a:endParaRPr kumimoji="1" lang="zh-CN" altLang="en-US" sz="3200" b="0" i="0" u="none" strike="noStrike" kern="1200" cap="none" spc="0" normalizeH="0" baseline="0" noProof="0">
              <a:ln>
                <a:noFill/>
              </a:ln>
              <a:solidFill>
                <a:schemeClr val="tx1"/>
              </a:solidFill>
              <a:effectLst/>
              <a:uLnTx/>
              <a:uFillTx/>
              <a:latin typeface="+mn-lt"/>
              <a:ea typeface="+mn-ea"/>
              <a:cs typeface="宋体" panose="02010600030101010101" pitchFamily="6" charset="-122"/>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Calibri" panose="020F0702030404030204" pitchFamily="6" charset="0"/>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sz="1200">
                <a:solidFill>
                  <a:srgbClr val="898989"/>
                </a:solidFill>
              </a:defRPr>
            </a:lvl1pPr>
          </a:lstStyle>
          <a:p>
            <a:pPr lvl="0"/>
            <a:endParaRPr lang="zh-CN" altLang="en-US" dirty="0">
              <a:latin typeface="Calibri" panose="020F0702030404030204" pitchFamily="6"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zh-CN" altLang="en-US" dirty="0">
                <a:latin typeface="Calibri" panose="020F0702030404030204" pitchFamily="6" charset="0"/>
              </a:rPr>
              <a:t>‹#›</a:t>
            </a:fld>
            <a:endParaRPr lang="zh-CN" altLang="en-US" dirty="0">
              <a:latin typeface="Calibri" panose="020F0702030404030204" pitchFamily="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fontAlgn="base">
        <a:spcBef>
          <a:spcPct val="0"/>
        </a:spcBef>
        <a:spcAft>
          <a:spcPct val="0"/>
        </a:spcAft>
        <a:defRPr kumimoji="1" sz="4400" kern="1200">
          <a:solidFill>
            <a:schemeClr val="tx1"/>
          </a:solidFill>
          <a:latin typeface="+mj-lt"/>
          <a:ea typeface="+mj-ea"/>
          <a:cs typeface="宋体" panose="02010600030101010101" pitchFamily="6" charset="-122"/>
        </a:defRPr>
      </a:lvl1pPr>
      <a:lvl2pPr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2pPr>
      <a:lvl3pPr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3pPr>
      <a:lvl4pPr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4pPr>
      <a:lvl5pPr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5pPr>
      <a:lvl6pPr marL="457200"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6pPr>
      <a:lvl7pPr marL="914400"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7pPr>
      <a:lvl8pPr marL="1371600"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8pPr>
      <a:lvl9pPr marL="1828800" algn="ctr" defTabSz="457200" rtl="0" fontAlgn="base">
        <a:spcBef>
          <a:spcPct val="0"/>
        </a:spcBef>
        <a:spcAft>
          <a:spcPct val="0"/>
        </a:spcAft>
        <a:defRPr kumimoji="1" sz="4400">
          <a:solidFill>
            <a:schemeClr val="tx1"/>
          </a:solidFill>
          <a:latin typeface="Calibri" panose="020F0702030404030204" pitchFamily="6" charset="0"/>
          <a:ea typeface="宋体" panose="02010600030101010101" pitchFamily="6" charset="-122"/>
          <a:cs typeface="宋体" panose="02010600030101010101" pitchFamily="6" charset="-122"/>
        </a:defRPr>
      </a:lvl9pPr>
    </p:titleStyle>
    <p:bodyStyle>
      <a:lvl1pPr marL="342900" indent="-342900" algn="l" defTabSz="457200" rtl="0" fontAlgn="base">
        <a:spcBef>
          <a:spcPct val="20000"/>
        </a:spcBef>
        <a:spcAft>
          <a:spcPct val="0"/>
        </a:spcAft>
        <a:buFont typeface="Arial" panose="020B0604020202090204" pitchFamily="34" charset="0"/>
        <a:buChar char="•"/>
        <a:defRPr kumimoji="1" sz="3200" kern="1200">
          <a:solidFill>
            <a:schemeClr val="tx1"/>
          </a:solidFill>
          <a:latin typeface="+mn-lt"/>
          <a:ea typeface="+mn-ea"/>
          <a:cs typeface="宋体" panose="02010600030101010101" pitchFamily="6" charset="-122"/>
        </a:defRPr>
      </a:lvl1pPr>
      <a:lvl2pPr marL="742950" indent="-285750" algn="l" defTabSz="457200" rtl="0" fontAlgn="base">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副标题 2"/>
          <p:cNvSpPr>
            <a:spLocks noGrp="1"/>
          </p:cNvSpPr>
          <p:nvPr>
            <p:ph type="subTitle" idx="1"/>
          </p:nvPr>
        </p:nvSpPr>
        <p:spPr>
          <a:xfrm>
            <a:off x="628650" y="2489200"/>
            <a:ext cx="7772400" cy="1752600"/>
          </a:xfrm>
        </p:spPr>
        <p:txBody>
          <a:bodyPr vert="horz" wrap="square" lIns="91440" tIns="45720" rIns="91440" bIns="45720" anchor="t"/>
          <a:lstStyle/>
          <a:p>
            <a:pPr defTabSz="457200"/>
            <a:r>
              <a:rPr kumimoji="1" lang="en-US" altLang="zh-CN" sz="2000" b="1" kern="1200" dirty="0">
                <a:solidFill>
                  <a:srgbClr val="0000FF"/>
                </a:solidFill>
                <a:latin typeface="Calibri Bold" panose="020F0702030404030204" charset="0"/>
                <a:ea typeface="+mn-ea"/>
                <a:cs typeface="Calibri Bold" panose="020F0702030404030204" charset="0"/>
              </a:rPr>
              <a:t>Hong-Bo</a:t>
            </a:r>
            <a:r>
              <a:rPr kumimoji="1" lang="zh-CN" altLang="en-US" sz="2000" b="1" kern="1200" dirty="0">
                <a:solidFill>
                  <a:srgbClr val="0000FF"/>
                </a:solidFill>
                <a:latin typeface="Calibri Bold" panose="020F0702030404030204" charset="0"/>
                <a:ea typeface="+mn-ea"/>
                <a:cs typeface="Calibri Bold" panose="020F0702030404030204" charset="0"/>
              </a:rPr>
              <a:t> </a:t>
            </a:r>
            <a:r>
              <a:rPr kumimoji="1" lang="en-US" altLang="zh-CN" sz="2000" b="1" kern="1200" dirty="0">
                <a:solidFill>
                  <a:srgbClr val="0000FF"/>
                </a:solidFill>
                <a:latin typeface="Calibri Bold" panose="020F0702030404030204" charset="0"/>
                <a:ea typeface="+mn-ea"/>
                <a:cs typeface="Calibri Bold" panose="020F0702030404030204" charset="0"/>
              </a:rPr>
              <a:t>Jin</a:t>
            </a:r>
          </a:p>
          <a:p>
            <a:pPr defTabSz="457200"/>
            <a:r>
              <a:rPr kumimoji="1" lang="en-US" altLang="zh-CN" sz="2000" b="1" kern="1200" dirty="0">
                <a:solidFill>
                  <a:srgbClr val="0000FF"/>
                </a:solidFill>
                <a:latin typeface="Calibri Bold" panose="020F0702030404030204" charset="0"/>
                <a:ea typeface="+mn-ea"/>
                <a:cs typeface="Calibri Bold" panose="020F0702030404030204" charset="0"/>
              </a:rPr>
              <a:t>Collaborators:</a:t>
            </a:r>
            <a:r>
              <a:rPr kumimoji="1" lang="zh-CN" altLang="en-US" sz="2000" b="1" kern="1200" dirty="0">
                <a:solidFill>
                  <a:srgbClr val="0000FF"/>
                </a:solidFill>
                <a:latin typeface="Calibri Bold" panose="020F0702030404030204" charset="0"/>
                <a:ea typeface="+mn-ea"/>
                <a:cs typeface="Calibri Bold" panose="020F0702030404030204" charset="0"/>
              </a:rPr>
              <a:t>  </a:t>
            </a:r>
            <a:r>
              <a:rPr kumimoji="1" lang="en-US" altLang="zh-CN" sz="2000" b="1" kern="1200" dirty="0">
                <a:solidFill>
                  <a:srgbClr val="0000FF"/>
                </a:solidFill>
                <a:latin typeface="Calibri Bold" panose="020F0702030404030204" charset="0"/>
                <a:ea typeface="+mn-ea"/>
                <a:cs typeface="Calibri Bold" panose="020F0702030404030204" charset="0"/>
              </a:rPr>
              <a:t>Yu-Feng</a:t>
            </a:r>
            <a:r>
              <a:rPr kumimoji="1" lang="zh-CN" altLang="en-US" sz="2000" b="1" kern="1200" dirty="0">
                <a:solidFill>
                  <a:srgbClr val="0000FF"/>
                </a:solidFill>
                <a:latin typeface="Calibri Bold" panose="020F0702030404030204" charset="0"/>
                <a:ea typeface="+mn-ea"/>
                <a:cs typeface="Calibri Bold" panose="020F0702030404030204" charset="0"/>
              </a:rPr>
              <a:t> </a:t>
            </a:r>
            <a:r>
              <a:rPr kumimoji="1" lang="en-US" altLang="zh-CN" sz="2000" b="1" kern="1200" dirty="0">
                <a:solidFill>
                  <a:srgbClr val="0000FF"/>
                </a:solidFill>
                <a:latin typeface="Calibri Bold" panose="020F0702030404030204" charset="0"/>
                <a:ea typeface="+mn-ea"/>
                <a:cs typeface="Calibri Bold" panose="020F0702030404030204" charset="0"/>
              </a:rPr>
              <a:t>Zhou,</a:t>
            </a:r>
            <a:r>
              <a:rPr kumimoji="1" lang="zh-CN" altLang="en-US" sz="2000" b="1" kern="1200" dirty="0">
                <a:solidFill>
                  <a:srgbClr val="0000FF"/>
                </a:solidFill>
                <a:latin typeface="Calibri Bold" panose="020F0702030404030204" charset="0"/>
                <a:ea typeface="+mn-ea"/>
                <a:cs typeface="Calibri Bold" panose="020F0702030404030204" charset="0"/>
              </a:rPr>
              <a:t> </a:t>
            </a:r>
            <a:r>
              <a:rPr kumimoji="1" lang="en-US" altLang="zh-CN" sz="2000" b="1" kern="1200" dirty="0">
                <a:solidFill>
                  <a:srgbClr val="0000FF"/>
                </a:solidFill>
                <a:latin typeface="Calibri Bold" panose="020F0702030404030204" charset="0"/>
                <a:ea typeface="+mn-ea"/>
                <a:cs typeface="Calibri Bold" panose="020F0702030404030204" charset="0"/>
              </a:rPr>
              <a:t>Yue-Liang</a:t>
            </a:r>
            <a:r>
              <a:rPr kumimoji="1" lang="zh-CN" altLang="en-US" sz="2000" b="1" kern="1200" dirty="0">
                <a:solidFill>
                  <a:srgbClr val="0000FF"/>
                </a:solidFill>
                <a:latin typeface="Calibri Bold" panose="020F0702030404030204" charset="0"/>
                <a:ea typeface="+mn-ea"/>
                <a:cs typeface="Calibri Bold" panose="020F0702030404030204" charset="0"/>
              </a:rPr>
              <a:t> </a:t>
            </a:r>
            <a:r>
              <a:rPr kumimoji="1" lang="en-US" altLang="zh-CN" sz="2000" b="1" kern="1200" dirty="0">
                <a:solidFill>
                  <a:srgbClr val="0000FF"/>
                </a:solidFill>
                <a:latin typeface="Calibri Bold" panose="020F0702030404030204" charset="0"/>
                <a:ea typeface="+mn-ea"/>
                <a:cs typeface="Calibri Bold" panose="020F0702030404030204" charset="0"/>
              </a:rPr>
              <a:t>Wu</a:t>
            </a:r>
          </a:p>
          <a:p>
            <a:pPr defTabSz="457200"/>
            <a:r>
              <a:rPr kumimoji="1" lang="en-US" altLang="zh-CN" sz="2000" b="1" kern="1200" dirty="0">
                <a:solidFill>
                  <a:srgbClr val="0000FF"/>
                </a:solidFill>
                <a:latin typeface="Calibri Bold" panose="020F0702030404030204" charset="0"/>
                <a:ea typeface="+mn-ea"/>
                <a:cs typeface="Calibri Bold" panose="020F0702030404030204" charset="0"/>
              </a:rPr>
              <a:t>July 24,</a:t>
            </a:r>
            <a:r>
              <a:rPr kumimoji="1" lang="zh-CN" altLang="en-US" sz="2000" b="1" kern="1200" dirty="0">
                <a:solidFill>
                  <a:srgbClr val="0000FF"/>
                </a:solidFill>
                <a:latin typeface="Calibri Bold" panose="020F0702030404030204" charset="0"/>
                <a:ea typeface="+mn-ea"/>
                <a:cs typeface="Calibri Bold" panose="020F0702030404030204" charset="0"/>
              </a:rPr>
              <a:t> </a:t>
            </a:r>
            <a:r>
              <a:rPr kumimoji="1" lang="en-US" altLang="zh-CN" sz="2000" b="1" kern="1200" dirty="0">
                <a:solidFill>
                  <a:srgbClr val="0000FF"/>
                </a:solidFill>
                <a:latin typeface="Calibri Bold" panose="020F0702030404030204" charset="0"/>
                <a:ea typeface="+mn-ea"/>
                <a:cs typeface="Calibri Bold" panose="020F0702030404030204" charset="0"/>
              </a:rPr>
              <a:t>2022</a:t>
            </a:r>
            <a:r>
              <a:rPr kumimoji="1" lang="zh-CN" altLang="en-US" sz="2000" kern="1200" dirty="0">
                <a:solidFill>
                  <a:srgbClr val="0000FF"/>
                </a:solidFill>
                <a:latin typeface="+mn-lt"/>
                <a:ea typeface="+mn-ea"/>
                <a:cs typeface="宋体" panose="02010600030101010101" pitchFamily="6" charset="-122"/>
              </a:rPr>
              <a:t> </a:t>
            </a:r>
            <a:endParaRPr kumimoji="1" lang="en-US" altLang="zh-CN" sz="2000" kern="1200" dirty="0">
              <a:solidFill>
                <a:srgbClr val="0000FF"/>
              </a:solidFill>
              <a:latin typeface="+mn-lt"/>
              <a:ea typeface="+mn-ea"/>
              <a:cs typeface="宋体" panose="02010600030101010101" pitchFamily="6" charset="-122"/>
            </a:endParaRPr>
          </a:p>
        </p:txBody>
      </p:sp>
      <p:sp>
        <p:nvSpPr>
          <p:cNvPr id="4" name="标题 1"/>
          <p:cNvSpPr>
            <a:spLocks noGrp="1"/>
          </p:cNvSpPr>
          <p:nvPr>
            <p:ph type="ctrTitle"/>
          </p:nvPr>
        </p:nvSpPr>
        <p:spPr>
          <a:xfrm>
            <a:off x="685800" y="1130300"/>
            <a:ext cx="7772400" cy="1470025"/>
          </a:xfrm>
        </p:spPr>
        <p:txBody>
          <a:bodyPr vert="horz" wrap="square" lIns="91440" tIns="45720" rIns="91440" bIns="45720" numCol="1" rtlCol="0" anchor="ctr" anchorCtr="0" compatLnSpc="1"/>
          <a:lstStyle/>
          <a:p>
            <a:r>
              <a:rPr lang="en-US" altLang="zh-CN" sz="3200" b="1"/>
              <a:t>Astrophysical background and dark matter implication based on latest AMS-02 data</a:t>
            </a:r>
            <a:endParaRPr lang="zh-CN" altLang="en-US" sz="3200" b="1"/>
          </a:p>
        </p:txBody>
      </p:sp>
      <p:pic>
        <p:nvPicPr>
          <p:cNvPr id="14341" name="图片 8"/>
          <p:cNvPicPr>
            <a:picLocks noChangeAspect="1"/>
          </p:cNvPicPr>
          <p:nvPr/>
        </p:nvPicPr>
        <p:blipFill>
          <a:blip r:embed="rId3"/>
          <a:stretch>
            <a:fillRect/>
          </a:stretch>
        </p:blipFill>
        <p:spPr>
          <a:xfrm>
            <a:off x="5103813" y="6069013"/>
            <a:ext cx="4040187" cy="731837"/>
          </a:xfrm>
          <a:prstGeom prst="rect">
            <a:avLst/>
          </a:prstGeom>
          <a:noFill/>
          <a:ln w="9525">
            <a:noFill/>
          </a:ln>
        </p:spPr>
      </p:pic>
      <p:pic>
        <p:nvPicPr>
          <p:cNvPr id="14342" name="图片 10"/>
          <p:cNvPicPr>
            <a:picLocks noChangeAspect="1"/>
          </p:cNvPicPr>
          <p:nvPr/>
        </p:nvPicPr>
        <p:blipFill>
          <a:blip r:embed="rId4"/>
          <a:stretch>
            <a:fillRect/>
          </a:stretch>
        </p:blipFill>
        <p:spPr>
          <a:xfrm>
            <a:off x="-317" y="6134100"/>
            <a:ext cx="3465512" cy="723900"/>
          </a:xfrm>
          <a:prstGeom prst="rect">
            <a:avLst/>
          </a:prstGeom>
          <a:noFill/>
          <a:ln w="9525">
            <a:noFill/>
          </a:ln>
        </p:spPr>
      </p:pic>
      <p:sp>
        <p:nvSpPr>
          <p:cNvPr id="5" name="文本框 4"/>
          <p:cNvSpPr txBox="1"/>
          <p:nvPr/>
        </p:nvSpPr>
        <p:spPr>
          <a:xfrm>
            <a:off x="20955" y="4434205"/>
            <a:ext cx="9106535" cy="706755"/>
          </a:xfrm>
          <a:prstGeom prst="rect">
            <a:avLst/>
          </a:prstGeom>
          <a:solidFill>
            <a:schemeClr val="tx2">
              <a:lumMod val="40000"/>
              <a:lumOff val="60000"/>
            </a:schemeClr>
          </a:solidFill>
        </p:spPr>
        <p:txBody>
          <a:bodyPr wrap="square" rtlCol="0" anchor="t">
            <a:spAutoFit/>
          </a:bodyPr>
          <a:lstStyle/>
          <a:p>
            <a:pPr algn="ctr"/>
            <a:r>
              <a:rPr lang="zh-CN" altLang="en-US" sz="2000" b="1"/>
              <a:t>第三届粒子物理前沿研讨会</a:t>
            </a:r>
          </a:p>
          <a:p>
            <a:pPr algn="ctr"/>
            <a:r>
              <a:rPr lang="zh-CN" altLang="en-US" sz="2000" b="1"/>
              <a:t>(The III Workshop on Frontiers of Particle Physics) (21-July 26, 2022)</a:t>
            </a:r>
          </a:p>
        </p:txBody>
      </p:sp>
      <p:pic>
        <p:nvPicPr>
          <p:cNvPr id="6" name="图片 5"/>
          <p:cNvPicPr>
            <a:picLocks noChangeAspect="1"/>
          </p:cNvPicPr>
          <p:nvPr/>
        </p:nvPicPr>
        <p:blipFill>
          <a:blip r:embed="rId5"/>
          <a:stretch>
            <a:fillRect/>
          </a:stretch>
        </p:blipFill>
        <p:spPr>
          <a:xfrm>
            <a:off x="0" y="0"/>
            <a:ext cx="6174740" cy="828675"/>
          </a:xfrm>
          <a:prstGeom prst="rect">
            <a:avLst/>
          </a:prstGeom>
        </p:spPr>
      </p:pic>
      <p:sp>
        <p:nvSpPr>
          <p:cNvPr id="7" name="文本框 6"/>
          <p:cNvSpPr txBox="1"/>
          <p:nvPr/>
        </p:nvSpPr>
        <p:spPr>
          <a:xfrm>
            <a:off x="2546985" y="3672840"/>
            <a:ext cx="4898390" cy="368300"/>
          </a:xfrm>
          <a:prstGeom prst="rect">
            <a:avLst/>
          </a:prstGeom>
          <a:noFill/>
        </p:spPr>
        <p:txBody>
          <a:bodyPr wrap="square" rtlCol="0" anchor="t">
            <a:spAutoFit/>
          </a:bodyPr>
          <a:lstStyle/>
          <a:p>
            <a:r>
              <a:rPr lang="zh-CN" altLang="en-US"/>
              <a:t>A</a:t>
            </a:r>
            <a:r>
              <a:rPr lang="en-US" altLang="zh-CN"/>
              <a:t>PJ,</a:t>
            </a:r>
            <a:r>
              <a:rPr lang="zh-CN" altLang="en-US"/>
              <a:t>901, 1</a:t>
            </a:r>
            <a:r>
              <a:rPr lang="en-US" altLang="zh-CN"/>
              <a:t>(</a:t>
            </a:r>
            <a:r>
              <a:rPr lang="zh-CN" altLang="en-US"/>
              <a:t>2020</a:t>
            </a:r>
            <a:r>
              <a:rPr lang="en-US" altLang="zh-CN"/>
              <a:t>) </a:t>
            </a:r>
            <a:r>
              <a:rPr lang="en-US" altLang="zh-CN" dirty="0">
                <a:sym typeface="+mn-ea"/>
              </a:rPr>
              <a:t>ArXiv:</a:t>
            </a:r>
            <a:r>
              <a:rPr lang="zh-CN" altLang="en-US" dirty="0">
                <a:sym typeface="+mn-ea"/>
              </a:rPr>
              <a:t> </a:t>
            </a:r>
            <a:r>
              <a:rPr lang="is-IS" altLang="zh-CN" dirty="0">
                <a:sym typeface="+mn-ea"/>
              </a:rPr>
              <a:t>1410.0171</a:t>
            </a:r>
            <a:r>
              <a:rPr lang="zh-CN" altLang="en-US" dirty="0">
                <a:sym typeface="+mn-ea"/>
              </a:rPr>
              <a:t>,</a:t>
            </a:r>
            <a:r>
              <a:rPr lang="en-US" altLang="zh-CN" dirty="0">
                <a:sym typeface="+mn-ea"/>
              </a:rPr>
              <a:t> </a:t>
            </a:r>
            <a:r>
              <a:rPr lang="is-IS" altLang="zh-CN" dirty="0">
                <a:sym typeface="+mn-ea"/>
              </a:rPr>
              <a:t>1504.04604</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863" y="107950"/>
            <a:ext cx="8229600" cy="719138"/>
          </a:xfrm>
        </p:spPr>
        <p:txBody>
          <a:bodyPr vert="horz" wrap="square" lIns="91440" tIns="45720" rIns="91440" bIns="45720" numCol="1" rtlCol="0" anchor="ctr" anchorCtr="0" compatLnSpc="1"/>
          <a:lstStyle/>
          <a:p>
            <a:r>
              <a:rPr lang="en-US" altLang="zh-CN" sz="4000" err="1"/>
              <a:t>Hadronic</a:t>
            </a:r>
            <a:r>
              <a:rPr lang="en-US" altLang="zh-CN" sz="4000"/>
              <a:t> interaction model</a:t>
            </a:r>
            <a:endParaRPr lang="zh-CN" altLang="en-US" sz="4000"/>
          </a:p>
        </p:txBody>
      </p:sp>
      <p:pic>
        <p:nvPicPr>
          <p:cNvPr id="30722" name="图片 3"/>
          <p:cNvPicPr>
            <a:picLocks noChangeAspect="1"/>
          </p:cNvPicPr>
          <p:nvPr/>
        </p:nvPicPr>
        <p:blipFill>
          <a:blip r:embed="rId2"/>
          <a:stretch>
            <a:fillRect/>
          </a:stretch>
        </p:blipFill>
        <p:spPr>
          <a:xfrm>
            <a:off x="0" y="742950"/>
            <a:ext cx="6956425" cy="6007100"/>
          </a:xfrm>
          <a:prstGeom prst="rect">
            <a:avLst/>
          </a:prstGeom>
          <a:noFill/>
          <a:ln w="9525">
            <a:noFill/>
          </a:ln>
        </p:spPr>
      </p:pic>
      <p:sp>
        <p:nvSpPr>
          <p:cNvPr id="30723" name="矩形 4"/>
          <p:cNvSpPr/>
          <p:nvPr/>
        </p:nvSpPr>
        <p:spPr>
          <a:xfrm>
            <a:off x="2001838" y="1722438"/>
            <a:ext cx="2711450" cy="369887"/>
          </a:xfrm>
          <a:prstGeom prst="rect">
            <a:avLst/>
          </a:prstGeom>
          <a:noFill/>
          <a:ln w="9525">
            <a:noFill/>
          </a:ln>
        </p:spPr>
        <p:txBody>
          <a:bodyPr wrap="none">
            <a:spAutoFit/>
          </a:bodyPr>
          <a:lstStyle/>
          <a:p>
            <a:r>
              <a:rPr lang="en-US" altLang="zh-CN" dirty="0">
                <a:latin typeface="Mangal" charset="-122"/>
              </a:rPr>
              <a:t>﻿QGSJET</a:t>
            </a:r>
            <a:r>
              <a:rPr lang="en-US" altLang="zh-CN" dirty="0">
                <a:latin typeface="Calibri" panose="020F0702030404030204" pitchFamily="6" charset="0"/>
              </a:rPr>
              <a:t>-</a:t>
            </a:r>
            <a:r>
              <a:rPr lang="en-US" altLang="zh-CN" dirty="0">
                <a:latin typeface="Mangal" charset="-122"/>
              </a:rPr>
              <a:t>II</a:t>
            </a:r>
            <a:r>
              <a:rPr lang="en-US" altLang="zh-CN" dirty="0">
                <a:latin typeface="Calibri" panose="020F0702030404030204" pitchFamily="6" charset="0"/>
              </a:rPr>
              <a:t>-4</a:t>
            </a:r>
            <a:r>
              <a:rPr lang="en-US" altLang="zh-CN" dirty="0">
                <a:latin typeface="Mangal" charset="-122"/>
              </a:rPr>
              <a:t> (solid, red)</a:t>
            </a:r>
            <a:endParaRPr lang="zh-CN" altLang="en-US" dirty="0">
              <a:latin typeface="Calibri" panose="020F0702030404030204" pitchFamily="6" charset="0"/>
            </a:endParaRPr>
          </a:p>
        </p:txBody>
      </p:sp>
      <p:sp>
        <p:nvSpPr>
          <p:cNvPr id="30724" name="矩形 5"/>
          <p:cNvSpPr/>
          <p:nvPr/>
        </p:nvSpPr>
        <p:spPr>
          <a:xfrm>
            <a:off x="2012950" y="2098675"/>
            <a:ext cx="2559050" cy="369888"/>
          </a:xfrm>
          <a:prstGeom prst="rect">
            <a:avLst/>
          </a:prstGeom>
          <a:noFill/>
          <a:ln w="9525">
            <a:noFill/>
          </a:ln>
        </p:spPr>
        <p:txBody>
          <a:bodyPr wrap="none">
            <a:spAutoFit/>
          </a:bodyPr>
          <a:lstStyle/>
          <a:p>
            <a:r>
              <a:rPr lang="en-US" altLang="zh-CN" dirty="0">
                <a:latin typeface="Calibri" panose="020F0702030404030204" pitchFamily="6" charset="0"/>
              </a:rPr>
              <a:t>﻿EPOS-LHC (dashed, blue)</a:t>
            </a:r>
            <a:endParaRPr lang="zh-CN" altLang="en-US" dirty="0">
              <a:latin typeface="Calibri" panose="020F0702030404030204" pitchFamily="6" charset="0"/>
            </a:endParaRPr>
          </a:p>
        </p:txBody>
      </p:sp>
      <p:sp>
        <p:nvSpPr>
          <p:cNvPr id="30725" name="矩形 6"/>
          <p:cNvSpPr/>
          <p:nvPr/>
        </p:nvSpPr>
        <p:spPr>
          <a:xfrm>
            <a:off x="2776538" y="4900613"/>
            <a:ext cx="4148137" cy="646112"/>
          </a:xfrm>
          <a:prstGeom prst="rect">
            <a:avLst/>
          </a:prstGeom>
          <a:noFill/>
          <a:ln w="9525">
            <a:noFill/>
          </a:ln>
        </p:spPr>
        <p:txBody>
          <a:bodyPr>
            <a:spAutoFit/>
          </a:bodyPr>
          <a:lstStyle/>
          <a:p>
            <a:r>
              <a:rPr lang="en-US" altLang="zh-CN" dirty="0">
                <a:latin typeface="Calibri" panose="020F0702030404030204" pitchFamily="6" charset="0"/>
              </a:rPr>
              <a:t>﻿(dotted–dashed, green)</a:t>
            </a:r>
            <a:endParaRPr lang="zh-CN" altLang="en-US" dirty="0">
              <a:latin typeface="Calibri" panose="020F0702030404030204" pitchFamily="6" charset="0"/>
            </a:endParaRPr>
          </a:p>
          <a:p>
            <a:r>
              <a:rPr lang="en-US" altLang="zh-CN" dirty="0">
                <a:latin typeface="Calibri" panose="020F0702030404030204" pitchFamily="6" charset="0"/>
              </a:rPr>
              <a:t>(﻿parameterizations by Tan &amp; Ng (1983))</a:t>
            </a:r>
          </a:p>
        </p:txBody>
      </p:sp>
      <p:sp>
        <p:nvSpPr>
          <p:cNvPr id="30726" name="矩形 8"/>
          <p:cNvSpPr/>
          <p:nvPr/>
        </p:nvSpPr>
        <p:spPr>
          <a:xfrm>
            <a:off x="6721475" y="1125538"/>
            <a:ext cx="2422525" cy="4248150"/>
          </a:xfrm>
          <a:prstGeom prst="rect">
            <a:avLst/>
          </a:prstGeom>
          <a:noFill/>
          <a:ln w="9525">
            <a:noFill/>
          </a:ln>
        </p:spPr>
        <p:txBody>
          <a:bodyPr>
            <a:spAutoFit/>
          </a:bodyPr>
          <a:lstStyle/>
          <a:p>
            <a:r>
              <a:rPr lang="en-US" altLang="zh-CN" dirty="0">
                <a:latin typeface="Calibri" panose="020F0702030404030204" pitchFamily="6" charset="0"/>
              </a:rPr>
              <a:t>In the Conventional model, the antiproton yield is less than the others below 10 GeV. And in the ranges from 10 GeV to 100 GeV, EPOS-LHC model has more contribution to the antiproton yields than the Conventional and QGSJET-II-04 model. QGSJET-II-04 is moderate model to describe the hadronic interaction</a:t>
            </a:r>
            <a:endParaRPr lang="zh-CN" altLang="en-US" dirty="0">
              <a:latin typeface="Calibri" panose="020F0702030404030204" pitchFamily="6" charset="0"/>
            </a:endParaRPr>
          </a:p>
        </p:txBody>
      </p:sp>
      <p:sp>
        <p:nvSpPr>
          <p:cNvPr id="30727" name="矩形 9"/>
          <p:cNvSpPr/>
          <p:nvPr/>
        </p:nvSpPr>
        <p:spPr>
          <a:xfrm>
            <a:off x="7096125" y="6083300"/>
            <a:ext cx="1858963" cy="369888"/>
          </a:xfrm>
          <a:prstGeom prst="rect">
            <a:avLst/>
          </a:prstGeom>
          <a:noFill/>
          <a:ln w="9525">
            <a:noFill/>
          </a:ln>
        </p:spPr>
        <p:txBody>
          <a:bodyPr wrap="none">
            <a:spAutoFit/>
          </a:bodyPr>
          <a:lstStyle/>
          <a:p>
            <a:r>
              <a:rPr lang="is-IS" altLang="zh-CN" dirty="0">
                <a:latin typeface="Calibri" panose="020F0702030404030204" pitchFamily="6" charset="0"/>
              </a:rPr>
              <a:t>﻿arxiv</a:t>
            </a:r>
            <a:r>
              <a:rPr lang="en-US" altLang="zh-CN" dirty="0">
                <a:latin typeface="Calibri" panose="020F0702030404030204" pitchFamily="6" charset="0"/>
              </a:rPr>
              <a:t>:</a:t>
            </a:r>
            <a:r>
              <a:rPr lang="zh-CN" altLang="en-US" dirty="0">
                <a:latin typeface="Calibri" panose="020F0702030404030204" pitchFamily="6" charset="0"/>
              </a:rPr>
              <a:t> </a:t>
            </a:r>
            <a:r>
              <a:rPr lang="is-IS" altLang="zh-CN" dirty="0">
                <a:latin typeface="Calibri" panose="020F0702030404030204" pitchFamily="6" charset="0"/>
              </a:rPr>
              <a:t>1502.04158</a:t>
            </a:r>
            <a:endParaRPr lang="zh-CN" altLang="en-US" dirty="0">
              <a:latin typeface="Calibri" panose="020F0702030404030204" pitchFamily="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100" y="274955"/>
            <a:ext cx="8521700" cy="1143000"/>
          </a:xfrm>
        </p:spPr>
        <p:txBody>
          <a:bodyPr/>
          <a:lstStyle/>
          <a:p>
            <a:r>
              <a:rPr lang="en-US" altLang="zh-CN"/>
              <a:t>anti-particle product with Z-factor expression</a:t>
            </a:r>
          </a:p>
        </p:txBody>
      </p:sp>
      <p:pic>
        <p:nvPicPr>
          <p:cNvPr id="4" name="图片 3" descr="Screen Shot 2019-12-06 at 14.54.30"/>
          <p:cNvPicPr>
            <a:picLocks noChangeAspect="1"/>
          </p:cNvPicPr>
          <p:nvPr/>
        </p:nvPicPr>
        <p:blipFill>
          <a:blip r:embed="rId2"/>
          <a:stretch>
            <a:fillRect/>
          </a:stretch>
        </p:blipFill>
        <p:spPr>
          <a:xfrm>
            <a:off x="325120" y="1600200"/>
            <a:ext cx="8115935" cy="1282700"/>
          </a:xfrm>
          <a:prstGeom prst="rect">
            <a:avLst/>
          </a:prstGeom>
        </p:spPr>
      </p:pic>
      <p:pic>
        <p:nvPicPr>
          <p:cNvPr id="5" name="图片 4" descr="Screen Shot 2019-12-06 at 14.56.18"/>
          <p:cNvPicPr>
            <a:picLocks noChangeAspect="1"/>
          </p:cNvPicPr>
          <p:nvPr/>
        </p:nvPicPr>
        <p:blipFill>
          <a:blip r:embed="rId3"/>
          <a:stretch>
            <a:fillRect/>
          </a:stretch>
        </p:blipFill>
        <p:spPr>
          <a:xfrm>
            <a:off x="539750" y="2967355"/>
            <a:ext cx="4076700" cy="647700"/>
          </a:xfrm>
          <a:prstGeom prst="rect">
            <a:avLst/>
          </a:prstGeom>
        </p:spPr>
      </p:pic>
      <p:pic>
        <p:nvPicPr>
          <p:cNvPr id="6" name="图片 5" descr="Screen Shot 2019-12-06 at 14.57.09"/>
          <p:cNvPicPr>
            <a:picLocks noChangeAspect="1"/>
          </p:cNvPicPr>
          <p:nvPr/>
        </p:nvPicPr>
        <p:blipFill>
          <a:blip r:embed="rId4"/>
          <a:stretch>
            <a:fillRect/>
          </a:stretch>
        </p:blipFill>
        <p:spPr>
          <a:xfrm>
            <a:off x="626745" y="3836035"/>
            <a:ext cx="3468370" cy="1322705"/>
          </a:xfrm>
          <a:prstGeom prst="rect">
            <a:avLst/>
          </a:prstGeom>
        </p:spPr>
      </p:pic>
      <p:pic>
        <p:nvPicPr>
          <p:cNvPr id="8" name="图片 7" descr="Screen Shot 2019-12-06 at 14.58.54"/>
          <p:cNvPicPr>
            <a:picLocks noChangeAspect="1"/>
          </p:cNvPicPr>
          <p:nvPr/>
        </p:nvPicPr>
        <p:blipFill>
          <a:blip r:embed="rId5"/>
          <a:stretch>
            <a:fillRect/>
          </a:stretch>
        </p:blipFill>
        <p:spPr>
          <a:xfrm>
            <a:off x="457200" y="5379720"/>
            <a:ext cx="4811395" cy="937895"/>
          </a:xfrm>
          <a:prstGeom prst="rect">
            <a:avLst/>
          </a:prstGeom>
        </p:spPr>
      </p:pic>
      <p:pic>
        <p:nvPicPr>
          <p:cNvPr id="3" name="图片 2"/>
          <p:cNvPicPr>
            <a:picLocks noChangeAspect="1"/>
          </p:cNvPicPr>
          <p:nvPr/>
        </p:nvPicPr>
        <p:blipFill>
          <a:blip r:embed="rId6"/>
          <a:stretch>
            <a:fillRect/>
          </a:stretch>
        </p:blipFill>
        <p:spPr>
          <a:xfrm>
            <a:off x="4903470" y="2576195"/>
            <a:ext cx="4114800" cy="30753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50203"/>
            <a:ext cx="8229600" cy="1143000"/>
          </a:xfrm>
        </p:spPr>
        <p:txBody>
          <a:bodyPr/>
          <a:lstStyle/>
          <a:p>
            <a:r>
              <a:rPr lang="en-US" altLang="zh-CN" sz="3600">
                <a:sym typeface="+mn-ea"/>
              </a:rPr>
              <a:t>comparison of  Z-factor between this paper and Kachelriess et all(2015)</a:t>
            </a:r>
            <a:endParaRPr lang="zh-CN" altLang="en-US"/>
          </a:p>
        </p:txBody>
      </p:sp>
      <p:pic>
        <p:nvPicPr>
          <p:cNvPr id="5" name="图片 4" descr="Screen Shot 2019-12-06 at 15.07.43"/>
          <p:cNvPicPr>
            <a:picLocks noChangeAspect="1"/>
          </p:cNvPicPr>
          <p:nvPr/>
        </p:nvPicPr>
        <p:blipFill>
          <a:blip r:embed="rId2"/>
          <a:stretch>
            <a:fillRect/>
          </a:stretch>
        </p:blipFill>
        <p:spPr>
          <a:xfrm>
            <a:off x="241935" y="1547495"/>
            <a:ext cx="8624570" cy="2851150"/>
          </a:xfrm>
          <a:prstGeom prst="rect">
            <a:avLst/>
          </a:prstGeom>
        </p:spPr>
      </p:pic>
      <p:pic>
        <p:nvPicPr>
          <p:cNvPr id="6" name="图片 5" descr="Screen Shot 2019-12-06 at 14.56.18"/>
          <p:cNvPicPr>
            <a:picLocks noChangeAspect="1"/>
          </p:cNvPicPr>
          <p:nvPr/>
        </p:nvPicPr>
        <p:blipFill>
          <a:blip r:embed="rId3"/>
          <a:stretch>
            <a:fillRect/>
          </a:stretch>
        </p:blipFill>
        <p:spPr>
          <a:xfrm>
            <a:off x="241935" y="4924425"/>
            <a:ext cx="4076700" cy="647700"/>
          </a:xfrm>
          <a:prstGeom prst="rect">
            <a:avLst/>
          </a:prstGeom>
        </p:spPr>
      </p:pic>
      <p:pic>
        <p:nvPicPr>
          <p:cNvPr id="8" name="图片 7" descr="Screen Shot 2019-12-06 at 14.58.54"/>
          <p:cNvPicPr>
            <a:picLocks noChangeAspect="1"/>
          </p:cNvPicPr>
          <p:nvPr/>
        </p:nvPicPr>
        <p:blipFill>
          <a:blip r:embed="rId4"/>
          <a:stretch>
            <a:fillRect/>
          </a:stretch>
        </p:blipFill>
        <p:spPr>
          <a:xfrm>
            <a:off x="309245" y="5603875"/>
            <a:ext cx="4811395" cy="937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863" y="107950"/>
            <a:ext cx="8229600" cy="719138"/>
          </a:xfrm>
        </p:spPr>
        <p:txBody>
          <a:bodyPr vert="horz" wrap="square" lIns="91440" tIns="45720" rIns="91440" bIns="45720" numCol="1" rtlCol="0" anchor="ctr" anchorCtr="0" compatLnSpc="1"/>
          <a:lstStyle/>
          <a:p>
            <a:r>
              <a:rPr lang="en-US" altLang="zh-CN" sz="4000" err="1"/>
              <a:t>Hadronic</a:t>
            </a:r>
            <a:r>
              <a:rPr lang="en-US" altLang="zh-CN" sz="4000"/>
              <a:t> interaction model</a:t>
            </a:r>
            <a:endParaRPr lang="zh-CN" altLang="en-US" sz="4000"/>
          </a:p>
        </p:txBody>
      </p:sp>
      <p:sp>
        <p:nvSpPr>
          <p:cNvPr id="31746" name="矩形 8"/>
          <p:cNvSpPr/>
          <p:nvPr/>
        </p:nvSpPr>
        <p:spPr>
          <a:xfrm>
            <a:off x="6445250" y="1473200"/>
            <a:ext cx="2576513" cy="4524375"/>
          </a:xfrm>
          <a:prstGeom prst="rect">
            <a:avLst/>
          </a:prstGeom>
          <a:noFill/>
          <a:ln w="9525">
            <a:noFill/>
          </a:ln>
        </p:spPr>
        <p:txBody>
          <a:bodyPr>
            <a:spAutoFit/>
          </a:bodyPr>
          <a:lstStyle/>
          <a:p>
            <a:r>
              <a:rPr lang="en-US" altLang="zh-CN" dirty="0">
                <a:latin typeface="Calibri" panose="020F0702030404030204" pitchFamily="6" charset="0"/>
              </a:rPr>
              <a:t>As</a:t>
            </a:r>
            <a:r>
              <a:rPr lang="zh-CN" altLang="en-US" dirty="0">
                <a:latin typeface="Calibri" panose="020F0702030404030204" pitchFamily="6" charset="0"/>
              </a:rPr>
              <a:t> </a:t>
            </a:r>
            <a:r>
              <a:rPr lang="en-US" altLang="zh-CN" dirty="0">
                <a:latin typeface="Calibri" panose="020F0702030404030204" pitchFamily="6" charset="0"/>
              </a:rPr>
              <a:t>in</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paper</a:t>
            </a:r>
            <a:r>
              <a:rPr lang="zh-CN" altLang="en-US" dirty="0">
                <a:latin typeface="Calibri" panose="020F0702030404030204" pitchFamily="6" charset="0"/>
              </a:rPr>
              <a:t> </a:t>
            </a:r>
            <a:r>
              <a:rPr lang="en-US" altLang="zh-CN" dirty="0">
                <a:latin typeface="Calibri" panose="020F0702030404030204" pitchFamily="6" charset="0"/>
              </a:rPr>
              <a:t>of</a:t>
            </a:r>
            <a:r>
              <a:rPr lang="zh-CN" altLang="en-US" dirty="0">
                <a:latin typeface="Calibri" panose="020F0702030404030204" pitchFamily="6" charset="0"/>
              </a:rPr>
              <a:t> </a:t>
            </a:r>
            <a:r>
              <a:rPr lang="en-US" altLang="zh-CN" dirty="0">
                <a:latin typeface="Calibri" panose="020F0702030404030204" pitchFamily="6" charset="0"/>
              </a:rPr>
              <a:t>arxiv:</a:t>
            </a:r>
            <a:r>
              <a:rPr lang="is-IS" altLang="zh-CN" dirty="0">
                <a:latin typeface="Calibri" panose="020F0702030404030204" pitchFamily="6" charset="0"/>
              </a:rPr>
              <a:t>﻿1502.04158</a:t>
            </a:r>
            <a:r>
              <a:rPr lang="en-US" altLang="zh-CN" dirty="0">
                <a:latin typeface="Calibri" panose="020F0702030404030204" pitchFamily="6" charset="0"/>
              </a:rPr>
              <a:t>,</a:t>
            </a:r>
            <a:r>
              <a:rPr lang="zh-CN" altLang="en-US" dirty="0">
                <a:latin typeface="Calibri" panose="020F0702030404030204" pitchFamily="6" charset="0"/>
              </a:rPr>
              <a:t> </a:t>
            </a:r>
            <a:r>
              <a:rPr lang="en-US" altLang="zh-CN" dirty="0">
                <a:latin typeface="Calibri" panose="020F0702030404030204" pitchFamily="6" charset="0"/>
              </a:rPr>
              <a:t>CR</a:t>
            </a:r>
            <a:r>
              <a:rPr lang="zh-CN" altLang="en-US" dirty="0">
                <a:latin typeface="Calibri" panose="020F0702030404030204" pitchFamily="6" charset="0"/>
              </a:rPr>
              <a:t> </a:t>
            </a:r>
            <a:r>
              <a:rPr lang="en-US" altLang="zh-CN" dirty="0">
                <a:latin typeface="Calibri" panose="020F0702030404030204" pitchFamily="6" charset="0"/>
              </a:rPr>
              <a:t>positron</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not</a:t>
            </a:r>
            <a:r>
              <a:rPr lang="zh-CN" altLang="en-US" dirty="0">
                <a:latin typeface="Calibri" panose="020F0702030404030204" pitchFamily="6" charset="0"/>
              </a:rPr>
              <a:t> </a:t>
            </a:r>
            <a:r>
              <a:rPr lang="en-US" altLang="zh-CN" dirty="0">
                <a:latin typeface="Calibri" panose="020F0702030404030204" pitchFamily="6" charset="0"/>
              </a:rPr>
              <a:t>included</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analyze</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product</a:t>
            </a:r>
            <a:r>
              <a:rPr lang="zh-CN" altLang="en-US" dirty="0">
                <a:latin typeface="Calibri" panose="020F0702030404030204" pitchFamily="6" charset="0"/>
              </a:rPr>
              <a:t> </a:t>
            </a:r>
            <a:r>
              <a:rPr lang="en-US" altLang="zh-CN" dirty="0">
                <a:latin typeface="Calibri" panose="020F0702030404030204" pitchFamily="6" charset="0"/>
              </a:rPr>
              <a:t>of</a:t>
            </a:r>
            <a:r>
              <a:rPr lang="zh-CN" altLang="en-US" dirty="0">
                <a:latin typeface="Calibri" panose="020F0702030404030204" pitchFamily="6" charset="0"/>
              </a:rPr>
              <a:t> </a:t>
            </a:r>
            <a:r>
              <a:rPr lang="en-US" altLang="zh-CN" dirty="0">
                <a:latin typeface="Calibri" panose="020F0702030404030204" pitchFamily="6" charset="0"/>
              </a:rPr>
              <a:t>them.</a:t>
            </a:r>
          </a:p>
          <a:p>
            <a:r>
              <a:rPr lang="en-US" altLang="zh-CN" dirty="0">
                <a:latin typeface="Calibri" panose="020F0702030404030204" pitchFamily="6" charset="0"/>
              </a:rPr>
              <a:t>In</a:t>
            </a:r>
            <a:r>
              <a:rPr lang="zh-CN" altLang="en-US" dirty="0">
                <a:latin typeface="Calibri" panose="020F0702030404030204" pitchFamily="6" charset="0"/>
              </a:rPr>
              <a:t> </a:t>
            </a:r>
            <a:r>
              <a:rPr lang="en-US" altLang="zh-CN" dirty="0">
                <a:latin typeface="Calibri" panose="020F0702030404030204" pitchFamily="6" charset="0"/>
              </a:rPr>
              <a:t>our</a:t>
            </a:r>
            <a:r>
              <a:rPr lang="zh-CN" altLang="en-US" dirty="0">
                <a:latin typeface="Calibri" panose="020F0702030404030204" pitchFamily="6" charset="0"/>
              </a:rPr>
              <a:t> </a:t>
            </a:r>
            <a:r>
              <a:rPr lang="en-US" altLang="zh-CN" dirty="0">
                <a:latin typeface="Calibri" panose="020F0702030404030204" pitchFamily="6" charset="0"/>
              </a:rPr>
              <a:t>work,</a:t>
            </a:r>
            <a:r>
              <a:rPr lang="zh-CN" altLang="en-US" dirty="0">
                <a:latin typeface="Calibri" panose="020F0702030404030204" pitchFamily="6" charset="0"/>
              </a:rPr>
              <a:t> </a:t>
            </a:r>
            <a:r>
              <a:rPr lang="en-US" altLang="zh-CN" dirty="0">
                <a:latin typeface="Calibri" panose="020F0702030404030204" pitchFamily="6" charset="0"/>
              </a:rPr>
              <a:t>we</a:t>
            </a:r>
            <a:r>
              <a:rPr lang="zh-CN" altLang="en-US" dirty="0">
                <a:latin typeface="Calibri" panose="020F0702030404030204" pitchFamily="6" charset="0"/>
              </a:rPr>
              <a:t> </a:t>
            </a:r>
            <a:r>
              <a:rPr lang="en-US" altLang="zh-CN" dirty="0">
                <a:latin typeface="Calibri" panose="020F0702030404030204" pitchFamily="6" charset="0"/>
              </a:rPr>
              <a:t>re-calculate</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cross-section</a:t>
            </a:r>
            <a:r>
              <a:rPr lang="zh-CN" altLang="en-US" dirty="0">
                <a:latin typeface="Calibri" panose="020F0702030404030204" pitchFamily="6" charset="0"/>
              </a:rPr>
              <a:t> </a:t>
            </a:r>
            <a:r>
              <a:rPr lang="en-US" altLang="zh-CN" dirty="0">
                <a:latin typeface="Calibri" panose="020F0702030404030204" pitchFamily="6" charset="0"/>
              </a:rPr>
              <a:t>relevant</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CR</a:t>
            </a:r>
            <a:r>
              <a:rPr lang="zh-CN" altLang="en-US" dirty="0">
                <a:latin typeface="Calibri" panose="020F0702030404030204" pitchFamily="6" charset="0"/>
              </a:rPr>
              <a:t> </a:t>
            </a:r>
            <a:r>
              <a:rPr lang="en-US" altLang="zh-CN" dirty="0">
                <a:latin typeface="Calibri" panose="020F0702030404030204" pitchFamily="6" charset="0"/>
              </a:rPr>
              <a:t>positrons</a:t>
            </a:r>
            <a:r>
              <a:rPr lang="zh-CN" altLang="en-US" dirty="0">
                <a:latin typeface="Calibri" panose="020F0702030404030204" pitchFamily="6" charset="0"/>
              </a:rPr>
              <a:t> </a:t>
            </a:r>
            <a:r>
              <a:rPr lang="en-US" altLang="zh-CN" dirty="0">
                <a:latin typeface="Calibri" panose="020F0702030404030204" pitchFamily="6" charset="0"/>
              </a:rPr>
              <a:t>in</a:t>
            </a:r>
            <a:r>
              <a:rPr lang="zh-CN" altLang="en-US" dirty="0">
                <a:latin typeface="Calibri" panose="020F0702030404030204" pitchFamily="6" charset="0"/>
              </a:rPr>
              <a:t> </a:t>
            </a:r>
            <a:r>
              <a:rPr lang="en-US" altLang="zh-CN" dirty="0">
                <a:latin typeface="Calibri" panose="020F0702030404030204" pitchFamily="6" charset="0"/>
              </a:rPr>
              <a:t>QGSJET-II-04.</a:t>
            </a:r>
            <a:r>
              <a:rPr lang="zh-CN" altLang="en-US" dirty="0">
                <a:latin typeface="Calibri" panose="020F0702030404030204" pitchFamily="6" charset="0"/>
              </a:rPr>
              <a:t> </a:t>
            </a:r>
            <a:endParaRPr lang="en-US" altLang="zh-CN" dirty="0">
              <a:latin typeface="Calibri" panose="020F0702030404030204" pitchFamily="6" charset="0"/>
            </a:endParaRPr>
          </a:p>
          <a:p>
            <a:r>
              <a:rPr lang="en-US" altLang="zh-CN" dirty="0">
                <a:latin typeface="Calibri" panose="020F0702030404030204" pitchFamily="6" charset="0"/>
              </a:rPr>
              <a:t>In the Conventional model, the positron</a:t>
            </a:r>
            <a:r>
              <a:rPr lang="zh-CN" altLang="en-US" dirty="0">
                <a:latin typeface="Calibri" panose="020F0702030404030204" pitchFamily="6" charset="0"/>
              </a:rPr>
              <a:t> </a:t>
            </a:r>
            <a:r>
              <a:rPr lang="en-US" altLang="zh-CN" dirty="0">
                <a:latin typeface="Calibri" panose="020F0702030404030204" pitchFamily="6" charset="0"/>
              </a:rPr>
              <a:t>yield is</a:t>
            </a:r>
            <a:r>
              <a:rPr lang="zh-CN" altLang="en-US" dirty="0">
                <a:latin typeface="Calibri" panose="020F0702030404030204" pitchFamily="6" charset="0"/>
              </a:rPr>
              <a:t> </a:t>
            </a:r>
            <a:r>
              <a:rPr lang="en-US" altLang="zh-CN" dirty="0">
                <a:latin typeface="Calibri" panose="020F0702030404030204" pitchFamily="6" charset="0"/>
              </a:rPr>
              <a:t>greater</a:t>
            </a:r>
            <a:r>
              <a:rPr lang="zh-CN" altLang="en-US" dirty="0">
                <a:latin typeface="Calibri" panose="020F0702030404030204" pitchFamily="6" charset="0"/>
              </a:rPr>
              <a:t> </a:t>
            </a:r>
            <a:r>
              <a:rPr lang="en-US" altLang="zh-CN" dirty="0">
                <a:latin typeface="Calibri" panose="020F0702030404030204" pitchFamily="6" charset="0"/>
              </a:rPr>
              <a:t>than the QGSJET-II-04 model. QGSJET-II-04 is just</a:t>
            </a:r>
            <a:r>
              <a:rPr lang="zh-CN" altLang="en-US" dirty="0">
                <a:latin typeface="Calibri" panose="020F0702030404030204" pitchFamily="6" charset="0"/>
              </a:rPr>
              <a:t> </a:t>
            </a:r>
            <a:r>
              <a:rPr lang="en-US" altLang="zh-CN" dirty="0">
                <a:latin typeface="Calibri" panose="020F0702030404030204" pitchFamily="6" charset="0"/>
              </a:rPr>
              <a:t>used</a:t>
            </a:r>
            <a:r>
              <a:rPr lang="zh-CN" altLang="en-US" dirty="0">
                <a:latin typeface="Calibri" panose="020F0702030404030204" pitchFamily="6" charset="0"/>
              </a:rPr>
              <a:t> </a:t>
            </a:r>
            <a:r>
              <a:rPr lang="en-US" altLang="zh-CN" dirty="0">
                <a:latin typeface="Calibri" panose="020F0702030404030204" pitchFamily="6" charset="0"/>
              </a:rPr>
              <a:t>to decrease</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product</a:t>
            </a:r>
            <a:r>
              <a:rPr lang="zh-CN" altLang="en-US" dirty="0">
                <a:latin typeface="Calibri" panose="020F0702030404030204" pitchFamily="6" charset="0"/>
              </a:rPr>
              <a:t> </a:t>
            </a:r>
            <a:r>
              <a:rPr lang="en-US" altLang="zh-CN" dirty="0">
                <a:latin typeface="Calibri" panose="020F0702030404030204" pitchFamily="6" charset="0"/>
              </a:rPr>
              <a:t>of</a:t>
            </a:r>
            <a:r>
              <a:rPr lang="zh-CN" altLang="en-US" dirty="0">
                <a:latin typeface="Calibri" panose="020F0702030404030204" pitchFamily="6" charset="0"/>
              </a:rPr>
              <a:t> </a:t>
            </a:r>
            <a:r>
              <a:rPr lang="en-US" altLang="zh-CN" dirty="0">
                <a:latin typeface="Calibri" panose="020F0702030404030204" pitchFamily="6" charset="0"/>
              </a:rPr>
              <a:t>CR</a:t>
            </a:r>
            <a:r>
              <a:rPr lang="zh-CN" altLang="en-US" dirty="0">
                <a:latin typeface="Calibri" panose="020F0702030404030204" pitchFamily="6" charset="0"/>
              </a:rPr>
              <a:t> </a:t>
            </a:r>
            <a:r>
              <a:rPr lang="en-US" altLang="zh-CN" dirty="0">
                <a:latin typeface="Calibri" panose="020F0702030404030204" pitchFamily="6" charset="0"/>
              </a:rPr>
              <a:t>positrons.</a:t>
            </a:r>
          </a:p>
        </p:txBody>
      </p:sp>
      <p:pic>
        <p:nvPicPr>
          <p:cNvPr id="31747" name="图片 2"/>
          <p:cNvPicPr>
            <a:picLocks noChangeAspect="1"/>
          </p:cNvPicPr>
          <p:nvPr/>
        </p:nvPicPr>
        <p:blipFill>
          <a:blip r:embed="rId3"/>
          <a:stretch>
            <a:fillRect/>
          </a:stretch>
        </p:blipFill>
        <p:spPr>
          <a:xfrm>
            <a:off x="298450" y="1125538"/>
            <a:ext cx="6146800" cy="4738687"/>
          </a:xfrm>
          <a:prstGeom prst="rect">
            <a:avLst/>
          </a:prstGeom>
          <a:noFill/>
          <a:ln w="9525">
            <a:noFill/>
          </a:ln>
        </p:spPr>
      </p:pic>
      <p:sp>
        <p:nvSpPr>
          <p:cNvPr id="31748" name="矩形 7"/>
          <p:cNvSpPr/>
          <p:nvPr/>
        </p:nvSpPr>
        <p:spPr>
          <a:xfrm>
            <a:off x="465138" y="5803900"/>
            <a:ext cx="4572000" cy="923925"/>
          </a:xfrm>
          <a:prstGeom prst="rect">
            <a:avLst/>
          </a:prstGeom>
          <a:noFill/>
          <a:ln w="9525">
            <a:noFill/>
          </a:ln>
        </p:spPr>
        <p:txBody>
          <a:bodyPr>
            <a:spAutoFit/>
          </a:bodyPr>
          <a:lstStyle/>
          <a:p>
            <a:r>
              <a:rPr lang="en-US" altLang="zh-CN" dirty="0">
                <a:latin typeface="Calibri" panose="020F0702030404030204" pitchFamily="6" charset="0"/>
              </a:rPr>
              <a:t>But</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the positron</a:t>
            </a:r>
            <a:r>
              <a:rPr lang="zh-CN" altLang="en-US" dirty="0">
                <a:latin typeface="Calibri" panose="020F0702030404030204" pitchFamily="6" charset="0"/>
              </a:rPr>
              <a:t> </a:t>
            </a:r>
            <a:r>
              <a:rPr lang="en-US" altLang="zh-CN" dirty="0">
                <a:latin typeface="Calibri" panose="020F0702030404030204" pitchFamily="6" charset="0"/>
              </a:rPr>
              <a:t>yield is</a:t>
            </a:r>
            <a:r>
              <a:rPr lang="zh-CN" altLang="en-US" dirty="0">
                <a:latin typeface="Calibri" panose="020F0702030404030204" pitchFamily="6" charset="0"/>
              </a:rPr>
              <a:t> </a:t>
            </a:r>
            <a:r>
              <a:rPr lang="en-US" altLang="zh-CN" dirty="0">
                <a:latin typeface="Calibri" panose="020F0702030404030204" pitchFamily="6" charset="0"/>
              </a:rPr>
              <a:t>not</a:t>
            </a:r>
            <a:r>
              <a:rPr lang="zh-CN" altLang="en-US" dirty="0">
                <a:latin typeface="Calibri" panose="020F0702030404030204" pitchFamily="6" charset="0"/>
              </a:rPr>
              <a:t> </a:t>
            </a:r>
            <a:r>
              <a:rPr lang="en-US" altLang="zh-CN" dirty="0">
                <a:latin typeface="Calibri" panose="020F0702030404030204" pitchFamily="6" charset="0"/>
              </a:rPr>
              <a:t>enough</a:t>
            </a:r>
            <a:r>
              <a:rPr lang="zh-CN" altLang="en-US" dirty="0">
                <a:latin typeface="Calibri" panose="020F0702030404030204" pitchFamily="6" charset="0"/>
              </a:rPr>
              <a:t> </a:t>
            </a:r>
            <a:r>
              <a:rPr lang="en-US" altLang="zh-CN" dirty="0">
                <a:latin typeface="Calibri" panose="020F0702030404030204" pitchFamily="6" charset="0"/>
              </a:rPr>
              <a:t>in</a:t>
            </a:r>
            <a:r>
              <a:rPr lang="zh-CN" altLang="en-US" dirty="0">
                <a:latin typeface="Calibri" panose="020F0702030404030204" pitchFamily="6" charset="0"/>
              </a:rPr>
              <a:t> </a:t>
            </a:r>
            <a:r>
              <a:rPr lang="en-US" altLang="zh-CN" dirty="0">
                <a:latin typeface="Calibri" panose="020F0702030404030204" pitchFamily="6" charset="0"/>
              </a:rPr>
              <a:t>the QGSJET-II-04 model. Need</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propagation</a:t>
            </a:r>
            <a:r>
              <a:rPr lang="zh-CN" altLang="en-US" dirty="0">
                <a:latin typeface="Calibri" panose="020F0702030404030204" pitchFamily="6" charset="0"/>
              </a:rPr>
              <a:t> </a:t>
            </a:r>
            <a:r>
              <a:rPr lang="en-US" altLang="zh-CN" dirty="0">
                <a:latin typeface="Calibri" panose="020F0702030404030204" pitchFamily="6" charset="0"/>
              </a:rPr>
              <a:t>model</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depress</a:t>
            </a:r>
            <a:r>
              <a:rPr lang="zh-CN" altLang="en-US" dirty="0">
                <a:latin typeface="Calibri" panose="020F0702030404030204" pitchFamily="6" charset="0"/>
              </a:rPr>
              <a:t> </a:t>
            </a:r>
            <a:r>
              <a:rPr lang="en-US" altLang="zh-CN" dirty="0">
                <a:latin typeface="Calibri" panose="020F0702030404030204" pitchFamily="6" charset="0"/>
              </a:rPr>
              <a:t>it.</a:t>
            </a:r>
            <a:endParaRPr lang="zh-CN" altLang="en-US" dirty="0">
              <a:latin typeface="Calibri" panose="020F0702030404030204" pitchFamily="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250825" y="115888"/>
            <a:ext cx="8229600" cy="620712"/>
          </a:xfrm>
        </p:spPr>
        <p:txBody>
          <a:bodyPr vert="horz" wrap="square" lIns="91440" tIns="45720" rIns="91440" bIns="45720" anchor="ctr"/>
          <a:lstStyle/>
          <a:p>
            <a:r>
              <a:rPr lang="en-US" altLang="zh-CN" sz="3200" dirty="0"/>
              <a:t>Propagation model:</a:t>
            </a:r>
            <a:r>
              <a:rPr lang="zh-CN" altLang="en-US" sz="3200" dirty="0"/>
              <a:t> </a:t>
            </a:r>
            <a:r>
              <a:rPr lang="en-US" altLang="zh-CN" sz="3200" dirty="0"/>
              <a:t>two-zone</a:t>
            </a:r>
            <a:r>
              <a:rPr lang="zh-CN" altLang="en-US" sz="3200" dirty="0"/>
              <a:t> </a:t>
            </a:r>
            <a:r>
              <a:rPr lang="en-US" altLang="zh-CN" sz="3200" dirty="0"/>
              <a:t>diffusion</a:t>
            </a:r>
          </a:p>
        </p:txBody>
      </p:sp>
      <p:grpSp>
        <p:nvGrpSpPr>
          <p:cNvPr id="33794" name="Group 3"/>
          <p:cNvGrpSpPr/>
          <p:nvPr/>
        </p:nvGrpSpPr>
        <p:grpSpPr>
          <a:xfrm>
            <a:off x="250825" y="838200"/>
            <a:ext cx="8099425" cy="6019800"/>
            <a:chOff x="748" y="346"/>
            <a:chExt cx="4014" cy="3792"/>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346"/>
              <a:ext cx="4014" cy="3792"/>
            </a:xfrm>
            <a:prstGeom prst="rect">
              <a:avLst/>
            </a:prstGeom>
            <a:noFill/>
            <a:ln>
              <a:noFill/>
            </a:ln>
            <a:effectLst/>
          </p:spPr>
        </p:pic>
        <p:sp>
          <p:nvSpPr>
            <p:cNvPr id="13317" name="Rectangle 5"/>
            <p:cNvSpPr>
              <a:spLocks noChangeArrowheads="1"/>
            </p:cNvSpPr>
            <p:nvPr/>
          </p:nvSpPr>
          <p:spPr bwMode="auto">
            <a:xfrm>
              <a:off x="1879" y="3772"/>
              <a:ext cx="1832" cy="233"/>
            </a:xfrm>
            <a:prstGeom prst="rect">
              <a:avLst/>
            </a:prstGeom>
            <a:noFill/>
            <a:ln>
              <a:noFill/>
            </a:ln>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zh-CN" sz="1800" b="0" i="0" u="none" strike="noStrike" kern="1200" cap="none" spc="0" normalizeH="0" baseline="0" noProof="0" dirty="0" err="1">
                  <a:ln>
                    <a:noFill/>
                  </a:ln>
                  <a:solidFill>
                    <a:schemeClr val="tx1"/>
                  </a:solidFill>
                  <a:effectLst/>
                  <a:uLnTx/>
                  <a:uFillTx/>
                  <a:latin typeface="+mn-lt"/>
                  <a:ea typeface="+mn-ea"/>
                  <a:cs typeface="+mn-cs"/>
                </a:rPr>
                <a:t>Maurin</a:t>
              </a:r>
              <a:r>
                <a:rPr kumimoji="0" lang="en-US" altLang="zh-CN" sz="18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1800" b="0" i="0" u="none" strike="noStrike" kern="1200" cap="none" spc="0" normalizeH="0" baseline="0" noProof="0" dirty="0" err="1">
                  <a:ln>
                    <a:noFill/>
                  </a:ln>
                  <a:solidFill>
                    <a:schemeClr val="tx1"/>
                  </a:solidFill>
                  <a:effectLst/>
                  <a:uLnTx/>
                  <a:uFillTx/>
                  <a:latin typeface="+mn-lt"/>
                  <a:ea typeface="+mn-ea"/>
                  <a:cs typeface="+mn-cs"/>
                </a:rPr>
                <a:t>etal</a:t>
              </a:r>
              <a:r>
                <a:rPr kumimoji="0" lang="en-US" altLang="zh-CN" sz="18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1800" b="0" i="0" u="none" strike="noStrike" kern="1200" cap="none" spc="0" normalizeH="0" baseline="0" noProof="0" dirty="0" err="1">
                  <a:ln>
                    <a:noFill/>
                  </a:ln>
                  <a:solidFill>
                    <a:schemeClr val="tx1"/>
                  </a:solidFill>
                  <a:effectLst/>
                  <a:uLnTx/>
                  <a:uFillTx/>
                  <a:latin typeface="+mn-lt"/>
                  <a:ea typeface="+mn-ea"/>
                  <a:cs typeface="+mn-cs"/>
                </a:rPr>
                <a:t>arxiv</a:t>
              </a:r>
              <a:r>
                <a:rPr kumimoji="0" lang="en-US" altLang="zh-CN" sz="18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1800" b="0" i="0" u="none" strike="noStrike" kern="1200" cap="none" spc="0" normalizeH="0" baseline="0" noProof="0" dirty="0" err="1">
                  <a:ln>
                    <a:noFill/>
                  </a:ln>
                  <a:solidFill>
                    <a:schemeClr val="tx1"/>
                  </a:solidFill>
                  <a:effectLst/>
                  <a:uLnTx/>
                  <a:uFillTx/>
                  <a:latin typeface="+mn-lt"/>
                  <a:ea typeface="+mn-ea"/>
                  <a:cs typeface="+mn-cs"/>
                </a:rPr>
                <a:t>astro-ph</a:t>
              </a:r>
              <a:r>
                <a:rPr kumimoji="0" lang="en-US" altLang="zh-CN" sz="1800" b="0" i="0" u="none" strike="noStrike" kern="1200" cap="none" spc="0" normalizeH="0" baseline="0" noProof="0" dirty="0">
                  <a:ln>
                    <a:noFill/>
                  </a:ln>
                  <a:solidFill>
                    <a:schemeClr val="tx1"/>
                  </a:solidFill>
                  <a:effectLst/>
                  <a:uLnTx/>
                  <a:uFillTx/>
                  <a:latin typeface="+mn-lt"/>
                  <a:ea typeface="+mn-ea"/>
                  <a:cs typeface="+mn-cs"/>
                </a:rPr>
                <a:t>/0212111</a:t>
              </a:r>
            </a:p>
          </p:txBody>
        </p:sp>
      </p:grpSp>
      <p:sp>
        <p:nvSpPr>
          <p:cNvPr id="33795" name="矩形 2"/>
          <p:cNvSpPr/>
          <p:nvPr/>
        </p:nvSpPr>
        <p:spPr>
          <a:xfrm>
            <a:off x="6688138" y="2233613"/>
            <a:ext cx="2455862" cy="2770187"/>
          </a:xfrm>
          <a:prstGeom prst="rect">
            <a:avLst/>
          </a:prstGeom>
          <a:noFill/>
          <a:ln w="9525">
            <a:noFill/>
          </a:ln>
        </p:spPr>
        <p:txBody>
          <a:bodyPr>
            <a:spAutoFit/>
          </a:bodyPr>
          <a:lstStyle/>
          <a:p>
            <a:r>
              <a:rPr lang="en-US" altLang="zh-CN" sz="2400" b="1" dirty="0">
                <a:latin typeface="Calibri" panose="020F0702030404030204" pitchFamily="6" charset="0"/>
              </a:rPr>
              <a:t>re-acceleration</a:t>
            </a:r>
            <a:r>
              <a:rPr lang="en-US" altLang="zh-CN" dirty="0">
                <a:latin typeface="Calibri" panose="020F0702030404030204" pitchFamily="6" charset="0"/>
              </a:rPr>
              <a:t>:</a:t>
            </a:r>
            <a:r>
              <a:rPr lang="zh-CN" altLang="en-US" dirty="0">
                <a:latin typeface="Calibri" panose="020F0702030404030204" pitchFamily="6" charset="0"/>
              </a:rPr>
              <a:t> </a:t>
            </a:r>
            <a:endParaRPr lang="en-US" altLang="zh-CN" dirty="0">
              <a:latin typeface="Calibri" panose="020F0702030404030204" pitchFamily="6" charset="0"/>
            </a:endParaRPr>
          </a:p>
          <a:p>
            <a:r>
              <a:rPr lang="en-US" altLang="zh-CN" dirty="0">
                <a:latin typeface="Calibri" panose="020F0702030404030204" pitchFamily="6" charset="0"/>
              </a:rPr>
              <a:t>CRs</a:t>
            </a:r>
            <a:r>
              <a:rPr lang="zh-CN" altLang="en-US" dirty="0">
                <a:latin typeface="Calibri" panose="020F0702030404030204" pitchFamily="6" charset="0"/>
              </a:rPr>
              <a:t> </a:t>
            </a:r>
            <a:r>
              <a:rPr lang="en-US" altLang="zh-CN" dirty="0">
                <a:latin typeface="Calibri" panose="020F0702030404030204" pitchFamily="6" charset="0"/>
              </a:rPr>
              <a:t>accelerated via the interaction with the turbulent interstellar magnetic field</a:t>
            </a:r>
          </a:p>
          <a:p>
            <a:r>
              <a:rPr lang="en-US" altLang="zh-CN" dirty="0">
                <a:latin typeface="Calibri" panose="020F0702030404030204" pitchFamily="6" charset="0"/>
              </a:rPr>
              <a:t> </a:t>
            </a:r>
            <a:r>
              <a:rPr lang="en-US" altLang="zh-CN" sz="2400" b="1" dirty="0">
                <a:latin typeface="Calibri" panose="020F0702030404030204" pitchFamily="6" charset="0"/>
              </a:rPr>
              <a:t>convection: </a:t>
            </a:r>
          </a:p>
          <a:p>
            <a:r>
              <a:rPr lang="en-US" altLang="zh-CN" dirty="0">
                <a:latin typeface="Calibri" panose="020F0702030404030204" pitchFamily="6" charset="0"/>
              </a:rPr>
              <a:t>the Galactic winds</a:t>
            </a:r>
            <a:r>
              <a:rPr lang="zh-CN" altLang="en-US" dirty="0">
                <a:latin typeface="Calibri" panose="020F0702030404030204" pitchFamily="6" charset="0"/>
              </a:rPr>
              <a:t> </a:t>
            </a:r>
            <a:r>
              <a:rPr lang="en-US" altLang="zh-CN" dirty="0">
                <a:latin typeface="Calibri" panose="020F0702030404030204" pitchFamily="6" charset="0"/>
              </a:rPr>
              <a:t>are blowing outwards from the Galactic disc. </a:t>
            </a:r>
            <a:endParaRPr lang="zh-CN" altLang="en-US" dirty="0">
              <a:latin typeface="Calibri" panose="020F0702030404030204" pitchFamily="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5589588"/>
          </a:xfrm>
          <a:prstGeom prst="rect">
            <a:avLst/>
          </a:prstGeom>
          <a:noFill/>
          <a:ln>
            <a:noFill/>
          </a:ln>
          <a:effec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58888"/>
            <a:ext cx="8763000" cy="1666875"/>
          </a:xfrm>
          <a:prstGeom prst="rect">
            <a:avLst/>
          </a:prstGeom>
          <a:noFill/>
          <a:ln>
            <a:noFill/>
          </a:ln>
          <a:effec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141663"/>
            <a:ext cx="2752725" cy="1104900"/>
          </a:xfrm>
          <a:prstGeom prst="rect">
            <a:avLst/>
          </a:prstGeom>
          <a:noFill/>
          <a:ln w="9525">
            <a:solidFill>
              <a:srgbClr val="3366FF"/>
            </a:solidFill>
            <a:miter lim="800000"/>
            <a:headEnd/>
            <a:tailEnd/>
          </a:ln>
          <a:effec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2420938"/>
            <a:ext cx="4171950" cy="885825"/>
          </a:xfrm>
          <a:prstGeom prst="rect">
            <a:avLst/>
          </a:prstGeom>
          <a:noFill/>
          <a:ln w="9525">
            <a:solidFill>
              <a:srgbClr val="800080"/>
            </a:solidFill>
            <a:miter lim="800000"/>
            <a:headEnd/>
            <a:tailEnd/>
          </a:ln>
          <a:effectLst/>
        </p:spPr>
      </p:pic>
      <p:grpSp>
        <p:nvGrpSpPr>
          <p:cNvPr id="35845" name="Group 7"/>
          <p:cNvGrpSpPr/>
          <p:nvPr/>
        </p:nvGrpSpPr>
        <p:grpSpPr>
          <a:xfrm>
            <a:off x="3346450" y="3357563"/>
            <a:ext cx="5689600" cy="863600"/>
            <a:chOff x="1973" y="2251"/>
            <a:chExt cx="3584" cy="544"/>
          </a:xfrm>
        </p:grpSpPr>
        <p:grpSp>
          <p:nvGrpSpPr>
            <p:cNvPr id="35865" name="Group 8"/>
            <p:cNvGrpSpPr/>
            <p:nvPr/>
          </p:nvGrpSpPr>
          <p:grpSpPr>
            <a:xfrm>
              <a:off x="2064" y="2251"/>
              <a:ext cx="3493" cy="544"/>
              <a:chOff x="431" y="2795"/>
              <a:chExt cx="4037" cy="600"/>
            </a:xfrm>
          </p:grpSpPr>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 y="2795"/>
                <a:ext cx="1548" cy="600"/>
              </a:xfrm>
              <a:prstGeom prst="rect">
                <a:avLst/>
              </a:prstGeom>
              <a:noFill/>
              <a:ln>
                <a:noFill/>
              </a:ln>
              <a:effectLst/>
            </p:spPr>
          </p:pic>
          <p:pic>
            <p:nvPicPr>
              <p:cNvPr id="61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6" y="2880"/>
                <a:ext cx="1799" cy="449"/>
              </a:xfrm>
              <a:prstGeom prst="rect">
                <a:avLst/>
              </a:prstGeom>
              <a:noFill/>
              <a:ln>
                <a:noFill/>
              </a:ln>
              <a:effectLst/>
            </p:spPr>
          </p:pic>
          <p:pic>
            <p:nvPicPr>
              <p:cNvPr id="615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 y="2999"/>
                <a:ext cx="282" cy="204"/>
              </a:xfrm>
              <a:prstGeom prst="rect">
                <a:avLst/>
              </a:prstGeom>
              <a:noFill/>
              <a:ln>
                <a:noFill/>
              </a:ln>
              <a:effectLst/>
            </p:spPr>
          </p:pic>
          <p:pic>
            <p:nvPicPr>
              <p:cNvPr id="615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6" y="2906"/>
                <a:ext cx="862" cy="387"/>
              </a:xfrm>
              <a:prstGeom prst="rect">
                <a:avLst/>
              </a:prstGeom>
              <a:noFill/>
              <a:ln>
                <a:noFill/>
              </a:ln>
              <a:effectLst/>
            </p:spPr>
          </p:pic>
        </p:grpSp>
        <p:sp>
          <p:nvSpPr>
            <p:cNvPr id="6157" name="Rectangle 13"/>
            <p:cNvSpPr>
              <a:spLocks noChangeArrowheads="1"/>
            </p:cNvSpPr>
            <p:nvPr/>
          </p:nvSpPr>
          <p:spPr bwMode="auto">
            <a:xfrm>
              <a:off x="1973" y="2296"/>
              <a:ext cx="3583" cy="454"/>
            </a:xfrm>
            <a:prstGeom prst="rect">
              <a:avLst/>
            </a:prstGeom>
            <a:noFill/>
            <a:ln w="9525">
              <a:solidFill>
                <a:srgbClr val="FF6600"/>
              </a:solidFill>
              <a:miter lim="800000"/>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158" name="Line 14"/>
          <p:cNvSpPr>
            <a:spLocks noChangeShapeType="1"/>
          </p:cNvSpPr>
          <p:nvPr/>
        </p:nvSpPr>
        <p:spPr bwMode="auto">
          <a:xfrm flipH="1">
            <a:off x="611188" y="2060575"/>
            <a:ext cx="1008063" cy="1081088"/>
          </a:xfrm>
          <a:prstGeom prst="line">
            <a:avLst/>
          </a:prstGeom>
          <a:noFill/>
          <a:ln w="9525">
            <a:solidFill>
              <a:schemeClr val="tx1"/>
            </a:solidFill>
            <a:round/>
            <a:tailEnd type="triangle" w="med" len="me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59" name="Line 15"/>
          <p:cNvSpPr>
            <a:spLocks noChangeShapeType="1"/>
          </p:cNvSpPr>
          <p:nvPr/>
        </p:nvSpPr>
        <p:spPr bwMode="auto">
          <a:xfrm>
            <a:off x="4500563" y="1989138"/>
            <a:ext cx="360363" cy="504825"/>
          </a:xfrm>
          <a:prstGeom prst="line">
            <a:avLst/>
          </a:prstGeom>
          <a:noFill/>
          <a:ln w="9525">
            <a:solidFill>
              <a:schemeClr val="tx1"/>
            </a:solidFill>
            <a:round/>
            <a:tailEnd type="triangle" w="med" len="me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60" name="Line 16"/>
          <p:cNvSpPr>
            <a:spLocks noChangeShapeType="1"/>
          </p:cNvSpPr>
          <p:nvPr/>
        </p:nvSpPr>
        <p:spPr bwMode="auto">
          <a:xfrm flipH="1">
            <a:off x="3059113" y="3141663"/>
            <a:ext cx="0" cy="1079500"/>
          </a:xfrm>
          <a:prstGeom prst="line">
            <a:avLst/>
          </a:prstGeom>
          <a:noFill/>
          <a:ln w="9525">
            <a:solidFill>
              <a:schemeClr val="tx1"/>
            </a:solidFill>
            <a:round/>
            <a:tailEnd type="triangle" w="med" len="me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61" name="Rectangle 17"/>
          <p:cNvSpPr>
            <a:spLocks noChangeArrowheads="1"/>
          </p:cNvSpPr>
          <p:nvPr/>
        </p:nvSpPr>
        <p:spPr bwMode="auto">
          <a:xfrm>
            <a:off x="250825" y="3141663"/>
            <a:ext cx="1884363" cy="304800"/>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rgbClr val="0033CC"/>
                </a:solidFill>
                <a:effectLst/>
                <a:uLnTx/>
                <a:uFillTx/>
                <a:latin typeface="+mn-lt"/>
                <a:ea typeface="+mn-ea"/>
                <a:cs typeface="+mn-cs"/>
              </a:rPr>
              <a:t>Diffusion coefficient</a:t>
            </a:r>
          </a:p>
        </p:txBody>
      </p:sp>
      <p:sp>
        <p:nvSpPr>
          <p:cNvPr id="6162" name="Rectangle 18"/>
          <p:cNvSpPr>
            <a:spLocks noChangeArrowheads="1"/>
          </p:cNvSpPr>
          <p:nvPr/>
        </p:nvSpPr>
        <p:spPr bwMode="auto">
          <a:xfrm>
            <a:off x="4364038" y="2432050"/>
            <a:ext cx="1503363" cy="304800"/>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rgbClr val="800080"/>
                </a:solidFill>
                <a:effectLst/>
                <a:uLnTx/>
                <a:uFillTx/>
                <a:latin typeface="+mn-lt"/>
                <a:ea typeface="+mn-ea"/>
                <a:cs typeface="+mn-cs"/>
              </a:rPr>
              <a:t>Re-acceleration</a:t>
            </a:r>
          </a:p>
        </p:txBody>
      </p:sp>
      <p:sp>
        <p:nvSpPr>
          <p:cNvPr id="6163" name="Rectangle 19"/>
          <p:cNvSpPr>
            <a:spLocks noChangeArrowheads="1"/>
          </p:cNvSpPr>
          <p:nvPr/>
        </p:nvSpPr>
        <p:spPr bwMode="auto">
          <a:xfrm>
            <a:off x="3276600" y="3411538"/>
            <a:ext cx="1511300" cy="304800"/>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rgbClr val="FF9933"/>
                </a:solidFill>
                <a:effectLst/>
                <a:uLnTx/>
                <a:uFillTx/>
                <a:latin typeface="+mn-lt"/>
                <a:ea typeface="+mn-ea"/>
                <a:cs typeface="+mn-cs"/>
              </a:rPr>
              <a:t>Primary source</a:t>
            </a:r>
          </a:p>
        </p:txBody>
      </p:sp>
      <p:sp>
        <p:nvSpPr>
          <p:cNvPr id="6167" name="Line 23"/>
          <p:cNvSpPr>
            <a:spLocks noChangeShapeType="1"/>
          </p:cNvSpPr>
          <p:nvPr/>
        </p:nvSpPr>
        <p:spPr bwMode="auto">
          <a:xfrm>
            <a:off x="3635375" y="2852738"/>
            <a:ext cx="0" cy="288925"/>
          </a:xfrm>
          <a:prstGeom prst="line">
            <a:avLst/>
          </a:prstGeom>
          <a:noFill/>
          <a:ln w="9525">
            <a:solidFill>
              <a:schemeClr val="tx1"/>
            </a:solidFill>
            <a:rou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68" name="Line 24"/>
          <p:cNvSpPr>
            <a:spLocks noChangeShapeType="1"/>
          </p:cNvSpPr>
          <p:nvPr/>
        </p:nvSpPr>
        <p:spPr bwMode="auto">
          <a:xfrm>
            <a:off x="3059113" y="3141663"/>
            <a:ext cx="576263" cy="0"/>
          </a:xfrm>
          <a:prstGeom prst="line">
            <a:avLst/>
          </a:prstGeom>
          <a:noFill/>
          <a:ln w="9525">
            <a:solidFill>
              <a:schemeClr val="tx1"/>
            </a:solidFill>
            <a:rou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69" name="AutoShape 25"/>
          <p:cNvSpPr/>
          <p:nvPr/>
        </p:nvSpPr>
        <p:spPr bwMode="auto">
          <a:xfrm>
            <a:off x="3059113" y="3500438"/>
            <a:ext cx="288925" cy="1439863"/>
          </a:xfrm>
          <a:prstGeom prst="leftBrace">
            <a:avLst>
              <a:gd name="adj1" fmla="val 41529"/>
              <a:gd name="adj2" fmla="val 50000"/>
            </a:avLst>
          </a:prstGeom>
          <a:noFill/>
          <a:ln w="9525">
            <a:solidFill>
              <a:schemeClr val="tx1"/>
            </a:solidFill>
            <a:rou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70" name="Rectangle 26"/>
          <p:cNvSpPr>
            <a:spLocks noChangeArrowheads="1"/>
          </p:cNvSpPr>
          <p:nvPr/>
        </p:nvSpPr>
        <p:spPr bwMode="auto">
          <a:xfrm>
            <a:off x="52388" y="4300538"/>
            <a:ext cx="2292350" cy="273050"/>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A.W. Strong et al, APJ 509:212</a:t>
            </a:r>
          </a:p>
        </p:txBody>
      </p:sp>
      <p:pic>
        <p:nvPicPr>
          <p:cNvPr id="6171"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8038" y="4406900"/>
            <a:ext cx="5545138" cy="606425"/>
          </a:xfrm>
          <a:prstGeom prst="rect">
            <a:avLst/>
          </a:prstGeom>
          <a:noFill/>
          <a:ln w="9525">
            <a:solidFill>
              <a:schemeClr val="tx1"/>
            </a:solidFill>
            <a:miter lim="800000"/>
            <a:headEnd/>
            <a:tailEnd/>
          </a:ln>
          <a:effectLst/>
        </p:spPr>
      </p:pic>
      <p:sp>
        <p:nvSpPr>
          <p:cNvPr id="6172" name="Rectangle 28"/>
          <p:cNvSpPr>
            <a:spLocks noChangeArrowheads="1"/>
          </p:cNvSpPr>
          <p:nvPr/>
        </p:nvSpPr>
        <p:spPr bwMode="auto">
          <a:xfrm>
            <a:off x="3276600" y="4132263"/>
            <a:ext cx="1800225" cy="304800"/>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mn-lt"/>
                <a:ea typeface="+mn-ea"/>
                <a:cs typeface="+mn-cs"/>
              </a:rPr>
              <a:t>Secondary source</a:t>
            </a:r>
          </a:p>
        </p:txBody>
      </p:sp>
      <p:sp>
        <p:nvSpPr>
          <p:cNvPr id="26" name="标题 1"/>
          <p:cNvSpPr>
            <a:spLocks noGrp="1"/>
          </p:cNvSpPr>
          <p:nvPr>
            <p:ph type="title"/>
          </p:nvPr>
        </p:nvSpPr>
        <p:spPr>
          <a:xfrm>
            <a:off x="601663" y="255588"/>
            <a:ext cx="8229600" cy="355600"/>
          </a:xfrm>
        </p:spPr>
        <p:txBody>
          <a:bodyPr vert="horz" wrap="square" lIns="91440" tIns="45720" rIns="91440" bIns="45720" numCol="1" rtlCol="0" anchor="ctr" anchorCtr="0" compatLnSpc="1"/>
          <a:lstStyle/>
          <a:p>
            <a:r>
              <a:rPr lang="en-US" altLang="zh-CN" sz="4000"/>
              <a:t>Propagation equation of CRs</a:t>
            </a:r>
            <a:endParaRPr lang="zh-CN" altLang="en-US" sz="4000"/>
          </a:p>
        </p:txBody>
      </p:sp>
      <p:sp>
        <p:nvSpPr>
          <p:cNvPr id="35859" name="矩形 1"/>
          <p:cNvSpPr/>
          <p:nvPr/>
        </p:nvSpPr>
        <p:spPr>
          <a:xfrm>
            <a:off x="381000" y="801688"/>
            <a:ext cx="8655050" cy="647700"/>
          </a:xfrm>
          <a:prstGeom prst="rect">
            <a:avLst/>
          </a:prstGeom>
          <a:noFill/>
          <a:ln w="9525">
            <a:noFill/>
          </a:ln>
        </p:spPr>
        <p:txBody>
          <a:bodyPr>
            <a:spAutoFit/>
          </a:bodyPr>
          <a:lstStyle/>
          <a:p>
            <a:r>
              <a:rPr lang="en-US" altLang="zh-CN" dirty="0">
                <a:latin typeface="Calibri" panose="020F0702030404030204" pitchFamily="6" charset="0"/>
              </a:rPr>
              <a:t>the CR propagation equation is solved by GALPROP v54 package, which is based on a Crank-Nicholson implicit second-order scheme</a:t>
            </a:r>
            <a:endParaRPr lang="zh-CN" altLang="en-US" dirty="0">
              <a:latin typeface="Calibri" panose="020F0702030404030204" pitchFamily="6" charset="0"/>
            </a:endParaRPr>
          </a:p>
        </p:txBody>
      </p:sp>
      <p:pic>
        <p:nvPicPr>
          <p:cNvPr id="35860" name="图片 4"/>
          <p:cNvPicPr>
            <a:picLocks noChangeAspect="1"/>
          </p:cNvPicPr>
          <p:nvPr/>
        </p:nvPicPr>
        <p:blipFill>
          <a:blip r:embed="rId12"/>
          <a:stretch>
            <a:fillRect/>
          </a:stretch>
        </p:blipFill>
        <p:spPr>
          <a:xfrm>
            <a:off x="3938588" y="5257800"/>
            <a:ext cx="4067175" cy="1014413"/>
          </a:xfrm>
          <a:prstGeom prst="rect">
            <a:avLst/>
          </a:prstGeom>
          <a:noFill/>
          <a:ln w="9525">
            <a:noFill/>
          </a:ln>
        </p:spPr>
      </p:pic>
      <p:pic>
        <p:nvPicPr>
          <p:cNvPr id="35861" name="图片 5"/>
          <p:cNvPicPr>
            <a:picLocks noChangeAspect="1"/>
          </p:cNvPicPr>
          <p:nvPr/>
        </p:nvPicPr>
        <p:blipFill>
          <a:blip r:embed="rId13"/>
          <a:stretch>
            <a:fillRect/>
          </a:stretch>
        </p:blipFill>
        <p:spPr>
          <a:xfrm>
            <a:off x="1812925" y="5418138"/>
            <a:ext cx="977900" cy="812800"/>
          </a:xfrm>
          <a:prstGeom prst="rect">
            <a:avLst/>
          </a:prstGeom>
          <a:noFill/>
          <a:ln w="9525">
            <a:noFill/>
          </a:ln>
        </p:spPr>
      </p:pic>
      <p:sp>
        <p:nvSpPr>
          <p:cNvPr id="35862" name="矩形 6"/>
          <p:cNvSpPr/>
          <p:nvPr/>
        </p:nvSpPr>
        <p:spPr>
          <a:xfrm>
            <a:off x="2687638" y="5580063"/>
            <a:ext cx="1473200" cy="369887"/>
          </a:xfrm>
          <a:prstGeom prst="rect">
            <a:avLst/>
          </a:prstGeom>
          <a:noFill/>
          <a:ln w="9525">
            <a:noFill/>
          </a:ln>
        </p:spPr>
        <p:txBody>
          <a:bodyPr wrap="none">
            <a:spAutoFit/>
          </a:bodyPr>
          <a:lstStyle/>
          <a:p>
            <a:r>
              <a:rPr lang="en-US" altLang="zh-CN" dirty="0">
                <a:latin typeface="Calibri" panose="020F0702030404030204" pitchFamily="6" charset="0"/>
              </a:rPr>
              <a:t>is modified as</a:t>
            </a:r>
          </a:p>
        </p:txBody>
      </p:sp>
      <p:sp>
        <p:nvSpPr>
          <p:cNvPr id="35863" name="矩形 7"/>
          <p:cNvSpPr/>
          <p:nvPr/>
        </p:nvSpPr>
        <p:spPr>
          <a:xfrm>
            <a:off x="179388" y="6272213"/>
            <a:ext cx="8820150" cy="666750"/>
          </a:xfrm>
          <a:prstGeom prst="rect">
            <a:avLst/>
          </a:prstGeom>
          <a:noFill/>
          <a:ln w="9525">
            <a:noFill/>
          </a:ln>
        </p:spPr>
        <p:txBody>
          <a:bodyPr>
            <a:spAutoFit/>
          </a:bodyPr>
          <a:lstStyle/>
          <a:p>
            <a:r>
              <a:rPr lang="en-US" altLang="zh-CN" sz="2800" baseline="30000" dirty="0">
                <a:latin typeface="Calibri" panose="020F0702030404030204" pitchFamily="6" charset="0"/>
              </a:rPr>
              <a:t>α determines the smoothness of the spectral change in the left and right sides of the referred rigidity, when α is 0, as a broken power law</a:t>
            </a:r>
            <a:endParaRPr lang="zh-CN" altLang="en-US" sz="2800" dirty="0">
              <a:latin typeface="Calibri" panose="020F0702030404030204" pitchFamily="6" charset="0"/>
            </a:endParaRPr>
          </a:p>
        </p:txBody>
      </p:sp>
      <p:sp>
        <p:nvSpPr>
          <p:cNvPr id="35864" name="矩形 8"/>
          <p:cNvSpPr/>
          <p:nvPr/>
        </p:nvSpPr>
        <p:spPr>
          <a:xfrm>
            <a:off x="336550" y="5595938"/>
            <a:ext cx="1282700" cy="368300"/>
          </a:xfrm>
          <a:prstGeom prst="rect">
            <a:avLst/>
          </a:prstGeom>
          <a:noFill/>
          <a:ln w="9525">
            <a:noFill/>
          </a:ln>
        </p:spPr>
        <p:txBody>
          <a:bodyPr wrap="none">
            <a:spAutoFit/>
          </a:bodyPr>
          <a:lstStyle/>
          <a:p>
            <a:r>
              <a:rPr lang="en-US" altLang="zh-CN" dirty="0">
                <a:latin typeface="Calibri" panose="020F0702030404030204" pitchFamily="6" charset="0"/>
              </a:rPr>
              <a:t>In this work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vert="horz" wrap="square" lIns="91440" tIns="45720" rIns="91440" bIns="45720" anchor="ctr"/>
          <a:lstStyle/>
          <a:p>
            <a:r>
              <a:rPr lang="en-US" altLang="zh-CN" sz="3200" dirty="0"/>
              <a:t>The</a:t>
            </a:r>
            <a:r>
              <a:rPr lang="zh-CN" altLang="en-US" sz="3200" dirty="0"/>
              <a:t> </a:t>
            </a:r>
            <a:r>
              <a:rPr lang="en-US" altLang="zh-CN" sz="3200" dirty="0"/>
              <a:t>Consistence</a:t>
            </a:r>
            <a:r>
              <a:rPr lang="zh-CN" altLang="en-US" sz="3200" dirty="0"/>
              <a:t> </a:t>
            </a:r>
            <a:r>
              <a:rPr lang="en-US" altLang="zh-CN" sz="3200" dirty="0"/>
              <a:t>appears</a:t>
            </a:r>
            <a:r>
              <a:rPr lang="zh-CN" altLang="en-US" sz="3200" dirty="0"/>
              <a:t>  </a:t>
            </a:r>
            <a:r>
              <a:rPr lang="en-US" altLang="zh-CN" sz="3200" dirty="0"/>
              <a:t>when</a:t>
            </a:r>
            <a:r>
              <a:rPr lang="zh-CN" altLang="en-US" sz="3200" dirty="0"/>
              <a:t> </a:t>
            </a:r>
            <a:r>
              <a:rPr lang="en-US" altLang="zh-CN" sz="3200" dirty="0"/>
              <a:t>QGSJET-II-4</a:t>
            </a:r>
            <a:r>
              <a:rPr lang="zh-CN" altLang="en-US" sz="3200" dirty="0"/>
              <a:t> </a:t>
            </a:r>
            <a:r>
              <a:rPr lang="en-US" altLang="zh-CN" sz="3200" dirty="0"/>
              <a:t>and</a:t>
            </a:r>
            <a:r>
              <a:rPr lang="zh-CN" altLang="en-US" sz="3200" dirty="0"/>
              <a:t> </a:t>
            </a:r>
            <a:r>
              <a:rPr lang="en-US" altLang="zh-CN" sz="3200" dirty="0"/>
              <a:t>convection</a:t>
            </a:r>
            <a:r>
              <a:rPr lang="zh-CN" altLang="en-US" sz="3200" dirty="0"/>
              <a:t> </a:t>
            </a:r>
            <a:r>
              <a:rPr lang="en-US" altLang="zh-CN" sz="3200" dirty="0"/>
              <a:t>model</a:t>
            </a:r>
            <a:r>
              <a:rPr lang="zh-CN" altLang="en-US" sz="3200" dirty="0"/>
              <a:t> </a:t>
            </a:r>
            <a:r>
              <a:rPr lang="en-US" altLang="zh-CN" sz="3200" dirty="0"/>
              <a:t>are</a:t>
            </a:r>
            <a:r>
              <a:rPr lang="zh-CN" altLang="en-US" sz="3200" dirty="0"/>
              <a:t> </a:t>
            </a:r>
            <a:r>
              <a:rPr lang="en-US" altLang="zh-CN" sz="3200" dirty="0"/>
              <a:t>included</a:t>
            </a:r>
            <a:r>
              <a:rPr lang="zh-CN" altLang="en-US" sz="3200" dirty="0"/>
              <a:t> </a:t>
            </a:r>
          </a:p>
        </p:txBody>
      </p:sp>
      <p:sp>
        <p:nvSpPr>
          <p:cNvPr id="37890" name="矩形 4"/>
          <p:cNvSpPr/>
          <p:nvPr/>
        </p:nvSpPr>
        <p:spPr>
          <a:xfrm>
            <a:off x="6230938" y="2171700"/>
            <a:ext cx="2735262" cy="3416300"/>
          </a:xfrm>
          <a:prstGeom prst="rect">
            <a:avLst/>
          </a:prstGeom>
          <a:noFill/>
          <a:ln w="9525">
            <a:noFill/>
          </a:ln>
        </p:spPr>
        <p:txBody>
          <a:bodyPr>
            <a:spAutoFit/>
          </a:bodyPr>
          <a:lstStyle/>
          <a:p>
            <a:r>
              <a:rPr lang="en-US" altLang="zh-CN" dirty="0">
                <a:latin typeface="Calibri" panose="020F0702030404030204" pitchFamily="6" charset="0"/>
              </a:rPr>
              <a:t>In the re-acceleration diffusion (DR) model the under-predicted flux of CR antiprotons has been intensified to be consistent with the AMS-02 data</a:t>
            </a:r>
            <a:r>
              <a:rPr lang="zh-CN" altLang="en-US" dirty="0">
                <a:latin typeface="Calibri" panose="020F0702030404030204" pitchFamily="6" charset="0"/>
              </a:rPr>
              <a:t>.</a:t>
            </a:r>
            <a:r>
              <a:rPr lang="en-US" altLang="zh-CN" dirty="0">
                <a:latin typeface="Calibri" panose="020F0702030404030204" pitchFamily="6" charset="0"/>
              </a:rPr>
              <a:t>The more product of antiprotons from QGSJET-II-04 model enhances the flux of CR antiprotons. </a:t>
            </a:r>
            <a:r>
              <a:rPr lang="zh-CN" altLang="en-US" dirty="0">
                <a:latin typeface="Calibri" panose="020F0702030404030204" pitchFamily="6" charset="0"/>
              </a:rPr>
              <a:t> </a:t>
            </a:r>
            <a:r>
              <a:rPr lang="en-US" altLang="zh-CN" dirty="0">
                <a:latin typeface="Calibri" panose="020F0702030404030204" pitchFamily="6" charset="0"/>
              </a:rPr>
              <a:t>Above</a:t>
            </a:r>
            <a:r>
              <a:rPr lang="zh-CN" altLang="en-US" dirty="0">
                <a:latin typeface="Calibri" panose="020F0702030404030204" pitchFamily="6" charset="0"/>
              </a:rPr>
              <a:t> </a:t>
            </a:r>
            <a:r>
              <a:rPr lang="zh-CN" altLang="zh-CN" dirty="0">
                <a:latin typeface="Calibri" panose="020F0702030404030204" pitchFamily="6" charset="0"/>
              </a:rPr>
              <a:t>1</a:t>
            </a:r>
            <a:r>
              <a:rPr lang="en-US" altLang="zh-CN" dirty="0">
                <a:latin typeface="Calibri" panose="020F0702030404030204" pitchFamily="6" charset="0"/>
              </a:rPr>
              <a:t>00</a:t>
            </a:r>
            <a:r>
              <a:rPr lang="zh-CN" altLang="en-US" dirty="0">
                <a:latin typeface="Calibri" panose="020F0702030404030204" pitchFamily="6" charset="0"/>
              </a:rPr>
              <a:t> </a:t>
            </a:r>
            <a:r>
              <a:rPr lang="en-US" altLang="zh-CN" dirty="0">
                <a:latin typeface="Calibri" panose="020F0702030404030204" pitchFamily="6" charset="0"/>
              </a:rPr>
              <a:t>GeV,</a:t>
            </a:r>
            <a:r>
              <a:rPr lang="zh-CN" altLang="en-US" dirty="0">
                <a:latin typeface="Calibri" panose="020F0702030404030204" pitchFamily="6" charset="0"/>
              </a:rPr>
              <a:t> </a:t>
            </a:r>
            <a:r>
              <a:rPr lang="en-US" altLang="zh-CN" dirty="0">
                <a:latin typeface="Calibri" panose="020F0702030404030204" pitchFamily="6" charset="0"/>
              </a:rPr>
              <a:t>antiproton</a:t>
            </a:r>
            <a:r>
              <a:rPr lang="zh-CN" altLang="en-US" dirty="0">
                <a:latin typeface="Calibri" panose="020F0702030404030204" pitchFamily="6" charset="0"/>
              </a:rPr>
              <a:t> </a:t>
            </a:r>
            <a:r>
              <a:rPr lang="en-US" altLang="zh-CN" dirty="0">
                <a:latin typeface="Calibri" panose="020F0702030404030204" pitchFamily="6" charset="0"/>
              </a:rPr>
              <a:t>excess</a:t>
            </a:r>
            <a:r>
              <a:rPr lang="zh-CN" altLang="en-US" dirty="0">
                <a:latin typeface="Calibri" panose="020F0702030404030204" pitchFamily="6" charset="0"/>
              </a:rPr>
              <a:t> </a:t>
            </a:r>
            <a:r>
              <a:rPr lang="en-US" altLang="zh-CN" dirty="0">
                <a:latin typeface="Calibri" panose="020F0702030404030204" pitchFamily="6" charset="0"/>
              </a:rPr>
              <a:t>keeps.</a:t>
            </a:r>
          </a:p>
        </p:txBody>
      </p:sp>
      <p:pic>
        <p:nvPicPr>
          <p:cNvPr id="37891" name="图片 5"/>
          <p:cNvPicPr>
            <a:picLocks noChangeAspect="1"/>
          </p:cNvPicPr>
          <p:nvPr/>
        </p:nvPicPr>
        <p:blipFill>
          <a:blip r:embed="rId2"/>
          <a:stretch>
            <a:fillRect/>
          </a:stretch>
        </p:blipFill>
        <p:spPr>
          <a:xfrm>
            <a:off x="71438" y="1611313"/>
            <a:ext cx="6159500" cy="45466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p:txBody>
          <a:bodyPr vert="horz" wrap="square" lIns="91440" tIns="45720" rIns="91440" bIns="45720" anchor="ctr"/>
          <a:lstStyle/>
          <a:p>
            <a:r>
              <a:rPr lang="en-US" altLang="zh-CN" sz="3200" dirty="0"/>
              <a:t>The</a:t>
            </a:r>
            <a:r>
              <a:rPr lang="zh-CN" altLang="en-US" sz="3200" dirty="0"/>
              <a:t> </a:t>
            </a:r>
            <a:r>
              <a:rPr lang="en-US" altLang="zh-CN" sz="3200" dirty="0"/>
              <a:t>Consistence</a:t>
            </a:r>
            <a:r>
              <a:rPr lang="zh-CN" altLang="en-US" sz="3200" dirty="0"/>
              <a:t> </a:t>
            </a:r>
            <a:r>
              <a:rPr lang="en-US" altLang="zh-CN" sz="3200" dirty="0"/>
              <a:t>appears</a:t>
            </a:r>
            <a:r>
              <a:rPr lang="zh-CN" altLang="en-US" sz="3200" dirty="0"/>
              <a:t>  </a:t>
            </a:r>
            <a:r>
              <a:rPr lang="en-US" altLang="zh-CN" sz="3200" dirty="0"/>
              <a:t>when</a:t>
            </a:r>
            <a:r>
              <a:rPr lang="zh-CN" altLang="en-US" sz="3200" dirty="0"/>
              <a:t> </a:t>
            </a:r>
            <a:r>
              <a:rPr lang="en-US" altLang="zh-CN" sz="3200" dirty="0"/>
              <a:t>QGSJET-II-4</a:t>
            </a:r>
            <a:r>
              <a:rPr lang="zh-CN" altLang="en-US" sz="3200" dirty="0"/>
              <a:t> </a:t>
            </a:r>
            <a:r>
              <a:rPr lang="en-US" altLang="zh-CN" sz="3200" dirty="0"/>
              <a:t>and</a:t>
            </a:r>
            <a:r>
              <a:rPr lang="zh-CN" altLang="en-US" sz="3200" dirty="0"/>
              <a:t> </a:t>
            </a:r>
            <a:r>
              <a:rPr lang="en-US" altLang="zh-CN" sz="3200" dirty="0"/>
              <a:t>convection</a:t>
            </a:r>
            <a:r>
              <a:rPr lang="zh-CN" altLang="en-US" sz="3200" dirty="0"/>
              <a:t> </a:t>
            </a:r>
            <a:r>
              <a:rPr lang="en-US" altLang="zh-CN" sz="3200" dirty="0"/>
              <a:t>model</a:t>
            </a:r>
            <a:r>
              <a:rPr lang="zh-CN" altLang="en-US" sz="3200" dirty="0"/>
              <a:t> </a:t>
            </a:r>
            <a:r>
              <a:rPr lang="en-US" altLang="zh-CN" sz="3200" dirty="0"/>
              <a:t>are</a:t>
            </a:r>
            <a:r>
              <a:rPr lang="zh-CN" altLang="en-US" sz="3200" dirty="0"/>
              <a:t> </a:t>
            </a:r>
            <a:r>
              <a:rPr lang="en-US" altLang="zh-CN" sz="3200" dirty="0"/>
              <a:t>included</a:t>
            </a:r>
            <a:r>
              <a:rPr lang="zh-CN" altLang="en-US" sz="3200" dirty="0"/>
              <a:t> </a:t>
            </a:r>
          </a:p>
        </p:txBody>
      </p:sp>
      <p:sp>
        <p:nvSpPr>
          <p:cNvPr id="38914" name="矩形 4"/>
          <p:cNvSpPr/>
          <p:nvPr/>
        </p:nvSpPr>
        <p:spPr>
          <a:xfrm>
            <a:off x="6311900" y="2038350"/>
            <a:ext cx="2193925" cy="4248150"/>
          </a:xfrm>
          <a:prstGeom prst="rect">
            <a:avLst/>
          </a:prstGeom>
          <a:noFill/>
          <a:ln w="9525">
            <a:noFill/>
          </a:ln>
        </p:spPr>
        <p:txBody>
          <a:bodyPr>
            <a:spAutoFit/>
          </a:bodyPr>
          <a:lstStyle/>
          <a:p>
            <a:r>
              <a:rPr lang="en-US" altLang="zh-CN" dirty="0">
                <a:latin typeface="Calibri" panose="020F0702030404030204" pitchFamily="6" charset="0"/>
              </a:rPr>
              <a:t>While the predicted flux of CR positrons below 10 GeV keeps weak</a:t>
            </a:r>
            <a:r>
              <a:rPr lang="zh-CN" altLang="en-US" dirty="0">
                <a:latin typeface="Calibri" panose="020F0702030404030204" pitchFamily="6" charset="0"/>
              </a:rPr>
              <a:t> </a:t>
            </a:r>
            <a:r>
              <a:rPr lang="en-US" altLang="zh-CN" dirty="0">
                <a:latin typeface="Calibri" panose="020F0702030404030204" pitchFamily="6" charset="0"/>
              </a:rPr>
              <a:t>inconsistence with the AMS-02 data in DR model.</a:t>
            </a:r>
          </a:p>
          <a:p>
            <a:r>
              <a:rPr lang="en-US" altLang="zh-CN" dirty="0">
                <a:latin typeface="Calibri" panose="020F0702030404030204" pitchFamily="6" charset="0"/>
              </a:rPr>
              <a:t>When</a:t>
            </a:r>
            <a:r>
              <a:rPr lang="zh-CN" altLang="en-US" dirty="0">
                <a:latin typeface="Calibri" panose="020F0702030404030204" pitchFamily="6" charset="0"/>
              </a:rPr>
              <a:t> </a:t>
            </a:r>
            <a:r>
              <a:rPr lang="en-US" altLang="zh-CN" dirty="0">
                <a:latin typeface="Calibri" panose="020F0702030404030204" pitchFamily="6" charset="0"/>
              </a:rPr>
              <a:t>convection</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included,</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better</a:t>
            </a:r>
            <a:r>
              <a:rPr lang="zh-CN" altLang="en-US" dirty="0">
                <a:latin typeface="Calibri" panose="020F0702030404030204" pitchFamily="6" charset="0"/>
              </a:rPr>
              <a:t> </a:t>
            </a:r>
            <a:r>
              <a:rPr lang="en-US" altLang="zh-CN" dirty="0">
                <a:latin typeface="Calibri" panose="020F0702030404030204" pitchFamily="6" charset="0"/>
              </a:rPr>
              <a:t>consistence</a:t>
            </a:r>
            <a:r>
              <a:rPr lang="zh-CN" altLang="en-US" dirty="0">
                <a:latin typeface="Calibri" panose="020F0702030404030204" pitchFamily="6" charset="0"/>
              </a:rPr>
              <a:t> </a:t>
            </a:r>
            <a:r>
              <a:rPr lang="en-US" altLang="zh-CN" dirty="0">
                <a:latin typeface="Calibri" panose="020F0702030404030204" pitchFamily="6" charset="0"/>
              </a:rPr>
              <a:t>appears.</a:t>
            </a:r>
          </a:p>
          <a:p>
            <a:r>
              <a:rPr lang="en-US" altLang="zh-CN" dirty="0">
                <a:latin typeface="Calibri" panose="020F0702030404030204" pitchFamily="6" charset="0"/>
              </a:rPr>
              <a:t>That is called DCR model.</a:t>
            </a:r>
          </a:p>
          <a:p>
            <a:endParaRPr lang="en-US" altLang="zh-CN" dirty="0">
              <a:latin typeface="Calibri" panose="020F0702030404030204" pitchFamily="6" charset="0"/>
            </a:endParaRPr>
          </a:p>
          <a:p>
            <a:r>
              <a:rPr lang="en-US" altLang="zh-CN" dirty="0">
                <a:latin typeface="Calibri" panose="020F0702030404030204" pitchFamily="6" charset="0"/>
              </a:rPr>
              <a:t>Above</a:t>
            </a:r>
            <a:r>
              <a:rPr lang="zh-CN" altLang="en-US" dirty="0">
                <a:latin typeface="Calibri" panose="020F0702030404030204" pitchFamily="6" charset="0"/>
              </a:rPr>
              <a:t> </a:t>
            </a:r>
            <a:r>
              <a:rPr lang="en-US" altLang="zh-CN" dirty="0">
                <a:latin typeface="Calibri" panose="020F0702030404030204" pitchFamily="6" charset="0"/>
              </a:rPr>
              <a:t>10</a:t>
            </a:r>
            <a:r>
              <a:rPr lang="zh-CN" altLang="en-US" dirty="0">
                <a:latin typeface="Calibri" panose="020F0702030404030204" pitchFamily="6" charset="0"/>
              </a:rPr>
              <a:t> </a:t>
            </a:r>
            <a:r>
              <a:rPr lang="en-US" altLang="zh-CN" dirty="0">
                <a:latin typeface="Calibri" panose="020F0702030404030204" pitchFamily="6" charset="0"/>
              </a:rPr>
              <a:t>GeV,</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positron</a:t>
            </a:r>
            <a:r>
              <a:rPr lang="zh-CN" altLang="en-US" dirty="0">
                <a:latin typeface="Calibri" panose="020F0702030404030204" pitchFamily="6" charset="0"/>
              </a:rPr>
              <a:t> </a:t>
            </a:r>
            <a:r>
              <a:rPr lang="en-US" altLang="zh-CN" dirty="0">
                <a:latin typeface="Calibri" panose="020F0702030404030204" pitchFamily="6" charset="0"/>
              </a:rPr>
              <a:t>excess</a:t>
            </a:r>
            <a:r>
              <a:rPr lang="zh-CN" altLang="en-US" dirty="0">
                <a:latin typeface="Calibri" panose="020F0702030404030204" pitchFamily="6" charset="0"/>
              </a:rPr>
              <a:t> </a:t>
            </a:r>
            <a:r>
              <a:rPr lang="en-US" altLang="zh-CN" dirty="0">
                <a:latin typeface="Calibri" panose="020F0702030404030204" pitchFamily="6" charset="0"/>
              </a:rPr>
              <a:t>keeps</a:t>
            </a:r>
            <a:r>
              <a:rPr lang="zh-CN" altLang="en-US" dirty="0">
                <a:latin typeface="Calibri" panose="020F0702030404030204" pitchFamily="6" charset="0"/>
              </a:rPr>
              <a:t> </a:t>
            </a:r>
            <a:r>
              <a:rPr lang="en-US" altLang="zh-CN" dirty="0">
                <a:latin typeface="Calibri" panose="020F0702030404030204" pitchFamily="6" charset="0"/>
              </a:rPr>
              <a:t>apparently.</a:t>
            </a:r>
            <a:endParaRPr lang="zh-CN" altLang="en-US" dirty="0">
              <a:latin typeface="Calibri" panose="020F0702030404030204" pitchFamily="6" charset="0"/>
            </a:endParaRPr>
          </a:p>
        </p:txBody>
      </p:sp>
      <p:pic>
        <p:nvPicPr>
          <p:cNvPr id="38915" name="图片 6"/>
          <p:cNvPicPr>
            <a:picLocks noChangeAspect="1"/>
          </p:cNvPicPr>
          <p:nvPr/>
        </p:nvPicPr>
        <p:blipFill>
          <a:blip r:embed="rId2"/>
          <a:stretch>
            <a:fillRect/>
          </a:stretch>
        </p:blipFill>
        <p:spPr>
          <a:xfrm>
            <a:off x="330200" y="1550988"/>
            <a:ext cx="5981700" cy="45593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rtlCol="0" anchor="ctr" anchorCtr="0" compatLnSpc="1"/>
          <a:lstStyle/>
          <a:p>
            <a:r>
              <a:rPr lang="en-US" altLang="zh-CN" sz="4000"/>
              <a:t>Un-expectable</a:t>
            </a:r>
            <a:r>
              <a:rPr lang="zh-CN" altLang="en-US" sz="4000"/>
              <a:t>  </a:t>
            </a:r>
            <a:r>
              <a:rPr lang="en-US" altLang="zh-CN" sz="4000"/>
              <a:t>result</a:t>
            </a:r>
            <a:r>
              <a:rPr lang="zh-CN" altLang="en-US" sz="4000"/>
              <a:t> </a:t>
            </a:r>
            <a:r>
              <a:rPr lang="en-US" altLang="zh-CN" sz="4000"/>
              <a:t>for</a:t>
            </a:r>
            <a:r>
              <a:rPr lang="zh-CN" altLang="en-US" sz="4000"/>
              <a:t> </a:t>
            </a:r>
            <a:r>
              <a:rPr lang="en-US" altLang="zh-CN" sz="4000"/>
              <a:t>CR</a:t>
            </a:r>
            <a:r>
              <a:rPr lang="zh-CN" altLang="en-US" sz="4000"/>
              <a:t> </a:t>
            </a:r>
            <a:r>
              <a:rPr lang="en-US" altLang="zh-CN" sz="4000"/>
              <a:t>protons</a:t>
            </a:r>
            <a:endParaRPr lang="zh-CN" altLang="en-US" sz="4000"/>
          </a:p>
        </p:txBody>
      </p:sp>
      <p:pic>
        <p:nvPicPr>
          <p:cNvPr id="39938" name="图片 4"/>
          <p:cNvPicPr>
            <a:picLocks noChangeAspect="1"/>
          </p:cNvPicPr>
          <p:nvPr/>
        </p:nvPicPr>
        <p:blipFill>
          <a:blip r:embed="rId2"/>
          <a:stretch>
            <a:fillRect/>
          </a:stretch>
        </p:blipFill>
        <p:spPr>
          <a:xfrm>
            <a:off x="636588" y="1417638"/>
            <a:ext cx="6134100" cy="4533900"/>
          </a:xfrm>
          <a:prstGeom prst="rect">
            <a:avLst/>
          </a:prstGeom>
          <a:noFill/>
          <a:ln w="9525">
            <a:noFill/>
          </a:ln>
        </p:spPr>
      </p:pic>
      <p:sp>
        <p:nvSpPr>
          <p:cNvPr id="39939" name="矩形 5"/>
          <p:cNvSpPr/>
          <p:nvPr/>
        </p:nvSpPr>
        <p:spPr>
          <a:xfrm>
            <a:off x="6791325" y="1800225"/>
            <a:ext cx="2003425" cy="3692525"/>
          </a:xfrm>
          <a:prstGeom prst="rect">
            <a:avLst/>
          </a:prstGeom>
          <a:noFill/>
          <a:ln w="9525">
            <a:noFill/>
          </a:ln>
        </p:spPr>
        <p:txBody>
          <a:bodyPr>
            <a:spAutoFit/>
          </a:bodyPr>
          <a:lstStyle/>
          <a:p>
            <a:r>
              <a:rPr lang="en-US" altLang="zh-CN" dirty="0">
                <a:latin typeface="Calibri" panose="020F0702030404030204" pitchFamily="6" charset="0"/>
              </a:rPr>
              <a:t>In DCR</a:t>
            </a:r>
            <a:r>
              <a:rPr lang="zh-CN" altLang="en-US" dirty="0">
                <a:latin typeface="Calibri" panose="020F0702030404030204" pitchFamily="6" charset="0"/>
              </a:rPr>
              <a:t> </a:t>
            </a:r>
            <a:r>
              <a:rPr lang="en-US" altLang="zh-CN" dirty="0">
                <a:latin typeface="Calibri" panose="020F0702030404030204" pitchFamily="6" charset="0"/>
              </a:rPr>
              <a:t>model, the predicted flux of CR protons is consistent with AMS-02 data whose hardening feature above 330 GeV is also matched.</a:t>
            </a:r>
            <a:r>
              <a:rPr lang="zh-CN" altLang="en-US" dirty="0">
                <a:latin typeface="Calibri" panose="020F0702030404030204" pitchFamily="6" charset="0"/>
              </a:rPr>
              <a:t> </a:t>
            </a:r>
            <a:r>
              <a:rPr lang="el-GR" altLang="zh-CN" dirty="0">
                <a:latin typeface="Calibri" panose="020F0702030404030204" pitchFamily="6" charset="0"/>
              </a:rPr>
              <a:t>Χ</a:t>
            </a:r>
            <a:r>
              <a:rPr lang="en-US" altLang="zh-CN" baseline="30000" dirty="0">
                <a:latin typeface="Calibri" panose="020F0702030404030204" pitchFamily="6" charset="0"/>
              </a:rPr>
              <a:t>2</a:t>
            </a:r>
            <a:r>
              <a:rPr lang="en-US" altLang="zh-CN" dirty="0">
                <a:latin typeface="Calibri" panose="020F0702030404030204" pitchFamily="6" charset="0"/>
              </a:rPr>
              <a:t>/N</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22.2/72</a:t>
            </a:r>
            <a:r>
              <a:rPr lang="zh-CN" altLang="en-US" dirty="0">
                <a:latin typeface="Calibri" panose="020F0702030404030204" pitchFamily="6" charset="0"/>
              </a:rPr>
              <a:t> </a:t>
            </a:r>
            <a:r>
              <a:rPr lang="en-US" altLang="zh-CN" dirty="0">
                <a:latin typeface="Calibri" panose="020F0702030404030204" pitchFamily="6" charset="0"/>
              </a:rPr>
              <a:t>and</a:t>
            </a:r>
            <a:r>
              <a:rPr lang="zh-CN" altLang="en-US" dirty="0">
                <a:latin typeface="Calibri" panose="020F0702030404030204" pitchFamily="6" charset="0"/>
              </a:rPr>
              <a:t> </a:t>
            </a:r>
            <a:r>
              <a:rPr lang="en-US" altLang="zh-CN" dirty="0">
                <a:latin typeface="Calibri" panose="020F0702030404030204" pitchFamily="6" charset="0"/>
              </a:rPr>
              <a:t>very</a:t>
            </a:r>
            <a:r>
              <a:rPr lang="zh-CN" altLang="en-US" dirty="0">
                <a:latin typeface="Calibri" panose="020F0702030404030204" pitchFamily="6" charset="0"/>
              </a:rPr>
              <a:t> </a:t>
            </a:r>
            <a:r>
              <a:rPr lang="en-US" altLang="zh-CN" dirty="0">
                <a:latin typeface="Calibri" panose="020F0702030404030204" pitchFamily="6" charset="0"/>
              </a:rPr>
              <a:t>small</a:t>
            </a:r>
            <a:r>
              <a:rPr lang="zh-CN" altLang="en-US" dirty="0">
                <a:latin typeface="Calibri" panose="020F0702030404030204" pitchFamily="6" charset="0"/>
              </a:rPr>
              <a:t> </a:t>
            </a:r>
            <a:r>
              <a:rPr lang="en-US" altLang="zh-CN" dirty="0">
                <a:latin typeface="Calibri" panose="020F0702030404030204" pitchFamily="6" charset="0"/>
              </a:rPr>
              <a:t>in</a:t>
            </a:r>
            <a:r>
              <a:rPr lang="zh-CN" altLang="en-US" dirty="0">
                <a:latin typeface="Calibri" panose="020F0702030404030204" pitchFamily="6" charset="0"/>
              </a:rPr>
              <a:t> </a:t>
            </a:r>
            <a:r>
              <a:rPr lang="en-US" altLang="zh-CN" dirty="0">
                <a:latin typeface="Calibri" panose="020F0702030404030204" pitchFamily="6" charset="0"/>
              </a:rPr>
              <a:t>DCR</a:t>
            </a:r>
            <a:r>
              <a:rPr lang="zh-CN" altLang="en-US" dirty="0">
                <a:latin typeface="Calibri" panose="020F0702030404030204" pitchFamily="6" charset="0"/>
              </a:rPr>
              <a:t> </a:t>
            </a:r>
            <a:r>
              <a:rPr lang="en-US" altLang="zh-CN" dirty="0">
                <a:latin typeface="Calibri" panose="020F0702030404030204" pitchFamily="6" charset="0"/>
              </a:rPr>
              <a:t>model.</a:t>
            </a:r>
            <a:r>
              <a:rPr lang="zh-CN" altLang="en-US" dirty="0">
                <a:latin typeface="Calibri" panose="020F0702030404030204" pitchFamily="6" charset="0"/>
              </a:rPr>
              <a:t> </a:t>
            </a:r>
            <a:r>
              <a:rPr lang="en-US" altLang="zh-CN" dirty="0">
                <a:latin typeface="Calibri" panose="020F0702030404030204" pitchFamily="6" charset="0"/>
              </a:rPr>
              <a:t>DR</a:t>
            </a:r>
            <a:r>
              <a:rPr lang="zh-CN" altLang="en-US" dirty="0">
                <a:latin typeface="Calibri" panose="020F0702030404030204" pitchFamily="6" charset="0"/>
              </a:rPr>
              <a:t> </a:t>
            </a:r>
            <a:r>
              <a:rPr lang="en-US" altLang="zh-CN" dirty="0">
                <a:latin typeface="Calibri" panose="020F0702030404030204" pitchFamily="6" charset="0"/>
              </a:rPr>
              <a:t>model</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relevant</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47/72</a:t>
            </a:r>
            <a:endParaRPr lang="zh-CN" altLang="en-US" dirty="0">
              <a:latin typeface="Calibri" panose="020F0702030404030204" pitchFamily="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rtlCol="0" anchor="ctr" anchorCtr="0" compatLnSpc="1"/>
          <a:lstStyle/>
          <a:p>
            <a:r>
              <a:rPr lang="en-US" altLang="zh-CN" sz="4000"/>
              <a:t>Un-expectable</a:t>
            </a:r>
            <a:r>
              <a:rPr lang="zh-CN" altLang="en-US" sz="4000"/>
              <a:t>  </a:t>
            </a:r>
            <a:r>
              <a:rPr lang="en-US" altLang="zh-CN" sz="4000"/>
              <a:t>result</a:t>
            </a:r>
            <a:r>
              <a:rPr lang="zh-CN" altLang="en-US" sz="4000"/>
              <a:t> </a:t>
            </a:r>
            <a:r>
              <a:rPr lang="en-US" altLang="zh-CN" sz="4000"/>
              <a:t>for</a:t>
            </a:r>
            <a:r>
              <a:rPr lang="zh-CN" altLang="en-US" sz="4000"/>
              <a:t> </a:t>
            </a:r>
            <a:r>
              <a:rPr lang="en-US" altLang="zh-CN" sz="4000"/>
              <a:t>CR</a:t>
            </a:r>
            <a:r>
              <a:rPr lang="zh-CN" altLang="en-US" sz="4000"/>
              <a:t> </a:t>
            </a:r>
            <a:r>
              <a:rPr lang="en-US" altLang="zh-CN" sz="4000"/>
              <a:t>protons</a:t>
            </a:r>
            <a:endParaRPr lang="zh-CN" altLang="en-US" sz="4000"/>
          </a:p>
        </p:txBody>
      </p:sp>
      <p:pic>
        <p:nvPicPr>
          <p:cNvPr id="40962" name="图片 4"/>
          <p:cNvPicPr>
            <a:picLocks noChangeAspect="1"/>
          </p:cNvPicPr>
          <p:nvPr/>
        </p:nvPicPr>
        <p:blipFill>
          <a:blip r:embed="rId2"/>
          <a:stretch>
            <a:fillRect/>
          </a:stretch>
        </p:blipFill>
        <p:spPr>
          <a:xfrm>
            <a:off x="636588" y="1417638"/>
            <a:ext cx="6134100" cy="4533900"/>
          </a:xfrm>
          <a:prstGeom prst="rect">
            <a:avLst/>
          </a:prstGeom>
          <a:noFill/>
          <a:ln w="9525">
            <a:noFill/>
          </a:ln>
        </p:spPr>
      </p:pic>
      <p:sp>
        <p:nvSpPr>
          <p:cNvPr id="40963" name="矩形 5"/>
          <p:cNvSpPr/>
          <p:nvPr/>
        </p:nvSpPr>
        <p:spPr>
          <a:xfrm>
            <a:off x="6791325" y="1800225"/>
            <a:ext cx="2003425" cy="3692525"/>
          </a:xfrm>
          <a:prstGeom prst="rect">
            <a:avLst/>
          </a:prstGeom>
          <a:noFill/>
          <a:ln w="9525">
            <a:noFill/>
          </a:ln>
        </p:spPr>
        <p:txBody>
          <a:bodyPr>
            <a:spAutoFit/>
          </a:bodyPr>
          <a:lstStyle/>
          <a:p>
            <a:r>
              <a:rPr lang="en-US" altLang="zh-CN" dirty="0">
                <a:latin typeface="Calibri" panose="020F0702030404030204" pitchFamily="6" charset="0"/>
              </a:rPr>
              <a:t>In DCR</a:t>
            </a:r>
            <a:r>
              <a:rPr lang="zh-CN" altLang="en-US" dirty="0">
                <a:latin typeface="Calibri" panose="020F0702030404030204" pitchFamily="6" charset="0"/>
              </a:rPr>
              <a:t> </a:t>
            </a:r>
            <a:r>
              <a:rPr lang="en-US" altLang="zh-CN" dirty="0">
                <a:latin typeface="Calibri" panose="020F0702030404030204" pitchFamily="6" charset="0"/>
              </a:rPr>
              <a:t>model, the predicted flux of CR protons is consistent with AMS-02 data whose hardening feature above 330 GeV is also matched.</a:t>
            </a:r>
            <a:r>
              <a:rPr lang="zh-CN" altLang="en-US" dirty="0">
                <a:latin typeface="Calibri" panose="020F0702030404030204" pitchFamily="6" charset="0"/>
              </a:rPr>
              <a:t> </a:t>
            </a:r>
            <a:r>
              <a:rPr lang="el-GR" altLang="zh-CN" dirty="0">
                <a:latin typeface="Calibri" panose="020F0702030404030204" pitchFamily="6" charset="0"/>
              </a:rPr>
              <a:t>Χ</a:t>
            </a:r>
            <a:r>
              <a:rPr lang="en-US" altLang="zh-CN" baseline="30000" dirty="0">
                <a:latin typeface="Calibri" panose="020F0702030404030204" pitchFamily="6" charset="0"/>
              </a:rPr>
              <a:t>2</a:t>
            </a:r>
            <a:r>
              <a:rPr lang="en-US" altLang="zh-CN" dirty="0">
                <a:latin typeface="Calibri" panose="020F0702030404030204" pitchFamily="6" charset="0"/>
              </a:rPr>
              <a:t>/N</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22.2/72</a:t>
            </a:r>
            <a:r>
              <a:rPr lang="zh-CN" altLang="en-US" dirty="0">
                <a:latin typeface="Calibri" panose="020F0702030404030204" pitchFamily="6" charset="0"/>
              </a:rPr>
              <a:t> </a:t>
            </a:r>
            <a:r>
              <a:rPr lang="en-US" altLang="zh-CN" dirty="0">
                <a:latin typeface="Calibri" panose="020F0702030404030204" pitchFamily="6" charset="0"/>
              </a:rPr>
              <a:t>and</a:t>
            </a:r>
            <a:r>
              <a:rPr lang="zh-CN" altLang="en-US" dirty="0">
                <a:latin typeface="Calibri" panose="020F0702030404030204" pitchFamily="6" charset="0"/>
              </a:rPr>
              <a:t> </a:t>
            </a:r>
            <a:r>
              <a:rPr lang="en-US" altLang="zh-CN" dirty="0">
                <a:latin typeface="Calibri" panose="020F0702030404030204" pitchFamily="6" charset="0"/>
              </a:rPr>
              <a:t>very</a:t>
            </a:r>
            <a:r>
              <a:rPr lang="zh-CN" altLang="en-US" dirty="0">
                <a:latin typeface="Calibri" panose="020F0702030404030204" pitchFamily="6" charset="0"/>
              </a:rPr>
              <a:t> </a:t>
            </a:r>
            <a:r>
              <a:rPr lang="en-US" altLang="zh-CN" dirty="0">
                <a:latin typeface="Calibri" panose="020F0702030404030204" pitchFamily="6" charset="0"/>
              </a:rPr>
              <a:t>small</a:t>
            </a:r>
            <a:r>
              <a:rPr lang="zh-CN" altLang="en-US" dirty="0">
                <a:latin typeface="Calibri" panose="020F0702030404030204" pitchFamily="6" charset="0"/>
              </a:rPr>
              <a:t> </a:t>
            </a:r>
            <a:r>
              <a:rPr lang="en-US" altLang="zh-CN" dirty="0">
                <a:latin typeface="Calibri" panose="020F0702030404030204" pitchFamily="6" charset="0"/>
              </a:rPr>
              <a:t>in</a:t>
            </a:r>
            <a:r>
              <a:rPr lang="zh-CN" altLang="en-US" dirty="0">
                <a:latin typeface="Calibri" panose="020F0702030404030204" pitchFamily="6" charset="0"/>
              </a:rPr>
              <a:t> </a:t>
            </a:r>
            <a:r>
              <a:rPr lang="en-US" altLang="zh-CN" dirty="0">
                <a:latin typeface="Calibri" panose="020F0702030404030204" pitchFamily="6" charset="0"/>
              </a:rPr>
              <a:t>DCR</a:t>
            </a:r>
            <a:r>
              <a:rPr lang="zh-CN" altLang="en-US" dirty="0">
                <a:latin typeface="Calibri" panose="020F0702030404030204" pitchFamily="6" charset="0"/>
              </a:rPr>
              <a:t> </a:t>
            </a:r>
            <a:r>
              <a:rPr lang="en-US" altLang="zh-CN" dirty="0">
                <a:latin typeface="Calibri" panose="020F0702030404030204" pitchFamily="6" charset="0"/>
              </a:rPr>
              <a:t>model.</a:t>
            </a:r>
            <a:r>
              <a:rPr lang="zh-CN" altLang="en-US" dirty="0">
                <a:latin typeface="Calibri" panose="020F0702030404030204" pitchFamily="6" charset="0"/>
              </a:rPr>
              <a:t> </a:t>
            </a:r>
            <a:r>
              <a:rPr lang="en-US" altLang="zh-CN" dirty="0">
                <a:latin typeface="Calibri" panose="020F0702030404030204" pitchFamily="6" charset="0"/>
              </a:rPr>
              <a:t>DR</a:t>
            </a:r>
            <a:r>
              <a:rPr lang="zh-CN" altLang="en-US" dirty="0">
                <a:latin typeface="Calibri" panose="020F0702030404030204" pitchFamily="6" charset="0"/>
              </a:rPr>
              <a:t> </a:t>
            </a:r>
            <a:r>
              <a:rPr lang="en-US" altLang="zh-CN" dirty="0">
                <a:latin typeface="Calibri" panose="020F0702030404030204" pitchFamily="6" charset="0"/>
              </a:rPr>
              <a:t>model</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relevant</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47/72</a:t>
            </a:r>
            <a:endParaRPr lang="zh-CN" altLang="en-US" dirty="0">
              <a:latin typeface="Calibri" panose="020F0702030404030204" pitchFamily="6" charset="0"/>
            </a:endParaRPr>
          </a:p>
        </p:txBody>
      </p:sp>
      <p:pic>
        <p:nvPicPr>
          <p:cNvPr id="7" name="图片 6"/>
          <p:cNvPicPr>
            <a:picLocks noChangeAspect="1"/>
          </p:cNvPicPr>
          <p:nvPr/>
        </p:nvPicPr>
        <p:blipFill>
          <a:blip r:embed="rId3"/>
          <a:stretch>
            <a:fillRect/>
          </a:stretch>
        </p:blipFill>
        <p:spPr>
          <a:xfrm>
            <a:off x="36513" y="1800225"/>
            <a:ext cx="5668962" cy="4191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vert="horz" wrap="square" lIns="91440" tIns="45720" rIns="91440" bIns="45720" anchor="ctr"/>
          <a:lstStyle/>
          <a:p>
            <a:r>
              <a:rPr lang="en-US" altLang="zh-CN" dirty="0"/>
              <a:t>Outline</a:t>
            </a:r>
            <a:endParaRPr lang="zh-CN" altLang="en-US" dirty="0"/>
          </a:p>
        </p:txBody>
      </p:sp>
      <p:sp>
        <p:nvSpPr>
          <p:cNvPr id="3" name="内容占位符 2"/>
          <p:cNvSpPr>
            <a:spLocks noGrp="1"/>
          </p:cNvSpPr>
          <p:nvPr>
            <p:ph idx="1"/>
          </p:nvPr>
        </p:nvSpPr>
        <p:spPr>
          <a:xfrm>
            <a:off x="206375" y="1600200"/>
            <a:ext cx="8756015" cy="4526280"/>
          </a:xfrm>
        </p:spPr>
        <p:txBody>
          <a:bodyPr vert="horz" wrap="square" lIns="91440" tIns="45720" rIns="91440" bIns="45720" numCol="1" rtlCol="0" anchor="t" anchorCtr="0" compatLnSpc="1"/>
          <a:lstStyle/>
          <a:p>
            <a:r>
              <a:rPr lang="en-US" altLang="zh-CN"/>
              <a:t>Motivation</a:t>
            </a:r>
            <a:r>
              <a:rPr lang="zh-CN" altLang="en-US"/>
              <a:t> </a:t>
            </a:r>
            <a:endParaRPr lang="en-US" altLang="zh-CN"/>
          </a:p>
          <a:p>
            <a:pPr>
              <a:buNone/>
            </a:pPr>
            <a:r>
              <a:rPr lang="en-US" altLang="zh-CN" sz="2400"/>
              <a:t>Over-predicted</a:t>
            </a:r>
            <a:r>
              <a:rPr lang="zh-CN" altLang="en-US" sz="2400"/>
              <a:t> </a:t>
            </a:r>
            <a:r>
              <a:rPr lang="en-US" altLang="zh-CN" sz="2400"/>
              <a:t>background</a:t>
            </a:r>
            <a:r>
              <a:rPr lang="zh-CN" altLang="en-US" sz="2400"/>
              <a:t> </a:t>
            </a:r>
            <a:r>
              <a:rPr lang="en-US" altLang="zh-CN" sz="2400"/>
              <a:t>of</a:t>
            </a:r>
            <a:r>
              <a:rPr lang="zh-CN" altLang="en-US" sz="2400"/>
              <a:t> </a:t>
            </a:r>
            <a:r>
              <a:rPr lang="en-US" altLang="zh-CN" sz="2400"/>
              <a:t>cosmic</a:t>
            </a:r>
            <a:r>
              <a:rPr lang="zh-CN" altLang="en-US" sz="2400"/>
              <a:t> </a:t>
            </a:r>
            <a:r>
              <a:rPr lang="en-US" altLang="zh-CN" sz="2400"/>
              <a:t>ray</a:t>
            </a:r>
            <a:r>
              <a:rPr lang="zh-CN" altLang="en-US" sz="2400"/>
              <a:t> </a:t>
            </a:r>
            <a:r>
              <a:rPr lang="en-US" altLang="zh-CN" sz="2400"/>
              <a:t>positrons. </a:t>
            </a:r>
          </a:p>
          <a:p>
            <a:pPr>
              <a:buNone/>
            </a:pPr>
            <a:r>
              <a:rPr lang="en-US" altLang="zh-CN" sz="2400"/>
              <a:t>Under-predicted</a:t>
            </a:r>
            <a:r>
              <a:rPr lang="zh-CN" altLang="en-US" sz="2400"/>
              <a:t> </a:t>
            </a:r>
            <a:r>
              <a:rPr lang="en-US" altLang="zh-CN" sz="2400"/>
              <a:t>background</a:t>
            </a:r>
            <a:r>
              <a:rPr lang="zh-CN" altLang="en-US" sz="2400"/>
              <a:t> </a:t>
            </a:r>
            <a:r>
              <a:rPr lang="en-US" altLang="zh-CN" sz="2400"/>
              <a:t>of</a:t>
            </a:r>
            <a:r>
              <a:rPr lang="zh-CN" altLang="en-US" sz="2400"/>
              <a:t> </a:t>
            </a:r>
            <a:r>
              <a:rPr lang="en-US" altLang="zh-CN" sz="2400"/>
              <a:t>cosmic</a:t>
            </a:r>
            <a:r>
              <a:rPr lang="zh-CN" altLang="en-US" sz="2400"/>
              <a:t> </a:t>
            </a:r>
            <a:r>
              <a:rPr lang="en-US" altLang="zh-CN" sz="2400"/>
              <a:t>ray</a:t>
            </a:r>
            <a:r>
              <a:rPr lang="zh-CN" altLang="en-US" sz="2400"/>
              <a:t> </a:t>
            </a:r>
            <a:r>
              <a:rPr lang="en-US" altLang="zh-CN" sz="2400"/>
              <a:t>antiprotons. </a:t>
            </a:r>
          </a:p>
          <a:p>
            <a:r>
              <a:rPr lang="en-US" altLang="zh-CN"/>
              <a:t>Methods</a:t>
            </a:r>
          </a:p>
          <a:p>
            <a:pPr>
              <a:buNone/>
            </a:pPr>
            <a:r>
              <a:rPr lang="en-US" altLang="zh-CN" sz="2400" err="1"/>
              <a:t>Hadronic</a:t>
            </a:r>
            <a:r>
              <a:rPr lang="zh-CN" altLang="en-US" sz="2400"/>
              <a:t> </a:t>
            </a:r>
            <a:r>
              <a:rPr lang="en-US" altLang="zh-CN" sz="2400"/>
              <a:t>interaction</a:t>
            </a:r>
            <a:r>
              <a:rPr lang="zh-CN" altLang="en-US" sz="2400"/>
              <a:t> </a:t>
            </a:r>
            <a:r>
              <a:rPr lang="en-US" altLang="zh-CN" sz="2400"/>
              <a:t>model</a:t>
            </a:r>
            <a:r>
              <a:rPr lang="zh-CN" altLang="en-US" sz="2400"/>
              <a:t>: </a:t>
            </a:r>
            <a:r>
              <a:rPr lang="en-US" altLang="zh-CN" sz="2400"/>
              <a:t>choose</a:t>
            </a:r>
            <a:r>
              <a:rPr lang="zh-CN" altLang="en-US" sz="2400"/>
              <a:t> </a:t>
            </a:r>
            <a:r>
              <a:rPr lang="en-US" altLang="zh-CN" sz="2400"/>
              <a:t>QGSJET-II-4</a:t>
            </a:r>
          </a:p>
          <a:p>
            <a:pPr>
              <a:buNone/>
            </a:pPr>
            <a:r>
              <a:rPr lang="en-US" altLang="zh-CN" sz="2400"/>
              <a:t>Propagation</a:t>
            </a:r>
            <a:r>
              <a:rPr lang="zh-CN" altLang="en-US" sz="2400"/>
              <a:t> </a:t>
            </a:r>
            <a:r>
              <a:rPr lang="en-US" altLang="zh-CN" sz="2400"/>
              <a:t>model:</a:t>
            </a:r>
            <a:r>
              <a:rPr lang="zh-CN" altLang="en-US" sz="2400"/>
              <a:t> </a:t>
            </a:r>
            <a:r>
              <a:rPr lang="en-US" altLang="zh-CN" sz="2400"/>
              <a:t>use</a:t>
            </a:r>
            <a:r>
              <a:rPr lang="zh-CN" altLang="en-US" sz="2400"/>
              <a:t> </a:t>
            </a:r>
            <a:r>
              <a:rPr lang="en-US" altLang="zh-CN" sz="2400"/>
              <a:t>convection</a:t>
            </a:r>
            <a:r>
              <a:rPr lang="zh-CN" altLang="en-US" sz="2400"/>
              <a:t> </a:t>
            </a:r>
            <a:r>
              <a:rPr lang="en-US" altLang="zh-CN" sz="2400"/>
              <a:t>and</a:t>
            </a:r>
            <a:r>
              <a:rPr lang="zh-CN" altLang="en-US" sz="2400"/>
              <a:t> </a:t>
            </a:r>
            <a:r>
              <a:rPr lang="en-US" altLang="zh-CN" sz="2400"/>
              <a:t>re-acceleration</a:t>
            </a:r>
            <a:r>
              <a:rPr lang="zh-CN" altLang="en-US" sz="2400"/>
              <a:t> </a:t>
            </a:r>
            <a:r>
              <a:rPr lang="en-US" altLang="zh-CN" sz="2400"/>
              <a:t>model(DCR)</a:t>
            </a:r>
            <a:r>
              <a:rPr lang="zh-CN" altLang="en-US" sz="2400"/>
              <a:t> </a:t>
            </a:r>
            <a:r>
              <a:rPr lang="en-US" altLang="zh-CN" sz="2400"/>
              <a:t>instead</a:t>
            </a:r>
            <a:r>
              <a:rPr lang="zh-CN" altLang="en-US" sz="2400"/>
              <a:t> </a:t>
            </a:r>
            <a:r>
              <a:rPr lang="en-US" altLang="zh-CN" sz="2400"/>
              <a:t>of</a:t>
            </a:r>
            <a:r>
              <a:rPr lang="zh-CN" altLang="en-US" sz="2400"/>
              <a:t> </a:t>
            </a:r>
            <a:r>
              <a:rPr lang="en-US" altLang="zh-CN" sz="2400"/>
              <a:t>the</a:t>
            </a:r>
            <a:r>
              <a:rPr lang="zh-CN" altLang="en-US" sz="2400"/>
              <a:t> </a:t>
            </a:r>
            <a:r>
              <a:rPr lang="en-US" altLang="zh-CN" sz="2400"/>
              <a:t>re-acceleration</a:t>
            </a:r>
            <a:r>
              <a:rPr lang="zh-CN" altLang="en-US" sz="2400"/>
              <a:t> </a:t>
            </a:r>
            <a:r>
              <a:rPr lang="en-US" altLang="zh-CN" sz="2400"/>
              <a:t>diffusion</a:t>
            </a:r>
            <a:r>
              <a:rPr lang="zh-CN" altLang="en-US" sz="2400"/>
              <a:t> </a:t>
            </a:r>
            <a:r>
              <a:rPr lang="en-US" altLang="zh-CN" sz="2400"/>
              <a:t>model(DR)</a:t>
            </a:r>
            <a:r>
              <a:rPr lang="zh-CN" altLang="en-US" sz="2400"/>
              <a:t>  </a:t>
            </a:r>
            <a:endParaRPr lang="en-US" altLang="zh-CN"/>
          </a:p>
          <a:p>
            <a:r>
              <a:rPr lang="en-US" altLang="zh-CN"/>
              <a:t>conclusion</a:t>
            </a:r>
          </a:p>
          <a:p>
            <a:pPr algn="l">
              <a:buNone/>
            </a:pPr>
            <a:r>
              <a:rPr lang="en-US" altLang="zh-CN" sz="2400">
                <a:sym typeface="+mn-ea"/>
              </a:rPr>
              <a:t>the excess of CR antiprotons in the low energy are not justified.</a:t>
            </a:r>
            <a:endParaRPr lang="en-US" altLang="zh-CN"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6363"/>
            <a:ext cx="8229600" cy="828675"/>
          </a:xfrm>
        </p:spPr>
        <p:txBody>
          <a:bodyPr vert="horz" wrap="square" lIns="91440" tIns="45720" rIns="91440" bIns="45720" numCol="1" rtlCol="0" anchor="ctr" anchorCtr="0" compatLnSpc="1"/>
          <a:lstStyle/>
          <a:p>
            <a:r>
              <a:rPr lang="en-US" altLang="zh-CN" sz="2900"/>
              <a:t>Interpretation</a:t>
            </a:r>
            <a:r>
              <a:rPr lang="zh-CN" altLang="en-US" sz="2900"/>
              <a:t> </a:t>
            </a:r>
            <a:r>
              <a:rPr lang="en-US" altLang="zh-CN" sz="2900"/>
              <a:t>of</a:t>
            </a:r>
            <a:r>
              <a:rPr lang="zh-CN" altLang="en-US" sz="2900"/>
              <a:t> </a:t>
            </a:r>
            <a:r>
              <a:rPr lang="en-US" altLang="zh-CN" sz="2900"/>
              <a:t>antiproton</a:t>
            </a:r>
            <a:r>
              <a:rPr lang="zh-CN" altLang="en-US" sz="2900"/>
              <a:t> </a:t>
            </a:r>
            <a:r>
              <a:rPr lang="en-US" altLang="zh-CN" sz="2900"/>
              <a:t>excess</a:t>
            </a:r>
            <a:r>
              <a:rPr lang="zh-CN" altLang="en-US" sz="2900"/>
              <a:t> </a:t>
            </a:r>
            <a:r>
              <a:rPr lang="en-US" altLang="zh-CN" sz="2900"/>
              <a:t>from</a:t>
            </a:r>
            <a:r>
              <a:rPr lang="zh-CN" altLang="en-US" sz="2900"/>
              <a:t> </a:t>
            </a:r>
            <a:r>
              <a:rPr lang="en-US" altLang="zh-CN" sz="2900"/>
              <a:t>dark</a:t>
            </a:r>
            <a:r>
              <a:rPr lang="zh-CN" altLang="en-US" sz="2900"/>
              <a:t> </a:t>
            </a:r>
            <a:r>
              <a:rPr lang="en-US" altLang="zh-CN" sz="2900"/>
              <a:t>matter</a:t>
            </a:r>
            <a:endParaRPr lang="zh-CN" altLang="en-US" sz="2900"/>
          </a:p>
        </p:txBody>
      </p:sp>
      <p:pic>
        <p:nvPicPr>
          <p:cNvPr id="41986" name="图片 5"/>
          <p:cNvPicPr>
            <a:picLocks noChangeAspect="1"/>
          </p:cNvPicPr>
          <p:nvPr/>
        </p:nvPicPr>
        <p:blipFill>
          <a:blip r:embed="rId3"/>
          <a:stretch>
            <a:fillRect/>
          </a:stretch>
        </p:blipFill>
        <p:spPr>
          <a:xfrm>
            <a:off x="0" y="935038"/>
            <a:ext cx="3881438" cy="2919412"/>
          </a:xfrm>
          <a:prstGeom prst="rect">
            <a:avLst/>
          </a:prstGeom>
          <a:noFill/>
          <a:ln w="9525">
            <a:noFill/>
          </a:ln>
        </p:spPr>
      </p:pic>
      <p:pic>
        <p:nvPicPr>
          <p:cNvPr id="41987" name="图片 6"/>
          <p:cNvPicPr>
            <a:picLocks noChangeAspect="1"/>
          </p:cNvPicPr>
          <p:nvPr/>
        </p:nvPicPr>
        <p:blipFill>
          <a:blip r:embed="rId4"/>
          <a:stretch>
            <a:fillRect/>
          </a:stretch>
        </p:blipFill>
        <p:spPr>
          <a:xfrm>
            <a:off x="4735513" y="1150938"/>
            <a:ext cx="3951287" cy="2822575"/>
          </a:xfrm>
          <a:prstGeom prst="rect">
            <a:avLst/>
          </a:prstGeom>
          <a:noFill/>
          <a:ln w="9525">
            <a:noFill/>
          </a:ln>
        </p:spPr>
      </p:pic>
      <p:pic>
        <p:nvPicPr>
          <p:cNvPr id="41988" name="图片 7"/>
          <p:cNvPicPr>
            <a:picLocks noChangeAspect="1"/>
          </p:cNvPicPr>
          <p:nvPr/>
        </p:nvPicPr>
        <p:blipFill>
          <a:blip r:embed="rId5"/>
          <a:stretch>
            <a:fillRect/>
          </a:stretch>
        </p:blipFill>
        <p:spPr>
          <a:xfrm>
            <a:off x="36513" y="3854450"/>
            <a:ext cx="4814887" cy="2651125"/>
          </a:xfrm>
          <a:prstGeom prst="rect">
            <a:avLst/>
          </a:prstGeom>
          <a:noFill/>
          <a:ln w="9525">
            <a:noFill/>
          </a:ln>
        </p:spPr>
      </p:pic>
      <p:sp>
        <p:nvSpPr>
          <p:cNvPr id="41989" name="矩形 2"/>
          <p:cNvSpPr/>
          <p:nvPr/>
        </p:nvSpPr>
        <p:spPr>
          <a:xfrm>
            <a:off x="4759325" y="3914775"/>
            <a:ext cx="4356100" cy="2308225"/>
          </a:xfrm>
          <a:prstGeom prst="rect">
            <a:avLst/>
          </a:prstGeom>
          <a:noFill/>
          <a:ln w="9525">
            <a:noFill/>
          </a:ln>
        </p:spPr>
        <p:txBody>
          <a:bodyPr>
            <a:spAutoFit/>
          </a:bodyPr>
          <a:lstStyle/>
          <a:p>
            <a:r>
              <a:rPr lang="en-US" altLang="zh-CN" dirty="0">
                <a:latin typeface="Calibri" panose="020F0702030404030204" pitchFamily="6" charset="0"/>
              </a:rPr>
              <a:t> The best-fit masses of dark matter are found near 600 GeV. In the different channels of dark matter annihilation the predicted best-fit mass only is from 300 GeV to 700 GeV. Dark matter interpretation of CR antiproton excess has the weak effect to discriminate the dark matter annihilation channels.</a:t>
            </a:r>
            <a:endParaRPr lang="zh-CN" altLang="en-US" dirty="0">
              <a:latin typeface="Calibri" panose="020F0702030404030204" pitchFamily="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图片 5"/>
          <p:cNvPicPr>
            <a:picLocks noChangeAspect="1"/>
          </p:cNvPicPr>
          <p:nvPr/>
        </p:nvPicPr>
        <p:blipFill>
          <a:blip r:embed="rId3"/>
          <a:stretch>
            <a:fillRect/>
          </a:stretch>
        </p:blipFill>
        <p:spPr>
          <a:xfrm>
            <a:off x="4651375" y="1101725"/>
            <a:ext cx="4152900" cy="2838450"/>
          </a:xfrm>
          <a:prstGeom prst="rect">
            <a:avLst/>
          </a:prstGeom>
          <a:noFill/>
          <a:ln w="9525">
            <a:noFill/>
          </a:ln>
        </p:spPr>
      </p:pic>
      <p:pic>
        <p:nvPicPr>
          <p:cNvPr id="44034" name="图片 2"/>
          <p:cNvPicPr>
            <a:picLocks noChangeAspect="1"/>
          </p:cNvPicPr>
          <p:nvPr/>
        </p:nvPicPr>
        <p:blipFill>
          <a:blip r:embed="rId4"/>
          <a:stretch>
            <a:fillRect/>
          </a:stretch>
        </p:blipFill>
        <p:spPr>
          <a:xfrm>
            <a:off x="0" y="895350"/>
            <a:ext cx="4387850" cy="3214688"/>
          </a:xfrm>
          <a:prstGeom prst="rect">
            <a:avLst/>
          </a:prstGeom>
          <a:noFill/>
          <a:ln w="9525">
            <a:noFill/>
          </a:ln>
        </p:spPr>
      </p:pic>
      <p:sp>
        <p:nvSpPr>
          <p:cNvPr id="2" name="标题 1"/>
          <p:cNvSpPr>
            <a:spLocks noGrp="1"/>
          </p:cNvSpPr>
          <p:nvPr>
            <p:ph type="title"/>
          </p:nvPr>
        </p:nvSpPr>
        <p:spPr>
          <a:xfrm>
            <a:off x="457200" y="131763"/>
            <a:ext cx="8229600" cy="800100"/>
          </a:xfrm>
        </p:spPr>
        <p:txBody>
          <a:bodyPr vert="horz" wrap="square" lIns="91440" tIns="45720" rIns="91440" bIns="45720" numCol="1" rtlCol="0" anchor="ctr" anchorCtr="0" compatLnSpc="1"/>
          <a:lstStyle/>
          <a:p>
            <a:r>
              <a:rPr lang="en-US" altLang="zh-CN" sz="4000"/>
              <a:t>Interpretation</a:t>
            </a:r>
            <a:r>
              <a:rPr lang="zh-CN" altLang="en-US" sz="4000"/>
              <a:t> </a:t>
            </a:r>
            <a:r>
              <a:rPr lang="en-US" altLang="zh-CN" sz="4000"/>
              <a:t>of</a:t>
            </a:r>
            <a:r>
              <a:rPr lang="zh-CN" altLang="en-US" sz="4000"/>
              <a:t> </a:t>
            </a:r>
            <a:r>
              <a:rPr lang="en-US" altLang="zh-CN" sz="4000"/>
              <a:t>positron</a:t>
            </a:r>
            <a:r>
              <a:rPr lang="zh-CN" altLang="en-US" sz="4000"/>
              <a:t> </a:t>
            </a:r>
            <a:r>
              <a:rPr lang="en-US" altLang="zh-CN" sz="4000"/>
              <a:t>excess</a:t>
            </a:r>
            <a:r>
              <a:rPr lang="zh-CN" altLang="en-US" sz="4000"/>
              <a:t> </a:t>
            </a:r>
            <a:r>
              <a:rPr lang="en-US" altLang="zh-CN" sz="4000"/>
              <a:t>from</a:t>
            </a:r>
            <a:r>
              <a:rPr lang="zh-CN" altLang="en-US" sz="4000"/>
              <a:t> </a:t>
            </a:r>
            <a:r>
              <a:rPr lang="en-US" altLang="zh-CN" sz="4000"/>
              <a:t>dark</a:t>
            </a:r>
            <a:r>
              <a:rPr lang="zh-CN" altLang="en-US" sz="4000"/>
              <a:t> </a:t>
            </a:r>
            <a:r>
              <a:rPr lang="en-US" altLang="zh-CN" sz="4000"/>
              <a:t>matter</a:t>
            </a:r>
            <a:endParaRPr lang="zh-CN" altLang="en-US" sz="4000"/>
          </a:p>
        </p:txBody>
      </p:sp>
      <p:pic>
        <p:nvPicPr>
          <p:cNvPr id="44036" name="图片 6"/>
          <p:cNvPicPr>
            <a:picLocks noChangeAspect="1"/>
          </p:cNvPicPr>
          <p:nvPr/>
        </p:nvPicPr>
        <p:blipFill>
          <a:blip r:embed="rId5"/>
          <a:stretch>
            <a:fillRect/>
          </a:stretch>
        </p:blipFill>
        <p:spPr>
          <a:xfrm>
            <a:off x="0" y="4084638"/>
            <a:ext cx="4232275" cy="2786062"/>
          </a:xfrm>
          <a:prstGeom prst="rect">
            <a:avLst/>
          </a:prstGeom>
          <a:noFill/>
          <a:ln w="9525">
            <a:noFill/>
          </a:ln>
        </p:spPr>
      </p:pic>
      <p:sp>
        <p:nvSpPr>
          <p:cNvPr id="44037" name="矩形 7"/>
          <p:cNvSpPr/>
          <p:nvPr/>
        </p:nvSpPr>
        <p:spPr>
          <a:xfrm>
            <a:off x="4232275" y="3951288"/>
            <a:ext cx="4800600" cy="2584450"/>
          </a:xfrm>
          <a:prstGeom prst="rect">
            <a:avLst/>
          </a:prstGeom>
          <a:noFill/>
          <a:ln w="9525">
            <a:noFill/>
          </a:ln>
        </p:spPr>
        <p:txBody>
          <a:bodyPr>
            <a:spAutoFit/>
          </a:bodyPr>
          <a:lstStyle/>
          <a:p>
            <a:r>
              <a:rPr lang="en-US" altLang="zh-CN" dirty="0">
                <a:latin typeface="Calibri" panose="020F0702030404030204" pitchFamily="6" charset="0"/>
              </a:rPr>
              <a:t>The issues of the large annihilation cross-sections still exist.</a:t>
            </a:r>
          </a:p>
          <a:p>
            <a:r>
              <a:rPr lang="en-US" altLang="zh-CN" dirty="0">
                <a:latin typeface="Calibri" panose="020F0702030404030204" pitchFamily="6" charset="0"/>
              </a:rPr>
              <a:t>Except for 2μ</a:t>
            </a:r>
            <a:r>
              <a:rPr lang="zh-CN" altLang="en-US" dirty="0">
                <a:latin typeface="Calibri" panose="020F0702030404030204" pitchFamily="6" charset="0"/>
              </a:rPr>
              <a:t> </a:t>
            </a:r>
            <a:r>
              <a:rPr lang="en-US" altLang="zh-CN" dirty="0">
                <a:latin typeface="Calibri" panose="020F0702030404030204" pitchFamily="6" charset="0"/>
              </a:rPr>
              <a:t>and 4μ</a:t>
            </a:r>
            <a:r>
              <a:rPr lang="zh-CN" altLang="en-US" dirty="0">
                <a:latin typeface="Calibri" panose="020F0702030404030204" pitchFamily="6" charset="0"/>
              </a:rPr>
              <a:t> </a:t>
            </a:r>
            <a:r>
              <a:rPr lang="en-US" altLang="zh-CN" dirty="0">
                <a:latin typeface="Calibri" panose="020F0702030404030204" pitchFamily="6" charset="0"/>
              </a:rPr>
              <a:t>final states, in the other channels, the best-fit masses of dark matter are from 400 GeV to 4 TeV.</a:t>
            </a:r>
          </a:p>
          <a:p>
            <a:r>
              <a:rPr lang="en-US" altLang="zh-CN" dirty="0">
                <a:latin typeface="Calibri" panose="020F0702030404030204" pitchFamily="6" charset="0"/>
              </a:rPr>
              <a:t>The annihilation of heaviest dark matter is through the t\bar{t} final state and the lightest one is via the 2τ channel. The best flux fitting to AMS-02 data is relevant to the ZZ final state. </a:t>
            </a:r>
            <a:endParaRPr lang="zh-CN" altLang="en-US" dirty="0">
              <a:latin typeface="Calibri" panose="020F0702030404030204" pitchFamily="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vert="horz" wrap="square" lIns="91440" tIns="45720" rIns="91440" bIns="45720" anchor="ctr"/>
          <a:lstStyle/>
          <a:p>
            <a:r>
              <a:rPr lang="en-US" altLang="zh-CN" dirty="0"/>
              <a:t>conclusion</a:t>
            </a:r>
            <a:endParaRPr lang="zh-CN" altLang="en-US" dirty="0"/>
          </a:p>
        </p:txBody>
      </p:sp>
      <p:sp>
        <p:nvSpPr>
          <p:cNvPr id="3" name="内容占位符 2"/>
          <p:cNvSpPr>
            <a:spLocks noGrp="1"/>
          </p:cNvSpPr>
          <p:nvPr>
            <p:ph idx="1"/>
          </p:nvPr>
        </p:nvSpPr>
        <p:spPr/>
        <p:txBody>
          <a:bodyPr vert="horz" wrap="square" lIns="91440" tIns="45720" rIns="91440" bIns="45720" numCol="1" rtlCol="0" anchor="t" anchorCtr="0" compatLnSpc="1"/>
          <a:lstStyle/>
          <a:p>
            <a:pPr>
              <a:lnSpc>
                <a:spcPct val="80000"/>
              </a:lnSpc>
            </a:pPr>
            <a:r>
              <a:rPr lang="en-US" altLang="zh-CN" sz="2700"/>
              <a:t>In low energies the predicted fluxes of CR antiprotons and positrons are consistent with AMS-02 data in the diffusion model combining the re-acceleration and convection terms. </a:t>
            </a:r>
          </a:p>
          <a:p>
            <a:pPr>
              <a:lnSpc>
                <a:spcPct val="80000"/>
              </a:lnSpc>
            </a:pPr>
            <a:r>
              <a:rPr lang="en-US" altLang="zh-CN" sz="2700"/>
              <a:t>the excess of CR antiprotons in the low energy are not justified. </a:t>
            </a:r>
          </a:p>
          <a:p>
            <a:pPr>
              <a:lnSpc>
                <a:spcPct val="80000"/>
              </a:lnSpc>
            </a:pPr>
            <a:r>
              <a:rPr lang="en-US" altLang="zh-CN" sz="2700"/>
              <a:t>The predicted flux of CR protons is consistent completely</a:t>
            </a:r>
            <a:r>
              <a:rPr lang="zh-CN" altLang="en-US" sz="2700"/>
              <a:t> </a:t>
            </a:r>
            <a:r>
              <a:rPr lang="en-US" altLang="zh-CN" sz="2700"/>
              <a:t>with AMS-02 data whose hardening feature above 330 </a:t>
            </a:r>
            <a:r>
              <a:rPr lang="en-US" altLang="zh-CN" sz="2700" err="1"/>
              <a:t>GeV</a:t>
            </a:r>
            <a:r>
              <a:rPr lang="en-US" altLang="zh-CN" sz="2700"/>
              <a:t> is also matched.</a:t>
            </a:r>
          </a:p>
          <a:p>
            <a:pPr>
              <a:lnSpc>
                <a:spcPct val="80000"/>
              </a:lnSpc>
            </a:pPr>
            <a:r>
              <a:rPr lang="en-US" altLang="zh-CN" sz="2700"/>
              <a:t>The predicted best-fit masses of dark matter are from 400 </a:t>
            </a:r>
            <a:r>
              <a:rPr lang="en-US" altLang="zh-CN" sz="2700" err="1"/>
              <a:t>GeV</a:t>
            </a:r>
            <a:r>
              <a:rPr lang="en-US" altLang="zh-CN" sz="2700"/>
              <a:t> to 4 </a:t>
            </a:r>
            <a:r>
              <a:rPr lang="en-US" altLang="zh-CN" sz="2700" err="1"/>
              <a:t>TeV</a:t>
            </a:r>
            <a:r>
              <a:rPr lang="en-US" altLang="zh-CN" sz="2700"/>
              <a:t>. The DCR model does not give the unusual interpretation of the positron excess.</a:t>
            </a:r>
            <a:endParaRPr lang="zh-CN" altLang="en-US" sz="2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476500"/>
            <a:ext cx="8686800" cy="1143000"/>
          </a:xfrm>
        </p:spPr>
        <p:txBody>
          <a:bodyPr vert="horz" wrap="square" lIns="91440" tIns="45720" rIns="91440" bIns="45720" numCol="1" rtlCol="0" anchor="ctr" anchorCtr="0" compatLnSpc="1"/>
          <a:lstStyle/>
          <a:p>
            <a:r>
              <a:rPr lang="en-US" altLang="zh-CN" sz="4000"/>
              <a:t>Thank you!</a:t>
            </a:r>
            <a:br>
              <a:rPr lang="en-US" altLang="zh-CN" sz="4000"/>
            </a:br>
            <a:br>
              <a:rPr lang="en-US" altLang="zh-CN" sz="4000"/>
            </a:br>
            <a:r>
              <a:rPr lang="zh-CN" altLang="en-US" sz="4000"/>
              <a:t>谢谢</a:t>
            </a:r>
            <a:r>
              <a:rPr lang="en-US" altLang="zh-CN" sz="4000"/>
              <a:t>!</a:t>
            </a:r>
            <a:br>
              <a:rPr lang="en-US" altLang="zh-CN" sz="4000"/>
            </a:br>
            <a:endParaRPr lang="zh-CN"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55880" y="298450"/>
            <a:ext cx="8947785" cy="695325"/>
          </a:xfrm>
        </p:spPr>
        <p:txBody>
          <a:bodyPr vert="horz" wrap="square" lIns="91440" tIns="45720" rIns="91440" bIns="45720" anchor="ctr"/>
          <a:lstStyle/>
          <a:p>
            <a:pPr algn="l"/>
            <a:r>
              <a:rPr lang="en-US" altLang="zh-CN" sz="3200" dirty="0"/>
              <a:t>Cosmic</a:t>
            </a:r>
            <a:r>
              <a:rPr lang="zh-CN" altLang="en-US" sz="3200" dirty="0"/>
              <a:t> </a:t>
            </a:r>
            <a:r>
              <a:rPr lang="en-US" altLang="zh-CN" sz="3200" dirty="0"/>
              <a:t>ray</a:t>
            </a:r>
            <a:r>
              <a:rPr lang="zh-CN" altLang="en-US" sz="3200" dirty="0"/>
              <a:t> </a:t>
            </a:r>
            <a:r>
              <a:rPr lang="en-US" altLang="zh-CN" sz="3200" dirty="0"/>
              <a:t>Positrons: </a:t>
            </a:r>
            <a:br>
              <a:rPr lang="en-US" altLang="zh-CN" sz="3200" dirty="0"/>
            </a:br>
            <a:r>
              <a:rPr lang="en-US" altLang="zh-CN" sz="3200" dirty="0"/>
              <a:t>Over-predicted</a:t>
            </a:r>
            <a:r>
              <a:rPr lang="zh-CN" altLang="en-US" sz="3200" dirty="0"/>
              <a:t> </a:t>
            </a:r>
            <a:r>
              <a:rPr lang="en-US" altLang="zh-CN" sz="3200" dirty="0"/>
              <a:t>flux</a:t>
            </a:r>
            <a:r>
              <a:rPr lang="zh-CN" altLang="en-US" sz="3200" dirty="0"/>
              <a:t> </a:t>
            </a:r>
            <a:r>
              <a:rPr lang="en-US" altLang="zh-CN" sz="3200" dirty="0"/>
              <a:t>below</a:t>
            </a:r>
            <a:r>
              <a:rPr lang="zh-CN" altLang="en-US" sz="3200" dirty="0"/>
              <a:t> </a:t>
            </a:r>
            <a:r>
              <a:rPr lang="en-US" altLang="zh-CN" sz="3200" dirty="0"/>
              <a:t>10GeV</a:t>
            </a:r>
            <a:r>
              <a:rPr lang="zh-CN" altLang="en-US" sz="3200" dirty="0"/>
              <a:t> </a:t>
            </a:r>
          </a:p>
        </p:txBody>
      </p:sp>
      <p:pic>
        <p:nvPicPr>
          <p:cNvPr id="18434" name="图片 3"/>
          <p:cNvPicPr>
            <a:picLocks noChangeAspect="1"/>
          </p:cNvPicPr>
          <p:nvPr/>
        </p:nvPicPr>
        <p:blipFill>
          <a:blip r:embed="rId3"/>
          <a:stretch>
            <a:fillRect/>
          </a:stretch>
        </p:blipFill>
        <p:spPr>
          <a:xfrm>
            <a:off x="4432300" y="1404938"/>
            <a:ext cx="4570413" cy="3619500"/>
          </a:xfrm>
          <a:prstGeom prst="rect">
            <a:avLst/>
          </a:prstGeom>
          <a:noFill/>
          <a:ln w="9525">
            <a:noFill/>
          </a:ln>
        </p:spPr>
      </p:pic>
      <p:pic>
        <p:nvPicPr>
          <p:cNvPr id="18435" name="图片 4"/>
          <p:cNvPicPr>
            <a:picLocks noChangeAspect="1"/>
          </p:cNvPicPr>
          <p:nvPr/>
        </p:nvPicPr>
        <p:blipFill>
          <a:blip r:embed="rId4"/>
          <a:stretch>
            <a:fillRect/>
          </a:stretch>
        </p:blipFill>
        <p:spPr>
          <a:xfrm>
            <a:off x="-20637" y="1165225"/>
            <a:ext cx="4560887" cy="4114800"/>
          </a:xfrm>
          <a:prstGeom prst="rect">
            <a:avLst/>
          </a:prstGeom>
          <a:noFill/>
          <a:ln w="9525">
            <a:noFill/>
          </a:ln>
        </p:spPr>
      </p:pic>
      <p:sp>
        <p:nvSpPr>
          <p:cNvPr id="18436" name="矩形 6"/>
          <p:cNvSpPr/>
          <p:nvPr/>
        </p:nvSpPr>
        <p:spPr>
          <a:xfrm>
            <a:off x="2474913" y="4003675"/>
            <a:ext cx="1857375" cy="369888"/>
          </a:xfrm>
          <a:prstGeom prst="rect">
            <a:avLst/>
          </a:prstGeom>
          <a:noFill/>
          <a:ln w="9525">
            <a:noFill/>
          </a:ln>
        </p:spPr>
        <p:txBody>
          <a:bodyPr wrap="none">
            <a:spAutoFit/>
          </a:bodyPr>
          <a:lstStyle/>
          <a:p>
            <a:r>
              <a:rPr lang="is-IS" altLang="zh-CN" dirty="0">
                <a:latin typeface="Calibri" panose="020F0702030404030204" pitchFamily="6" charset="0"/>
              </a:rPr>
              <a:t>﻿arxiv</a:t>
            </a:r>
            <a:r>
              <a:rPr lang="en-US" altLang="zh-CN" dirty="0">
                <a:latin typeface="Calibri" panose="020F0702030404030204" pitchFamily="6" charset="0"/>
              </a:rPr>
              <a:t>:</a:t>
            </a:r>
            <a:r>
              <a:rPr lang="zh-CN" altLang="en-US" dirty="0">
                <a:latin typeface="Calibri" panose="020F0702030404030204" pitchFamily="6" charset="0"/>
              </a:rPr>
              <a:t> </a:t>
            </a:r>
            <a:r>
              <a:rPr lang="is-IS" altLang="zh-CN" dirty="0">
                <a:latin typeface="Calibri" panose="020F0702030404030204" pitchFamily="6" charset="0"/>
              </a:rPr>
              <a:t>1507.07001</a:t>
            </a:r>
            <a:endParaRPr lang="zh-CN" altLang="en-US" dirty="0">
              <a:latin typeface="Calibri" panose="020F0702030404030204" pitchFamily="6" charset="0"/>
            </a:endParaRPr>
          </a:p>
        </p:txBody>
      </p:sp>
      <p:sp>
        <p:nvSpPr>
          <p:cNvPr id="18437" name="矩形 7"/>
          <p:cNvSpPr/>
          <p:nvPr/>
        </p:nvSpPr>
        <p:spPr>
          <a:xfrm>
            <a:off x="5672138" y="3987800"/>
            <a:ext cx="1741487" cy="368300"/>
          </a:xfrm>
          <a:prstGeom prst="rect">
            <a:avLst/>
          </a:prstGeom>
          <a:noFill/>
          <a:ln w="9525">
            <a:noFill/>
          </a:ln>
        </p:spPr>
        <p:txBody>
          <a:bodyPr wrap="none">
            <a:spAutoFit/>
          </a:bodyPr>
          <a:lstStyle/>
          <a:p>
            <a:r>
              <a:rPr lang="fi-FI" altLang="zh-CN" dirty="0">
                <a:latin typeface="Calibri" panose="020F0702030404030204" pitchFamily="6" charset="0"/>
              </a:rPr>
              <a:t>﻿arxiv</a:t>
            </a:r>
            <a:r>
              <a:rPr lang="en-US" altLang="zh-CN" dirty="0">
                <a:latin typeface="Calibri" panose="020F0702030404030204" pitchFamily="6" charset="0"/>
              </a:rPr>
              <a:t>:</a:t>
            </a:r>
            <a:r>
              <a:rPr lang="zh-CN" altLang="en-US" dirty="0">
                <a:latin typeface="Calibri" panose="020F0702030404030204" pitchFamily="6" charset="0"/>
              </a:rPr>
              <a:t> </a:t>
            </a:r>
            <a:r>
              <a:rPr lang="fi-FI" altLang="zh-CN" dirty="0">
                <a:latin typeface="Calibri" panose="020F0702030404030204" pitchFamily="6" charset="0"/>
              </a:rPr>
              <a:t>1011.0037</a:t>
            </a:r>
            <a:endParaRPr lang="zh-CN" altLang="en-US" dirty="0">
              <a:latin typeface="Calibri" panose="020F0702030404030204" pitchFamily="6" charset="0"/>
            </a:endParaRPr>
          </a:p>
        </p:txBody>
      </p:sp>
      <p:sp>
        <p:nvSpPr>
          <p:cNvPr id="18438" name="矩形 8"/>
          <p:cNvSpPr/>
          <p:nvPr/>
        </p:nvSpPr>
        <p:spPr>
          <a:xfrm>
            <a:off x="240030" y="5280025"/>
            <a:ext cx="8401685" cy="922020"/>
          </a:xfrm>
          <a:prstGeom prst="rect">
            <a:avLst/>
          </a:prstGeom>
          <a:noFill/>
          <a:ln w="9525">
            <a:noFill/>
          </a:ln>
        </p:spPr>
        <p:txBody>
          <a:bodyPr wrap="square">
            <a:spAutoFit/>
          </a:bodyPr>
          <a:lstStyle/>
          <a:p>
            <a:r>
              <a:rPr lang="en-US" altLang="zh-CN" dirty="0">
                <a:latin typeface="Calibri" panose="020F0702030404030204" pitchFamily="6" charset="0"/>
              </a:rPr>
              <a:t>CR</a:t>
            </a:r>
            <a:r>
              <a:rPr lang="zh-CN" altLang="en-US" dirty="0">
                <a:latin typeface="Calibri" panose="020F0702030404030204" pitchFamily="6" charset="0"/>
              </a:rPr>
              <a:t> </a:t>
            </a:r>
            <a:r>
              <a:rPr lang="en-US" altLang="zh-CN" dirty="0">
                <a:latin typeface="Calibri" panose="020F0702030404030204" pitchFamily="6" charset="0"/>
              </a:rPr>
              <a:t>Positrons</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only</a:t>
            </a:r>
            <a:r>
              <a:rPr lang="zh-CN" altLang="en-US" dirty="0">
                <a:latin typeface="Calibri" panose="020F0702030404030204" pitchFamily="6" charset="0"/>
              </a:rPr>
              <a:t> </a:t>
            </a:r>
            <a:r>
              <a:rPr lang="en-US" altLang="zh-CN" dirty="0">
                <a:latin typeface="Calibri" panose="020F0702030404030204" pitchFamily="6" charset="0"/>
              </a:rPr>
              <a:t>from</a:t>
            </a:r>
            <a:r>
              <a:rPr lang="zh-CN" altLang="en-US" dirty="0">
                <a:latin typeface="Calibri" panose="020F0702030404030204" pitchFamily="6" charset="0"/>
              </a:rPr>
              <a:t> </a:t>
            </a:r>
            <a:r>
              <a:rPr lang="en-US" altLang="zh-CN" dirty="0">
                <a:latin typeface="Calibri" panose="020F0702030404030204" pitchFamily="6" charset="0"/>
              </a:rPr>
              <a:t>Collision</a:t>
            </a:r>
            <a:r>
              <a:rPr lang="zh-CN" altLang="en-US" dirty="0">
                <a:latin typeface="Calibri" panose="020F0702030404030204" pitchFamily="6" charset="0"/>
              </a:rPr>
              <a:t> </a:t>
            </a:r>
            <a:r>
              <a:rPr lang="en-US" altLang="zh-CN" dirty="0">
                <a:latin typeface="Calibri" panose="020F0702030404030204" pitchFamily="6" charset="0"/>
              </a:rPr>
              <a:t>product</a:t>
            </a:r>
            <a:r>
              <a:rPr lang="zh-CN" altLang="en-US" dirty="0">
                <a:latin typeface="Calibri" panose="020F0702030404030204" pitchFamily="6" charset="0"/>
              </a:rPr>
              <a:t> </a:t>
            </a:r>
            <a:r>
              <a:rPr lang="en-US" altLang="zh-CN" dirty="0">
                <a:latin typeface="Calibri" panose="020F0702030404030204" pitchFamily="6" charset="0"/>
              </a:rPr>
              <a:t>between</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primary</a:t>
            </a:r>
            <a:r>
              <a:rPr lang="zh-CN" altLang="en-US" dirty="0">
                <a:latin typeface="Calibri" panose="020F0702030404030204" pitchFamily="6" charset="0"/>
              </a:rPr>
              <a:t> </a:t>
            </a:r>
            <a:r>
              <a:rPr lang="en-US" altLang="zh-CN" dirty="0">
                <a:latin typeface="Calibri" panose="020F0702030404030204" pitchFamily="6" charset="0"/>
              </a:rPr>
              <a:t>particles</a:t>
            </a:r>
            <a:r>
              <a:rPr lang="zh-CN" altLang="en-US" dirty="0">
                <a:latin typeface="Calibri" panose="020F0702030404030204" pitchFamily="6" charset="0"/>
              </a:rPr>
              <a:t> </a:t>
            </a:r>
            <a:r>
              <a:rPr lang="en-US" altLang="zh-CN" dirty="0">
                <a:latin typeface="Calibri" panose="020F0702030404030204" pitchFamily="6" charset="0"/>
              </a:rPr>
              <a:t>and</a:t>
            </a:r>
            <a:r>
              <a:rPr lang="zh-CN" altLang="en-US" dirty="0">
                <a:latin typeface="Calibri" panose="020F0702030404030204" pitchFamily="6" charset="0"/>
              </a:rPr>
              <a:t> </a:t>
            </a:r>
            <a:r>
              <a:rPr lang="en-US" altLang="zh-CN" dirty="0">
                <a:latin typeface="Calibri" panose="020F0702030404030204" pitchFamily="6" charset="0"/>
              </a:rPr>
              <a:t>interstellar</a:t>
            </a:r>
            <a:r>
              <a:rPr lang="zh-CN" altLang="en-US" dirty="0">
                <a:latin typeface="Calibri" panose="020F0702030404030204" pitchFamily="6" charset="0"/>
              </a:rPr>
              <a:t> </a:t>
            </a:r>
            <a:r>
              <a:rPr lang="en-US" altLang="zh-CN" dirty="0">
                <a:latin typeface="Calibri" panose="020F0702030404030204" pitchFamily="6" charset="0"/>
              </a:rPr>
              <a:t>medium, which is strongly constrained by</a:t>
            </a:r>
            <a:r>
              <a:rPr lang="zh-CN" altLang="en-US" dirty="0">
                <a:latin typeface="Calibri" panose="020F0702030404030204" pitchFamily="6" charset="0"/>
              </a:rPr>
              <a:t> </a:t>
            </a:r>
            <a:r>
              <a:rPr lang="en-US" altLang="zh-CN" dirty="0">
                <a:latin typeface="Calibri" panose="020F0702030404030204" pitchFamily="6" charset="0"/>
              </a:rPr>
              <a:t>the over-predicted flux of CR positron</a:t>
            </a:r>
            <a:r>
              <a:rPr lang="zh-CN" altLang="en-US" dirty="0">
                <a:latin typeface="Calibri" panose="020F0702030404030204" pitchFamily="6" charset="0"/>
              </a:rPr>
              <a:t> </a:t>
            </a:r>
            <a:r>
              <a:rPr lang="en-US" altLang="zh-CN" dirty="0">
                <a:latin typeface="Calibri" panose="020F0702030404030204" pitchFamily="6" charset="0"/>
              </a:rPr>
              <a:t>and</a:t>
            </a:r>
            <a:r>
              <a:rPr lang="zh-CN" altLang="en-US" dirty="0">
                <a:latin typeface="Calibri" panose="020F0702030404030204" pitchFamily="6" charset="0"/>
              </a:rPr>
              <a:t> </a:t>
            </a:r>
            <a:r>
              <a:rPr lang="en-US" altLang="zh-CN" dirty="0">
                <a:latin typeface="Calibri" panose="020F0702030404030204" pitchFamily="6" charset="0"/>
              </a:rPr>
              <a:t>exclude</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primary</a:t>
            </a:r>
            <a:r>
              <a:rPr lang="zh-CN" altLang="en-US" dirty="0">
                <a:latin typeface="Calibri" panose="020F0702030404030204" pitchFamily="6" charset="0"/>
              </a:rPr>
              <a:t> </a:t>
            </a:r>
            <a:r>
              <a:rPr lang="en-US" altLang="zh-CN" dirty="0">
                <a:latin typeface="Calibri" panose="020F0702030404030204" pitchFamily="6" charset="0"/>
              </a:rPr>
              <a:t>positrons.</a:t>
            </a:r>
            <a:endParaRPr lang="zh-CN" altLang="en-US" dirty="0">
              <a:latin typeface="Calibri" panose="020F0702030404030204" pitchFamily="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3"/>
          <p:cNvPicPr>
            <a:picLocks noChangeAspect="1"/>
          </p:cNvPicPr>
          <p:nvPr/>
        </p:nvPicPr>
        <p:blipFill>
          <a:blip r:embed="rId2"/>
          <a:stretch>
            <a:fillRect/>
          </a:stretch>
        </p:blipFill>
        <p:spPr>
          <a:xfrm>
            <a:off x="36513" y="1733550"/>
            <a:ext cx="7594600" cy="5053013"/>
          </a:xfrm>
          <a:prstGeom prst="rect">
            <a:avLst/>
          </a:prstGeom>
          <a:noFill/>
          <a:ln w="9525">
            <a:noFill/>
          </a:ln>
        </p:spPr>
      </p:pic>
      <p:sp>
        <p:nvSpPr>
          <p:cNvPr id="22530" name="标题 1"/>
          <p:cNvSpPr>
            <a:spLocks noGrp="1"/>
          </p:cNvSpPr>
          <p:nvPr>
            <p:ph type="title"/>
          </p:nvPr>
        </p:nvSpPr>
        <p:spPr>
          <a:xfrm>
            <a:off x="12700" y="0"/>
            <a:ext cx="9144000" cy="1965325"/>
          </a:xfrm>
        </p:spPr>
        <p:txBody>
          <a:bodyPr vert="horz" wrap="square" lIns="91440" tIns="45720" rIns="91440" bIns="45720" anchor="ctr"/>
          <a:lstStyle/>
          <a:p>
            <a:pPr algn="l"/>
            <a:r>
              <a:rPr lang="en-US" altLang="zh-CN" sz="3200" dirty="0"/>
              <a:t>Antiproton</a:t>
            </a:r>
            <a:r>
              <a:rPr lang="zh-CN" altLang="en-US" sz="3200" dirty="0"/>
              <a:t> </a:t>
            </a:r>
            <a:r>
              <a:rPr lang="en-US" altLang="zh-CN" sz="3200" dirty="0"/>
              <a:t>excess</a:t>
            </a:r>
            <a:r>
              <a:rPr lang="zh-CN" altLang="zh-CN" sz="3200" dirty="0"/>
              <a:t> </a:t>
            </a:r>
            <a:r>
              <a:rPr lang="en-US" altLang="zh-CN" sz="3200" dirty="0"/>
              <a:t>below</a:t>
            </a:r>
            <a:r>
              <a:rPr lang="zh-CN" altLang="en-US" sz="3200" dirty="0"/>
              <a:t> </a:t>
            </a:r>
            <a:r>
              <a:rPr lang="en-US" altLang="zh-CN" sz="3200" dirty="0"/>
              <a:t>10GeV:</a:t>
            </a:r>
            <a:br>
              <a:rPr lang="en-US" altLang="zh-CN" sz="3200" dirty="0"/>
            </a:br>
            <a:r>
              <a:rPr lang="en-US" altLang="zh-CN" sz="2000" dirty="0"/>
              <a:t>the</a:t>
            </a:r>
            <a:r>
              <a:rPr lang="zh-CN" altLang="en-US" sz="2000" dirty="0"/>
              <a:t> </a:t>
            </a:r>
            <a:r>
              <a:rPr lang="en-US" altLang="zh-CN" sz="2000" dirty="0"/>
              <a:t>difference</a:t>
            </a:r>
            <a:r>
              <a:rPr lang="zh-CN" altLang="en-US" sz="2000" dirty="0"/>
              <a:t> </a:t>
            </a:r>
            <a:r>
              <a:rPr lang="en-US" altLang="zh-CN" sz="2000" dirty="0"/>
              <a:t>between</a:t>
            </a:r>
            <a:r>
              <a:rPr lang="zh-CN" altLang="en-US" sz="2000" dirty="0"/>
              <a:t> </a:t>
            </a:r>
            <a:r>
              <a:rPr lang="en-US" altLang="zh-CN" sz="2000" dirty="0"/>
              <a:t>the</a:t>
            </a:r>
            <a:r>
              <a:rPr lang="zh-CN" altLang="en-US" sz="2000" dirty="0"/>
              <a:t> </a:t>
            </a:r>
            <a:r>
              <a:rPr lang="en-US" altLang="zh-CN" sz="2000" dirty="0"/>
              <a:t>measured</a:t>
            </a:r>
            <a:r>
              <a:rPr lang="zh-CN" altLang="en-US" sz="2000" dirty="0"/>
              <a:t> </a:t>
            </a:r>
            <a:r>
              <a:rPr lang="en-US" altLang="zh-CN" sz="2000" dirty="0"/>
              <a:t>data</a:t>
            </a:r>
            <a:r>
              <a:rPr lang="zh-CN" altLang="en-US" sz="2000" dirty="0"/>
              <a:t> </a:t>
            </a:r>
            <a:r>
              <a:rPr lang="en-US" altLang="zh-CN" sz="2000" dirty="0"/>
              <a:t>and</a:t>
            </a:r>
            <a:r>
              <a:rPr lang="zh-CN" altLang="en-US" sz="2000" dirty="0"/>
              <a:t> </a:t>
            </a:r>
            <a:r>
              <a:rPr lang="en-US" altLang="zh-CN" sz="2000" dirty="0"/>
              <a:t>model</a:t>
            </a:r>
            <a:r>
              <a:rPr lang="zh-CN" altLang="zh-CN" sz="2000" dirty="0"/>
              <a:t>.</a:t>
            </a:r>
            <a:r>
              <a:rPr lang="zh-CN" altLang="en-US" sz="2000" dirty="0"/>
              <a:t> </a:t>
            </a:r>
            <a:r>
              <a:rPr lang="en-US" altLang="zh-CN" sz="2000" dirty="0"/>
              <a:t>If</a:t>
            </a:r>
            <a:r>
              <a:rPr lang="zh-CN" altLang="en-US" sz="2000" dirty="0"/>
              <a:t> </a:t>
            </a:r>
            <a:r>
              <a:rPr lang="en-US" altLang="zh-CN" sz="2000" dirty="0"/>
              <a:t>let</a:t>
            </a:r>
            <a:r>
              <a:rPr lang="zh-CN" altLang="en-US" sz="2000" dirty="0"/>
              <a:t> </a:t>
            </a:r>
            <a:r>
              <a:rPr lang="en-US" altLang="zh-CN" sz="2000" dirty="0"/>
              <a:t>the</a:t>
            </a:r>
            <a:r>
              <a:rPr lang="zh-CN" altLang="en-US" sz="2000" dirty="0"/>
              <a:t> </a:t>
            </a:r>
            <a:r>
              <a:rPr lang="en-US" altLang="zh-CN" sz="2000" dirty="0"/>
              <a:t>solar</a:t>
            </a:r>
            <a:r>
              <a:rPr lang="zh-CN" altLang="en-US" sz="2000" dirty="0"/>
              <a:t> </a:t>
            </a:r>
            <a:r>
              <a:rPr lang="en-US" altLang="zh-CN" sz="2000" dirty="0"/>
              <a:t>modulations</a:t>
            </a:r>
            <a:r>
              <a:rPr lang="zh-CN" altLang="en-US" sz="2000" dirty="0"/>
              <a:t> </a:t>
            </a:r>
            <a:r>
              <a:rPr lang="en-US" altLang="zh-CN" sz="2000" dirty="0"/>
              <a:t>of</a:t>
            </a:r>
            <a:r>
              <a:rPr lang="zh-CN" altLang="en-US" sz="2000" dirty="0"/>
              <a:t> </a:t>
            </a:r>
            <a:r>
              <a:rPr lang="en-US" altLang="zh-CN" sz="2000" dirty="0"/>
              <a:t>antiproton</a:t>
            </a:r>
            <a:r>
              <a:rPr lang="zh-CN" altLang="en-US" sz="2000" dirty="0"/>
              <a:t> </a:t>
            </a:r>
            <a:r>
              <a:rPr lang="en-US" altLang="zh-CN" sz="2000" dirty="0"/>
              <a:t>and</a:t>
            </a:r>
            <a:r>
              <a:rPr lang="zh-CN" altLang="en-US" sz="2000" dirty="0"/>
              <a:t> </a:t>
            </a:r>
            <a:r>
              <a:rPr lang="en-US" altLang="zh-CN" sz="2000" dirty="0"/>
              <a:t>proton</a:t>
            </a:r>
            <a:r>
              <a:rPr lang="zh-CN" altLang="en-US" sz="2000" dirty="0"/>
              <a:t> </a:t>
            </a:r>
            <a:r>
              <a:rPr lang="en-US" altLang="zh-CN" sz="2000" dirty="0"/>
              <a:t>are</a:t>
            </a:r>
            <a:r>
              <a:rPr lang="zh-CN" altLang="en-US" sz="2000" dirty="0"/>
              <a:t> </a:t>
            </a:r>
            <a:r>
              <a:rPr lang="en-US" altLang="zh-CN" sz="2000" dirty="0"/>
              <a:t>different</a:t>
            </a:r>
            <a:r>
              <a:rPr lang="zh-CN" altLang="en-US" sz="2000" dirty="0"/>
              <a:t>, </a:t>
            </a:r>
            <a:r>
              <a:rPr lang="en-US" altLang="zh-CN" sz="2000" dirty="0"/>
              <a:t>that</a:t>
            </a:r>
            <a:r>
              <a:rPr lang="zh-CN" altLang="en-US" sz="2000" dirty="0"/>
              <a:t> </a:t>
            </a:r>
            <a:r>
              <a:rPr lang="en-US" altLang="zh-CN" sz="2000" dirty="0"/>
              <a:t>difference</a:t>
            </a:r>
            <a:r>
              <a:rPr lang="zh-CN" altLang="en-US" sz="2000" dirty="0"/>
              <a:t> </a:t>
            </a:r>
            <a:r>
              <a:rPr lang="en-US" altLang="zh-CN" sz="2000" dirty="0"/>
              <a:t>is</a:t>
            </a:r>
            <a:r>
              <a:rPr lang="zh-CN" altLang="en-US" sz="2000" dirty="0"/>
              <a:t> </a:t>
            </a:r>
            <a:r>
              <a:rPr lang="en-US" altLang="zh-CN" sz="2000" dirty="0"/>
              <a:t>weaken</a:t>
            </a:r>
            <a:r>
              <a:rPr lang="zh-CN" altLang="en-US" sz="2000" dirty="0"/>
              <a:t> </a:t>
            </a:r>
            <a:r>
              <a:rPr lang="en-US" altLang="zh-CN" sz="2000" dirty="0"/>
              <a:t>but</a:t>
            </a:r>
            <a:r>
              <a:rPr lang="zh-CN" altLang="en-US" sz="2000" dirty="0"/>
              <a:t> </a:t>
            </a:r>
            <a:r>
              <a:rPr lang="en-US" altLang="zh-CN" sz="2000" dirty="0"/>
              <a:t>exist.</a:t>
            </a:r>
            <a:r>
              <a:rPr lang="zh-CN" altLang="en-US" sz="2000" dirty="0"/>
              <a:t> </a:t>
            </a:r>
            <a:r>
              <a:rPr lang="en-US" altLang="zh-CN" sz="2000" dirty="0"/>
              <a:t> </a:t>
            </a:r>
            <a:br>
              <a:rPr lang="en-US" altLang="zh-CN" sz="2000" dirty="0"/>
            </a:br>
            <a:r>
              <a:rPr lang="en-US" altLang="zh-CN" sz="2000" dirty="0"/>
              <a:t>If dark matter</a:t>
            </a:r>
            <a:r>
              <a:rPr lang="zh-CN" altLang="en-US" sz="2000" dirty="0"/>
              <a:t> </a:t>
            </a:r>
            <a:r>
              <a:rPr lang="en-US" altLang="zh-CN" sz="2000" dirty="0"/>
              <a:t>contributes</a:t>
            </a:r>
            <a:r>
              <a:rPr lang="zh-CN" altLang="en-US" sz="2000" dirty="0"/>
              <a:t> </a:t>
            </a:r>
            <a:r>
              <a:rPr lang="en-US" altLang="zh-CN" sz="2000" dirty="0"/>
              <a:t>to</a:t>
            </a:r>
            <a:r>
              <a:rPr lang="zh-CN" altLang="en-US" sz="2000" dirty="0"/>
              <a:t> </a:t>
            </a:r>
            <a:r>
              <a:rPr lang="en-US" altLang="zh-CN" sz="2000" dirty="0"/>
              <a:t>it,</a:t>
            </a:r>
            <a:r>
              <a:rPr lang="zh-CN" altLang="en-US" sz="2000" dirty="0"/>
              <a:t> </a:t>
            </a:r>
            <a:r>
              <a:rPr lang="en-US" altLang="zh-CN" sz="2000" dirty="0"/>
              <a:t>the</a:t>
            </a:r>
            <a:r>
              <a:rPr lang="zh-CN" altLang="en-US" sz="2000" dirty="0"/>
              <a:t> </a:t>
            </a:r>
            <a:r>
              <a:rPr lang="en-US" altLang="zh-CN" sz="2000" dirty="0"/>
              <a:t>contour</a:t>
            </a:r>
            <a:r>
              <a:rPr lang="zh-CN" altLang="en-US" sz="2000" dirty="0"/>
              <a:t> </a:t>
            </a:r>
            <a:r>
              <a:rPr lang="en-US" altLang="zh-CN" sz="2000" dirty="0"/>
              <a:t>between</a:t>
            </a:r>
            <a:r>
              <a:rPr lang="zh-CN" altLang="en-US" sz="2000" dirty="0"/>
              <a:t> </a:t>
            </a:r>
            <a:r>
              <a:rPr lang="en-US" altLang="zh-CN" sz="2000" dirty="0"/>
              <a:t>the</a:t>
            </a:r>
            <a:r>
              <a:rPr lang="zh-CN" altLang="en-US" sz="2000" dirty="0"/>
              <a:t> </a:t>
            </a:r>
            <a:r>
              <a:rPr lang="en-US" altLang="zh-CN" sz="2000" dirty="0"/>
              <a:t>cross-section</a:t>
            </a:r>
            <a:r>
              <a:rPr lang="zh-CN" altLang="en-US" sz="2000" dirty="0"/>
              <a:t> </a:t>
            </a:r>
            <a:r>
              <a:rPr lang="en-US" altLang="zh-CN" sz="2000" dirty="0"/>
              <a:t>and</a:t>
            </a:r>
            <a:r>
              <a:rPr lang="zh-CN" altLang="en-US" sz="2000" dirty="0"/>
              <a:t> </a:t>
            </a:r>
            <a:r>
              <a:rPr lang="en-US" altLang="zh-CN" sz="2000" dirty="0"/>
              <a:t>mass</a:t>
            </a:r>
            <a:r>
              <a:rPr lang="zh-CN" altLang="en-US" sz="2000" dirty="0"/>
              <a:t> </a:t>
            </a:r>
            <a:r>
              <a:rPr lang="en-US" altLang="zh-CN" sz="2000" dirty="0"/>
              <a:t>of</a:t>
            </a:r>
            <a:r>
              <a:rPr lang="zh-CN" altLang="en-US" sz="2000" dirty="0"/>
              <a:t> </a:t>
            </a:r>
            <a:r>
              <a:rPr lang="en-US" altLang="zh-CN" sz="2000" dirty="0"/>
              <a:t>dark</a:t>
            </a:r>
            <a:r>
              <a:rPr lang="zh-CN" altLang="en-US" sz="2000" dirty="0"/>
              <a:t> </a:t>
            </a:r>
            <a:r>
              <a:rPr lang="en-US" altLang="zh-CN" sz="2000" dirty="0"/>
              <a:t>matter</a:t>
            </a:r>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predicted</a:t>
            </a:r>
            <a:r>
              <a:rPr lang="zh-CN" altLang="en-US" sz="2000" dirty="0"/>
              <a:t> </a:t>
            </a:r>
            <a:r>
              <a:rPr lang="en-US" altLang="zh-CN" sz="2000" dirty="0"/>
              <a:t>in</a:t>
            </a:r>
            <a:r>
              <a:rPr lang="zh-CN" altLang="en-US" sz="2000" dirty="0"/>
              <a:t> </a:t>
            </a:r>
            <a:r>
              <a:rPr lang="en-US" altLang="zh-CN" sz="2000" dirty="0"/>
              <a:t>the</a:t>
            </a:r>
            <a:r>
              <a:rPr lang="zh-CN" altLang="en-US" sz="2000" dirty="0"/>
              <a:t> </a:t>
            </a:r>
            <a:r>
              <a:rPr lang="en-US" altLang="zh-CN" sz="2000" dirty="0"/>
              <a:t>confidence</a:t>
            </a:r>
            <a:r>
              <a:rPr lang="zh-CN" altLang="en-US" sz="2000" dirty="0"/>
              <a:t> </a:t>
            </a:r>
            <a:r>
              <a:rPr lang="en-US" altLang="zh-CN" sz="2000" dirty="0"/>
              <a:t>levels.</a:t>
            </a:r>
            <a:r>
              <a:rPr lang="zh-CN" altLang="en-US" sz="2000" dirty="0"/>
              <a:t>  </a:t>
            </a:r>
          </a:p>
        </p:txBody>
      </p:sp>
      <p:sp>
        <p:nvSpPr>
          <p:cNvPr id="22531" name="矩形 4"/>
          <p:cNvSpPr/>
          <p:nvPr/>
        </p:nvSpPr>
        <p:spPr>
          <a:xfrm>
            <a:off x="7064375" y="6450013"/>
            <a:ext cx="1992313" cy="369887"/>
          </a:xfrm>
          <a:prstGeom prst="rect">
            <a:avLst/>
          </a:prstGeom>
          <a:noFill/>
          <a:ln w="9525">
            <a:noFill/>
          </a:ln>
        </p:spPr>
        <p:txBody>
          <a:bodyPr>
            <a:spAutoFit/>
          </a:bodyPr>
          <a:lstStyle/>
          <a:p>
            <a:r>
              <a:rPr lang="nb-NO" altLang="zh-CN" dirty="0">
                <a:latin typeface="Calibri" panose="020F0702030404030204" pitchFamily="6" charset="0"/>
              </a:rPr>
              <a:t>﻿arxiv</a:t>
            </a:r>
            <a:r>
              <a:rPr lang="en-US" altLang="zh-CN" dirty="0">
                <a:latin typeface="Calibri" panose="020F0702030404030204" pitchFamily="6" charset="0"/>
              </a:rPr>
              <a:t>:</a:t>
            </a:r>
            <a:r>
              <a:rPr lang="zh-CN" altLang="en-US" dirty="0">
                <a:latin typeface="Calibri" panose="020F0702030404030204" pitchFamily="6" charset="0"/>
              </a:rPr>
              <a:t> </a:t>
            </a:r>
            <a:r>
              <a:rPr lang="nb-NO" altLang="zh-CN" dirty="0">
                <a:latin typeface="Calibri" panose="020F0702030404030204" pitchFamily="6" charset="0"/>
              </a:rPr>
              <a:t>1410.1527</a:t>
            </a:r>
            <a:endParaRPr lang="zh-CN" altLang="en-US" dirty="0">
              <a:latin typeface="Calibri" panose="020F0702030404030204" pitchFamily="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p:cNvPicPr>
            <a:picLocks noChangeAspect="1"/>
          </p:cNvPicPr>
          <p:nvPr/>
        </p:nvPicPr>
        <p:blipFill>
          <a:blip r:embed="rId2"/>
          <a:stretch>
            <a:fillRect/>
          </a:stretch>
        </p:blipFill>
        <p:spPr>
          <a:xfrm>
            <a:off x="36513" y="1733550"/>
            <a:ext cx="7594600" cy="5053013"/>
          </a:xfrm>
          <a:prstGeom prst="rect">
            <a:avLst/>
          </a:prstGeom>
          <a:noFill/>
          <a:ln w="9525">
            <a:noFill/>
          </a:ln>
        </p:spPr>
      </p:pic>
      <p:sp>
        <p:nvSpPr>
          <p:cNvPr id="23554" name="标题 1"/>
          <p:cNvSpPr>
            <a:spLocks noGrp="1"/>
          </p:cNvSpPr>
          <p:nvPr>
            <p:ph type="title"/>
          </p:nvPr>
        </p:nvSpPr>
        <p:spPr>
          <a:xfrm>
            <a:off x="12700" y="0"/>
            <a:ext cx="9144000" cy="1965325"/>
          </a:xfrm>
        </p:spPr>
        <p:txBody>
          <a:bodyPr vert="horz" wrap="square" lIns="91440" tIns="45720" rIns="91440" bIns="45720" anchor="ctr"/>
          <a:lstStyle/>
          <a:p>
            <a:pPr algn="l"/>
            <a:r>
              <a:rPr lang="en-US" altLang="zh-CN" sz="3200" dirty="0"/>
              <a:t>Antiproton</a:t>
            </a:r>
            <a:r>
              <a:rPr lang="zh-CN" altLang="en-US" sz="3200" dirty="0"/>
              <a:t> </a:t>
            </a:r>
            <a:r>
              <a:rPr lang="en-US" altLang="zh-CN" sz="3200" dirty="0"/>
              <a:t>excess</a:t>
            </a:r>
            <a:r>
              <a:rPr lang="zh-CN" altLang="zh-CN" sz="3200" dirty="0"/>
              <a:t> </a:t>
            </a:r>
            <a:r>
              <a:rPr lang="en-US" altLang="zh-CN" sz="3200" dirty="0"/>
              <a:t>below</a:t>
            </a:r>
            <a:r>
              <a:rPr lang="zh-CN" altLang="en-US" sz="3200" dirty="0"/>
              <a:t> </a:t>
            </a:r>
            <a:r>
              <a:rPr lang="en-US" altLang="zh-CN" sz="3200" dirty="0"/>
              <a:t>10GeV:</a:t>
            </a:r>
            <a:br>
              <a:rPr lang="en-US" altLang="zh-CN" sz="3200" dirty="0"/>
            </a:br>
            <a:r>
              <a:rPr lang="en-US" altLang="zh-CN" sz="2000" dirty="0"/>
              <a:t>the</a:t>
            </a:r>
            <a:r>
              <a:rPr lang="zh-CN" altLang="en-US" sz="2000" dirty="0"/>
              <a:t> </a:t>
            </a:r>
            <a:r>
              <a:rPr lang="en-US" altLang="zh-CN" sz="2000" dirty="0"/>
              <a:t>difference</a:t>
            </a:r>
            <a:r>
              <a:rPr lang="zh-CN" altLang="en-US" sz="2000" dirty="0"/>
              <a:t> </a:t>
            </a:r>
            <a:r>
              <a:rPr lang="en-US" altLang="zh-CN" sz="2000" dirty="0"/>
              <a:t>between</a:t>
            </a:r>
            <a:r>
              <a:rPr lang="zh-CN" altLang="en-US" sz="2000" dirty="0"/>
              <a:t> </a:t>
            </a:r>
            <a:r>
              <a:rPr lang="en-US" altLang="zh-CN" sz="2000" dirty="0"/>
              <a:t>the</a:t>
            </a:r>
            <a:r>
              <a:rPr lang="zh-CN" altLang="en-US" sz="2000" dirty="0"/>
              <a:t> </a:t>
            </a:r>
            <a:r>
              <a:rPr lang="en-US" altLang="zh-CN" sz="2000" dirty="0"/>
              <a:t>measured</a:t>
            </a:r>
            <a:r>
              <a:rPr lang="zh-CN" altLang="en-US" sz="2000" dirty="0"/>
              <a:t> </a:t>
            </a:r>
            <a:r>
              <a:rPr lang="en-US" altLang="zh-CN" sz="2000" dirty="0"/>
              <a:t>data</a:t>
            </a:r>
            <a:r>
              <a:rPr lang="zh-CN" altLang="en-US" sz="2000" dirty="0"/>
              <a:t> </a:t>
            </a:r>
            <a:r>
              <a:rPr lang="en-US" altLang="zh-CN" sz="2000" dirty="0"/>
              <a:t>and</a:t>
            </a:r>
            <a:r>
              <a:rPr lang="zh-CN" altLang="en-US" sz="2000" dirty="0"/>
              <a:t> </a:t>
            </a:r>
            <a:r>
              <a:rPr lang="en-US" altLang="zh-CN" sz="2000" dirty="0"/>
              <a:t>model</a:t>
            </a:r>
            <a:r>
              <a:rPr lang="zh-CN" altLang="zh-CN" sz="2000" dirty="0"/>
              <a:t>.</a:t>
            </a:r>
            <a:r>
              <a:rPr lang="zh-CN" altLang="en-US" sz="2000" dirty="0"/>
              <a:t> </a:t>
            </a:r>
            <a:r>
              <a:rPr lang="en-US" altLang="zh-CN" sz="2000" dirty="0"/>
              <a:t>If</a:t>
            </a:r>
            <a:r>
              <a:rPr lang="zh-CN" altLang="en-US" sz="2000" dirty="0"/>
              <a:t> </a:t>
            </a:r>
            <a:r>
              <a:rPr lang="en-US" altLang="zh-CN" sz="2000" dirty="0"/>
              <a:t>let</a:t>
            </a:r>
            <a:r>
              <a:rPr lang="zh-CN" altLang="en-US" sz="2000" dirty="0"/>
              <a:t> </a:t>
            </a:r>
            <a:r>
              <a:rPr lang="en-US" altLang="zh-CN" sz="2000" dirty="0"/>
              <a:t>the</a:t>
            </a:r>
            <a:r>
              <a:rPr lang="zh-CN" altLang="en-US" sz="2000" dirty="0"/>
              <a:t> </a:t>
            </a:r>
            <a:r>
              <a:rPr lang="en-US" altLang="zh-CN" sz="2000" dirty="0"/>
              <a:t>solar</a:t>
            </a:r>
            <a:r>
              <a:rPr lang="zh-CN" altLang="en-US" sz="2000" dirty="0"/>
              <a:t> </a:t>
            </a:r>
            <a:r>
              <a:rPr lang="en-US" altLang="zh-CN" sz="2000" dirty="0"/>
              <a:t>modulations</a:t>
            </a:r>
            <a:r>
              <a:rPr lang="zh-CN" altLang="en-US" sz="2000" dirty="0"/>
              <a:t> </a:t>
            </a:r>
            <a:r>
              <a:rPr lang="en-US" altLang="zh-CN" sz="2000" dirty="0"/>
              <a:t>of</a:t>
            </a:r>
            <a:r>
              <a:rPr lang="zh-CN" altLang="en-US" sz="2000" dirty="0"/>
              <a:t> </a:t>
            </a:r>
            <a:r>
              <a:rPr lang="en-US" altLang="zh-CN" sz="2000" dirty="0"/>
              <a:t>antiproton</a:t>
            </a:r>
            <a:r>
              <a:rPr lang="zh-CN" altLang="en-US" sz="2000" dirty="0"/>
              <a:t> </a:t>
            </a:r>
            <a:r>
              <a:rPr lang="en-US" altLang="zh-CN" sz="2000" dirty="0"/>
              <a:t>and</a:t>
            </a:r>
            <a:r>
              <a:rPr lang="zh-CN" altLang="en-US" sz="2000" dirty="0"/>
              <a:t> </a:t>
            </a:r>
            <a:r>
              <a:rPr lang="en-US" altLang="zh-CN" sz="2000" dirty="0"/>
              <a:t>proton</a:t>
            </a:r>
            <a:r>
              <a:rPr lang="zh-CN" altLang="en-US" sz="2000" dirty="0"/>
              <a:t> </a:t>
            </a:r>
            <a:r>
              <a:rPr lang="en-US" altLang="zh-CN" sz="2000" dirty="0"/>
              <a:t>are</a:t>
            </a:r>
            <a:r>
              <a:rPr lang="zh-CN" altLang="en-US" sz="2000" dirty="0"/>
              <a:t> </a:t>
            </a:r>
            <a:r>
              <a:rPr lang="en-US" altLang="zh-CN" sz="2000" dirty="0"/>
              <a:t>different</a:t>
            </a:r>
            <a:r>
              <a:rPr lang="zh-CN" altLang="en-US" sz="2000" dirty="0"/>
              <a:t>, </a:t>
            </a:r>
            <a:r>
              <a:rPr lang="en-US" altLang="zh-CN" sz="2000" dirty="0"/>
              <a:t>that</a:t>
            </a:r>
            <a:r>
              <a:rPr lang="zh-CN" altLang="en-US" sz="2000" dirty="0"/>
              <a:t> </a:t>
            </a:r>
            <a:r>
              <a:rPr lang="en-US" altLang="zh-CN" sz="2000" dirty="0"/>
              <a:t>difference</a:t>
            </a:r>
            <a:r>
              <a:rPr lang="zh-CN" altLang="en-US" sz="2000" dirty="0"/>
              <a:t> </a:t>
            </a:r>
            <a:r>
              <a:rPr lang="en-US" altLang="zh-CN" sz="2000" dirty="0"/>
              <a:t>is</a:t>
            </a:r>
            <a:r>
              <a:rPr lang="zh-CN" altLang="en-US" sz="2000" dirty="0"/>
              <a:t> </a:t>
            </a:r>
            <a:r>
              <a:rPr lang="en-US" altLang="zh-CN" sz="2000" dirty="0"/>
              <a:t>weaken</a:t>
            </a:r>
            <a:r>
              <a:rPr lang="zh-CN" altLang="en-US" sz="2000" dirty="0"/>
              <a:t> </a:t>
            </a:r>
            <a:r>
              <a:rPr lang="en-US" altLang="zh-CN" sz="2000" dirty="0"/>
              <a:t>but</a:t>
            </a:r>
            <a:r>
              <a:rPr lang="zh-CN" altLang="en-US" sz="2000" dirty="0"/>
              <a:t> </a:t>
            </a:r>
            <a:r>
              <a:rPr lang="en-US" altLang="zh-CN" sz="2000" dirty="0"/>
              <a:t>exist.</a:t>
            </a:r>
            <a:r>
              <a:rPr lang="zh-CN" altLang="en-US" sz="2000" dirty="0"/>
              <a:t> </a:t>
            </a:r>
            <a:r>
              <a:rPr lang="en-US" altLang="zh-CN" sz="2000" dirty="0"/>
              <a:t> </a:t>
            </a:r>
            <a:br>
              <a:rPr lang="en-US" altLang="zh-CN" sz="2000" dirty="0"/>
            </a:br>
            <a:r>
              <a:rPr lang="en-US" altLang="zh-CN" sz="2000" dirty="0"/>
              <a:t>If dark matter</a:t>
            </a:r>
            <a:r>
              <a:rPr lang="zh-CN" altLang="en-US" sz="2000" dirty="0"/>
              <a:t> </a:t>
            </a:r>
            <a:r>
              <a:rPr lang="en-US" altLang="zh-CN" sz="2000" dirty="0"/>
              <a:t>contributes</a:t>
            </a:r>
            <a:r>
              <a:rPr lang="zh-CN" altLang="en-US" sz="2000" dirty="0"/>
              <a:t> </a:t>
            </a:r>
            <a:r>
              <a:rPr lang="en-US" altLang="zh-CN" sz="2000" dirty="0"/>
              <a:t>to</a:t>
            </a:r>
            <a:r>
              <a:rPr lang="zh-CN" altLang="en-US" sz="2000" dirty="0"/>
              <a:t> </a:t>
            </a:r>
            <a:r>
              <a:rPr lang="en-US" altLang="zh-CN" sz="2000" dirty="0"/>
              <a:t>it,</a:t>
            </a:r>
            <a:r>
              <a:rPr lang="zh-CN" altLang="en-US" sz="2000" dirty="0"/>
              <a:t> </a:t>
            </a:r>
            <a:r>
              <a:rPr lang="en-US" altLang="zh-CN" sz="2000" dirty="0"/>
              <a:t>the</a:t>
            </a:r>
            <a:r>
              <a:rPr lang="zh-CN" altLang="en-US" sz="2000" dirty="0"/>
              <a:t> </a:t>
            </a:r>
            <a:r>
              <a:rPr lang="en-US" altLang="zh-CN" sz="2000" dirty="0"/>
              <a:t>contour</a:t>
            </a:r>
            <a:r>
              <a:rPr lang="zh-CN" altLang="en-US" sz="2000" dirty="0"/>
              <a:t> </a:t>
            </a:r>
            <a:r>
              <a:rPr lang="en-US" altLang="zh-CN" sz="2000" dirty="0"/>
              <a:t>between</a:t>
            </a:r>
            <a:r>
              <a:rPr lang="zh-CN" altLang="en-US" sz="2000" dirty="0"/>
              <a:t> </a:t>
            </a:r>
            <a:r>
              <a:rPr lang="en-US" altLang="zh-CN" sz="2000" dirty="0"/>
              <a:t>the</a:t>
            </a:r>
            <a:r>
              <a:rPr lang="zh-CN" altLang="en-US" sz="2000" dirty="0"/>
              <a:t> </a:t>
            </a:r>
            <a:r>
              <a:rPr lang="en-US" altLang="zh-CN" sz="2000" dirty="0"/>
              <a:t>cross-section</a:t>
            </a:r>
            <a:r>
              <a:rPr lang="zh-CN" altLang="en-US" sz="2000" dirty="0"/>
              <a:t> </a:t>
            </a:r>
            <a:r>
              <a:rPr lang="en-US" altLang="zh-CN" sz="2000" dirty="0"/>
              <a:t>and</a:t>
            </a:r>
            <a:r>
              <a:rPr lang="zh-CN" altLang="en-US" sz="2000" dirty="0"/>
              <a:t> </a:t>
            </a:r>
            <a:r>
              <a:rPr lang="en-US" altLang="zh-CN" sz="2000" dirty="0"/>
              <a:t>mass</a:t>
            </a:r>
            <a:r>
              <a:rPr lang="zh-CN" altLang="en-US" sz="2000" dirty="0"/>
              <a:t> </a:t>
            </a:r>
            <a:r>
              <a:rPr lang="en-US" altLang="zh-CN" sz="2000" dirty="0"/>
              <a:t>of</a:t>
            </a:r>
            <a:r>
              <a:rPr lang="zh-CN" altLang="en-US" sz="2000" dirty="0"/>
              <a:t> </a:t>
            </a:r>
            <a:r>
              <a:rPr lang="en-US" altLang="zh-CN" sz="2000" dirty="0"/>
              <a:t>dark</a:t>
            </a:r>
            <a:r>
              <a:rPr lang="zh-CN" altLang="en-US" sz="2000" dirty="0"/>
              <a:t> </a:t>
            </a:r>
            <a:r>
              <a:rPr lang="en-US" altLang="zh-CN" sz="2000" dirty="0"/>
              <a:t>matter</a:t>
            </a:r>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predicted</a:t>
            </a:r>
            <a:r>
              <a:rPr lang="zh-CN" altLang="en-US" sz="2000" dirty="0"/>
              <a:t> </a:t>
            </a:r>
            <a:r>
              <a:rPr lang="en-US" altLang="zh-CN" sz="2000" dirty="0"/>
              <a:t>in</a:t>
            </a:r>
            <a:r>
              <a:rPr lang="zh-CN" altLang="en-US" sz="2000" dirty="0"/>
              <a:t> </a:t>
            </a:r>
            <a:r>
              <a:rPr lang="en-US" altLang="zh-CN" sz="2000" dirty="0"/>
              <a:t>the</a:t>
            </a:r>
            <a:r>
              <a:rPr lang="zh-CN" altLang="en-US" sz="2000" dirty="0"/>
              <a:t> </a:t>
            </a:r>
            <a:r>
              <a:rPr lang="en-US" altLang="zh-CN" sz="2000" dirty="0"/>
              <a:t>confidence</a:t>
            </a:r>
            <a:r>
              <a:rPr lang="zh-CN" altLang="en-US" sz="2000" dirty="0"/>
              <a:t> </a:t>
            </a:r>
            <a:r>
              <a:rPr lang="en-US" altLang="zh-CN" sz="2000" dirty="0"/>
              <a:t>levels.</a:t>
            </a:r>
            <a:r>
              <a:rPr lang="zh-CN" altLang="en-US" sz="2000" dirty="0"/>
              <a:t>  </a:t>
            </a:r>
          </a:p>
        </p:txBody>
      </p:sp>
      <p:sp>
        <p:nvSpPr>
          <p:cNvPr id="23555" name="矩形 4"/>
          <p:cNvSpPr/>
          <p:nvPr/>
        </p:nvSpPr>
        <p:spPr>
          <a:xfrm>
            <a:off x="7064375" y="6450013"/>
            <a:ext cx="1992313" cy="369887"/>
          </a:xfrm>
          <a:prstGeom prst="rect">
            <a:avLst/>
          </a:prstGeom>
          <a:noFill/>
          <a:ln w="9525">
            <a:noFill/>
          </a:ln>
        </p:spPr>
        <p:txBody>
          <a:bodyPr>
            <a:spAutoFit/>
          </a:bodyPr>
          <a:lstStyle/>
          <a:p>
            <a:r>
              <a:rPr lang="nb-NO" altLang="zh-CN" dirty="0">
                <a:latin typeface="Calibri" panose="020F0702030404030204" pitchFamily="6" charset="0"/>
              </a:rPr>
              <a:t>﻿arxiv</a:t>
            </a:r>
            <a:r>
              <a:rPr lang="en-US" altLang="zh-CN" dirty="0">
                <a:latin typeface="Calibri" panose="020F0702030404030204" pitchFamily="6" charset="0"/>
              </a:rPr>
              <a:t>:</a:t>
            </a:r>
            <a:r>
              <a:rPr lang="zh-CN" altLang="en-US" dirty="0">
                <a:latin typeface="Calibri" panose="020F0702030404030204" pitchFamily="6" charset="0"/>
              </a:rPr>
              <a:t> </a:t>
            </a:r>
            <a:r>
              <a:rPr lang="nb-NO" altLang="zh-CN" dirty="0">
                <a:latin typeface="Calibri" panose="020F0702030404030204" pitchFamily="6" charset="0"/>
              </a:rPr>
              <a:t>1410.1527</a:t>
            </a:r>
            <a:endParaRPr lang="zh-CN" altLang="en-US" dirty="0">
              <a:latin typeface="Calibri" panose="020F0702030404030204" pitchFamily="6" charset="0"/>
            </a:endParaRPr>
          </a:p>
        </p:txBody>
      </p:sp>
      <p:pic>
        <p:nvPicPr>
          <p:cNvPr id="6" name="图片 5"/>
          <p:cNvPicPr>
            <a:picLocks noChangeAspect="1"/>
          </p:cNvPicPr>
          <p:nvPr/>
        </p:nvPicPr>
        <p:blipFill>
          <a:blip r:embed="rId3"/>
          <a:stretch>
            <a:fillRect/>
          </a:stretch>
        </p:blipFill>
        <p:spPr>
          <a:xfrm>
            <a:off x="220663" y="1911350"/>
            <a:ext cx="6819900" cy="4800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p:cNvPicPr>
            <a:picLocks noChangeAspect="1"/>
          </p:cNvPicPr>
          <p:nvPr/>
        </p:nvPicPr>
        <p:blipFill>
          <a:blip r:embed="rId2"/>
          <a:stretch>
            <a:fillRect/>
          </a:stretch>
        </p:blipFill>
        <p:spPr>
          <a:xfrm>
            <a:off x="0" y="819150"/>
            <a:ext cx="4540250" cy="3098800"/>
          </a:xfrm>
          <a:prstGeom prst="rect">
            <a:avLst/>
          </a:prstGeom>
          <a:noFill/>
          <a:ln w="9525">
            <a:noFill/>
          </a:ln>
        </p:spPr>
      </p:pic>
      <p:sp>
        <p:nvSpPr>
          <p:cNvPr id="24578" name="矩形 7"/>
          <p:cNvSpPr/>
          <p:nvPr/>
        </p:nvSpPr>
        <p:spPr>
          <a:xfrm>
            <a:off x="4748213" y="987425"/>
            <a:ext cx="4273550" cy="1477963"/>
          </a:xfrm>
          <a:prstGeom prst="rect">
            <a:avLst/>
          </a:prstGeom>
          <a:noFill/>
          <a:ln w="9525">
            <a:noFill/>
          </a:ln>
        </p:spPr>
        <p:txBody>
          <a:bodyPr>
            <a:spAutoFit/>
          </a:bodyPr>
          <a:lstStyle/>
          <a:p>
            <a:r>
              <a:rPr lang="en-US" altLang="zh-CN" dirty="0">
                <a:latin typeface="Calibri" panose="020F0702030404030204" pitchFamily="6" charset="0"/>
              </a:rPr>
              <a:t>Antiproton</a:t>
            </a:r>
            <a:r>
              <a:rPr lang="zh-CN" altLang="en-US" dirty="0">
                <a:latin typeface="Calibri" panose="020F0702030404030204" pitchFamily="6" charset="0"/>
              </a:rPr>
              <a:t> </a:t>
            </a:r>
            <a:r>
              <a:rPr lang="en-US" altLang="zh-CN" dirty="0">
                <a:latin typeface="Calibri" panose="020F0702030404030204" pitchFamily="6" charset="0"/>
              </a:rPr>
              <a:t>excess</a:t>
            </a:r>
            <a:r>
              <a:rPr lang="zh-CN" altLang="zh-CN" dirty="0">
                <a:latin typeface="Calibri" panose="020F0702030404030204" pitchFamily="6" charset="0"/>
              </a:rPr>
              <a:t> </a:t>
            </a:r>
            <a:r>
              <a:rPr lang="en-US" altLang="zh-CN" dirty="0">
                <a:latin typeface="Calibri" panose="020F0702030404030204" pitchFamily="6" charset="0"/>
              </a:rPr>
              <a:t>above</a:t>
            </a:r>
            <a:r>
              <a:rPr lang="zh-CN" altLang="en-US" dirty="0">
                <a:latin typeface="Calibri" panose="020F0702030404030204" pitchFamily="6" charset="0"/>
              </a:rPr>
              <a:t> </a:t>
            </a:r>
            <a:r>
              <a:rPr lang="en-US" altLang="zh-CN" dirty="0">
                <a:latin typeface="Calibri" panose="020F0702030404030204" pitchFamily="6" charset="0"/>
              </a:rPr>
              <a:t>100GeV:</a:t>
            </a:r>
          </a:p>
          <a:p>
            <a:r>
              <a:rPr lang="zh-CN" altLang="en-US" dirty="0">
                <a:latin typeface="Calibri" panose="020F0702030404030204" pitchFamily="6" charset="0"/>
              </a:rPr>
              <a:t> </a:t>
            </a:r>
            <a:r>
              <a:rPr lang="en-US" altLang="zh-CN" dirty="0">
                <a:latin typeface="Calibri" panose="020F0702030404030204" pitchFamily="6" charset="0"/>
              </a:rPr>
              <a:t>same</a:t>
            </a:r>
            <a:r>
              <a:rPr lang="zh-CN" altLang="en-US" dirty="0">
                <a:latin typeface="Calibri" panose="020F0702030404030204" pitchFamily="6" charset="0"/>
              </a:rPr>
              <a:t> </a:t>
            </a:r>
            <a:r>
              <a:rPr lang="en-US" altLang="zh-CN" dirty="0">
                <a:latin typeface="Calibri" panose="020F0702030404030204" pitchFamily="6" charset="0"/>
              </a:rPr>
              <a:t>as</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low</a:t>
            </a:r>
            <a:r>
              <a:rPr lang="zh-CN" altLang="en-US" dirty="0">
                <a:latin typeface="Calibri" panose="020F0702030404030204" pitchFamily="6" charset="0"/>
              </a:rPr>
              <a:t> </a:t>
            </a:r>
            <a:r>
              <a:rPr lang="en-US" altLang="zh-CN" dirty="0">
                <a:latin typeface="Calibri" panose="020F0702030404030204" pitchFamily="6" charset="0"/>
              </a:rPr>
              <a:t>energy</a:t>
            </a:r>
            <a:r>
              <a:rPr lang="zh-CN" altLang="en-US" dirty="0">
                <a:latin typeface="Calibri" panose="020F0702030404030204" pitchFamily="6" charset="0"/>
              </a:rPr>
              <a:t> </a:t>
            </a:r>
            <a:r>
              <a:rPr lang="en-US" altLang="zh-CN" dirty="0">
                <a:latin typeface="Calibri" panose="020F0702030404030204" pitchFamily="6" charset="0"/>
              </a:rPr>
              <a:t>excess</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background</a:t>
            </a:r>
            <a:r>
              <a:rPr lang="zh-CN" altLang="en-US" dirty="0">
                <a:latin typeface="Calibri" panose="020F0702030404030204" pitchFamily="6" charset="0"/>
              </a:rPr>
              <a:t>  </a:t>
            </a:r>
            <a:r>
              <a:rPr lang="en-US" altLang="zh-CN" dirty="0">
                <a:latin typeface="Calibri" panose="020F0702030404030204" pitchFamily="6" charset="0"/>
              </a:rPr>
              <a:t>flux</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greater</a:t>
            </a:r>
            <a:r>
              <a:rPr lang="zh-CN" altLang="en-US" dirty="0">
                <a:latin typeface="Calibri" panose="020F0702030404030204" pitchFamily="6" charset="0"/>
              </a:rPr>
              <a:t> </a:t>
            </a:r>
            <a:r>
              <a:rPr lang="en-US" altLang="zh-CN" dirty="0">
                <a:latin typeface="Calibri" panose="020F0702030404030204" pitchFamily="6" charset="0"/>
              </a:rPr>
              <a:t>than</a:t>
            </a:r>
            <a:r>
              <a:rPr lang="zh-CN" altLang="en-US" dirty="0">
                <a:latin typeface="Calibri" panose="020F0702030404030204" pitchFamily="6" charset="0"/>
              </a:rPr>
              <a:t> </a:t>
            </a:r>
            <a:r>
              <a:rPr lang="en-US" altLang="zh-CN" dirty="0">
                <a:latin typeface="Calibri" panose="020F0702030404030204" pitchFamily="6" charset="0"/>
              </a:rPr>
              <a:t>AMS-02</a:t>
            </a:r>
            <a:r>
              <a:rPr lang="zh-CN" altLang="en-US" dirty="0">
                <a:latin typeface="Calibri" panose="020F0702030404030204" pitchFamily="6" charset="0"/>
              </a:rPr>
              <a:t> </a:t>
            </a:r>
            <a:r>
              <a:rPr lang="en-US" altLang="zh-CN" dirty="0">
                <a:latin typeface="Calibri" panose="020F0702030404030204" pitchFamily="6" charset="0"/>
              </a:rPr>
              <a:t>data.</a:t>
            </a:r>
            <a:r>
              <a:rPr lang="zh-CN" altLang="en-US" dirty="0">
                <a:latin typeface="Calibri" panose="020F0702030404030204" pitchFamily="6" charset="0"/>
              </a:rPr>
              <a:t> </a:t>
            </a:r>
            <a:r>
              <a:rPr lang="en-US" altLang="zh-CN" dirty="0">
                <a:latin typeface="Calibri" panose="020F0702030404030204" pitchFamily="6" charset="0"/>
              </a:rPr>
              <a:t>If</a:t>
            </a:r>
            <a:r>
              <a:rPr lang="zh-CN" altLang="en-US" dirty="0">
                <a:latin typeface="Calibri" panose="020F0702030404030204" pitchFamily="6" charset="0"/>
              </a:rPr>
              <a:t> </a:t>
            </a:r>
            <a:r>
              <a:rPr lang="en-US" altLang="zh-CN" dirty="0">
                <a:latin typeface="Calibri" panose="020F0702030404030204" pitchFamily="6" charset="0"/>
              </a:rPr>
              <a:t>dark</a:t>
            </a:r>
            <a:r>
              <a:rPr lang="zh-CN" altLang="en-US" dirty="0">
                <a:latin typeface="Calibri" panose="020F0702030404030204" pitchFamily="6" charset="0"/>
              </a:rPr>
              <a:t> </a:t>
            </a:r>
            <a:r>
              <a:rPr lang="en-US" altLang="zh-CN" dirty="0">
                <a:latin typeface="Calibri" panose="020F0702030404030204" pitchFamily="6" charset="0"/>
              </a:rPr>
              <a:t>matter</a:t>
            </a:r>
            <a:r>
              <a:rPr lang="zh-CN" altLang="en-US" dirty="0">
                <a:latin typeface="Calibri" panose="020F0702030404030204" pitchFamily="6" charset="0"/>
              </a:rPr>
              <a:t> </a:t>
            </a:r>
            <a:r>
              <a:rPr lang="en-US" altLang="zh-CN" dirty="0">
                <a:latin typeface="Calibri" panose="020F0702030404030204" pitchFamily="6" charset="0"/>
              </a:rPr>
              <a:t>contribute</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it,</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mass</a:t>
            </a:r>
            <a:r>
              <a:rPr lang="zh-CN" altLang="en-US" dirty="0">
                <a:latin typeface="Calibri" panose="020F0702030404030204" pitchFamily="6" charset="0"/>
              </a:rPr>
              <a:t> </a:t>
            </a:r>
            <a:r>
              <a:rPr lang="en-US" altLang="zh-CN" dirty="0">
                <a:latin typeface="Calibri" panose="020F0702030404030204" pitchFamily="6" charset="0"/>
              </a:rPr>
              <a:t>of</a:t>
            </a:r>
            <a:r>
              <a:rPr lang="zh-CN" altLang="en-US" dirty="0">
                <a:latin typeface="Calibri" panose="020F0702030404030204" pitchFamily="6" charset="0"/>
              </a:rPr>
              <a:t> </a:t>
            </a:r>
            <a:r>
              <a:rPr lang="en-US" altLang="zh-CN" dirty="0">
                <a:latin typeface="Calibri" panose="020F0702030404030204" pitchFamily="6" charset="0"/>
              </a:rPr>
              <a:t>dark</a:t>
            </a:r>
            <a:r>
              <a:rPr lang="zh-CN" altLang="en-US" dirty="0">
                <a:latin typeface="Calibri" panose="020F0702030404030204" pitchFamily="6" charset="0"/>
              </a:rPr>
              <a:t> </a:t>
            </a:r>
            <a:r>
              <a:rPr lang="en-US" altLang="zh-CN" dirty="0">
                <a:latin typeface="Calibri" panose="020F0702030404030204" pitchFamily="6" charset="0"/>
              </a:rPr>
              <a:t>matter</a:t>
            </a:r>
            <a:r>
              <a:rPr lang="zh-CN" altLang="en-US" dirty="0">
                <a:latin typeface="Calibri" panose="020F0702030404030204" pitchFamily="6" charset="0"/>
              </a:rPr>
              <a:t> </a:t>
            </a:r>
            <a:r>
              <a:rPr lang="en-US" altLang="zh-CN" dirty="0">
                <a:latin typeface="Calibri" panose="020F0702030404030204" pitchFamily="6" charset="0"/>
              </a:rPr>
              <a:t>up</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TeV</a:t>
            </a:r>
            <a:endParaRPr lang="zh-CN" altLang="en-US" dirty="0">
              <a:latin typeface="Calibri" panose="020F0702030404030204" pitchFamily="6" charset="0"/>
            </a:endParaRPr>
          </a:p>
        </p:txBody>
      </p:sp>
      <p:pic>
        <p:nvPicPr>
          <p:cNvPr id="24579" name="图片 8"/>
          <p:cNvPicPr>
            <a:picLocks noChangeAspect="1"/>
          </p:cNvPicPr>
          <p:nvPr/>
        </p:nvPicPr>
        <p:blipFill>
          <a:blip r:embed="rId3"/>
          <a:stretch>
            <a:fillRect/>
          </a:stretch>
        </p:blipFill>
        <p:spPr>
          <a:xfrm>
            <a:off x="4395788" y="3387725"/>
            <a:ext cx="4748212" cy="3470275"/>
          </a:xfrm>
          <a:prstGeom prst="rect">
            <a:avLst/>
          </a:prstGeom>
          <a:noFill/>
          <a:ln w="9525">
            <a:noFill/>
          </a:ln>
        </p:spPr>
      </p:pic>
      <p:sp>
        <p:nvSpPr>
          <p:cNvPr id="2" name="文本框 1"/>
          <p:cNvSpPr txBox="1"/>
          <p:nvPr/>
        </p:nvSpPr>
        <p:spPr>
          <a:xfrm>
            <a:off x="146685" y="6393180"/>
            <a:ext cx="3444875" cy="368300"/>
          </a:xfrm>
          <a:prstGeom prst="rect">
            <a:avLst/>
          </a:prstGeom>
          <a:noFill/>
        </p:spPr>
        <p:txBody>
          <a:bodyPr wrap="none" rtlCol="0" anchor="t">
            <a:spAutoFit/>
          </a:bodyPr>
          <a:lstStyle/>
          <a:p>
            <a:r>
              <a:rPr lang="en-US" altLang="is-IS" dirty="0">
                <a:sym typeface="+mn-ea"/>
              </a:rPr>
              <a:t>arxiv: Hong-Bo Jin etc., </a:t>
            </a:r>
            <a:r>
              <a:rPr lang="is-IS" altLang="zh-CN" dirty="0">
                <a:sym typeface="+mn-ea"/>
              </a:rPr>
              <a:t>1504.04604</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rtlCol="0" anchor="ctr" anchorCtr="0" compatLnSpc="1"/>
          <a:lstStyle/>
          <a:p>
            <a:r>
              <a:rPr lang="en-US" altLang="zh-CN" sz="4000"/>
              <a:t>Astrophysical</a:t>
            </a:r>
            <a:r>
              <a:rPr lang="zh-CN" altLang="en-US" sz="4000"/>
              <a:t> </a:t>
            </a:r>
            <a:r>
              <a:rPr lang="en-US" altLang="zh-CN" sz="4000"/>
              <a:t>background</a:t>
            </a:r>
            <a:r>
              <a:rPr lang="zh-CN" altLang="en-US" sz="4000"/>
              <a:t> </a:t>
            </a:r>
            <a:r>
              <a:rPr lang="en-US" altLang="zh-CN" sz="4000"/>
              <a:t>nee be re-predicted</a:t>
            </a:r>
            <a:r>
              <a:rPr lang="zh-CN" altLang="en-US" sz="4000"/>
              <a:t> </a:t>
            </a:r>
            <a:r>
              <a:rPr lang="en-US" altLang="zh-CN" sz="4000"/>
              <a:t>from</a:t>
            </a:r>
            <a:r>
              <a:rPr lang="zh-CN" altLang="en-US" sz="4000"/>
              <a:t> </a:t>
            </a:r>
            <a:r>
              <a:rPr lang="en-US" altLang="zh-CN" sz="4000"/>
              <a:t>the latest AMS-02</a:t>
            </a:r>
            <a:r>
              <a:rPr lang="zh-CN" altLang="en-US" sz="4000"/>
              <a:t> </a:t>
            </a:r>
            <a:r>
              <a:rPr lang="en-US" altLang="zh-CN" sz="4000"/>
              <a:t>data</a:t>
            </a:r>
            <a:endParaRPr lang="zh-CN" altLang="en-US" sz="4000"/>
          </a:p>
        </p:txBody>
      </p:sp>
      <p:sp>
        <p:nvSpPr>
          <p:cNvPr id="3" name="内容占位符 2"/>
          <p:cNvSpPr>
            <a:spLocks noGrp="1"/>
          </p:cNvSpPr>
          <p:nvPr>
            <p:ph idx="1"/>
          </p:nvPr>
        </p:nvSpPr>
        <p:spPr/>
        <p:txBody>
          <a:bodyPr vert="horz" wrap="square" lIns="91440" tIns="45720" rIns="91440" bIns="45720" numCol="1" rtlCol="0" anchor="t" anchorCtr="0" compatLnSpc="1"/>
          <a:lstStyle/>
          <a:p>
            <a:pPr>
              <a:lnSpc>
                <a:spcPct val="80000"/>
              </a:lnSpc>
              <a:buFont typeface="Wingdings" panose="05000000000000000000" pitchFamily="2" charset="2"/>
              <a:buChar char="l"/>
            </a:pPr>
            <a:r>
              <a:rPr lang="en-US" altLang="zh-CN" sz="3000"/>
              <a:t>Below</a:t>
            </a:r>
            <a:r>
              <a:rPr lang="zh-CN" altLang="en-US" sz="3000"/>
              <a:t> </a:t>
            </a:r>
            <a:r>
              <a:rPr lang="en-US" altLang="zh-CN" sz="3000"/>
              <a:t>10</a:t>
            </a:r>
            <a:r>
              <a:rPr lang="zh-CN" altLang="en-US" sz="3000"/>
              <a:t> </a:t>
            </a:r>
            <a:r>
              <a:rPr lang="en-US" altLang="zh-CN" sz="3000" err="1"/>
              <a:t>GeV</a:t>
            </a:r>
            <a:r>
              <a:rPr lang="en-US" altLang="zh-CN" sz="3000"/>
              <a:t>,</a:t>
            </a:r>
            <a:r>
              <a:rPr lang="zh-CN" altLang="en-US" sz="3000"/>
              <a:t> </a:t>
            </a:r>
            <a:r>
              <a:rPr lang="en-US" altLang="zh-CN" sz="3000"/>
              <a:t>over-predicted</a:t>
            </a:r>
            <a:r>
              <a:rPr lang="zh-CN" altLang="en-US" sz="3000"/>
              <a:t> </a:t>
            </a:r>
            <a:r>
              <a:rPr lang="en-US" altLang="zh-CN" sz="3000"/>
              <a:t>flux</a:t>
            </a:r>
            <a:r>
              <a:rPr lang="zh-CN" altLang="en-US" sz="3000"/>
              <a:t> </a:t>
            </a:r>
            <a:r>
              <a:rPr lang="en-US" altLang="zh-CN" sz="3000"/>
              <a:t>of</a:t>
            </a:r>
            <a:r>
              <a:rPr lang="zh-CN" altLang="en-US" sz="3000"/>
              <a:t> </a:t>
            </a:r>
            <a:r>
              <a:rPr lang="en-US" altLang="zh-CN" sz="3000"/>
              <a:t>CR</a:t>
            </a:r>
            <a:r>
              <a:rPr lang="zh-CN" altLang="en-US" sz="3000"/>
              <a:t> </a:t>
            </a:r>
            <a:r>
              <a:rPr lang="en-US" altLang="zh-CN" sz="3000"/>
              <a:t>positrons</a:t>
            </a:r>
            <a:r>
              <a:rPr lang="zh-CN" altLang="en-US" sz="3000"/>
              <a:t> </a:t>
            </a:r>
            <a:r>
              <a:rPr lang="en-US" altLang="zh-CN" sz="3000"/>
              <a:t>are</a:t>
            </a:r>
            <a:r>
              <a:rPr lang="zh-CN" altLang="en-US" sz="3000"/>
              <a:t> </a:t>
            </a:r>
            <a:r>
              <a:rPr lang="en-US" altLang="zh-CN" sz="3000"/>
              <a:t>not</a:t>
            </a:r>
            <a:r>
              <a:rPr lang="zh-CN" altLang="en-US" sz="3000"/>
              <a:t> </a:t>
            </a:r>
            <a:r>
              <a:rPr lang="en-US" altLang="zh-CN" sz="3000"/>
              <a:t>natural</a:t>
            </a:r>
            <a:r>
              <a:rPr lang="zh-CN" altLang="en-US" sz="3000"/>
              <a:t>.</a:t>
            </a:r>
            <a:endParaRPr lang="en-US" altLang="zh-CN" sz="3000"/>
          </a:p>
          <a:p>
            <a:pPr>
              <a:lnSpc>
                <a:spcPct val="80000"/>
              </a:lnSpc>
              <a:buNone/>
            </a:pPr>
            <a:r>
              <a:rPr lang="zh-CN" altLang="zh-CN" sz="3000"/>
              <a:t> </a:t>
            </a:r>
            <a:r>
              <a:rPr lang="zh-CN" altLang="en-US" sz="3000"/>
              <a:t>  </a:t>
            </a:r>
            <a:r>
              <a:rPr lang="en-US" altLang="zh-CN" sz="3000"/>
              <a:t>Some</a:t>
            </a:r>
            <a:r>
              <a:rPr lang="zh-CN" altLang="en-US" sz="3000"/>
              <a:t> </a:t>
            </a:r>
            <a:r>
              <a:rPr lang="en-US" altLang="zh-CN" sz="3000"/>
              <a:t>methods</a:t>
            </a:r>
            <a:r>
              <a:rPr lang="zh-CN" altLang="en-US" sz="3000"/>
              <a:t> </a:t>
            </a:r>
            <a:r>
              <a:rPr lang="en-US" altLang="zh-CN" sz="3000"/>
              <a:t>are</a:t>
            </a:r>
            <a:r>
              <a:rPr lang="zh-CN" altLang="en-US" sz="3000"/>
              <a:t> </a:t>
            </a:r>
            <a:r>
              <a:rPr lang="en-US" altLang="zh-CN" sz="3000"/>
              <a:t>used</a:t>
            </a:r>
            <a:r>
              <a:rPr lang="zh-CN" altLang="en-US" sz="3000"/>
              <a:t>: </a:t>
            </a:r>
            <a:endParaRPr lang="en-US" altLang="zh-CN" sz="3000"/>
          </a:p>
          <a:p>
            <a:pPr>
              <a:lnSpc>
                <a:spcPct val="80000"/>
              </a:lnSpc>
              <a:buNone/>
            </a:pPr>
            <a:r>
              <a:rPr lang="zh-CN" altLang="zh-CN" sz="3000"/>
              <a:t>1</a:t>
            </a:r>
            <a:r>
              <a:rPr lang="en-US" altLang="zh-CN" sz="3000"/>
              <a:t>,</a:t>
            </a:r>
            <a:r>
              <a:rPr lang="zh-CN" altLang="en-US" sz="3000"/>
              <a:t> </a:t>
            </a:r>
            <a:r>
              <a:rPr lang="en-US" altLang="zh-CN" sz="3000"/>
              <a:t>the</a:t>
            </a:r>
            <a:r>
              <a:rPr lang="zh-CN" altLang="en-US" sz="3000"/>
              <a:t> </a:t>
            </a:r>
            <a:r>
              <a:rPr lang="en-US" altLang="zh-CN" sz="3000"/>
              <a:t>difference</a:t>
            </a:r>
            <a:r>
              <a:rPr lang="zh-CN" altLang="en-US" sz="3000"/>
              <a:t> </a:t>
            </a:r>
            <a:r>
              <a:rPr lang="en-US" altLang="zh-CN" sz="3000"/>
              <a:t>solar</a:t>
            </a:r>
            <a:r>
              <a:rPr lang="zh-CN" altLang="en-US" sz="3000"/>
              <a:t> </a:t>
            </a:r>
            <a:r>
              <a:rPr lang="en-US" altLang="zh-CN" sz="3000"/>
              <a:t>modulation</a:t>
            </a:r>
            <a:r>
              <a:rPr lang="zh-CN" altLang="en-US" sz="3000"/>
              <a:t> </a:t>
            </a:r>
            <a:r>
              <a:rPr lang="en-US" altLang="zh-CN" sz="3000"/>
              <a:t>between</a:t>
            </a:r>
            <a:r>
              <a:rPr lang="zh-CN" altLang="en-US" sz="3000"/>
              <a:t> </a:t>
            </a:r>
            <a:r>
              <a:rPr lang="en-US" altLang="zh-CN" sz="3000"/>
              <a:t>the</a:t>
            </a:r>
            <a:r>
              <a:rPr lang="zh-CN" altLang="en-US" sz="3000"/>
              <a:t> </a:t>
            </a:r>
            <a:r>
              <a:rPr lang="en-US" altLang="zh-CN" sz="3000"/>
              <a:t>cosmic</a:t>
            </a:r>
            <a:r>
              <a:rPr lang="zh-CN" altLang="en-US" sz="3000"/>
              <a:t> </a:t>
            </a:r>
            <a:r>
              <a:rPr lang="en-US" altLang="zh-CN" sz="3000"/>
              <a:t>rays.</a:t>
            </a:r>
            <a:r>
              <a:rPr lang="zh-CN" altLang="en-US" sz="3000"/>
              <a:t> </a:t>
            </a:r>
            <a:r>
              <a:rPr lang="en-US" altLang="zh-CN" sz="3000"/>
              <a:t>But</a:t>
            </a:r>
            <a:r>
              <a:rPr lang="zh-CN" altLang="en-US" sz="3000"/>
              <a:t> </a:t>
            </a:r>
            <a:r>
              <a:rPr lang="en-US" altLang="zh-CN" sz="3000"/>
              <a:t>for</a:t>
            </a:r>
            <a:r>
              <a:rPr lang="zh-CN" altLang="en-US" sz="3000"/>
              <a:t> </a:t>
            </a:r>
            <a:r>
              <a:rPr lang="en-US" altLang="zh-CN" sz="3000"/>
              <a:t>force-field</a:t>
            </a:r>
            <a:r>
              <a:rPr lang="zh-CN" altLang="en-US" sz="3000"/>
              <a:t> </a:t>
            </a:r>
            <a:r>
              <a:rPr lang="en-US" altLang="zh-CN" sz="3000"/>
              <a:t>approximation</a:t>
            </a:r>
            <a:r>
              <a:rPr lang="zh-CN" altLang="en-US" sz="3000"/>
              <a:t> </a:t>
            </a:r>
            <a:r>
              <a:rPr lang="en-US" altLang="zh-CN" sz="3000"/>
              <a:t>model</a:t>
            </a:r>
            <a:r>
              <a:rPr lang="zh-CN" altLang="en-US" sz="3000"/>
              <a:t> </a:t>
            </a:r>
            <a:r>
              <a:rPr lang="en-US" altLang="zh-CN" sz="3000"/>
              <a:t>of</a:t>
            </a:r>
            <a:r>
              <a:rPr lang="zh-CN" altLang="en-US" sz="3000"/>
              <a:t> </a:t>
            </a:r>
            <a:r>
              <a:rPr lang="en-US" altLang="zh-CN" sz="3000"/>
              <a:t>the</a:t>
            </a:r>
            <a:r>
              <a:rPr lang="zh-CN" altLang="en-US" sz="3000"/>
              <a:t> </a:t>
            </a:r>
            <a:r>
              <a:rPr lang="en-US" altLang="zh-CN" sz="3000"/>
              <a:t>solar</a:t>
            </a:r>
            <a:r>
              <a:rPr lang="zh-CN" altLang="en-US" sz="3000"/>
              <a:t> </a:t>
            </a:r>
            <a:r>
              <a:rPr lang="en-US" altLang="zh-CN" sz="3000"/>
              <a:t>modulation</a:t>
            </a:r>
            <a:r>
              <a:rPr lang="zh-CN" altLang="en-US" sz="3000"/>
              <a:t> </a:t>
            </a:r>
            <a:r>
              <a:rPr lang="en-US" altLang="zh-CN" sz="3000"/>
              <a:t>does</a:t>
            </a:r>
            <a:r>
              <a:rPr lang="zh-CN" altLang="en-US" sz="3000"/>
              <a:t> </a:t>
            </a:r>
            <a:r>
              <a:rPr lang="en-US" altLang="zh-CN" sz="3000"/>
              <a:t>not</a:t>
            </a:r>
            <a:r>
              <a:rPr lang="zh-CN" altLang="en-US" sz="3000"/>
              <a:t> </a:t>
            </a:r>
            <a:r>
              <a:rPr lang="en-US" altLang="zh-CN" sz="3000"/>
              <a:t>favored</a:t>
            </a:r>
          </a:p>
          <a:p>
            <a:pPr>
              <a:lnSpc>
                <a:spcPct val="80000"/>
              </a:lnSpc>
              <a:buNone/>
            </a:pPr>
            <a:r>
              <a:rPr lang="zh-CN" altLang="zh-CN" sz="3000"/>
              <a:t>2</a:t>
            </a:r>
            <a:r>
              <a:rPr lang="en-US" altLang="zh-CN" sz="3000"/>
              <a:t>,</a:t>
            </a:r>
            <a:r>
              <a:rPr lang="zh-CN" altLang="en-US" sz="3000"/>
              <a:t> </a:t>
            </a:r>
            <a:r>
              <a:rPr lang="en-US" altLang="zh-CN" sz="3000"/>
              <a:t>adding</a:t>
            </a:r>
            <a:r>
              <a:rPr lang="zh-CN" altLang="en-US" sz="3000"/>
              <a:t> </a:t>
            </a:r>
            <a:r>
              <a:rPr lang="en-US" altLang="zh-CN" sz="3000"/>
              <a:t>the</a:t>
            </a:r>
            <a:r>
              <a:rPr lang="zh-CN" altLang="en-US" sz="3000"/>
              <a:t> </a:t>
            </a:r>
            <a:r>
              <a:rPr lang="en-US" altLang="zh-CN" sz="3000"/>
              <a:t>normalization</a:t>
            </a:r>
            <a:r>
              <a:rPr lang="zh-CN" altLang="en-US" sz="3000"/>
              <a:t> </a:t>
            </a:r>
            <a:r>
              <a:rPr lang="en-US" altLang="zh-CN" sz="3000"/>
              <a:t>factor</a:t>
            </a:r>
            <a:r>
              <a:rPr lang="zh-CN" altLang="en-US" sz="3000"/>
              <a:t> </a:t>
            </a:r>
            <a:r>
              <a:rPr lang="en-US" altLang="zh-CN" sz="3000"/>
              <a:t>to</a:t>
            </a:r>
            <a:r>
              <a:rPr lang="zh-CN" altLang="en-US" sz="3000"/>
              <a:t> </a:t>
            </a:r>
            <a:r>
              <a:rPr lang="en-US" altLang="zh-CN" sz="3000"/>
              <a:t>CR</a:t>
            </a:r>
            <a:r>
              <a:rPr lang="zh-CN" altLang="en-US" sz="3000"/>
              <a:t> </a:t>
            </a:r>
            <a:r>
              <a:rPr lang="en-US" altLang="zh-CN" sz="3000"/>
              <a:t>positron</a:t>
            </a:r>
            <a:r>
              <a:rPr lang="zh-CN" altLang="en-US" sz="3000"/>
              <a:t> </a:t>
            </a:r>
            <a:r>
              <a:rPr lang="en-US" altLang="zh-CN" sz="3000"/>
              <a:t>flux</a:t>
            </a:r>
            <a:r>
              <a:rPr lang="zh-CN" altLang="en-US" sz="3000"/>
              <a:t> </a:t>
            </a:r>
            <a:r>
              <a:rPr lang="en-US" altLang="zh-CN" sz="3000"/>
              <a:t>works,</a:t>
            </a:r>
            <a:r>
              <a:rPr lang="zh-CN" altLang="en-US" sz="3000"/>
              <a:t> </a:t>
            </a:r>
            <a:r>
              <a:rPr lang="en-US" altLang="zh-CN" sz="3000"/>
              <a:t>but</a:t>
            </a:r>
            <a:r>
              <a:rPr lang="zh-CN" altLang="en-US" sz="3000"/>
              <a:t> </a:t>
            </a:r>
            <a:r>
              <a:rPr lang="en-US" altLang="zh-CN" sz="3000"/>
              <a:t>that</a:t>
            </a:r>
            <a:r>
              <a:rPr lang="zh-CN" altLang="en-US" sz="3000"/>
              <a:t> </a:t>
            </a:r>
            <a:r>
              <a:rPr lang="en-US" altLang="zh-CN" sz="3000"/>
              <a:t>is</a:t>
            </a:r>
            <a:r>
              <a:rPr lang="zh-CN" altLang="en-US" sz="3000"/>
              <a:t> </a:t>
            </a:r>
            <a:r>
              <a:rPr lang="en-US" altLang="zh-CN" sz="3000"/>
              <a:t>unreasonable.</a:t>
            </a:r>
            <a:r>
              <a:rPr lang="zh-CN" altLang="en-US" sz="3000"/>
              <a:t> </a:t>
            </a:r>
            <a:endParaRPr lang="en-US" altLang="zh-CN" sz="3000"/>
          </a:p>
          <a:p>
            <a:pPr>
              <a:lnSpc>
                <a:spcPct val="80000"/>
              </a:lnSpc>
              <a:buFont typeface="Wingdings" panose="05000000000000000000" pitchFamily="2" charset="2"/>
              <a:buChar char="l"/>
            </a:pPr>
            <a:r>
              <a:rPr lang="en-US" altLang="zh-CN" sz="3000"/>
              <a:t>Below</a:t>
            </a:r>
            <a:r>
              <a:rPr lang="zh-CN" altLang="en-US" sz="3000"/>
              <a:t> </a:t>
            </a:r>
            <a:r>
              <a:rPr lang="en-US" altLang="zh-CN" sz="3000"/>
              <a:t>10</a:t>
            </a:r>
            <a:r>
              <a:rPr lang="zh-CN" altLang="en-US" sz="3000"/>
              <a:t> </a:t>
            </a:r>
            <a:r>
              <a:rPr lang="en-US" altLang="zh-CN" sz="3000" err="1"/>
              <a:t>GeV</a:t>
            </a:r>
            <a:r>
              <a:rPr lang="en-US" altLang="zh-CN" sz="3000"/>
              <a:t>,</a:t>
            </a:r>
            <a:r>
              <a:rPr lang="zh-CN" altLang="en-US" sz="3000"/>
              <a:t> </a:t>
            </a:r>
            <a:r>
              <a:rPr lang="en-US" altLang="zh-CN" sz="3000"/>
              <a:t>under-predicted</a:t>
            </a:r>
            <a:r>
              <a:rPr lang="zh-CN" altLang="en-US" sz="3000"/>
              <a:t> </a:t>
            </a:r>
            <a:r>
              <a:rPr lang="en-US" altLang="zh-CN" sz="3000"/>
              <a:t>flux</a:t>
            </a:r>
            <a:r>
              <a:rPr lang="zh-CN" altLang="en-US" sz="3000"/>
              <a:t> </a:t>
            </a:r>
            <a:r>
              <a:rPr lang="en-US" altLang="zh-CN" sz="3000"/>
              <a:t>of</a:t>
            </a:r>
            <a:r>
              <a:rPr lang="zh-CN" altLang="en-US" sz="3000"/>
              <a:t> </a:t>
            </a:r>
            <a:r>
              <a:rPr lang="en-US" altLang="zh-CN" sz="3000"/>
              <a:t>CR</a:t>
            </a:r>
            <a:r>
              <a:rPr lang="zh-CN" altLang="en-US" sz="3000"/>
              <a:t> </a:t>
            </a:r>
            <a:r>
              <a:rPr lang="en-US" altLang="zh-CN" sz="3000"/>
              <a:t>antiprotons</a:t>
            </a:r>
            <a:r>
              <a:rPr lang="zh-CN" altLang="en-US" sz="3000"/>
              <a:t> </a:t>
            </a:r>
            <a:r>
              <a:rPr lang="en-US" altLang="zh-CN" sz="3000"/>
              <a:t>is</a:t>
            </a:r>
            <a:r>
              <a:rPr lang="zh-CN" altLang="en-US" sz="3000"/>
              <a:t> </a:t>
            </a:r>
            <a:r>
              <a:rPr lang="en-US" altLang="zh-CN" sz="3000"/>
              <a:t>not</a:t>
            </a:r>
            <a:r>
              <a:rPr lang="zh-CN" altLang="en-US" sz="3000"/>
              <a:t> </a:t>
            </a:r>
            <a:r>
              <a:rPr lang="en-US" altLang="zh-CN" sz="3000"/>
              <a:t>perhaps</a:t>
            </a:r>
            <a:r>
              <a:rPr lang="zh-CN" altLang="en-US" sz="3000"/>
              <a:t> </a:t>
            </a:r>
            <a:r>
              <a:rPr lang="en-US" altLang="zh-CN" sz="3000"/>
              <a:t>also</a:t>
            </a:r>
            <a:r>
              <a:rPr lang="zh-CN" altLang="en-US" sz="3000"/>
              <a:t> </a:t>
            </a:r>
            <a:r>
              <a:rPr lang="en-US" altLang="zh-CN" sz="3000"/>
              <a:t>natural</a:t>
            </a:r>
            <a:r>
              <a:rPr lang="zh-CN" altLang="en-US" sz="3000"/>
              <a:t>.</a:t>
            </a:r>
            <a:endParaRPr lang="en-US" altLang="zh-CN" sz="3000"/>
          </a:p>
          <a:p>
            <a:pPr>
              <a:lnSpc>
                <a:spcPct val="80000"/>
              </a:lnSpc>
              <a:buNone/>
            </a:pPr>
            <a:endParaRPr lang="zh-CN" altLang="en-US"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rtlCol="0" anchor="ctr" anchorCtr="0" compatLnSpc="1"/>
          <a:lstStyle/>
          <a:p>
            <a:r>
              <a:rPr lang="en-US" altLang="zh-CN" sz="4000"/>
              <a:t>Origin of the spectral structure alteration of the secondary particles</a:t>
            </a:r>
            <a:endParaRPr lang="zh-CN" altLang="en-US" sz="4000"/>
          </a:p>
        </p:txBody>
      </p:sp>
      <p:sp>
        <p:nvSpPr>
          <p:cNvPr id="26626" name="矩形 3"/>
          <p:cNvSpPr/>
          <p:nvPr/>
        </p:nvSpPr>
        <p:spPr>
          <a:xfrm>
            <a:off x="249238" y="1612900"/>
            <a:ext cx="8712200" cy="923925"/>
          </a:xfrm>
          <a:prstGeom prst="rect">
            <a:avLst/>
          </a:prstGeom>
          <a:noFill/>
          <a:ln w="9525">
            <a:noFill/>
          </a:ln>
        </p:spPr>
        <p:txBody>
          <a:bodyPr>
            <a:spAutoFit/>
          </a:bodyPr>
          <a:lstStyle/>
          <a:p>
            <a:r>
              <a:rPr lang="en-US" altLang="zh-CN" dirty="0">
                <a:latin typeface="Calibri" panose="020F0702030404030204" pitchFamily="6" charset="0"/>
              </a:rPr>
              <a:t>Since,  CR</a:t>
            </a:r>
            <a:r>
              <a:rPr lang="zh-CN" altLang="en-US" dirty="0">
                <a:latin typeface="Calibri" panose="020F0702030404030204" pitchFamily="6" charset="0"/>
              </a:rPr>
              <a:t> </a:t>
            </a:r>
            <a:r>
              <a:rPr lang="en-US" altLang="zh-CN" dirty="0">
                <a:latin typeface="Calibri" panose="020F0702030404030204" pitchFamily="6" charset="0"/>
              </a:rPr>
              <a:t>positrons and antiprotons</a:t>
            </a:r>
            <a:r>
              <a:rPr lang="zh-CN" altLang="en-US" dirty="0">
                <a:latin typeface="Calibri" panose="020F0702030404030204" pitchFamily="6" charset="0"/>
              </a:rPr>
              <a:t> </a:t>
            </a:r>
            <a:r>
              <a:rPr lang="en-US" altLang="zh-CN" dirty="0">
                <a:latin typeface="Calibri" panose="020F0702030404030204" pitchFamily="6" charset="0"/>
              </a:rPr>
              <a:t>are</a:t>
            </a:r>
            <a:r>
              <a:rPr lang="zh-CN" altLang="en-US" dirty="0">
                <a:latin typeface="Calibri" panose="020F0702030404030204" pitchFamily="6" charset="0"/>
              </a:rPr>
              <a:t> </a:t>
            </a:r>
            <a:r>
              <a:rPr lang="en-US" altLang="zh-CN" dirty="0">
                <a:latin typeface="Calibri" panose="020F0702030404030204" pitchFamily="6" charset="0"/>
              </a:rPr>
              <a:t>only</a:t>
            </a:r>
            <a:r>
              <a:rPr lang="zh-CN" altLang="en-US" dirty="0">
                <a:latin typeface="Calibri" panose="020F0702030404030204" pitchFamily="6" charset="0"/>
              </a:rPr>
              <a:t> </a:t>
            </a:r>
            <a:r>
              <a:rPr lang="en-US" altLang="zh-CN" dirty="0">
                <a:latin typeface="Calibri" panose="020F0702030404030204" pitchFamily="6" charset="0"/>
              </a:rPr>
              <a:t>from</a:t>
            </a:r>
            <a:r>
              <a:rPr lang="zh-CN" altLang="en-US" dirty="0">
                <a:latin typeface="Calibri" panose="020F0702030404030204" pitchFamily="6" charset="0"/>
              </a:rPr>
              <a:t> </a:t>
            </a:r>
            <a:r>
              <a:rPr lang="en-US" altLang="zh-CN" dirty="0">
                <a:latin typeface="Calibri" panose="020F0702030404030204" pitchFamily="6" charset="0"/>
              </a:rPr>
              <a:t>collision</a:t>
            </a:r>
            <a:r>
              <a:rPr lang="zh-CN" altLang="en-US" dirty="0">
                <a:latin typeface="Calibri" panose="020F0702030404030204" pitchFamily="6" charset="0"/>
              </a:rPr>
              <a:t> </a:t>
            </a:r>
            <a:r>
              <a:rPr lang="en-US" altLang="zh-CN" dirty="0">
                <a:latin typeface="Calibri" panose="020F0702030404030204" pitchFamily="6" charset="0"/>
              </a:rPr>
              <a:t>product</a:t>
            </a:r>
            <a:r>
              <a:rPr lang="zh-CN" altLang="en-US" dirty="0">
                <a:latin typeface="Calibri" panose="020F0702030404030204" pitchFamily="6" charset="0"/>
              </a:rPr>
              <a:t> </a:t>
            </a:r>
            <a:r>
              <a:rPr lang="en-US" altLang="zh-CN" dirty="0">
                <a:latin typeface="Calibri" panose="020F0702030404030204" pitchFamily="6" charset="0"/>
              </a:rPr>
              <a:t>between</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primary</a:t>
            </a:r>
            <a:r>
              <a:rPr lang="zh-CN" altLang="en-US" dirty="0">
                <a:latin typeface="Calibri" panose="020F0702030404030204" pitchFamily="6" charset="0"/>
              </a:rPr>
              <a:t> </a:t>
            </a:r>
            <a:r>
              <a:rPr lang="en-US" altLang="zh-CN" dirty="0">
                <a:latin typeface="Calibri" panose="020F0702030404030204" pitchFamily="6" charset="0"/>
              </a:rPr>
              <a:t>particles</a:t>
            </a:r>
            <a:r>
              <a:rPr lang="zh-CN" altLang="en-US" dirty="0">
                <a:latin typeface="Calibri" panose="020F0702030404030204" pitchFamily="6" charset="0"/>
              </a:rPr>
              <a:t> </a:t>
            </a:r>
            <a:r>
              <a:rPr lang="en-US" altLang="zh-CN" dirty="0">
                <a:latin typeface="Calibri" panose="020F0702030404030204" pitchFamily="6" charset="0"/>
              </a:rPr>
              <a:t>and</a:t>
            </a:r>
            <a:r>
              <a:rPr lang="zh-CN" altLang="en-US" dirty="0">
                <a:latin typeface="Calibri" panose="020F0702030404030204" pitchFamily="6" charset="0"/>
              </a:rPr>
              <a:t> </a:t>
            </a:r>
            <a:r>
              <a:rPr lang="en-US" altLang="zh-CN" dirty="0">
                <a:latin typeface="Calibri" panose="020F0702030404030204" pitchFamily="6" charset="0"/>
              </a:rPr>
              <a:t>interstellar</a:t>
            </a:r>
            <a:r>
              <a:rPr lang="zh-CN" altLang="en-US" dirty="0">
                <a:latin typeface="Calibri" panose="020F0702030404030204" pitchFamily="6" charset="0"/>
              </a:rPr>
              <a:t> </a:t>
            </a:r>
            <a:r>
              <a:rPr lang="en-US" altLang="zh-CN" dirty="0">
                <a:latin typeface="Calibri" panose="020F0702030404030204" pitchFamily="6" charset="0"/>
              </a:rPr>
              <a:t>medium, the origin of the alteration structure of their spectra should be considered to reduce the inconsistences. </a:t>
            </a:r>
            <a:endParaRPr lang="zh-CN" altLang="en-US" dirty="0">
              <a:latin typeface="Calibri" panose="020F0702030404030204" pitchFamily="6" charset="0"/>
            </a:endParaRPr>
          </a:p>
        </p:txBody>
      </p:sp>
      <p:sp>
        <p:nvSpPr>
          <p:cNvPr id="5" name="矩形 4"/>
          <p:cNvSpPr/>
          <p:nvPr/>
        </p:nvSpPr>
        <p:spPr>
          <a:xfrm>
            <a:off x="827088" y="3732213"/>
            <a:ext cx="3621088" cy="4619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400" err="1">
                <a:solidFill>
                  <a:srgbClr val="000000"/>
                </a:solidFill>
                <a:latin typeface="Calibri" panose="020F0702030404030204" pitchFamily="6" charset="0"/>
              </a:rPr>
              <a:t>Hadronic</a:t>
            </a:r>
            <a:r>
              <a:rPr lang="en-US" altLang="zh-CN" sz="2400">
                <a:solidFill>
                  <a:srgbClr val="000000"/>
                </a:solidFill>
                <a:latin typeface="Calibri" panose="020F0702030404030204" pitchFamily="6" charset="0"/>
              </a:rPr>
              <a:t> interaction model</a:t>
            </a:r>
            <a:endParaRPr lang="zh-CN" altLang="en-US" sz="2400">
              <a:solidFill>
                <a:srgbClr val="000000"/>
              </a:solidFill>
              <a:latin typeface="Calibri" panose="020F0702030404030204" pitchFamily="6" charset="0"/>
            </a:endParaRPr>
          </a:p>
        </p:txBody>
      </p:sp>
      <p:sp>
        <p:nvSpPr>
          <p:cNvPr id="6" name="矩形 5"/>
          <p:cNvSpPr/>
          <p:nvPr/>
        </p:nvSpPr>
        <p:spPr>
          <a:xfrm>
            <a:off x="827088" y="4841875"/>
            <a:ext cx="3114675" cy="4619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400">
                <a:solidFill>
                  <a:srgbClr val="000000"/>
                </a:solidFill>
                <a:latin typeface="Calibri" panose="020F0702030404030204" pitchFamily="6" charset="0"/>
              </a:rPr>
              <a:t>Propagation model</a:t>
            </a:r>
            <a:endParaRPr lang="zh-CN" altLang="en-US" sz="2400">
              <a:solidFill>
                <a:srgbClr val="000000"/>
              </a:solidFill>
              <a:latin typeface="Calibri" panose="020F0702030404030204" pitchFamily="6" charset="0"/>
            </a:endParaRPr>
          </a:p>
        </p:txBody>
      </p:sp>
      <p:sp>
        <p:nvSpPr>
          <p:cNvPr id="7" name="矩形 6"/>
          <p:cNvSpPr/>
          <p:nvPr/>
        </p:nvSpPr>
        <p:spPr>
          <a:xfrm>
            <a:off x="615950" y="2851150"/>
            <a:ext cx="3954463" cy="40005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000">
                <a:solidFill>
                  <a:srgbClr val="000000"/>
                </a:solidFill>
                <a:latin typeface="Calibri" panose="020F0702030404030204" pitchFamily="6" charset="0"/>
              </a:rPr>
              <a:t>The spectra of the primary particles </a:t>
            </a:r>
            <a:endParaRPr lang="zh-CN" altLang="en-US" sz="2000">
              <a:solidFill>
                <a:srgbClr val="000000"/>
              </a:solidFill>
              <a:latin typeface="Calibri" panose="020F0702030404030204" pitchFamily="6" charset="0"/>
            </a:endParaRPr>
          </a:p>
        </p:txBody>
      </p:sp>
      <p:sp>
        <p:nvSpPr>
          <p:cNvPr id="8" name="矩形 7"/>
          <p:cNvSpPr/>
          <p:nvPr/>
        </p:nvSpPr>
        <p:spPr>
          <a:xfrm>
            <a:off x="5327650" y="2524125"/>
            <a:ext cx="2843213" cy="8302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400">
                <a:solidFill>
                  <a:srgbClr val="000000"/>
                </a:solidFill>
                <a:latin typeface="Calibri" panose="020F0702030404030204" pitchFamily="6" charset="0"/>
              </a:rPr>
              <a:t>A simple power law with the breaks</a:t>
            </a:r>
            <a:endParaRPr lang="zh-CN" altLang="en-US" sz="2400">
              <a:solidFill>
                <a:srgbClr val="000000"/>
              </a:solidFill>
              <a:latin typeface="Calibri" panose="020F0702030404030204" pitchFamily="6" charset="0"/>
            </a:endParaRPr>
          </a:p>
        </p:txBody>
      </p:sp>
      <p:sp>
        <p:nvSpPr>
          <p:cNvPr id="9" name="矩形 8"/>
          <p:cNvSpPr/>
          <p:nvPr/>
        </p:nvSpPr>
        <p:spPr>
          <a:xfrm>
            <a:off x="5180013" y="3421063"/>
            <a:ext cx="3781425"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dirty="0">
                <a:ln>
                  <a:noFill/>
                </a:ln>
                <a:solidFill>
                  <a:schemeClr val="dk1"/>
                </a:solidFill>
                <a:effectLst/>
                <a:uLnTx/>
                <a:uFillTx/>
                <a:latin typeface="+mn-lt"/>
                <a:ea typeface="+mn-ea"/>
                <a:cs typeface="+mn-cs"/>
              </a:rPr>
              <a:t>Conventional model</a:t>
            </a:r>
          </a:p>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dirty="0">
                <a:ln>
                  <a:noFill/>
                </a:ln>
                <a:solidFill>
                  <a:schemeClr val="dk1"/>
                </a:solidFill>
                <a:effectLst/>
                <a:uLnTx/>
                <a:uFillTx/>
                <a:latin typeface="+mn-lt"/>
                <a:ea typeface="+mn-ea"/>
                <a:cs typeface="+mn-cs"/>
              </a:rPr>
              <a:t>(﻿parameterizations by Tan &amp; Ng (1983))</a:t>
            </a:r>
          </a:p>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dirty="0">
                <a:ln>
                  <a:noFill/>
                </a:ln>
                <a:solidFill>
                  <a:schemeClr val="dk1"/>
                </a:solidFill>
                <a:effectLst/>
                <a:uLnTx/>
                <a:uFillTx/>
                <a:latin typeface="+mn-lt"/>
                <a:ea typeface="+mn-ea"/>
                <a:cs typeface="+mn-cs"/>
              </a:rPr>
              <a:t> QGSJET-II-4</a:t>
            </a:r>
          </a:p>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dirty="0">
                <a:ln>
                  <a:noFill/>
                </a:ln>
                <a:solidFill>
                  <a:schemeClr val="dk1"/>
                </a:solidFill>
                <a:effectLst/>
                <a:uLnTx/>
                <a:uFillTx/>
                <a:latin typeface="+mn-lt"/>
                <a:ea typeface="+mn-ea"/>
                <a:cs typeface="+mn-cs"/>
              </a:rPr>
              <a:t>EPOS-LHC</a:t>
            </a:r>
          </a:p>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dirty="0">
                <a:ln>
                  <a:noFill/>
                </a:ln>
                <a:solidFill>
                  <a:schemeClr val="dk1"/>
                </a:solidFill>
                <a:effectLst/>
                <a:uLnTx/>
                <a:uFillTx/>
                <a:latin typeface="+mn-lt"/>
                <a:ea typeface="+mn-ea"/>
                <a:cs typeface="+mn-cs"/>
              </a:rPr>
              <a:t>FLUKA</a:t>
            </a:r>
          </a:p>
        </p:txBody>
      </p:sp>
      <p:sp>
        <p:nvSpPr>
          <p:cNvPr id="10" name="矩形 9"/>
          <p:cNvSpPr/>
          <p:nvPr/>
        </p:nvSpPr>
        <p:spPr>
          <a:xfrm>
            <a:off x="57150" y="5721350"/>
            <a:ext cx="1270000"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000">
                <a:solidFill>
                  <a:srgbClr val="000000"/>
                </a:solidFill>
                <a:latin typeface="Calibri" panose="020F0702030404030204" pitchFamily="6" charset="0"/>
              </a:rPr>
              <a:t>Diffusion </a:t>
            </a:r>
            <a:endParaRPr lang="zh-CN" altLang="en-US" sz="2000">
              <a:solidFill>
                <a:srgbClr val="000000"/>
              </a:solidFill>
              <a:latin typeface="Calibri" panose="020F0702030404030204" pitchFamily="6" charset="0"/>
            </a:endParaRPr>
          </a:p>
        </p:txBody>
      </p:sp>
      <p:sp>
        <p:nvSpPr>
          <p:cNvPr id="11" name="矩形 10"/>
          <p:cNvSpPr/>
          <p:nvPr/>
        </p:nvSpPr>
        <p:spPr>
          <a:xfrm>
            <a:off x="1423988" y="5638800"/>
            <a:ext cx="1966913" cy="10144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000">
                <a:solidFill>
                  <a:srgbClr val="000000"/>
                </a:solidFill>
                <a:latin typeface="Calibri" panose="020F0702030404030204" pitchFamily="6" charset="0"/>
              </a:rPr>
              <a:t>Energy loss(IC, synchrotron radiation</a:t>
            </a:r>
            <a:r>
              <a:rPr lang="zh-CN" altLang="en-US" sz="2000">
                <a:solidFill>
                  <a:srgbClr val="000000"/>
                </a:solidFill>
                <a:latin typeface="Calibri" panose="020F0702030404030204" pitchFamily="6" charset="0"/>
              </a:rPr>
              <a:t> </a:t>
            </a:r>
            <a:r>
              <a:rPr lang="en-US" altLang="zh-CN" sz="2000">
                <a:solidFill>
                  <a:srgbClr val="000000"/>
                </a:solidFill>
                <a:latin typeface="Calibri" panose="020F0702030404030204" pitchFamily="6" charset="0"/>
              </a:rPr>
              <a:t>etc.)</a:t>
            </a:r>
            <a:endParaRPr lang="zh-CN" altLang="en-US" sz="2000">
              <a:solidFill>
                <a:srgbClr val="000000"/>
              </a:solidFill>
              <a:latin typeface="Calibri" panose="020F0702030404030204" pitchFamily="6" charset="0"/>
            </a:endParaRPr>
          </a:p>
        </p:txBody>
      </p:sp>
      <p:sp>
        <p:nvSpPr>
          <p:cNvPr id="13" name="矩形 12"/>
          <p:cNvSpPr/>
          <p:nvPr/>
        </p:nvSpPr>
        <p:spPr>
          <a:xfrm>
            <a:off x="3549650" y="6137275"/>
            <a:ext cx="1314450"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000">
                <a:solidFill>
                  <a:srgbClr val="000000"/>
                </a:solidFill>
                <a:latin typeface="Calibri" panose="020F0702030404030204" pitchFamily="6" charset="0"/>
              </a:rPr>
              <a:t>convection</a:t>
            </a:r>
            <a:endParaRPr lang="zh-CN" altLang="en-US" sz="2000">
              <a:solidFill>
                <a:srgbClr val="000000"/>
              </a:solidFill>
              <a:latin typeface="Calibri" panose="020F0702030404030204" pitchFamily="6" charset="0"/>
            </a:endParaRPr>
          </a:p>
        </p:txBody>
      </p:sp>
      <p:sp>
        <p:nvSpPr>
          <p:cNvPr id="14" name="矩形 13"/>
          <p:cNvSpPr/>
          <p:nvPr/>
        </p:nvSpPr>
        <p:spPr>
          <a:xfrm>
            <a:off x="3525838" y="5657850"/>
            <a:ext cx="2090738"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marL="0" lvl="0" indent="0" algn="l" defTabSz="457200" rtl="0" eaLnBrk="1" fontAlgn="base" latinLnBrk="0" hangingPunct="1">
              <a:lnSpc>
                <a:spcPct val="100000"/>
              </a:lnSpc>
              <a:spcBef>
                <a:spcPct val="0"/>
              </a:spcBef>
              <a:spcAft>
                <a:spcPct val="0"/>
              </a:spcAft>
              <a:buNone/>
              <a:defRPr sz="2400" b="0" i="0" u="none" kern="1200" baseline="0">
                <a:solidFill>
                  <a:schemeClr val="tx1"/>
                </a:solidFill>
                <a:latin typeface="Calibri" panose="020F0702030404030204" pitchFamily="6" charset="0"/>
                <a:ea typeface="宋体" panose="02010600030101010101" pitchFamily="6" charset="-122"/>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6" charset="0"/>
                <a:ea typeface="宋体" panose="02010600030101010101" pitchFamily="6" charset="-122"/>
                <a:cs typeface="+mn-cs"/>
              </a:defRPr>
            </a:lvl5pPr>
          </a:lstStyle>
          <a:p>
            <a:pPr lvl="0"/>
            <a:r>
              <a:rPr lang="en-US" altLang="zh-CN" sz="2000">
                <a:solidFill>
                  <a:srgbClr val="000000"/>
                </a:solidFill>
                <a:latin typeface="Calibri" panose="020F0702030404030204" pitchFamily="6" charset="0"/>
              </a:rPr>
              <a:t>Re-acceleration</a:t>
            </a:r>
            <a:endParaRPr lang="zh-CN" altLang="en-US" sz="2000">
              <a:solidFill>
                <a:srgbClr val="000000"/>
              </a:solidFill>
              <a:latin typeface="Calibri" panose="020F0702030404030204" pitchFamily="6" charset="0"/>
            </a:endParaRPr>
          </a:p>
        </p:txBody>
      </p:sp>
      <p:sp>
        <p:nvSpPr>
          <p:cNvPr id="26636" name="右大括号 14"/>
          <p:cNvSpPr/>
          <p:nvPr/>
        </p:nvSpPr>
        <p:spPr>
          <a:xfrm rot="-5400000">
            <a:off x="2373313" y="3355975"/>
            <a:ext cx="344487" cy="4203700"/>
          </a:xfrm>
          <a:prstGeom prst="rightBrace">
            <a:avLst>
              <a:gd name="adj1" fmla="val 8361"/>
              <a:gd name="adj2" fmla="val 50000"/>
            </a:avLst>
          </a:prstGeom>
          <a:noFill/>
          <a:ln w="25400" cap="flat" cmpd="sng">
            <a:solidFill>
              <a:schemeClr val="accent1"/>
            </a:solidFill>
            <a:prstDash val="solid"/>
            <a:headEnd type="none" w="med" len="med"/>
            <a:tailEnd type="none" w="med" len="med"/>
          </a:ln>
          <a:effectLst>
            <a:outerShdw dist="20000" dir="5400000" rotWithShape="0">
              <a:srgbClr val="808080">
                <a:alpha val="37999"/>
              </a:srgbClr>
            </a:outerShdw>
          </a:effectLst>
        </p:spPr>
        <p:txBody>
          <a:bodyPr anchor="ctr"/>
          <a:lstStyle/>
          <a:p>
            <a:pPr algn="ctr"/>
            <a:endParaRPr lang="zh-CN" altLang="en-US" dirty="0">
              <a:latin typeface="Calibri" panose="020F0702030404030204" pitchFamily="6" charset="0"/>
            </a:endParaRPr>
          </a:p>
        </p:txBody>
      </p:sp>
      <p:sp>
        <p:nvSpPr>
          <p:cNvPr id="26637" name="右箭头 15"/>
          <p:cNvSpPr/>
          <p:nvPr/>
        </p:nvSpPr>
        <p:spPr>
          <a:xfrm>
            <a:off x="4448175" y="3930650"/>
            <a:ext cx="731838" cy="131763"/>
          </a:xfrm>
          <a:prstGeom prst="rightArrow">
            <a:avLst>
              <a:gd name="adj1" fmla="val 50000"/>
              <a:gd name="adj2" fmla="val 49987"/>
            </a:avLst>
          </a:prstGeom>
          <a:gradFill rotWithShape="1">
            <a:gsLst>
              <a:gs pos="0">
                <a:srgbClr val="9BC1FF"/>
              </a:gs>
              <a:gs pos="100000">
                <a:srgbClr val="3F80CD"/>
              </a:gs>
            </a:gsLst>
            <a:lin ang="5400000"/>
            <a:tileRect/>
          </a:gradFill>
          <a:ln w="9525" cap="flat" cmpd="sng">
            <a:solidFill>
              <a:srgbClr val="4A7EBB"/>
            </a:solidFill>
            <a:prstDash val="solid"/>
            <a:miter/>
            <a:headEnd type="none" w="med" len="med"/>
            <a:tailEnd type="none" w="med" len="med"/>
          </a:ln>
          <a:effectLst>
            <a:outerShdw dist="23000" dir="5400000" rotWithShape="0">
              <a:srgbClr val="808080">
                <a:alpha val="34999"/>
              </a:srgbClr>
            </a:outerShdw>
          </a:effectLst>
        </p:spPr>
        <p:txBody>
          <a:bodyPr anchor="ctr"/>
          <a:lstStyle/>
          <a:p>
            <a:pPr algn="ctr"/>
            <a:endParaRPr lang="zh-CN" altLang="en-US" dirty="0">
              <a:solidFill>
                <a:srgbClr val="FFFFFF"/>
              </a:solidFill>
              <a:latin typeface="Calibri" panose="020F0702030404030204" pitchFamily="6" charset="0"/>
            </a:endParaRPr>
          </a:p>
        </p:txBody>
      </p:sp>
      <p:sp>
        <p:nvSpPr>
          <p:cNvPr id="26638" name="右箭头 16"/>
          <p:cNvSpPr/>
          <p:nvPr/>
        </p:nvSpPr>
        <p:spPr>
          <a:xfrm>
            <a:off x="4600575" y="3003550"/>
            <a:ext cx="731838" cy="131763"/>
          </a:xfrm>
          <a:prstGeom prst="rightArrow">
            <a:avLst>
              <a:gd name="adj1" fmla="val 50000"/>
              <a:gd name="adj2" fmla="val 49987"/>
            </a:avLst>
          </a:prstGeom>
          <a:gradFill rotWithShape="1">
            <a:gsLst>
              <a:gs pos="0">
                <a:srgbClr val="9BC1FF"/>
              </a:gs>
              <a:gs pos="100000">
                <a:srgbClr val="3F80CD"/>
              </a:gs>
            </a:gsLst>
            <a:lin ang="5400000"/>
            <a:tileRect/>
          </a:gradFill>
          <a:ln w="9525" cap="flat" cmpd="sng">
            <a:solidFill>
              <a:srgbClr val="4A7EBB"/>
            </a:solidFill>
            <a:prstDash val="solid"/>
            <a:miter/>
            <a:headEnd type="none" w="med" len="med"/>
            <a:tailEnd type="none" w="med" len="med"/>
          </a:ln>
          <a:effectLst>
            <a:outerShdw dist="23000" dir="5400000" rotWithShape="0">
              <a:srgbClr val="808080">
                <a:alpha val="34999"/>
              </a:srgbClr>
            </a:outerShdw>
          </a:effectLst>
        </p:spPr>
        <p:txBody>
          <a:bodyPr anchor="ctr"/>
          <a:lstStyle/>
          <a:p>
            <a:pPr algn="ctr"/>
            <a:endParaRPr lang="zh-CN" altLang="en-US" dirty="0">
              <a:solidFill>
                <a:srgbClr val="FFFFFF"/>
              </a:solidFill>
              <a:latin typeface="Calibri" panose="020F0702030404030204" pitchFamily="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350838" y="130175"/>
            <a:ext cx="8229600" cy="936625"/>
          </a:xfrm>
        </p:spPr>
        <p:txBody>
          <a:bodyPr vert="horz" wrap="square" lIns="91440" tIns="45720" rIns="91440" bIns="45720" anchor="ctr"/>
          <a:lstStyle/>
          <a:p>
            <a:r>
              <a:rPr lang="en-US" altLang="zh-CN" dirty="0"/>
              <a:t>Spectra</a:t>
            </a:r>
            <a:r>
              <a:rPr lang="zh-CN" altLang="en-US" dirty="0"/>
              <a:t> </a:t>
            </a:r>
            <a:r>
              <a:rPr lang="en-US" altLang="zh-CN" dirty="0"/>
              <a:t>of</a:t>
            </a:r>
            <a:r>
              <a:rPr lang="zh-CN" altLang="en-US" dirty="0"/>
              <a:t> </a:t>
            </a:r>
            <a:r>
              <a:rPr lang="en-US" altLang="zh-CN" dirty="0"/>
              <a:t>CR</a:t>
            </a:r>
            <a:r>
              <a:rPr lang="zh-CN" altLang="en-US" dirty="0"/>
              <a:t> </a:t>
            </a:r>
            <a:r>
              <a:rPr lang="en-US" altLang="zh-CN" dirty="0"/>
              <a:t>Protons</a:t>
            </a:r>
            <a:r>
              <a:rPr lang="zh-CN" altLang="en-US" dirty="0"/>
              <a:t> </a:t>
            </a:r>
          </a:p>
        </p:txBody>
      </p:sp>
      <p:pic>
        <p:nvPicPr>
          <p:cNvPr id="28674" name="图片 3"/>
          <p:cNvPicPr>
            <a:picLocks noChangeAspect="1"/>
          </p:cNvPicPr>
          <p:nvPr/>
        </p:nvPicPr>
        <p:blipFill>
          <a:blip r:embed="rId3"/>
          <a:stretch>
            <a:fillRect/>
          </a:stretch>
        </p:blipFill>
        <p:spPr>
          <a:xfrm>
            <a:off x="4827588" y="1425575"/>
            <a:ext cx="4316412" cy="5000625"/>
          </a:xfrm>
          <a:prstGeom prst="rect">
            <a:avLst/>
          </a:prstGeom>
          <a:noFill/>
          <a:ln w="9525">
            <a:noFill/>
          </a:ln>
        </p:spPr>
      </p:pic>
      <p:sp>
        <p:nvSpPr>
          <p:cNvPr id="28675" name="矩形 4"/>
          <p:cNvSpPr/>
          <p:nvPr/>
        </p:nvSpPr>
        <p:spPr>
          <a:xfrm>
            <a:off x="6022975" y="6242050"/>
            <a:ext cx="2298700" cy="369888"/>
          </a:xfrm>
          <a:prstGeom prst="rect">
            <a:avLst/>
          </a:prstGeom>
          <a:noFill/>
          <a:ln w="9525">
            <a:noFill/>
          </a:ln>
        </p:spPr>
        <p:txBody>
          <a:bodyPr wrap="none">
            <a:spAutoFit/>
          </a:bodyPr>
          <a:lstStyle/>
          <a:p>
            <a:r>
              <a:rPr lang="en-US" altLang="zh-CN" dirty="0">
                <a:latin typeface="Calibri" panose="020F0702030404030204" pitchFamily="6" charset="0"/>
              </a:rPr>
              <a:t>From</a:t>
            </a:r>
            <a:r>
              <a:rPr lang="zh-CN" altLang="en-US" dirty="0">
                <a:latin typeface="Calibri" panose="020F0702030404030204" pitchFamily="6" charset="0"/>
              </a:rPr>
              <a:t> </a:t>
            </a:r>
            <a:r>
              <a:rPr lang="hu-HU" altLang="zh-CN" dirty="0">
                <a:latin typeface="Calibri" panose="020F0702030404030204" pitchFamily="6" charset="0"/>
              </a:rPr>
              <a:t>﻿Daniel Kerszberg </a:t>
            </a:r>
            <a:endParaRPr lang="zh-CN" altLang="en-US" dirty="0">
              <a:latin typeface="Calibri" panose="020F0702030404030204" pitchFamily="6" charset="0"/>
            </a:endParaRPr>
          </a:p>
        </p:txBody>
      </p:sp>
      <p:pic>
        <p:nvPicPr>
          <p:cNvPr id="28676" name="图片 5"/>
          <p:cNvPicPr>
            <a:picLocks noChangeAspect="1"/>
          </p:cNvPicPr>
          <p:nvPr/>
        </p:nvPicPr>
        <p:blipFill>
          <a:blip r:embed="rId4"/>
          <a:stretch>
            <a:fillRect/>
          </a:stretch>
        </p:blipFill>
        <p:spPr>
          <a:xfrm>
            <a:off x="36513" y="2460625"/>
            <a:ext cx="4775200" cy="3530600"/>
          </a:xfrm>
          <a:prstGeom prst="rect">
            <a:avLst/>
          </a:prstGeom>
          <a:noFill/>
          <a:ln w="9525">
            <a:noFill/>
          </a:ln>
        </p:spPr>
      </p:pic>
      <p:sp>
        <p:nvSpPr>
          <p:cNvPr id="28677" name="矩形 6"/>
          <p:cNvSpPr/>
          <p:nvPr/>
        </p:nvSpPr>
        <p:spPr>
          <a:xfrm>
            <a:off x="350838" y="5965825"/>
            <a:ext cx="3279775" cy="368300"/>
          </a:xfrm>
          <a:prstGeom prst="rect">
            <a:avLst/>
          </a:prstGeom>
          <a:noFill/>
          <a:ln w="9525">
            <a:noFill/>
          </a:ln>
        </p:spPr>
        <p:txBody>
          <a:bodyPr>
            <a:spAutoFit/>
          </a:bodyPr>
          <a:lstStyle/>
          <a:p>
            <a:r>
              <a:rPr lang="en-US" altLang="zh-CN" dirty="0">
                <a:latin typeface="Calibri" panose="020F0702030404030204" pitchFamily="6" charset="0"/>
              </a:rPr>
              <a:t>From</a:t>
            </a:r>
            <a:r>
              <a:rPr lang="zh-CN" altLang="en-US" dirty="0">
                <a:latin typeface="Calibri" panose="020F0702030404030204" pitchFamily="6" charset="0"/>
              </a:rPr>
              <a:t> </a:t>
            </a:r>
            <a:r>
              <a:rPr lang="en-US" altLang="zh-CN" dirty="0">
                <a:latin typeface="Calibri" panose="020F0702030404030204" pitchFamily="6" charset="0"/>
              </a:rPr>
              <a:t>V.Choutko</a:t>
            </a:r>
            <a:r>
              <a:rPr lang="zh-CN" altLang="zh-CN" dirty="0">
                <a:latin typeface="Calibri" panose="020F0702030404030204" pitchFamily="6" charset="0"/>
              </a:rPr>
              <a:t> </a:t>
            </a:r>
            <a:r>
              <a:rPr lang="en-US" altLang="zh-CN" dirty="0">
                <a:latin typeface="Calibri" panose="020F0702030404030204" pitchFamily="6" charset="0"/>
              </a:rPr>
              <a:t>AMS</a:t>
            </a:r>
            <a:r>
              <a:rPr lang="zh-CN" altLang="zh-CN" dirty="0">
                <a:latin typeface="Calibri" panose="020F0702030404030204" pitchFamily="6" charset="0"/>
              </a:rPr>
              <a:t> </a:t>
            </a:r>
            <a:r>
              <a:rPr lang="en-US" altLang="zh-CN" dirty="0">
                <a:latin typeface="Calibri" panose="020F0702030404030204" pitchFamily="6" charset="0"/>
              </a:rPr>
              <a:t>Days</a:t>
            </a:r>
            <a:r>
              <a:rPr lang="zh-CN" altLang="zh-CN" dirty="0">
                <a:latin typeface="Calibri" panose="020F0702030404030204" pitchFamily="6" charset="0"/>
              </a:rPr>
              <a:t> </a:t>
            </a:r>
            <a:r>
              <a:rPr lang="en-US" altLang="zh-CN" dirty="0">
                <a:latin typeface="Calibri" panose="020F0702030404030204" pitchFamily="6" charset="0"/>
              </a:rPr>
              <a:t>CERN</a:t>
            </a:r>
            <a:endParaRPr lang="zh-CN" altLang="en-US" dirty="0">
              <a:latin typeface="Calibri" panose="020F0702030404030204" pitchFamily="6" charset="0"/>
            </a:endParaRPr>
          </a:p>
        </p:txBody>
      </p:sp>
      <p:sp>
        <p:nvSpPr>
          <p:cNvPr id="28678" name="矩形 7"/>
          <p:cNvSpPr/>
          <p:nvPr/>
        </p:nvSpPr>
        <p:spPr>
          <a:xfrm>
            <a:off x="239713" y="1222375"/>
            <a:ext cx="4572000" cy="1200150"/>
          </a:xfrm>
          <a:prstGeom prst="rect">
            <a:avLst/>
          </a:prstGeom>
          <a:noFill/>
          <a:ln w="9525">
            <a:noFill/>
          </a:ln>
        </p:spPr>
        <p:txBody>
          <a:bodyPr>
            <a:spAutoFit/>
          </a:bodyPr>
          <a:lstStyle/>
          <a:p>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secondary</a:t>
            </a:r>
            <a:r>
              <a:rPr lang="zh-CN" altLang="en-US" dirty="0">
                <a:latin typeface="Calibri" panose="020F0702030404030204" pitchFamily="6" charset="0"/>
              </a:rPr>
              <a:t> </a:t>
            </a:r>
            <a:r>
              <a:rPr lang="en-US" altLang="zh-CN" dirty="0">
                <a:latin typeface="Calibri" panose="020F0702030404030204" pitchFamily="6" charset="0"/>
              </a:rPr>
              <a:t>product</a:t>
            </a:r>
            <a:r>
              <a:rPr lang="zh-CN" altLang="en-US" dirty="0">
                <a:latin typeface="Calibri" panose="020F0702030404030204" pitchFamily="6" charset="0"/>
              </a:rPr>
              <a:t> </a:t>
            </a:r>
            <a:r>
              <a:rPr lang="en-US" altLang="zh-CN" dirty="0">
                <a:latin typeface="Calibri" panose="020F0702030404030204" pitchFamily="6" charset="0"/>
              </a:rPr>
              <a:t>is</a:t>
            </a:r>
            <a:r>
              <a:rPr lang="zh-CN" altLang="en-US" dirty="0">
                <a:latin typeface="Calibri" panose="020F0702030404030204" pitchFamily="6" charset="0"/>
              </a:rPr>
              <a:t> </a:t>
            </a:r>
            <a:r>
              <a:rPr lang="en-US" altLang="zh-CN" dirty="0">
                <a:latin typeface="Calibri" panose="020F0702030404030204" pitchFamily="6" charset="0"/>
              </a:rPr>
              <a:t>dominated</a:t>
            </a:r>
            <a:r>
              <a:rPr lang="zh-CN" altLang="en-US" dirty="0">
                <a:latin typeface="Calibri" panose="020F0702030404030204" pitchFamily="6" charset="0"/>
              </a:rPr>
              <a:t> </a:t>
            </a:r>
            <a:r>
              <a:rPr lang="en-US" altLang="zh-CN" dirty="0">
                <a:latin typeface="Calibri" panose="020F0702030404030204" pitchFamily="6" charset="0"/>
              </a:rPr>
              <a:t>by</a:t>
            </a:r>
            <a:r>
              <a:rPr lang="zh-CN" altLang="en-US" dirty="0">
                <a:latin typeface="Calibri" panose="020F0702030404030204" pitchFamily="6" charset="0"/>
              </a:rPr>
              <a:t> </a:t>
            </a:r>
            <a:r>
              <a:rPr lang="en-US" altLang="zh-CN" dirty="0">
                <a:latin typeface="Calibri" panose="020F0702030404030204" pitchFamily="6" charset="0"/>
              </a:rPr>
              <a:t>CR</a:t>
            </a:r>
            <a:r>
              <a:rPr lang="zh-CN" altLang="en-US" dirty="0">
                <a:latin typeface="Calibri" panose="020F0702030404030204" pitchFamily="6" charset="0"/>
              </a:rPr>
              <a:t> </a:t>
            </a:r>
            <a:r>
              <a:rPr lang="en-US" altLang="zh-CN" dirty="0">
                <a:latin typeface="Calibri" panose="020F0702030404030204" pitchFamily="6" charset="0"/>
              </a:rPr>
              <a:t>protons,</a:t>
            </a:r>
            <a:r>
              <a:rPr lang="zh-CN" altLang="en-US" dirty="0">
                <a:latin typeface="Calibri" panose="020F0702030404030204" pitchFamily="6" charset="0"/>
              </a:rPr>
              <a:t> </a:t>
            </a:r>
            <a:r>
              <a:rPr lang="en-US" altLang="zh-CN" dirty="0">
                <a:latin typeface="Calibri" panose="020F0702030404030204" pitchFamily="6" charset="0"/>
              </a:rPr>
              <a:t>but</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two</a:t>
            </a:r>
            <a:r>
              <a:rPr lang="zh-CN" altLang="en-US" dirty="0">
                <a:latin typeface="Calibri" panose="020F0702030404030204" pitchFamily="6" charset="0"/>
              </a:rPr>
              <a:t> </a:t>
            </a:r>
            <a:r>
              <a:rPr lang="en-US" altLang="zh-CN" dirty="0">
                <a:latin typeface="Calibri" panose="020F0702030404030204" pitchFamily="6" charset="0"/>
              </a:rPr>
              <a:t>breaks</a:t>
            </a:r>
            <a:r>
              <a:rPr lang="zh-CN" altLang="en-US" dirty="0">
                <a:latin typeface="Calibri" panose="020F0702030404030204" pitchFamily="6" charset="0"/>
              </a:rPr>
              <a:t> </a:t>
            </a:r>
            <a:r>
              <a:rPr lang="en-US" altLang="zh-CN" dirty="0">
                <a:latin typeface="Calibri" panose="020F0702030404030204" pitchFamily="6" charset="0"/>
              </a:rPr>
              <a:t>are</a:t>
            </a:r>
            <a:r>
              <a:rPr lang="zh-CN" altLang="en-US" dirty="0">
                <a:latin typeface="Calibri" panose="020F0702030404030204" pitchFamily="6" charset="0"/>
              </a:rPr>
              <a:t> </a:t>
            </a:r>
            <a:r>
              <a:rPr lang="en-US" altLang="zh-CN" dirty="0">
                <a:latin typeface="Calibri" panose="020F0702030404030204" pitchFamily="6" charset="0"/>
              </a:rPr>
              <a:t>not</a:t>
            </a:r>
            <a:r>
              <a:rPr lang="zh-CN" altLang="en-US" dirty="0">
                <a:latin typeface="Calibri" panose="020F0702030404030204" pitchFamily="6" charset="0"/>
              </a:rPr>
              <a:t> </a:t>
            </a:r>
            <a:r>
              <a:rPr lang="en-US" altLang="zh-CN" dirty="0">
                <a:latin typeface="Calibri" panose="020F0702030404030204" pitchFamily="6" charset="0"/>
              </a:rPr>
              <a:t>sensitive</a:t>
            </a:r>
            <a:r>
              <a:rPr lang="zh-CN" altLang="en-US" dirty="0">
                <a:latin typeface="Calibri" panose="020F0702030404030204" pitchFamily="6" charset="0"/>
              </a:rPr>
              <a:t> </a:t>
            </a:r>
            <a:r>
              <a:rPr lang="en-US" altLang="zh-CN" dirty="0">
                <a:latin typeface="Calibri" panose="020F0702030404030204" pitchFamily="6" charset="0"/>
              </a:rPr>
              <a:t>to</a:t>
            </a:r>
            <a:r>
              <a:rPr lang="zh-CN" altLang="en-US" dirty="0">
                <a:latin typeface="Calibri" panose="020F0702030404030204" pitchFamily="6" charset="0"/>
              </a:rPr>
              <a:t> </a:t>
            </a:r>
            <a:r>
              <a:rPr lang="en-US" altLang="zh-CN" dirty="0">
                <a:latin typeface="Calibri" panose="020F0702030404030204" pitchFamily="6" charset="0"/>
              </a:rPr>
              <a:t>the</a:t>
            </a:r>
            <a:r>
              <a:rPr lang="zh-CN" altLang="en-US" dirty="0">
                <a:latin typeface="Calibri" panose="020F0702030404030204" pitchFamily="6" charset="0"/>
              </a:rPr>
              <a:t> </a:t>
            </a:r>
            <a:r>
              <a:rPr lang="en-US" altLang="zh-CN" dirty="0">
                <a:latin typeface="Calibri" panose="020F0702030404030204" pitchFamily="6" charset="0"/>
              </a:rPr>
              <a:t>feature</a:t>
            </a:r>
            <a:r>
              <a:rPr lang="zh-CN" altLang="en-US" dirty="0">
                <a:latin typeface="Calibri" panose="020F0702030404030204" pitchFamily="6" charset="0"/>
              </a:rPr>
              <a:t> </a:t>
            </a:r>
            <a:r>
              <a:rPr lang="en-US" altLang="zh-CN" dirty="0">
                <a:latin typeface="Calibri" panose="020F0702030404030204" pitchFamily="6" charset="0"/>
              </a:rPr>
              <a:t>of</a:t>
            </a:r>
            <a:r>
              <a:rPr lang="zh-CN" altLang="en-US" dirty="0">
                <a:latin typeface="Calibri" panose="020F0702030404030204" pitchFamily="6" charset="0"/>
              </a:rPr>
              <a:t> </a:t>
            </a:r>
            <a:r>
              <a:rPr lang="en-US" altLang="zh-CN" dirty="0">
                <a:latin typeface="Calibri" panose="020F0702030404030204" pitchFamily="6" charset="0"/>
              </a:rPr>
              <a:t>secondary</a:t>
            </a:r>
            <a:r>
              <a:rPr lang="zh-CN" altLang="en-US" dirty="0">
                <a:latin typeface="Calibri" panose="020F0702030404030204" pitchFamily="6" charset="0"/>
              </a:rPr>
              <a:t> </a:t>
            </a:r>
            <a:r>
              <a:rPr lang="en-US" altLang="zh-CN" dirty="0">
                <a:latin typeface="Calibri" panose="020F0702030404030204" pitchFamily="6" charset="0"/>
              </a:rPr>
              <a:t>antiprotons</a:t>
            </a:r>
            <a:r>
              <a:rPr lang="zh-CN" altLang="en-US" dirty="0">
                <a:latin typeface="Calibri" panose="020F0702030404030204" pitchFamily="6" charset="0"/>
              </a:rPr>
              <a:t> </a:t>
            </a:r>
            <a:r>
              <a:rPr lang="en-US" altLang="zh-CN" dirty="0">
                <a:latin typeface="Calibri" panose="020F0702030404030204" pitchFamily="6" charset="0"/>
              </a:rPr>
              <a:t>and</a:t>
            </a:r>
            <a:r>
              <a:rPr lang="zh-CN" altLang="en-US" dirty="0">
                <a:latin typeface="Calibri" panose="020F0702030404030204" pitchFamily="6" charset="0"/>
              </a:rPr>
              <a:t> </a:t>
            </a:r>
            <a:r>
              <a:rPr lang="en-US" altLang="zh-CN" dirty="0">
                <a:latin typeface="Calibri" panose="020F0702030404030204" pitchFamily="6" charset="0"/>
              </a:rPr>
              <a:t>positrons</a:t>
            </a:r>
            <a:endParaRPr lang="zh-CN" altLang="en-US" dirty="0">
              <a:latin typeface="Calibri" panose="020F0702030404030204" pitchFamily="6" charset="0"/>
            </a:endParaRPr>
          </a:p>
        </p:txBody>
      </p:sp>
    </p:spTree>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1335</Words>
  <Application>Microsoft Macintosh PowerPoint</Application>
  <PresentationFormat>On-screen Show (4:3)</PresentationFormat>
  <Paragraphs>117</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 Bold</vt:lpstr>
      <vt:lpstr>Arial</vt:lpstr>
      <vt:lpstr>Calibri</vt:lpstr>
      <vt:lpstr>Mangal</vt:lpstr>
      <vt:lpstr>Wingdings</vt:lpstr>
      <vt:lpstr>Office 主题</vt:lpstr>
      <vt:lpstr>Astrophysical background and dark matter implication based on latest AMS-02 data</vt:lpstr>
      <vt:lpstr>Outline</vt:lpstr>
      <vt:lpstr>Cosmic ray Positrons:  Over-predicted flux below 10GeV </vt:lpstr>
      <vt:lpstr>Antiproton excess below 10GeV: the difference between the measured data and model. If let the solar modulations of antiproton and proton are different, that difference is weaken but exist.   If dark matter contributes to it, the contour between the cross-section and mass of dark matter can be predicted in the confidence levels.  </vt:lpstr>
      <vt:lpstr>Antiproton excess below 10GeV: the difference between the measured data and model. If let the solar modulations of antiproton and proton are different, that difference is weaken but exist.   If dark matter contributes to it, the contour between the cross-section and mass of dark matter can be predicted in the confidence levels.  </vt:lpstr>
      <vt:lpstr>PowerPoint Presentation</vt:lpstr>
      <vt:lpstr>Astrophysical background nee be re-predicted from the latest AMS-02 data</vt:lpstr>
      <vt:lpstr>Origin of the spectral structure alteration of the secondary particles</vt:lpstr>
      <vt:lpstr>Spectra of CR Protons </vt:lpstr>
      <vt:lpstr>Hadronic interaction model</vt:lpstr>
      <vt:lpstr>anti-particle product with Z-factor expression</vt:lpstr>
      <vt:lpstr>comparison of  Z-factor between this paper and Kachelriess et all(2015)</vt:lpstr>
      <vt:lpstr>Hadronic interaction model</vt:lpstr>
      <vt:lpstr>Propagation model: two-zone diffusion</vt:lpstr>
      <vt:lpstr>Propagation equation of CRs</vt:lpstr>
      <vt:lpstr>The Consistence appears  when QGSJET-II-4 and convection model are included </vt:lpstr>
      <vt:lpstr>The Consistence appears  when QGSJET-II-4 and convection model are included </vt:lpstr>
      <vt:lpstr>Un-expectable  result for CR protons</vt:lpstr>
      <vt:lpstr>Un-expectable  result for CR protons</vt:lpstr>
      <vt:lpstr>Interpretation of antiproton excess from dark matter</vt:lpstr>
      <vt:lpstr>Interpretation of positron excess from dark matter</vt:lpstr>
      <vt:lpstr>conclusion</vt:lpstr>
      <vt:lpstr>Thank you!  谢谢!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Astrophysical background and dark matter implication based on latest AMS-02 data</dc:title>
  <dc:creator>No.A</dc:creator>
  <cp:lastModifiedBy>Han Chengcheng</cp:lastModifiedBy>
  <cp:revision>93</cp:revision>
  <dcterms:created xsi:type="dcterms:W3CDTF">2022-07-23T07:38:55Z</dcterms:created>
  <dcterms:modified xsi:type="dcterms:W3CDTF">2022-07-28T03:36:39Z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ies>
</file>