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7"/>
  </p:notesMasterIdLst>
  <p:handoutMasterIdLst>
    <p:handoutMasterId r:id="rId18"/>
  </p:handoutMasterIdLst>
  <p:sldIdLst>
    <p:sldId id="1866" r:id="rId5"/>
    <p:sldId id="1874" r:id="rId6"/>
    <p:sldId id="1875" r:id="rId7"/>
    <p:sldId id="1876" r:id="rId8"/>
    <p:sldId id="1877" r:id="rId9"/>
    <p:sldId id="1882" r:id="rId10"/>
    <p:sldId id="1881" r:id="rId11"/>
    <p:sldId id="1870" r:id="rId12"/>
    <p:sldId id="1873" r:id="rId13"/>
    <p:sldId id="1880" r:id="rId14"/>
    <p:sldId id="1879" r:id="rId15"/>
    <p:sldId id="188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74"/>
            <p14:sldId id="1875"/>
            <p14:sldId id="1876"/>
            <p14:sldId id="1877"/>
            <p14:sldId id="1882"/>
            <p14:sldId id="1881"/>
            <p14:sldId id="1870"/>
            <p14:sldId id="1873"/>
            <p14:sldId id="1880"/>
            <p14:sldId id="1879"/>
            <p14:sldId id="18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5/5/2022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8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5/5/2022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A9392C1E-626C-4020-9095-93F4BBAD5B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7915" y="2136997"/>
                <a:ext cx="5476170" cy="8986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800" b="1" kern="1200">
                    <a:solidFill>
                      <a:schemeClr val="accent4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ar-AE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ar-AE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ar-AE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ar-AE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A9392C1E-626C-4020-9095-93F4BBAD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915" y="2136997"/>
                <a:ext cx="5476170" cy="898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4">
            <a:extLst>
              <a:ext uri="{FF2B5EF4-FFF2-40B4-BE49-F238E27FC236}">
                <a16:creationId xmlns:a16="http://schemas.microsoft.com/office/drawing/2014/main" id="{E9254D2F-D8E4-4A13-B5F4-487812E747FC}"/>
              </a:ext>
            </a:extLst>
          </p:cNvPr>
          <p:cNvSpPr txBox="1">
            <a:spLocks/>
          </p:cNvSpPr>
          <p:nvPr/>
        </p:nvSpPr>
        <p:spPr>
          <a:xfrm>
            <a:off x="4304545" y="3225443"/>
            <a:ext cx="3415863" cy="407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</a:rPr>
              <a:t>Federica Cuna</a:t>
            </a:r>
            <a:endParaRPr lang="en-US" sz="1050" dirty="0"/>
          </a:p>
          <a:p>
            <a:pPr fontAlgn="auto">
              <a:spcAft>
                <a:spcPts val="0"/>
              </a:spcAft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18F8232-B2E5-42DF-9A14-D0E92B72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95" y="641467"/>
            <a:ext cx="4268025" cy="2880000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0E525611-2B09-4411-BF82-963ACA25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45" y="3789558"/>
            <a:ext cx="4268025" cy="2880000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5F9D6E78-5440-4EF4-842F-CB8E4F6B2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981" y="776946"/>
            <a:ext cx="4268025" cy="2880000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6DB97B83-370A-4694-900F-E305AF376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981" y="3978000"/>
            <a:ext cx="426802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3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419C18E-7B05-40F8-AB63-4F6D2F07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2" y="1338789"/>
            <a:ext cx="4801527" cy="32400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4690CE1-8C23-49A8-AFE7-A4B0E17E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374" y="1338789"/>
            <a:ext cx="4801529" cy="32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C7D1A4-DFC3-86C7-88D3-1DD7B1BA241B}"/>
              </a:ext>
            </a:extLst>
          </p:cNvPr>
          <p:cNvSpPr txBox="1"/>
          <p:nvPr/>
        </p:nvSpPr>
        <p:spPr>
          <a:xfrm>
            <a:off x="2001520" y="365524"/>
            <a:ext cx="818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Energy loss distribution simulated by Garfield++ for different thickness</a:t>
            </a:r>
          </a:p>
        </p:txBody>
      </p:sp>
    </p:spTree>
    <p:extLst>
      <p:ext uri="{BB962C8B-B14F-4D97-AF65-F5344CB8AC3E}">
        <p14:creationId xmlns:p14="http://schemas.microsoft.com/office/powerpoint/2010/main" val="373705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, histogram&#10;&#10;Description automatically generated">
            <a:extLst>
              <a:ext uri="{FF2B5EF4-FFF2-40B4-BE49-F238E27FC236}">
                <a16:creationId xmlns:a16="http://schemas.microsoft.com/office/drawing/2014/main" id="{763AE79F-733C-B7DE-112C-9B1B3B8C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2" y="1799695"/>
            <a:ext cx="5335032" cy="3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9FCE1E-4408-12B3-FAFE-FE918E5E21FC}"/>
              </a:ext>
            </a:extLst>
          </p:cNvPr>
          <p:cNvSpPr txBox="1"/>
          <p:nvPr/>
        </p:nvSpPr>
        <p:spPr>
          <a:xfrm>
            <a:off x="1744698" y="3227264"/>
            <a:ext cx="173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Garfield++</a:t>
            </a:r>
          </a:p>
        </p:txBody>
      </p:sp>
    </p:spTree>
    <p:extLst>
      <p:ext uri="{BB962C8B-B14F-4D97-AF65-F5344CB8AC3E}">
        <p14:creationId xmlns:p14="http://schemas.microsoft.com/office/powerpoint/2010/main" val="270878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696444-0203-4EB7-AE87-C326B587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82" y="784786"/>
            <a:ext cx="6426092" cy="1451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0763F-1FE6-41FA-A6B0-5AF117EF7A1F}"/>
              </a:ext>
            </a:extLst>
          </p:cNvPr>
          <p:cNvSpPr txBox="1"/>
          <p:nvPr/>
        </p:nvSpPr>
        <p:spPr>
          <a:xfrm>
            <a:off x="5023945" y="298886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C4678B-4433-484D-A517-32FF24A747EC}"/>
                  </a:ext>
                </a:extLst>
              </p:cNvPr>
              <p:cNvSpPr txBox="1"/>
              <p:nvPr/>
            </p:nvSpPr>
            <p:spPr>
              <a:xfrm>
                <a:off x="5097517" y="2794602"/>
                <a:ext cx="6032938" cy="2083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Study of CP violation</a:t>
                </a:r>
              </a:p>
              <a:p>
                <a:r>
                  <a:rPr lang="en-US" sz="1600" dirty="0">
                    <a:latin typeface="+mj-lt"/>
                  </a:rPr>
                  <a:t>A lot of studies have been focused on the “so called” Unitarity Triangle, one of whose angles is obtained from the “golden” channel B</a:t>
                </a:r>
                <a:r>
                  <a:rPr lang="en-US" sz="1600" baseline="-25000" dirty="0">
                    <a:latin typeface="+mj-lt"/>
                  </a:rPr>
                  <a:t>0</a:t>
                </a:r>
                <a:r>
                  <a:rPr lang="en-US" sz="160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>
                    <a:latin typeface="+mj-lt"/>
                  </a:rPr>
                  <a:t>) → J/</a:t>
                </a:r>
                <a:r>
                  <a:rPr lang="en-US" sz="1600" dirty="0" err="1">
                    <a:latin typeface="+mj-lt"/>
                  </a:rPr>
                  <a:t>ψKs</a:t>
                </a:r>
                <a:r>
                  <a:rPr lang="en-US" sz="1600" dirty="0">
                    <a:latin typeface="+mj-lt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It is interesting to measure the “non common” triangle directly and independently at FCC. </a:t>
                </a:r>
              </a:p>
              <a:p>
                <a:r>
                  <a:rPr lang="en-US" sz="1600" dirty="0">
                    <a:latin typeface="+mj-lt"/>
                  </a:rPr>
                  <a:t>By directly we mean the measurement of an angle without making use of its relations to other angles in the SM.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C4678B-4433-484D-A517-32FF24A7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17" y="2794602"/>
                <a:ext cx="6032938" cy="2083904"/>
              </a:xfrm>
              <a:prstGeom prst="rect">
                <a:avLst/>
              </a:prstGeom>
              <a:blipFill>
                <a:blip r:embed="rId3"/>
                <a:stretch>
                  <a:fillRect l="-505" t="-877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22280E-AD28-4348-854B-BBD722C9ADB2}"/>
                  </a:ext>
                </a:extLst>
              </p:cNvPr>
              <p:cNvSpPr txBox="1"/>
              <p:nvPr/>
            </p:nvSpPr>
            <p:spPr>
              <a:xfrm>
                <a:off x="5230944" y="5132849"/>
                <a:ext cx="28366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22280E-AD28-4348-854B-BBD722C9A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44" y="5132849"/>
                <a:ext cx="283667" cy="276999"/>
              </a:xfrm>
              <a:prstGeom prst="rect">
                <a:avLst/>
              </a:prstGeom>
              <a:blipFill>
                <a:blip r:embed="rId4"/>
                <a:stretch>
                  <a:fillRect l="-27660" r="-2128" b="-3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663CB1F-B96D-41FC-A60B-442BBB93A7D0}"/>
              </a:ext>
            </a:extLst>
          </p:cNvPr>
          <p:cNvSpPr txBox="1"/>
          <p:nvPr/>
        </p:nvSpPr>
        <p:spPr>
          <a:xfrm>
            <a:off x="5685983" y="5102071"/>
            <a:ext cx="45510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the Bs in J/</a:t>
            </a:r>
            <a:r>
              <a:rPr lang="el-GR" sz="1600" dirty="0">
                <a:latin typeface="+mj-lt"/>
              </a:rPr>
              <a:t>ψφ</a:t>
            </a:r>
            <a:r>
              <a:rPr lang="it-IT" sz="1600" dirty="0">
                <a:latin typeface="+mj-lt"/>
              </a:rPr>
              <a:t> or </a:t>
            </a:r>
            <a:r>
              <a:rPr lang="en-US" sz="1600" dirty="0">
                <a:latin typeface="+mj-lt"/>
              </a:rPr>
              <a:t>J/</a:t>
            </a:r>
            <a:r>
              <a:rPr lang="el-GR" sz="1600" dirty="0">
                <a:latin typeface="+mj-lt"/>
              </a:rPr>
              <a:t>ψη</a:t>
            </a:r>
            <a:r>
              <a:rPr lang="it-IT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F13F6-90C2-461E-95A6-641310315D89}"/>
                  </a:ext>
                </a:extLst>
              </p:cNvPr>
              <p:cNvSpPr txBox="1"/>
              <p:nvPr/>
            </p:nvSpPr>
            <p:spPr>
              <a:xfrm>
                <a:off x="5230943" y="5565794"/>
                <a:ext cx="2967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F13F6-90C2-461E-95A6-641310315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43" y="5565794"/>
                <a:ext cx="296748" cy="276999"/>
              </a:xfrm>
              <a:prstGeom prst="rect">
                <a:avLst/>
              </a:prstGeom>
              <a:blipFill>
                <a:blip r:embed="rId5"/>
                <a:stretch>
                  <a:fillRect l="-10204" r="-2041" b="-1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1D5708A-652E-4C3E-B49D-2BF9FE9487FC}"/>
              </a:ext>
            </a:extLst>
          </p:cNvPr>
          <p:cNvSpPr txBox="1"/>
          <p:nvPr/>
        </p:nvSpPr>
        <p:spPr>
          <a:xfrm>
            <a:off x="5685983" y="5510061"/>
            <a:ext cx="45510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the Bs in </a:t>
            </a:r>
            <a:r>
              <a:rPr lang="it-IT" sz="1600" dirty="0" err="1">
                <a:latin typeface="+mj-lt"/>
              </a:rPr>
              <a:t>DsK</a:t>
            </a:r>
            <a:r>
              <a:rPr lang="it-IT" sz="1600" dirty="0">
                <a:latin typeface="+mj-lt"/>
              </a:rPr>
              <a:t> or </a:t>
            </a:r>
            <a:r>
              <a:rPr lang="en-US" sz="1600" dirty="0">
                <a:latin typeface="+mj-lt"/>
              </a:rPr>
              <a:t>D</a:t>
            </a:r>
            <a:r>
              <a:rPr lang="el-GR" sz="1600" dirty="0">
                <a:latin typeface="+mj-lt"/>
              </a:rPr>
              <a:t>φ</a:t>
            </a:r>
            <a:endParaRPr lang="en-US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768F88-4ED5-4391-B8C9-B55CE225DC18}"/>
                  </a:ext>
                </a:extLst>
              </p:cNvPr>
              <p:cNvSpPr txBox="1"/>
              <p:nvPr/>
            </p:nvSpPr>
            <p:spPr>
              <a:xfrm>
                <a:off x="5230943" y="5968745"/>
                <a:ext cx="25859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 err="1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768F88-4ED5-4391-B8C9-B55CE225D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43" y="5968745"/>
                <a:ext cx="258597" cy="276999"/>
              </a:xfrm>
              <a:prstGeom prst="rect">
                <a:avLst/>
              </a:prstGeom>
              <a:blipFill>
                <a:blip r:embed="rId6"/>
                <a:stretch>
                  <a:fillRect l="-18605" b="-23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78E684E-0BEB-460F-94CC-4CB32F72A05D}"/>
              </a:ext>
            </a:extLst>
          </p:cNvPr>
          <p:cNvSpPr txBox="1"/>
          <p:nvPr/>
        </p:nvSpPr>
        <p:spPr>
          <a:xfrm>
            <a:off x="5685983" y="5937967"/>
            <a:ext cx="45510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the B</a:t>
            </a:r>
            <a:r>
              <a:rPr lang="en-US" sz="1600" baseline="30000" dirty="0">
                <a:latin typeface="+mj-lt"/>
              </a:rPr>
              <a:t>±</a:t>
            </a:r>
            <a:r>
              <a:rPr lang="en-US" sz="1600" dirty="0">
                <a:latin typeface="+mj-lt"/>
              </a:rPr>
              <a:t> in  DK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24B4E9-C9C5-4DCE-A2D1-711A92AE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82" y="2434505"/>
            <a:ext cx="4157345" cy="40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AAA25-3006-44D2-9886-50DEDA95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1253357"/>
            <a:ext cx="5116238" cy="4102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49C2C-F651-4555-B648-854CF9723B32}"/>
              </a:ext>
            </a:extLst>
          </p:cNvPr>
          <p:cNvSpPr txBox="1"/>
          <p:nvPr/>
        </p:nvSpPr>
        <p:spPr>
          <a:xfrm>
            <a:off x="634151" y="746817"/>
            <a:ext cx="41632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Without particle identification, great contribution from pion and kaon misidentification.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88934-3F0A-4BF5-88D5-09A00C7DA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"/>
          <a:stretch/>
        </p:blipFill>
        <p:spPr>
          <a:xfrm>
            <a:off x="6366686" y="1674714"/>
            <a:ext cx="5077063" cy="384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04202-1583-4106-B3A1-F3B5D4127A2A}"/>
              </a:ext>
            </a:extLst>
          </p:cNvPr>
          <p:cNvSpPr txBox="1"/>
          <p:nvPr/>
        </p:nvSpPr>
        <p:spPr>
          <a:xfrm>
            <a:off x="6636132" y="670868"/>
            <a:ext cx="21715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With a modest PID: </a:t>
            </a:r>
            <a:r>
              <a:rPr lang="en-US" sz="1600" dirty="0" err="1">
                <a:latin typeface="+mj-lt"/>
              </a:rPr>
              <a:t>ToF</a:t>
            </a:r>
            <a:r>
              <a:rPr lang="en-US" sz="1600" dirty="0">
                <a:latin typeface="+mj-lt"/>
              </a:rPr>
              <a:t> + </a:t>
            </a:r>
            <a:r>
              <a:rPr lang="en-US" sz="1600" dirty="0" err="1">
                <a:latin typeface="+mj-lt"/>
              </a:rPr>
              <a:t>dE</a:t>
            </a:r>
            <a:r>
              <a:rPr lang="en-US" sz="1600" dirty="0">
                <a:latin typeface="+mj-lt"/>
              </a:rPr>
              <a:t>/dx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19E0D-5CE1-4DD5-BF7A-B81D60996B2B}"/>
              </a:ext>
            </a:extLst>
          </p:cNvPr>
          <p:cNvSpPr txBox="1"/>
          <p:nvPr/>
        </p:nvSpPr>
        <p:spPr>
          <a:xfrm>
            <a:off x="8523890" y="640036"/>
            <a:ext cx="3520965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σ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dE</a:t>
            </a:r>
            <a:r>
              <a:rPr lang="en-US" sz="1600" dirty="0">
                <a:latin typeface="+mj-lt"/>
              </a:rPr>
              <a:t>/dx)=5%</a:t>
            </a:r>
          </a:p>
          <a:p>
            <a:r>
              <a:rPr lang="el-GR" sz="1600" dirty="0">
                <a:latin typeface="+mj-lt"/>
              </a:rPr>
              <a:t>σ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ToF</a:t>
            </a:r>
            <a:r>
              <a:rPr lang="en-US" sz="1600" dirty="0">
                <a:latin typeface="+mj-lt"/>
              </a:rPr>
              <a:t>)=20ps</a:t>
            </a:r>
          </a:p>
          <a:p>
            <a:r>
              <a:rPr lang="en-US" sz="1800" b="0" i="0" u="none" strike="noStrike" baseline="0" dirty="0" err="1">
                <a:latin typeface="+mj-lt"/>
              </a:rPr>
              <a:t>ToF</a:t>
            </a:r>
            <a:r>
              <a:rPr lang="en-US" sz="1800" b="0" i="0" u="none" strike="noStrike" baseline="0" dirty="0">
                <a:latin typeface="+mj-lt"/>
              </a:rPr>
              <a:t> Detector location : 2m from IP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C6831-D3B2-407A-9B0D-AE0F019A8816}"/>
              </a:ext>
            </a:extLst>
          </p:cNvPr>
          <p:cNvSpPr txBox="1"/>
          <p:nvPr/>
        </p:nvSpPr>
        <p:spPr>
          <a:xfrm>
            <a:off x="634151" y="5306595"/>
            <a:ext cx="14924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Our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2E892-D126-4086-8740-06D639D4A5AB}"/>
              </a:ext>
            </a:extLst>
          </p:cNvPr>
          <p:cNvSpPr txBox="1"/>
          <p:nvPr/>
        </p:nvSpPr>
        <p:spPr>
          <a:xfrm>
            <a:off x="634151" y="5675927"/>
            <a:ext cx="87551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Use the cluster counting technique to improve the particle identification capabilities.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52110-9186-51A0-FFC9-780BDC4056E6}"/>
              </a:ext>
            </a:extLst>
          </p:cNvPr>
          <p:cNvSpPr txBox="1"/>
          <p:nvPr/>
        </p:nvSpPr>
        <p:spPr>
          <a:xfrm>
            <a:off x="9548037" y="6294474"/>
            <a:ext cx="23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</a:t>
            </a:r>
            <a:r>
              <a:rPr lang="en-US" dirty="0" err="1"/>
              <a:t>R.Aleksan</a:t>
            </a:r>
            <a:r>
              <a:rPr lang="en-US" dirty="0"/>
              <a:t> talk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1C1C2-8E13-1BD1-C904-0C6A3AEDF024}"/>
              </a:ext>
            </a:extLst>
          </p:cNvPr>
          <p:cNvSpPr txBox="1"/>
          <p:nvPr/>
        </p:nvSpPr>
        <p:spPr>
          <a:xfrm>
            <a:off x="4625084" y="182020"/>
            <a:ext cx="29418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Some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74863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6A0C9-6B1B-4753-A593-B43EE2B0195F}"/>
              </a:ext>
            </a:extLst>
          </p:cNvPr>
          <p:cNvSpPr txBox="1"/>
          <p:nvPr/>
        </p:nvSpPr>
        <p:spPr>
          <a:xfrm>
            <a:off x="536026" y="1043731"/>
            <a:ext cx="10615449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Write an analysis macro to study the Bs decay evaluating the performances improvement achievable with the </a:t>
            </a:r>
            <a:r>
              <a:rPr lang="en-US" sz="1600" dirty="0" err="1">
                <a:latin typeface="+mj-lt"/>
              </a:rPr>
              <a:t>dN</a:t>
            </a:r>
            <a:r>
              <a:rPr lang="en-US" sz="1600" dirty="0">
                <a:latin typeface="+mj-lt"/>
              </a:rPr>
              <a:t>/dx technique.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But…</a:t>
            </a:r>
          </a:p>
          <a:p>
            <a:r>
              <a:rPr lang="en-US" sz="1600" dirty="0">
                <a:latin typeface="+mj-lt"/>
              </a:rPr>
              <a:t>The simulation does not have all the necessary ingredients:</a:t>
            </a:r>
          </a:p>
          <a:p>
            <a:endParaRPr lang="en-US" sz="16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dE</a:t>
            </a:r>
            <a:r>
              <a:rPr lang="en-US" sz="1600" dirty="0">
                <a:latin typeface="+mj-lt"/>
              </a:rPr>
              <a:t>/dx in </a:t>
            </a:r>
            <a:r>
              <a:rPr lang="en-US" sz="1600" dirty="0" err="1">
                <a:latin typeface="+mj-lt"/>
              </a:rPr>
              <a:t>Delphes</a:t>
            </a:r>
            <a:r>
              <a:rPr lang="en-US" sz="1600" dirty="0">
                <a:latin typeface="+mj-lt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dN</a:t>
            </a:r>
            <a:r>
              <a:rPr lang="en-US" sz="1600" dirty="0">
                <a:latin typeface="+mj-lt"/>
              </a:rPr>
              <a:t>/dx in EDM4HEP (just done by Clements)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dN</a:t>
            </a:r>
            <a:r>
              <a:rPr lang="en-US" sz="1600" dirty="0">
                <a:latin typeface="+mj-lt"/>
              </a:rPr>
              <a:t>/dx in key4SimDelphes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About first item, we have:</a:t>
            </a:r>
          </a:p>
          <a:p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 function which gives the energy loss by a track at different </a:t>
            </a:r>
            <a:r>
              <a:rPr lang="el-GR" sz="1600" dirty="0">
                <a:latin typeface="+mj-lt"/>
              </a:rPr>
              <a:t>βγ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 method to evaluate the energy loss cell per cell.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 method to evaluate the truncated mean for the particle identification.</a:t>
            </a:r>
          </a:p>
          <a:p>
            <a:endParaRPr lang="en-US" sz="1600" dirty="0">
              <a:latin typeface="+mj-lt"/>
            </a:endParaRPr>
          </a:p>
          <a:p>
            <a:pPr algn="just"/>
            <a:r>
              <a:rPr lang="en-US" sz="1600" dirty="0">
                <a:latin typeface="+mj-lt"/>
              </a:rPr>
              <a:t>We should be sure that all the new ingredients inserted in </a:t>
            </a:r>
            <a:r>
              <a:rPr lang="en-US" sz="1600" dirty="0" err="1">
                <a:latin typeface="+mj-lt"/>
              </a:rPr>
              <a:t>Delphes</a:t>
            </a:r>
            <a:r>
              <a:rPr lang="en-US" sz="1600" dirty="0">
                <a:latin typeface="+mj-lt"/>
              </a:rPr>
              <a:t> work properly, then we can move to the other item (3.) and simulate a bunch of event to start the analysis.</a:t>
            </a:r>
          </a:p>
          <a:p>
            <a:endParaRPr lang="en-US" sz="1600" dirty="0" err="1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A9A39-8341-76EA-CC41-88BD12BA5FB1}"/>
              </a:ext>
            </a:extLst>
          </p:cNvPr>
          <p:cNvSpPr txBox="1"/>
          <p:nvPr/>
        </p:nvSpPr>
        <p:spPr>
          <a:xfrm>
            <a:off x="2794865" y="20342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  <a:latin typeface="+mj-lt"/>
              </a:rPr>
              <a:t>First plan</a:t>
            </a:r>
          </a:p>
        </p:txBody>
      </p:sp>
    </p:spTree>
    <p:extLst>
      <p:ext uri="{BB962C8B-B14F-4D97-AF65-F5344CB8AC3E}">
        <p14:creationId xmlns:p14="http://schemas.microsoft.com/office/powerpoint/2010/main" val="32081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3857A8-FFCF-4E29-9559-A12D29EF82CD}"/>
              </a:ext>
            </a:extLst>
          </p:cNvPr>
          <p:cNvSpPr txBox="1"/>
          <p:nvPr/>
        </p:nvSpPr>
        <p:spPr>
          <a:xfrm>
            <a:off x="2001520" y="227301"/>
            <a:ext cx="818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Status of the </a:t>
            </a:r>
            <a:r>
              <a:rPr lang="en-US" b="1" dirty="0" err="1">
                <a:solidFill>
                  <a:schemeClr val="accent3"/>
                </a:solidFill>
              </a:rPr>
              <a:t>dE</a:t>
            </a:r>
            <a:r>
              <a:rPr lang="en-US" b="1" dirty="0">
                <a:solidFill>
                  <a:schemeClr val="accent3"/>
                </a:solidFill>
              </a:rPr>
              <a:t>/dx in </a:t>
            </a:r>
            <a:r>
              <a:rPr lang="en-US" b="1" dirty="0" err="1">
                <a:solidFill>
                  <a:schemeClr val="accent3"/>
                </a:solidFill>
              </a:rPr>
              <a:t>Delphes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399C4-F9BC-43CF-AFDF-05A270654069}"/>
              </a:ext>
            </a:extLst>
          </p:cNvPr>
          <p:cNvSpPr txBox="1"/>
          <p:nvPr/>
        </p:nvSpPr>
        <p:spPr>
          <a:xfrm>
            <a:off x="519105" y="829104"/>
            <a:ext cx="10556240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Goal: simulate the energy loss by a track in each cell of the tracker.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The starting point is the simulation results from Garfield++: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5 charged particles passing through 1 cm of Helium-Isobutane have been simulated.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distribution of the energy loss for the 5 particles at different βγ  has been obtained.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To insert these information in </a:t>
            </a:r>
            <a:r>
              <a:rPr lang="en-US" sz="1400" dirty="0" err="1">
                <a:latin typeface="+mj-lt"/>
              </a:rPr>
              <a:t>Delphes</a:t>
            </a:r>
            <a:r>
              <a:rPr lang="en-US" sz="1400" dirty="0">
                <a:latin typeface="+mj-lt"/>
              </a:rPr>
              <a:t>, an interpolation has been performed so that a simple function gives the energy loss (MPV, sigma) for a charged particle at a fixed βγ.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This value is smearing according to a Landau distribution and multiplicated by the path length of the track in each cell.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A function which evaluates the truncated mean has been inserted.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3927EC2-1EC7-AA81-AE29-821692BA0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49" y="3789979"/>
            <a:ext cx="4268025" cy="28800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68EEFC5-3F61-DAA3-888B-6105B45A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28" y="3789979"/>
            <a:ext cx="426802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1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61A01DD-9F10-5B3E-9963-1F92F073037F}"/>
              </a:ext>
            </a:extLst>
          </p:cNvPr>
          <p:cNvSpPr txBox="1"/>
          <p:nvPr/>
        </p:nvSpPr>
        <p:spPr>
          <a:xfrm>
            <a:off x="2001520" y="365524"/>
            <a:ext cx="818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An example</a:t>
            </a:r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4D00F0B6-F6AA-252D-0649-80039309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969" y="1998332"/>
            <a:ext cx="5335031" cy="360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8DDA05-AD7B-BEB5-AAEC-E1CB5E8E76F3}"/>
              </a:ext>
            </a:extLst>
          </p:cNvPr>
          <p:cNvSpPr txBox="1"/>
          <p:nvPr/>
        </p:nvSpPr>
        <p:spPr>
          <a:xfrm>
            <a:off x="301334" y="891345"/>
            <a:ext cx="11380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comparison between the Garfield++ energy loss distribution and the same distribution obtained by implementing our function, for a kaon with momentum of 500 MeV, passing through 1 cm of He-Isobutane.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8DE9A-BDEF-3EFD-A043-F0C729C86379}"/>
              </a:ext>
            </a:extLst>
          </p:cNvPr>
          <p:cNvSpPr txBox="1"/>
          <p:nvPr/>
        </p:nvSpPr>
        <p:spPr>
          <a:xfrm>
            <a:off x="5365071" y="3059668"/>
            <a:ext cx="1491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Kaon </a:t>
            </a:r>
          </a:p>
          <a:p>
            <a:pPr algn="ctr"/>
            <a:r>
              <a:rPr lang="en-US" sz="1400" dirty="0">
                <a:solidFill>
                  <a:schemeClr val="accent3"/>
                </a:solidFill>
              </a:rPr>
              <a:t>500 MeV </a:t>
            </a:r>
          </a:p>
          <a:p>
            <a:pPr algn="ctr"/>
            <a:r>
              <a:rPr lang="en-US" sz="1400" dirty="0">
                <a:solidFill>
                  <a:schemeClr val="accent3"/>
                </a:solidFill>
              </a:rPr>
              <a:t>1cm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8EF77-BADE-DD55-6A65-504A77E6596D}"/>
              </a:ext>
            </a:extLst>
          </p:cNvPr>
          <p:cNvSpPr txBox="1"/>
          <p:nvPr/>
        </p:nvSpPr>
        <p:spPr>
          <a:xfrm>
            <a:off x="8856921" y="3059668"/>
            <a:ext cx="17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Garfield</a:t>
            </a:r>
          </a:p>
        </p:txBody>
      </p:sp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AFABC2C8-7077-950C-1E29-B6EDC99C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" y="1998332"/>
            <a:ext cx="5335032" cy="360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2EFE53-24A0-400E-AA91-5AFB40FCC268}"/>
              </a:ext>
            </a:extLst>
          </p:cNvPr>
          <p:cNvSpPr txBox="1"/>
          <p:nvPr/>
        </p:nvSpPr>
        <p:spPr>
          <a:xfrm>
            <a:off x="1806279" y="3059668"/>
            <a:ext cx="17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Randomization</a:t>
            </a:r>
          </a:p>
        </p:txBody>
      </p:sp>
    </p:spTree>
    <p:extLst>
      <p:ext uri="{BB962C8B-B14F-4D97-AF65-F5344CB8AC3E}">
        <p14:creationId xmlns:p14="http://schemas.microsoft.com/office/powerpoint/2010/main" val="288321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75475-34D2-435F-9E99-29B26382926B}"/>
              </a:ext>
            </a:extLst>
          </p:cNvPr>
          <p:cNvSpPr txBox="1"/>
          <p:nvPr/>
        </p:nvSpPr>
        <p:spPr>
          <a:xfrm>
            <a:off x="2108791" y="198438"/>
            <a:ext cx="797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First preliminary results of particle identification in </a:t>
            </a:r>
            <a:r>
              <a:rPr lang="en-US" dirty="0" err="1">
                <a:solidFill>
                  <a:schemeClr val="accent3"/>
                </a:solidFill>
              </a:rPr>
              <a:t>Delphes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9E98A-4AC9-577A-2A70-3B24B2D88AC2}"/>
              </a:ext>
            </a:extLst>
          </p:cNvPr>
          <p:cNvSpPr txBox="1"/>
          <p:nvPr/>
        </p:nvSpPr>
        <p:spPr>
          <a:xfrm>
            <a:off x="301334" y="891345"/>
            <a:ext cx="11380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test our procedure with a simple example in </a:t>
            </a:r>
            <a:r>
              <a:rPr lang="en-US" sz="1600" dirty="0" err="1"/>
              <a:t>Delphes</a:t>
            </a:r>
            <a:r>
              <a:rPr lang="en-US" sz="1600" dirty="0"/>
              <a:t>, trying to evaluate the particle separation power between kaon and pion. </a:t>
            </a:r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6E66958E-2024-0C15-2148-D6BEA163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4" y="1799695"/>
            <a:ext cx="5335032" cy="36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FD4D2-9DB5-96DE-B905-68A0297E0D75}"/>
              </a:ext>
            </a:extLst>
          </p:cNvPr>
          <p:cNvSpPr txBox="1"/>
          <p:nvPr/>
        </p:nvSpPr>
        <p:spPr>
          <a:xfrm>
            <a:off x="2187799" y="3025530"/>
            <a:ext cx="173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/>
                </a:solidFill>
              </a:rPr>
              <a:t>Delphes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0BDB9C45-8B03-C413-6BA7-85E7D8DF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00" y="1799695"/>
            <a:ext cx="5376160" cy="36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FE342C-F97F-6458-4653-530A553CD134}"/>
              </a:ext>
            </a:extLst>
          </p:cNvPr>
          <p:cNvSpPr txBox="1"/>
          <p:nvPr/>
        </p:nvSpPr>
        <p:spPr>
          <a:xfrm>
            <a:off x="8350102" y="3025529"/>
            <a:ext cx="173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Garfield++</a:t>
            </a:r>
          </a:p>
        </p:txBody>
      </p:sp>
    </p:spTree>
    <p:extLst>
      <p:ext uri="{BB962C8B-B14F-4D97-AF65-F5344CB8AC3E}">
        <p14:creationId xmlns:p14="http://schemas.microsoft.com/office/powerpoint/2010/main" val="129917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284BA-3FD3-86C3-954E-4CB79D72FCB2}"/>
              </a:ext>
            </a:extLst>
          </p:cNvPr>
          <p:cNvSpPr txBox="1"/>
          <p:nvPr/>
        </p:nvSpPr>
        <p:spPr>
          <a:xfrm>
            <a:off x="3253562" y="2505670"/>
            <a:ext cx="8623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Optimization of the interpolation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Generation of a bunch of events to start the particle identification analysis in DELPHES &amp; EDM4HEP.</a:t>
            </a:r>
          </a:p>
        </p:txBody>
      </p:sp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A326B-6F22-40CA-9D51-43B45168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2440</TotalTime>
  <Words>568</Words>
  <Application>Microsoft Office PowerPoint</Application>
  <PresentationFormat>Widescreen</PresentationFormat>
  <Paragraphs>67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do </vt:lpstr>
      <vt:lpstr>Thank you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Federica Cuna</dc:creator>
  <cp:keywords/>
  <dc:description/>
  <cp:lastModifiedBy>Federica Cuna</cp:lastModifiedBy>
  <cp:revision>9</cp:revision>
  <dcterms:created xsi:type="dcterms:W3CDTF">2022-04-02T13:23:32Z</dcterms:created>
  <dcterms:modified xsi:type="dcterms:W3CDTF">2022-05-05T06:48:02Z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