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2" r:id="rId5"/>
    <p:sldId id="265" r:id="rId6"/>
    <p:sldId id="263" r:id="rId7"/>
    <p:sldId id="303" r:id="rId8"/>
    <p:sldId id="267" r:id="rId9"/>
    <p:sldId id="268" r:id="rId10"/>
    <p:sldId id="269" r:id="rId11"/>
    <p:sldId id="270" r:id="rId12"/>
    <p:sldId id="257" r:id="rId13"/>
    <p:sldId id="305" r:id="rId14"/>
    <p:sldId id="306" r:id="rId15"/>
    <p:sldId id="264" r:id="rId16"/>
    <p:sldId id="26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8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0558F-2119-4F4A-82E3-69F5496773AF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A5E3B-2DC7-4CDC-A056-0E85930CC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909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612B-E6C1-4A82-B1AA-1952E6091C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DE120-6165-46D6-ADCA-502D40891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287EB02-BAEC-4CF6-9ED3-4CC656A77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E25345-A2ED-453C-BACA-A06A11CBE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6A55AE-1091-437C-B351-129D2E1FE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5557FA-1665-4C67-B309-E7CAF950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0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F40F98-5546-45A8-A553-F92F69A7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9BB69A-62F6-4018-B950-3074E03D9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AD48AF-3999-4C47-A10D-C2539CD21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396BD1-27DC-400C-A7B0-B0C0BE85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BF4D03B-2C15-46D1-B4CC-82D921AF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9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642C39C-788C-4DC1-93D2-B8F8C58CB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6304F1-580A-4C8D-A4E9-E945501D0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33A71D-AE8C-40CE-8848-57E657AC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1EDE42-608D-418A-BC99-435E65996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01ACB0-A236-4892-AA93-6BAECE43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1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40116F-46D5-4A15-A285-25C2C09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19A924-3C2C-4BAA-A333-2CA3E8F10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4FCD5C-9F76-4A92-906F-B769A875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C5663E-8A3D-46A6-8193-F473D94E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A3B731-4A77-4027-B3D8-F32B5795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3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7FE75-0BB0-4A2C-A8FC-7E3D0575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6008A5-9A46-4DCB-9064-02DFD1ABE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FFBD3D-A794-4421-9866-C3DD1BC68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101D38-1E48-4BC5-8717-6442422D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7064E3-C345-49A6-B4D9-F1140B45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21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2C1826-BA64-47CA-9B36-2553AC79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3F61A6-E334-4286-8517-6D0AC0217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B26323-570D-4EA4-9AE1-E8A8B2B1E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23312E-0222-46F0-932D-B36507A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D465C9C-576D-435C-AD2B-E54E4CD01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C39630D-87EE-45A9-A458-059590CB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63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FDAD9-8146-4DFC-BBF7-C59C5E5A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AC6968-6CA0-4128-8E4D-A60D59881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DC6112-CD3E-4760-9E12-857368DD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164CA7-27CA-45E2-924B-431EEE671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EE6FFFA-A529-41E6-9512-E9B8FACF6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54AABC-409A-43B7-B865-0FD5A73A2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53E23F5-C48E-4860-BA91-7699B1DE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52F182-D956-4366-A754-E0EF30C2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19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E34EDB-CA2D-4F58-939B-72DD95773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63FAD2-9ACD-46A2-8F7B-272CD23D6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923B56E-B408-4C34-AC4D-8D1067FE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148375-B410-4EA9-9E3C-A37F29120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603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6625402-99A6-46A0-BDEF-BAAEEC76E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F01225B-6DC2-4519-BE38-8FEF2F7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E6C7B9-E7CF-44CB-903C-6EF2FA74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23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25B44B-A7BD-4D92-9BF8-73DFB35EB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2AE137-41A4-4DDE-B862-3AACD9773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4971B0-518C-4BE6-9FC7-44DEE5DD8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44CCE3-6148-4ECB-98E0-C75838000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C070A7-F54B-4890-9356-57734FF5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AC854C-2A0D-47C2-9EEF-1C7CD0FEC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637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CA9AC4-A7A9-42A0-9A17-82A287A5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477572F-78D0-4C5C-B11A-1CCDEFEDEF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8B9842-CB94-4336-A2F6-279FE1C1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975308-CE91-47A7-98C4-C12EFC24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B81D5A-BA5C-4762-B46C-4EB4F4BE9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B56A3E-E4D1-4D1B-9C87-14635924D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75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FE3330-9B37-4032-AA1B-1ACA5AA0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FD45B3-B66D-454F-B346-79EEC5AE5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514A76-F063-4818-A44E-7C5E5E987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89F3-FCA6-400F-803A-C08E1F84D16C}" type="datetimeFigureOut">
              <a:rPr lang="zh-CN" altLang="en-US" smtClean="0"/>
              <a:t>2022/5/19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4EBD8C4-1CE1-4EFD-BC70-278C901D3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22A670-D74B-47F1-BD15-1A98603BE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94CA9-55CE-4DB6-84FD-2E7B19E3AA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9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076D5-594B-4D1A-8962-0827E0C890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 Lattice and Error Study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E60FF9-3194-47BC-A61F-F60D0D2C1B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/>
              <a:t>Daheng</a:t>
            </a:r>
            <a:r>
              <a:rPr lang="en-US" altLang="zh-CN" dirty="0"/>
              <a:t> Ji</a:t>
            </a:r>
          </a:p>
          <a:p>
            <a:r>
              <a:rPr lang="en-US" altLang="zh-CN" dirty="0"/>
              <a:t>CEPC DAY (May 19, 2022)</a:t>
            </a:r>
          </a:p>
        </p:txBody>
      </p:sp>
    </p:spTree>
    <p:extLst>
      <p:ext uri="{BB962C8B-B14F-4D97-AF65-F5344CB8AC3E}">
        <p14:creationId xmlns:p14="http://schemas.microsoft.com/office/powerpoint/2010/main" val="1094223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DA@80GeV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634" y="1210429"/>
            <a:ext cx="459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55" y="2751544"/>
            <a:ext cx="5378908" cy="32302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from booster to collider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=0.56nm,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=0.27%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217" y="1809065"/>
            <a:ext cx="2189164" cy="3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DA@120GeV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9635" y="1210429"/>
            <a:ext cx="47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080" y="2646291"/>
            <a:ext cx="5583754" cy="335322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 from booster to collider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=1.26nm,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5*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18" y="1843612"/>
            <a:ext cx="1703944" cy="254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562" y="1829635"/>
            <a:ext cx="1656900" cy="2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2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DA@180GeV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635" y="1210429"/>
            <a:ext cx="4315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taper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72" y="2850488"/>
            <a:ext cx="5260211" cy="320075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04729" y="1105180"/>
            <a:ext cx="519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possibility for on axis injection to collider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=2.84nm,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7888" y="2328765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=0.59%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118" y="1843612"/>
            <a:ext cx="1703944" cy="254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042" y="1842791"/>
            <a:ext cx="1656900" cy="25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247" y="2171713"/>
            <a:ext cx="1730869" cy="2516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992857" y="1776172"/>
            <a:ext cx="42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</a:t>
            </a:r>
          </a:p>
          <a:p>
            <a:endParaRPr lang="en-US" sz="1200" dirty="0"/>
          </a:p>
          <a:p>
            <a:r>
              <a:rPr lang="en-US" sz="1200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2686052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FB1FBC-59C7-4AAB-86DB-915B5CB6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5E77101-0436-4107-9704-AA435537B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with the FODO structure (CDR), the TME structure (TDR) has the following characteristics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dynamic aperture of bare lattice is abundant 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combine structure of the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diople-sextupole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 reduces the total number of magnets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strength of the quadrupole and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magnet is reduced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the error sensitivity in the early stage of lattice design to improve the redundancy of lattice robustness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sensitivity is greatly optimized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simulation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requirements for the hardware system are basically determined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and correction simulation process is clear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resources to meet large-scale computing needs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and correction simulation show that the linear parameters and DA of TME design can meet the requirements, which is basically completed at this stage</a:t>
            </a:r>
          </a:p>
          <a:p>
            <a:pPr lvl="1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simulations can be completed quickly if updated iterations are performed on lattice designs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8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DD501ADD-5305-41F8-A911-0B51465FC95E}"/>
              </a:ext>
            </a:extLst>
          </p:cNvPr>
          <p:cNvSpPr>
            <a:spLocks noGrp="1"/>
          </p:cNvSpPr>
          <p:nvPr/>
        </p:nvSpPr>
        <p:spPr>
          <a:xfrm>
            <a:off x="2537460" y="2766218"/>
            <a:ext cx="7117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b="1" dirty="0"/>
              <a:t>Thank You for Your Attention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091922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92" y="3118170"/>
            <a:ext cx="4497992" cy="3373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7124" y="18206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@20GeV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851" y="1012119"/>
            <a:ext cx="9001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~20% vacuum pipe (drift) is exposed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drifts as week dipole to simulate the effect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gauss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(simple model: perpendicular component only 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can be corrected by weaken the dipoles systematically (-0.07%)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can be solved by global orbit correction.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731" y="542186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turn trajectory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67133" y="825023"/>
            <a:ext cx="204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H. Ji, D. Wang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76" y="3203690"/>
            <a:ext cx="4445367" cy="33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034" y="2968362"/>
            <a:ext cx="4825807" cy="3619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83525" y="3359503"/>
            <a:ext cx="10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TME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39705" y="206948"/>
            <a:ext cx="855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with errors and correction</a:t>
            </a:r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98612" y="1205788"/>
          <a:ext cx="4674328" cy="18440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1689" y="1208420"/>
          <a:ext cx="4575480" cy="8534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752795" y="811272"/>
            <a:ext cx="121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H. Ji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16</a:t>
            </a:fld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52" y="3249923"/>
            <a:ext cx="3911624" cy="296668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749456" y="2052466"/>
            <a:ext cx="5104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(w/o SR effect)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236259" y="2532691"/>
            <a:ext cx="2466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373669" y="3498746"/>
            <a:ext cx="1046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FODO</a:t>
            </a:r>
          </a:p>
        </p:txBody>
      </p:sp>
    </p:spTree>
    <p:extLst>
      <p:ext uri="{BB962C8B-B14F-4D97-AF65-F5344CB8AC3E}">
        <p14:creationId xmlns:p14="http://schemas.microsoft.com/office/powerpoint/2010/main" val="34162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909" y="115372"/>
            <a:ext cx="10515600" cy="1127949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optics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23653" y="1243321"/>
            <a:ext cx="523229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like structure (cell length=80m)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idea: uniform distribution for the Q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 (B+S) scheme possible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01881" y="874931"/>
            <a:ext cx="3005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D. Wang, C. H. Yu, Y. M. Peng…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19914" y="1280558"/>
            <a:ext cx="5232290" cy="134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FODO structure (cell length=70m)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1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 advance</a:t>
            </a:r>
          </a:p>
          <a:p>
            <a:pPr marL="285750" lvl="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  <a:p>
            <a:pPr marL="285750" lvl="0" indent="-285750">
              <a:lnSpc>
                <a:spcPts val="21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Similar structure as CDR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12F3A4C8-CC8E-43FB-9116-8075E3B8A50C}"/>
              </a:ext>
            </a:extLst>
          </p:cNvPr>
          <p:cNvGrpSpPr/>
          <p:nvPr/>
        </p:nvGrpSpPr>
        <p:grpSpPr>
          <a:xfrm>
            <a:off x="4146901" y="2907400"/>
            <a:ext cx="3460485" cy="3038432"/>
            <a:chOff x="1026322" y="2905223"/>
            <a:chExt cx="4218798" cy="3562209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437392E-246B-42AA-8E9F-3E3A9D802905}"/>
                </a:ext>
              </a:extLst>
            </p:cNvPr>
            <p:cNvGrpSpPr/>
            <p:nvPr/>
          </p:nvGrpSpPr>
          <p:grpSpPr>
            <a:xfrm>
              <a:off x="1026322" y="2905223"/>
              <a:ext cx="4218798" cy="3562209"/>
              <a:chOff x="1026322" y="2905223"/>
              <a:chExt cx="4218798" cy="3562209"/>
            </a:xfrm>
          </p:grpSpPr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26322" y="3035087"/>
                <a:ext cx="4218798" cy="3432345"/>
              </a:xfrm>
              <a:prstGeom prst="rect">
                <a:avLst/>
              </a:prstGeom>
            </p:spPr>
          </p:pic>
          <p:sp>
            <p:nvSpPr>
              <p:cNvPr id="19" name="下箭头 18"/>
              <p:cNvSpPr/>
              <p:nvPr/>
            </p:nvSpPr>
            <p:spPr>
              <a:xfrm>
                <a:off x="2908758" y="2905223"/>
                <a:ext cx="45719" cy="1841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下箭头 19"/>
              <p:cNvSpPr/>
              <p:nvPr/>
            </p:nvSpPr>
            <p:spPr>
              <a:xfrm>
                <a:off x="3356101" y="2905223"/>
                <a:ext cx="45719" cy="1841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下箭头 21"/>
              <p:cNvSpPr/>
              <p:nvPr/>
            </p:nvSpPr>
            <p:spPr>
              <a:xfrm>
                <a:off x="2033842" y="2905223"/>
                <a:ext cx="45719" cy="1841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下箭头 22"/>
              <p:cNvSpPr/>
              <p:nvPr/>
            </p:nvSpPr>
            <p:spPr>
              <a:xfrm>
                <a:off x="4231034" y="2905223"/>
                <a:ext cx="45719" cy="184196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2908758" y="4408636"/>
              <a:ext cx="788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TME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782671" y="4789087"/>
              <a:ext cx="88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=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1.26nm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8F426F1-B83B-42E1-A642-92F9CA2904D7}"/>
              </a:ext>
            </a:extLst>
          </p:cNvPr>
          <p:cNvGrpSpPr/>
          <p:nvPr/>
        </p:nvGrpSpPr>
        <p:grpSpPr>
          <a:xfrm>
            <a:off x="183703" y="3090942"/>
            <a:ext cx="3487104" cy="2646926"/>
            <a:chOff x="5678677" y="3206501"/>
            <a:chExt cx="4123165" cy="288487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8677" y="3206501"/>
              <a:ext cx="4123165" cy="2884878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7356865" y="4429468"/>
              <a:ext cx="788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FODO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263670" y="4730978"/>
              <a:ext cx="888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=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1.29nm</a:t>
              </a: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</a:t>
            </a:fld>
            <a:endParaRPr 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97A4F76-5179-45D5-80C0-340DAE05B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9486" y="1320656"/>
            <a:ext cx="3282600" cy="218031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E68B348-B462-4671-BF48-EBB748A77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9486" y="3504392"/>
            <a:ext cx="3282600" cy="2268173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0EF7CE3-B408-4DF8-8A4C-A44C599F25DA}"/>
              </a:ext>
            </a:extLst>
          </p:cNvPr>
          <p:cNvSpPr txBox="1"/>
          <p:nvPr/>
        </p:nvSpPr>
        <p:spPr>
          <a:xfrm>
            <a:off x="8798873" y="5786476"/>
            <a:ext cx="307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energy: 20GeV~180GeV </a:t>
            </a:r>
          </a:p>
          <a:p>
            <a:pPr lvl="0" algn="ctr"/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Inj. emittance from Linac:10nm</a:t>
            </a:r>
          </a:p>
          <a:p>
            <a:pPr lvl="0" algn="ctr"/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Energy spread from </a:t>
            </a:r>
            <a:r>
              <a:rPr lang="en-US" altLang="zh-CN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r>
              <a:rPr lang="en-US" altLang="zh-CN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0.16% </a:t>
            </a:r>
          </a:p>
          <a:p>
            <a:pPr lvl="0" algn="ctr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20GeV: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BSCxy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xy+5mm</a:t>
            </a:r>
          </a:p>
        </p:txBody>
      </p:sp>
    </p:spTree>
    <p:extLst>
      <p:ext uri="{BB962C8B-B14F-4D97-AF65-F5344CB8AC3E}">
        <p14:creationId xmlns:p14="http://schemas.microsoft.com/office/powerpoint/2010/main" val="111017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2163009" y="342970"/>
            <a:ext cx="8229600" cy="880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@ 20GeV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5ECE2FB-66A1-439F-8DD8-41955C166C9C}"/>
              </a:ext>
            </a:extLst>
          </p:cNvPr>
          <p:cNvGrpSpPr/>
          <p:nvPr/>
        </p:nvGrpSpPr>
        <p:grpSpPr>
          <a:xfrm>
            <a:off x="625626" y="3852794"/>
            <a:ext cx="4680000" cy="2520000"/>
            <a:chOff x="6328438" y="3558924"/>
            <a:chExt cx="4584074" cy="250355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28438" y="3558924"/>
              <a:ext cx="4584074" cy="250355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462488" y="3695991"/>
              <a:ext cx="1291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FODO</a:t>
              </a: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</a:t>
            </a:fld>
            <a:endParaRPr 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622" y="1141051"/>
            <a:ext cx="2619056" cy="258574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36703" y="1883435"/>
            <a:ext cx="4684293" cy="873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only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can not be corrected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7C42D62C-69D1-4A1B-A172-F61B8D95CE92}"/>
              </a:ext>
            </a:extLst>
          </p:cNvPr>
          <p:cNvGrpSpPr/>
          <p:nvPr/>
        </p:nvGrpSpPr>
        <p:grpSpPr>
          <a:xfrm>
            <a:off x="5818058" y="3852794"/>
            <a:ext cx="4680000" cy="2520000"/>
            <a:chOff x="1355154" y="3344226"/>
            <a:chExt cx="5114470" cy="2793227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5154" y="3344226"/>
              <a:ext cx="5114470" cy="2793227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795908" y="3585237"/>
              <a:ext cx="1092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977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2EBD7E08-BDB8-4976-A01A-0DAB56EB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769417"/>
              </p:ext>
            </p:extLst>
          </p:nvPr>
        </p:nvGraphicFramePr>
        <p:xfrm>
          <a:off x="1660730" y="1513039"/>
          <a:ext cx="8522659" cy="36073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673161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787408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674126">
                  <a:extLst>
                    <a:ext uri="{9D8B030D-6E8A-4147-A177-3AD203B41FA5}">
                      <a16:colId xmlns:a16="http://schemas.microsoft.com/office/drawing/2014/main" val="2164365139"/>
                    </a:ext>
                  </a:extLst>
                </a:gridCol>
                <a:gridCol w="2387964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</a:tblGrid>
              <a:tr h="368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Lattice 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FODO 0 </a:t>
                      </a:r>
                      <a:r>
                        <a:rPr lang="zh-CN" altLang="en-US" sz="1200" kern="1200" dirty="0"/>
                        <a:t>（</a:t>
                      </a:r>
                      <a:r>
                        <a:rPr lang="en-US" altLang="zh-CN" sz="1200" kern="1200" dirty="0"/>
                        <a:t>CDR</a:t>
                      </a:r>
                      <a:r>
                        <a:rPr lang="zh-CN" altLang="en-US" sz="1200" kern="1200" dirty="0"/>
                        <a:t>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FODO 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TME (combine magnets)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Emittance X (nm) @120GeV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3.57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1.29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1.26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Momentum compaction (×10</a:t>
                      </a:r>
                      <a:r>
                        <a:rPr lang="en-US" sz="1200" kern="1200" baseline="30000" dirty="0"/>
                        <a:t>-5</a:t>
                      </a:r>
                      <a:r>
                        <a:rPr lang="en-US" sz="1200" kern="1200" dirty="0"/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2.44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1.18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1.12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358896654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Tunes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[263.201/261.219]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[353.180/353.280]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[321.271/117.193]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2110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2816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3458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Strength (K1L rms）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0.0383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0.0407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1" kern="1200" dirty="0">
                          <a:solidFill>
                            <a:srgbClr val="FF0000"/>
                          </a:solidFill>
                        </a:rPr>
                        <a:t>0.0259</a:t>
                      </a:r>
                      <a:endParaRPr lang="en-US" altLang="zh-CN" sz="1200" b="1" kern="1200" dirty="0">
                        <a:solidFill>
                          <a:srgbClr val="FF0000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512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896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Sexts Strength (K2L rms)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0.179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0.4091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1" kern="1200" dirty="0">
                          <a:solidFill>
                            <a:srgbClr val="FF0000"/>
                          </a:solidFill>
                        </a:rPr>
                        <a:t>0.0492</a:t>
                      </a:r>
                      <a:endParaRPr lang="en-US" altLang="zh-CN" sz="1200" b="1" kern="1200" dirty="0">
                        <a:solidFill>
                          <a:srgbClr val="FF0000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H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1053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1408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1218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V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1054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1408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2240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BPM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2108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2816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3458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/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35338" y="177617"/>
            <a:ext cx="725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parameter comparison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73565" y="5321936"/>
            <a:ext cx="603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Magnets’ cost of TME is lower than FODO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88005" y="5664015"/>
            <a:ext cx="5203529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independent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TME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 strength of TME is lower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142287" y="943385"/>
            <a:ext cx="190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H. Ji, W. Kang</a:t>
            </a: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4</a:t>
            </a:fld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6604731" y="5294683"/>
            <a:ext cx="431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is less sensitive to error effects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071799" y="5669978"/>
            <a:ext cx="2519534" cy="67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Weaker quadrupole strength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Weaker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2771" y="1019655"/>
            <a:ext cx="5414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TME is chosen as the baseline for TDR.</a:t>
            </a:r>
          </a:p>
        </p:txBody>
      </p:sp>
    </p:spTree>
    <p:extLst>
      <p:ext uri="{BB962C8B-B14F-4D97-AF65-F5344CB8AC3E}">
        <p14:creationId xmlns:p14="http://schemas.microsoft.com/office/powerpoint/2010/main" val="339754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447" y="1217006"/>
            <a:ext cx="5481251" cy="48680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97" y="2539368"/>
            <a:ext cx="5196234" cy="355882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867" y="168905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159" y="246939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6785" y="124490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315682" y="6168172"/>
            <a:ext cx="829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*Diameter of beam pipe is 55mm for re-injection with high single bunch current @120GeV.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5682" y="993342"/>
            <a:ext cx="43022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10GeV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 energy: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120GeV  180GeV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Lower emittance ─ new lattice (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9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437" y="3995444"/>
            <a:ext cx="3960208" cy="253453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869" y="4061988"/>
            <a:ext cx="3896443" cy="2467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9476" y="1500817"/>
            <a:ext cx="3704942" cy="24637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8545" y="1730135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emittance</a:t>
            </a:r>
            <a:endParaRPr lang="en-US" i="1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18464" y="194086"/>
            <a:ext cx="10515600" cy="963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 evolution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59126" y="1052547"/>
            <a:ext cx="48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emittance: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0nm @20GeV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73163" y="1059125"/>
            <a:ext cx="506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parameters reach balance after 60GeV.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457" y="1560742"/>
            <a:ext cx="3783884" cy="24721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829819" y="1869377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energy</a:t>
            </a:r>
            <a:endParaRPr lang="en-US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2605057" y="4315452"/>
            <a:ext cx="221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energy spread</a:t>
            </a:r>
            <a:endParaRPr lang="en-US" i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7920417" y="4394394"/>
            <a:ext cx="246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bunch length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6</a:t>
            </a:fld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8940070" y="2282711"/>
            <a:ext cx="1394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¾"/>
            </a:pP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emit_x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¾"/>
            </a:pPr>
            <a:r>
              <a:rPr lang="en-US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emit_y</a:t>
            </a:r>
            <a:endParaRPr 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834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9F937-26D5-4294-82FF-3DBAEB3D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Error Effect &amp; Correction Simulation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648BE98-CE57-4F30-8F13-7A39C324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00" y="3680911"/>
            <a:ext cx="4660071" cy="296316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based on Accelerator Toolbox(AT).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 + SVD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1218H+1220V Corrector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from small singular value (max 80%)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Corrector strength limited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 + LOCO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independent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computing cores and memory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magnets are now included in the calibration procedure independently, which was only 1/7 in the past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makes the correction simulation including multipole field possible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seeds are generated and included in the statistics, ~50/week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based on SAD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Lattice is converted from AT to SAD element by element</a:t>
            </a:r>
          </a:p>
        </p:txBody>
      </p:sp>
      <p:graphicFrame>
        <p:nvGraphicFramePr>
          <p:cNvPr id="3" name="内容占位符 3">
            <a:extLst>
              <a:ext uri="{FF2B5EF4-FFF2-40B4-BE49-F238E27FC236}">
                <a16:creationId xmlns:a16="http://schemas.microsoft.com/office/drawing/2014/main" id="{2DA17757-6D9E-4A56-A9B7-570169FE03F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38200" y="1841382"/>
          <a:ext cx="5051400" cy="15876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352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603"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Transverse shift X/Y</a:t>
                      </a:r>
                      <a:r>
                        <a:rPr lang="en-US" altLang="zh-CN" sz="1200" kern="100" dirty="0"/>
                        <a:t> (μm)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Longitudinal shift Z</a:t>
                      </a:r>
                      <a:r>
                        <a:rPr lang="en-US" altLang="zh-CN" sz="1200" kern="100" dirty="0"/>
                        <a:t> (μm)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150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100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Tilt about X/Y (mrad)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0.2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0.2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0.2</a:t>
                      </a:r>
                      <a:endParaRPr lang="zh-CN" alt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Tilt about Z (mrad)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0.1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0.2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603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Nominal field 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5e-4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2e-4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3e-4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92EE2C7-D36C-4457-BA79-5C71BE46DF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11661" y="1841382"/>
          <a:ext cx="4842139" cy="66889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42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9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7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0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6BCEF4A-6BAA-460E-A710-4BA362603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559109"/>
              </p:ext>
            </p:extLst>
          </p:nvPr>
        </p:nvGraphicFramePr>
        <p:xfrm>
          <a:off x="7497722" y="2660969"/>
          <a:ext cx="3856078" cy="283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496">
                  <a:extLst>
                    <a:ext uri="{9D8B030D-6E8A-4147-A177-3AD203B41FA5}">
                      <a16:colId xmlns:a16="http://schemas.microsoft.com/office/drawing/2014/main" val="3220021308"/>
                    </a:ext>
                  </a:extLst>
                </a:gridCol>
              </a:tblGrid>
              <a:tr h="3076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dipole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quadrupole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sextupole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>
                          <a:solidFill>
                            <a:srgbClr val="C00000"/>
                          </a:solidFill>
                        </a:rPr>
                        <a:t>B1/B0 </a:t>
                      </a:r>
                      <a:r>
                        <a:rPr lang="en-US" altLang="zh-CN" sz="1050" dirty="0">
                          <a:solidFill>
                            <a:srgbClr val="C00000"/>
                          </a:solidFill>
                          <a:sym typeface="Symbol"/>
                        </a:rPr>
                        <a:t> 210</a:t>
                      </a:r>
                      <a:r>
                        <a:rPr lang="en-US" altLang="zh-CN" sz="1050" baseline="30000" dirty="0">
                          <a:solidFill>
                            <a:srgbClr val="C00000"/>
                          </a:solidFill>
                          <a:sym typeface="Symbol"/>
                        </a:rPr>
                        <a:t>-4</a:t>
                      </a:r>
                      <a:endParaRPr lang="zh-CN" altLang="en-US" sz="1050" baseline="30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aseline="30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r>
                        <a:rPr lang="en-US" altLang="zh-CN" sz="1050" dirty="0">
                          <a:solidFill>
                            <a:srgbClr val="C00000"/>
                          </a:solidFill>
                        </a:rPr>
                        <a:t>B2/B0 </a:t>
                      </a:r>
                      <a:r>
                        <a:rPr lang="en-US" altLang="zh-CN" sz="1050" dirty="0">
                          <a:solidFill>
                            <a:srgbClr val="C00000"/>
                          </a:solidFill>
                          <a:sym typeface="Symbol"/>
                        </a:rPr>
                        <a:t> 310</a:t>
                      </a:r>
                      <a:r>
                        <a:rPr lang="en-US" altLang="zh-CN" sz="1050" baseline="30000" dirty="0">
                          <a:solidFill>
                            <a:srgbClr val="C00000"/>
                          </a:solidFill>
                          <a:sym typeface="Symbol"/>
                        </a:rPr>
                        <a:t>-4</a:t>
                      </a:r>
                      <a:endParaRPr lang="zh-CN" altLang="en-US" sz="1050" baseline="30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>
                          <a:solidFill>
                            <a:srgbClr val="C00000"/>
                          </a:solidFill>
                        </a:rPr>
                        <a:t>B2/B1 </a:t>
                      </a:r>
                      <a:r>
                        <a:rPr lang="en-US" altLang="zh-CN" sz="1050" dirty="0">
                          <a:solidFill>
                            <a:srgbClr val="C00000"/>
                          </a:solidFill>
                          <a:sym typeface="Symbol"/>
                        </a:rPr>
                        <a:t> 310</a:t>
                      </a:r>
                      <a:r>
                        <a:rPr lang="en-US" altLang="zh-CN" sz="1050" baseline="30000" dirty="0">
                          <a:solidFill>
                            <a:srgbClr val="C00000"/>
                          </a:solidFill>
                          <a:sym typeface="Symbol"/>
                        </a:rPr>
                        <a:t>-4</a:t>
                      </a:r>
                      <a:endParaRPr lang="zh-CN" altLang="en-US" sz="1050" baseline="300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05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B3/B0 </a:t>
                      </a:r>
                      <a:r>
                        <a:rPr lang="en-US" altLang="zh-CN" sz="1050" dirty="0">
                          <a:sym typeface="Symbol"/>
                        </a:rPr>
                        <a:t> 210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B3/B1 </a:t>
                      </a:r>
                      <a:r>
                        <a:rPr lang="en-US" altLang="zh-CN" sz="1050" dirty="0">
                          <a:sym typeface="Symbol"/>
                        </a:rPr>
                        <a:t> 210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dirty="0"/>
                        <a:t>B3/B2</a:t>
                      </a:r>
                      <a:r>
                        <a:rPr lang="en-US" altLang="zh-CN" sz="1050" dirty="0">
                          <a:sym typeface="Symbol"/>
                        </a:rPr>
                        <a:t> 110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-3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88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B4/B0 </a:t>
                      </a:r>
                      <a:r>
                        <a:rPr lang="en-US" altLang="zh-CN" sz="1050" dirty="0">
                          <a:sym typeface="Symbol"/>
                        </a:rPr>
                        <a:t> 810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B4/B1 </a:t>
                      </a:r>
                      <a:r>
                        <a:rPr lang="en-US" altLang="zh-CN" sz="1050" dirty="0">
                          <a:sym typeface="Symbol"/>
                        </a:rPr>
                        <a:t> 110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B4/B2 </a:t>
                      </a:r>
                      <a:r>
                        <a:rPr lang="en-US" altLang="zh-CN" sz="1050" dirty="0">
                          <a:sym typeface="Symbol"/>
                        </a:rPr>
                        <a:t> 310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B5/B0 </a:t>
                      </a:r>
                      <a:r>
                        <a:rPr lang="en-US" altLang="zh-CN" sz="1050" dirty="0">
                          <a:sym typeface="Symbol"/>
                        </a:rPr>
                        <a:t> 210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B5/B1 </a:t>
                      </a:r>
                      <a:r>
                        <a:rPr lang="en-US" altLang="zh-CN" sz="1050" dirty="0">
                          <a:sym typeface="Symbol"/>
                        </a:rPr>
                        <a:t> 110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B5/B2 </a:t>
                      </a:r>
                      <a:r>
                        <a:rPr lang="en-US" altLang="zh-CN" sz="1050" dirty="0">
                          <a:sym typeface="Symbol"/>
                        </a:rPr>
                        <a:t> 110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-3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B6/B0 </a:t>
                      </a:r>
                      <a:r>
                        <a:rPr lang="en-US" altLang="zh-CN" sz="1050" dirty="0">
                          <a:sym typeface="Symbol"/>
                        </a:rPr>
                        <a:t> 810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B6/B1 </a:t>
                      </a:r>
                      <a:r>
                        <a:rPr lang="en-US" altLang="zh-CN" sz="1050" dirty="0">
                          <a:sym typeface="Symbol"/>
                        </a:rPr>
                        <a:t> 510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B6/B2 </a:t>
                      </a:r>
                      <a:r>
                        <a:rPr lang="en-US" altLang="zh-CN" sz="1050" dirty="0">
                          <a:sym typeface="Symbol"/>
                        </a:rPr>
                        <a:t> 310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B7/B0 </a:t>
                      </a:r>
                      <a:r>
                        <a:rPr lang="en-US" altLang="zh-CN" sz="1050" dirty="0">
                          <a:sym typeface="Symbol"/>
                        </a:rPr>
                        <a:t> 210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B7/B1 </a:t>
                      </a:r>
                      <a:r>
                        <a:rPr lang="en-US" altLang="zh-CN" sz="1050" dirty="0">
                          <a:sym typeface="Symbol"/>
                        </a:rPr>
                        <a:t> 510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B7/B2 </a:t>
                      </a:r>
                      <a:r>
                        <a:rPr lang="en-US" altLang="zh-CN" sz="1050" dirty="0">
                          <a:sym typeface="Symbol"/>
                        </a:rPr>
                        <a:t> 110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-3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B8/B0 </a:t>
                      </a:r>
                      <a:r>
                        <a:rPr lang="en-US" altLang="zh-CN" sz="1050" dirty="0">
                          <a:sym typeface="Symbol"/>
                        </a:rPr>
                        <a:t> 810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B8/B1 </a:t>
                      </a:r>
                      <a:r>
                        <a:rPr lang="en-US" altLang="zh-CN" sz="1050" dirty="0">
                          <a:sym typeface="Symbol"/>
                        </a:rPr>
                        <a:t> 510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B8/B2 </a:t>
                      </a:r>
                      <a:r>
                        <a:rPr lang="en-US" altLang="zh-CN" sz="1050" dirty="0">
                          <a:sym typeface="Symbol"/>
                        </a:rPr>
                        <a:t> 310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B9/B0 </a:t>
                      </a:r>
                      <a:r>
                        <a:rPr lang="en-US" altLang="zh-CN" sz="1050" dirty="0">
                          <a:sym typeface="Symbol"/>
                        </a:rPr>
                        <a:t> 210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B9/B1 </a:t>
                      </a:r>
                      <a:r>
                        <a:rPr lang="en-US" altLang="zh-CN" sz="1050" dirty="0">
                          <a:sym typeface="Symbol"/>
                        </a:rPr>
                        <a:t> 510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B9/B2 </a:t>
                      </a:r>
                      <a:r>
                        <a:rPr lang="en-US" altLang="zh-CN" sz="1050" dirty="0">
                          <a:sym typeface="Symbol"/>
                        </a:rPr>
                        <a:t> 110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-3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B10/B0 </a:t>
                      </a:r>
                      <a:r>
                        <a:rPr lang="en-US" altLang="zh-CN" sz="1050" dirty="0">
                          <a:sym typeface="Symbol"/>
                        </a:rPr>
                        <a:t> 810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B10/B1 </a:t>
                      </a:r>
                      <a:r>
                        <a:rPr lang="en-US" altLang="zh-CN" sz="1050" dirty="0">
                          <a:sym typeface="Symbol"/>
                        </a:rPr>
                        <a:t> 510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-5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050" dirty="0"/>
                        <a:t>B10/B2 </a:t>
                      </a:r>
                      <a:r>
                        <a:rPr lang="en-US" altLang="zh-CN" sz="1050" dirty="0">
                          <a:sym typeface="Symbol"/>
                        </a:rPr>
                        <a:t> 310</a:t>
                      </a:r>
                      <a:r>
                        <a:rPr lang="en-US" altLang="zh-CN" sz="1050" baseline="30000" dirty="0">
                          <a:sym typeface="Symbol"/>
                        </a:rPr>
                        <a:t>-4</a:t>
                      </a:r>
                      <a:endParaRPr lang="zh-CN" altLang="en-US" sz="10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C3D6FFC-2B8C-40B5-BCC9-3A0295CA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413946"/>
              </p:ext>
            </p:extLst>
          </p:nvPr>
        </p:nvGraphicFramePr>
        <p:xfrm>
          <a:off x="4644849" y="3781386"/>
          <a:ext cx="2661001" cy="132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0201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180800">
                  <a:extLst>
                    <a:ext uri="{9D8B030D-6E8A-4147-A177-3AD203B41FA5}">
                      <a16:colId xmlns:a16="http://schemas.microsoft.com/office/drawing/2014/main" val="855026174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TME 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Orbit 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0.062/0.071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Beta Beating(%)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0.16/0.1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/>
                        <a:t>Δ Dispersion(mm)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1.2/3.3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06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DA@20GeV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4339" y="1243320"/>
            <a:ext cx="480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(2500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31" y="2593882"/>
            <a:ext cx="5386476" cy="325432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04730" y="1105180"/>
            <a:ext cx="412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11309" y="1447258"/>
            <a:ext cx="35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=10nm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71" y="1836218"/>
            <a:ext cx="2185055" cy="3149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3*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=0.48%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62935" y="256559"/>
            <a:ext cx="6413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DA@45GeV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9635" y="1210429"/>
            <a:ext cx="479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88" y="2705496"/>
            <a:ext cx="5474211" cy="32874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from booster to collider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=0.18nm,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771" y="1836218"/>
            <a:ext cx="2185055" cy="3149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=0.15%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97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1349</Words>
  <Application>Microsoft Office PowerPoint</Application>
  <PresentationFormat>宽屏</PresentationFormat>
  <Paragraphs>295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宋体</vt:lpstr>
      <vt:lpstr>Arial</vt:lpstr>
      <vt:lpstr>Calibri</vt:lpstr>
      <vt:lpstr>Symbol</vt:lpstr>
      <vt:lpstr>Times New Roman</vt:lpstr>
      <vt:lpstr>Wingdings</vt:lpstr>
      <vt:lpstr>Office 主题​​</vt:lpstr>
      <vt:lpstr>Boost Lattice and Error Study</vt:lpstr>
      <vt:lpstr>Booster TDR optics</vt:lpstr>
      <vt:lpstr>PowerPoint 演示文稿</vt:lpstr>
      <vt:lpstr>PowerPoint 演示文稿</vt:lpstr>
      <vt:lpstr>Booster TDR parameters</vt:lpstr>
      <vt:lpstr>PowerPoint 演示文稿</vt:lpstr>
      <vt:lpstr>Error Effect &amp; Correction Simulation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  <vt:lpstr>Effect of earthfield @20GeV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 Lattice and Error Study</dc:title>
  <dc:creator>jidh</dc:creator>
  <cp:lastModifiedBy>jidh</cp:lastModifiedBy>
  <cp:revision>17</cp:revision>
  <dcterms:created xsi:type="dcterms:W3CDTF">2022-05-18T03:25:53Z</dcterms:created>
  <dcterms:modified xsi:type="dcterms:W3CDTF">2022-05-18T16:23:56Z</dcterms:modified>
</cp:coreProperties>
</file>