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handoutMasterIdLst>
    <p:handoutMasterId r:id="rId36"/>
  </p:handoutMasterIdLst>
  <p:sldIdLst>
    <p:sldId id="358" r:id="rId4"/>
    <p:sldId id="359" r:id="rId5"/>
    <p:sldId id="395" r:id="rId6"/>
    <p:sldId id="396" r:id="rId7"/>
    <p:sldId id="397" r:id="rId8"/>
    <p:sldId id="423" r:id="rId9"/>
    <p:sldId id="456" r:id="rId10"/>
    <p:sldId id="441" r:id="rId11"/>
    <p:sldId id="442" r:id="rId12"/>
    <p:sldId id="444" r:id="rId13"/>
    <p:sldId id="445" r:id="rId14"/>
    <p:sldId id="446" r:id="rId15"/>
    <p:sldId id="451" r:id="rId16"/>
    <p:sldId id="458" r:id="rId17"/>
    <p:sldId id="448" r:id="rId18"/>
    <p:sldId id="447" r:id="rId19"/>
    <p:sldId id="452" r:id="rId20"/>
    <p:sldId id="453" r:id="rId21"/>
    <p:sldId id="454" r:id="rId22"/>
    <p:sldId id="455" r:id="rId23"/>
    <p:sldId id="398" r:id="rId24"/>
    <p:sldId id="399" r:id="rId25"/>
    <p:sldId id="425" r:id="rId26"/>
    <p:sldId id="417" r:id="rId27"/>
    <p:sldId id="436" r:id="rId28"/>
    <p:sldId id="439" r:id="rId29"/>
    <p:sldId id="440" r:id="rId30"/>
    <p:sldId id="438" r:id="rId31"/>
    <p:sldId id="414" r:id="rId32"/>
    <p:sldId id="410" r:id="rId33"/>
    <p:sldId id="422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CC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60"/>
  </p:normalViewPr>
  <p:slideViewPr>
    <p:cSldViewPr>
      <p:cViewPr varScale="1">
        <p:scale>
          <a:sx n="66" d="100"/>
          <a:sy n="66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2022/5/20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2022/5/20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2022/5/20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5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71DFF-4FFC-44C6-965C-7FC4BAB31A8C}" type="datetime1">
              <a:rPr lang="zh-CN" altLang="en-US" smtClean="0"/>
              <a:t>2022/5/20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794D-3B78-4D02-92E6-899DEFB3D9A3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733256"/>
            <a:ext cx="79208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892D-A514-47FD-9F76-70F16DA0F923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9F85B-4C96-43D1-BD2F-42897114C37C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9AB5B-6221-479A-9237-39D31A5E1755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0423-A111-4B54-88F3-65601EEF21D9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6B641-A2A9-4B82-9D51-B9F4BFB423B4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EC0F9-6B54-484F-B732-A43F677B6809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7ABFC-595F-4804-9108-D22D980ACF41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319810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805264"/>
            <a:ext cx="79208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01A2-336F-425D-811F-736ED058D4F9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E7957-A703-4CB3-BFB4-FB203CDCBF25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02452-59F1-4C9B-AE60-2DB7B76A9510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6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9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7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7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4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07147B43-002F-4C8D-B7F6-9A9FD912CAB1}" type="datetime1">
              <a:rPr lang="en-US" altLang="zh-CN" smtClean="0">
                <a:solidFill>
                  <a:srgbClr val="000000"/>
                </a:solidFill>
              </a:rPr>
              <a:t>5/20/2022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7F616D-8804-4FA9-BED1-455C7C03773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2022/5/20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E2C3C1-E857-4E49-8949-C9CC940DC24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6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Instrumentation </a:t>
            </a:r>
            <a:r>
              <a:rPr lang="en-US" altLang="zh-CN" dirty="0"/>
              <a:t>and </a:t>
            </a:r>
            <a:r>
              <a:rPr lang="en-US" altLang="zh-CN" dirty="0" smtClean="0"/>
              <a:t>Beam Diagnostics 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293954" y="3615705"/>
            <a:ext cx="7160840" cy="1109439"/>
          </a:xfrm>
        </p:spPr>
        <p:txBody>
          <a:bodyPr/>
          <a:lstStyle/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On behalf Beam </a:t>
            </a:r>
            <a:r>
              <a:rPr lang="en-US" altLang="zh-CN" b="0" dirty="0">
                <a:solidFill>
                  <a:schemeClr val="tx1"/>
                </a:solidFill>
              </a:rPr>
              <a:t>I</a:t>
            </a:r>
            <a:r>
              <a:rPr lang="en-US" altLang="zh-CN" b="0" dirty="0" smtClean="0">
                <a:solidFill>
                  <a:schemeClr val="tx1"/>
                </a:solidFill>
              </a:rPr>
              <a:t>nstrumentation Team,</a:t>
            </a:r>
          </a:p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Accelerator Center, IHEP</a:t>
            </a:r>
            <a:endParaRPr lang="zh-CN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Yanfeng</a:t>
            </a:r>
            <a:r>
              <a:rPr lang="en-US" altLang="zh-CN" sz="2400" b="1" dirty="0" smtClean="0"/>
              <a:t> Sui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1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D0A29615-1694-467C-9F33-004DFFE8F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49116"/>
              </p:ext>
            </p:extLst>
          </p:nvPr>
        </p:nvGraphicFramePr>
        <p:xfrm>
          <a:off x="899592" y="2277112"/>
          <a:ext cx="3384376" cy="3096104"/>
        </p:xfrm>
        <a:graphic>
          <a:graphicData uri="http://schemas.openxmlformats.org/drawingml/2006/table">
            <a:tbl>
              <a:tblPr/>
              <a:tblGrid>
                <a:gridCol w="1469653">
                  <a:extLst>
                    <a:ext uri="{9D8B030D-6E8A-4147-A177-3AD203B41FA5}">
                      <a16:colId xmlns="" xmlns:a16="http://schemas.microsoft.com/office/drawing/2014/main" val="906329756"/>
                    </a:ext>
                  </a:extLst>
                </a:gridCol>
                <a:gridCol w="1914723">
                  <a:extLst>
                    <a:ext uri="{9D8B030D-6E8A-4147-A177-3AD203B41FA5}">
                      <a16:colId xmlns="" xmlns:a16="http://schemas.microsoft.com/office/drawing/2014/main" val="2353281105"/>
                    </a:ext>
                  </a:extLst>
                </a:gridCol>
              </a:tblGrid>
              <a:tr h="2422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ring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05749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684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48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6082660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49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935566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2681846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8388863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3910912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83000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8.98E+02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379679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4D6CB203-EA5C-4ACB-987E-B21423FD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35145"/>
              </p:ext>
            </p:extLst>
          </p:nvPr>
        </p:nvGraphicFramePr>
        <p:xfrm>
          <a:off x="4932040" y="2277114"/>
          <a:ext cx="3312368" cy="3096104"/>
        </p:xfrm>
        <a:graphic>
          <a:graphicData uri="http://schemas.openxmlformats.org/drawingml/2006/table">
            <a:tbl>
              <a:tblPr/>
              <a:tblGrid>
                <a:gridCol w="1216790">
                  <a:extLst>
                    <a:ext uri="{9D8B030D-6E8A-4147-A177-3AD203B41FA5}">
                      <a16:colId xmlns="" xmlns:a16="http://schemas.microsoft.com/office/drawing/2014/main" val="3026886681"/>
                    </a:ext>
                  </a:extLst>
                </a:gridCol>
                <a:gridCol w="2095578">
                  <a:extLst>
                    <a:ext uri="{9D8B030D-6E8A-4147-A177-3AD203B41FA5}">
                      <a16:colId xmlns="" xmlns:a16="http://schemas.microsoft.com/office/drawing/2014/main" val="3282603998"/>
                    </a:ext>
                  </a:extLst>
                </a:gridCol>
              </a:tblGrid>
              <a:tr h="261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 Ring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30MW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62154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490595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231391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911964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314376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926099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55758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655023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667529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862513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2.30E+03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9825440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611560" y="332656"/>
            <a:ext cx="8136904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transverse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435882" cy="104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1548189" cy="104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update of TFB feedback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Narrow-band feedback  + </a:t>
            </a:r>
            <a:r>
              <a:rPr lang="en-US" altLang="zh-CN" dirty="0" smtClean="0"/>
              <a:t>bunch </a:t>
            </a:r>
            <a:r>
              <a:rPr lang="en-US" altLang="zh-CN" dirty="0"/>
              <a:t>by bunch feedback</a:t>
            </a:r>
          </a:p>
          <a:p>
            <a:pPr fontAlgn="t"/>
            <a:r>
              <a:rPr lang="zh-CN" altLang="zh-CN" dirty="0"/>
              <a:t>Consider narrow-band feedback, in addition to bunch-by-bunch ones, for specific instabilities such as resistive wall coupled bunch</a:t>
            </a:r>
            <a:r>
              <a:rPr lang="en-US" altLang="zh-CN" dirty="0"/>
              <a:t>. Mode No.</a:t>
            </a:r>
            <a:r>
              <a:rPr lang="en-US" altLang="zh-CN" b="1" dirty="0"/>
              <a:t> </a:t>
            </a:r>
            <a:r>
              <a:rPr lang="en-US" altLang="zh-CN" dirty="0"/>
              <a:t>19650 &amp; 19651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6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180176"/>
              </p:ext>
            </p:extLst>
          </p:nvPr>
        </p:nvGraphicFramePr>
        <p:xfrm>
          <a:off x="251520" y="3301929"/>
          <a:ext cx="4608512" cy="235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36"/>
                <a:gridCol w="1359889"/>
                <a:gridCol w="1510987"/>
              </a:tblGrid>
              <a:tr h="69890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 frequency [kHz]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 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Growth time [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]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-2.338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 (3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-5.335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 (5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-8.332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2.0 (6</a:t>
                      </a:r>
                      <a:r>
                        <a:rPr lang="en-US" altLang="zh-CN" baseline="0" dirty="0" smtClean="0"/>
                        <a:t>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-11.330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 (7 turns)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D:\New20180222\CEPC\20220126 50MW\CollectiveEffects\相关计算\TRWI\Compare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1124"/>
            <a:ext cx="4427984" cy="27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868144" y="3212976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=11252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3581142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=11251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3945" y="3221102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=11253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0352" y="3581142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=11254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4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update of TFB kicker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304256"/>
          </a:xfrm>
        </p:spPr>
        <p:txBody>
          <a:bodyPr/>
          <a:lstStyle/>
          <a:p>
            <a:pPr algn="just"/>
            <a:r>
              <a:rPr lang="en-US" altLang="zh-CN" dirty="0" smtClean="0"/>
              <a:t>To </a:t>
            </a:r>
            <a:r>
              <a:rPr lang="en-US" altLang="zh-CN" dirty="0"/>
              <a:t>reduce deformation, the electrodes will be made of </a:t>
            </a:r>
            <a:r>
              <a:rPr lang="en-US" altLang="zh-CN" dirty="0" smtClean="0"/>
              <a:t>copper plated aluminum </a:t>
            </a:r>
            <a:r>
              <a:rPr lang="en-US" altLang="zh-CN" dirty="0"/>
              <a:t>to reduce own weight</a:t>
            </a:r>
            <a:r>
              <a:rPr lang="en-US" altLang="zh-CN" dirty="0" smtClean="0"/>
              <a:t>.</a:t>
            </a:r>
          </a:p>
          <a:p>
            <a:pPr algn="just"/>
            <a:r>
              <a:rPr lang="en-US" altLang="zh-CN" dirty="0" smtClean="0"/>
              <a:t>For </a:t>
            </a:r>
            <a:r>
              <a:rPr lang="en-US" altLang="zh-CN" dirty="0"/>
              <a:t>the thermal deformation of kicker, </a:t>
            </a:r>
            <a:r>
              <a:rPr lang="en-US" altLang="zh-CN" dirty="0" smtClean="0"/>
              <a:t>slotted holes on electrode </a:t>
            </a:r>
            <a:r>
              <a:rPr lang="en-US" altLang="zh-CN" dirty="0"/>
              <a:t>are adopted to allow relative movement between the electrodes and the feed through along the beam direction; second, the pin of the feed through will use variable diameter to allow the deformation.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图片 5" descr="C:\Users\DELL\AppData\Local\Temp\WeChat Files\da1b1d2f267497ba687d76f54cd25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8" y="1299840"/>
            <a:ext cx="4702175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 rotWithShape="1">
          <a:blip r:embed="rId3"/>
          <a:srcRect l="4635" r="5919" b="49386"/>
          <a:stretch/>
        </p:blipFill>
        <p:spPr bwMode="auto">
          <a:xfrm>
            <a:off x="5168255" y="1884069"/>
            <a:ext cx="3518545" cy="789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4805511" y="3431843"/>
            <a:ext cx="433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electrode with slotted holes connecting with feed through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80528" y="3461820"/>
            <a:ext cx="516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diameter of pins </a:t>
            </a: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the thermal deformation </a:t>
            </a:r>
            <a:r>
              <a:rPr lang="en-US" altLang="zh-CN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1560" y="1628800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11560" y="2841344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23928" y="1630160"/>
            <a:ext cx="432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923928" y="2841344"/>
            <a:ext cx="432048" cy="165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5CBCF3B5-88CE-40CD-9945-B9257636F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29651"/>
              </p:ext>
            </p:extLst>
          </p:nvPr>
        </p:nvGraphicFramePr>
        <p:xfrm>
          <a:off x="632755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446857">
                  <a:extLst>
                    <a:ext uri="{9D8B030D-6E8A-4147-A177-3AD203B41FA5}">
                      <a16:colId xmlns:a16="http://schemas.microsoft.com/office/drawing/2014/main" xmlns="" val="637169411"/>
                    </a:ext>
                  </a:extLst>
                </a:gridCol>
                <a:gridCol w="2009527">
                  <a:extLst>
                    <a:ext uri="{9D8B030D-6E8A-4147-A177-3AD203B41FA5}">
                      <a16:colId xmlns:a16="http://schemas.microsoft.com/office/drawing/2014/main" xmlns="" val="2904147114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428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29120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83248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1.11E-05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5250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1130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57775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36687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9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Ω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69202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6539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V(V)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3.00E+03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446928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1.73E+03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273378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6A70D311-6800-4DC0-8864-B05AF4408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6446"/>
              </p:ext>
            </p:extLst>
          </p:nvPr>
        </p:nvGraphicFramePr>
        <p:xfrm>
          <a:off x="4355976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571083">
                  <a:extLst>
                    <a:ext uri="{9D8B030D-6E8A-4147-A177-3AD203B41FA5}">
                      <a16:colId xmlns:a16="http://schemas.microsoft.com/office/drawing/2014/main" xmlns="" val="26359039"/>
                    </a:ext>
                  </a:extLst>
                </a:gridCol>
                <a:gridCol w="1885301">
                  <a:extLst>
                    <a:ext uri="{9D8B030D-6E8A-4147-A177-3AD203B41FA5}">
                      <a16:colId xmlns:a16="http://schemas.microsoft.com/office/drawing/2014/main" xmlns="" val="2487290556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30MW-12ms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8554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92765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684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1.48E-05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14255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.50E-02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16353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072338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386226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0138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(Ω)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6586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59607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4.69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097257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4.23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836731"/>
                  </a:ext>
                </a:extLst>
              </a:tr>
            </a:tbl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xmlns="" id="{E4EFE2D2-CF41-4EE4-9108-237BA21B8394}"/>
              </a:ext>
            </a:extLst>
          </p:cNvPr>
          <p:cNvSpPr txBox="1">
            <a:spLocks/>
          </p:cNvSpPr>
          <p:nvPr/>
        </p:nvSpPr>
        <p:spPr>
          <a:xfrm>
            <a:off x="548402" y="260648"/>
            <a:ext cx="7567813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longitudinal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99747"/>
            <a:ext cx="2396794" cy="116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664" y="1399747"/>
            <a:ext cx="1894584" cy="11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37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BFB309-67F4-48F5-A126-51379AFB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88640"/>
            <a:ext cx="8693025" cy="798394"/>
          </a:xfrm>
        </p:spPr>
        <p:txBody>
          <a:bodyPr>
            <a:normAutofit/>
          </a:bodyPr>
          <a:lstStyle/>
          <a:p>
            <a:pPr algn="ctr"/>
            <a:r>
              <a:rPr lang="en-US" altLang="zh-CN" sz="2700" dirty="0">
                <a:latin typeface="Arial" panose="020B0604020202020204" pitchFamily="34" charset="0"/>
                <a:cs typeface="Arial" panose="020B0604020202020204" pitchFamily="34" charset="0"/>
              </a:rPr>
              <a:t>CEPC TDR Collider Ring Cavity HOM </a:t>
            </a:r>
            <a:r>
              <a:rPr lang="en-US" altLang="zh-CN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CBI </a:t>
            </a:r>
            <a:r>
              <a:rPr lang="en-US" altLang="zh-CN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Zhai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Jiyuan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="" xmlns:a16="http://schemas.microsoft.com/office/drawing/2014/main" id="{75DDF84B-7F19-413A-B48D-B413EBDB68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1462" y="1733020"/>
          <a:ext cx="7045892" cy="41819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7941">
                  <a:extLst>
                    <a:ext uri="{9D8B030D-6E8A-4147-A177-3AD203B41FA5}">
                      <a16:colId xmlns="" xmlns:a16="http://schemas.microsoft.com/office/drawing/2014/main" val="739688734"/>
                    </a:ext>
                  </a:extLst>
                </a:gridCol>
                <a:gridCol w="692864">
                  <a:extLst>
                    <a:ext uri="{9D8B030D-6E8A-4147-A177-3AD203B41FA5}">
                      <a16:colId xmlns="" xmlns:a16="http://schemas.microsoft.com/office/drawing/2014/main" val="3028931987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31955938"/>
                    </a:ext>
                  </a:extLst>
                </a:gridCol>
                <a:gridCol w="863415">
                  <a:extLst>
                    <a:ext uri="{9D8B030D-6E8A-4147-A177-3AD203B41FA5}">
                      <a16:colId xmlns="" xmlns:a16="http://schemas.microsoft.com/office/drawing/2014/main" val="1347357936"/>
                    </a:ext>
                  </a:extLst>
                </a:gridCol>
                <a:gridCol w="863415">
                  <a:extLst>
                    <a:ext uri="{9D8B030D-6E8A-4147-A177-3AD203B41FA5}">
                      <a16:colId xmlns="" xmlns:a16="http://schemas.microsoft.com/office/drawing/2014/main" val="1828908935"/>
                    </a:ext>
                  </a:extLst>
                </a:gridCol>
                <a:gridCol w="884734">
                  <a:extLst>
                    <a:ext uri="{9D8B030D-6E8A-4147-A177-3AD203B41FA5}">
                      <a16:colId xmlns="" xmlns:a16="http://schemas.microsoft.com/office/drawing/2014/main" val="559372812"/>
                    </a:ext>
                  </a:extLst>
                </a:gridCol>
              </a:tblGrid>
              <a:tr h="225331">
                <a:tc rowSpan="2"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MW SR per beam. Consider only SR damping for HOM Q</a:t>
                      </a:r>
                      <a:r>
                        <a:rPr lang="en-US" altLang="zh-CN" sz="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requirement. Cavity HOM spread not included.</a:t>
                      </a:r>
                      <a:endParaRPr lang="zh-CN" alt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9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72117493"/>
                  </a:ext>
                </a:extLst>
              </a:tr>
              <a:tr h="459000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5-cell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2-cell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</a:t>
                      </a:r>
                      <a:b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by-pass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5810808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number /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0897829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 [GeV]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2802705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per beam [mA]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8089526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time [</a:t>
                      </a:r>
                      <a:r>
                        <a:rPr lang="el-G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4555259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compaction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67485242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tune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9229720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oscillation period [ms]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2957299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 [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369876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 on line per beam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8511949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beta-x/y in RF region [m]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5597495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impedance threshold per cavity [ohm*MHz]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9.62E+09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299934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impedance threshold per cavity [ohm/m]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5.12E+04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152820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higher order mode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Q</a:t>
                      </a:r>
                      <a:r>
                        <a:rPr lang="en-US" altLang="zh-CN" sz="9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zh-CN" alt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5556945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1.5E+03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7489948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4.2E+04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5516903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8.4E+03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6.5E+02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1474221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5.5E+05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5.6E+03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3.5E+02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40061681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8EA1902-00C9-472C-A47A-50D9CF3044B8}"/>
              </a:ext>
            </a:extLst>
          </p:cNvPr>
          <p:cNvSpPr txBox="1"/>
          <p:nvPr/>
        </p:nvSpPr>
        <p:spPr>
          <a:xfrm>
            <a:off x="7208044" y="3902796"/>
            <a:ext cx="190023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Designed 650 MHz 2-cell cavity HOM coupler Q</a:t>
            </a:r>
            <a:r>
              <a:rPr lang="en-US" altLang="zh-CN" sz="900" baseline="-25000" dirty="0">
                <a:cs typeface="Arial" panose="020B0604020202020204" pitchFamily="34" charset="0"/>
              </a:rPr>
              <a:t>L</a:t>
            </a:r>
            <a:r>
              <a:rPr lang="en-US" altLang="zh-CN" sz="900" dirty="0">
                <a:cs typeface="Arial" panose="020B0604020202020204" pitchFamily="34" charset="0"/>
              </a:rPr>
              <a:t> can meet Higgs and W damping requirement.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1-cell cavity similar to BEPCII can meet 30/50 MW Z HOM damping requirement. </a:t>
            </a:r>
            <a:r>
              <a:rPr lang="en-US" altLang="zh-CN" sz="900" dirty="0">
                <a:solidFill>
                  <a:srgbClr val="FF0000"/>
                </a:solidFill>
                <a:cs typeface="Arial" panose="020B0604020202020204" pitchFamily="34" charset="0"/>
              </a:rPr>
              <a:t>No beam feedback is needed even for 50 MW.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Low </a:t>
            </a:r>
            <a:r>
              <a:rPr lang="en-US" altLang="zh-CN" sz="900" dirty="0" err="1">
                <a:cs typeface="Arial" panose="020B0604020202020204" pitchFamily="34" charset="0"/>
              </a:rPr>
              <a:t>lumi</a:t>
            </a:r>
            <a:r>
              <a:rPr lang="en-US" altLang="zh-CN" sz="900" dirty="0">
                <a:cs typeface="Arial" panose="020B0604020202020204" pitchFamily="34" charset="0"/>
              </a:rPr>
              <a:t> Z with 2-cell cavities may need beam feedback depending on the operation beam current. </a:t>
            </a:r>
            <a:endParaRPr lang="zh-CN" altLang="en-US" sz="900" dirty="0">
              <a:cs typeface="Arial" panose="020B0604020202020204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7A5FA2FB-C74D-4627-A0D8-54A260D8EA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9663" y="1755657"/>
          <a:ext cx="1377000" cy="1964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59000">
                  <a:extLst>
                    <a:ext uri="{9D8B030D-6E8A-4147-A177-3AD203B41FA5}">
                      <a16:colId xmlns="" xmlns:a16="http://schemas.microsoft.com/office/drawing/2014/main" val="2055140556"/>
                    </a:ext>
                  </a:extLst>
                </a:gridCol>
                <a:gridCol w="459000">
                  <a:extLst>
                    <a:ext uri="{9D8B030D-6E8A-4147-A177-3AD203B41FA5}">
                      <a16:colId xmlns="" xmlns:a16="http://schemas.microsoft.com/office/drawing/2014/main" val="1540381273"/>
                    </a:ext>
                  </a:extLst>
                </a:gridCol>
                <a:gridCol w="459000">
                  <a:extLst>
                    <a:ext uri="{9D8B030D-6E8A-4147-A177-3AD203B41FA5}">
                      <a16:colId xmlns="" xmlns:a16="http://schemas.microsoft.com/office/drawing/2014/main" val="827841404"/>
                    </a:ext>
                  </a:extLst>
                </a:gridCol>
              </a:tblGrid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29186166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7686177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84284357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810122613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23673084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41894015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603617329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4274402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832.23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945895637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681.15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93284035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92787261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09529399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2651291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157.00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76419998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291.07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07939250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7284" y="3645024"/>
            <a:ext cx="73010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No beam feedback is needed even for 50 MW. 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308304" y="4106689"/>
            <a:ext cx="360040" cy="978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6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137" y="198550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Study of  LFB kicker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317" y="2214245"/>
            <a:ext cx="8075240" cy="3312368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7679"/>
            <a:ext cx="2232248" cy="12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9" y="2593804"/>
            <a:ext cx="3491988" cy="31118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72" y="2689888"/>
            <a:ext cx="4546998" cy="26925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18087" y="559304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Resonant strip-line type longitudinal kicker</a:t>
            </a:r>
            <a:endParaRPr lang="zh-CN" altLang="zh-CN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518717" y="558868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Pillbox </a:t>
            </a:r>
            <a:r>
              <a:rPr lang="en-US" altLang="zh-CN" sz="1600" dirty="0"/>
              <a:t>cavity with </a:t>
            </a:r>
            <a:r>
              <a:rPr lang="en-US" altLang="zh-CN" sz="1600" dirty="0" smtClean="0"/>
              <a:t>ridged waveguides type kicker </a:t>
            </a:r>
            <a:endParaRPr lang="zh-CN" altLang="zh-CN" sz="1600" dirty="0"/>
          </a:p>
        </p:txBody>
      </p:sp>
      <p:sp>
        <p:nvSpPr>
          <p:cNvPr id="12" name="右箭头 11"/>
          <p:cNvSpPr/>
          <p:nvPr/>
        </p:nvSpPr>
        <p:spPr>
          <a:xfrm rot="16200000">
            <a:off x="5176287" y="1876302"/>
            <a:ext cx="294472" cy="494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19972" y="1255707"/>
            <a:ext cx="1188132" cy="5178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4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875" y="1268760"/>
            <a:ext cx="8964250" cy="4319810"/>
          </a:xfrm>
        </p:spPr>
        <p:txBody>
          <a:bodyPr/>
          <a:lstStyle/>
          <a:p>
            <a:r>
              <a:rPr lang="en-US" altLang="zh-CN" dirty="0"/>
              <a:t>The procedure for designing the </a:t>
            </a:r>
            <a:r>
              <a:rPr lang="en-US" altLang="zh-CN" dirty="0" smtClean="0"/>
              <a:t>was </a:t>
            </a:r>
            <a:r>
              <a:rPr lang="en-US" altLang="zh-CN" dirty="0"/>
              <a:t>based on initially rescaling </a:t>
            </a:r>
            <a:r>
              <a:rPr lang="en-US" altLang="zh-CN" dirty="0" smtClean="0"/>
              <a:t>Spring-8 </a:t>
            </a:r>
            <a:r>
              <a:rPr lang="en-US" altLang="zh-CN" dirty="0"/>
              <a:t>design to our vacuum chamber diameter and desired center frequency. 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CST Microwave </a:t>
            </a:r>
            <a:r>
              <a:rPr lang="en-US" altLang="zh-CN" dirty="0" smtClean="0"/>
              <a:t>Studio and HFSS </a:t>
            </a:r>
            <a:r>
              <a:rPr lang="en-US" altLang="zh-CN" dirty="0"/>
              <a:t>code </a:t>
            </a:r>
            <a:r>
              <a:rPr lang="en-US" altLang="zh-CN" dirty="0" smtClean="0"/>
              <a:t>has </a:t>
            </a:r>
            <a:r>
              <a:rPr lang="en-US" altLang="zh-CN" dirty="0"/>
              <a:t>been used for the electromagnetic simulations. </a:t>
            </a:r>
          </a:p>
          <a:p>
            <a:r>
              <a:rPr lang="en-US" altLang="zh-CN" dirty="0" smtClean="0"/>
              <a:t>Multiple </a:t>
            </a:r>
            <a:r>
              <a:rPr lang="en-US" altLang="zh-CN" dirty="0"/>
              <a:t>parameter sweeps were performed to set the longitudinal shunt impedance curve, with maximum </a:t>
            </a:r>
            <a:r>
              <a:rPr lang="en-US" altLang="zh-CN" dirty="0" smtClean="0"/>
              <a:t>amplitude (</a:t>
            </a:r>
            <a:r>
              <a:rPr lang="en-US" altLang="zh-CN" dirty="0" err="1" smtClean="0"/>
              <a:t>Rs</a:t>
            </a:r>
            <a:r>
              <a:rPr lang="en-US" altLang="zh-CN" dirty="0" smtClean="0"/>
              <a:t>).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332011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Study of </a:t>
            </a:r>
            <a:r>
              <a:rPr lang="en-US" altLang="zh-CN" dirty="0"/>
              <a:t>longitudinal </a:t>
            </a:r>
            <a:r>
              <a:rPr lang="en-US" altLang="zh-CN" dirty="0" smtClean="0"/>
              <a:t>feedback kicker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40" y="4473116"/>
            <a:ext cx="4917117" cy="12961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0" y="4005064"/>
            <a:ext cx="35305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16255"/>
            <a:ext cx="4005376" cy="22205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6" y="4033147"/>
            <a:ext cx="4121224" cy="2271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63850"/>
            <a:ext cx="4102063" cy="226631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851086" y="2395241"/>
            <a:ext cx="1449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a1</a:t>
            </a:r>
            <a:endParaRPr lang="en-US" altLang="zh-CN" sz="14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17mm-&gt;25mm</a:t>
            </a: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b1</a:t>
            </a:r>
            <a:endParaRPr lang="en-US" altLang="zh-CN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30mm-&gt;42mm</a:t>
            </a:r>
            <a:endParaRPr lang="en-US" altLang="zh-CN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42mm-&gt;47mm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/>
          <a:srcRect l="29422"/>
          <a:stretch/>
        </p:blipFill>
        <p:spPr>
          <a:xfrm>
            <a:off x="5295131" y="1167972"/>
            <a:ext cx="2858892" cy="1082509"/>
          </a:xfrm>
          <a:prstGeom prst="rect">
            <a:avLst/>
          </a:prstGeom>
        </p:spPr>
      </p:pic>
      <p:sp>
        <p:nvSpPr>
          <p:cNvPr id="23" name="标题 1"/>
          <p:cNvSpPr txBox="1">
            <a:spLocks/>
          </p:cNvSpPr>
          <p:nvPr/>
        </p:nvSpPr>
        <p:spPr>
          <a:xfrm>
            <a:off x="107504" y="260378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637186525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27584" y="3180468"/>
            <a:ext cx="1758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60mm-&gt;66mm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1" name="图片 30"/>
          <p:cNvPicPr/>
          <p:nvPr/>
        </p:nvPicPr>
        <p:blipFill>
          <a:blip r:embed="rId2"/>
          <a:stretch>
            <a:fillRect/>
          </a:stretch>
        </p:blipFill>
        <p:spPr>
          <a:xfrm>
            <a:off x="2585689" y="2276872"/>
            <a:ext cx="5760640" cy="2117263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3"/>
          <a:stretch>
            <a:fillRect/>
          </a:stretch>
        </p:blipFill>
        <p:spPr>
          <a:xfrm>
            <a:off x="2585689" y="4444945"/>
            <a:ext cx="5754596" cy="220981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27584" y="4873345"/>
            <a:ext cx="1512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h1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34mm-&gt;38mm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99" y="1071804"/>
            <a:ext cx="4371975" cy="1152525"/>
          </a:xfrm>
          <a:prstGeom prst="rect">
            <a:avLst/>
          </a:prstGeom>
        </p:spPr>
      </p:pic>
      <p:sp>
        <p:nvSpPr>
          <p:cNvPr id="24" name="标题 1"/>
          <p:cNvSpPr txBox="1">
            <a:spLocks/>
          </p:cNvSpPr>
          <p:nvPr/>
        </p:nvSpPr>
        <p:spPr>
          <a:xfrm>
            <a:off x="125759" y="220418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712577836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971600" y="3122253"/>
            <a:ext cx="1368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36mm-&gt;45mm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71600" y="4904983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VS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</a:p>
          <a:p>
            <a:r>
              <a:rPr lang="en-US" altLang="zh-CN" sz="1400" i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10mm-&gt;30mm</a:t>
            </a:r>
            <a:endParaRPr lang="en-US" altLang="zh-CN" sz="1400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altLang="zh-CN" sz="1400" i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5280" y="2096336"/>
            <a:ext cx="5754596" cy="2246308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3"/>
          <a:stretch>
            <a:fillRect/>
          </a:stretch>
        </p:blipFill>
        <p:spPr>
          <a:xfrm>
            <a:off x="2585280" y="4293096"/>
            <a:ext cx="5754596" cy="22861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0" y="888441"/>
            <a:ext cx="4371975" cy="1152525"/>
          </a:xfrm>
          <a:prstGeom prst="rect">
            <a:avLst/>
          </a:prstGeom>
        </p:spPr>
      </p:pic>
      <p:sp>
        <p:nvSpPr>
          <p:cNvPr id="30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43508" y="180627"/>
            <a:ext cx="88569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sz="2800" kern="0" dirty="0" smtClean="0"/>
              <a:t>Sweep the </a:t>
            </a:r>
            <a:r>
              <a:rPr lang="en-US" altLang="zh-CN" sz="2800" kern="0" dirty="0"/>
              <a:t>geometric </a:t>
            </a:r>
            <a:r>
              <a:rPr lang="en-US" altLang="zh-CN" sz="2800" kern="0" dirty="0" smtClean="0"/>
              <a:t>parameters to </a:t>
            </a:r>
            <a:r>
              <a:rPr lang="en-US" altLang="zh-CN" sz="2800" dirty="0" smtClean="0"/>
              <a:t>maximum RS</a:t>
            </a:r>
            <a:endParaRPr lang="en-US" altLang="zh-CN" sz="2800" kern="0" dirty="0"/>
          </a:p>
        </p:txBody>
      </p:sp>
    </p:spTree>
    <p:extLst>
      <p:ext uri="{BB962C8B-B14F-4D97-AF65-F5344CB8AC3E}">
        <p14:creationId xmlns:p14="http://schemas.microsoft.com/office/powerpoint/2010/main" val="1812930782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/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of CEPC beam instrumentation system design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 Progress of beam instrumentation R&amp;D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BPM electronics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7411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2B45C-70A4-445E-BAAB-79A6CAE50208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5/20/2022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829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61377" y="677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61377" y="69825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标题 1"/>
          <p:cNvSpPr txBox="1">
            <a:spLocks/>
          </p:cNvSpPr>
          <p:nvPr/>
        </p:nvSpPr>
        <p:spPr bwMode="white">
          <a:xfrm>
            <a:off x="-1" y="62930"/>
            <a:ext cx="9108505" cy="91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 smtClean="0"/>
              <a:t>1</a:t>
            </a:r>
            <a:r>
              <a:rPr lang="zh-CN" altLang="en-US" kern="0" dirty="0" smtClean="0"/>
              <a:t>、条带谐振腔式</a:t>
            </a:r>
            <a:r>
              <a:rPr lang="en-US" altLang="zh-CN" kern="0" dirty="0" smtClean="0"/>
              <a:t>kicker</a:t>
            </a:r>
            <a:r>
              <a:rPr lang="zh-CN" altLang="en-US" kern="0" dirty="0" smtClean="0"/>
              <a:t>设计</a:t>
            </a:r>
            <a:endParaRPr lang="zh-CN" altLang="en-US" kern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98" y="1331822"/>
            <a:ext cx="3962501" cy="2058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822"/>
            <a:ext cx="3204861" cy="2048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8" y="3866949"/>
            <a:ext cx="4299265" cy="249244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887705" y="1219754"/>
            <a:ext cx="3978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Effective length:94mm</a:t>
            </a:r>
          </a:p>
          <a:p>
            <a:r>
              <a:rPr lang="en-US" altLang="zh-CN" sz="20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max=2044Ω</a:t>
            </a:r>
            <a:r>
              <a:rPr lang="zh-CN" altLang="en-US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altLang="zh-CN" sz="20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@1.5GHz=1343Ω</a:t>
            </a:r>
          </a:p>
          <a:p>
            <a:r>
              <a:rPr lang="en-US" altLang="zh-CN" sz="20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Rs</a:t>
            </a:r>
            <a:r>
              <a:rPr lang="en-US" altLang="zh-CN" sz="20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@1.75GHz=1341Ω</a:t>
            </a:r>
          </a:p>
          <a:p>
            <a:endParaRPr lang="en-US" altLang="zh-CN" sz="2000" b="1" kern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210" y="3509255"/>
            <a:ext cx="5009293" cy="2961672"/>
          </a:xfrm>
          <a:prstGeom prst="rect">
            <a:avLst/>
          </a:prstGeom>
        </p:spPr>
      </p:pic>
      <p:sp>
        <p:nvSpPr>
          <p:cNvPr id="22" name="标题 1"/>
          <p:cNvSpPr txBox="1">
            <a:spLocks/>
          </p:cNvSpPr>
          <p:nvPr/>
        </p:nvSpPr>
        <p:spPr>
          <a:xfrm>
            <a:off x="457200" y="252290"/>
            <a:ext cx="8229600" cy="7913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kern="0" smtClean="0"/>
              <a:t>Study of  LFB kicker</a:t>
            </a:r>
            <a:endParaRPr lang="zh-CN" altLang="en-US" kern="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02" y="2572260"/>
            <a:ext cx="2995006" cy="2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663"/>
      </p:ext>
    </p:extLst>
  </p:cSld>
  <p:clrMapOvr>
    <a:masterClrMapping/>
  </p:clrMapOvr>
  <p:transition advTm="3755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r>
              <a:rPr lang="en-US" altLang="zh-CN" sz="2400" b="0" dirty="0" smtClean="0"/>
              <a:t>To reduce the budget of BI system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/>
              <a:t>d</a:t>
            </a:r>
            <a:r>
              <a:rPr lang="en-US" altLang="zh-CN" sz="2400" b="0" dirty="0" smtClean="0"/>
              <a:t>ue to </a:t>
            </a:r>
            <a:r>
              <a:rPr lang="en-US" altLang="zh-CN" sz="2400" b="0" dirty="0"/>
              <a:t> a large number </a:t>
            </a:r>
            <a:r>
              <a:rPr lang="en-US" altLang="zh-CN" sz="2400" b="0" dirty="0" smtClean="0"/>
              <a:t>of monitors and the high price of </a:t>
            </a:r>
            <a:r>
              <a:rPr lang="en-US" altLang="zh-CN" sz="2400" b="0" dirty="0"/>
              <a:t> </a:t>
            </a:r>
            <a:r>
              <a:rPr lang="en-US" altLang="zh-CN" sz="2400" b="0" dirty="0" smtClean="0"/>
              <a:t>commercial products. </a:t>
            </a:r>
          </a:p>
          <a:p>
            <a:r>
              <a:rPr lang="en-US" altLang="zh-CN" dirty="0" smtClean="0"/>
              <a:t>To grasp key technologies of beam diagnostics. </a:t>
            </a:r>
          </a:p>
          <a:p>
            <a:r>
              <a:rPr lang="en-US" altLang="zh-CN" sz="2400" b="0" dirty="0" smtClean="0"/>
              <a:t>To make the whole system easy </a:t>
            </a:r>
            <a:r>
              <a:rPr lang="en-US" altLang="zh-CN" sz="2400" b="0" dirty="0"/>
              <a:t>to </a:t>
            </a:r>
            <a:r>
              <a:rPr lang="en-US" altLang="zh-CN" sz="2400" b="0" dirty="0" smtClean="0"/>
              <a:t>maintain and upgrade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60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the BPM electronics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268760"/>
            <a:ext cx="8712968" cy="4823866"/>
          </a:xfrm>
        </p:spPr>
        <p:txBody>
          <a:bodyPr/>
          <a:lstStyle/>
          <a:p>
            <a:pPr algn="just"/>
            <a:r>
              <a:rPr lang="en-US" altLang="zh-CN" dirty="0" smtClean="0"/>
              <a:t>The R&amp;D of BPM electronics founded by seed money of IHEP and other funding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HEPS-TF etc</a:t>
            </a:r>
            <a:r>
              <a:rPr lang="en-US" altLang="zh-CN" dirty="0"/>
              <a:t>.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Kicked off in the start of 2015</a:t>
            </a:r>
          </a:p>
          <a:p>
            <a:pPr algn="just"/>
            <a:r>
              <a:rPr lang="en-US" altLang="zh-CN" dirty="0" smtClean="0"/>
              <a:t>The first version(V1.0) of the electronics</a:t>
            </a:r>
            <a:r>
              <a:rPr lang="zh-CN" altLang="en-US" dirty="0"/>
              <a:t> </a:t>
            </a:r>
            <a:r>
              <a:rPr lang="en-US" altLang="zh-CN" dirty="0" smtClean="0"/>
              <a:t>was finished in 2018. </a:t>
            </a:r>
          </a:p>
          <a:p>
            <a:pPr algn="just"/>
            <a:r>
              <a:rPr lang="en-US" altLang="zh-CN" dirty="0"/>
              <a:t>The </a:t>
            </a:r>
            <a:r>
              <a:rPr lang="en-US" altLang="zh-CN" dirty="0" smtClean="0"/>
              <a:t>second version(V2.0</a:t>
            </a:r>
            <a:r>
              <a:rPr lang="en-US" altLang="zh-CN" dirty="0"/>
              <a:t>) was finished in </a:t>
            </a:r>
            <a:r>
              <a:rPr lang="en-US" altLang="zh-CN" dirty="0" smtClean="0"/>
              <a:t>middle of 2019. modification was done to </a:t>
            </a:r>
            <a:r>
              <a:rPr lang="en-US" altLang="zh-CN" dirty="0"/>
              <a:t>improve the performance of the electronics. 8 versions have been tested in the past six years</a:t>
            </a:r>
            <a:r>
              <a:rPr lang="en-US" altLang="zh-CN" dirty="0" smtClean="0"/>
              <a:t>.</a:t>
            </a:r>
          </a:p>
          <a:p>
            <a:pPr algn="just"/>
            <a:r>
              <a:rPr lang="en-US" altLang="zh-CN" dirty="0"/>
              <a:t>In 2019, self-developed electronics were put into </a:t>
            </a:r>
            <a:r>
              <a:rPr lang="en-US" altLang="zh-CN" dirty="0" smtClean="0"/>
              <a:t>use in the BEPCII.</a:t>
            </a:r>
          </a:p>
        </p:txBody>
      </p:sp>
    </p:spTree>
    <p:extLst>
      <p:ext uri="{BB962C8B-B14F-4D97-AF65-F5344CB8AC3E}">
        <p14:creationId xmlns:p14="http://schemas.microsoft.com/office/powerpoint/2010/main" val="21119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9C6D048-AC4E-4A58-A595-A11B7863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Overview of the BPM Electronics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B4D330AC-21B7-4CDF-AD04-56720D0B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9675"/>
            <a:ext cx="3546472" cy="2708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DB30BE-E3FA-42A7-BB9B-97C3FF9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0" y="1084918"/>
            <a:ext cx="5793594" cy="29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DC259E8-F12D-4248-959C-F216ED91EBDE}"/>
              </a:ext>
            </a:extLst>
          </p:cNvPr>
          <p:cNvSpPr/>
          <p:nvPr/>
        </p:nvSpPr>
        <p:spPr>
          <a:xfrm>
            <a:off x="382687" y="434643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Since of ADF interface is not suitable for RF signal transmission,</a:t>
            </a:r>
          </a:p>
          <a:p>
            <a:r>
              <a:rPr lang="en-US" altLang="zh-CN" b="1" dirty="0">
                <a:latin typeface="Arial Narrow" panose="020B0606020202030204" pitchFamily="34" charset="0"/>
              </a:rPr>
              <a:t>     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latin typeface="Arial Narrow" panose="020B0606020202030204" pitchFamily="34" charset="0"/>
              </a:rPr>
              <a:t>so we developed new hardware,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ADC&amp;CLK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in AFE board</a:t>
            </a:r>
            <a:r>
              <a:rPr lang="en-US" altLang="zh-CN" b="1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AFE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</a:rPr>
              <a:t>RF Processing+ ADCs + Clock + Pilot tone</a:t>
            </a:r>
            <a:r>
              <a:rPr lang="en-US" altLang="zh-CN" b="1" dirty="0">
                <a:latin typeface="Arial Narrow" panose="020B0606020202030204" pitchFamily="34" charset="0"/>
              </a:rPr>
              <a:t>;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DFE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9933FF"/>
                </a:solidFill>
                <a:latin typeface="Arial Narrow" panose="020B0606020202030204" pitchFamily="34" charset="0"/>
              </a:rPr>
              <a:t>FPGA(ZYNQ) + DDR3 memory + SFPs + Ethernets;</a:t>
            </a:r>
            <a:r>
              <a:rPr lang="en-US" altLang="zh-CN" dirty="0">
                <a:solidFill>
                  <a:srgbClr val="9933FF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EPICS IOC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latin typeface="Arial Narrow" panose="020B0606020202030204" pitchFamily="34" charset="0"/>
              </a:rPr>
              <a:t>In ZYNQ FPGA, Increase the convenience of the BPM system;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1975C83-4A60-486A-A53C-D3FD4B3CE3C6}"/>
              </a:ext>
            </a:extLst>
          </p:cNvPr>
          <p:cNvSpPr/>
          <p:nvPr/>
        </p:nvSpPr>
        <p:spPr>
          <a:xfrm>
            <a:off x="7336691" y="2051554"/>
            <a:ext cx="547677" cy="1384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8A8E37F7-1AC8-48C0-A2AD-1538E0C12276}"/>
              </a:ext>
            </a:extLst>
          </p:cNvPr>
          <p:cNvCxnSpPr/>
          <p:nvPr/>
        </p:nvCxnSpPr>
        <p:spPr>
          <a:xfrm flipH="1" flipV="1">
            <a:off x="7610529" y="3407670"/>
            <a:ext cx="188982" cy="59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CD6F84C-5CBB-4564-ADC2-3E1FACBEB0DA}"/>
              </a:ext>
            </a:extLst>
          </p:cNvPr>
          <p:cNvSpPr/>
          <p:nvPr/>
        </p:nvSpPr>
        <p:spPr>
          <a:xfrm>
            <a:off x="7754992" y="387980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SegoeUI"/>
              </a:rPr>
              <a:t>ADF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FA31747-01F8-4F43-B3C5-A6CC1F5A880A}"/>
              </a:ext>
            </a:extLst>
          </p:cNvPr>
          <p:cNvSpPr/>
          <p:nvPr/>
        </p:nvSpPr>
        <p:spPr>
          <a:xfrm>
            <a:off x="3939099" y="11782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  <a:latin typeface="SegoeUI"/>
              </a:rPr>
              <a:t>ADF</a:t>
            </a:r>
            <a:endParaRPr lang="zh-CN" alt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A775AE6-B24F-47EF-8A46-CE682ADB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141592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BPM </a:t>
            </a:r>
            <a:r>
              <a:rPr lang="en-US" altLang="zh-CN" dirty="0" err="1"/>
              <a:t>TbT</a:t>
            </a:r>
            <a:r>
              <a:rPr lang="en-US" altLang="zh-CN" dirty="0"/>
              <a:t>/FA/SA Resolution Test in </a:t>
            </a:r>
            <a:r>
              <a:rPr lang="en-US" altLang="zh-CN" dirty="0" smtClean="0"/>
              <a:t>Lab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2608CA5-C0F8-436B-B7D2-3B85D3CC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696"/>
            <a:ext cx="3600400" cy="23892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0DBEE62-BF16-4759-9C19-375EEAB3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2" y="3717032"/>
            <a:ext cx="3581425" cy="246229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1D5F452-23A3-4410-9EF2-CC0BA8621F9C}"/>
              </a:ext>
            </a:extLst>
          </p:cNvPr>
          <p:cNvSpPr/>
          <p:nvPr/>
        </p:nvSpPr>
        <p:spPr>
          <a:xfrm>
            <a:off x="434988" y="3367568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TBT RMS (X=767nm,y=786nm)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F05C21-1898-4055-A879-19FF437B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19" y="1059696"/>
            <a:ext cx="4464496" cy="29959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AB287C0-D1C2-4109-9A71-1BC1B28760EB}"/>
              </a:ext>
            </a:extLst>
          </p:cNvPr>
          <p:cNvSpPr/>
          <p:nvPr/>
        </p:nvSpPr>
        <p:spPr>
          <a:xfrm>
            <a:off x="4699149" y="4016521"/>
            <a:ext cx="387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  <a:cs typeface="Arial" panose="020B0604020202020204" pitchFamily="34" charset="0"/>
              </a:rPr>
              <a:t>SA RMS(X=30nm,Y=38nm)  10points STD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78F98C5-C717-4AAB-8197-EC9AB62CC16F}"/>
              </a:ext>
            </a:extLst>
          </p:cNvPr>
          <p:cNvSpPr/>
          <p:nvPr/>
        </p:nvSpPr>
        <p:spPr>
          <a:xfrm>
            <a:off x="501320" y="6102431"/>
            <a:ext cx="267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 RMS (X=103nm,y=98nm)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06EFEB9-5286-42F2-9C57-7452B6798166}"/>
              </a:ext>
            </a:extLst>
          </p:cNvPr>
          <p:cNvSpPr/>
          <p:nvPr/>
        </p:nvSpPr>
        <p:spPr>
          <a:xfrm>
            <a:off x="3955834" y="4425000"/>
            <a:ext cx="5188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We test the performance of DBPM in house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RF frequency is 499.8MHz(-15dBm) from R&amp;S SMA100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TBT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767nm,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786nm;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FA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103nm,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98nm;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SA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30nm,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38nm;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Arial Narrow" panose="020B0606020202030204" pitchFamily="34" charset="0"/>
              </a:rPr>
              <a:t>Kx</a:t>
            </a:r>
            <a:r>
              <a:rPr lang="en-US" altLang="zh-CN" dirty="0">
                <a:latin typeface="Arial Narrow" panose="020B0606020202030204" pitchFamily="34" charset="0"/>
              </a:rPr>
              <a:t>=Ky=8.26mm;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49814"/>
            <a:ext cx="7886700" cy="994172"/>
          </a:xfrm>
        </p:spPr>
        <p:txBody>
          <a:bodyPr/>
          <a:lstStyle/>
          <a:p>
            <a:r>
              <a:rPr lang="en-US" altLang="zh-CN" dirty="0"/>
              <a:t>Beam test in BEPCI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352" y="1318298"/>
            <a:ext cx="7886700" cy="3263504"/>
          </a:xfrm>
        </p:spPr>
        <p:txBody>
          <a:bodyPr/>
          <a:lstStyle/>
          <a:p>
            <a:r>
              <a:rPr lang="en-US" altLang="zh-CN" dirty="0" smtClean="0"/>
              <a:t>Resolution of BPM electronics </a:t>
            </a:r>
            <a:r>
              <a:rPr lang="zh-CN" altLang="zh-CN" b="1" dirty="0" smtClean="0"/>
              <a:t>（</a:t>
            </a:r>
            <a:r>
              <a:rPr lang="en-US" altLang="zh-CN" b="1" dirty="0" smtClean="0"/>
              <a:t>110 bunches, 1/3</a:t>
            </a:r>
            <a:r>
              <a:rPr lang="zh-CN" altLang="zh-CN" b="1" dirty="0" smtClean="0"/>
              <a:t>）</a:t>
            </a:r>
            <a:endParaRPr lang="zh-CN" altLang="en-US" dirty="0"/>
          </a:p>
        </p:txBody>
      </p:sp>
      <p:pic>
        <p:nvPicPr>
          <p:cNvPr id="6" name="图表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5" y="1957875"/>
            <a:ext cx="2884442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表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0" y="1962931"/>
            <a:ext cx="2582375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表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63" y="1922743"/>
            <a:ext cx="2943710" cy="20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83568" y="4127319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BPM3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60679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BPM4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876256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BPM5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89938"/>
              </p:ext>
            </p:extLst>
          </p:nvPr>
        </p:nvGraphicFramePr>
        <p:xfrm>
          <a:off x="699116" y="4581802"/>
          <a:ext cx="7521095" cy="175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6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48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BPM electronics NO.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10-20mA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20-818mA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Commercial product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BPM1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07704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current dependence of BPM 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6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AC1995-84B5-448B-A0A9-28D3E11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850900"/>
          </a:xfrm>
        </p:spPr>
        <p:txBody>
          <a:bodyPr/>
          <a:lstStyle/>
          <a:p>
            <a:r>
              <a:rPr lang="en-US" altLang="zh-CN" dirty="0" smtClean="0"/>
              <a:t>Home made </a:t>
            </a:r>
            <a:r>
              <a:rPr lang="en-US" altLang="zh-CN" dirty="0"/>
              <a:t>products </a:t>
            </a:r>
            <a:r>
              <a:rPr lang="en-US" altLang="zh-CN" dirty="0" smtClean="0"/>
              <a:t>VS </a:t>
            </a:r>
            <a:r>
              <a:rPr lang="en-US" altLang="zh-CN" dirty="0"/>
              <a:t>commercial products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57F7416-1850-4BD8-9B8C-57D831E5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18748-5AE6-48A1-88BD-99E124CC48BA}" type="slidenum">
              <a:rPr lang="en-US" altLang="zh-CN" smtClean="0"/>
              <a:t>26</a:t>
            </a:fld>
            <a:endParaRPr lang="en-US" altLang="zh-CN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xmlns="" id="{8E1AB170-3926-4E58-AD33-74FF1E036978}"/>
              </a:ext>
            </a:extLst>
          </p:cNvPr>
          <p:cNvSpPr txBox="1">
            <a:spLocks/>
          </p:cNvSpPr>
          <p:nvPr/>
        </p:nvSpPr>
        <p:spPr>
          <a:xfrm>
            <a:off x="179512" y="4221089"/>
            <a:ext cx="9073008" cy="432048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None/>
              <a:defRPr/>
            </a:pP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Comparative test of self-developed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 </a:t>
            </a: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commercial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-2147482624">
            <a:extLst>
              <a:ext uri="{FF2B5EF4-FFF2-40B4-BE49-F238E27FC236}">
                <a16:creationId xmlns:a16="http://schemas.microsoft.com/office/drawing/2014/main" xmlns="" id="{D9DC637F-A347-427D-A1D3-5311436BB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08504"/>
              </p:ext>
            </p:extLst>
          </p:nvPr>
        </p:nvGraphicFramePr>
        <p:xfrm>
          <a:off x="670118" y="1700809"/>
          <a:ext cx="80983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r:id="rId3" imgW="7386955" imgH="1837690" progId="Visio.Drawing.15">
                  <p:embed/>
                </p:oleObj>
              </mc:Choice>
              <mc:Fallback>
                <p:oleObj r:id="rId3" imgW="7386955" imgH="18376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118" y="1700809"/>
                        <a:ext cx="8098380" cy="2520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39552" y="342900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en-US" altLang="zh-CN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 up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6262" y="3652324"/>
            <a:ext cx="153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Cable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879" y="5041961"/>
            <a:ext cx="714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Libera</a:t>
            </a:r>
            <a:r>
              <a:rPr lang="en-US" altLang="zh-CN" dirty="0" smtClean="0"/>
              <a:t> brilliance+  VS Home-made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Both are the same pick-up signal from button-&gt; splitter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7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581850"/>
            <a:ext cx="7654738" cy="4328132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xmlns="" id="{A39B583E-877B-472C-8955-47876BBD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2" y="188640"/>
            <a:ext cx="7886700" cy="994172"/>
          </a:xfrm>
        </p:spPr>
        <p:txBody>
          <a:bodyPr/>
          <a:lstStyle/>
          <a:p>
            <a:r>
              <a:rPr lang="en-US" altLang="zh-CN" dirty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smtClean="0"/>
              <a:t>1 hour</a:t>
            </a:r>
            <a:r>
              <a:rPr lang="zh-CN" altLang="en-US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17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" y="1354336"/>
            <a:ext cx="8144625" cy="4321836"/>
          </a:xfr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233082"/>
            <a:ext cx="7886700" cy="994172"/>
          </a:xfrm>
        </p:spPr>
        <p:txBody>
          <a:bodyPr/>
          <a:lstStyle/>
          <a:p>
            <a:r>
              <a:rPr lang="en-US" altLang="zh-CN" dirty="0" smtClean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 days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70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4002"/>
            <a:ext cx="8910972" cy="850900"/>
          </a:xfrm>
        </p:spPr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smtClean="0"/>
              <a:t>home-made BPM electronics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309" y="1268760"/>
            <a:ext cx="8426471" cy="4319810"/>
          </a:xfrm>
        </p:spPr>
        <p:txBody>
          <a:bodyPr/>
          <a:lstStyle/>
          <a:p>
            <a:r>
              <a:rPr lang="en-US" altLang="zh-CN" dirty="0" smtClean="0"/>
              <a:t>There are 20 </a:t>
            </a:r>
            <a:r>
              <a:rPr lang="en-US" altLang="zh-CN" dirty="0" err="1" smtClean="0"/>
              <a:t>singal</a:t>
            </a:r>
            <a:r>
              <a:rPr lang="en-US" altLang="zh-CN" dirty="0" smtClean="0"/>
              <a:t>-pass </a:t>
            </a:r>
            <a:r>
              <a:rPr lang="en-US" altLang="zh-CN" dirty="0"/>
              <a:t>BPM electronics were installed and operating in BEPCII </a:t>
            </a:r>
            <a:r>
              <a:rPr lang="en-US" altLang="zh-CN" dirty="0" err="1"/>
              <a:t>Linac</a:t>
            </a:r>
            <a:r>
              <a:rPr lang="en-US" altLang="zh-CN" dirty="0"/>
              <a:t> in </a:t>
            </a:r>
            <a:r>
              <a:rPr lang="en-US" altLang="zh-CN" dirty="0" smtClean="0"/>
              <a:t>2019.</a:t>
            </a:r>
            <a:endParaRPr lang="en-US" altLang="zh-CN" dirty="0"/>
          </a:p>
          <a:p>
            <a:r>
              <a:rPr lang="en-US" altLang="zh-CN" dirty="0"/>
              <a:t>All </a:t>
            </a:r>
            <a:r>
              <a:rPr lang="en-US" altLang="zh-CN" dirty="0" err="1" smtClean="0"/>
              <a:t>Bergoz</a:t>
            </a:r>
            <a:r>
              <a:rPr lang="en-US" altLang="zh-CN" dirty="0" smtClean="0"/>
              <a:t> type BPM </a:t>
            </a:r>
            <a:r>
              <a:rPr lang="en-US" altLang="zh-CN" dirty="0"/>
              <a:t>electronics had been upgraded to home-made electronics by the end of last year. Totally ,90 sets of electronics running online now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There will be 700+ sets electronics in the new project -HEPS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72876" y="6569620"/>
            <a:ext cx="2133600" cy="476250"/>
          </a:xfrm>
        </p:spPr>
        <p:txBody>
          <a:bodyPr/>
          <a:lstStyle/>
          <a:p>
            <a:fld id="{32913243-E730-472E-A005-6BE97143DD99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" y="4208256"/>
            <a:ext cx="3151978" cy="24349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3" y="4024387"/>
            <a:ext cx="2101189" cy="2802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59" y="4005065"/>
            <a:ext cx="2101189" cy="28026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3" y="4005064"/>
            <a:ext cx="2101189" cy="2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>
              <a:defRPr/>
            </a:pPr>
            <a:r>
              <a:rPr kumimoji="1" lang="en-US" altLang="zh-CN" dirty="0"/>
              <a:t>The beam instrumentation in CEPC </a:t>
            </a:r>
            <a:r>
              <a:rPr kumimoji="1" lang="en-US" altLang="zh-CN" dirty="0" err="1" smtClean="0"/>
              <a:t>Linac</a:t>
            </a:r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70943"/>
              </p:ext>
            </p:extLst>
          </p:nvPr>
        </p:nvGraphicFramePr>
        <p:xfrm>
          <a:off x="179512" y="1628800"/>
          <a:ext cx="8686801" cy="352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1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Amounts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32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Stripline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30um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140</a:t>
                      </a:r>
                      <a:endParaRPr lang="zh-CN" altLang="en-US" sz="1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2.5%@1nC-10nC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0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profile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YAG/OTR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30um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</a:t>
                      </a: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Q+PR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&amp; spread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AM+PR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ring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current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DCCT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:50uA@0.1mA-30mA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Button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: 20um @ 5mA TBT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Frequency sweeping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58821" y="1340768"/>
            <a:ext cx="7992888" cy="41667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The BPM pick-ups and the feedback systems are refined based on latest </a:t>
            </a:r>
            <a:r>
              <a:rPr lang="en-US" altLang="zh-CN" dirty="0" smtClean="0"/>
              <a:t>parameters </a:t>
            </a:r>
            <a:r>
              <a:rPr lang="en-US" altLang="zh-CN" dirty="0"/>
              <a:t>and suggestion of IARC.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110 sets of home-made electronics running online in BEPCII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and more units will be used </a:t>
            </a:r>
            <a:r>
              <a:rPr lang="en-US" altLang="zh-CN" dirty="0" smtClean="0"/>
              <a:t>on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both injector and storage ring of HEPS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application </a:t>
            </a:r>
            <a:r>
              <a:rPr lang="en-US" altLang="zh-CN" dirty="0"/>
              <a:t>of electronics  is conducive to </a:t>
            </a:r>
            <a:r>
              <a:rPr lang="en-US" altLang="zh-CN" dirty="0" smtClean="0"/>
              <a:t>improving </a:t>
            </a:r>
            <a:r>
              <a:rPr lang="en-US" altLang="zh-CN" dirty="0"/>
              <a:t>the performance of electronics and </a:t>
            </a:r>
            <a:r>
              <a:rPr lang="en-US" altLang="zh-CN" dirty="0" smtClean="0"/>
              <a:t>accumulating experience , which is helpful for the CEPC BPM electronics R&amp;D. </a:t>
            </a:r>
            <a:endParaRPr lang="en-US" altLang="zh-CN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FontTx/>
              <a:buNone/>
            </a:pPr>
            <a:r>
              <a:rPr lang="en-US" altLang="zh-CN" sz="4000" dirty="0" smtClean="0"/>
              <a:t>Thanks for your attention !</a:t>
            </a:r>
            <a:endParaRPr lang="zh-CN" altLang="en-US" sz="40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179512" y="-171400"/>
            <a:ext cx="88569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>
                <a:latin typeface="Comic Sans MS"/>
              </a:rPr>
              <a:t>The beam instrumentation in CEPC </a:t>
            </a:r>
            <a:r>
              <a:rPr kumimoji="1" lang="en-US" altLang="zh-CN" kern="0" dirty="0" smtClean="0">
                <a:latin typeface="Comic Sans MS"/>
              </a:rPr>
              <a:t>booster</a:t>
            </a:r>
            <a:endParaRPr kumimoji="1" lang="zh-CN" altLang="en-US" kern="0" dirty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4307"/>
              </p:ext>
            </p:extLst>
          </p:nvPr>
        </p:nvGraphicFramePr>
        <p:xfrm>
          <a:off x="251520" y="476672"/>
          <a:ext cx="8568952" cy="6242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6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7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93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933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Turn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 by turn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Resolution:50uA@0.6-8mA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 </a:t>
                      </a:r>
                      <a:r>
                        <a:rPr lang="en-US" sz="1200" b="1" kern="0" dirty="0" err="1" smtClean="0">
                          <a:effectLst/>
                          <a:latin typeface="Times New Roman"/>
                          <a:ea typeface="宋体"/>
                        </a:rPr>
                        <a:t>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optical</a:t>
                      </a:r>
                      <a:r>
                        <a:rPr lang="en-GB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Space resolution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:0.6m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&lt;=3ms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6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Feedback system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Damping time&lt;=35ms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50ms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）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67544" y="-99392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 smtClean="0">
                <a:latin typeface="Comic Sans MS"/>
              </a:rPr>
              <a:t>The beam instrumentation in CEPC ring</a:t>
            </a:r>
            <a:endParaRPr kumimoji="1" lang="zh-CN" altLang="en-US" kern="0" dirty="0" smtClean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84667"/>
              </p:ext>
            </p:extLst>
          </p:nvPr>
        </p:nvGraphicFramePr>
        <p:xfrm>
          <a:off x="107504" y="764704"/>
          <a:ext cx="8928992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7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&lt;0.6um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Resolution:1ps@10ps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&lt;=1ms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&lt;=12ms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4860032" y="1772816"/>
            <a:ext cx="252028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3608" y="6021288"/>
            <a:ext cx="792088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Update of BPM pick-ups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319810"/>
          </a:xfrm>
        </p:spPr>
        <p:txBody>
          <a:bodyPr/>
          <a:lstStyle/>
          <a:p>
            <a:r>
              <a:rPr lang="en-US" altLang="zh-CN" dirty="0" smtClean="0"/>
              <a:t>Due to modification </a:t>
            </a:r>
            <a:r>
              <a:rPr lang="en-US" altLang="zh-CN" dirty="0"/>
              <a:t>of vacuum </a:t>
            </a:r>
            <a:r>
              <a:rPr lang="en-US" altLang="zh-CN" dirty="0" smtClean="0"/>
              <a:t>chamber in storage ring, the BPM pick-ups have been redesigned.</a:t>
            </a:r>
          </a:p>
          <a:p>
            <a:r>
              <a:rPr lang="en-US" altLang="zh-CN" dirty="0"/>
              <a:t>Considering the suggestions </a:t>
            </a:r>
            <a:r>
              <a:rPr lang="en-US" altLang="zh-CN" dirty="0" smtClean="0"/>
              <a:t>of the IARC, the diameter of the button are reduced</a:t>
            </a:r>
            <a:r>
              <a:rPr lang="zh-CN" altLang="en-US" dirty="0"/>
              <a:t> </a:t>
            </a:r>
            <a:r>
              <a:rPr lang="en-US" altLang="zh-CN" dirty="0" smtClean="0"/>
              <a:t>to 5mm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44710"/>
            <a:ext cx="2897961" cy="20964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62" y="2893223"/>
            <a:ext cx="2266476" cy="204794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5239"/>
              </p:ext>
            </p:extLst>
          </p:nvPr>
        </p:nvGraphicFramePr>
        <p:xfrm>
          <a:off x="1331640" y="5013176"/>
          <a:ext cx="6192689" cy="172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8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4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97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51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ttbar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Higgs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W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Z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Charge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32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14e10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13.5e10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21.6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14e10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Bunch length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2.2/2.9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2.3/3.9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2.5/4.9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2.5/8.7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8.7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Vpp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635V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359V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295V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179V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Z_500M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P_500M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-7.3dBm/320mA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-12.8dBm/170mA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-10.6dBm/216mA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-10.4dBm/224mA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Kx=Ky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19.9mm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3140968"/>
            <a:ext cx="2448272" cy="1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39" y="70684"/>
            <a:ext cx="9324528" cy="850900"/>
          </a:xfrm>
        </p:spPr>
        <p:txBody>
          <a:bodyPr/>
          <a:lstStyle/>
          <a:p>
            <a:r>
              <a:rPr lang="en-US" altLang="zh-CN" sz="2800" dirty="0"/>
              <a:t>T</a:t>
            </a:r>
            <a:r>
              <a:rPr lang="en-US" altLang="zh-CN" sz="2800" dirty="0" smtClean="0"/>
              <a:t>ime </a:t>
            </a:r>
            <a:r>
              <a:rPr lang="en-US" altLang="zh-CN" sz="2800" dirty="0"/>
              <a:t>cost </a:t>
            </a:r>
            <a:r>
              <a:rPr lang="en-US" altLang="zh-CN" sz="2800" dirty="0" smtClean="0"/>
              <a:t>calculation of  </a:t>
            </a:r>
            <a:r>
              <a:rPr lang="en-US" altLang="zh-CN" sz="2800" dirty="0"/>
              <a:t>the COD measurement 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40" y="4732533"/>
            <a:ext cx="9124760" cy="1512692"/>
          </a:xfrm>
        </p:spPr>
        <p:txBody>
          <a:bodyPr/>
          <a:lstStyle/>
          <a:p>
            <a:r>
              <a:rPr lang="en-US" altLang="zh-CN" dirty="0" smtClean="0"/>
              <a:t>50 </a:t>
            </a:r>
            <a:r>
              <a:rPr lang="en-US" altLang="zh-CN" dirty="0"/>
              <a:t>stations along the storage ring and </a:t>
            </a:r>
            <a:r>
              <a:rPr lang="en-US" altLang="zh-CN" dirty="0" smtClean="0"/>
              <a:t>connecting with PC sever station with the </a:t>
            </a:r>
            <a:r>
              <a:rPr lang="en-US" altLang="zh-CN" dirty="0"/>
              <a:t>star topology fiber optic </a:t>
            </a:r>
            <a:r>
              <a:rPr lang="en-US" altLang="zh-CN" dirty="0" smtClean="0"/>
              <a:t>network.  </a:t>
            </a:r>
          </a:p>
          <a:p>
            <a:r>
              <a:rPr lang="en-US" altLang="zh-CN" dirty="0" smtClean="0"/>
              <a:t>Consider the delay of whole system, the </a:t>
            </a:r>
            <a:r>
              <a:rPr lang="en-US" altLang="zh-CN" dirty="0"/>
              <a:t>BPM COD </a:t>
            </a:r>
            <a:r>
              <a:rPr lang="en-US" altLang="zh-CN" dirty="0" smtClean="0"/>
              <a:t>measurement takes about 1s 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图片 5" descr="C:\Users\DELL\AppData\Local\Temp\WeChat Files\4c20e6a56800b655e65e5fb66270b1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2" y="775180"/>
            <a:ext cx="4414981" cy="388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DELL\AppData\Local\Temp\WeChat Files\4b7554172cf6e5bae1b77f43d5312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4868"/>
            <a:ext cx="4680520" cy="202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8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20" y="2635883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Update of beam feedback system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5/20/2022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50215"/>
            <a:ext cx="8964488" cy="994172"/>
          </a:xfrm>
        </p:spPr>
        <p:txBody>
          <a:bodyPr>
            <a:normAutofit/>
          </a:bodyPr>
          <a:lstStyle/>
          <a:p>
            <a:r>
              <a:rPr lang="en-US" altLang="zh-CN" dirty="0"/>
              <a:t>Transverse resistive wall instability 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4338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97677"/>
              </p:ext>
            </p:extLst>
          </p:nvPr>
        </p:nvGraphicFramePr>
        <p:xfrm>
          <a:off x="1763688" y="3326727"/>
          <a:ext cx="5546916" cy="1451521"/>
        </p:xfrm>
        <a:graphic>
          <a:graphicData uri="http://schemas.openxmlformats.org/drawingml/2006/table">
            <a:tbl>
              <a:tblPr/>
              <a:tblGrid>
                <a:gridCol w="3160571"/>
                <a:gridCol w="2386345"/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30 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Instability growth time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1.9 (~6 turns)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850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by bunch feedback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1.0 (~3 turns)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2267744" y="486916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1400" dirty="0">
                <a:solidFill>
                  <a:prstClr val="black"/>
                </a:solidFill>
                <a:latin typeface="Calibri" charset="0"/>
                <a:ea typeface="宋体" charset="0"/>
              </a:rPr>
              <a:t>Growth of the most dangerous mode vs. damping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pt-BR" i="1" dirty="0">
                              <a:latin typeface="Cambria Math"/>
                            </a:rPr>
                            <m:t>𝜇</m:t>
                          </m:r>
                          <m:r>
                            <a:rPr lang="pt-BR" altLang="zh-CN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/>
                            </a:rPr>
                            <m:t>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zh-CN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altLang="zh-CN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𝑃𝑀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39552" y="2466483"/>
            <a:ext cx="8147248" cy="8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baseline="0">
                <a:solidFill>
                  <a:schemeClr val="tx1"/>
                </a:solidFill>
                <a:latin typeface="+mn-lt"/>
                <a:ea typeface="+mn-ea"/>
                <a:cs typeface="仿宋_GB231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660033"/>
                </a:solidFill>
                <a:latin typeface="+mn-lt"/>
                <a:ea typeface="宋体" pitchFamily="2" charset="-122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66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66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kern="0" dirty="0" smtClean="0"/>
              <a:t>The worst case lowest energy and highest current, so Z mode is the most dangerous. </a:t>
            </a:r>
            <a:endParaRPr lang="zh-CN" altLang="en-US" kern="0" dirty="0"/>
          </a:p>
        </p:txBody>
      </p:sp>
      <p:sp>
        <p:nvSpPr>
          <p:cNvPr id="10" name="椭圆 9"/>
          <p:cNvSpPr/>
          <p:nvPr/>
        </p:nvSpPr>
        <p:spPr>
          <a:xfrm>
            <a:off x="2684133" y="1528760"/>
            <a:ext cx="375699" cy="31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792244" y="1867623"/>
            <a:ext cx="511866" cy="370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31574</TotalTime>
  <Words>1986</Words>
  <Application>Microsoft Office PowerPoint</Application>
  <PresentationFormat>全屏显示(4:3)</PresentationFormat>
  <Paragraphs>664</Paragraphs>
  <Slides>31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SegoeUI</vt:lpstr>
      <vt:lpstr>等线</vt:lpstr>
      <vt:lpstr>仿宋_GB2312</vt:lpstr>
      <vt:lpstr>黑体</vt:lpstr>
      <vt:lpstr>楷体_GB2312</vt:lpstr>
      <vt:lpstr>宋体</vt:lpstr>
      <vt:lpstr>Arial</vt:lpstr>
      <vt:lpstr>Arial Narrow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IHEP1</vt:lpstr>
      <vt:lpstr>1_IHEP1</vt:lpstr>
      <vt:lpstr>Office 主题</vt:lpstr>
      <vt:lpstr>Visio.Drawing.15</vt:lpstr>
      <vt:lpstr>Instrumentation and Beam Diagnostics </vt:lpstr>
      <vt:lpstr>Outline</vt:lpstr>
      <vt:lpstr>The beam instrumentation in CEPC Linac</vt:lpstr>
      <vt:lpstr>PowerPoint 演示文稿</vt:lpstr>
      <vt:lpstr>PowerPoint 演示文稿</vt:lpstr>
      <vt:lpstr>Update of BPM pick-ups</vt:lpstr>
      <vt:lpstr>Time cost calculation of  the COD measurement </vt:lpstr>
      <vt:lpstr>Update of beam feedback system</vt:lpstr>
      <vt:lpstr>Transverse resistive wall instability - wang na</vt:lpstr>
      <vt:lpstr>PowerPoint 演示文稿</vt:lpstr>
      <vt:lpstr>The update of TFB feedback system</vt:lpstr>
      <vt:lpstr>The update of TFB kicker</vt:lpstr>
      <vt:lpstr>PowerPoint 演示文稿</vt:lpstr>
      <vt:lpstr>CEPC TDR Collider Ring Cavity HOM CBI –Zhai Jiyuan</vt:lpstr>
      <vt:lpstr>Study of  LFB kicker</vt:lpstr>
      <vt:lpstr>Study of longitudinal feedback kicker</vt:lpstr>
      <vt:lpstr>PowerPoint 演示文稿</vt:lpstr>
      <vt:lpstr>PowerPoint 演示文稿</vt:lpstr>
      <vt:lpstr>PowerPoint 演示文稿</vt:lpstr>
      <vt:lpstr>PowerPoint 演示文稿</vt:lpstr>
      <vt:lpstr>R&amp;D Motivation</vt:lpstr>
      <vt:lpstr>Overview of the BPM electronics R&amp;D</vt:lpstr>
      <vt:lpstr>Overview of the BPM Electronics </vt:lpstr>
      <vt:lpstr>BPM TbT/FA/SA Resolution Test in Lab</vt:lpstr>
      <vt:lpstr>Beam test in BEPCI</vt:lpstr>
      <vt:lpstr>Home made products VS commercial products</vt:lpstr>
      <vt:lpstr>Long time stability（1 hour）</vt:lpstr>
      <vt:lpstr>Long time stability（7 days）</vt:lpstr>
      <vt:lpstr>Application of home-made BPM electronics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hugh</cp:lastModifiedBy>
  <cp:revision>999</cp:revision>
  <dcterms:created xsi:type="dcterms:W3CDTF">2011-11-19T17:44:44Z</dcterms:created>
  <dcterms:modified xsi:type="dcterms:W3CDTF">2022-05-20T06:03:20Z</dcterms:modified>
</cp:coreProperties>
</file>