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7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9" r:id="rId22"/>
    <p:sldId id="277" r:id="rId23"/>
    <p:sldId id="278" r:id="rId2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9"/>
  </p:normalViewPr>
  <p:slideViewPr>
    <p:cSldViewPr snapToGrid="0" snapToObjects="1">
      <p:cViewPr>
        <p:scale>
          <a:sx n="103" d="100"/>
          <a:sy n="103" d="100"/>
        </p:scale>
        <p:origin x="8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1:15.30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 16383,'85'3'0,"-24"-3"0,3 0 0,-6 2 0,3-1 0,25 1 0,2 0 0,-10-2 0,0 1 0,20 2 0,-1 1 0,-26-3 0,-4-1 0,8 2 0,-4 0 0,18-2 0,-6 3 0,-16 0 0,0 2 0,-17-2 0,3 0 0,-8-3 0,7 0 0,-14 0 0,-2 0 0,-20 0 0,6 0 0,-4 2 0,13-2 0,-10 2 0,1-2 0,-6 0 0,6 2 0,16 1 0,31 2 0,9-2 0,-13 1 0,4-1 0,-11-1 0,1 0 0,15 2 0,1 0 0,-14-1 0,-1 1 0,16-1 0,1 1 0,-13 0 0,-1-1 0,12 0 0,-4-1 0,19 1 0,-9-1 0,-34 1 0,2 0 0,-14-1 0,-1-2 0,-9 0 0,12 0 0,-1 0 0,17 0 0,-6 0 0,19 0 0,-13 0 0,14 0 0,-23 0 0,21 0 0,-12 0 0,-2 0 0,5 0 0,-2 0 0,3 0 0,25 0 0,4 0 0,-13-1 0,-1-1 0,10 0 0,-3 0 0,-20-1 0,-1-1 0,4 0 0,-2 1 0,27-1 0,4 1 0,-26 0 0,11 0 0,-19 0 0,4-2 0,-28 4 0,1-1 0,-8 0 0,12 1 0,1-1 0,13 2 0,2 0 0,23 0 0,-13 0 0,10 0 0,-24 0 0,1 3 0,-10-3 0,13 3 0,-7-3 0,13 0 0,0 0 0,9 0 0,-10 2 0,-2-2 0,-24 3 0,1-3 0,-15 0 0,5 0 0,-10 0 0,10 2 0,-8-2 0,5 2 0,-11-2 0,-3 0 0,-32-5 0,20 4 0,-22-4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1:18.29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58 16383,'46'-5'0,"1"3"0,12-6 0,12 7 0,-21-3 0,4-1 0,4 5 0,4-1 0,21-2 0,2-1 0,-10 3 0,1 1 0,17-2 0,1 0 0,-12 2 0,3 0 0,-8 0 0,4 0 0,-2 0 0,-11 0 0,-1 0 0,2 0 0,20 0 0,3 0 0,-6 0 0,8 0 0,-1 0 0,-15 0 0,4 0 0,-3 0 0,17 0 0,2 0 0,-4 0 0,6 0 0,-1 0 0,-12 0 0,-1 0 0,2 0 0,-6 0 0,2 1 0,1-1 0,-4-1 0,7 0 0,-4 0 0,1-1 0,11 2 0,1 0 0,-6-1 0,6-1 0,-4 0 0,10 2 0,-7 0 0,-42-1 0,-5 0 0,42 0 0,-42-1 0,0 2 0,-3 0 0,9 0 0,-10 0 0,12 0 0,-6-3 0,30 3 0,-7-3 0,23 3 0,-13 0 0,13 0 0,-6 0 0,-40 0 0,0 0 0,30 0 0,9 0 0,-19 0 0,29 0 0,-17 0 0,-28 2 0,1-1 0,19 0 0,9 2 0,-13 0 0,-14-1 0,2 0 0,-9 0 0,2 0 0,32-1 0,2 1 0,-19 0 0,1 0 0,22-2 0,2 1 0,-13 0 0,-2 1 0,-2-2 0,-3 0 0,24 0 0,-25 0 0,-36 0 0,-8 0 0,-9 0 0,-7 0 0,-1 0 0,-1 0 0,5 0 0,4 0 0,0 0 0,5-2 0,-4 2 0,14-2 0,4 2 0,20 0 0,0 0 0,10 0 0,-2 0 0,8 0 0,-14 0 0,7 0 0,-15 0 0,25 0 0,-6 0 0,17 0 0,-4 0 0,5 0 0,-11 0 0,13 0 0,-33-2 0,11 1 0,-22-1 0,7 2 0,-10 0 0,8 0 0,-4 0 0,30 0 0,-2-3 0,-19 3 0,0-1 0,31-2 0,1-1 0,-29 2 0,-14-3 0,-16 5 0,-2 0 0,-5 0 0,-1 0 0,-4 0 0,-7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EA3D9-6BAE-1244-BB04-217A894D0664}" type="datetimeFigureOut">
              <a:rPr lang="en-CN" smtClean="0"/>
              <a:t>2022/6/8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46835-069B-5249-8FEC-8E11C37DFE4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257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EB4B-E6EB-AC49-B546-264EA433C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44B55-DA43-4E44-91BB-27038D7D5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F6D1B-8DCF-2942-9D0E-D9B1402B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563-9128-CE48-871E-81BB15C988C3}" type="datetime1">
              <a:rPr lang="en-US" smtClean="0"/>
              <a:t>6/8/22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57B8-2706-3D40-9FCF-9B42FECB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C7875-92BD-6542-8A2D-DF96F054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013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4240-B8A3-CA47-8AB0-F1ADD02A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D24F9-45AC-D149-B14E-8E7D60E63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4D09F-6560-5D48-897D-F49EA01A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93E-5BB7-3840-808F-D8BE1B9CA2B0}" type="datetime1">
              <a:rPr lang="en-US" smtClean="0"/>
              <a:t>6/8/22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D5524-A470-8041-9FD5-B35D8E8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80AC-CBC1-234B-BDE7-3DB7362E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3389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2FC25-8AC5-D946-85CB-B1FCED26D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F6AB1-4EEC-DF47-9435-0F7BD11EA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9A3A-28F8-5F4D-AD8C-0DD4956E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716-2D18-634A-8E28-3C2941D4C89C}" type="datetime1">
              <a:rPr lang="en-US" smtClean="0"/>
              <a:t>6/8/22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CBA42-8641-894C-A9E9-B3E314DC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D240-6F95-5247-AAFB-CBB58BDB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868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2B36-05D1-2649-A2B9-F5D56A49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1267-B8D3-5F42-BDAE-F9396484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9E18A-6698-FA4E-AB76-C9606536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033-74AF-DF44-80C4-4731EB2A0263}" type="datetime1">
              <a:rPr lang="en-US" smtClean="0"/>
              <a:t>6/8/22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7FB5-2B61-F94A-88BF-E1EA44E6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2EB60-E7A4-614E-A68B-566D9387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546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1A88-A74F-B842-8F9C-26100679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E4BBD-381C-7644-AD8C-C86BBD127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593E-884B-9C41-8054-5A644EEE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B59-778C-3343-831A-12413122A307}" type="datetime1">
              <a:rPr lang="en-US" smtClean="0"/>
              <a:t>6/8/22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8583-3A3A-634D-8CCB-F270C680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5959-9014-F044-A4A7-D2D8A67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937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16F0-5467-694A-BF4C-206D6287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EEC7-CEFD-7040-AD33-FE4BBBD4E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4FF3E-B2EB-7344-8B18-29C586EF2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7E2A1-EECF-8948-B677-C32FDA9F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D3C2-64BE-864A-9DE0-A2695CA7068C}" type="datetime1">
              <a:rPr lang="en-US" smtClean="0"/>
              <a:t>6/8/22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38412-5834-6F41-A32D-66B790B5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EB3E2-25E6-7E45-9F38-0E8C04B6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78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1EB1-D2A0-BE48-A3AC-EAA22283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D12DF-73E9-7A48-9A4E-0693DB3F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5EE1D-92B0-FA47-9AA8-E7B9CC328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A3D9-0143-F14F-8879-FD50B50AF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23F81-5D7D-744B-B093-A4B63BFFF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527EF-E1BF-F74F-8B2F-1C605F18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417-CCAC-AF4C-9C54-1515CA60334B}" type="datetime1">
              <a:rPr lang="en-US" smtClean="0"/>
              <a:t>6/8/22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BA124-AAEE-E44E-999E-9EBA56E1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09350-AEBE-1F44-AB70-E530E275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9095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9C00-A3CD-7545-9C39-EC54AED8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8D3B5-E306-704D-BFAA-4632015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4C9A-197A-DE46-8441-E12A9003B383}" type="datetime1">
              <a:rPr lang="en-US" smtClean="0"/>
              <a:t>6/8/22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DAE68-F100-2546-B4C6-5D7DE9BA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0A454-0FB9-EA4A-89A2-E7CFD38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849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9097A-5097-0044-A52E-F87D77F0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8D1-A1A3-3D49-A736-310FF6257BCA}" type="datetime1">
              <a:rPr lang="en-US" smtClean="0"/>
              <a:t>6/8/22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E53D0-4447-6343-A325-ECBF1FDA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0F5ED-690F-A348-BE1F-63E5F388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5661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C3E2-530C-F749-8EDD-752D59DC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3FB7-317A-0F44-9C61-9ACFEB29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9310D-6FEC-0C46-959B-C3EE3DD40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1F82-D43C-834F-9D19-7EB09B7F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F93-AD8E-F74D-8601-7EDACED623A7}" type="datetime1">
              <a:rPr lang="en-US" smtClean="0"/>
              <a:t>6/8/22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57423-DCD1-3B4D-82D6-D03A1B10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10366-2CE5-524A-A96B-BF23183B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305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A69A-EF38-B44D-BA3B-84B032BE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D0ED2-47A2-F74A-BA1F-49C5F0F86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DE811-7B38-E140-B7CE-AF962A649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6858D-6C47-284D-A34A-8B290A67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8640-1A47-FC4D-8F9D-F4FF1CC3E149}" type="datetime1">
              <a:rPr lang="en-US" smtClean="0"/>
              <a:t>6/8/22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40D5-2A68-E240-99E4-F1C44252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7E63A-81FB-114F-A922-02FDAD5B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697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D7A08-39B5-FA45-8D1A-2700EF37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B5A12-0F12-CC4C-8C15-98B8DC14F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8E46-8661-8245-AAE4-04E6310A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BA5F-BFB5-7F41-9BC6-C586EB26699E}" type="datetime1">
              <a:rPr lang="en-US" smtClean="0"/>
              <a:t>6/8/22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15036-B62D-C04E-938B-7313E8992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5795-094A-4A45-9E8E-0FE630C8C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BFBD-4A36-5F49-B5BE-5B92A1D2F0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5059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5DA2-1178-7C4F-A882-BBBD896D7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Improved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br>
              <a:rPr lang="en-US" altLang="zh-CN" dirty="0"/>
            </a:br>
            <a:r>
              <a:rPr lang="en-US" altLang="zh-CN" sz="4400" dirty="0"/>
              <a:t>with</a:t>
            </a:r>
            <a:r>
              <a:rPr lang="zh-CN" altLang="en-US" sz="4400" dirty="0"/>
              <a:t> </a:t>
            </a:r>
            <a:r>
              <a:rPr lang="en-US" altLang="zh-CN" sz="4400" dirty="0"/>
              <a:t>an</a:t>
            </a:r>
            <a:r>
              <a:rPr lang="zh-CN" altLang="en-US" sz="4400" dirty="0"/>
              <a:t> </a:t>
            </a:r>
            <a:r>
              <a:rPr lang="en-US" altLang="zh-CN" sz="4400" dirty="0"/>
              <a:t>application</a:t>
            </a:r>
            <a:r>
              <a:rPr lang="zh-CN" altLang="en-US" sz="4400" dirty="0"/>
              <a:t> </a:t>
            </a:r>
            <a:r>
              <a:rPr lang="en-US" altLang="zh-CN" sz="4400" dirty="0"/>
              <a:t>to</a:t>
            </a:r>
            <a:r>
              <a:rPr lang="zh-CN" altLang="en-US" sz="4400" dirty="0"/>
              <a:t> </a:t>
            </a:r>
            <a:r>
              <a:rPr lang="en-US" altLang="zh-CN" sz="4400" dirty="0"/>
              <a:t>the</a:t>
            </a:r>
            <a:r>
              <a:rPr lang="zh-CN" altLang="en-US" sz="4400" dirty="0"/>
              <a:t> </a:t>
            </a:r>
            <a:r>
              <a:rPr lang="en-US" altLang="zh-CN" sz="4400" dirty="0"/>
              <a:t>Di-Higgs</a:t>
            </a:r>
            <a:r>
              <a:rPr lang="zh-CN" altLang="en-US" sz="4400" dirty="0"/>
              <a:t> </a:t>
            </a:r>
            <a:r>
              <a:rPr lang="en-US" altLang="zh-CN" sz="4400" dirty="0"/>
              <a:t>resonance</a:t>
            </a:r>
            <a:r>
              <a:rPr lang="zh-CN" altLang="en-US" sz="4400" dirty="0"/>
              <a:t> </a:t>
            </a:r>
            <a:r>
              <a:rPr lang="en-US" altLang="zh-CN" sz="4400" dirty="0"/>
              <a:t>search</a:t>
            </a:r>
            <a:endParaRPr lang="en-C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A9909-7218-A34A-9D4D-683774DFE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Ligang</a:t>
            </a:r>
            <a:r>
              <a:rPr lang="zh-CN" altLang="en-US" dirty="0"/>
              <a:t> </a:t>
            </a:r>
            <a:r>
              <a:rPr lang="en-US" altLang="zh-CN" dirty="0"/>
              <a:t>Xia</a:t>
            </a:r>
          </a:p>
          <a:p>
            <a:r>
              <a:rPr lang="en-US" altLang="zh-CN" dirty="0"/>
              <a:t>Nanjing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</a:p>
          <a:p>
            <a:endParaRPr lang="en-US" altLang="zh-CN" dirty="0"/>
          </a:p>
          <a:p>
            <a:r>
              <a:rPr lang="en-US" altLang="zh-CN" i="1" dirty="0"/>
              <a:t>SYSU-PKU</a:t>
            </a:r>
            <a:r>
              <a:rPr lang="zh-CN" altLang="en-US" i="1" dirty="0"/>
              <a:t> </a:t>
            </a:r>
            <a:r>
              <a:rPr lang="en-US" altLang="zh-CN" i="1" dirty="0"/>
              <a:t>Collider</a:t>
            </a:r>
            <a:r>
              <a:rPr lang="zh-CN" altLang="en-US" i="1" dirty="0"/>
              <a:t> </a:t>
            </a:r>
            <a:r>
              <a:rPr lang="en-US" altLang="zh-CN" i="1" dirty="0"/>
              <a:t>Physics</a:t>
            </a:r>
            <a:r>
              <a:rPr lang="zh-CN" altLang="en-US" i="1" dirty="0"/>
              <a:t> </a:t>
            </a:r>
            <a:r>
              <a:rPr lang="en-US" altLang="zh-CN" i="1" dirty="0"/>
              <a:t>Forum</a:t>
            </a:r>
            <a:r>
              <a:rPr lang="zh-CN" altLang="en-US" i="1" dirty="0"/>
              <a:t> </a:t>
            </a:r>
            <a:r>
              <a:rPr lang="en-US" altLang="zh-CN" i="1" dirty="0"/>
              <a:t>for</a:t>
            </a:r>
            <a:r>
              <a:rPr lang="zh-CN" altLang="en-US" i="1" dirty="0"/>
              <a:t> </a:t>
            </a:r>
            <a:r>
              <a:rPr lang="en-US" altLang="zh-CN" i="1" dirty="0"/>
              <a:t>Young</a:t>
            </a:r>
            <a:r>
              <a:rPr lang="zh-CN" altLang="en-US" i="1" dirty="0"/>
              <a:t> </a:t>
            </a:r>
            <a:r>
              <a:rPr lang="en-US" altLang="zh-CN" i="1" dirty="0"/>
              <a:t>Scientists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en-US" altLang="zh-CN" baseline="30000" dirty="0"/>
              <a:t>th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June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en-US" altLang="zh-CN" baseline="30000" dirty="0"/>
              <a:t>th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BC57B-9AE5-124E-A830-54226DD0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16" y="9179"/>
            <a:ext cx="3246783" cy="10317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59ADB-1C7A-FB46-AC2E-AEB3324D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26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20CF-035D-DB4F-A8F6-C8055A2D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F372C-01AA-B040-9F86-6F96AA65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3" y="3236295"/>
            <a:ext cx="8571242" cy="32943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E90A3-92EF-7B49-BBC1-C663438F2F3A}"/>
              </a:ext>
            </a:extLst>
          </p:cNvPr>
          <p:cNvSpPr txBox="1"/>
          <p:nvPr/>
        </p:nvSpPr>
        <p:spPr>
          <a:xfrm>
            <a:off x="395286" y="1618604"/>
            <a:ext cx="556260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Signal</a:t>
            </a:r>
            <a:r>
              <a:rPr lang="zh-CN" altLang="en-US" sz="2800" dirty="0"/>
              <a:t> </a:t>
            </a:r>
            <a:r>
              <a:rPr lang="en-US" altLang="zh-CN" sz="2800" dirty="0"/>
              <a:t>region:</a:t>
            </a:r>
          </a:p>
          <a:p>
            <a:r>
              <a:rPr lang="en-US" altLang="zh-CN" sz="2800" dirty="0"/>
              <a:t>sensitive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B0F0"/>
                </a:solidFill>
              </a:rPr>
              <a:t>P</a:t>
            </a:r>
            <a:r>
              <a:rPr lang="en-US" altLang="zh-CN" sz="2800" dirty="0"/>
              <a:t>arameter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B0F0"/>
                </a:solidFill>
              </a:rPr>
              <a:t>O</a:t>
            </a:r>
            <a:r>
              <a:rPr lang="en-US" altLang="zh-CN" sz="2800" dirty="0"/>
              <a:t>f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B0F0"/>
                </a:solidFill>
              </a:rPr>
              <a:t>I</a:t>
            </a:r>
            <a:r>
              <a:rPr lang="en-US" altLang="zh-CN" sz="2800" dirty="0"/>
              <a:t>nterest</a:t>
            </a:r>
            <a:r>
              <a:rPr lang="zh-CN" altLang="en-US" sz="2800" dirty="0"/>
              <a:t> </a:t>
            </a:r>
            <a:r>
              <a:rPr lang="en-US" altLang="zh-CN" sz="2800" dirty="0"/>
              <a:t>(</a:t>
            </a:r>
            <a:r>
              <a:rPr lang="zh-CN" altLang="en-US" sz="2800" dirty="0"/>
              <a:t>𝛍</a:t>
            </a:r>
            <a:r>
              <a:rPr lang="en-US" altLang="zh-CN" sz="2800" dirty="0"/>
              <a:t>)</a:t>
            </a:r>
            <a:endParaRPr lang="en-C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93D88-7C25-6D4B-9A81-125D8E5F58B0}"/>
              </a:ext>
            </a:extLst>
          </p:cNvPr>
          <p:cNvSpPr txBox="1"/>
          <p:nvPr/>
        </p:nvSpPr>
        <p:spPr>
          <a:xfrm>
            <a:off x="6234111" y="1690687"/>
            <a:ext cx="556260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Control</a:t>
            </a:r>
            <a:r>
              <a:rPr lang="zh-CN" altLang="en-US" sz="2800" dirty="0"/>
              <a:t> </a:t>
            </a:r>
            <a:r>
              <a:rPr lang="en-US" altLang="zh-CN" sz="2800" dirty="0"/>
              <a:t>region:</a:t>
            </a:r>
          </a:p>
          <a:p>
            <a:r>
              <a:rPr lang="en-US" altLang="zh-CN" sz="2800" dirty="0"/>
              <a:t>sensitive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B0F0"/>
                </a:solidFill>
              </a:rPr>
              <a:t>N</a:t>
            </a:r>
            <a:r>
              <a:rPr lang="en-US" altLang="zh-CN" sz="2800" dirty="0"/>
              <a:t>uisance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B0F0"/>
                </a:solidFill>
              </a:rPr>
              <a:t>P</a:t>
            </a:r>
            <a:r>
              <a:rPr lang="en-US" altLang="zh-CN" sz="2800" dirty="0"/>
              <a:t>arameters</a:t>
            </a:r>
            <a:r>
              <a:rPr lang="zh-CN" altLang="en-US" sz="2800" dirty="0"/>
              <a:t> </a:t>
            </a:r>
            <a:r>
              <a:rPr lang="en-US" altLang="zh-CN" sz="2800" dirty="0"/>
              <a:t>(</a:t>
            </a:r>
            <a:r>
              <a:rPr lang="zh-CN" altLang="en-US" sz="2800" dirty="0"/>
              <a:t>𝜃</a:t>
            </a:r>
            <a:r>
              <a:rPr lang="en-US" altLang="zh-CN" sz="2800" dirty="0"/>
              <a:t>)</a:t>
            </a:r>
            <a:endParaRPr lang="en-C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5A895-7903-BD4C-9B47-FE63A619F90E}"/>
              </a:ext>
            </a:extLst>
          </p:cNvPr>
          <p:cNvSpPr txBox="1"/>
          <p:nvPr/>
        </p:nvSpPr>
        <p:spPr>
          <a:xfrm>
            <a:off x="9196388" y="3156510"/>
            <a:ext cx="232886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Most</a:t>
            </a:r>
            <a:r>
              <a:rPr lang="zh-CN" altLang="en-US" sz="2800" dirty="0"/>
              <a:t> </a:t>
            </a:r>
            <a:r>
              <a:rPr lang="en-US" altLang="zh-CN" sz="2800" dirty="0"/>
              <a:t>powerful</a:t>
            </a:r>
            <a:r>
              <a:rPr lang="zh-CN" altLang="en-US" sz="2800" dirty="0"/>
              <a:t> </a:t>
            </a:r>
            <a:r>
              <a:rPr lang="en-US" altLang="zh-CN" sz="2800" dirty="0"/>
              <a:t>test</a:t>
            </a:r>
            <a:r>
              <a:rPr lang="zh-CN" altLang="en-US" sz="2800" dirty="0"/>
              <a:t> </a:t>
            </a:r>
            <a:r>
              <a:rPr lang="en-US" altLang="zh-CN" sz="2800" dirty="0"/>
              <a:t>(</a:t>
            </a:r>
            <a:r>
              <a:rPr lang="en-US" altLang="zh-CN" sz="2800" dirty="0" err="1">
                <a:solidFill>
                  <a:srgbClr val="00B0F0"/>
                </a:solidFill>
              </a:rPr>
              <a:t>Neyman</a:t>
            </a:r>
            <a:r>
              <a:rPr lang="en-US" altLang="zh-CN" sz="2800" dirty="0">
                <a:solidFill>
                  <a:srgbClr val="00B0F0"/>
                </a:solidFill>
              </a:rPr>
              <a:t>-Pearson</a:t>
            </a:r>
            <a:r>
              <a:rPr lang="zh-CN" altLang="en-US" sz="2800" dirty="0"/>
              <a:t> </a:t>
            </a:r>
            <a:r>
              <a:rPr lang="en-US" altLang="zh-CN" sz="2800" dirty="0"/>
              <a:t>theorem)</a:t>
            </a:r>
            <a:endParaRPr lang="en-CN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090E19-6496-854C-8779-5BF0A6BFA70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176588" y="2572711"/>
            <a:ext cx="852487" cy="1313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04D2E-4049-384B-8450-CE83C38284F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800977" y="2644794"/>
            <a:ext cx="1214436" cy="132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613348-D26D-BD48-818A-0A2C4F32FB4E}"/>
              </a:ext>
            </a:extLst>
          </p:cNvPr>
          <p:cNvSpPr txBox="1"/>
          <p:nvPr/>
        </p:nvSpPr>
        <p:spPr>
          <a:xfrm>
            <a:off x="8387886" y="5966536"/>
            <a:ext cx="31373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Optimal</a:t>
            </a:r>
            <a:r>
              <a:rPr lang="zh-CN" altLang="en-US" sz="2400" dirty="0"/>
              <a:t> </a:t>
            </a:r>
            <a:r>
              <a:rPr lang="en-US" altLang="zh-CN" sz="2400" dirty="0"/>
              <a:t>estimate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𝛍</a:t>
            </a:r>
            <a:endParaRPr lang="en-C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F3C27-D145-6F4A-9654-CCCF948F4F3B}"/>
              </a:ext>
            </a:extLst>
          </p:cNvPr>
          <p:cNvSpPr txBox="1"/>
          <p:nvPr/>
        </p:nvSpPr>
        <p:spPr>
          <a:xfrm>
            <a:off x="8387886" y="5333059"/>
            <a:ext cx="36850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𝛍 </a:t>
            </a:r>
            <a:r>
              <a:rPr lang="en-US" altLang="zh-CN" sz="2400" dirty="0"/>
              <a:t>value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want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test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204EC8-FD23-2E40-BB34-1B847D92A2CB}"/>
              </a:ext>
            </a:extLst>
          </p:cNvPr>
          <p:cNvCxnSpPr>
            <a:cxnSpLocks/>
          </p:cNvCxnSpPr>
          <p:nvPr/>
        </p:nvCxnSpPr>
        <p:spPr>
          <a:xfrm flipH="1">
            <a:off x="5514976" y="5563891"/>
            <a:ext cx="2872910" cy="40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7929E-332C-C342-A0CD-930AC7D1E56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514976" y="6197369"/>
            <a:ext cx="2872910" cy="10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0EBE3-52AB-C64B-9DFE-BBC602D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F6-6B25-2F41-95D1-177C2048D739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412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882F5B0-0423-2449-8FE5-C1C6B996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5" y="4763"/>
            <a:ext cx="5337175" cy="20513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90AEC-876F-BD40-96FA-26093F0F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Wald’s</a:t>
            </a:r>
            <a:r>
              <a:rPr lang="zh-CN" altLang="en-US" dirty="0"/>
              <a:t> </a:t>
            </a:r>
            <a:r>
              <a:rPr lang="en-US" altLang="zh-CN" dirty="0"/>
              <a:t>theorem</a:t>
            </a:r>
            <a:endParaRPr lang="en-CN" dirty="0">
              <a:solidFill>
                <a:srgbClr val="00B0F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78FD1-BD46-D24B-9F59-238E0A38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1442768"/>
            <a:ext cx="7753351" cy="40994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2F8B7-E962-DE4C-A1C4-A802C74D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888" y="4841884"/>
            <a:ext cx="9486900" cy="177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DC5CD3-A1DB-2B44-9453-6AC254034882}"/>
              </a:ext>
            </a:extLst>
          </p:cNvPr>
          <p:cNvSpPr txBox="1"/>
          <p:nvPr/>
        </p:nvSpPr>
        <p:spPr>
          <a:xfrm>
            <a:off x="6403182" y="2754280"/>
            <a:ext cx="39147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Can</a:t>
            </a:r>
            <a:r>
              <a:rPr lang="zh-CN" altLang="en-US" sz="4000" dirty="0"/>
              <a:t> </a:t>
            </a:r>
            <a:r>
              <a:rPr lang="en-US" altLang="zh-CN" sz="4000" dirty="0"/>
              <a:t>we</a:t>
            </a:r>
            <a:r>
              <a:rPr lang="zh-CN" altLang="en-US" sz="4000" dirty="0"/>
              <a:t> </a:t>
            </a:r>
            <a:r>
              <a:rPr lang="en-US" altLang="zh-CN" sz="4000" dirty="0"/>
              <a:t>go</a:t>
            </a:r>
            <a:r>
              <a:rPr lang="zh-CN" altLang="en-US" sz="4000" dirty="0"/>
              <a:t> </a:t>
            </a:r>
            <a:r>
              <a:rPr lang="en-US" altLang="zh-CN" sz="4000" dirty="0"/>
              <a:t>one</a:t>
            </a:r>
            <a:r>
              <a:rPr lang="zh-CN" altLang="en-US" sz="4000" dirty="0"/>
              <a:t> </a:t>
            </a:r>
            <a:r>
              <a:rPr lang="en-US" altLang="zh-CN" sz="4000" dirty="0"/>
              <a:t>small</a:t>
            </a:r>
            <a:r>
              <a:rPr lang="zh-CN" altLang="en-US" sz="4000" dirty="0"/>
              <a:t> </a:t>
            </a:r>
            <a:r>
              <a:rPr lang="en-US" altLang="zh-CN" sz="4000" dirty="0"/>
              <a:t>step</a:t>
            </a:r>
            <a:r>
              <a:rPr lang="zh-CN" altLang="en-US" sz="4000" dirty="0"/>
              <a:t> </a:t>
            </a:r>
            <a:r>
              <a:rPr lang="en-US" altLang="zh-CN" sz="4000" dirty="0"/>
              <a:t>further?</a:t>
            </a:r>
            <a:endParaRPr lang="en-CN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74813-9F04-F346-83FC-DA4FCC59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F6-6B25-2F41-95D1-177C2048D739}" type="slidenum">
              <a:rPr lang="en-CN" smtClean="0"/>
              <a:t>11</a:t>
            </a:fld>
            <a:endParaRPr lang="en-C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8510F-F0B8-ED4B-97D9-D219314E9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406" y="4476467"/>
            <a:ext cx="6785827" cy="1082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9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72F15A-06FE-C14C-BE46-E7467F93AD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Example</a:t>
                </a:r>
                <a:r>
                  <a:rPr lang="en-US" altLang="zh-CN" dirty="0">
                    <a:sym typeface="Wingdings" pitchFamily="2" charset="2"/>
                  </a:rPr>
                  <a:t>:</a:t>
                </a:r>
                <a:r>
                  <a:rPr lang="zh-CN" alt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endParaRPr lang="en-C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72F15A-06FE-C14C-BE46-E7467F93A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F844C8-4ADA-8A45-A432-4DFDFD7AA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676400"/>
            <a:ext cx="4467226" cy="1918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E290B-B2DF-B24C-9D27-5A3847B3F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32" y="5003944"/>
            <a:ext cx="4063131" cy="1633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59E9E-BFF5-B84A-B2A4-1E2E8D988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75" y="4824036"/>
            <a:ext cx="6534149" cy="1829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4F45989-DC40-6B48-98EF-5ACCE6A65B9F}"/>
              </a:ext>
            </a:extLst>
          </p:cNvPr>
          <p:cNvSpPr/>
          <p:nvPr/>
        </p:nvSpPr>
        <p:spPr>
          <a:xfrm rot="16200000">
            <a:off x="4707731" y="5459463"/>
            <a:ext cx="485775" cy="722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EFEF9D5-3006-C642-AA38-93D4E2E6A878}"/>
              </a:ext>
            </a:extLst>
          </p:cNvPr>
          <p:cNvSpPr/>
          <p:nvPr/>
        </p:nvSpPr>
        <p:spPr>
          <a:xfrm>
            <a:off x="2349933" y="3944501"/>
            <a:ext cx="485775" cy="722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100DC-59EE-3243-BB98-DDE297644FFE}"/>
                  </a:ext>
                </a:extLst>
              </p:cNvPr>
              <p:cNvSpPr txBox="1"/>
              <p:nvPr/>
            </p:nvSpPr>
            <p:spPr>
              <a:xfrm>
                <a:off x="5915024" y="1766775"/>
                <a:ext cx="5734050" cy="186743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800" dirty="0"/>
                  <a:t>: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not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inconsistent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with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upper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limit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mu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CN" sz="2800" dirty="0"/>
                  <a:t>: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assume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non-negative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signal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strength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and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compare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with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0</a:t>
                </a:r>
                <a:r>
                  <a:rPr lang="zh-CN" altLang="en-US" sz="2800" dirty="0"/>
                  <a:t> </a:t>
                </a:r>
                <a:endParaRPr lang="en-CN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100DC-59EE-3243-BB98-DDE297644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4" y="1766775"/>
                <a:ext cx="5734050" cy="1867434"/>
              </a:xfrm>
              <a:prstGeom prst="rect">
                <a:avLst/>
              </a:prstGeom>
              <a:blipFill>
                <a:blip r:embed="rId6"/>
                <a:stretch>
                  <a:fillRect l="-1978" t="-3333" b="-400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54E3EA-E94C-5640-82D5-91096A3837E3}"/>
              </a:ext>
            </a:extLst>
          </p:cNvPr>
          <p:cNvSpPr txBox="1"/>
          <p:nvPr/>
        </p:nvSpPr>
        <p:spPr>
          <a:xfrm>
            <a:off x="7838718" y="4074824"/>
            <a:ext cx="400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Classic</a:t>
            </a:r>
            <a:r>
              <a:rPr lang="zh-CN" altLang="en-US" sz="2400" dirty="0"/>
              <a:t> </a:t>
            </a:r>
            <a:r>
              <a:rPr lang="en-US" altLang="zh-CN" sz="2400" dirty="0"/>
              <a:t>asymptotic</a:t>
            </a:r>
            <a:r>
              <a:rPr lang="zh-CN" altLang="en-US" sz="2400" dirty="0"/>
              <a:t> </a:t>
            </a:r>
            <a:r>
              <a:rPr lang="en-US" altLang="zh-CN" sz="2400" dirty="0"/>
              <a:t>formulae</a:t>
            </a:r>
            <a:endParaRPr lang="en-CN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198D780-EB7B-5945-9434-19747D52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96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6975-6267-7F49-B48A-1677657E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X(900GeV)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en-US" altLang="zh-CN" dirty="0"/>
              <a:t>HH</a:t>
            </a:r>
            <a:r>
              <a:rPr lang="zh-CN" altLang="en-US" dirty="0"/>
              <a:t>𝛾𝛾</a:t>
            </a:r>
            <a:r>
              <a:rPr lang="en-US" altLang="zh-CN" dirty="0">
                <a:sym typeface="Wingdings" pitchFamily="2" charset="2"/>
              </a:rPr>
              <a:t>bb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7C247-45FC-1C42-8B9A-31CD776D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3511" y="1864865"/>
            <a:ext cx="6948489" cy="4993135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B2939D3-305E-364F-898C-C72D3BDE39B7}"/>
              </a:ext>
            </a:extLst>
          </p:cNvPr>
          <p:cNvSpPr/>
          <p:nvPr/>
        </p:nvSpPr>
        <p:spPr>
          <a:xfrm>
            <a:off x="7380087" y="1300163"/>
            <a:ext cx="2487222" cy="93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endParaRPr lang="en-CN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6ECD602-C43E-4E48-AAA2-E494CC10205B}"/>
              </a:ext>
            </a:extLst>
          </p:cNvPr>
          <p:cNvSpPr/>
          <p:nvPr/>
        </p:nvSpPr>
        <p:spPr>
          <a:xfrm flipH="1">
            <a:off x="4705350" y="1300163"/>
            <a:ext cx="2515194" cy="93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endParaRPr lang="en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72A3D-BFDD-EE4A-9CEB-E9D0D12D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9" y="2625548"/>
            <a:ext cx="4868581" cy="340543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AD45E85-4A2C-2440-92FB-A1BEE9157F37}"/>
              </a:ext>
            </a:extLst>
          </p:cNvPr>
          <p:cNvSpPr/>
          <p:nvPr/>
        </p:nvSpPr>
        <p:spPr>
          <a:xfrm>
            <a:off x="3986213" y="4361432"/>
            <a:ext cx="314325" cy="1767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E022B7-37B2-384A-BE63-A15D7048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675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“bumps”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PDF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?</a:t>
                </a:r>
                <a:endParaRPr lang="en-C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704C737-D173-2E4E-B533-96FA72C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20" y="315427"/>
            <a:ext cx="4063131" cy="1633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13-7E36-BB43-81D3-F5FEA2918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4" y="2139835"/>
            <a:ext cx="4916130" cy="4718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D7F7D1-C934-A04D-8635-88E050B17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670" y="2139835"/>
            <a:ext cx="4916130" cy="47181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3EF26F-EB7A-1A4B-9B63-4D49370425C4}"/>
              </a:ext>
            </a:extLst>
          </p:cNvPr>
          <p:cNvSpPr txBox="1"/>
          <p:nvPr/>
        </p:nvSpPr>
        <p:spPr>
          <a:xfrm>
            <a:off x="2864168" y="3172968"/>
            <a:ext cx="254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bkg.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</a:p>
          <a:p>
            <a:r>
              <a:rPr lang="en-US" altLang="zh-CN" sz="2800" dirty="0"/>
              <a:t>𝜇</a:t>
            </a:r>
            <a:r>
              <a:rPr lang="en-US" altLang="zh-CN" sz="2800" baseline="-25000" dirty="0"/>
              <a:t>H</a:t>
            </a:r>
            <a:r>
              <a:rPr lang="en-US" altLang="zh-CN" sz="2800" dirty="0"/>
              <a:t>=0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40124-E90B-D44A-ACFE-025B4EC0909F}"/>
              </a:ext>
            </a:extLst>
          </p:cNvPr>
          <p:cNvSpPr txBox="1"/>
          <p:nvPr/>
        </p:nvSpPr>
        <p:spPr>
          <a:xfrm>
            <a:off x="8649272" y="2951946"/>
            <a:ext cx="254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bkg.</a:t>
            </a:r>
            <a:r>
              <a:rPr lang="zh-CN" altLang="en-US" sz="2800" dirty="0"/>
              <a:t> </a:t>
            </a:r>
            <a:r>
              <a:rPr lang="en-US" altLang="zh-CN" sz="2800" dirty="0"/>
              <a:t>+sig.</a:t>
            </a:r>
          </a:p>
          <a:p>
            <a:r>
              <a:rPr lang="en-US" altLang="zh-CN" sz="2800" dirty="0"/>
              <a:t>𝜇</a:t>
            </a:r>
            <a:r>
              <a:rPr lang="en-US" altLang="zh-CN" sz="2800" baseline="-25000" dirty="0"/>
              <a:t>H</a:t>
            </a:r>
            <a:r>
              <a:rPr lang="en-US" altLang="zh-CN" sz="2800" dirty="0"/>
              <a:t>&gt;0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45AFBC0-A8E8-A243-832A-BBF102F9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29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“bumps”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PDF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?</a:t>
                </a:r>
                <a:endParaRPr lang="en-C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BD866C9-3302-9340-B65E-FD9306901AC0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60E95D-82F2-AD4E-91BD-5F2E9EB4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63" y="4176908"/>
            <a:ext cx="3567930" cy="25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0CB8D4D-9850-5444-882E-E4828995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66" y="1429043"/>
            <a:ext cx="3567930" cy="25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9F6217-F738-4A4B-A424-2516A2D0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45" y="1429043"/>
            <a:ext cx="3504655" cy="25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D33BF10-EB39-854E-9C62-71F452FA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97" y="4176908"/>
            <a:ext cx="3567930" cy="25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2BC67-2E68-8C4C-905E-22874F7EC04C}"/>
              </a:ext>
            </a:extLst>
          </p:cNvPr>
          <p:cNvSpPr txBox="1"/>
          <p:nvPr/>
        </p:nvSpPr>
        <p:spPr>
          <a:xfrm>
            <a:off x="3577494" y="2225524"/>
            <a:ext cx="16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 </a:t>
            </a:r>
            <a:r>
              <a:rPr lang="en-US" altLang="zh-CN" sz="3600" dirty="0"/>
              <a:t>n=1</a:t>
            </a:r>
            <a:endParaRPr lang="en-CN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DC8A1-9737-2E49-BC13-5B8C996BD723}"/>
              </a:ext>
            </a:extLst>
          </p:cNvPr>
          <p:cNvSpPr txBox="1"/>
          <p:nvPr/>
        </p:nvSpPr>
        <p:spPr>
          <a:xfrm>
            <a:off x="3739578" y="5127609"/>
            <a:ext cx="16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n=2</a:t>
            </a:r>
            <a:endParaRPr lang="en-CN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80156F-A585-614B-B470-1BDF5C620F32}"/>
              </a:ext>
            </a:extLst>
          </p:cNvPr>
          <p:cNvSpPr txBox="1"/>
          <p:nvPr/>
        </p:nvSpPr>
        <p:spPr>
          <a:xfrm>
            <a:off x="8802329" y="954443"/>
            <a:ext cx="338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switch</a:t>
            </a:r>
            <a:r>
              <a:rPr lang="zh-CN" altLang="en-US" sz="2400" dirty="0"/>
              <a:t> </a:t>
            </a:r>
            <a:r>
              <a:rPr lang="en-US" altLang="zh-CN" sz="2400" dirty="0"/>
              <a:t>off</a:t>
            </a:r>
            <a:r>
              <a:rPr lang="zh-CN" altLang="en-US" sz="2400" dirty="0"/>
              <a:t> </a:t>
            </a:r>
            <a:r>
              <a:rPr lang="en-US" altLang="zh-CN" sz="2400" dirty="0"/>
              <a:t>systematics</a:t>
            </a:r>
            <a:endParaRPr lang="en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E86291-B83D-D14B-A3AD-DBE9C05AAAD5}"/>
                  </a:ext>
                </a:extLst>
              </p:cNvPr>
              <p:cNvSpPr txBox="1"/>
              <p:nvPr/>
            </p:nvSpPr>
            <p:spPr>
              <a:xfrm>
                <a:off x="437678" y="2871855"/>
                <a:ext cx="2905191" cy="198406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Things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clear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looking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distribution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toys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number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events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=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1,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2,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…</a:t>
                </a:r>
                <a:endParaRPr lang="en-CN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E86291-B83D-D14B-A3AD-DBE9C05AA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8" y="2871855"/>
                <a:ext cx="2905191" cy="1984069"/>
              </a:xfrm>
              <a:prstGeom prst="rect">
                <a:avLst/>
              </a:prstGeom>
              <a:blipFill>
                <a:blip r:embed="rId7"/>
                <a:stretch>
                  <a:fillRect l="-3030" t="-1887" b="-3145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CA3B90-667C-ED44-ADE6-8E86F55B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727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“bumps”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PDF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?</a:t>
                </a:r>
                <a:endParaRPr lang="en-C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BD866C9-3302-9340-B65E-FD9306901AC0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60E95D-82F2-AD4E-91BD-5F2E9EB4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63" y="4176908"/>
            <a:ext cx="3567930" cy="25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0CB8D4D-9850-5444-882E-E4828995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66" y="1429043"/>
            <a:ext cx="3567930" cy="25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9F6217-F738-4A4B-A424-2516A2D0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45" y="1429043"/>
            <a:ext cx="3504655" cy="25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D33BF10-EB39-854E-9C62-71F452FA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97" y="4176908"/>
            <a:ext cx="3567930" cy="25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2BC67-2E68-8C4C-905E-22874F7EC04C}"/>
              </a:ext>
            </a:extLst>
          </p:cNvPr>
          <p:cNvSpPr txBox="1"/>
          <p:nvPr/>
        </p:nvSpPr>
        <p:spPr>
          <a:xfrm>
            <a:off x="3577494" y="2225524"/>
            <a:ext cx="16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 </a:t>
            </a:r>
            <a:r>
              <a:rPr lang="en-US" altLang="zh-CN" sz="3600" dirty="0"/>
              <a:t>n=1</a:t>
            </a:r>
            <a:endParaRPr lang="en-CN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DC8A1-9737-2E49-BC13-5B8C996BD723}"/>
              </a:ext>
            </a:extLst>
          </p:cNvPr>
          <p:cNvSpPr txBox="1"/>
          <p:nvPr/>
        </p:nvSpPr>
        <p:spPr>
          <a:xfrm>
            <a:off x="3739578" y="5127609"/>
            <a:ext cx="16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n=2</a:t>
            </a:r>
            <a:endParaRPr lang="en-CN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80156F-A585-614B-B470-1BDF5C620F32}"/>
              </a:ext>
            </a:extLst>
          </p:cNvPr>
          <p:cNvSpPr txBox="1"/>
          <p:nvPr/>
        </p:nvSpPr>
        <p:spPr>
          <a:xfrm>
            <a:off x="8802329" y="954443"/>
            <a:ext cx="338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switch</a:t>
            </a:r>
            <a:r>
              <a:rPr lang="zh-CN" altLang="en-US" sz="2400" dirty="0"/>
              <a:t> </a:t>
            </a:r>
            <a:r>
              <a:rPr lang="en-US" altLang="zh-CN" sz="2400" dirty="0"/>
              <a:t>off</a:t>
            </a:r>
            <a:r>
              <a:rPr lang="zh-CN" altLang="en-US" sz="2400" dirty="0"/>
              <a:t> </a:t>
            </a:r>
            <a:r>
              <a:rPr lang="en-US" altLang="zh-CN" sz="2400" dirty="0"/>
              <a:t>systematics</a:t>
            </a:r>
            <a:endParaRPr lang="en-C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F7E59-D662-5143-BF12-26D88781DC35}"/>
              </a:ext>
            </a:extLst>
          </p:cNvPr>
          <p:cNvSpPr/>
          <p:nvPr/>
        </p:nvSpPr>
        <p:spPr>
          <a:xfrm>
            <a:off x="1198424" y="4183152"/>
            <a:ext cx="737420" cy="40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b0</a:t>
            </a:r>
            <a:endParaRPr lang="en-C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80DFE-8EC3-4B43-A5B6-A6473BFB8104}"/>
              </a:ext>
            </a:extLst>
          </p:cNvPr>
          <p:cNvSpPr/>
          <p:nvPr/>
        </p:nvSpPr>
        <p:spPr>
          <a:xfrm>
            <a:off x="2024335" y="3253626"/>
            <a:ext cx="737420" cy="135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b1</a:t>
            </a:r>
            <a:endParaRPr lang="en-C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747293-0C88-7641-A449-D791CA2A2D80}"/>
              </a:ext>
            </a:extLst>
          </p:cNvPr>
          <p:cNvSpPr/>
          <p:nvPr/>
        </p:nvSpPr>
        <p:spPr>
          <a:xfrm>
            <a:off x="1186376" y="1894036"/>
            <a:ext cx="737420" cy="22125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s0</a:t>
            </a:r>
            <a:endParaRPr lang="en-C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007DD-B79A-974D-8CBB-92E77341E9D3}"/>
              </a:ext>
            </a:extLst>
          </p:cNvPr>
          <p:cNvSpPr/>
          <p:nvPr/>
        </p:nvSpPr>
        <p:spPr>
          <a:xfrm>
            <a:off x="2027037" y="2734694"/>
            <a:ext cx="737420" cy="4474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s1</a:t>
            </a:r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192E-63B7-734A-8C8A-D8BE7CCDF040}"/>
              </a:ext>
            </a:extLst>
          </p:cNvPr>
          <p:cNvSpPr/>
          <p:nvPr/>
        </p:nvSpPr>
        <p:spPr>
          <a:xfrm>
            <a:off x="1032386" y="1690689"/>
            <a:ext cx="1887795" cy="31025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7203B-2F2F-2D40-9F81-DDC80088B6D1}"/>
              </a:ext>
            </a:extLst>
          </p:cNvPr>
          <p:cNvSpPr txBox="1"/>
          <p:nvPr/>
        </p:nvSpPr>
        <p:spPr>
          <a:xfrm>
            <a:off x="294968" y="5179651"/>
            <a:ext cx="328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supposing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b="1" dirty="0"/>
              <a:t>2-bin</a:t>
            </a:r>
            <a:r>
              <a:rPr lang="zh-CN" altLang="en-US" sz="2400" b="1" dirty="0"/>
              <a:t> </a:t>
            </a:r>
            <a:r>
              <a:rPr lang="en-US" altLang="zh-CN" sz="2400" dirty="0"/>
              <a:t>observable</a:t>
            </a:r>
            <a:r>
              <a:rPr lang="zh-CN" altLang="en-US" sz="2400" dirty="0"/>
              <a:t> </a:t>
            </a:r>
            <a:r>
              <a:rPr lang="en-US" altLang="zh-CN" sz="2400" dirty="0"/>
              <a:t>distribution</a:t>
            </a:r>
            <a:endParaRPr lang="en-CN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F045A-17C1-6346-85EF-75178D78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1980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“bumps”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PDF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?</a:t>
                </a:r>
                <a:endParaRPr lang="en-C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07A29-4DF9-6746-9CE0-6207BA8BC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660E95D-82F2-AD4E-91BD-5F2E9EB4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63" y="4176908"/>
            <a:ext cx="3567930" cy="25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D33BF10-EB39-854E-9C62-71F452FA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97" y="4176908"/>
            <a:ext cx="3567930" cy="25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FDC8A1-9737-2E49-BC13-5B8C996BD723}"/>
              </a:ext>
            </a:extLst>
          </p:cNvPr>
          <p:cNvSpPr txBox="1"/>
          <p:nvPr/>
        </p:nvSpPr>
        <p:spPr>
          <a:xfrm>
            <a:off x="3739578" y="5127609"/>
            <a:ext cx="16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n=2</a:t>
            </a:r>
            <a:endParaRPr lang="en-CN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F7E59-D662-5143-BF12-26D88781DC35}"/>
              </a:ext>
            </a:extLst>
          </p:cNvPr>
          <p:cNvSpPr/>
          <p:nvPr/>
        </p:nvSpPr>
        <p:spPr>
          <a:xfrm>
            <a:off x="1198424" y="4183152"/>
            <a:ext cx="737420" cy="40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b0</a:t>
            </a:r>
            <a:endParaRPr lang="en-C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80DFE-8EC3-4B43-A5B6-A6473BFB8104}"/>
              </a:ext>
            </a:extLst>
          </p:cNvPr>
          <p:cNvSpPr/>
          <p:nvPr/>
        </p:nvSpPr>
        <p:spPr>
          <a:xfrm>
            <a:off x="2024335" y="3253626"/>
            <a:ext cx="737420" cy="135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b1</a:t>
            </a:r>
            <a:endParaRPr lang="en-C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747293-0C88-7641-A449-D791CA2A2D80}"/>
              </a:ext>
            </a:extLst>
          </p:cNvPr>
          <p:cNvSpPr/>
          <p:nvPr/>
        </p:nvSpPr>
        <p:spPr>
          <a:xfrm>
            <a:off x="1186376" y="1894036"/>
            <a:ext cx="737420" cy="22125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s0</a:t>
            </a:r>
            <a:endParaRPr lang="en-C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007DD-B79A-974D-8CBB-92E77341E9D3}"/>
              </a:ext>
            </a:extLst>
          </p:cNvPr>
          <p:cNvSpPr/>
          <p:nvPr/>
        </p:nvSpPr>
        <p:spPr>
          <a:xfrm>
            <a:off x="2027037" y="2734694"/>
            <a:ext cx="737420" cy="4474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s1</a:t>
            </a:r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192E-63B7-734A-8C8A-D8BE7CCDF040}"/>
              </a:ext>
            </a:extLst>
          </p:cNvPr>
          <p:cNvSpPr/>
          <p:nvPr/>
        </p:nvSpPr>
        <p:spPr>
          <a:xfrm>
            <a:off x="1032386" y="1690689"/>
            <a:ext cx="1887795" cy="31025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7203B-2F2F-2D40-9F81-DDC80088B6D1}"/>
              </a:ext>
            </a:extLst>
          </p:cNvPr>
          <p:cNvSpPr txBox="1"/>
          <p:nvPr/>
        </p:nvSpPr>
        <p:spPr>
          <a:xfrm>
            <a:off x="294968" y="5179651"/>
            <a:ext cx="328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supposing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b="1" dirty="0"/>
              <a:t>2-bin</a:t>
            </a:r>
            <a:r>
              <a:rPr lang="zh-CN" altLang="en-US" sz="2400" b="1" dirty="0"/>
              <a:t> </a:t>
            </a:r>
            <a:r>
              <a:rPr lang="en-US" altLang="zh-CN" sz="2400" dirty="0"/>
              <a:t>observable</a:t>
            </a:r>
            <a:r>
              <a:rPr lang="zh-CN" altLang="en-US" sz="2400" dirty="0"/>
              <a:t> </a:t>
            </a:r>
            <a:r>
              <a:rPr lang="en-US" altLang="zh-CN" sz="2400" dirty="0"/>
              <a:t>distribution</a:t>
            </a:r>
            <a:endParaRPr lang="en-C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2D154-5E6C-874F-BE12-7ECCA584D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374" y="282691"/>
            <a:ext cx="2643149" cy="551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7AF17-B41C-6045-B9DD-8D1F56A6E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850" y="984025"/>
            <a:ext cx="4219010" cy="809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F4193E-B167-D146-BA54-D07B437BF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152" y="2734215"/>
            <a:ext cx="1611676" cy="372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998275-5C33-EA4C-896F-AB28AF6AF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0397" y="1968149"/>
            <a:ext cx="3081723" cy="1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865388-0EC0-984C-9072-3354FA228B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9193" y="2455978"/>
            <a:ext cx="3791314" cy="956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4585DBB1-95BA-A343-9028-67E7E9F6534C}"/>
              </a:ext>
            </a:extLst>
          </p:cNvPr>
          <p:cNvSpPr/>
          <p:nvPr/>
        </p:nvSpPr>
        <p:spPr>
          <a:xfrm>
            <a:off x="4265302" y="3176983"/>
            <a:ext cx="641211" cy="272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4B50B2E5-4920-6044-B075-5CD17C123872}"/>
              </a:ext>
            </a:extLst>
          </p:cNvPr>
          <p:cNvSpPr/>
          <p:nvPr/>
        </p:nvSpPr>
        <p:spPr>
          <a:xfrm>
            <a:off x="7741514" y="3045689"/>
            <a:ext cx="641211" cy="272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1FA40D-6262-F64C-BA3E-83E0794FADFE}"/>
              </a:ext>
            </a:extLst>
          </p:cNvPr>
          <p:cNvSpPr txBox="1"/>
          <p:nvPr/>
        </p:nvSpPr>
        <p:spPr>
          <a:xfrm>
            <a:off x="9190031" y="4813286"/>
            <a:ext cx="228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Probability=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2</a:t>
            </a:r>
            <a:r>
              <a:rPr lang="zh-CN" altLang="en-US" sz="2000" dirty="0"/>
              <a:t> 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endParaRPr lang="en-CN" sz="200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ED8E5DC-0961-3341-943D-ACB27CA4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5824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F4AC-5BB7-B745-84EB-E135869A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ABEFA-2FE9-6049-82F3-8C231E1DD2C0}"/>
              </a:ext>
            </a:extLst>
          </p:cNvPr>
          <p:cNvSpPr/>
          <p:nvPr/>
        </p:nvSpPr>
        <p:spPr>
          <a:xfrm>
            <a:off x="1198424" y="4183152"/>
            <a:ext cx="737420" cy="40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b0</a:t>
            </a:r>
            <a:endParaRPr lang="en-C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DE5C7-197C-B84C-9301-D7B0565F4496}"/>
              </a:ext>
            </a:extLst>
          </p:cNvPr>
          <p:cNvSpPr/>
          <p:nvPr/>
        </p:nvSpPr>
        <p:spPr>
          <a:xfrm>
            <a:off x="2024335" y="3253626"/>
            <a:ext cx="737420" cy="135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b1</a:t>
            </a:r>
            <a:endParaRPr lang="en-C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62119-68EC-0949-90DB-F6877AFDCB35}"/>
              </a:ext>
            </a:extLst>
          </p:cNvPr>
          <p:cNvSpPr/>
          <p:nvPr/>
        </p:nvSpPr>
        <p:spPr>
          <a:xfrm>
            <a:off x="1186376" y="1894036"/>
            <a:ext cx="737420" cy="22125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s0</a:t>
            </a:r>
            <a:endParaRPr lang="en-C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72A8D-B261-5A46-A4FC-B6A2B4AF78D1}"/>
              </a:ext>
            </a:extLst>
          </p:cNvPr>
          <p:cNvSpPr/>
          <p:nvPr/>
        </p:nvSpPr>
        <p:spPr>
          <a:xfrm>
            <a:off x="2027037" y="2734694"/>
            <a:ext cx="737420" cy="4474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s1</a:t>
            </a:r>
            <a:endParaRPr lang="en-C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80BAB-9B73-6A40-B1FE-FBEF615900A8}"/>
              </a:ext>
            </a:extLst>
          </p:cNvPr>
          <p:cNvSpPr/>
          <p:nvPr/>
        </p:nvSpPr>
        <p:spPr>
          <a:xfrm>
            <a:off x="1032386" y="1690689"/>
            <a:ext cx="1887795" cy="31025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5F803-3381-A64E-A4BD-8E3A2FD5A67A}"/>
              </a:ext>
            </a:extLst>
          </p:cNvPr>
          <p:cNvSpPr txBox="1"/>
          <p:nvPr/>
        </p:nvSpPr>
        <p:spPr>
          <a:xfrm>
            <a:off x="274253" y="4969252"/>
            <a:ext cx="3282526" cy="156966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supposing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6</a:t>
            </a:r>
            <a:r>
              <a:rPr lang="en-US" altLang="zh-CN" sz="2400" b="1" dirty="0"/>
              <a:t>-bin</a:t>
            </a:r>
            <a:r>
              <a:rPr lang="zh-CN" altLang="en-US" sz="2400" b="1" dirty="0"/>
              <a:t> </a:t>
            </a:r>
            <a:r>
              <a:rPr lang="en-US" altLang="zh-CN" sz="2400" dirty="0"/>
              <a:t>observable</a:t>
            </a:r>
            <a:r>
              <a:rPr lang="zh-CN" altLang="en-US" sz="2400" dirty="0"/>
              <a:t> </a:t>
            </a:r>
            <a:r>
              <a:rPr lang="en-US" altLang="zh-CN" sz="2400" dirty="0"/>
              <a:t>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Supposing</a:t>
            </a:r>
            <a:r>
              <a:rPr lang="zh-CN" altLang="en-US" sz="2400" dirty="0"/>
              <a:t> </a:t>
            </a:r>
            <a:r>
              <a:rPr lang="en-US" altLang="zh-CN" sz="2400" dirty="0" err="1">
                <a:solidFill>
                  <a:srgbClr val="FF0000"/>
                </a:solidFill>
              </a:rPr>
              <a:t>n</a:t>
            </a:r>
            <a:r>
              <a:rPr lang="en-US" altLang="zh-CN" sz="2400" baseline="-25000" dirty="0" err="1">
                <a:solidFill>
                  <a:srgbClr val="FF0000"/>
                </a:solidFill>
              </a:rPr>
              <a:t>small</a:t>
            </a:r>
            <a:r>
              <a:rPr lang="en-US" altLang="zh-CN" sz="2400" dirty="0">
                <a:solidFill>
                  <a:srgbClr val="FF0000"/>
                </a:solidFill>
              </a:rPr>
              <a:t>=5</a:t>
            </a:r>
            <a:endParaRPr lang="en-CN" sz="2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289891-E12D-DF4B-8327-393C6C14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33" y="1802254"/>
            <a:ext cx="8800799" cy="2312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A762B-068A-2D44-9E5B-FF7735614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82" y="5693947"/>
            <a:ext cx="8171814" cy="1124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D9158C-3975-AF40-8B97-D073429B28FA}"/>
              </a:ext>
            </a:extLst>
          </p:cNvPr>
          <p:cNvSpPr txBox="1"/>
          <p:nvPr/>
        </p:nvSpPr>
        <p:spPr>
          <a:xfrm>
            <a:off x="7746289" y="1540093"/>
            <a:ext cx="416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n</a:t>
            </a:r>
            <a:r>
              <a:rPr lang="en-US" altLang="zh-CN" sz="2400" b="1" baseline="-25000" dirty="0" err="1"/>
              <a:t>small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threshold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endParaRPr lang="en-C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34E6C-981E-EB4A-AF7A-E78695E6BAAB}"/>
              </a:ext>
            </a:extLst>
          </p:cNvPr>
          <p:cNvSpPr txBox="1"/>
          <p:nvPr/>
        </p:nvSpPr>
        <p:spPr>
          <a:xfrm>
            <a:off x="8192056" y="4067797"/>
            <a:ext cx="337738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Large-Statistics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part: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continual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classical</a:t>
            </a:r>
            <a:r>
              <a:rPr lang="zh-CN" altLang="en-US" sz="2400" dirty="0"/>
              <a:t> </a:t>
            </a:r>
            <a:r>
              <a:rPr lang="en-US" altLang="zh-CN" sz="2400" dirty="0"/>
              <a:t>asymptotic</a:t>
            </a:r>
            <a:r>
              <a:rPr lang="zh-CN" altLang="en-US" sz="2400" dirty="0"/>
              <a:t> </a:t>
            </a:r>
            <a:r>
              <a:rPr lang="en-US" altLang="zh-CN" sz="2400" dirty="0"/>
              <a:t>formulae</a:t>
            </a:r>
            <a:endParaRPr lang="en-C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8FB845-7284-D44F-8BD7-73470A0A551A}"/>
              </a:ext>
            </a:extLst>
          </p:cNvPr>
          <p:cNvSpPr txBox="1"/>
          <p:nvPr/>
        </p:nvSpPr>
        <p:spPr>
          <a:xfrm>
            <a:off x="4463427" y="4171042"/>
            <a:ext cx="337738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Small-Statistics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part: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discrete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analytical/numerical</a:t>
            </a:r>
            <a:r>
              <a:rPr lang="zh-CN" altLang="en-US" sz="2400" dirty="0"/>
              <a:t> </a:t>
            </a:r>
            <a:r>
              <a:rPr lang="en-US" altLang="zh-CN" sz="2400" dirty="0"/>
              <a:t>calculation</a:t>
            </a:r>
            <a:endParaRPr lang="en-CN" sz="24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0035E16-E6D0-EC4F-B032-7F67B809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1439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F4AC-5BB7-B745-84EB-E135869A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endParaRPr lang="en-C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289891-E12D-DF4B-8327-393C6C14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33" y="1802254"/>
            <a:ext cx="8800799" cy="2312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A762B-068A-2D44-9E5B-FF7735614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82" y="5693947"/>
            <a:ext cx="8171814" cy="1124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D9158C-3975-AF40-8B97-D073429B28FA}"/>
              </a:ext>
            </a:extLst>
          </p:cNvPr>
          <p:cNvSpPr txBox="1"/>
          <p:nvPr/>
        </p:nvSpPr>
        <p:spPr>
          <a:xfrm>
            <a:off x="7746289" y="1540093"/>
            <a:ext cx="416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n</a:t>
            </a:r>
            <a:r>
              <a:rPr lang="en-US" altLang="zh-CN" sz="2400" b="1" baseline="-25000" dirty="0" err="1"/>
              <a:t>small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threshold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endParaRPr lang="en-C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34E6C-981E-EB4A-AF7A-E78695E6BAAB}"/>
              </a:ext>
            </a:extLst>
          </p:cNvPr>
          <p:cNvSpPr txBox="1"/>
          <p:nvPr/>
        </p:nvSpPr>
        <p:spPr>
          <a:xfrm>
            <a:off x="8192056" y="4067797"/>
            <a:ext cx="337738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Large-Statistics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part: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continual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classical</a:t>
            </a:r>
            <a:r>
              <a:rPr lang="zh-CN" altLang="en-US" sz="2400" dirty="0"/>
              <a:t> </a:t>
            </a:r>
            <a:r>
              <a:rPr lang="en-US" altLang="zh-CN" sz="2400" dirty="0"/>
              <a:t>asymptotic</a:t>
            </a:r>
            <a:r>
              <a:rPr lang="zh-CN" altLang="en-US" sz="2400" dirty="0"/>
              <a:t> </a:t>
            </a:r>
            <a:r>
              <a:rPr lang="en-US" altLang="zh-CN" sz="2400" dirty="0"/>
              <a:t>formulae</a:t>
            </a:r>
            <a:endParaRPr lang="en-C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8FB845-7284-D44F-8BD7-73470A0A551A}"/>
              </a:ext>
            </a:extLst>
          </p:cNvPr>
          <p:cNvSpPr txBox="1"/>
          <p:nvPr/>
        </p:nvSpPr>
        <p:spPr>
          <a:xfrm>
            <a:off x="4463427" y="4171042"/>
            <a:ext cx="337738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Small-Statistics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part: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discrete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analytical/numerical</a:t>
            </a:r>
            <a:r>
              <a:rPr lang="zh-CN" altLang="en-US" sz="2400" dirty="0"/>
              <a:t> </a:t>
            </a:r>
            <a:r>
              <a:rPr lang="en-US" altLang="zh-CN" sz="2400" dirty="0"/>
              <a:t>calculation</a:t>
            </a:r>
            <a:endParaRPr lang="en-CN" sz="2400" dirty="0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7BDBC26A-02DC-2343-BAD6-2EA0888D8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502478"/>
            <a:ext cx="4356623" cy="31306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0A5B3-7757-114A-80D1-A9EBF8F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6194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E4CF-4A3B-994A-932C-220043B5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Di-Higgs</a:t>
            </a:r>
            <a:r>
              <a:rPr lang="zh-CN" altLang="en-US" dirty="0"/>
              <a:t> </a:t>
            </a:r>
            <a:r>
              <a:rPr lang="en-US" altLang="zh-CN" dirty="0"/>
              <a:t>production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9253F9-A218-DE4B-A0C0-7990DA80C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73" y="2652970"/>
            <a:ext cx="5185079" cy="13255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4F8BD-E2C3-9349-9EA4-20AD89BC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3" y="5091538"/>
            <a:ext cx="5968266" cy="13255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6522E2-8675-EC4D-809C-A13C186B9025}"/>
                  </a:ext>
                </a:extLst>
              </p:cNvPr>
              <p:cNvSpPr txBox="1"/>
              <p:nvPr/>
            </p:nvSpPr>
            <p:spPr>
              <a:xfrm>
                <a:off x="1916716" y="3423165"/>
                <a:ext cx="568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6522E2-8675-EC4D-809C-A13C186B9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716" y="3423165"/>
                <a:ext cx="568411" cy="369332"/>
              </a:xfrm>
              <a:prstGeom prst="rect">
                <a:avLst/>
              </a:prstGeom>
              <a:blipFill>
                <a:blip r:embed="rId4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E2C16D5-6B4D-1D42-A5C3-7007C04A1048}"/>
              </a:ext>
            </a:extLst>
          </p:cNvPr>
          <p:cNvSpPr txBox="1"/>
          <p:nvPr/>
        </p:nvSpPr>
        <p:spPr>
          <a:xfrm>
            <a:off x="328873" y="157514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Non-resonant</a:t>
            </a:r>
            <a:r>
              <a:rPr lang="zh-CN" altLang="en-US" sz="2400" dirty="0"/>
              <a:t> </a:t>
            </a:r>
            <a:r>
              <a:rPr lang="en-US" altLang="zh-CN" sz="2400" b="1" dirty="0"/>
              <a:t>production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double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higgs</a:t>
            </a:r>
            <a:r>
              <a:rPr lang="zh-CN" altLang="en-US" sz="2400" dirty="0"/>
              <a:t> </a:t>
            </a:r>
            <a:r>
              <a:rPr lang="en-US" altLang="zh-CN" sz="2400" dirty="0"/>
              <a:t>events</a:t>
            </a:r>
            <a:r>
              <a:rPr lang="zh-CN" altLang="en-US" sz="2400" dirty="0"/>
              <a:t>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/>
              <a:t>triple-</a:t>
            </a:r>
            <a:r>
              <a:rPr lang="en-US" altLang="zh-CN" sz="2400" dirty="0" err="1"/>
              <a:t>higgs</a:t>
            </a:r>
            <a:r>
              <a:rPr lang="zh-CN" altLang="en-US" sz="2400" dirty="0"/>
              <a:t> </a:t>
            </a:r>
            <a:r>
              <a:rPr lang="en-US" altLang="zh-CN" sz="2400" dirty="0"/>
              <a:t>coupling</a:t>
            </a:r>
            <a:r>
              <a:rPr lang="zh-CN" altLang="en-US" sz="2400" dirty="0"/>
              <a:t> </a:t>
            </a:r>
            <a:r>
              <a:rPr lang="en-US" altLang="zh-CN" sz="2400" dirty="0"/>
              <a:t>strength,</a:t>
            </a:r>
            <a:r>
              <a:rPr lang="zh-CN" altLang="en-US" sz="2400" dirty="0"/>
              <a:t> </a:t>
            </a:r>
            <a:r>
              <a:rPr lang="en-US" altLang="zh-CN" sz="2400" dirty="0"/>
              <a:t>…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4211C-23FF-784D-8FB5-0219D741F622}"/>
              </a:ext>
            </a:extLst>
          </p:cNvPr>
          <p:cNvSpPr txBox="1"/>
          <p:nvPr/>
        </p:nvSpPr>
        <p:spPr>
          <a:xfrm>
            <a:off x="328873" y="4181929"/>
            <a:ext cx="1148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Resonant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production</a:t>
            </a:r>
            <a:r>
              <a:rPr lang="zh-CN" altLang="en-US" sz="2400" b="1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double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higgs</a:t>
            </a:r>
            <a:r>
              <a:rPr lang="zh-CN" altLang="en-US" sz="2400" dirty="0"/>
              <a:t> </a:t>
            </a:r>
            <a:r>
              <a:rPr lang="en-US" altLang="zh-CN" sz="2400" dirty="0"/>
              <a:t>events</a:t>
            </a:r>
            <a:r>
              <a:rPr lang="zh-CN" altLang="en-US" sz="2400" dirty="0"/>
              <a:t>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/>
              <a:t>search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high-mass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resonance,</a:t>
            </a:r>
            <a:r>
              <a:rPr lang="zh-CN" altLang="en-US" sz="2400" dirty="0"/>
              <a:t> </a:t>
            </a:r>
            <a:r>
              <a:rPr lang="en-US" altLang="zh-CN" sz="2400" dirty="0"/>
              <a:t>graviton,</a:t>
            </a:r>
            <a:r>
              <a:rPr lang="zh-CN" altLang="en-US" sz="2400" dirty="0"/>
              <a:t> </a:t>
            </a:r>
            <a:r>
              <a:rPr lang="en-US" altLang="zh-CN" sz="2400" dirty="0"/>
              <a:t>…</a:t>
            </a:r>
            <a:endParaRPr lang="en-CN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A013E4-5455-CF49-B8CD-AFCD3E515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707" y="2129014"/>
            <a:ext cx="2777154" cy="178657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E605982-8C21-9F4E-A11F-F596E416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36985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F4AC-5BB7-B745-84EB-E135869A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9158C-3975-AF40-8B97-D073429B28FA}"/>
              </a:ext>
            </a:extLst>
          </p:cNvPr>
          <p:cNvSpPr txBox="1"/>
          <p:nvPr/>
        </p:nvSpPr>
        <p:spPr>
          <a:xfrm>
            <a:off x="7897761" y="612407"/>
            <a:ext cx="416887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n</a:t>
            </a:r>
            <a:r>
              <a:rPr lang="en-US" altLang="zh-CN" sz="2400" b="1" baseline="-25000" dirty="0" err="1"/>
              <a:t>small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threshold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endParaRPr lang="en-CN" sz="2400" dirty="0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7BDBC26A-02DC-2343-BAD6-2EA0888D8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4467"/>
            <a:ext cx="6169743" cy="443353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0A5B3-7757-114A-80D1-A9EBF8F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20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F64A8-D6B4-4D43-8A81-10E0FD8D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4467"/>
            <a:ext cx="6169741" cy="4433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B5BB9-9C5C-6E4C-96D8-EDC1611BE6C8}"/>
              </a:ext>
            </a:extLst>
          </p:cNvPr>
          <p:cNvSpPr txBox="1"/>
          <p:nvPr/>
        </p:nvSpPr>
        <p:spPr>
          <a:xfrm>
            <a:off x="838200" y="1901247"/>
            <a:ext cx="48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conservative</a:t>
            </a:r>
            <a:r>
              <a:rPr lang="zh-CN" altLang="en-US" sz="2800" dirty="0"/>
              <a:t> </a:t>
            </a:r>
            <a:r>
              <a:rPr lang="en-US" altLang="zh-CN" sz="2800" dirty="0"/>
              <a:t>choice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</a:t>
            </a:r>
            <a:r>
              <a:rPr lang="en-US" altLang="zh-CN" sz="2800" baseline="-25000" dirty="0" err="1"/>
              <a:t>small</a:t>
            </a:r>
            <a:endParaRPr lang="en-CN" sz="28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07AE7-1337-B640-AC0E-9C0C1487E8C4}"/>
              </a:ext>
            </a:extLst>
          </p:cNvPr>
          <p:cNvSpPr txBox="1"/>
          <p:nvPr/>
        </p:nvSpPr>
        <p:spPr>
          <a:xfrm>
            <a:off x="6934200" y="1937970"/>
            <a:ext cx="48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aggressive</a:t>
            </a:r>
            <a:r>
              <a:rPr lang="zh-CN" altLang="en-US" sz="2800" dirty="0"/>
              <a:t> </a:t>
            </a:r>
            <a:r>
              <a:rPr lang="en-US" altLang="zh-CN" sz="2800" dirty="0"/>
              <a:t>choice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</a:t>
            </a:r>
            <a:r>
              <a:rPr lang="en-US" altLang="zh-CN" sz="2800" baseline="-25000" dirty="0" err="1"/>
              <a:t>small</a:t>
            </a:r>
            <a:endParaRPr lang="en-CN" sz="2800" baseline="-250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E1EB647-84C4-B841-A7A8-FBB2C1256B41}"/>
              </a:ext>
            </a:extLst>
          </p:cNvPr>
          <p:cNvSpPr/>
          <p:nvPr/>
        </p:nvSpPr>
        <p:spPr>
          <a:xfrm>
            <a:off x="5722374" y="4316769"/>
            <a:ext cx="1020097" cy="64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369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F4AC-5BB7-B745-84EB-E135869A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9158C-3975-AF40-8B97-D073429B28FA}"/>
              </a:ext>
            </a:extLst>
          </p:cNvPr>
          <p:cNvSpPr txBox="1"/>
          <p:nvPr/>
        </p:nvSpPr>
        <p:spPr>
          <a:xfrm>
            <a:off x="7897761" y="612407"/>
            <a:ext cx="416887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n</a:t>
            </a:r>
            <a:r>
              <a:rPr lang="en-US" altLang="zh-CN" sz="2400" b="1" baseline="-25000" dirty="0" err="1"/>
              <a:t>small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threshold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endParaRPr lang="en-CN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0A5B3-7757-114A-80D1-A9EBF8F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21</a:t>
            </a:fld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B5BB9-9C5C-6E4C-96D8-EDC1611BE6C8}"/>
              </a:ext>
            </a:extLst>
          </p:cNvPr>
          <p:cNvSpPr txBox="1"/>
          <p:nvPr/>
        </p:nvSpPr>
        <p:spPr>
          <a:xfrm>
            <a:off x="838200" y="1901247"/>
            <a:ext cx="48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conservative</a:t>
            </a:r>
            <a:r>
              <a:rPr lang="zh-CN" altLang="en-US" sz="2800" dirty="0"/>
              <a:t> </a:t>
            </a:r>
            <a:r>
              <a:rPr lang="en-US" altLang="zh-CN" sz="2800" dirty="0"/>
              <a:t>choice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</a:t>
            </a:r>
            <a:r>
              <a:rPr lang="en-US" altLang="zh-CN" sz="2800" baseline="-25000" dirty="0" err="1"/>
              <a:t>small</a:t>
            </a:r>
            <a:endParaRPr lang="en-CN" sz="28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07AE7-1337-B640-AC0E-9C0C1487E8C4}"/>
              </a:ext>
            </a:extLst>
          </p:cNvPr>
          <p:cNvSpPr txBox="1"/>
          <p:nvPr/>
        </p:nvSpPr>
        <p:spPr>
          <a:xfrm>
            <a:off x="6934200" y="1937970"/>
            <a:ext cx="48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aggressive</a:t>
            </a:r>
            <a:r>
              <a:rPr lang="zh-CN" altLang="en-US" sz="2800" dirty="0"/>
              <a:t> </a:t>
            </a:r>
            <a:r>
              <a:rPr lang="en-US" altLang="zh-CN" sz="2800" dirty="0"/>
              <a:t>choice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</a:t>
            </a:r>
            <a:r>
              <a:rPr lang="en-US" altLang="zh-CN" sz="2800" baseline="-25000" dirty="0" err="1"/>
              <a:t>small</a:t>
            </a:r>
            <a:endParaRPr lang="en-CN" sz="2800" baseline="-250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E1EB647-84C4-B841-A7A8-FBB2C1256B41}"/>
              </a:ext>
            </a:extLst>
          </p:cNvPr>
          <p:cNvSpPr/>
          <p:nvPr/>
        </p:nvSpPr>
        <p:spPr>
          <a:xfrm>
            <a:off x="5585951" y="4191060"/>
            <a:ext cx="1020097" cy="64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A393D-F75A-164E-9AEE-CAD9AFEC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988" y="2613393"/>
            <a:ext cx="5054600" cy="363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A3EE37-FD52-3845-AD5F-A449C651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14" y="2617434"/>
            <a:ext cx="505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8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F4AC-5BB7-B745-84EB-E135869A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endParaRPr lang="en-CN" dirty="0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7BDBC26A-02DC-2343-BAD6-2EA0888D8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079781"/>
            <a:ext cx="5257802" cy="377821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0A5B3-7757-114A-80D1-A9EBF8F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22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F64A8-D6B4-4D43-8A81-10E0FD8D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079781"/>
            <a:ext cx="5257800" cy="3778219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E1EB647-84C4-B841-A7A8-FBB2C1256B41}"/>
              </a:ext>
            </a:extLst>
          </p:cNvPr>
          <p:cNvSpPr/>
          <p:nvPr/>
        </p:nvSpPr>
        <p:spPr>
          <a:xfrm>
            <a:off x="5257803" y="4644425"/>
            <a:ext cx="1020097" cy="64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82EEE-0AB9-B84C-95C2-23786E063210}"/>
              </a:ext>
            </a:extLst>
          </p:cNvPr>
          <p:cNvSpPr txBox="1"/>
          <p:nvPr/>
        </p:nvSpPr>
        <p:spPr>
          <a:xfrm>
            <a:off x="545689" y="1297858"/>
            <a:ext cx="10913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Still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more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of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education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value</a:t>
            </a:r>
            <a:r>
              <a:rPr lang="zh-CN" altLang="en-US" sz="2800" dirty="0"/>
              <a:t> </a:t>
            </a:r>
            <a:r>
              <a:rPr lang="en-US" altLang="zh-CN" sz="2800" dirty="0"/>
              <a:t>due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How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to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/>
              <a:t>choose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</a:t>
            </a:r>
            <a:r>
              <a:rPr lang="en-US" altLang="zh-CN" sz="2800" baseline="-25000" dirty="0" err="1"/>
              <a:t>small</a:t>
            </a:r>
            <a:r>
              <a:rPr lang="en-US" altLang="zh-CN" sz="28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How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many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bins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Small-Statistics</a:t>
            </a:r>
            <a:r>
              <a:rPr lang="zh-CN" altLang="en-US" sz="2800" dirty="0"/>
              <a:t> </a:t>
            </a:r>
            <a:r>
              <a:rPr lang="en-US" altLang="zh-CN" sz="2800" dirty="0"/>
              <a:t>part?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How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to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correct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Large-Statistics</a:t>
            </a:r>
            <a:r>
              <a:rPr lang="zh-CN" altLang="en-US" sz="2800" dirty="0"/>
              <a:t> </a:t>
            </a:r>
            <a:r>
              <a:rPr lang="en-US" altLang="zh-CN" sz="2800" dirty="0"/>
              <a:t>part</a:t>
            </a:r>
            <a:r>
              <a:rPr lang="zh-CN" altLang="en-US" sz="2800" dirty="0"/>
              <a:t> </a:t>
            </a:r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want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aggressive</a:t>
            </a:r>
            <a:r>
              <a:rPr lang="zh-CN" altLang="en-US" sz="2800" dirty="0"/>
              <a:t>  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38261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C095-07C0-B34F-89FB-A2E0F836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1D38-8935-2C41-B8D4-00E474D54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(work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progress)</a:t>
            </a:r>
          </a:p>
          <a:p>
            <a:pPr lvl="1"/>
            <a:r>
              <a:rPr lang="en-US" altLang="zh-CN" dirty="0"/>
              <a:t>Large-statistics</a:t>
            </a:r>
            <a:r>
              <a:rPr lang="zh-CN" altLang="en-US" dirty="0"/>
              <a:t> </a:t>
            </a:r>
            <a:r>
              <a:rPr lang="en-US" altLang="zh-CN" dirty="0"/>
              <a:t>part:</a:t>
            </a:r>
            <a:r>
              <a:rPr lang="zh-CN" altLang="en-US" dirty="0"/>
              <a:t> </a:t>
            </a:r>
            <a:r>
              <a:rPr lang="en-US" altLang="zh-CN" dirty="0"/>
              <a:t>described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</a:p>
          <a:p>
            <a:pPr lvl="1"/>
            <a:r>
              <a:rPr lang="en-US" altLang="zh-CN" dirty="0"/>
              <a:t>Small-statistics</a:t>
            </a:r>
            <a:r>
              <a:rPr lang="zh-CN" altLang="en-US" dirty="0"/>
              <a:t> </a:t>
            </a:r>
            <a:r>
              <a:rPr lang="en-US" altLang="zh-CN" dirty="0"/>
              <a:t>part:</a:t>
            </a:r>
            <a:r>
              <a:rPr lang="zh-CN" altLang="en-US" dirty="0"/>
              <a:t> </a:t>
            </a:r>
            <a:r>
              <a:rPr lang="en-US" altLang="zh-CN" dirty="0"/>
              <a:t>described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analytic/numerical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case:</a:t>
            </a:r>
            <a:r>
              <a:rPr lang="zh-CN" altLang="en-US" dirty="0"/>
              <a:t> </a:t>
            </a:r>
            <a:r>
              <a:rPr lang="en-US" altLang="zh-CN" dirty="0"/>
              <a:t>di-</a:t>
            </a:r>
            <a:r>
              <a:rPr lang="en-US" altLang="zh-CN" dirty="0" err="1"/>
              <a:t>higgs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 err="1"/>
              <a:t>X</a:t>
            </a:r>
            <a:r>
              <a:rPr lang="en-US" altLang="zh-CN" dirty="0" err="1">
                <a:sym typeface="Wingdings" pitchFamily="2" charset="2"/>
              </a:rPr>
              <a:t></a:t>
            </a:r>
            <a:r>
              <a:rPr lang="en-US" altLang="zh-CN" dirty="0" err="1"/>
              <a:t>HH</a:t>
            </a:r>
            <a:r>
              <a:rPr lang="en-US" altLang="zh-CN" dirty="0" err="1">
                <a:sym typeface="Wingdings" pitchFamily="2" charset="2"/>
              </a:rPr>
              <a:t>bbyy</a:t>
            </a:r>
            <a:endParaRPr lang="en-US" altLang="zh-CN" dirty="0">
              <a:sym typeface="Wingdings" pitchFamily="2" charset="2"/>
            </a:endParaRPr>
          </a:p>
          <a:p>
            <a:pPr lvl="1"/>
            <a:r>
              <a:rPr lang="en-US" altLang="zh-CN" dirty="0">
                <a:sym typeface="Wingdings" pitchFamily="2" charset="2"/>
              </a:rPr>
              <a:t>Look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promising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Still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some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issues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fixed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More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education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value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for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moment</a:t>
            </a:r>
          </a:p>
          <a:p>
            <a:pPr lvl="1"/>
            <a:endParaRPr lang="en-US" altLang="zh-CN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CN" dirty="0">
              <a:sym typeface="Wingdings" pitchFamily="2" charset="2"/>
            </a:endParaRP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EA932-6297-2D43-AEE0-9B6EEF08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23</a:t>
            </a:fld>
            <a:endParaRPr lang="en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D6881-FCB1-844F-9FDF-8BC5F27D39CD}"/>
              </a:ext>
            </a:extLst>
          </p:cNvPr>
          <p:cNvSpPr txBox="1"/>
          <p:nvPr/>
        </p:nvSpPr>
        <p:spPr>
          <a:xfrm>
            <a:off x="4908754" y="5495963"/>
            <a:ext cx="644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Thank</a:t>
            </a:r>
            <a:r>
              <a:rPr lang="zh-CN" altLang="en-US" sz="4000" dirty="0"/>
              <a:t> </a:t>
            </a:r>
            <a:r>
              <a:rPr lang="en-US" altLang="zh-CN" sz="4000" dirty="0"/>
              <a:t>you</a:t>
            </a:r>
            <a:r>
              <a:rPr lang="zh-CN" altLang="en-US" sz="4000" dirty="0"/>
              <a:t> </a:t>
            </a:r>
            <a:r>
              <a:rPr lang="en-US" altLang="zh-CN" sz="4000" dirty="0"/>
              <a:t>for</a:t>
            </a:r>
            <a:r>
              <a:rPr lang="zh-CN" altLang="en-US" sz="4000" dirty="0"/>
              <a:t> </a:t>
            </a:r>
            <a:r>
              <a:rPr lang="en-US" altLang="zh-CN" sz="4000" dirty="0"/>
              <a:t>your</a:t>
            </a:r>
            <a:r>
              <a:rPr lang="zh-CN" altLang="en-US" sz="4000" dirty="0"/>
              <a:t> </a:t>
            </a:r>
            <a:r>
              <a:rPr lang="en-US" altLang="zh-CN" sz="4000" dirty="0"/>
              <a:t>attention!</a:t>
            </a:r>
            <a:endParaRPr lang="en-CN" sz="4000" dirty="0"/>
          </a:p>
        </p:txBody>
      </p:sp>
    </p:spTree>
    <p:extLst>
      <p:ext uri="{BB962C8B-B14F-4D97-AF65-F5344CB8AC3E}">
        <p14:creationId xmlns:p14="http://schemas.microsoft.com/office/powerpoint/2010/main" val="12691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CF72-F03A-7E4E-A8F2-58410D89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Di-Higgs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ATLAS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4DDB2-3C8E-CE41-8DAB-859ADC501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2142" y="3467198"/>
            <a:ext cx="3399858" cy="33527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EB8AB-7129-6D40-939E-F98C2A652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35124"/>
            <a:ext cx="4534931" cy="3322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E5269-248D-844C-9295-C0D4D7C9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285" y="3467198"/>
            <a:ext cx="3487239" cy="3388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EE813E-A4FF-B544-850C-6850E5B2E1BB}"/>
              </a:ext>
            </a:extLst>
          </p:cNvPr>
          <p:cNvSpPr txBox="1"/>
          <p:nvPr/>
        </p:nvSpPr>
        <p:spPr>
          <a:xfrm>
            <a:off x="562974" y="1470454"/>
            <a:ext cx="10033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search</a:t>
            </a:r>
            <a:r>
              <a:rPr lang="zh-CN" altLang="en-US" sz="2400" dirty="0"/>
              <a:t> </a:t>
            </a:r>
            <a:r>
              <a:rPr lang="en-US" altLang="zh-CN" sz="2400" dirty="0"/>
              <a:t>has</a:t>
            </a:r>
            <a:r>
              <a:rPr lang="zh-CN" altLang="en-US" sz="2400" dirty="0"/>
              <a:t> </a:t>
            </a:r>
            <a:r>
              <a:rPr lang="en-US" altLang="zh-CN" sz="2400" dirty="0"/>
              <a:t>been</a:t>
            </a:r>
            <a:r>
              <a:rPr lang="zh-CN" altLang="en-US" sz="2400" dirty="0"/>
              <a:t> </a:t>
            </a:r>
            <a:r>
              <a:rPr lang="en-US" altLang="zh-CN" sz="2400" dirty="0"/>
              <a:t>performed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several</a:t>
            </a:r>
            <a:r>
              <a:rPr lang="zh-CN" altLang="en-US" sz="2400" dirty="0"/>
              <a:t> </a:t>
            </a:r>
            <a:r>
              <a:rPr lang="en-US" altLang="zh-CN" sz="2400" dirty="0"/>
              <a:t>final</a:t>
            </a:r>
            <a:r>
              <a:rPr lang="zh-CN" altLang="en-US" sz="2400" dirty="0"/>
              <a:t> </a:t>
            </a:r>
            <a:r>
              <a:rPr lang="en-US" altLang="zh-CN" sz="2400" dirty="0"/>
              <a:t>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)(H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0070C0"/>
                </a:solidFill>
              </a:rPr>
              <a:t>𝛾𝛾</a:t>
            </a:r>
            <a:r>
              <a:rPr lang="en-US" altLang="zh-CN" sz="2400" dirty="0"/>
              <a:t>):</a:t>
            </a:r>
            <a:r>
              <a:rPr lang="zh-CN" altLang="en-US" sz="2400" dirty="0"/>
              <a:t> </a:t>
            </a:r>
            <a:r>
              <a:rPr lang="en-US" altLang="zh-CN" sz="2400" dirty="0"/>
              <a:t>low</a:t>
            </a:r>
            <a:r>
              <a:rPr lang="zh-CN" altLang="en-US" sz="2400" dirty="0"/>
              <a:t> </a:t>
            </a:r>
            <a:r>
              <a:rPr lang="en-US" altLang="zh-CN" sz="2400" dirty="0"/>
              <a:t>BR,</a:t>
            </a:r>
            <a:r>
              <a:rPr lang="zh-CN" altLang="en-US" sz="2400" dirty="0"/>
              <a:t> </a:t>
            </a:r>
            <a:r>
              <a:rPr lang="en-US" altLang="zh-CN" sz="2400" dirty="0"/>
              <a:t>clean,</a:t>
            </a:r>
            <a:r>
              <a:rPr lang="zh-CN" altLang="en-US" sz="2400" dirty="0"/>
              <a:t> </a:t>
            </a:r>
            <a:r>
              <a:rPr lang="en-US" altLang="zh-CN" sz="2400" dirty="0"/>
              <a:t>sensitive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low-mass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resonances</a:t>
            </a:r>
            <a:r>
              <a:rPr lang="zh-CN" altLang="en-US" sz="2400" dirty="0"/>
              <a:t> </a:t>
            </a:r>
            <a:r>
              <a:rPr lang="en-US" altLang="zh-CN" sz="2400" dirty="0"/>
              <a:t>(&lt;</a:t>
            </a:r>
            <a:r>
              <a:rPr lang="zh-CN" altLang="en-US" sz="2400" dirty="0"/>
              <a:t> </a:t>
            </a:r>
            <a:r>
              <a:rPr lang="en-US" altLang="zh-CN" sz="2400" dirty="0"/>
              <a:t>1</a:t>
            </a:r>
            <a:r>
              <a:rPr lang="zh-CN" altLang="en-US" sz="2400" dirty="0"/>
              <a:t>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)(H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0070C0"/>
                </a:solidFill>
              </a:rPr>
              <a:t>𝜏𝜏</a:t>
            </a:r>
            <a:r>
              <a:rPr lang="en-US" altLang="zh-CN" sz="2400" dirty="0"/>
              <a:t>):</a:t>
            </a:r>
            <a:r>
              <a:rPr lang="zh-CN" altLang="en-US" sz="2400" dirty="0"/>
              <a:t> </a:t>
            </a:r>
            <a:r>
              <a:rPr lang="en-US" altLang="zh-CN" sz="2400" dirty="0"/>
              <a:t>sensitive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median-mass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):</a:t>
            </a:r>
            <a:r>
              <a:rPr lang="zh-CN" altLang="en-US" sz="2400" dirty="0"/>
              <a:t> </a:t>
            </a:r>
            <a:r>
              <a:rPr lang="en-US" altLang="zh-CN" sz="2400" dirty="0"/>
              <a:t>high</a:t>
            </a:r>
            <a:r>
              <a:rPr lang="zh-CN" altLang="en-US" sz="2400" dirty="0"/>
              <a:t> </a:t>
            </a:r>
            <a:r>
              <a:rPr lang="en-US" altLang="zh-CN" sz="2400" dirty="0"/>
              <a:t>BR,</a:t>
            </a:r>
            <a:r>
              <a:rPr lang="zh-CN" altLang="en-US" sz="2400" dirty="0"/>
              <a:t> </a:t>
            </a:r>
            <a:r>
              <a:rPr lang="en-US" altLang="zh-CN" sz="2400" dirty="0"/>
              <a:t>dirty,</a:t>
            </a:r>
            <a:r>
              <a:rPr lang="zh-CN" altLang="en-US" sz="2400" dirty="0"/>
              <a:t> </a:t>
            </a:r>
            <a:r>
              <a:rPr lang="en-US" altLang="zh-CN" sz="2400" dirty="0"/>
              <a:t>sensitive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high-mass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resonances</a:t>
            </a:r>
            <a:r>
              <a:rPr lang="zh-CN" altLang="en-US" sz="2400" dirty="0"/>
              <a:t> </a:t>
            </a:r>
            <a:r>
              <a:rPr lang="en-US" altLang="zh-CN" sz="2400" dirty="0"/>
              <a:t>(&gt;1</a:t>
            </a:r>
            <a:r>
              <a:rPr lang="zh-CN" altLang="en-US" sz="2400" dirty="0"/>
              <a:t>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)</a:t>
            </a:r>
            <a:endParaRPr lang="en-CN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F8E839-3916-014A-A45C-2921786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543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CF72-F03A-7E4E-A8F2-58410D89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Di-Higgs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ATLAS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E813E-A4FF-B544-850C-6850E5B2E1BB}"/>
              </a:ext>
            </a:extLst>
          </p:cNvPr>
          <p:cNvSpPr txBox="1"/>
          <p:nvPr/>
        </p:nvSpPr>
        <p:spPr>
          <a:xfrm>
            <a:off x="562974" y="1470454"/>
            <a:ext cx="10033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search</a:t>
            </a:r>
            <a:r>
              <a:rPr lang="zh-CN" altLang="en-US" sz="2400" dirty="0"/>
              <a:t> </a:t>
            </a:r>
            <a:r>
              <a:rPr lang="en-US" altLang="zh-CN" sz="2400" dirty="0"/>
              <a:t>has</a:t>
            </a:r>
            <a:r>
              <a:rPr lang="zh-CN" altLang="en-US" sz="2400" dirty="0"/>
              <a:t> </a:t>
            </a:r>
            <a:r>
              <a:rPr lang="en-US" altLang="zh-CN" sz="2400" dirty="0"/>
              <a:t>been</a:t>
            </a:r>
            <a:r>
              <a:rPr lang="zh-CN" altLang="en-US" sz="2400" dirty="0"/>
              <a:t> </a:t>
            </a:r>
            <a:r>
              <a:rPr lang="en-US" altLang="zh-CN" sz="2400" dirty="0"/>
              <a:t>performed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several</a:t>
            </a:r>
            <a:r>
              <a:rPr lang="zh-CN" altLang="en-US" sz="2400" dirty="0"/>
              <a:t> </a:t>
            </a:r>
            <a:r>
              <a:rPr lang="en-US" altLang="zh-CN" sz="2400" dirty="0"/>
              <a:t>final</a:t>
            </a:r>
            <a:r>
              <a:rPr lang="zh-CN" altLang="en-US" sz="2400" dirty="0"/>
              <a:t> </a:t>
            </a:r>
            <a:r>
              <a:rPr lang="en-US" altLang="zh-CN" sz="2400" dirty="0"/>
              <a:t>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)(H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0070C0"/>
                </a:solidFill>
              </a:rPr>
              <a:t>𝛾𝛾</a:t>
            </a:r>
            <a:r>
              <a:rPr lang="en-US" altLang="zh-CN" sz="2400" dirty="0"/>
              <a:t>):</a:t>
            </a:r>
            <a:r>
              <a:rPr lang="zh-CN" altLang="en-US" sz="2400" dirty="0"/>
              <a:t> </a:t>
            </a:r>
            <a:r>
              <a:rPr lang="en-US" altLang="zh-CN" sz="2400" dirty="0"/>
              <a:t>sensitive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low-mass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resonances</a:t>
            </a:r>
            <a:r>
              <a:rPr lang="zh-CN" altLang="en-US" sz="2400" dirty="0"/>
              <a:t> </a:t>
            </a:r>
            <a:r>
              <a:rPr lang="en-US" altLang="zh-CN" sz="2400" dirty="0"/>
              <a:t>(&lt;</a:t>
            </a:r>
            <a:r>
              <a:rPr lang="zh-CN" altLang="en-US" sz="2400" dirty="0"/>
              <a:t> </a:t>
            </a:r>
            <a:r>
              <a:rPr lang="en-US" altLang="zh-CN" sz="2400" dirty="0"/>
              <a:t>1</a:t>
            </a:r>
            <a:r>
              <a:rPr lang="zh-CN" altLang="en-US" sz="2400" dirty="0"/>
              <a:t>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)(H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0070C0"/>
                </a:solidFill>
              </a:rPr>
              <a:t>𝜏𝜏</a:t>
            </a:r>
            <a:r>
              <a:rPr lang="en-US" altLang="zh-CN" sz="2400" dirty="0"/>
              <a:t>):</a:t>
            </a:r>
            <a:r>
              <a:rPr lang="zh-CN" altLang="en-US" sz="2400" dirty="0"/>
              <a:t> </a:t>
            </a:r>
            <a:r>
              <a:rPr lang="en-US" altLang="zh-CN" sz="2400" dirty="0"/>
              <a:t>sensitive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median-mass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)(</a:t>
            </a:r>
            <a:r>
              <a:rPr lang="en-US" altLang="zh-CN" sz="2400" dirty="0" err="1"/>
              <a:t>H</a:t>
            </a:r>
            <a:r>
              <a:rPr lang="en-US" altLang="zh-CN" sz="2400" dirty="0" err="1">
                <a:sym typeface="Wingdings" pitchFamily="2" charset="2"/>
              </a:rPr>
              <a:t></a:t>
            </a:r>
            <a:r>
              <a:rPr lang="en-US" altLang="zh-CN" sz="2400" dirty="0" err="1">
                <a:solidFill>
                  <a:srgbClr val="0070C0"/>
                </a:solidFill>
              </a:rPr>
              <a:t>bb</a:t>
            </a:r>
            <a:r>
              <a:rPr lang="en-US" altLang="zh-CN" sz="2400" dirty="0"/>
              <a:t>):</a:t>
            </a:r>
            <a:r>
              <a:rPr lang="zh-CN" altLang="en-US" sz="2400" dirty="0"/>
              <a:t> </a:t>
            </a:r>
            <a:r>
              <a:rPr lang="en-US" altLang="zh-CN" sz="2400" dirty="0"/>
              <a:t>sensitive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high-mass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resonances (&gt;1</a:t>
            </a:r>
            <a:r>
              <a:rPr lang="zh-CN" altLang="en-US" sz="2400" dirty="0"/>
              <a:t>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)</a:t>
            </a:r>
            <a:endParaRPr lang="en-C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42A586-13E6-3045-862D-ABBA0BF0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18" y="1324831"/>
            <a:ext cx="6361382" cy="55331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A63E58-D013-E047-82DA-4D99565C6FFA}"/>
              </a:ext>
            </a:extLst>
          </p:cNvPr>
          <p:cNvSpPr txBox="1"/>
          <p:nvPr/>
        </p:nvSpPr>
        <p:spPr>
          <a:xfrm>
            <a:off x="122085" y="4143403"/>
            <a:ext cx="570853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Current</a:t>
            </a:r>
            <a:r>
              <a:rPr lang="zh-CN" altLang="en-US" sz="2400" dirty="0"/>
              <a:t> </a:t>
            </a:r>
            <a:r>
              <a:rPr lang="en-US" altLang="zh-CN" sz="2400" dirty="0"/>
              <a:t>status:</a:t>
            </a:r>
          </a:p>
          <a:p>
            <a:pPr marL="285750" indent="-285750">
              <a:buFontTx/>
              <a:buChar char="-"/>
            </a:pP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full</a:t>
            </a:r>
            <a:r>
              <a:rPr lang="zh-CN" altLang="en-US" sz="2400" dirty="0"/>
              <a:t> </a:t>
            </a:r>
            <a:r>
              <a:rPr lang="en-US" altLang="zh-CN" sz="2400" dirty="0"/>
              <a:t>run2</a:t>
            </a:r>
            <a:r>
              <a:rPr lang="zh-CN" altLang="en-US" sz="2400" dirty="0"/>
              <a:t> </a:t>
            </a:r>
            <a:r>
              <a:rPr lang="en-US" altLang="zh-CN" sz="2400" dirty="0"/>
              <a:t>dataset,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no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significant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evidence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HH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up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to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3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</a:rPr>
              <a:t>TeV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zh-CN" sz="2400" dirty="0">
                <a:solidFill>
                  <a:srgbClr val="0070C0"/>
                </a:solidFill>
              </a:rPr>
              <a:t>Upper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limits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production</a:t>
            </a:r>
            <a:r>
              <a:rPr lang="zh-CN" altLang="en-US" sz="2400" dirty="0"/>
              <a:t> </a:t>
            </a:r>
            <a:r>
              <a:rPr lang="en-US" altLang="zh-CN" sz="2400" dirty="0"/>
              <a:t>cross</a:t>
            </a:r>
            <a:r>
              <a:rPr lang="zh-CN" altLang="en-US" sz="2400" dirty="0"/>
              <a:t> </a:t>
            </a:r>
            <a:r>
              <a:rPr lang="en-US" altLang="zh-CN" sz="2400" dirty="0"/>
              <a:t>section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provided.</a:t>
            </a:r>
            <a:endParaRPr lang="en-CN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65D030-8326-454D-BF17-810DBF1C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6835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CF72-F03A-7E4E-A8F2-58410D89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Di-Higgs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bb</a:t>
            </a:r>
            <a:r>
              <a:rPr lang="zh-CN" altLang="en-US" dirty="0">
                <a:solidFill>
                  <a:srgbClr val="0070C0"/>
                </a:solidFill>
              </a:rPr>
              <a:t>𝛾𝛾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EB8AB-7129-6D40-939E-F98C2A652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53832"/>
            <a:ext cx="4782352" cy="3504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964A1-8126-4745-8FD5-C5E51CF6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042" y="3353832"/>
            <a:ext cx="5088758" cy="3504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E253DC-FA90-0443-8618-AF1E22394E13}"/>
              </a:ext>
            </a:extLst>
          </p:cNvPr>
          <p:cNvSpPr txBox="1"/>
          <p:nvPr/>
        </p:nvSpPr>
        <p:spPr>
          <a:xfrm>
            <a:off x="571500" y="147729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Search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HH</a:t>
            </a:r>
            <a:r>
              <a:rPr lang="zh-CN" altLang="en-US" sz="2800" dirty="0"/>
              <a:t> </a:t>
            </a:r>
            <a:r>
              <a:rPr lang="en-US" altLang="zh-CN" sz="2800" dirty="0"/>
              <a:t>resonance</a:t>
            </a:r>
            <a:r>
              <a:rPr lang="zh-CN" altLang="en-US" sz="2800" dirty="0"/>
              <a:t> </a:t>
            </a:r>
            <a:r>
              <a:rPr lang="en-US" altLang="zh-CN" sz="2800" dirty="0"/>
              <a:t>using</a:t>
            </a:r>
            <a:r>
              <a:rPr lang="zh-CN" altLang="en-US" sz="2800" dirty="0"/>
              <a:t> </a:t>
            </a:r>
            <a:r>
              <a:rPr lang="en-US" altLang="zh-CN" sz="2800" dirty="0"/>
              <a:t>(H</a:t>
            </a:r>
            <a:r>
              <a:rPr lang="zh-CN" altLang="en-US" sz="2800" dirty="0"/>
              <a:t> </a:t>
            </a:r>
            <a:r>
              <a:rPr lang="en-US" altLang="zh-CN" sz="2800" dirty="0">
                <a:sym typeface="Wingdings" pitchFamily="2" charset="2"/>
              </a:rPr>
              <a:t>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bb,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H</a:t>
            </a:r>
            <a:r>
              <a:rPr lang="zh-CN" altLang="en-US" sz="2800" dirty="0"/>
              <a:t>𝛾𝛾</a:t>
            </a:r>
            <a:r>
              <a:rPr lang="en-US" altLang="zh-CN" sz="2800" dirty="0"/>
              <a:t>)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ATLAS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Multi-Variant-Analysis-based</a:t>
            </a:r>
            <a:r>
              <a:rPr lang="zh-CN" altLang="en-US" sz="2800" dirty="0"/>
              <a:t> </a:t>
            </a:r>
            <a:r>
              <a:rPr lang="en-US" altLang="zh-CN" sz="2800" dirty="0"/>
              <a:t>event</a:t>
            </a:r>
            <a:r>
              <a:rPr lang="zh-CN" altLang="en-US" sz="2800" dirty="0"/>
              <a:t> </a:t>
            </a:r>
            <a:r>
              <a:rPr lang="en-US" altLang="zh-CN" sz="2800" dirty="0"/>
              <a:t>selection: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training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many</a:t>
            </a:r>
            <a:r>
              <a:rPr lang="zh-CN" altLang="en-US" sz="2800" dirty="0"/>
              <a:t> </a:t>
            </a:r>
            <a:r>
              <a:rPr lang="en-US" altLang="zh-CN" sz="2800" dirty="0"/>
              <a:t>observables</a:t>
            </a:r>
            <a:r>
              <a:rPr lang="zh-CN" altLang="en-US" sz="2800" dirty="0"/>
              <a:t> </a:t>
            </a:r>
            <a:r>
              <a:rPr lang="en-US" altLang="zh-CN" sz="2800" dirty="0"/>
              <a:t>including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m(bb</a:t>
            </a:r>
            <a:r>
              <a:rPr lang="zh-CN" altLang="en-US" sz="2800" dirty="0">
                <a:solidFill>
                  <a:srgbClr val="0070C0"/>
                </a:solidFill>
              </a:rPr>
              <a:t>𝛾𝛾</a:t>
            </a:r>
            <a:r>
              <a:rPr lang="en-US" altLang="zh-CN" sz="2800" dirty="0">
                <a:solidFill>
                  <a:srgbClr val="0070C0"/>
                </a:solidFill>
              </a:rPr>
              <a:t>),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m(bb)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Cut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Boosted-Decision-Tree</a:t>
            </a:r>
            <a:r>
              <a:rPr lang="zh-CN" altLang="en-US" sz="2800" dirty="0"/>
              <a:t> </a:t>
            </a:r>
            <a:r>
              <a:rPr lang="en-US" altLang="zh-CN" sz="2800" dirty="0"/>
              <a:t>score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look</a:t>
            </a:r>
            <a:r>
              <a:rPr lang="zh-CN" altLang="en-US" sz="2800" dirty="0"/>
              <a:t> </a:t>
            </a:r>
            <a:r>
              <a:rPr lang="en-US" altLang="zh-CN" sz="2800" dirty="0"/>
              <a:t>at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m(</a:t>
            </a:r>
            <a:r>
              <a:rPr lang="zh-CN" altLang="en-US" sz="2800" dirty="0">
                <a:solidFill>
                  <a:srgbClr val="0070C0"/>
                </a:solidFill>
              </a:rPr>
              <a:t>𝛾𝛾</a:t>
            </a:r>
            <a:r>
              <a:rPr lang="en-US" altLang="zh-CN" sz="2800" dirty="0">
                <a:solidFill>
                  <a:srgbClr val="0070C0"/>
                </a:solidFill>
              </a:rPr>
              <a:t>)</a:t>
            </a:r>
            <a:r>
              <a:rPr lang="zh-CN" altLang="en-US" sz="2800" dirty="0">
                <a:solidFill>
                  <a:srgbClr val="0070C0"/>
                </a:solidFill>
              </a:rPr>
              <a:t>  </a:t>
            </a: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EB2FC-58E7-8548-8DB3-D0815B74807B}"/>
              </a:ext>
            </a:extLst>
          </p:cNvPr>
          <p:cNvSpPr txBox="1"/>
          <p:nvPr/>
        </p:nvSpPr>
        <p:spPr>
          <a:xfrm>
            <a:off x="8372476" y="4460232"/>
            <a:ext cx="31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X=500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GeV</a:t>
            </a:r>
            <a:endParaRPr lang="en-CN" sz="28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C11469A-1A69-344E-98AD-BC9D1A2A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0020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25FE-EE93-F44E-932D-58BA80B9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Interpretation</a:t>
            </a:r>
            <a:endParaRPr lang="en-C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37937E-2793-8343-8025-D23D4C3F6382}"/>
              </a:ext>
            </a:extLst>
          </p:cNvPr>
          <p:cNvSpPr/>
          <p:nvPr/>
        </p:nvSpPr>
        <p:spPr>
          <a:xfrm>
            <a:off x="728664" y="3429000"/>
            <a:ext cx="2890838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Observables</a:t>
            </a:r>
          </a:p>
          <a:p>
            <a:pPr algn="ctr"/>
            <a:r>
              <a:rPr lang="en-US" altLang="zh-CN" sz="2000" dirty="0"/>
              <a:t>mass,</a:t>
            </a:r>
            <a:r>
              <a:rPr lang="zh-CN" altLang="en-US" sz="2000" dirty="0"/>
              <a:t> </a:t>
            </a:r>
            <a:r>
              <a:rPr lang="en-US" altLang="zh-CN" sz="2000" dirty="0"/>
              <a:t>BDT</a:t>
            </a:r>
            <a:r>
              <a:rPr lang="zh-CN" altLang="en-US" sz="2000" dirty="0"/>
              <a:t> </a:t>
            </a:r>
            <a:r>
              <a:rPr lang="en-US" altLang="zh-CN" sz="2000" dirty="0"/>
              <a:t>score</a:t>
            </a:r>
            <a:endParaRPr lang="en-CN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20FD41-1B31-9747-9ABB-0D3D8C142AB2}"/>
              </a:ext>
            </a:extLst>
          </p:cNvPr>
          <p:cNvSpPr/>
          <p:nvPr/>
        </p:nvSpPr>
        <p:spPr>
          <a:xfrm>
            <a:off x="138112" y="1338263"/>
            <a:ext cx="2705101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Event</a:t>
            </a:r>
            <a:r>
              <a:rPr lang="zh-CN" altLang="en-US" sz="2800" dirty="0"/>
              <a:t> </a:t>
            </a:r>
            <a:r>
              <a:rPr lang="en-US" altLang="zh-CN" sz="2800" dirty="0"/>
              <a:t>selection</a:t>
            </a:r>
            <a:endParaRPr lang="en-C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09F2A0-A565-F64C-B4FF-0928867DC08A}"/>
              </a:ext>
            </a:extLst>
          </p:cNvPr>
          <p:cNvSpPr/>
          <p:nvPr/>
        </p:nvSpPr>
        <p:spPr>
          <a:xfrm>
            <a:off x="4154507" y="1558133"/>
            <a:ext cx="2890838" cy="14747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Hypothesis</a:t>
            </a:r>
          </a:p>
          <a:p>
            <a:pPr algn="ctr"/>
            <a:r>
              <a:rPr lang="en-US" altLang="zh-CN" sz="2400" dirty="0"/>
              <a:t>SM</a:t>
            </a:r>
            <a:r>
              <a:rPr lang="zh-CN" altLang="en-US" sz="2400" dirty="0"/>
              <a:t> </a:t>
            </a:r>
            <a:r>
              <a:rPr lang="en-US" altLang="zh-CN" sz="2400" dirty="0"/>
              <a:t>vs</a:t>
            </a:r>
            <a:r>
              <a:rPr lang="zh-CN" altLang="en-US" sz="2400" dirty="0"/>
              <a:t> </a:t>
            </a:r>
            <a:r>
              <a:rPr lang="en-US" altLang="zh-CN" sz="2400" dirty="0"/>
              <a:t>BSM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7B3AA2-EF08-424E-92E0-385EE3A61ED4}"/>
              </a:ext>
            </a:extLst>
          </p:cNvPr>
          <p:cNvSpPr/>
          <p:nvPr/>
        </p:nvSpPr>
        <p:spPr>
          <a:xfrm>
            <a:off x="5376427" y="3380124"/>
            <a:ext cx="3109135" cy="140634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Test</a:t>
            </a:r>
            <a:r>
              <a:rPr lang="zh-CN" altLang="en-US" sz="2800" dirty="0"/>
              <a:t> </a:t>
            </a:r>
            <a:r>
              <a:rPr lang="en-US" altLang="zh-CN" sz="2800" dirty="0"/>
              <a:t>statistics</a:t>
            </a:r>
          </a:p>
          <a:p>
            <a:pPr algn="ctr"/>
            <a:r>
              <a:rPr lang="en-US" altLang="zh-CN" sz="2800" dirty="0"/>
              <a:t>N.O.E.,</a:t>
            </a:r>
            <a:r>
              <a:rPr lang="zh-CN" altLang="en-US" sz="2800" dirty="0"/>
              <a:t> </a:t>
            </a:r>
            <a:r>
              <a:rPr lang="en-US" altLang="zh-CN" sz="2800" dirty="0"/>
              <a:t>L.H.R.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55739-ED36-3944-BF5E-8D915184D8C7}"/>
              </a:ext>
            </a:extLst>
          </p:cNvPr>
          <p:cNvSpPr/>
          <p:nvPr/>
        </p:nvSpPr>
        <p:spPr>
          <a:xfrm>
            <a:off x="4058429" y="1420813"/>
            <a:ext cx="7995459" cy="507206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98B412D-8384-8544-92E5-28A9D5F7C8DC}"/>
              </a:ext>
            </a:extLst>
          </p:cNvPr>
          <p:cNvSpPr/>
          <p:nvPr/>
        </p:nvSpPr>
        <p:spPr>
          <a:xfrm rot="19430665">
            <a:off x="1519628" y="2737573"/>
            <a:ext cx="485775" cy="722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3A0CC73-D600-5E43-B40A-78BDB4E830D5}"/>
              </a:ext>
            </a:extLst>
          </p:cNvPr>
          <p:cNvSpPr/>
          <p:nvPr/>
        </p:nvSpPr>
        <p:spPr>
          <a:xfrm rot="17548757">
            <a:off x="3201672" y="4534611"/>
            <a:ext cx="485775" cy="1100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7BBE6-CB11-4241-A367-37109B1A841A}"/>
              </a:ext>
            </a:extLst>
          </p:cNvPr>
          <p:cNvSpPr txBox="1"/>
          <p:nvPr/>
        </p:nvSpPr>
        <p:spPr>
          <a:xfrm>
            <a:off x="6815142" y="1430990"/>
            <a:ext cx="369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Statistical</a:t>
            </a:r>
            <a:r>
              <a:rPr lang="zh-CN" altLang="en-US" sz="2800" dirty="0"/>
              <a:t> </a:t>
            </a:r>
            <a:r>
              <a:rPr lang="en-US" altLang="zh-CN" sz="2800" dirty="0"/>
              <a:t>Interpretation</a:t>
            </a:r>
            <a:endParaRPr lang="en-CN" sz="2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EC9C7-DB86-AA43-A7AA-68A968FC9A68}"/>
              </a:ext>
            </a:extLst>
          </p:cNvPr>
          <p:cNvSpPr/>
          <p:nvPr/>
        </p:nvSpPr>
        <p:spPr>
          <a:xfrm>
            <a:off x="9129718" y="2757731"/>
            <a:ext cx="2762244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PDF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test</a:t>
            </a:r>
            <a:r>
              <a:rPr lang="zh-CN" altLang="en-US" sz="2800" dirty="0"/>
              <a:t> </a:t>
            </a:r>
            <a:r>
              <a:rPr lang="en-US" altLang="zh-CN" sz="2800" dirty="0"/>
              <a:t>statistics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D9C25B-FE79-EF4E-BE07-AA092B264A26}"/>
              </a:ext>
            </a:extLst>
          </p:cNvPr>
          <p:cNvSpPr/>
          <p:nvPr/>
        </p:nvSpPr>
        <p:spPr>
          <a:xfrm>
            <a:off x="8637405" y="4917248"/>
            <a:ext cx="3109135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significance</a:t>
            </a:r>
          </a:p>
          <a:p>
            <a:pPr algn="ctr"/>
            <a:r>
              <a:rPr lang="en-US" altLang="zh-CN" sz="2800" dirty="0"/>
              <a:t>upper</a:t>
            </a:r>
            <a:r>
              <a:rPr lang="zh-CN" altLang="en-US" sz="2800" dirty="0"/>
              <a:t> </a:t>
            </a:r>
            <a:r>
              <a:rPr lang="en-US" altLang="zh-CN" sz="2800" dirty="0"/>
              <a:t>limits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2C9C490-FCC6-7C43-BF8C-26863B434A69}"/>
              </a:ext>
            </a:extLst>
          </p:cNvPr>
          <p:cNvSpPr/>
          <p:nvPr/>
        </p:nvSpPr>
        <p:spPr>
          <a:xfrm rot="18717760">
            <a:off x="5258322" y="3020055"/>
            <a:ext cx="485775" cy="68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8CEEEA5-E899-F448-B03E-D891027BA561}"/>
              </a:ext>
            </a:extLst>
          </p:cNvPr>
          <p:cNvSpPr/>
          <p:nvPr/>
        </p:nvSpPr>
        <p:spPr>
          <a:xfrm rot="15660444">
            <a:off x="8637483" y="3576091"/>
            <a:ext cx="485775" cy="68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E8A9FE2D-956C-5F41-9E24-5525F12EF596}"/>
              </a:ext>
            </a:extLst>
          </p:cNvPr>
          <p:cNvSpPr/>
          <p:nvPr/>
        </p:nvSpPr>
        <p:spPr>
          <a:xfrm>
            <a:off x="10510840" y="4147893"/>
            <a:ext cx="485775" cy="68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F1B6EE-8EC4-AE4D-BDCA-CBAC0602EB8C}"/>
              </a:ext>
            </a:extLst>
          </p:cNvPr>
          <p:cNvSpPr/>
          <p:nvPr/>
        </p:nvSpPr>
        <p:spPr>
          <a:xfrm>
            <a:off x="4236742" y="4915905"/>
            <a:ext cx="3489528" cy="14747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best-estimation</a:t>
            </a:r>
          </a:p>
          <a:p>
            <a:pPr algn="ctr"/>
            <a:r>
              <a:rPr lang="en-US" altLang="zh-CN" sz="2800" dirty="0"/>
              <a:t>uncertainty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0488A83D-6C1B-9D45-97ED-682A502EED75}"/>
              </a:ext>
            </a:extLst>
          </p:cNvPr>
          <p:cNvSpPr/>
          <p:nvPr/>
        </p:nvSpPr>
        <p:spPr>
          <a:xfrm rot="5156247">
            <a:off x="7866158" y="5353595"/>
            <a:ext cx="485775" cy="862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B2CC7-C36D-0C4F-8D20-50C5EDB81ED1}"/>
              </a:ext>
            </a:extLst>
          </p:cNvPr>
          <p:cNvSpPr txBox="1"/>
          <p:nvPr/>
        </p:nvSpPr>
        <p:spPr>
          <a:xfrm>
            <a:off x="4951309" y="4953681"/>
            <a:ext cx="19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significant!!!</a:t>
            </a:r>
            <a:endParaRPr lang="en-CN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93933A7-5D92-8043-B0B5-C5C123B7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7295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25FE-EE93-F44E-932D-58BA80B9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Interpretation</a:t>
            </a:r>
            <a:endParaRPr lang="en-C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37937E-2793-8343-8025-D23D4C3F6382}"/>
              </a:ext>
            </a:extLst>
          </p:cNvPr>
          <p:cNvSpPr/>
          <p:nvPr/>
        </p:nvSpPr>
        <p:spPr>
          <a:xfrm>
            <a:off x="728664" y="3429000"/>
            <a:ext cx="2890838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Observables</a:t>
            </a:r>
          </a:p>
          <a:p>
            <a:pPr algn="ctr"/>
            <a:r>
              <a:rPr lang="en-US" altLang="zh-CN" sz="2000" dirty="0"/>
              <a:t>mass,</a:t>
            </a:r>
            <a:r>
              <a:rPr lang="zh-CN" altLang="en-US" sz="2000" dirty="0"/>
              <a:t> </a:t>
            </a:r>
            <a:r>
              <a:rPr lang="en-US" altLang="zh-CN" sz="2000" dirty="0"/>
              <a:t>BDT</a:t>
            </a:r>
            <a:r>
              <a:rPr lang="zh-CN" altLang="en-US" sz="2000" dirty="0"/>
              <a:t> </a:t>
            </a:r>
            <a:r>
              <a:rPr lang="en-US" altLang="zh-CN" sz="2000" dirty="0"/>
              <a:t>score</a:t>
            </a:r>
            <a:endParaRPr lang="en-CN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20FD41-1B31-9747-9ABB-0D3D8C142AB2}"/>
              </a:ext>
            </a:extLst>
          </p:cNvPr>
          <p:cNvSpPr/>
          <p:nvPr/>
        </p:nvSpPr>
        <p:spPr>
          <a:xfrm>
            <a:off x="138112" y="1338263"/>
            <a:ext cx="2705101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Event</a:t>
            </a:r>
            <a:r>
              <a:rPr lang="zh-CN" altLang="en-US" sz="2800" dirty="0"/>
              <a:t> </a:t>
            </a:r>
            <a:r>
              <a:rPr lang="en-US" altLang="zh-CN" sz="2800" dirty="0"/>
              <a:t>selection</a:t>
            </a:r>
            <a:endParaRPr lang="en-C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09F2A0-A565-F64C-B4FF-0928867DC08A}"/>
              </a:ext>
            </a:extLst>
          </p:cNvPr>
          <p:cNvSpPr/>
          <p:nvPr/>
        </p:nvSpPr>
        <p:spPr>
          <a:xfrm>
            <a:off x="4154507" y="1558133"/>
            <a:ext cx="2890838" cy="14747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Hypothesis</a:t>
            </a:r>
          </a:p>
          <a:p>
            <a:pPr algn="ctr"/>
            <a:r>
              <a:rPr lang="en-US" altLang="zh-CN" sz="2400" dirty="0"/>
              <a:t>SM</a:t>
            </a:r>
            <a:r>
              <a:rPr lang="zh-CN" altLang="en-US" sz="2400" dirty="0"/>
              <a:t> </a:t>
            </a:r>
            <a:r>
              <a:rPr lang="en-US" altLang="zh-CN" sz="2400" dirty="0"/>
              <a:t>vs</a:t>
            </a:r>
            <a:r>
              <a:rPr lang="zh-CN" altLang="en-US" sz="2400" dirty="0"/>
              <a:t> </a:t>
            </a:r>
            <a:r>
              <a:rPr lang="en-US" altLang="zh-CN" sz="2400" dirty="0"/>
              <a:t>BSM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7B3AA2-EF08-424E-92E0-385EE3A61ED4}"/>
              </a:ext>
            </a:extLst>
          </p:cNvPr>
          <p:cNvSpPr/>
          <p:nvPr/>
        </p:nvSpPr>
        <p:spPr>
          <a:xfrm>
            <a:off x="5376427" y="3380124"/>
            <a:ext cx="3109135" cy="140634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Test</a:t>
            </a:r>
            <a:r>
              <a:rPr lang="zh-CN" altLang="en-US" sz="2800" dirty="0"/>
              <a:t> </a:t>
            </a:r>
            <a:r>
              <a:rPr lang="en-US" altLang="zh-CN" sz="2800" dirty="0"/>
              <a:t>statistics</a:t>
            </a:r>
          </a:p>
          <a:p>
            <a:pPr algn="ctr"/>
            <a:r>
              <a:rPr lang="en-US" altLang="zh-CN" sz="2800" dirty="0"/>
              <a:t>N.O.E.,</a:t>
            </a:r>
            <a:r>
              <a:rPr lang="zh-CN" altLang="en-US" sz="2800" dirty="0"/>
              <a:t> </a:t>
            </a:r>
            <a:r>
              <a:rPr lang="en-US" altLang="zh-CN" sz="2800" dirty="0"/>
              <a:t>L.H.R.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55739-ED36-3944-BF5E-8D915184D8C7}"/>
              </a:ext>
            </a:extLst>
          </p:cNvPr>
          <p:cNvSpPr/>
          <p:nvPr/>
        </p:nvSpPr>
        <p:spPr>
          <a:xfrm>
            <a:off x="4058429" y="1420813"/>
            <a:ext cx="7995459" cy="507206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98B412D-8384-8544-92E5-28A9D5F7C8DC}"/>
              </a:ext>
            </a:extLst>
          </p:cNvPr>
          <p:cNvSpPr/>
          <p:nvPr/>
        </p:nvSpPr>
        <p:spPr>
          <a:xfrm rot="19430665">
            <a:off x="1519628" y="2737573"/>
            <a:ext cx="485775" cy="722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3A0CC73-D600-5E43-B40A-78BDB4E830D5}"/>
              </a:ext>
            </a:extLst>
          </p:cNvPr>
          <p:cNvSpPr/>
          <p:nvPr/>
        </p:nvSpPr>
        <p:spPr>
          <a:xfrm rot="17548757">
            <a:off x="3201672" y="4534611"/>
            <a:ext cx="485775" cy="1100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7BBE6-CB11-4241-A367-37109B1A841A}"/>
              </a:ext>
            </a:extLst>
          </p:cNvPr>
          <p:cNvSpPr txBox="1"/>
          <p:nvPr/>
        </p:nvSpPr>
        <p:spPr>
          <a:xfrm>
            <a:off x="6815142" y="1430990"/>
            <a:ext cx="369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Statistical</a:t>
            </a:r>
            <a:r>
              <a:rPr lang="zh-CN" altLang="en-US" sz="2800" dirty="0"/>
              <a:t> </a:t>
            </a:r>
            <a:r>
              <a:rPr lang="en-US" altLang="zh-CN" sz="2800" dirty="0"/>
              <a:t>Interpretation</a:t>
            </a:r>
            <a:endParaRPr lang="en-CN" sz="2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EC9C7-DB86-AA43-A7AA-68A968FC9A68}"/>
              </a:ext>
            </a:extLst>
          </p:cNvPr>
          <p:cNvSpPr/>
          <p:nvPr/>
        </p:nvSpPr>
        <p:spPr>
          <a:xfrm>
            <a:off x="9129718" y="2757731"/>
            <a:ext cx="2762244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PDF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test</a:t>
            </a:r>
            <a:r>
              <a:rPr lang="zh-CN" altLang="en-US" sz="2800" dirty="0"/>
              <a:t> </a:t>
            </a:r>
            <a:r>
              <a:rPr lang="en-US" altLang="zh-CN" sz="2800" dirty="0"/>
              <a:t>statistics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D9C25B-FE79-EF4E-BE07-AA092B264A26}"/>
              </a:ext>
            </a:extLst>
          </p:cNvPr>
          <p:cNvSpPr/>
          <p:nvPr/>
        </p:nvSpPr>
        <p:spPr>
          <a:xfrm>
            <a:off x="8637405" y="4917248"/>
            <a:ext cx="3109135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significance</a:t>
            </a:r>
          </a:p>
          <a:p>
            <a:pPr algn="ctr"/>
            <a:r>
              <a:rPr lang="en-US" altLang="zh-CN" sz="2800" dirty="0"/>
              <a:t>upper</a:t>
            </a:r>
            <a:r>
              <a:rPr lang="zh-CN" altLang="en-US" sz="2800" dirty="0"/>
              <a:t> </a:t>
            </a:r>
            <a:r>
              <a:rPr lang="en-US" altLang="zh-CN" sz="2800" dirty="0"/>
              <a:t>limits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2C9C490-FCC6-7C43-BF8C-26863B434A69}"/>
              </a:ext>
            </a:extLst>
          </p:cNvPr>
          <p:cNvSpPr/>
          <p:nvPr/>
        </p:nvSpPr>
        <p:spPr>
          <a:xfrm rot="18717760">
            <a:off x="5258322" y="3020055"/>
            <a:ext cx="485775" cy="68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8CEEEA5-E899-F448-B03E-D891027BA561}"/>
              </a:ext>
            </a:extLst>
          </p:cNvPr>
          <p:cNvSpPr/>
          <p:nvPr/>
        </p:nvSpPr>
        <p:spPr>
          <a:xfrm rot="15660444">
            <a:off x="8637483" y="3576091"/>
            <a:ext cx="485775" cy="68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E8A9FE2D-956C-5F41-9E24-5525F12EF596}"/>
              </a:ext>
            </a:extLst>
          </p:cNvPr>
          <p:cNvSpPr/>
          <p:nvPr/>
        </p:nvSpPr>
        <p:spPr>
          <a:xfrm>
            <a:off x="10510840" y="4147893"/>
            <a:ext cx="485775" cy="68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F1B6EE-8EC4-AE4D-BDCA-CBAC0602EB8C}"/>
              </a:ext>
            </a:extLst>
          </p:cNvPr>
          <p:cNvSpPr/>
          <p:nvPr/>
        </p:nvSpPr>
        <p:spPr>
          <a:xfrm>
            <a:off x="4236742" y="4915905"/>
            <a:ext cx="3489528" cy="14747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best-estimation</a:t>
            </a:r>
          </a:p>
          <a:p>
            <a:pPr algn="ctr"/>
            <a:r>
              <a:rPr lang="en-US" altLang="zh-CN" sz="2800" dirty="0"/>
              <a:t>uncertainty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0488A83D-6C1B-9D45-97ED-682A502EED75}"/>
              </a:ext>
            </a:extLst>
          </p:cNvPr>
          <p:cNvSpPr/>
          <p:nvPr/>
        </p:nvSpPr>
        <p:spPr>
          <a:xfrm rot="5156247">
            <a:off x="7866158" y="5353595"/>
            <a:ext cx="485775" cy="862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B2CC7-C36D-0C4F-8D20-50C5EDB81ED1}"/>
              </a:ext>
            </a:extLst>
          </p:cNvPr>
          <p:cNvSpPr txBox="1"/>
          <p:nvPr/>
        </p:nvSpPr>
        <p:spPr>
          <a:xfrm>
            <a:off x="4951309" y="4953681"/>
            <a:ext cx="19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significant!!!</a:t>
            </a:r>
            <a:endParaRPr lang="en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E19AF5-8141-2E40-AD44-3B210EF6C2C1}"/>
              </a:ext>
            </a:extLst>
          </p:cNvPr>
          <p:cNvSpPr txBox="1"/>
          <p:nvPr/>
        </p:nvSpPr>
        <p:spPr>
          <a:xfrm>
            <a:off x="9345018" y="2074265"/>
            <a:ext cx="2456456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</a:p>
          <a:p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Toy</a:t>
            </a:r>
            <a:r>
              <a:rPr lang="zh-CN" altLang="en-US" dirty="0"/>
              <a:t> </a:t>
            </a:r>
            <a:r>
              <a:rPr lang="en-US" altLang="zh-CN" dirty="0"/>
              <a:t>Monte-Carlo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DB924-9416-1C40-98CF-10C6A285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901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4EAF-C1A1-4E42-915D-68B8F221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statistics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CD17F8E-2510-0041-9E3F-F02BA058714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0" y="1439863"/>
              <a:ext cx="12001500" cy="408819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516620">
                      <a:extLst>
                        <a:ext uri="{9D8B030D-6E8A-4147-A177-3AD203B41FA5}">
                          <a16:colId xmlns:a16="http://schemas.microsoft.com/office/drawing/2014/main" val="1323391017"/>
                        </a:ext>
                      </a:extLst>
                    </a:gridCol>
                    <a:gridCol w="9484880">
                      <a:extLst>
                        <a:ext uri="{9D8B030D-6E8A-4147-A177-3AD203B41FA5}">
                          <a16:colId xmlns:a16="http://schemas.microsoft.com/office/drawing/2014/main" val="4533817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Test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statistic</a:t>
                          </a:r>
                          <a:endParaRPr lang="en-C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Note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381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t</a:t>
                          </a:r>
                          <a:r>
                            <a:rPr lang="en-US" altLang="zh-CN" sz="2800" baseline="-25000" dirty="0"/>
                            <a:t>0</a:t>
                          </a:r>
                          <a:endParaRPr lang="en-CN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establish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the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discovery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9958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q</a:t>
                          </a:r>
                          <a:r>
                            <a:rPr lang="en-US" altLang="zh-CN" sz="2800" baseline="-25000" dirty="0"/>
                            <a:t>0</a:t>
                          </a:r>
                          <a:endParaRPr lang="en-CN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establish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the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discovery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00B0F0"/>
                              </a:solidFill>
                            </a:rPr>
                            <a:t>positive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10559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t</a:t>
                          </a:r>
                          <a:r>
                            <a:rPr lang="zh-CN" altLang="en-US" sz="2800" baseline="-25000" dirty="0">
                              <a:solidFill>
                                <a:schemeClr val="tx1"/>
                              </a:solidFill>
                            </a:rPr>
                            <a:t>𝛍</a:t>
                          </a:r>
                          <a:endParaRPr lang="en-CN" sz="28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interval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7646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CN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N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interval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for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00B0F0"/>
                              </a:solidFill>
                            </a:rPr>
                            <a:t>positive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8491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aseline="-25000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zh-CN" altLang="en-US" sz="2800" baseline="-25000" dirty="0">
                              <a:solidFill>
                                <a:schemeClr val="tx1"/>
                              </a:solidFill>
                            </a:rPr>
                            <a:t>𝛍</a:t>
                          </a:r>
                          <a:endParaRPr lang="en-CN" sz="28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upper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limit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8850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CN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N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upper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limit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00B0F0"/>
                              </a:solidFill>
                            </a:rPr>
                            <a:t>positive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87049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CD17F8E-2510-0041-9E3F-F02BA058714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66794215"/>
                  </p:ext>
                </p:extLst>
              </p:nvPr>
            </p:nvGraphicFramePr>
            <p:xfrm>
              <a:off x="0" y="1439863"/>
              <a:ext cx="12001500" cy="408819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516620">
                      <a:extLst>
                        <a:ext uri="{9D8B030D-6E8A-4147-A177-3AD203B41FA5}">
                          <a16:colId xmlns:a16="http://schemas.microsoft.com/office/drawing/2014/main" val="1323391017"/>
                        </a:ext>
                      </a:extLst>
                    </a:gridCol>
                    <a:gridCol w="9484880">
                      <a:extLst>
                        <a:ext uri="{9D8B030D-6E8A-4147-A177-3AD203B41FA5}">
                          <a16:colId xmlns:a16="http://schemas.microsoft.com/office/drawing/2014/main" val="45338177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Test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statistic</a:t>
                          </a:r>
                          <a:endParaRPr lang="en-C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Note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38172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t</a:t>
                          </a:r>
                          <a:r>
                            <a:rPr lang="en-US" altLang="zh-CN" sz="2800" baseline="-25000" dirty="0"/>
                            <a:t>0</a:t>
                          </a:r>
                          <a:endParaRPr lang="en-CN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establish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the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discovery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99589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q</a:t>
                          </a:r>
                          <a:r>
                            <a:rPr lang="en-US" altLang="zh-CN" sz="2800" baseline="-25000" dirty="0"/>
                            <a:t>0</a:t>
                          </a:r>
                          <a:endParaRPr lang="en-CN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establish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the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discovery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00B0F0"/>
                              </a:solidFill>
                            </a:rPr>
                            <a:t>positive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10559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t</a:t>
                          </a:r>
                          <a:r>
                            <a:rPr lang="zh-CN" altLang="en-US" sz="2800" baseline="-25000" dirty="0">
                              <a:solidFill>
                                <a:schemeClr val="tx1"/>
                              </a:solidFill>
                            </a:rPr>
                            <a:t>𝛍</a:t>
                          </a:r>
                          <a:endParaRPr lang="en-CN" sz="28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interval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7646728"/>
                      </a:ext>
                    </a:extLst>
                  </a:tr>
                  <a:tr h="552514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505" t="-393023" r="-3777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interval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for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00B0F0"/>
                              </a:solidFill>
                            </a:rPr>
                            <a:t>positive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849108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aseline="-25000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zh-CN" altLang="en-US" sz="2800" baseline="-25000" dirty="0">
                              <a:solidFill>
                                <a:schemeClr val="tx1"/>
                              </a:solidFill>
                            </a:rPr>
                            <a:t>𝛍</a:t>
                          </a:r>
                          <a:endParaRPr lang="en-CN" sz="28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upper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limit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885012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505" t="-337333" r="-377778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dirty="0"/>
                            <a:t>To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set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an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upper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limit</a:t>
                          </a:r>
                          <a:r>
                            <a:rPr lang="zh-CN" altLang="en-US" sz="2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800" dirty="0"/>
                            <a:t>of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>
                              <a:solidFill>
                                <a:srgbClr val="00B0F0"/>
                              </a:solidFill>
                            </a:rPr>
                            <a:t>positive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signal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at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a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given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confidence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level</a:t>
                          </a:r>
                          <a:endParaRPr lang="en-C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87049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1F0C96-3583-7A49-A445-63FE6E14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F6-6B25-2F41-95D1-177C2048D739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117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6A2D-5380-AB44-9796-F5A49B91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Asymptotic</a:t>
            </a:r>
            <a:r>
              <a:rPr lang="zh-CN" altLang="en-US" dirty="0"/>
              <a:t> </a:t>
            </a:r>
            <a:r>
              <a:rPr lang="en-US" altLang="zh-CN" dirty="0"/>
              <a:t>Formulae</a:t>
            </a:r>
            <a:endParaRPr lang="en-C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092DB34-996E-6241-ACEE-77A4C911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387"/>
            <a:ext cx="10296958" cy="337504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168" sy="101168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DC859-F504-354C-9302-31A19647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343" y="4131798"/>
            <a:ext cx="7354320" cy="23610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873" sy="101873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BAC095-B24D-7E49-969B-C85C6F6C882E}"/>
                  </a:ext>
                </a:extLst>
              </p14:cNvPr>
              <p14:cNvContentPartPr/>
              <p14:nvPr/>
            </p14:nvContentPartPr>
            <p14:xfrm>
              <a:off x="8871862" y="4745542"/>
              <a:ext cx="2343600" cy="41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BAC095-B24D-7E49-969B-C85C6F6C88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6222" y="4673542"/>
                <a:ext cx="2415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B32E2B-880E-EB47-B13E-38FB370BF5E3}"/>
                  </a:ext>
                </a:extLst>
              </p14:cNvPr>
              <p14:cNvContentPartPr/>
              <p14:nvPr/>
            </p14:nvContentPartPr>
            <p14:xfrm>
              <a:off x="6414862" y="5091502"/>
              <a:ext cx="351288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B32E2B-880E-EB47-B13E-38FB370BF5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222" y="5019502"/>
                <a:ext cx="3584520" cy="1648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F8DB62-2D13-0147-BA8F-DAEA05FC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BFBD-4A36-5F49-B5BE-5B92A1D2F023}" type="slidenum">
              <a:rPr lang="en-CN" smtClean="0"/>
              <a:t>9</a:t>
            </a:fld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02C27-E495-9A41-8B50-BA624851ED96}"/>
              </a:ext>
            </a:extLst>
          </p:cNvPr>
          <p:cNvSpPr txBox="1"/>
          <p:nvPr/>
        </p:nvSpPr>
        <p:spPr>
          <a:xfrm>
            <a:off x="7784757" y="2347784"/>
            <a:ext cx="1828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N" dirty="0"/>
              <a:t>a</a:t>
            </a:r>
            <a:r>
              <a:rPr lang="en-US" altLang="zh-CN" dirty="0"/>
              <a:t>rXiv:1007.1727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45423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905</Words>
  <Application>Microsoft Macintosh PowerPoint</Application>
  <PresentationFormat>Widescreen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Improved Asymptotic Formulae with an application to the Di-Higgs resonance search</vt:lpstr>
      <vt:lpstr>Di-Higgs production</vt:lpstr>
      <vt:lpstr>Di-Higgs resonance search in ATLAS</vt:lpstr>
      <vt:lpstr>Di-Higgs resonance search in ATLAS</vt:lpstr>
      <vt:lpstr>Di-Higgs resonance search using bb𝛾𝛾</vt:lpstr>
      <vt:lpstr>Statistical Interpretation</vt:lpstr>
      <vt:lpstr>Statistical Interpretation</vt:lpstr>
      <vt:lpstr>Summary of 6 Test statistics</vt:lpstr>
      <vt:lpstr>Classical Asymptotic Formulae</vt:lpstr>
      <vt:lpstr>Likelihood ratio in a measurement</vt:lpstr>
      <vt:lpstr>Wald’s theorem</vt:lpstr>
      <vt:lpstr>Example: (q_μ ) ̃</vt:lpstr>
      <vt:lpstr>Example: X(900GeV)HH𝛾𝛾bb</vt:lpstr>
      <vt:lpstr>Why “bumps” in PDF of (q_μ ) ̃?</vt:lpstr>
      <vt:lpstr>Why “bumps” in PDF of (q_μ ) ̃?</vt:lpstr>
      <vt:lpstr>Why “bumps” in PDF of (q_μ ) ̃?</vt:lpstr>
      <vt:lpstr>Why “bumps” in PDF of (q_μ ) ̃?</vt:lpstr>
      <vt:lpstr>New Asymptotic Formulae</vt:lpstr>
      <vt:lpstr>New Asymptotic Formulae</vt:lpstr>
      <vt:lpstr>New Asymptotic Formulae</vt:lpstr>
      <vt:lpstr>New Asymptotic Formulae</vt:lpstr>
      <vt:lpstr>Comments on New Asymptotic Formulae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Asymptotic Formulae an application to DiHiggs resonance search</dc:title>
  <dc:creator>Microsoft Office User</dc:creator>
  <cp:lastModifiedBy>Microsoft Office User</cp:lastModifiedBy>
  <cp:revision>35</cp:revision>
  <dcterms:created xsi:type="dcterms:W3CDTF">2022-06-08T07:45:22Z</dcterms:created>
  <dcterms:modified xsi:type="dcterms:W3CDTF">2022-06-08T10:58:00Z</dcterms:modified>
</cp:coreProperties>
</file>