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9" r:id="rId4"/>
    <p:sldId id="278" r:id="rId5"/>
    <p:sldId id="258" r:id="rId6"/>
    <p:sldId id="329" r:id="rId7"/>
    <p:sldId id="267" r:id="rId8"/>
    <p:sldId id="263" r:id="rId9"/>
    <p:sldId id="285" r:id="rId10"/>
    <p:sldId id="332" r:id="rId11"/>
    <p:sldId id="334" r:id="rId12"/>
    <p:sldId id="333" r:id="rId13"/>
    <p:sldId id="335" r:id="rId14"/>
    <p:sldId id="336" r:id="rId15"/>
    <p:sldId id="337" r:id="rId16"/>
    <p:sldId id="312" r:id="rId17"/>
    <p:sldId id="270" r:id="rId18"/>
    <p:sldId id="298" r:id="rId19"/>
    <p:sldId id="305" r:id="rId20"/>
    <p:sldId id="304" r:id="rId21"/>
    <p:sldId id="302" r:id="rId22"/>
    <p:sldId id="301" r:id="rId23"/>
    <p:sldId id="269" r:id="rId24"/>
    <p:sldId id="339" r:id="rId25"/>
    <p:sldId id="338" r:id="rId26"/>
    <p:sldId id="289" r:id="rId27"/>
    <p:sldId id="26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5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B3E5B-CAF4-4FDB-B62B-1493E8C576B9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33096-4C32-494E-9B98-9FE9E6208C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84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33096-4C32-494E-9B98-9FE9E6208CE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64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33096-4C32-494E-9B98-9FE9E6208CE7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4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3096-4C32-494E-9B98-9FE9E6208CE7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85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18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69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19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01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99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35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69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194AB-A4B3-466C-986C-733D4FF62EAA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66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11836" y="1122363"/>
            <a:ext cx="10541773" cy="2387600"/>
          </a:xfrm>
        </p:spPr>
        <p:txBody>
          <a:bodyPr>
            <a:normAutofit/>
          </a:bodyPr>
          <a:lstStyle/>
          <a:p>
            <a:r>
              <a:rPr lang="en-US" altLang="zh-CN" b="1" dirty="0"/>
              <a:t>CEPC Control system outlook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88830" y="4139056"/>
            <a:ext cx="9902024" cy="2206085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Presented by Gang Li</a:t>
            </a:r>
          </a:p>
          <a:p>
            <a:r>
              <a:rPr lang="en-US" altLang="zh-CN" sz="3200" dirty="0"/>
              <a:t>On behalf of Control Group, IHEP</a:t>
            </a:r>
            <a:endParaRPr lang="zh-CN" altLang="en-US" sz="3200" dirty="0"/>
          </a:p>
          <a:p>
            <a:r>
              <a:rPr lang="en-US" altLang="zh-CN" sz="2800" dirty="0"/>
              <a:t>Jun 10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, 2022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405679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Control Room</a:t>
            </a:r>
          </a:p>
          <a:p>
            <a:pPr lvl="1"/>
            <a:r>
              <a:rPr lang="en-US" altLang="zh-CN" dirty="0"/>
              <a:t>One central control room for whole CEPC</a:t>
            </a:r>
          </a:p>
          <a:p>
            <a:pPr lvl="1"/>
            <a:r>
              <a:rPr lang="en-US" altLang="zh-CN" dirty="0"/>
              <a:t>One temporary </a:t>
            </a:r>
            <a:r>
              <a:rPr lang="en-US" altLang="zh-CN" dirty="0" err="1"/>
              <a:t>Linac</a:t>
            </a:r>
            <a:r>
              <a:rPr lang="en-US" altLang="zh-CN" dirty="0"/>
              <a:t> control room for commissioning in initial stage of CEPC</a:t>
            </a:r>
          </a:p>
          <a:p>
            <a:pPr lvl="1"/>
            <a:r>
              <a:rPr lang="en-US" altLang="zh-CN" dirty="0"/>
              <a:t>Dozens of local control room</a:t>
            </a:r>
            <a:r>
              <a:rPr lang="zh-CN" altLang="en-US" dirty="0"/>
              <a:t>（</a:t>
            </a:r>
            <a:r>
              <a:rPr lang="en-US" altLang="zh-CN" dirty="0"/>
              <a:t>mini console</a:t>
            </a:r>
            <a:r>
              <a:rPr lang="zh-CN" altLang="en-US" dirty="0"/>
              <a:t>）</a:t>
            </a:r>
            <a:r>
              <a:rPr lang="en-US" altLang="zh-CN" dirty="0"/>
              <a:t> for site commissioning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A6B025-5D66-4580-BBE2-B8F8B95D5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7" y="3807502"/>
            <a:ext cx="3987752" cy="268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fromX220桌面\CSNS白光中子控制\反角白光控制室\IMG_20150318_091037.jpg">
            <a:extLst>
              <a:ext uri="{FF2B5EF4-FFF2-40B4-BE49-F238E27FC236}">
                <a16:creationId xmlns:a16="http://schemas.microsoft.com/office/drawing/2014/main" id="{FDE49551-1799-4131-8117-C6053107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98" y="3807502"/>
            <a:ext cx="3779583" cy="26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A75630-DC96-4D7C-8DC5-2D80B5E6E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401" y="3807501"/>
            <a:ext cx="2326346" cy="268537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254BF70E-A222-4A03-94DD-289B0AE8BDD9}"/>
              </a:ext>
            </a:extLst>
          </p:cNvPr>
          <p:cNvCxnSpPr/>
          <p:nvPr/>
        </p:nvCxnSpPr>
        <p:spPr>
          <a:xfrm flipH="1">
            <a:off x="669701" y="2203554"/>
            <a:ext cx="784345" cy="16039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60F92C3-9C18-4662-A243-C43B65963C94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5711252" y="2608289"/>
            <a:ext cx="803538" cy="11992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EE0659F-836B-4235-9D42-05B0CF837E27}"/>
              </a:ext>
            </a:extLst>
          </p:cNvPr>
          <p:cNvCxnSpPr>
            <a:cxnSpLocks/>
          </p:cNvCxnSpPr>
          <p:nvPr/>
        </p:nvCxnSpPr>
        <p:spPr>
          <a:xfrm>
            <a:off x="7978070" y="3005527"/>
            <a:ext cx="1345812" cy="8019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12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OPI tools</a:t>
            </a:r>
          </a:p>
          <a:p>
            <a:pPr lvl="1"/>
            <a:r>
              <a:rPr lang="en-US" altLang="zh-CN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edd</a:t>
            </a:r>
            <a:r>
              <a:rPr lang="en-US" altLang="zh-CN" strike="sngStrike" dirty="0">
                <a:latin typeface="Arial" panose="020B0604020202020204" pitchFamily="34" charset="0"/>
                <a:cs typeface="Arial" panose="020B0604020202020204" pitchFamily="34" charset="0"/>
              </a:rPr>
              <a:t>/dm(2k),</a:t>
            </a:r>
            <a:r>
              <a:rPr lang="en-US" altLang="zh-CN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medm,edm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dirty="0" err="1"/>
              <a:t>CSS</a:t>
            </a:r>
            <a:r>
              <a:rPr lang="en-US" altLang="zh-CN" dirty="0"/>
              <a:t>, </a:t>
            </a:r>
            <a:r>
              <a:rPr lang="en-US" altLang="zh-CN" dirty="0" err="1"/>
              <a:t>caQtDM</a:t>
            </a:r>
            <a:r>
              <a:rPr lang="en-US" altLang="zh-CN" dirty="0"/>
              <a:t>, </a:t>
            </a:r>
            <a:r>
              <a:rPr lang="en-US" altLang="zh-CN" dirty="0" err="1"/>
              <a:t>PyDM</a:t>
            </a:r>
            <a:r>
              <a:rPr lang="en-US" altLang="zh-CN" dirty="0"/>
              <a:t>,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/>
            <a:r>
              <a:rPr lang="en-US" altLang="zh-CN" dirty="0"/>
              <a:t>Update, 5~10 years</a:t>
            </a:r>
          </a:p>
          <a:p>
            <a:pPr lvl="1"/>
            <a:r>
              <a:rPr lang="en-US" altLang="zh-CN" dirty="0"/>
              <a:t>Keep up with OPI technological progress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3B4F20-9F42-40A7-B3DD-BB3ADE12E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1" y="3243757"/>
            <a:ext cx="4522257" cy="3249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764115-8BAC-40A3-8F90-736CA2102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480" y="3967282"/>
            <a:ext cx="4530599" cy="28907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1B0D29-B9F0-4CCD-AD4F-20732C441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254" y="1652676"/>
            <a:ext cx="3618926" cy="2662058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BFD1188-2298-4398-84D1-F841866513DB}"/>
              </a:ext>
            </a:extLst>
          </p:cNvPr>
          <p:cNvCxnSpPr/>
          <p:nvPr/>
        </p:nvCxnSpPr>
        <p:spPr>
          <a:xfrm flipH="1">
            <a:off x="4129790" y="2278505"/>
            <a:ext cx="914400" cy="11504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1966B4E-BFF0-4508-9293-C1020C410B2A}"/>
              </a:ext>
            </a:extLst>
          </p:cNvPr>
          <p:cNvCxnSpPr>
            <a:cxnSpLocks/>
          </p:cNvCxnSpPr>
          <p:nvPr/>
        </p:nvCxnSpPr>
        <p:spPr>
          <a:xfrm>
            <a:off x="6213423" y="2278505"/>
            <a:ext cx="104931" cy="21735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9591A585-4F5F-4D17-8933-45A71E948851}"/>
              </a:ext>
            </a:extLst>
          </p:cNvPr>
          <p:cNvCxnSpPr>
            <a:cxnSpLocks/>
          </p:cNvCxnSpPr>
          <p:nvPr/>
        </p:nvCxnSpPr>
        <p:spPr>
          <a:xfrm>
            <a:off x="7284958" y="2249722"/>
            <a:ext cx="1002791" cy="619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14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Data Archiver, Archiver Appliance (AA)</a:t>
            </a:r>
          </a:p>
          <a:p>
            <a:pPr lvl="1"/>
            <a:r>
              <a:rPr lang="en-US" altLang="zh-CN" dirty="0"/>
              <a:t>Archive millions of PVs</a:t>
            </a:r>
          </a:p>
          <a:p>
            <a:pPr lvl="1"/>
            <a:r>
              <a:rPr lang="en-US" altLang="zh-CN" dirty="0"/>
              <a:t>Cluster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C002278-205E-41D3-A6B4-79E846BC8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22" y="2874100"/>
            <a:ext cx="5695758" cy="32440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5B8DDF1-880D-47D5-86C0-99FFFF8C2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040" y="2956545"/>
            <a:ext cx="5041692" cy="28178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F0BF1EE-AF57-4479-A99B-01FF7E5A7BC8}"/>
              </a:ext>
            </a:extLst>
          </p:cNvPr>
          <p:cNvSpPr txBox="1"/>
          <p:nvPr/>
        </p:nvSpPr>
        <p:spPr>
          <a:xfrm>
            <a:off x="352268" y="6162261"/>
            <a:ext cx="634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Multiple appliances sending data into different long term stores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37257EE-D7BA-45DB-84D3-492B9DA35C16}"/>
              </a:ext>
            </a:extLst>
          </p:cNvPr>
          <p:cNvSpPr txBox="1"/>
          <p:nvPr/>
        </p:nvSpPr>
        <p:spPr>
          <a:xfrm>
            <a:off x="7397646" y="6162261"/>
            <a:ext cx="479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Data retrieval request for PV in other  appliance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93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Alarming system</a:t>
            </a:r>
          </a:p>
          <a:p>
            <a:pPr lvl="1"/>
            <a:r>
              <a:rPr lang="en-US" altLang="zh-CN" dirty="0"/>
              <a:t>Monitor PVs</a:t>
            </a:r>
          </a:p>
          <a:p>
            <a:pPr lvl="1"/>
            <a:r>
              <a:rPr lang="en-US" altLang="zh-CN" dirty="0"/>
              <a:t>Track alarms</a:t>
            </a:r>
          </a:p>
          <a:p>
            <a:pPr lvl="1"/>
            <a:r>
              <a:rPr lang="en-US" altLang="zh-CN" dirty="0"/>
              <a:t>Acknowledgement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05B9AB-C97D-469D-AAFD-792459AA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40" y="1777607"/>
            <a:ext cx="7357501" cy="45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38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Electronic log system</a:t>
            </a:r>
          </a:p>
          <a:p>
            <a:pPr lvl="1"/>
            <a:r>
              <a:rPr lang="en-US" altLang="zh-CN" dirty="0"/>
              <a:t>Server for operators, engineers, and users of large scientific facilities</a:t>
            </a:r>
          </a:p>
          <a:p>
            <a:pPr lvl="1"/>
            <a:r>
              <a:rPr lang="en-US" altLang="zh-CN" dirty="0"/>
              <a:t>Online digital logbook service</a:t>
            </a:r>
          </a:p>
          <a:p>
            <a:pPr lvl="1"/>
            <a:r>
              <a:rPr lang="en-US" altLang="zh-CN" dirty="0"/>
              <a:t>Create log entries</a:t>
            </a:r>
          </a:p>
          <a:p>
            <a:pPr lvl="2"/>
            <a:r>
              <a:rPr lang="en-US" altLang="zh-CN" dirty="0"/>
              <a:t>Meta-data</a:t>
            </a:r>
          </a:p>
          <a:p>
            <a:pPr lvl="2"/>
            <a:r>
              <a:rPr lang="en-US" altLang="zh-CN" dirty="0"/>
              <a:t>Attachments</a:t>
            </a:r>
          </a:p>
          <a:p>
            <a:pPr lvl="1"/>
            <a:r>
              <a:rPr lang="en-US" altLang="zh-CN" dirty="0"/>
              <a:t>Search</a:t>
            </a:r>
          </a:p>
          <a:p>
            <a:pPr lvl="1"/>
            <a:r>
              <a:rPr lang="en-US" altLang="zh-CN" dirty="0"/>
              <a:t>Authentication</a:t>
            </a:r>
            <a:br>
              <a:rPr lang="en-US" altLang="zh-CN" dirty="0"/>
            </a:b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8896A2A-8C5B-42C7-9500-59FF5E9D9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628" y="2782031"/>
            <a:ext cx="1829417" cy="2485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6FEC08B-72D3-4789-8148-5DB12F53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783" y="4171100"/>
            <a:ext cx="4749384" cy="2321774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A0B181AB-45AB-494D-8225-91BD01417866}"/>
              </a:ext>
            </a:extLst>
          </p:cNvPr>
          <p:cNvCxnSpPr>
            <a:cxnSpLocks/>
          </p:cNvCxnSpPr>
          <p:nvPr/>
        </p:nvCxnSpPr>
        <p:spPr>
          <a:xfrm>
            <a:off x="6428045" y="3507698"/>
            <a:ext cx="752244" cy="5996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2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Issue information of machine based on </a:t>
            </a:r>
            <a:r>
              <a:rPr lang="en-US" altLang="zh-CN" dirty="0" err="1"/>
              <a:t>weChat</a:t>
            </a:r>
            <a:r>
              <a:rPr lang="en-US" altLang="zh-CN" dirty="0"/>
              <a:t> or Apps</a:t>
            </a:r>
          </a:p>
          <a:p>
            <a:pPr lvl="1"/>
            <a:r>
              <a:rPr lang="en-US" altLang="zh-CN" dirty="0"/>
              <a:t>Get to know information of CEPC accelerator anytime, anywhere</a:t>
            </a:r>
          </a:p>
          <a:p>
            <a:pPr lvl="1"/>
            <a:r>
              <a:rPr lang="en-US" altLang="zh-CN" dirty="0"/>
              <a:t>PVs and another information</a:t>
            </a:r>
            <a:br>
              <a:rPr lang="en-US" altLang="zh-CN" dirty="0"/>
            </a:b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88B2504-7B49-4C0D-A584-7B322D3B0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79" y="2357452"/>
            <a:ext cx="4158421" cy="1954479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D6D689C9-E0A3-4023-9942-EA90A1830E1A}"/>
              </a:ext>
            </a:extLst>
          </p:cNvPr>
          <p:cNvSpPr txBox="1"/>
          <p:nvPr/>
        </p:nvSpPr>
        <p:spPr>
          <a:xfrm>
            <a:off x="1167984" y="6231264"/>
            <a:ext cx="562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Apps and </a:t>
            </a:r>
            <a:r>
              <a:rPr lang="en-US" altLang="zh-CN" sz="2800" dirty="0" err="1"/>
              <a:t>weChat</a:t>
            </a:r>
            <a:r>
              <a:rPr lang="en-US" altLang="zh-CN" sz="2800" dirty="0"/>
              <a:t> </a:t>
            </a:r>
            <a:r>
              <a:rPr lang="zh-CN" altLang="en-US" sz="2800" dirty="0"/>
              <a:t>（</a:t>
            </a:r>
            <a:r>
              <a:rPr lang="en-US" altLang="zh-CN" sz="2800" dirty="0"/>
              <a:t>iOS and Android</a:t>
            </a:r>
            <a:r>
              <a:rPr lang="zh-CN" altLang="en-US" sz="2800" dirty="0"/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DD8EBD-B2E4-4427-A187-F3734F23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36" y="2868953"/>
            <a:ext cx="5727492" cy="3293308"/>
          </a:xfrm>
          <a:prstGeom prst="rect">
            <a:avLst/>
          </a:prstGeom>
        </p:spPr>
      </p:pic>
      <p:pic>
        <p:nvPicPr>
          <p:cNvPr id="12" name="图片 11" descr="0c710d6e34d5385c53d646032eed79d">
            <a:extLst>
              <a:ext uri="{FF2B5EF4-FFF2-40B4-BE49-F238E27FC236}">
                <a16:creationId xmlns:a16="http://schemas.microsoft.com/office/drawing/2014/main" id="{1B01592D-8550-4C4E-8368-21925C70EE3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343019" y="4311931"/>
            <a:ext cx="908212" cy="5309833"/>
          </a:xfrm>
          <a:prstGeom prst="rect">
            <a:avLst/>
          </a:prstGeom>
        </p:spPr>
      </p:pic>
      <p:pic>
        <p:nvPicPr>
          <p:cNvPr id="13" name="图片 12" descr="da386b3c462e95f620439c8404e40fe">
            <a:extLst>
              <a:ext uri="{FF2B5EF4-FFF2-40B4-BE49-F238E27FC236}">
                <a16:creationId xmlns:a16="http://schemas.microsoft.com/office/drawing/2014/main" id="{232F37E4-D11E-4D35-A29B-493A4058AB2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256364" y="4311931"/>
            <a:ext cx="851570" cy="5846852"/>
          </a:xfrm>
          <a:prstGeom prst="rect">
            <a:avLst/>
          </a:prstGeom>
        </p:spPr>
      </p:pic>
      <p:pic>
        <p:nvPicPr>
          <p:cNvPr id="14" name="图片 1" descr="790e14c1e73ecda4ffd6816bffb8b85">
            <a:extLst>
              <a:ext uri="{FF2B5EF4-FFF2-40B4-BE49-F238E27FC236}">
                <a16:creationId xmlns:a16="http://schemas.microsoft.com/office/drawing/2014/main" id="{2CEB4F08-F744-4799-B8C9-598744D8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81" y="4311931"/>
            <a:ext cx="1794715" cy="51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" descr="852afcf6f04a30a2d3256b806ee0e04">
            <a:extLst>
              <a:ext uri="{FF2B5EF4-FFF2-40B4-BE49-F238E27FC236}">
                <a16:creationId xmlns:a16="http://schemas.microsoft.com/office/drawing/2014/main" id="{658A05A5-7BB7-416A-AC77-4E6738C3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179" y="4311931"/>
            <a:ext cx="1880274" cy="593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68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6302" y="6262041"/>
            <a:ext cx="5621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Control Network System: three layers</a:t>
            </a:r>
            <a:endParaRPr lang="zh-CN" altLang="en-US" sz="2400" dirty="0"/>
          </a:p>
        </p:txBody>
      </p:sp>
      <p:pic>
        <p:nvPicPr>
          <p:cNvPr id="5" name="图片 4" descr="Control_System_Architecture_new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1230" y="2263787"/>
            <a:ext cx="7211375" cy="3819888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Control system and sub-system: Control Network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1098B97-72CE-49D0-9A80-4C1E5FDAFEF7}"/>
              </a:ext>
            </a:extLst>
          </p:cNvPr>
          <p:cNvSpPr txBox="1"/>
          <p:nvPr/>
        </p:nvSpPr>
        <p:spPr>
          <a:xfrm>
            <a:off x="839448" y="1838900"/>
            <a:ext cx="6071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Data rate/traffic/congestion in the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Low latency switch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 err="1"/>
              <a:t>Vlan</a:t>
            </a:r>
            <a:r>
              <a:rPr lang="en-US" altLang="zh-CN" sz="2000" dirty="0"/>
              <a:t> Technology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PVA/CA </a:t>
            </a:r>
            <a:r>
              <a:rPr lang="en-US" altLang="zh-CN" sz="2000" dirty="0" err="1"/>
              <a:t>Gataway</a:t>
            </a:r>
            <a:endParaRPr lang="en-US" altLang="zh-CN" sz="2000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7F37C1-AE34-4219-BC86-401137DE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90" y="3429000"/>
            <a:ext cx="3260361" cy="2452954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E22965B7-8943-4E65-8D69-963BE5060781}"/>
              </a:ext>
            </a:extLst>
          </p:cNvPr>
          <p:cNvCxnSpPr/>
          <p:nvPr/>
        </p:nvCxnSpPr>
        <p:spPr>
          <a:xfrm>
            <a:off x="2885607" y="3147934"/>
            <a:ext cx="0" cy="2810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319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03632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Machine Protection System</a:t>
            </a:r>
            <a:r>
              <a:rPr lang="zh-CN" altLang="en-US" dirty="0"/>
              <a:t>（</a:t>
            </a:r>
            <a:r>
              <a:rPr lang="en-US" altLang="zh-CN" dirty="0"/>
              <a:t> MPS 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 Stop beam or steer beam to dump, when key device or sub-system is  a fault or abnormal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Tightly related to the accelerator design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Generally, the structure of MPS=EPS (PLC)+FPS (FPGA)</a:t>
            </a: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MPS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6146" name="Picture 2" descr="D:\fromX220_D\CEPC2014\CEPC-TDR\CEPC控制M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2" y="3415960"/>
            <a:ext cx="6326187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85215" y="1448790"/>
            <a:ext cx="11183231" cy="4932537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PLC for slow inputs, a response time of tens of ms is defined.</a:t>
            </a:r>
          </a:p>
          <a:p>
            <a:pPr lvl="2"/>
            <a:r>
              <a:rPr lang="en-US" altLang="zh-CN" dirty="0"/>
              <a:t>The actuators are RF power ramp down and shutdown of electron gun. </a:t>
            </a:r>
          </a:p>
          <a:p>
            <a:pPr lvl="2"/>
            <a:r>
              <a:rPr lang="en-US" altLang="zh-CN" dirty="0"/>
              <a:t>Preliminary name : Equipment Protection System (</a:t>
            </a:r>
            <a:r>
              <a:rPr lang="en-US" altLang="zh-CN" dirty="0">
                <a:solidFill>
                  <a:srgbClr val="FF0000"/>
                </a:solidFill>
              </a:rPr>
              <a:t>EPS</a:t>
            </a:r>
            <a:r>
              <a:rPr lang="en-US" altLang="zh-CN" dirty="0"/>
              <a:t>).</a:t>
            </a:r>
          </a:p>
          <a:p>
            <a:pPr lvl="1"/>
            <a:r>
              <a:rPr lang="en-US" altLang="zh-CN" dirty="0"/>
              <a:t>FPGA for fast inputs, a response time of tens of micro seconds is defined. </a:t>
            </a:r>
          </a:p>
          <a:p>
            <a:pPr lvl="2"/>
            <a:r>
              <a:rPr lang="en-US" altLang="zh-CN" dirty="0"/>
              <a:t>The actuators are RF power off and shutdown of electron gun.</a:t>
            </a:r>
          </a:p>
          <a:p>
            <a:pPr lvl="2"/>
            <a:r>
              <a:rPr lang="en-US" altLang="zh-CN" dirty="0"/>
              <a:t>Preliminary name : Fast Protection System (</a:t>
            </a:r>
            <a:r>
              <a:rPr lang="en-US" altLang="zh-CN" dirty="0">
                <a:solidFill>
                  <a:srgbClr val="FF0000"/>
                </a:solidFill>
              </a:rPr>
              <a:t>FPS</a:t>
            </a:r>
            <a:r>
              <a:rPr lang="en-US" altLang="zh-CN" dirty="0"/>
              <a:t>).</a:t>
            </a:r>
          </a:p>
          <a:p>
            <a:pPr lvl="1"/>
            <a:r>
              <a:rPr lang="en-US" altLang="zh-CN" dirty="0"/>
              <a:t>Individual systems for loose coupling, easy implementation and debug.</a:t>
            </a:r>
          </a:p>
        </p:txBody>
      </p:sp>
      <p:pic>
        <p:nvPicPr>
          <p:cNvPr id="7" name="图片 6" descr="EPS结构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159" y="4156362"/>
            <a:ext cx="3867484" cy="2212499"/>
          </a:xfrm>
          <a:prstGeom prst="rect">
            <a:avLst/>
          </a:prstGeom>
        </p:spPr>
      </p:pic>
      <p:pic>
        <p:nvPicPr>
          <p:cNvPr id="8" name="图片 7" descr="FPS01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9917" y="4156362"/>
            <a:ext cx="3669476" cy="2083593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935675" y="6412677"/>
            <a:ext cx="2481944" cy="350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dirty="0"/>
              <a:t>EPS based on PLC</a:t>
            </a:r>
            <a:endParaRPr lang="zh-CN" altLang="en-US" sz="2000" b="1" dirty="0">
              <a:solidFill>
                <a:srgbClr val="3333FF"/>
              </a:solidFill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6292074" y="6368861"/>
            <a:ext cx="2481944" cy="350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dirty="0"/>
              <a:t>FPS based on FPGA</a:t>
            </a:r>
            <a:endParaRPr lang="zh-CN" altLang="en-US" sz="2000" b="1" dirty="0">
              <a:solidFill>
                <a:srgbClr val="3333FF"/>
              </a:solidFill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MPS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82" y="4309277"/>
            <a:ext cx="2701101" cy="109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Timing signal statistics of controlled devices</a:t>
            </a: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Timing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99825"/>
              </p:ext>
            </p:extLst>
          </p:nvPr>
        </p:nvGraphicFramePr>
        <p:xfrm>
          <a:off x="824910" y="2202273"/>
          <a:ext cx="10587212" cy="3962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7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9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253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Destination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Quantity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Specification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Supplementary Notes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421">
                <a:tc>
                  <a:txBody>
                    <a:bodyPr/>
                    <a:lstStyle/>
                    <a:p>
                      <a:r>
                        <a:rPr lang="en-US" altLang="zh-CN" dirty="0"/>
                        <a:t>BI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TTL</a:t>
                      </a:r>
                      <a:r>
                        <a:rPr lang="zh-CN" altLang="en-US" dirty="0"/>
                        <a:t>信号）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10664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b="0" dirty="0"/>
                        <a:t>Jitter&lt;50ps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BPM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profile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DCCT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Tuning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BCM and BLM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671">
                <a:tc>
                  <a:txBody>
                    <a:bodyPr/>
                    <a:lstStyle/>
                    <a:p>
                      <a:r>
                        <a:rPr lang="en-US" altLang="zh-CN" dirty="0"/>
                        <a:t>BI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RF</a:t>
                      </a:r>
                      <a:r>
                        <a:rPr lang="zh-CN" altLang="en-US" dirty="0"/>
                        <a:t>信号）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5030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Jitter&lt;0.5ps, &lt;1ps, &lt;5ps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BPM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Profile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DCCT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Tuning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BCM and BLM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671">
                <a:tc>
                  <a:txBody>
                    <a:bodyPr/>
                    <a:lstStyle/>
                    <a:p>
                      <a:r>
                        <a:rPr lang="en-US" altLang="zh-CN" dirty="0"/>
                        <a:t>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860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Jitter&lt;5ns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altLang="zh-CN" dirty="0"/>
                        <a:t>Booster 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Dipole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Quadrupole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Sextupole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Corrector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and so on</a:t>
                      </a:r>
                      <a:endParaRPr lang="pt-BR" altLang="zh-C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230">
                <a:tc>
                  <a:txBody>
                    <a:bodyPr/>
                    <a:lstStyle/>
                    <a:p>
                      <a:r>
                        <a:rPr lang="en-US" altLang="zh-CN" dirty="0"/>
                        <a:t>RF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Jitter&lt;20ps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55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Scope and Performance of the CEPC control system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Requirement information of controlled devices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Control system and sub-system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593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</a:t>
            </a:r>
            <a:r>
              <a:rPr lang="en-US" altLang="zh-CN"/>
              <a:t>: Timing system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6613305" y="5810514"/>
            <a:ext cx="5878190" cy="693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600" dirty="0"/>
              <a:t>Red line: RF</a:t>
            </a:r>
            <a:r>
              <a:rPr lang="zh-CN" altLang="en-US" sz="1600" dirty="0"/>
              <a:t> </a:t>
            </a:r>
            <a:r>
              <a:rPr lang="en-US" altLang="zh-CN" sz="1600" dirty="0"/>
              <a:t>transmission system</a:t>
            </a:r>
            <a:r>
              <a:rPr lang="zh-CN" altLang="en-US" sz="1600" dirty="0"/>
              <a:t>，</a:t>
            </a:r>
            <a:r>
              <a:rPr lang="en-US" altLang="zh-CN" sz="1600" dirty="0"/>
              <a:t>Blue line: Event Timing System</a:t>
            </a: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912231" y="1985562"/>
            <a:ext cx="5878190" cy="290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dirty="0"/>
              <a:t>The basic structure of Timing System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/>
              <a:t>Event system and RF transmission system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/>
              <a:t>Event system: Trigger signal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Low frequency clock signal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/>
              <a:t>RF transmission system: Transmit high stability RF signal </a:t>
            </a:r>
          </a:p>
        </p:txBody>
      </p:sp>
      <p:pic>
        <p:nvPicPr>
          <p:cNvPr id="10" name="Picture 3" descr="D:\fromX220_D\CEPC2014\CEPC-TDR\定时系统硬件结构图.png">
            <a:extLst>
              <a:ext uri="{FF2B5EF4-FFF2-40B4-BE49-F238E27FC236}">
                <a16:creationId xmlns:a16="http://schemas.microsoft.com/office/drawing/2014/main" id="{141738E2-D4DA-408C-B725-DB62E107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09" y="2508733"/>
            <a:ext cx="5111482" cy="317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87967C-F056-4454-807D-C142C34F7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305" y="2531065"/>
            <a:ext cx="5499893" cy="37861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715E9A5-AFC5-4062-9AAF-008E0E668D12}"/>
              </a:ext>
            </a:extLst>
          </p:cNvPr>
          <p:cNvSpPr txBox="1"/>
          <p:nvPr/>
        </p:nvSpPr>
        <p:spPr>
          <a:xfrm>
            <a:off x="912230" y="5116924"/>
            <a:ext cx="69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70C0"/>
                </a:solidFill>
              </a:rPr>
              <a:t>TS-MS: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In CCR or RF-station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70C0"/>
                </a:solidFill>
              </a:rPr>
              <a:t>TS-</a:t>
            </a:r>
            <a:r>
              <a:rPr lang="en-US" altLang="zh-CN" sz="2400" dirty="0" err="1">
                <a:solidFill>
                  <a:srgbClr val="0070C0"/>
                </a:solidFill>
              </a:rPr>
              <a:t>sS</a:t>
            </a:r>
            <a:r>
              <a:rPr lang="en-US" altLang="zh-CN" sz="2400" dirty="0">
                <a:solidFill>
                  <a:srgbClr val="0070C0"/>
                </a:solidFill>
              </a:rPr>
              <a:t>: Close to the controlled devices in sub-tunnels or other hall</a:t>
            </a:r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092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TM: Temperature Monitoring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Quantity: 100,000+(Vacuum devices)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ADAM4015/6015, Temperature paperless recorder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Others: … …</a:t>
            </a:r>
          </a:p>
          <a:p>
            <a:pPr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TM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6146" name="Picture 2" descr="D:\fromX220_D\CEPC2014\CEPC-TDR\CEPC温度监测系统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94" y="4011895"/>
            <a:ext cx="7761086" cy="21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CCF78A3-B2CA-4F05-BF93-83A33778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1" y="4193497"/>
            <a:ext cx="745864" cy="1276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7FBD494-1082-41A7-9FBA-E966B7DDA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513" y="3904355"/>
            <a:ext cx="1545620" cy="16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1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29467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Vacuum </a:t>
            </a:r>
            <a:r>
              <a:rPr lang="en-US" altLang="zh-CN" dirty="0" err="1"/>
              <a:t>equipments</a:t>
            </a:r>
            <a:endParaRPr lang="en-US" altLang="zh-CN" dirty="0"/>
          </a:p>
          <a:p>
            <a:pPr lvl="1"/>
            <a:r>
              <a:rPr lang="en-US" altLang="zh-CN" sz="2000" dirty="0">
                <a:latin typeface="+mj-ea"/>
              </a:rPr>
              <a:t>Vacuum Gauge</a:t>
            </a:r>
            <a:r>
              <a:rPr lang="zh-CN" altLang="en-US" sz="2000" dirty="0">
                <a:latin typeface="+mj-ea"/>
              </a:rPr>
              <a:t>：</a:t>
            </a:r>
            <a:r>
              <a:rPr lang="en-US" altLang="zh-CN" sz="2000" dirty="0">
                <a:latin typeface="+mj-ea"/>
              </a:rPr>
              <a:t>7000</a:t>
            </a:r>
          </a:p>
          <a:p>
            <a:pPr lvl="1"/>
            <a:r>
              <a:rPr lang="en-US" altLang="zh-CN" sz="2000" dirty="0">
                <a:latin typeface="+mj-ea"/>
              </a:rPr>
              <a:t>Ion pump</a:t>
            </a:r>
            <a:r>
              <a:rPr lang="zh-CN" altLang="en-US" sz="2000" dirty="0">
                <a:latin typeface="+mj-ea"/>
              </a:rPr>
              <a:t>：</a:t>
            </a:r>
            <a:r>
              <a:rPr lang="en-US" altLang="zh-CN" sz="2000" dirty="0">
                <a:latin typeface="+mj-ea"/>
              </a:rPr>
              <a:t>32130</a:t>
            </a:r>
          </a:p>
          <a:p>
            <a:pPr lvl="1"/>
            <a:r>
              <a:rPr lang="en-US" altLang="zh-CN" dirty="0">
                <a:latin typeface="+mj-ea"/>
              </a:rPr>
              <a:t>Valve</a:t>
            </a:r>
            <a:r>
              <a:rPr lang="zh-CN" altLang="en-US" dirty="0">
                <a:latin typeface="+mj-ea"/>
              </a:rPr>
              <a:t>：</a:t>
            </a:r>
            <a:r>
              <a:rPr lang="en-US" altLang="zh-CN" dirty="0">
                <a:latin typeface="+mj-ea"/>
              </a:rPr>
              <a:t>1598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Monitor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Interlock policy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Voting scheme</a:t>
            </a:r>
            <a:r>
              <a:rPr lang="zh-CN" altLang="en-US" dirty="0"/>
              <a:t>：</a:t>
            </a:r>
            <a:r>
              <a:rPr lang="en-US" altLang="zh-CN" dirty="0"/>
              <a:t>Close Valve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Closed state of NO Contact</a:t>
            </a:r>
            <a:r>
              <a:rPr lang="zh-CN" altLang="en-US" dirty="0"/>
              <a:t>：</a:t>
            </a:r>
            <a:r>
              <a:rPr lang="en-US" altLang="zh-CN" dirty="0"/>
              <a:t>OK</a:t>
            </a:r>
          </a:p>
          <a:p>
            <a:pPr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Vacuum 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844975" y="1853666"/>
            <a:ext cx="5975350" cy="3749675"/>
            <a:chOff x="1205" y="1488"/>
            <a:chExt cx="2851" cy="2081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498" y="1488"/>
              <a:ext cx="756" cy="592"/>
              <a:chOff x="2522" y="1488"/>
              <a:chExt cx="756" cy="592"/>
            </a:xfrm>
          </p:grpSpPr>
          <p:sp>
            <p:nvSpPr>
              <p:cNvPr id="52" name="Rectangle 8"/>
              <p:cNvSpPr>
                <a:spLocks noChangeArrowheads="1"/>
              </p:cNvSpPr>
              <p:nvPr/>
            </p:nvSpPr>
            <p:spPr bwMode="auto">
              <a:xfrm>
                <a:off x="2930" y="1912"/>
                <a:ext cx="12" cy="168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Rectangle 9"/>
              <p:cNvSpPr>
                <a:spLocks noChangeArrowheads="1"/>
              </p:cNvSpPr>
              <p:nvPr/>
            </p:nvSpPr>
            <p:spPr bwMode="auto">
              <a:xfrm>
                <a:off x="2522" y="1642"/>
                <a:ext cx="756" cy="281"/>
              </a:xfrm>
              <a:prstGeom prst="rect">
                <a:avLst/>
              </a:prstGeom>
              <a:solidFill>
                <a:srgbClr val="FFFF99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Rectangle 10"/>
              <p:cNvSpPr>
                <a:spLocks noChangeArrowheads="1"/>
              </p:cNvSpPr>
              <p:nvPr/>
            </p:nvSpPr>
            <p:spPr bwMode="auto">
              <a:xfrm>
                <a:off x="2784" y="1728"/>
                <a:ext cx="140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300" b="1">
                    <a:solidFill>
                      <a:srgbClr val="000000"/>
                    </a:solidFill>
                    <a:latin typeface="Times New Roman" pitchFamily="18" charset="0"/>
                  </a:rPr>
                  <a:t>OPI</a:t>
                </a:r>
                <a:endParaRPr lang="en-US" altLang="zh-CN">
                  <a:latin typeface="Times New Roman" pitchFamily="18" charset="0"/>
                </a:endParaRPr>
              </a:p>
            </p:txBody>
          </p:sp>
          <p:sp>
            <p:nvSpPr>
              <p:cNvPr id="55" name="Rectangle 11"/>
              <p:cNvSpPr>
                <a:spLocks noChangeArrowheads="1"/>
              </p:cNvSpPr>
              <p:nvPr/>
            </p:nvSpPr>
            <p:spPr bwMode="auto">
              <a:xfrm>
                <a:off x="2552" y="1488"/>
                <a:ext cx="69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200" b="1" dirty="0">
                    <a:solidFill>
                      <a:srgbClr val="000000"/>
                    </a:solidFill>
                    <a:latin typeface="宋体" pitchFamily="2" charset="-122"/>
                  </a:rPr>
                  <a:t>Center Control Room</a:t>
                </a:r>
                <a:endParaRPr lang="zh-CN" altLang="en-US" dirty="0"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1273" y="1488"/>
              <a:ext cx="792" cy="420"/>
              <a:chOff x="1297" y="1488"/>
              <a:chExt cx="792" cy="420"/>
            </a:xfrm>
          </p:grpSpPr>
          <p:sp>
            <p:nvSpPr>
              <p:cNvPr id="49" name="Rectangle 13"/>
              <p:cNvSpPr>
                <a:spLocks noChangeArrowheads="1"/>
              </p:cNvSpPr>
              <p:nvPr/>
            </p:nvSpPr>
            <p:spPr bwMode="auto">
              <a:xfrm>
                <a:off x="1297" y="1632"/>
                <a:ext cx="792" cy="276"/>
              </a:xfrm>
              <a:prstGeom prst="rect">
                <a:avLst/>
              </a:prstGeom>
              <a:solidFill>
                <a:srgbClr val="FFFF99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Rectangle 14"/>
              <p:cNvSpPr>
                <a:spLocks noChangeArrowheads="1"/>
              </p:cNvSpPr>
              <p:nvPr/>
            </p:nvSpPr>
            <p:spPr bwMode="auto">
              <a:xfrm>
                <a:off x="1680" y="1728"/>
                <a:ext cx="140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300" b="1">
                    <a:solidFill>
                      <a:srgbClr val="000000"/>
                    </a:solidFill>
                    <a:latin typeface="Times New Roman" pitchFamily="18" charset="0"/>
                  </a:rPr>
                  <a:t>OPI</a:t>
                </a:r>
                <a:endParaRPr lang="en-US" altLang="zh-CN">
                  <a:latin typeface="Times New Roman" pitchFamily="18" charset="0"/>
                </a:endParaRPr>
              </a:p>
            </p:txBody>
          </p:sp>
          <p:sp>
            <p:nvSpPr>
              <p:cNvPr id="51" name="Rectangle 15"/>
              <p:cNvSpPr>
                <a:spLocks noChangeArrowheads="1"/>
              </p:cNvSpPr>
              <p:nvPr/>
            </p:nvSpPr>
            <p:spPr bwMode="auto">
              <a:xfrm>
                <a:off x="1538" y="1488"/>
                <a:ext cx="367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200" b="1" dirty="0">
                    <a:solidFill>
                      <a:srgbClr val="000000"/>
                    </a:solidFill>
                    <a:latin typeface="宋体" pitchFamily="2" charset="-122"/>
                  </a:rPr>
                  <a:t>Local</a:t>
                </a:r>
                <a:r>
                  <a:rPr lang="zh-CN" altLang="en-US" sz="1200" b="1" dirty="0">
                    <a:solidFill>
                      <a:srgbClr val="000000"/>
                    </a:solidFill>
                    <a:latin typeface="宋体" pitchFamily="2" charset="-122"/>
                  </a:rPr>
                  <a:t> </a:t>
                </a:r>
                <a:r>
                  <a:rPr lang="en-US" altLang="zh-CN" sz="1200" b="1" dirty="0">
                    <a:solidFill>
                      <a:srgbClr val="000000"/>
                    </a:solidFill>
                    <a:latin typeface="宋体" pitchFamily="2" charset="-122"/>
                  </a:rPr>
                  <a:t>Area</a:t>
                </a:r>
                <a:endParaRPr lang="zh-CN" altLang="en-US" dirty="0">
                  <a:latin typeface="Times New Roman" pitchFamily="18" charset="0"/>
                </a:endParaRPr>
              </a:p>
            </p:txBody>
          </p:sp>
        </p:grp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2337" y="2235"/>
              <a:ext cx="768" cy="309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1272" y="2784"/>
              <a:ext cx="872" cy="324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1390" y="2885"/>
              <a:ext cx="574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rgbClr val="000000"/>
                  </a:solidFill>
                  <a:latin typeface="宋体" pitchFamily="2" charset="-122"/>
                </a:rPr>
                <a:t>PLC/IO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1666" y="1914"/>
              <a:ext cx="22" cy="172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2362" y="2784"/>
              <a:ext cx="743" cy="324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2397" y="2877"/>
              <a:ext cx="676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300" b="1" dirty="0">
                  <a:solidFill>
                    <a:srgbClr val="000000"/>
                  </a:solidFill>
                  <a:latin typeface="宋体" pitchFamily="2" charset="-122"/>
                </a:rPr>
                <a:t>Gauge Controllers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3264" y="2796"/>
              <a:ext cx="784" cy="324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3330" y="2894"/>
              <a:ext cx="636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300" b="1" dirty="0">
                  <a:solidFill>
                    <a:srgbClr val="000000"/>
                  </a:solidFill>
                  <a:latin typeface="宋体" pitchFamily="2" charset="-122"/>
                </a:rPr>
                <a:t>Pump Controllers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2920" y="2544"/>
              <a:ext cx="22" cy="146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2935" y="2676"/>
              <a:ext cx="717" cy="17"/>
            </a:xfrm>
            <a:custGeom>
              <a:avLst/>
              <a:gdLst>
                <a:gd name="T0" fmla="*/ 0 w 717"/>
                <a:gd name="T1" fmla="*/ 0 h 17"/>
                <a:gd name="T2" fmla="*/ 0 w 717"/>
                <a:gd name="T3" fmla="*/ 11 h 17"/>
                <a:gd name="T4" fmla="*/ 717 w 717"/>
                <a:gd name="T5" fmla="*/ 17 h 17"/>
                <a:gd name="T6" fmla="*/ 717 w 717"/>
                <a:gd name="T7" fmla="*/ 6 h 17"/>
                <a:gd name="T8" fmla="*/ 0 w 7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7" h="17">
                  <a:moveTo>
                    <a:pt x="0" y="0"/>
                  </a:moveTo>
                  <a:lnTo>
                    <a:pt x="0" y="11"/>
                  </a:lnTo>
                  <a:lnTo>
                    <a:pt x="717" y="17"/>
                  </a:lnTo>
                  <a:lnTo>
                    <a:pt x="71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3264" y="2560"/>
              <a:ext cx="33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6666FF"/>
                  </a:solidFill>
                  <a:latin typeface="Times New Roman" pitchFamily="18" charset="0"/>
                </a:rPr>
                <a:t>RS232/485</a:t>
              </a:r>
              <a:endParaRPr lang="en-US" altLang="zh-CN" dirty="0">
                <a:latin typeface="Times New Roman" pitchFamily="18" charset="0"/>
              </a:endParaRPr>
            </a:p>
          </p:txBody>
        </p:sp>
        <p:sp>
          <p:nvSpPr>
            <p:cNvPr id="19" name="Rectangle 29"/>
            <p:cNvSpPr>
              <a:spLocks noChangeArrowheads="1"/>
            </p:cNvSpPr>
            <p:nvPr/>
          </p:nvSpPr>
          <p:spPr bwMode="auto">
            <a:xfrm>
              <a:off x="2367" y="2672"/>
              <a:ext cx="363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6666FF"/>
                  </a:solidFill>
                  <a:latin typeface="Times New Roman" pitchFamily="18" charset="0"/>
                </a:rPr>
                <a:t>RS232/485</a:t>
              </a:r>
              <a:endParaRPr lang="en-US" altLang="zh-CN" dirty="0">
                <a:latin typeface="Times New Roman" pitchFamily="18" charset="0"/>
              </a:endParaRPr>
            </a:p>
          </p:txBody>
        </p:sp>
        <p:sp>
          <p:nvSpPr>
            <p:cNvPr id="21" name="Freeform 33"/>
            <p:cNvSpPr>
              <a:spLocks/>
            </p:cNvSpPr>
            <p:nvPr/>
          </p:nvSpPr>
          <p:spPr bwMode="auto">
            <a:xfrm>
              <a:off x="2544" y="3123"/>
              <a:ext cx="14" cy="90"/>
            </a:xfrm>
            <a:custGeom>
              <a:avLst/>
              <a:gdLst>
                <a:gd name="T0" fmla="*/ 14 w 14"/>
                <a:gd name="T1" fmla="*/ 0 h 90"/>
                <a:gd name="T2" fmla="*/ 1 w 14"/>
                <a:gd name="T3" fmla="*/ 0 h 90"/>
                <a:gd name="T4" fmla="*/ 0 w 14"/>
                <a:gd name="T5" fmla="*/ 90 h 90"/>
                <a:gd name="T6" fmla="*/ 12 w 14"/>
                <a:gd name="T7" fmla="*/ 90 h 90"/>
                <a:gd name="T8" fmla="*/ 14 w 14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0">
                  <a:moveTo>
                    <a:pt x="14" y="0"/>
                  </a:moveTo>
                  <a:lnTo>
                    <a:pt x="1" y="0"/>
                  </a:lnTo>
                  <a:lnTo>
                    <a:pt x="0" y="90"/>
                  </a:lnTo>
                  <a:lnTo>
                    <a:pt x="12" y="9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Rectangle 34"/>
            <p:cNvSpPr>
              <a:spLocks noChangeArrowheads="1"/>
            </p:cNvSpPr>
            <p:nvPr/>
          </p:nvSpPr>
          <p:spPr bwMode="auto">
            <a:xfrm>
              <a:off x="2035" y="3209"/>
              <a:ext cx="521" cy="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3" name="Group 35"/>
            <p:cNvGrpSpPr>
              <a:grpSpLocks/>
            </p:cNvGrpSpPr>
            <p:nvPr/>
          </p:nvGrpSpPr>
          <p:grpSpPr bwMode="auto">
            <a:xfrm>
              <a:off x="2008" y="3123"/>
              <a:ext cx="65" cy="84"/>
              <a:chOff x="2008" y="3123"/>
              <a:chExt cx="65" cy="84"/>
            </a:xfrm>
          </p:grpSpPr>
          <p:sp>
            <p:nvSpPr>
              <p:cNvPr id="47" name="Freeform 36"/>
              <p:cNvSpPr>
                <a:spLocks/>
              </p:cNvSpPr>
              <p:nvPr/>
            </p:nvSpPr>
            <p:spPr bwMode="auto">
              <a:xfrm>
                <a:off x="2035" y="3180"/>
                <a:ext cx="14" cy="27"/>
              </a:xfrm>
              <a:custGeom>
                <a:avLst/>
                <a:gdLst>
                  <a:gd name="T0" fmla="*/ 1 w 14"/>
                  <a:gd name="T1" fmla="*/ 27 h 27"/>
                  <a:gd name="T2" fmla="*/ 14 w 14"/>
                  <a:gd name="T3" fmla="*/ 27 h 27"/>
                  <a:gd name="T4" fmla="*/ 12 w 14"/>
                  <a:gd name="T5" fmla="*/ 0 h 27"/>
                  <a:gd name="T6" fmla="*/ 0 w 14"/>
                  <a:gd name="T7" fmla="*/ 0 h 27"/>
                  <a:gd name="T8" fmla="*/ 1 w 14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7">
                    <a:moveTo>
                      <a:pt x="1" y="27"/>
                    </a:moveTo>
                    <a:lnTo>
                      <a:pt x="14" y="2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Freeform 37"/>
              <p:cNvSpPr>
                <a:spLocks/>
              </p:cNvSpPr>
              <p:nvPr/>
            </p:nvSpPr>
            <p:spPr bwMode="auto">
              <a:xfrm>
                <a:off x="2008" y="3123"/>
                <a:ext cx="65" cy="64"/>
              </a:xfrm>
              <a:custGeom>
                <a:avLst/>
                <a:gdLst>
                  <a:gd name="T0" fmla="*/ 65 w 65"/>
                  <a:gd name="T1" fmla="*/ 57 h 64"/>
                  <a:gd name="T2" fmla="*/ 25 w 65"/>
                  <a:gd name="T3" fmla="*/ 0 h 64"/>
                  <a:gd name="T4" fmla="*/ 0 w 65"/>
                  <a:gd name="T5" fmla="*/ 64 h 64"/>
                  <a:gd name="T6" fmla="*/ 65 w 65"/>
                  <a:gd name="T7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64">
                    <a:moveTo>
                      <a:pt x="65" y="57"/>
                    </a:moveTo>
                    <a:lnTo>
                      <a:pt x="25" y="0"/>
                    </a:lnTo>
                    <a:lnTo>
                      <a:pt x="0" y="64"/>
                    </a:lnTo>
                    <a:lnTo>
                      <a:pt x="65" y="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4" name="Rectangle 43"/>
            <p:cNvSpPr>
              <a:spLocks noChangeArrowheads="1"/>
            </p:cNvSpPr>
            <p:nvPr/>
          </p:nvSpPr>
          <p:spPr bwMode="auto">
            <a:xfrm>
              <a:off x="1463" y="3383"/>
              <a:ext cx="413" cy="186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Rectangle 44"/>
            <p:cNvSpPr>
              <a:spLocks noChangeArrowheads="1"/>
            </p:cNvSpPr>
            <p:nvPr/>
          </p:nvSpPr>
          <p:spPr bwMode="auto">
            <a:xfrm>
              <a:off x="1560" y="3434"/>
              <a:ext cx="220" cy="1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000000"/>
                  </a:solidFill>
                  <a:latin typeface="宋体" pitchFamily="2" charset="-122"/>
                </a:rPr>
                <a:t>Valves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26" name="Rectangle 45"/>
            <p:cNvSpPr>
              <a:spLocks noChangeArrowheads="1"/>
            </p:cNvSpPr>
            <p:nvPr/>
          </p:nvSpPr>
          <p:spPr bwMode="auto">
            <a:xfrm>
              <a:off x="2496" y="3383"/>
              <a:ext cx="587" cy="186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Rectangle 46"/>
            <p:cNvSpPr>
              <a:spLocks noChangeArrowheads="1"/>
            </p:cNvSpPr>
            <p:nvPr/>
          </p:nvSpPr>
          <p:spPr bwMode="auto">
            <a:xfrm>
              <a:off x="2572" y="3434"/>
              <a:ext cx="477" cy="1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000000"/>
                  </a:solidFill>
                  <a:latin typeface="宋体" pitchFamily="2" charset="-122"/>
                </a:rPr>
                <a:t>Vacuum Gauges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28" name="Rectangle 47"/>
            <p:cNvSpPr>
              <a:spLocks noChangeArrowheads="1"/>
            </p:cNvSpPr>
            <p:nvPr/>
          </p:nvSpPr>
          <p:spPr bwMode="auto">
            <a:xfrm>
              <a:off x="3496" y="3383"/>
              <a:ext cx="415" cy="186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3528" y="3434"/>
              <a:ext cx="330" cy="1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000000"/>
                  </a:solidFill>
                  <a:latin typeface="宋体" pitchFamily="2" charset="-122"/>
                </a:rPr>
                <a:t>Ion Pumps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30" name="Rectangle 49"/>
            <p:cNvSpPr>
              <a:spLocks noChangeArrowheads="1"/>
            </p:cNvSpPr>
            <p:nvPr/>
          </p:nvSpPr>
          <p:spPr bwMode="auto">
            <a:xfrm>
              <a:off x="1649" y="3122"/>
              <a:ext cx="12" cy="257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Rectangle 50"/>
            <p:cNvSpPr>
              <a:spLocks noChangeArrowheads="1"/>
            </p:cNvSpPr>
            <p:nvPr/>
          </p:nvSpPr>
          <p:spPr bwMode="auto">
            <a:xfrm>
              <a:off x="2792" y="3122"/>
              <a:ext cx="12" cy="257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Rectangle 51"/>
            <p:cNvSpPr>
              <a:spLocks noChangeArrowheads="1"/>
            </p:cNvSpPr>
            <p:nvPr/>
          </p:nvSpPr>
          <p:spPr bwMode="auto">
            <a:xfrm>
              <a:off x="3682" y="3131"/>
              <a:ext cx="12" cy="257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" name="Group 52"/>
            <p:cNvGrpSpPr>
              <a:grpSpLocks/>
            </p:cNvGrpSpPr>
            <p:nvPr/>
          </p:nvGrpSpPr>
          <p:grpSpPr bwMode="auto">
            <a:xfrm>
              <a:off x="1688" y="2160"/>
              <a:ext cx="668" cy="62"/>
              <a:chOff x="1712" y="2137"/>
              <a:chExt cx="668" cy="62"/>
            </a:xfrm>
          </p:grpSpPr>
          <p:sp>
            <p:nvSpPr>
              <p:cNvPr id="45" name="Freeform 53"/>
              <p:cNvSpPr>
                <a:spLocks/>
              </p:cNvSpPr>
              <p:nvPr/>
            </p:nvSpPr>
            <p:spPr bwMode="auto">
              <a:xfrm>
                <a:off x="1712" y="2148"/>
                <a:ext cx="605" cy="25"/>
              </a:xfrm>
              <a:custGeom>
                <a:avLst/>
                <a:gdLst>
                  <a:gd name="T0" fmla="*/ 0 w 1522"/>
                  <a:gd name="T1" fmla="*/ 0 h 15"/>
                  <a:gd name="T2" fmla="*/ 0 w 1522"/>
                  <a:gd name="T3" fmla="*/ 11 h 15"/>
                  <a:gd name="T4" fmla="*/ 1522 w 1522"/>
                  <a:gd name="T5" fmla="*/ 15 h 15"/>
                  <a:gd name="T6" fmla="*/ 1522 w 1522"/>
                  <a:gd name="T7" fmla="*/ 4 h 15"/>
                  <a:gd name="T8" fmla="*/ 0 w 152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2" h="15">
                    <a:moveTo>
                      <a:pt x="0" y="0"/>
                    </a:moveTo>
                    <a:lnTo>
                      <a:pt x="0" y="11"/>
                    </a:lnTo>
                    <a:lnTo>
                      <a:pt x="1522" y="15"/>
                    </a:lnTo>
                    <a:lnTo>
                      <a:pt x="152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Freeform 54"/>
              <p:cNvSpPr>
                <a:spLocks/>
              </p:cNvSpPr>
              <p:nvPr/>
            </p:nvSpPr>
            <p:spPr bwMode="auto">
              <a:xfrm>
                <a:off x="2312" y="2137"/>
                <a:ext cx="68" cy="62"/>
              </a:xfrm>
              <a:custGeom>
                <a:avLst/>
                <a:gdLst>
                  <a:gd name="T0" fmla="*/ 0 w 68"/>
                  <a:gd name="T1" fmla="*/ 62 h 62"/>
                  <a:gd name="T2" fmla="*/ 68 w 68"/>
                  <a:gd name="T3" fmla="*/ 32 h 62"/>
                  <a:gd name="T4" fmla="*/ 0 w 68"/>
                  <a:gd name="T5" fmla="*/ 0 h 62"/>
                  <a:gd name="T6" fmla="*/ 0 w 68"/>
                  <a:gd name="T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2">
                    <a:moveTo>
                      <a:pt x="0" y="62"/>
                    </a:moveTo>
                    <a:lnTo>
                      <a:pt x="68" y="32"/>
                    </a:lnTo>
                    <a:lnTo>
                      <a:pt x="0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4" name="Rectangle 55"/>
            <p:cNvSpPr>
              <a:spLocks noChangeArrowheads="1"/>
            </p:cNvSpPr>
            <p:nvPr/>
          </p:nvSpPr>
          <p:spPr bwMode="auto">
            <a:xfrm>
              <a:off x="1895" y="2180"/>
              <a:ext cx="38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dirty="0">
                  <a:latin typeface="Times New Roman" pitchFamily="18" charset="0"/>
                </a:rPr>
                <a:t>MPS/RF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35" name="Line 56"/>
            <p:cNvSpPr>
              <a:spLocks noChangeShapeType="1"/>
            </p:cNvSpPr>
            <p:nvPr/>
          </p:nvSpPr>
          <p:spPr bwMode="auto">
            <a:xfrm>
              <a:off x="1695" y="2187"/>
              <a:ext cx="1" cy="59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Line 57"/>
            <p:cNvSpPr>
              <a:spLocks noChangeShapeType="1"/>
            </p:cNvSpPr>
            <p:nvPr/>
          </p:nvSpPr>
          <p:spPr bwMode="auto">
            <a:xfrm>
              <a:off x="2467" y="2554"/>
              <a:ext cx="1" cy="62"/>
            </a:xfrm>
            <a:prstGeom prst="line">
              <a:avLst/>
            </a:prstGeom>
            <a:noFill/>
            <a:ln w="31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>
              <a:off x="1986" y="2616"/>
              <a:ext cx="481" cy="1"/>
            </a:xfrm>
            <a:prstGeom prst="line">
              <a:avLst/>
            </a:prstGeom>
            <a:noFill/>
            <a:ln w="31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1986" y="2616"/>
              <a:ext cx="1" cy="187"/>
            </a:xfrm>
            <a:prstGeom prst="line">
              <a:avLst/>
            </a:prstGeom>
            <a:noFill/>
            <a:ln w="31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Rectangle 60"/>
            <p:cNvSpPr>
              <a:spLocks noChangeArrowheads="1"/>
            </p:cNvSpPr>
            <p:nvPr/>
          </p:nvSpPr>
          <p:spPr bwMode="auto">
            <a:xfrm>
              <a:off x="1966" y="2509"/>
              <a:ext cx="269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6666FF"/>
                  </a:solidFill>
                  <a:latin typeface="Times New Roman" pitchFamily="18" charset="0"/>
                </a:rPr>
                <a:t>Fieldbus</a:t>
              </a:r>
              <a:endParaRPr lang="en-US" altLang="zh-CN" dirty="0">
                <a:latin typeface="Times New Roman" pitchFamily="18" charset="0"/>
              </a:endParaRPr>
            </a:p>
          </p:txBody>
        </p:sp>
        <p:grpSp>
          <p:nvGrpSpPr>
            <p:cNvPr id="40" name="Group 61"/>
            <p:cNvGrpSpPr>
              <a:grpSpLocks/>
            </p:cNvGrpSpPr>
            <p:nvPr/>
          </p:nvGrpSpPr>
          <p:grpSpPr bwMode="auto">
            <a:xfrm>
              <a:off x="1205" y="1789"/>
              <a:ext cx="2851" cy="297"/>
              <a:chOff x="1229" y="1789"/>
              <a:chExt cx="2851" cy="297"/>
            </a:xfrm>
          </p:grpSpPr>
          <p:sp>
            <p:nvSpPr>
              <p:cNvPr id="42" name="Rectangle 62"/>
              <p:cNvSpPr>
                <a:spLocks noChangeArrowheads="1"/>
              </p:cNvSpPr>
              <p:nvPr/>
            </p:nvSpPr>
            <p:spPr bwMode="auto">
              <a:xfrm>
                <a:off x="1229" y="2075"/>
                <a:ext cx="2851" cy="11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Rectangle 63"/>
              <p:cNvSpPr>
                <a:spLocks noChangeArrowheads="1"/>
              </p:cNvSpPr>
              <p:nvPr/>
            </p:nvSpPr>
            <p:spPr bwMode="auto">
              <a:xfrm>
                <a:off x="3504" y="1920"/>
                <a:ext cx="275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200" b="1">
                    <a:latin typeface="Times New Roman" pitchFamily="18" charset="0"/>
                  </a:rPr>
                  <a:t>Ethernet</a:t>
                </a:r>
                <a:endParaRPr lang="en-US" altLang="zh-CN">
                  <a:latin typeface="Times New Roman" pitchFamily="18" charset="0"/>
                </a:endParaRPr>
              </a:p>
            </p:txBody>
          </p:sp>
          <p:sp>
            <p:nvSpPr>
              <p:cNvPr id="44" name="Text Box 64"/>
              <p:cNvSpPr txBox="1">
                <a:spLocks noChangeArrowheads="1"/>
              </p:cNvSpPr>
              <p:nvPr/>
            </p:nvSpPr>
            <p:spPr bwMode="auto">
              <a:xfrm>
                <a:off x="3494" y="1789"/>
                <a:ext cx="8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endParaRPr lang="zh-CN" altLang="zh-CN">
                  <a:latin typeface="Times New Roman" pitchFamily="18" charset="0"/>
                </a:endParaRPr>
              </a:p>
            </p:txBody>
          </p:sp>
        </p:grpSp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6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b="1" dirty="0">
                  <a:latin typeface="Times New Roman" pitchFamily="18" charset="0"/>
                </a:rPr>
                <a:t>IOC</a:t>
              </a:r>
            </a:p>
          </p:txBody>
        </p:sp>
      </p:grpSp>
      <p:sp>
        <p:nvSpPr>
          <p:cNvPr id="56" name="Line 66"/>
          <p:cNvSpPr>
            <a:spLocks noChangeShapeType="1"/>
          </p:cNvSpPr>
          <p:nvPr/>
        </p:nvSpPr>
        <p:spPr bwMode="auto">
          <a:xfrm>
            <a:off x="9012038" y="2924944"/>
            <a:ext cx="0" cy="287338"/>
          </a:xfrm>
          <a:prstGeom prst="line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7" name="Line 69"/>
          <p:cNvSpPr>
            <a:spLocks noChangeShapeType="1"/>
          </p:cNvSpPr>
          <p:nvPr/>
        </p:nvSpPr>
        <p:spPr bwMode="auto">
          <a:xfrm>
            <a:off x="10956725" y="4005064"/>
            <a:ext cx="0" cy="215900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" name="Line 70"/>
          <p:cNvSpPr>
            <a:spLocks noChangeShapeType="1"/>
          </p:cNvSpPr>
          <p:nvPr/>
        </p:nvSpPr>
        <p:spPr bwMode="auto">
          <a:xfrm>
            <a:off x="9086553" y="3770847"/>
            <a:ext cx="11224" cy="437853"/>
          </a:xfrm>
          <a:prstGeom prst="line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03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3495" y="6176963"/>
            <a:ext cx="736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Redundant IOCs for power-supply controls</a:t>
            </a:r>
            <a:endParaRPr lang="zh-CN" altLang="en-US" sz="2400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PSCS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5122" name="Picture 2" descr="D:\fromX220_D\CEPC2014\CEPC-TDR\冗余IOC-电源控制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" y="3092581"/>
            <a:ext cx="9985829" cy="28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66A30BB-E275-4DCB-A2B2-01F72B32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Power Supply control system (PSCS)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Accelerate from 20GeV to 120GeV (Booster ring)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Magnets’ power supply co-ramping within an accuracy of tens of </a:t>
            </a:r>
            <a:r>
              <a:rPr lang="en-US" altLang="zh-CN" dirty="0">
                <a:sym typeface="Symbol"/>
              </a:rPr>
              <a:t>s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3557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85410" y="6353564"/>
            <a:ext cx="647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The layout of control cabinet in sub-tunnels</a:t>
            </a:r>
            <a:endParaRPr lang="zh-CN" altLang="en-US" sz="2000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Cabinet Layout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66A30BB-E275-4DCB-A2B2-01F72B32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Control Cabinet layout of Vacuum CS, PSCS and TM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Be close to controlled devices(vacuum controller, power supply and so on)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Located in 96 sub-tunnels along the ring</a:t>
            </a:r>
          </a:p>
          <a:p>
            <a:pPr lvl="1"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F64EE94-DDA1-4292-AA5A-37C5F10F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410" y="2695722"/>
            <a:ext cx="5089160" cy="3734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53CA19F-3663-414C-8E7B-AF7AE5AD0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128" y="4120112"/>
            <a:ext cx="2544573" cy="773091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232B744-F2D8-48C9-BF93-8D8CE1A4DD63}"/>
              </a:ext>
            </a:extLst>
          </p:cNvPr>
          <p:cNvCxnSpPr>
            <a:cxnSpLocks/>
          </p:cNvCxnSpPr>
          <p:nvPr/>
        </p:nvCxnSpPr>
        <p:spPr>
          <a:xfrm flipV="1">
            <a:off x="6385810" y="4976734"/>
            <a:ext cx="0" cy="8769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461FE8EB-EE18-466F-AE4B-BD39C5671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071" y="4562833"/>
            <a:ext cx="3586163" cy="1162050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A295687-302A-4237-9377-8C4F8E08AD14}"/>
              </a:ext>
            </a:extLst>
          </p:cNvPr>
          <p:cNvCxnSpPr>
            <a:cxnSpLocks/>
          </p:cNvCxnSpPr>
          <p:nvPr/>
        </p:nvCxnSpPr>
        <p:spPr>
          <a:xfrm flipV="1">
            <a:off x="6655633" y="5657422"/>
            <a:ext cx="2226039" cy="45536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977FA2C5-C3CE-4A05-AD3D-7131E89E4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620" y="3901492"/>
            <a:ext cx="1843789" cy="2128342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894F95A-5365-410C-AB5A-5B500FE1EE82}"/>
              </a:ext>
            </a:extLst>
          </p:cNvPr>
          <p:cNvCxnSpPr/>
          <p:nvPr/>
        </p:nvCxnSpPr>
        <p:spPr>
          <a:xfrm flipH="1" flipV="1">
            <a:off x="3185410" y="5853662"/>
            <a:ext cx="2875858" cy="32330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Integration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66A30BB-E275-4DCB-A2B2-01F72B32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Integration of subsystems and other systems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LLRF, Cryogenic system, Injection/Extraction system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FF0000"/>
                </a:solidFill>
              </a:rPr>
              <a:t>Detector</a:t>
            </a:r>
            <a:r>
              <a:rPr lang="en-US" altLang="zh-CN" dirty="0"/>
              <a:t>(Experimental physics), beamline and conventional facility </a:t>
            </a:r>
            <a:endParaRPr lang="zh-CN" altLang="en-US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the following rules must be followed</a:t>
            </a:r>
          </a:p>
          <a:p>
            <a:pPr marL="914400" lvl="1" indent="-457200">
              <a:buAutoNum type="arabicPeriod"/>
            </a:pPr>
            <a:r>
              <a:rPr lang="en-US" altLang="zh-CN" dirty="0"/>
              <a:t>Agree with standards of CEPC control system</a:t>
            </a:r>
          </a:p>
          <a:p>
            <a:pPr marL="914400" lvl="1" indent="-457200">
              <a:buAutoNum type="arabicPeriod"/>
            </a:pPr>
            <a:r>
              <a:rPr lang="en-US" altLang="zh-CN" dirty="0"/>
              <a:t>Consistent with software (EPICS)</a:t>
            </a:r>
          </a:p>
          <a:p>
            <a:pPr marL="914400" lvl="1" indent="-457200">
              <a:buAutoNum type="arabicPeriod"/>
            </a:pPr>
            <a:r>
              <a:rPr lang="en-US" altLang="zh-CN" dirty="0"/>
              <a:t>Unified hardware</a:t>
            </a:r>
          </a:p>
          <a:p>
            <a:pPr marL="914400" lvl="1" indent="-457200">
              <a:buAutoNum type="arabicPeriod"/>
            </a:pPr>
            <a:endParaRPr lang="zh-CN" altLang="en-US" dirty="0"/>
          </a:p>
          <a:p>
            <a:pPr lvl="1"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A7185D0-90CA-4D35-9D59-ABE375C743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87384" y="3684848"/>
            <a:ext cx="4197246" cy="2492115"/>
          </a:xfrm>
          <a:prstGeom prst="rect">
            <a:avLst/>
          </a:prstGeom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0D4ED854-0CD0-43FB-8322-24E5E8A545A4}"/>
              </a:ext>
            </a:extLst>
          </p:cNvPr>
          <p:cNvCxnSpPr>
            <a:cxnSpLocks/>
          </p:cNvCxnSpPr>
          <p:nvPr/>
        </p:nvCxnSpPr>
        <p:spPr>
          <a:xfrm>
            <a:off x="2675745" y="2675745"/>
            <a:ext cx="5171600" cy="1319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40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56492"/>
            <a:ext cx="10515600" cy="467013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3000" i="1" dirty="0"/>
              <a:t>DM: Database Management of CEPC</a:t>
            </a:r>
          </a:p>
          <a:p>
            <a:pPr marL="0" indent="0">
              <a:buNone/>
            </a:pPr>
            <a:r>
              <a:rPr lang="en-US" altLang="zh-CN" i="1" dirty="0"/>
              <a:t>Parameter Database</a:t>
            </a:r>
            <a:r>
              <a:rPr lang="en-US" altLang="zh-CN" dirty="0"/>
              <a:t> 			</a:t>
            </a:r>
            <a:r>
              <a:rPr lang="en-US" altLang="zh-CN" i="1" dirty="0"/>
              <a:t>Naming Convention Database</a:t>
            </a:r>
            <a:r>
              <a:rPr lang="en-US" altLang="zh-CN" dirty="0"/>
              <a:t> </a:t>
            </a:r>
          </a:p>
          <a:p>
            <a:pPr marL="0" indent="0">
              <a:buNone/>
            </a:pPr>
            <a:r>
              <a:rPr lang="en-US" altLang="zh-CN" i="1" dirty="0"/>
              <a:t>Magnet Database</a:t>
            </a:r>
            <a:r>
              <a:rPr lang="en-US" altLang="zh-CN" dirty="0"/>
              <a:t> 				</a:t>
            </a:r>
            <a:r>
              <a:rPr lang="en-US" altLang="zh-CN" i="1" dirty="0"/>
              <a:t>Equipment Database</a:t>
            </a:r>
            <a:r>
              <a:rPr lang="en-US" altLang="zh-CN" dirty="0"/>
              <a:t> </a:t>
            </a:r>
          </a:p>
          <a:p>
            <a:pPr marL="0" indent="0">
              <a:buNone/>
            </a:pPr>
            <a:r>
              <a:rPr lang="en-US" altLang="zh-CN" i="1" dirty="0"/>
              <a:t>Lattice and Model Database		Management  of File </a:t>
            </a:r>
          </a:p>
          <a:p>
            <a:pPr marL="0" indent="0">
              <a:buNone/>
            </a:pPr>
            <a:r>
              <a:rPr lang="en-US" altLang="zh-CN" i="1" dirty="0"/>
              <a:t>Log and  trouble tracking </a:t>
            </a:r>
            <a:r>
              <a:rPr lang="en-US" altLang="zh-CN" dirty="0"/>
              <a:t> 			Alignment Database</a:t>
            </a:r>
          </a:p>
          <a:p>
            <a:pPr marL="0" indent="0">
              <a:buNone/>
            </a:pPr>
            <a:r>
              <a:rPr lang="en-US" altLang="zh-CN" dirty="0"/>
              <a:t>Management of Cable and device		Alarm database</a:t>
            </a:r>
          </a:p>
          <a:p>
            <a:pPr marL="0" indent="0">
              <a:buNone/>
            </a:pPr>
            <a:r>
              <a:rPr lang="en-US" altLang="zh-CN" dirty="0"/>
              <a:t>Configuration of Security  database	MPS and interlock database</a:t>
            </a:r>
          </a:p>
          <a:p>
            <a:pPr marL="0" indent="0">
              <a:buNone/>
            </a:pPr>
            <a:r>
              <a:rPr lang="en-US" altLang="zh-CN" dirty="0"/>
              <a:t>Etc..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More and more Database</a:t>
            </a:r>
            <a:r>
              <a:rPr lang="zh-CN" altLang="en-US" dirty="0"/>
              <a:t> </a:t>
            </a:r>
            <a:r>
              <a:rPr lang="en-US" altLang="zh-CN" dirty="0"/>
              <a:t>will be designed with the progress of  the Project</a:t>
            </a:r>
            <a:endParaRPr lang="en-US" altLang="zh-CN" dirty="0">
              <a:sym typeface="Symbol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DM</a:t>
            </a:r>
            <a:endParaRPr lang="zh-CN" altLang="en-US" sz="66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58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610"/>
          </a:xfrm>
        </p:spPr>
        <p:txBody>
          <a:bodyPr/>
          <a:lstStyle/>
          <a:p>
            <a:pPr algn="ctr"/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65161"/>
            <a:ext cx="10515600" cy="48118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More detailed requirements should be further clarified, with the progress of CEPC TDR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EPICS</a:t>
            </a:r>
            <a:r>
              <a:rPr lang="zh-CN" altLang="en-US" dirty="0"/>
              <a:t>：</a:t>
            </a:r>
            <a:r>
              <a:rPr lang="en-US" altLang="zh-CN" dirty="0"/>
              <a:t>Cooperate closely with EPICS community and company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New technique: IoT/AI/machine learning in control system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5400" b="1" dirty="0"/>
              <a:t>Thanks a lot!</a:t>
            </a:r>
            <a:endParaRPr lang="zh-CN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0598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Scope of the Control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18073"/>
            <a:ext cx="10515600" cy="507356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Global control</a:t>
            </a:r>
          </a:p>
          <a:p>
            <a:pPr lvl="1"/>
            <a:r>
              <a:rPr lang="en-US" altLang="zh-CN" dirty="0"/>
              <a:t>Center Control System: Control Platform,</a:t>
            </a:r>
            <a:r>
              <a:rPr lang="zh-CN" altLang="en-US" dirty="0"/>
              <a:t> </a:t>
            </a:r>
            <a:r>
              <a:rPr lang="en-US" altLang="zh-CN" dirty="0"/>
              <a:t>computers, servers, database,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/>
            <a:r>
              <a:rPr lang="en-US" altLang="zh-CN" dirty="0"/>
              <a:t>Control network System</a:t>
            </a:r>
          </a:p>
          <a:p>
            <a:pPr lvl="1"/>
            <a:r>
              <a:rPr lang="en-US" altLang="zh-CN" dirty="0"/>
              <a:t>Timing System</a:t>
            </a:r>
          </a:p>
          <a:p>
            <a:pPr lvl="1"/>
            <a:r>
              <a:rPr lang="en-US" altLang="zh-CN" dirty="0"/>
              <a:t>Machine Protection System</a:t>
            </a:r>
          </a:p>
          <a:p>
            <a:pPr lvl="1"/>
            <a:r>
              <a:rPr lang="en-US" altLang="zh-CN" dirty="0"/>
              <a:t>Post Mortem System</a:t>
            </a:r>
          </a:p>
          <a:p>
            <a:pPr lvl="1"/>
            <a:r>
              <a:rPr lang="en-US" altLang="zh-CN" dirty="0"/>
              <a:t>Video system</a:t>
            </a:r>
          </a:p>
          <a:p>
            <a:r>
              <a:rPr lang="en-US" altLang="zh-CN" dirty="0"/>
              <a:t>Local control</a:t>
            </a:r>
          </a:p>
          <a:p>
            <a:pPr lvl="1"/>
            <a:r>
              <a:rPr lang="en-US" altLang="zh-CN" dirty="0"/>
              <a:t>Power Supply Control System</a:t>
            </a:r>
          </a:p>
          <a:p>
            <a:pPr lvl="1"/>
            <a:r>
              <a:rPr lang="en-US" altLang="zh-CN" dirty="0"/>
              <a:t>Vacuum Control System</a:t>
            </a:r>
          </a:p>
          <a:p>
            <a:pPr lvl="1"/>
            <a:r>
              <a:rPr lang="en-US" altLang="zh-CN" dirty="0"/>
              <a:t>Temperature Monitoring System</a:t>
            </a:r>
          </a:p>
          <a:p>
            <a:pPr lvl="1"/>
            <a:r>
              <a:rPr lang="en-US" altLang="zh-CN" dirty="0" err="1"/>
              <a:t>Linac</a:t>
            </a:r>
            <a:r>
              <a:rPr lang="en-US" altLang="zh-CN" dirty="0"/>
              <a:t> Control System</a:t>
            </a:r>
          </a:p>
          <a:p>
            <a:r>
              <a:rPr lang="en-US" altLang="zh-CN" dirty="0"/>
              <a:t>Integration of  subsystems</a:t>
            </a:r>
          </a:p>
          <a:p>
            <a:pPr lvl="1"/>
            <a:r>
              <a:rPr lang="en-US" altLang="zh-CN" dirty="0"/>
              <a:t>RF, Cryogenic system, Injection/Extraction system etc.</a:t>
            </a:r>
          </a:p>
          <a:p>
            <a:r>
              <a:rPr lang="en-US" altLang="zh-CN" dirty="0"/>
              <a:t>Interface to other systems </a:t>
            </a:r>
          </a:p>
          <a:p>
            <a:pPr lvl="1"/>
            <a:r>
              <a:rPr lang="en-US" altLang="zh-CN" dirty="0"/>
              <a:t>Detector(Experimental physics), beamline and conventional facility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460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of the Control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600" dirty="0"/>
              <a:t>5bility+RT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Stability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Availability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Flexibility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Scalability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Reliability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Real Time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152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Requirement information of controlled devices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3370"/>
            <a:ext cx="10515600" cy="48874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Bilingual requirement table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9A54BD5-88E9-430C-BC77-8825AD763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62" y="1856769"/>
            <a:ext cx="6569481" cy="24570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D1D4A4-687B-426A-B41B-336DE482C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860" y="2422590"/>
            <a:ext cx="5755940" cy="40023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956D47-0DF2-4BF1-9660-757FD6A4F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62" y="2422590"/>
            <a:ext cx="4648198" cy="4322125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5099AB6-FC29-4751-B677-8F0350C52989}"/>
              </a:ext>
            </a:extLst>
          </p:cNvPr>
          <p:cNvCxnSpPr/>
          <p:nvPr/>
        </p:nvCxnSpPr>
        <p:spPr>
          <a:xfrm flipV="1">
            <a:off x="3420761" y="5914776"/>
            <a:ext cx="3134316" cy="7794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36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Characteristic of CEPC control system 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Super scale</a:t>
            </a:r>
          </a:p>
          <a:p>
            <a:pPr lvl="1"/>
            <a:r>
              <a:rPr lang="en-US" altLang="zh-CN" dirty="0" err="1"/>
              <a:t>Linac</a:t>
            </a:r>
            <a:r>
              <a:rPr lang="en-US" altLang="zh-CN" dirty="0"/>
              <a:t>: 1.2km </a:t>
            </a:r>
          </a:p>
          <a:p>
            <a:pPr lvl="1"/>
            <a:r>
              <a:rPr lang="en-US" altLang="zh-CN" dirty="0"/>
              <a:t>Ring: 100km</a:t>
            </a:r>
          </a:p>
          <a:p>
            <a:r>
              <a:rPr lang="en-US" altLang="zh-CN" dirty="0"/>
              <a:t>A large number of Controlled </a:t>
            </a:r>
            <a:r>
              <a:rPr lang="en-US" altLang="zh-CN" dirty="0" err="1"/>
              <a:t>Equipments</a:t>
            </a:r>
            <a:endParaRPr lang="en-US" altLang="zh-CN" dirty="0"/>
          </a:p>
          <a:p>
            <a:pPr lvl="1"/>
            <a:r>
              <a:rPr lang="en-US" altLang="zh-CN" dirty="0"/>
              <a:t>Discrete distributed in the </a:t>
            </a:r>
            <a:r>
              <a:rPr lang="en-US" altLang="zh-CN" dirty="0" err="1"/>
              <a:t>Linac</a:t>
            </a:r>
            <a:r>
              <a:rPr lang="en-US" altLang="zh-CN" dirty="0"/>
              <a:t> and Ring</a:t>
            </a:r>
          </a:p>
          <a:p>
            <a:r>
              <a:rPr lang="en-US" altLang="zh-CN" dirty="0"/>
              <a:t>Quantity of PVs</a:t>
            </a:r>
          </a:p>
          <a:p>
            <a:pPr lvl="1"/>
            <a:r>
              <a:rPr lang="en-US" altLang="zh-CN" dirty="0"/>
              <a:t> millions of PVs</a:t>
            </a: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077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09859" y="5847008"/>
            <a:ext cx="922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Overall hardware architecture of the control system</a:t>
            </a:r>
            <a:endParaRPr lang="zh-CN" altLang="en-US" sz="2800" dirty="0"/>
          </a:p>
        </p:txBody>
      </p:sp>
      <p:pic>
        <p:nvPicPr>
          <p:cNvPr id="8" name="图片 7" descr="Control_System_Architectur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645" y="1611085"/>
            <a:ext cx="9620518" cy="410754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5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Software Platform:</a:t>
            </a:r>
            <a:r>
              <a:rPr lang="zh-CN" altLang="en-US" dirty="0"/>
              <a:t> </a:t>
            </a:r>
            <a:r>
              <a:rPr lang="en-US" altLang="zh-CN" dirty="0"/>
              <a:t>EPICS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Open source, free SCADA/DCS, toolkits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Hardware  Platform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00"/>
                </a:solidFill>
              </a:rPr>
              <a:t>Standardization, Modularity and Commercial products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Workstation and servers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ATCA/</a:t>
            </a:r>
            <a:r>
              <a:rPr lang="en-US" altLang="zh-CN" dirty="0" err="1"/>
              <a:t>uTCA</a:t>
            </a:r>
            <a:r>
              <a:rPr lang="en-US" altLang="zh-CN" dirty="0"/>
              <a:t> (High Availability)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PLC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Motion controller/Driver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etc.</a:t>
            </a: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Standardization of CEPC Control system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F98ECBF-4899-467F-BB8E-1ECFCDCD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78" y="1506828"/>
            <a:ext cx="1579817" cy="1210072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05BA6B0-0477-4FE6-8CE6-343015A11ADB}"/>
              </a:ext>
            </a:extLst>
          </p:cNvPr>
          <p:cNvGrpSpPr/>
          <p:nvPr/>
        </p:nvGrpSpPr>
        <p:grpSpPr>
          <a:xfrm>
            <a:off x="8664315" y="2975552"/>
            <a:ext cx="2533337" cy="1514002"/>
            <a:chOff x="8731376" y="1426677"/>
            <a:chExt cx="3032097" cy="168981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395F4D4-9F67-4997-9B58-F59AAB2C3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1376" y="1426677"/>
              <a:ext cx="3032097" cy="16898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B6970A-24D9-476E-AF78-8005B382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2591" y="1426677"/>
              <a:ext cx="610882" cy="407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5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C</a:t>
            </a:r>
            <a:r>
              <a:rPr lang="en-US" altLang="zh-CN" dirty="0"/>
              <a:t>entral </a:t>
            </a:r>
            <a:r>
              <a:rPr lang="en-US" altLang="zh-CN" dirty="0">
                <a:solidFill>
                  <a:srgbClr val="FF0000"/>
                </a:solidFill>
              </a:rPr>
              <a:t>C</a:t>
            </a:r>
            <a:r>
              <a:rPr lang="en-US" altLang="zh-CN" dirty="0"/>
              <a:t>ontrol </a:t>
            </a:r>
            <a:r>
              <a:rPr lang="en-US" altLang="zh-CN" dirty="0">
                <a:solidFill>
                  <a:srgbClr val="FF0000"/>
                </a:solidFill>
              </a:rPr>
              <a:t>S</a:t>
            </a:r>
            <a:r>
              <a:rPr lang="en-US" altLang="zh-CN" dirty="0"/>
              <a:t>ystem</a:t>
            </a:r>
          </a:p>
          <a:p>
            <a:pPr lvl="1"/>
            <a:r>
              <a:rPr lang="en-US" altLang="zh-CN" dirty="0"/>
              <a:t>Control Room</a:t>
            </a:r>
          </a:p>
          <a:p>
            <a:pPr lvl="1"/>
            <a:r>
              <a:rPr lang="en-US" altLang="zh-CN" dirty="0"/>
              <a:t>Management and operation of IOCs/OPIs</a:t>
            </a:r>
          </a:p>
          <a:p>
            <a:pPr lvl="1"/>
            <a:r>
              <a:rPr lang="en-US" altLang="zh-CN" dirty="0"/>
              <a:t>Server and management of High level software</a:t>
            </a:r>
          </a:p>
          <a:p>
            <a:pPr lvl="1"/>
            <a:r>
              <a:rPr lang="en-US" altLang="zh-CN" dirty="0"/>
              <a:t>CA/PVA Gateway</a:t>
            </a:r>
          </a:p>
          <a:p>
            <a:pPr lvl="1"/>
            <a:r>
              <a:rPr lang="en-US" altLang="zh-CN" dirty="0"/>
              <a:t>OPI tools--CSS, </a:t>
            </a:r>
            <a:r>
              <a:rPr lang="en-US" altLang="zh-CN" dirty="0" err="1"/>
              <a:t>caQtDM</a:t>
            </a:r>
            <a:r>
              <a:rPr lang="en-US" altLang="zh-CN" dirty="0"/>
              <a:t>, </a:t>
            </a:r>
            <a:r>
              <a:rPr lang="en-US" altLang="zh-CN" dirty="0" err="1"/>
              <a:t>PyDM</a:t>
            </a:r>
            <a:r>
              <a:rPr lang="en-US" altLang="zh-CN" dirty="0"/>
              <a:t>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/>
            <a:r>
              <a:rPr lang="en-US" altLang="zh-CN" dirty="0"/>
              <a:t>Data Archiver</a:t>
            </a:r>
          </a:p>
          <a:p>
            <a:pPr lvl="1"/>
            <a:r>
              <a:rPr lang="en-US" altLang="zh-CN" dirty="0"/>
              <a:t>Alarming system</a:t>
            </a:r>
          </a:p>
          <a:p>
            <a:pPr lvl="1"/>
            <a:r>
              <a:rPr lang="en-US" altLang="zh-CN" dirty="0" err="1"/>
              <a:t>Elog</a:t>
            </a:r>
            <a:endParaRPr lang="en-US" altLang="zh-CN" dirty="0"/>
          </a:p>
          <a:p>
            <a:pPr lvl="1"/>
            <a:r>
              <a:rPr lang="en-US" altLang="zh-CN" dirty="0"/>
              <a:t>Issue information of machine via instant message(</a:t>
            </a:r>
            <a:r>
              <a:rPr lang="en-US" altLang="zh-CN" dirty="0" err="1"/>
              <a:t>weChat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Machine status summary on Web</a:t>
            </a:r>
          </a:p>
          <a:p>
            <a:pPr lvl="1"/>
            <a:r>
              <a:rPr lang="en-US" altLang="zh-CN" dirty="0" err="1"/>
              <a:t>Etc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4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25326</TotalTime>
  <Words>1167</Words>
  <Application>Microsoft Office PowerPoint</Application>
  <PresentationFormat>宽屏</PresentationFormat>
  <Paragraphs>231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Symbol</vt:lpstr>
      <vt:lpstr>Times New Roman</vt:lpstr>
      <vt:lpstr>Wingdings</vt:lpstr>
      <vt:lpstr>Office 主题</vt:lpstr>
      <vt:lpstr>CEPC Control system outlook</vt:lpstr>
      <vt:lpstr>Outline</vt:lpstr>
      <vt:lpstr>Scope of the Control System</vt:lpstr>
      <vt:lpstr>Performance of the Control System</vt:lpstr>
      <vt:lpstr>Requirement information of controlled devices</vt:lpstr>
      <vt:lpstr>Characteristic of CEPC control system  </vt:lpstr>
      <vt:lpstr>Control System and sub-system</vt:lpstr>
      <vt:lpstr>Standardization of CEPC Control system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Control Network</vt:lpstr>
      <vt:lpstr>Control system and sub-system: MPS</vt:lpstr>
      <vt:lpstr>Control system and sub-system: MPS</vt:lpstr>
      <vt:lpstr>Control system and sub-system: Timing</vt:lpstr>
      <vt:lpstr>Control system and sub-system: Timing system</vt:lpstr>
      <vt:lpstr>Control system and sub-system: TM</vt:lpstr>
      <vt:lpstr>Control system and sub-system: Vacuum CS</vt:lpstr>
      <vt:lpstr>Control system and sub-system: PSCS</vt:lpstr>
      <vt:lpstr>Control system and sub-system: Cabinet Layout</vt:lpstr>
      <vt:lpstr>Control system and sub-system: Integration</vt:lpstr>
      <vt:lpstr>Control system and sub-system: DM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accelerator control system</dc:title>
  <dc:creator>jin</dc:creator>
  <cp:lastModifiedBy>IHEP-control</cp:lastModifiedBy>
  <cp:revision>606</cp:revision>
  <dcterms:created xsi:type="dcterms:W3CDTF">2014-08-04T11:26:33Z</dcterms:created>
  <dcterms:modified xsi:type="dcterms:W3CDTF">2022-06-10T06:25:22Z</dcterms:modified>
</cp:coreProperties>
</file>