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5"/>
  </p:notesMasterIdLst>
  <p:handoutMasterIdLst>
    <p:handoutMasterId r:id="rId76"/>
  </p:handoutMasterIdLst>
  <p:sldIdLst>
    <p:sldId id="426" r:id="rId2"/>
    <p:sldId id="427" r:id="rId3"/>
    <p:sldId id="478" r:id="rId4"/>
    <p:sldId id="482" r:id="rId5"/>
    <p:sldId id="484" r:id="rId6"/>
    <p:sldId id="528" r:id="rId7"/>
    <p:sldId id="520" r:id="rId8"/>
    <p:sldId id="572" r:id="rId9"/>
    <p:sldId id="501" r:id="rId10"/>
    <p:sldId id="502" r:id="rId11"/>
    <p:sldId id="516" r:id="rId12"/>
    <p:sldId id="517" r:id="rId13"/>
    <p:sldId id="530" r:id="rId14"/>
    <p:sldId id="526" r:id="rId15"/>
    <p:sldId id="599" r:id="rId16"/>
    <p:sldId id="505" r:id="rId17"/>
    <p:sldId id="571" r:id="rId18"/>
    <p:sldId id="541" r:id="rId19"/>
    <p:sldId id="573" r:id="rId20"/>
    <p:sldId id="574" r:id="rId21"/>
    <p:sldId id="590" r:id="rId22"/>
    <p:sldId id="591" r:id="rId23"/>
    <p:sldId id="595" r:id="rId24"/>
    <p:sldId id="597" r:id="rId25"/>
    <p:sldId id="598" r:id="rId26"/>
    <p:sldId id="592" r:id="rId27"/>
    <p:sldId id="589" r:id="rId28"/>
    <p:sldId id="593" r:id="rId29"/>
    <p:sldId id="594" r:id="rId30"/>
    <p:sldId id="495" r:id="rId31"/>
    <p:sldId id="430" r:id="rId32"/>
    <p:sldId id="543" r:id="rId33"/>
    <p:sldId id="544" r:id="rId34"/>
    <p:sldId id="560" r:id="rId35"/>
    <p:sldId id="558" r:id="rId36"/>
    <p:sldId id="559" r:id="rId37"/>
    <p:sldId id="576" r:id="rId38"/>
    <p:sldId id="577" r:id="rId39"/>
    <p:sldId id="585" r:id="rId40"/>
    <p:sldId id="586" r:id="rId41"/>
    <p:sldId id="587" r:id="rId42"/>
    <p:sldId id="578" r:id="rId43"/>
    <p:sldId id="580" r:id="rId44"/>
    <p:sldId id="581" r:id="rId45"/>
    <p:sldId id="582" r:id="rId46"/>
    <p:sldId id="584" r:id="rId47"/>
    <p:sldId id="583" r:id="rId48"/>
    <p:sldId id="579" r:id="rId49"/>
    <p:sldId id="521" r:id="rId50"/>
    <p:sldId id="512" r:id="rId51"/>
    <p:sldId id="462" r:id="rId52"/>
    <p:sldId id="474" r:id="rId53"/>
    <p:sldId id="475" r:id="rId54"/>
    <p:sldId id="575" r:id="rId55"/>
    <p:sldId id="442" r:id="rId56"/>
    <p:sldId id="444" r:id="rId57"/>
    <p:sldId id="445" r:id="rId58"/>
    <p:sldId id="446" r:id="rId59"/>
    <p:sldId id="515" r:id="rId60"/>
    <p:sldId id="545" r:id="rId61"/>
    <p:sldId id="549" r:id="rId62"/>
    <p:sldId id="550" r:id="rId63"/>
    <p:sldId id="561" r:id="rId64"/>
    <p:sldId id="562" r:id="rId65"/>
    <p:sldId id="563" r:id="rId66"/>
    <p:sldId id="564" r:id="rId67"/>
    <p:sldId id="565" r:id="rId68"/>
    <p:sldId id="566" r:id="rId69"/>
    <p:sldId id="567" r:id="rId70"/>
    <p:sldId id="568" r:id="rId71"/>
    <p:sldId id="569" r:id="rId72"/>
    <p:sldId id="588" r:id="rId73"/>
    <p:sldId id="570" r:id="rId74"/>
  </p:sldIdLst>
  <p:sldSz cx="12192000" cy="6858000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FF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3" autoAdjust="0"/>
    <p:restoredTop sz="85124" autoAdjust="0"/>
  </p:normalViewPr>
  <p:slideViewPr>
    <p:cSldViewPr snapToGrid="0">
      <p:cViewPr varScale="1">
        <p:scale>
          <a:sx n="86" d="100"/>
          <a:sy n="86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3376"/>
          </a:xfrm>
          <a:prstGeom prst="rect">
            <a:avLst/>
          </a:prstGeom>
        </p:spPr>
        <p:txBody>
          <a:bodyPr vert="horz" lIns="95063" tIns="47532" rIns="95063" bIns="4753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0508" y="1"/>
            <a:ext cx="3077137" cy="513376"/>
          </a:xfrm>
          <a:prstGeom prst="rect">
            <a:avLst/>
          </a:prstGeom>
        </p:spPr>
        <p:txBody>
          <a:bodyPr vert="horz" lIns="95063" tIns="47532" rIns="95063" bIns="47532" rtlCol="0"/>
          <a:lstStyle>
            <a:lvl1pPr algn="r">
              <a:defRPr sz="1200"/>
            </a:lvl1pPr>
          </a:lstStyle>
          <a:p>
            <a:fld id="{E4908BAA-5A86-47FE-8A3F-4C7B7CC4CB09}" type="datetimeFigureOut">
              <a:rPr lang="zh-CN" altLang="en-US" smtClean="0"/>
              <a:t>2022-6-10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721237"/>
            <a:ext cx="3077137" cy="513376"/>
          </a:xfrm>
          <a:prstGeom prst="rect">
            <a:avLst/>
          </a:prstGeom>
        </p:spPr>
        <p:txBody>
          <a:bodyPr vert="horz" lIns="95063" tIns="47532" rIns="95063" bIns="4753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0508" y="9721237"/>
            <a:ext cx="3077137" cy="513376"/>
          </a:xfrm>
          <a:prstGeom prst="rect">
            <a:avLst/>
          </a:prstGeom>
        </p:spPr>
        <p:txBody>
          <a:bodyPr vert="horz" lIns="95063" tIns="47532" rIns="95063" bIns="47532" rtlCol="0" anchor="b"/>
          <a:lstStyle>
            <a:lvl1pPr algn="r">
              <a:defRPr sz="1200"/>
            </a:lvl1pPr>
          </a:lstStyle>
          <a:p>
            <a:fld id="{B80B4CB4-CD13-403D-91B4-89FD42A58E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12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6363" cy="513508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5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7" y="1"/>
            <a:ext cx="3076363" cy="513508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500"/>
            </a:lvl1pPr>
          </a:lstStyle>
          <a:p>
            <a:fld id="{05DB860B-C10D-4BCC-8F57-1F1549514518}" type="datetimeFigureOut">
              <a:rPr lang="zh-CN" altLang="en-US" smtClean="0"/>
              <a:t>2022-6-10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20" rIns="99038" bIns="495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1" y="4925411"/>
            <a:ext cx="5679440" cy="4029879"/>
          </a:xfrm>
          <a:prstGeom prst="rect">
            <a:avLst/>
          </a:prstGeom>
        </p:spPr>
        <p:txBody>
          <a:bodyPr vert="horz" lIns="99038" tIns="49520" rIns="99038" bIns="495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721110"/>
            <a:ext cx="3076363" cy="513507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5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7" y="9721110"/>
            <a:ext cx="3076363" cy="513507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500"/>
            </a:lvl1pPr>
          </a:lstStyle>
          <a:p>
            <a:fld id="{78110046-0191-45E6-94AB-394699AAD5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97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10046-0191-45E6-94AB-394699AAD5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10046-0191-45E6-94AB-394699AAD5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28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10046-0191-45E6-94AB-394699AAD5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38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10046-0191-45E6-94AB-394699AAD52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979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10046-0191-45E6-94AB-394699AAD52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564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10046-0191-45E6-94AB-394699AAD527}" type="slidenum">
              <a:rPr lang="zh-CN" altLang="en-US" smtClean="0"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06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1346948"/>
            <a:ext cx="103632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14400" y="4282764"/>
            <a:ext cx="103632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4400" y="1484779"/>
            <a:ext cx="103632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9646373" y="4107023"/>
            <a:ext cx="12192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12444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CFC9-31FA-4AA8-9431-89F39FA16821}" type="datetime1">
              <a:rPr lang="zh-CN" altLang="en-US" smtClean="0"/>
              <a:t>2022-6-10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3740" y="6272786"/>
            <a:ext cx="6327648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59041" y="4227195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88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2EAE-C6C6-426C-9DC8-E6B7E59555C1}" type="datetime1">
              <a:rPr lang="zh-CN" altLang="en-US" smtClean="0"/>
              <a:t>2022-6-10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49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533400"/>
            <a:ext cx="2552700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1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1600-C274-449C-BCD7-B5754D7B3113}" type="datetime1">
              <a:rPr lang="zh-CN" altLang="en-US" smtClean="0"/>
              <a:t>2022-6-10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29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762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10363200" cy="54102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B6BF-23DC-49B1-8523-1A672044F094}" type="datetime1">
              <a:rPr lang="zh-CN" altLang="en-US" smtClean="0"/>
              <a:t>2022-6-10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62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3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8" y="6272786"/>
            <a:ext cx="264430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614379-E89E-41C7-9E1E-8B08ABA22CCB}" type="datetime1">
              <a:rPr lang="zh-CN" altLang="en-US" smtClean="0"/>
              <a:t>2022-6-10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1465" y="6272785"/>
            <a:ext cx="632764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45149" y="2430623"/>
            <a:ext cx="12192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600" y="2508607"/>
            <a:ext cx="1188299" cy="720332"/>
          </a:xfrm>
        </p:spPr>
        <p:txBody>
          <a:bodyPr/>
          <a:lstStyle>
            <a:lvl1pPr>
              <a:defRPr sz="2800"/>
            </a:lvl1pPr>
          </a:lstStyle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25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"/>
            <a:ext cx="10363200" cy="74472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741680"/>
            <a:ext cx="4876800" cy="5430520"/>
          </a:xfrm>
        </p:spPr>
        <p:txBody>
          <a:bodyPr/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624" y="741680"/>
            <a:ext cx="4876800" cy="5430520"/>
          </a:xfrm>
        </p:spPr>
        <p:txBody>
          <a:bodyPr/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44AE-C64C-4476-ADEE-D98340F42651}" type="datetime1">
              <a:rPr lang="zh-CN" altLang="en-US" smtClean="0"/>
              <a:t>2022-6-10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09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68072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696976"/>
            <a:ext cx="48768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353312"/>
            <a:ext cx="4876800" cy="4681728"/>
          </a:xfrm>
        </p:spPr>
        <p:txBody>
          <a:bodyPr/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696976"/>
            <a:ext cx="48768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27724" y="1353312"/>
            <a:ext cx="4876800" cy="4681728"/>
          </a:xfrm>
        </p:spPr>
        <p:txBody>
          <a:bodyPr/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EE9-DDB9-4EE1-8322-050B7E07AFC2}" type="datetime1">
              <a:rPr lang="zh-CN" altLang="en-US" smtClean="0"/>
              <a:t>2022-6-10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22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-3048"/>
            <a:ext cx="10363200" cy="160934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977E74-7EF9-4AD0-8D3E-300A47C85FD9}" type="datetime1">
              <a:rPr lang="zh-CN" altLang="en-US" smtClean="0"/>
              <a:t>2022-6-10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76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D3E3-1ABE-408A-B2DF-78DDEE991284}" type="datetime1">
              <a:rPr lang="zh-CN" altLang="en-US" smtClean="0"/>
              <a:t>2022-6-10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19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363552" y="6255258"/>
            <a:ext cx="524256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443B-EAC5-46C4-BFB2-74774C44BD09}" type="datetime1">
              <a:rPr lang="zh-CN" altLang="en-US" smtClean="0"/>
              <a:t>2022-6-10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96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363552" y="6255258"/>
            <a:ext cx="524256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E980-D84A-420D-96FB-EA4FF0AA8C11}" type="datetime1">
              <a:rPr lang="zh-CN" altLang="en-US" smtClean="0"/>
              <a:t>2022-6-10</a:t>
            </a:fld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71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363552" y="6255258"/>
            <a:ext cx="524256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-3048"/>
            <a:ext cx="10363200" cy="693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690880"/>
            <a:ext cx="10363200" cy="548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4" y="6272786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43C636-02AE-4136-9F3E-A3BF7843518E}" type="datetime1">
              <a:rPr lang="zh-CN" altLang="en-US" smtClean="0"/>
              <a:t>2022-6-10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272786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6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11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2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Machine </a:t>
            </a:r>
            <a:r>
              <a:rPr lang="en-US" altLang="zh-CN" dirty="0" smtClean="0"/>
              <a:t>protection, beam dumps and other safety issues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597152"/>
          </a:xfrm>
        </p:spPr>
        <p:txBody>
          <a:bodyPr/>
          <a:lstStyle/>
          <a:p>
            <a:r>
              <a:rPr lang="en-US" altLang="zh-CN" dirty="0" err="1"/>
              <a:t>Guangyi</a:t>
            </a:r>
            <a:r>
              <a:rPr lang="en-US" altLang="zh-CN" dirty="0"/>
              <a:t> </a:t>
            </a:r>
            <a:r>
              <a:rPr lang="en-US" altLang="zh-CN" dirty="0" smtClean="0"/>
              <a:t>Tang, </a:t>
            </a:r>
            <a:r>
              <a:rPr lang="en-US" altLang="zh-CN" dirty="0" err="1" smtClean="0"/>
              <a:t>Haoyu</a:t>
            </a:r>
            <a:r>
              <a:rPr lang="en-US" altLang="zh-CN" dirty="0" smtClean="0"/>
              <a:t> Shi and </a:t>
            </a:r>
            <a:r>
              <a:rPr lang="en-US" altLang="zh-CN" dirty="0" err="1" smtClean="0"/>
              <a:t>Zhongjian</a:t>
            </a:r>
            <a:r>
              <a:rPr lang="en-US" altLang="zh-CN" dirty="0" smtClean="0"/>
              <a:t> Ma</a:t>
            </a:r>
          </a:p>
          <a:p>
            <a:r>
              <a:rPr lang="en-US" altLang="zh-CN" dirty="0" smtClean="0"/>
              <a:t>IARC meeting, 2022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33" y="0"/>
            <a:ext cx="4448767" cy="8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 setup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Tunnel geometry 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983815" y="4934501"/>
            <a:ext cx="4940497" cy="1760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Length: </a:t>
            </a:r>
            <a:r>
              <a:rPr lang="en-US" altLang="zh-CN" dirty="0"/>
              <a:t>100m;</a:t>
            </a:r>
          </a:p>
          <a:p>
            <a:pPr lvl="1"/>
            <a:r>
              <a:rPr lang="en-US" altLang="zh-CN" dirty="0"/>
              <a:t>3</a:t>
            </a:r>
            <a:r>
              <a:rPr lang="en-US" altLang="zh-CN" dirty="0" smtClean="0"/>
              <a:t> dipoles;</a:t>
            </a:r>
            <a:endParaRPr lang="en-US" altLang="zh-CN" dirty="0"/>
          </a:p>
          <a:p>
            <a:pPr lvl="1"/>
            <a:r>
              <a:rPr lang="en-US" altLang="zh-CN" dirty="0" smtClean="0"/>
              <a:t>2 quadrupoles;</a:t>
            </a:r>
            <a:endParaRPr lang="en-US" altLang="zh-CN" dirty="0"/>
          </a:p>
          <a:p>
            <a:pPr lvl="1"/>
            <a:r>
              <a:rPr lang="en-US" altLang="zh-CN" dirty="0" smtClean="0"/>
              <a:t>2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;</a:t>
            </a:r>
            <a:endParaRPr lang="zh-CN" altLang="en-US" dirty="0"/>
          </a:p>
          <a:p>
            <a:pPr lvl="1"/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294420" y="1173681"/>
            <a:ext cx="7140701" cy="3653151"/>
            <a:chOff x="4210050" y="2612427"/>
            <a:chExt cx="7067550" cy="385059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0050" y="2612427"/>
              <a:ext cx="7067550" cy="3838575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914722" y="6089204"/>
              <a:ext cx="343648" cy="3738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2649" y="3272046"/>
            <a:ext cx="5519351" cy="31616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220" y="296584"/>
            <a:ext cx="4177580" cy="295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setup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914400" y="741680"/>
                <a:ext cx="7342496" cy="6116320"/>
              </a:xfrm>
            </p:spPr>
            <p:txBody>
              <a:bodyPr/>
              <a:lstStyle/>
              <a:p>
                <a:r>
                  <a:rPr lang="en-US" altLang="zh-CN" dirty="0" smtClean="0"/>
                  <a:t>Dipole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 smtClean="0"/>
                  <a:t>insulator,            coils,                       lead</a:t>
                </a:r>
              </a:p>
              <a:p>
                <a:r>
                  <a:rPr lang="en-US" altLang="zh-CN" dirty="0"/>
                  <a:t>Insulator is added in the model</a:t>
                </a:r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 smtClean="0"/>
                  <a:t>In cross-section, </a:t>
                </a:r>
                <a:r>
                  <a:rPr lang="en-US" altLang="zh-CN" dirty="0"/>
                  <a:t>area of </a:t>
                </a:r>
                <a:r>
                  <a:rPr lang="en-US" altLang="zh-CN" dirty="0" smtClean="0"/>
                  <a:t>lead: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56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14400" y="741680"/>
                <a:ext cx="7342496" cy="6116320"/>
              </a:xfrm>
              <a:blipFill rotWithShape="0">
                <a:blip r:embed="rId2"/>
                <a:stretch>
                  <a:fillRect l="-332" t="-10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389624" y="741680"/>
                <a:ext cx="4876800" cy="6024880"/>
              </a:xfrm>
            </p:spPr>
            <p:txBody>
              <a:bodyPr/>
              <a:lstStyle/>
              <a:p>
                <a:r>
                  <a:rPr lang="en-US" altLang="zh-CN" dirty="0" smtClean="0"/>
                  <a:t>Drift chamber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/>
                  <a:t>area of </a:t>
                </a:r>
                <a:r>
                  <a:rPr lang="en-US" altLang="zh-CN" dirty="0" smtClean="0"/>
                  <a:t>lead: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216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89624" y="741680"/>
                <a:ext cx="4876800" cy="6024880"/>
              </a:xfrm>
              <a:blipFill rotWithShape="0">
                <a:blip r:embed="rId3"/>
                <a:stretch>
                  <a:fillRect l="-500" t="-1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4047"/>
            <a:ext cx="6124575" cy="3800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295" y="1089247"/>
            <a:ext cx="6162675" cy="3819525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2308485" y="2143593"/>
            <a:ext cx="209863" cy="1259174"/>
          </a:xfrm>
          <a:prstGeom prst="wedgeEllipseCallout">
            <a:avLst>
              <a:gd name="adj1" fmla="val -292260"/>
              <a:gd name="adj2" fmla="val 182738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形标注 10"/>
          <p:cNvSpPr/>
          <p:nvPr/>
        </p:nvSpPr>
        <p:spPr>
          <a:xfrm>
            <a:off x="4086458" y="2143593"/>
            <a:ext cx="209863" cy="1259174"/>
          </a:xfrm>
          <a:prstGeom prst="wedgeEllipseCallout">
            <a:avLst>
              <a:gd name="adj1" fmla="val -1142257"/>
              <a:gd name="adj2" fmla="val 185119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曲线连接符 15"/>
          <p:cNvCxnSpPr/>
          <p:nvPr/>
        </p:nvCxnSpPr>
        <p:spPr>
          <a:xfrm rot="16200000" flipV="1">
            <a:off x="2136099" y="3755037"/>
            <a:ext cx="1948721" cy="76449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曲线连接符 17"/>
          <p:cNvCxnSpPr/>
          <p:nvPr/>
        </p:nvCxnSpPr>
        <p:spPr>
          <a:xfrm rot="5400000" flipH="1" flipV="1">
            <a:off x="2807845" y="3847789"/>
            <a:ext cx="1849412" cy="479684"/>
          </a:xfrm>
          <a:prstGeom prst="curvedConnector3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914400" y="3402767"/>
            <a:ext cx="4542021" cy="160957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 flipV="1">
            <a:off x="2181847" y="2830878"/>
            <a:ext cx="3435248" cy="21067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 flipV="1">
            <a:off x="4472452" y="2981674"/>
            <a:ext cx="1203353" cy="192709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5737173" y="2773180"/>
            <a:ext cx="69622" cy="210834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5920973" y="2858123"/>
            <a:ext cx="942204" cy="20522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6074295" y="3162925"/>
            <a:ext cx="4344829" cy="180475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6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914400" y="741680"/>
                <a:ext cx="7942054" cy="6000496"/>
              </a:xfrm>
            </p:spPr>
            <p:txBody>
              <a:bodyPr/>
              <a:lstStyle/>
              <a:p>
                <a:r>
                  <a:rPr lang="en-US" altLang="zh-CN" dirty="0" smtClean="0"/>
                  <a:t>Quadrupole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/>
                  <a:t>insulator,            coils,                     </a:t>
                </a:r>
                <a:r>
                  <a:rPr lang="en-US" altLang="zh-CN" dirty="0" smtClean="0"/>
                  <a:t>lead</a:t>
                </a:r>
                <a:endParaRPr lang="en-US" altLang="zh-CN" dirty="0"/>
              </a:p>
              <a:p>
                <a:r>
                  <a:rPr lang="en-US" altLang="zh-CN" dirty="0" smtClean="0"/>
                  <a:t>Trim coils </a:t>
                </a:r>
                <a:r>
                  <a:rPr lang="en-US" altLang="zh-CN" dirty="0"/>
                  <a:t>is added in the model</a:t>
                </a:r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/>
                  <a:t>area of lead :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96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14400" y="741680"/>
                <a:ext cx="7942054" cy="6000496"/>
              </a:xfrm>
              <a:blipFill rotWithShape="0">
                <a:blip r:embed="rId2"/>
                <a:stretch>
                  <a:fillRect l="-307" t="-1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/>
          <a:srcRect t="3782"/>
          <a:stretch/>
        </p:blipFill>
        <p:spPr>
          <a:xfrm>
            <a:off x="819275" y="1125412"/>
            <a:ext cx="4982703" cy="37181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setup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389624" y="741680"/>
                <a:ext cx="4876800" cy="6000496"/>
              </a:xfrm>
            </p:spPr>
            <p:txBody>
              <a:bodyPr/>
              <a:lstStyle/>
              <a:p>
                <a:r>
                  <a:rPr lang="en-US" altLang="zh-CN" dirty="0" smtClean="0"/>
                  <a:t>Sextupole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/>
                  <a:t>area of lead 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89624" y="741680"/>
                <a:ext cx="4876800" cy="6000496"/>
              </a:xfrm>
              <a:blipFill rotWithShape="0">
                <a:blip r:embed="rId4"/>
                <a:stretch>
                  <a:fillRect l="-500" t="-1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9" name="椭圆形标注 8"/>
          <p:cNvSpPr/>
          <p:nvPr/>
        </p:nvSpPr>
        <p:spPr>
          <a:xfrm>
            <a:off x="1723367" y="2188134"/>
            <a:ext cx="959371" cy="149903"/>
          </a:xfrm>
          <a:prstGeom prst="wedgeEllipseCallout">
            <a:avLst>
              <a:gd name="adj1" fmla="val -53197"/>
              <a:gd name="adj2" fmla="val 1932729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形标注 9"/>
          <p:cNvSpPr/>
          <p:nvPr/>
        </p:nvSpPr>
        <p:spPr>
          <a:xfrm>
            <a:off x="1691607" y="3540884"/>
            <a:ext cx="959371" cy="149903"/>
          </a:xfrm>
          <a:prstGeom prst="wedgeEllipseCallout">
            <a:avLst>
              <a:gd name="adj1" fmla="val -45673"/>
              <a:gd name="adj2" fmla="val 955660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形标注 10"/>
          <p:cNvSpPr/>
          <p:nvPr/>
        </p:nvSpPr>
        <p:spPr>
          <a:xfrm>
            <a:off x="4024859" y="2201505"/>
            <a:ext cx="959371" cy="149903"/>
          </a:xfrm>
          <a:prstGeom prst="wedgeEllipseCallout">
            <a:avLst>
              <a:gd name="adj1" fmla="val -288629"/>
              <a:gd name="adj2" fmla="val 1761345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形标注 11"/>
          <p:cNvSpPr/>
          <p:nvPr/>
        </p:nvSpPr>
        <p:spPr>
          <a:xfrm>
            <a:off x="3933028" y="3530183"/>
            <a:ext cx="959371" cy="149903"/>
          </a:xfrm>
          <a:prstGeom prst="wedgeEllipseCallout">
            <a:avLst>
              <a:gd name="adj1" fmla="val -276073"/>
              <a:gd name="adj2" fmla="val 894658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曲线连接符 12"/>
          <p:cNvCxnSpPr/>
          <p:nvPr/>
        </p:nvCxnSpPr>
        <p:spPr>
          <a:xfrm rot="10800000">
            <a:off x="2188346" y="3821669"/>
            <a:ext cx="1289153" cy="1158072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曲线连接符 14"/>
          <p:cNvCxnSpPr/>
          <p:nvPr/>
        </p:nvCxnSpPr>
        <p:spPr>
          <a:xfrm rot="16200000" flipV="1">
            <a:off x="1266231" y="2827770"/>
            <a:ext cx="3162926" cy="122919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曲线连接符 17"/>
          <p:cNvCxnSpPr/>
          <p:nvPr/>
        </p:nvCxnSpPr>
        <p:spPr>
          <a:xfrm rot="5400000" flipH="1" flipV="1">
            <a:off x="2493051" y="2948379"/>
            <a:ext cx="3063617" cy="1064301"/>
          </a:xfrm>
          <a:prstGeom prst="curvedConnector3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曲线连接符 19"/>
          <p:cNvCxnSpPr/>
          <p:nvPr/>
        </p:nvCxnSpPr>
        <p:spPr>
          <a:xfrm rot="5400000" flipH="1" flipV="1">
            <a:off x="3447480" y="3968824"/>
            <a:ext cx="1088744" cy="998287"/>
          </a:xfrm>
          <a:prstGeom prst="curvedConnector3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 flipV="1">
            <a:off x="2298726" y="2518346"/>
            <a:ext cx="3361932" cy="256332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 flipV="1">
            <a:off x="2298726" y="3400759"/>
            <a:ext cx="3361933" cy="17215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 flipV="1">
            <a:off x="4601979" y="2518346"/>
            <a:ext cx="1091159" cy="259580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 flipV="1">
            <a:off x="4521412" y="3313591"/>
            <a:ext cx="1171726" cy="176807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9220" y="1125412"/>
            <a:ext cx="5814468" cy="413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booster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dipole -&gt;drift chamber -&gt;quadrupole -&gt;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 -&gt;drift chamber -&gt;dipole …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Magnets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37" y="1052311"/>
            <a:ext cx="12081901" cy="18945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11515"/>
            <a:ext cx="3437539" cy="24606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596" y="3237186"/>
            <a:ext cx="3875985" cy="31183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7513" y="3420544"/>
            <a:ext cx="3407287" cy="27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Parameters: </a:t>
            </a:r>
            <a:r>
              <a:rPr lang="en-US" altLang="zh-CN" dirty="0" smtClean="0"/>
              <a:t>50MW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Collider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The ramping simulation is more critical than reality. </a:t>
            </a:r>
          </a:p>
          <a:p>
            <a:pPr lvl="1"/>
            <a:r>
              <a:rPr lang="en-US" altLang="zh-CN" dirty="0" smtClean="0"/>
              <a:t>Overestimate dose in booster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6389624" y="741680"/>
            <a:ext cx="5375656" cy="5430520"/>
          </a:xfrm>
        </p:spPr>
        <p:txBody>
          <a:bodyPr/>
          <a:lstStyle/>
          <a:p>
            <a:r>
              <a:rPr lang="en-US" altLang="zh-CN" dirty="0" smtClean="0"/>
              <a:t>Booster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Ramping simulation: example @</a:t>
            </a:r>
            <a:r>
              <a:rPr lang="en-US" altLang="zh-CN" dirty="0" err="1" smtClean="0"/>
              <a:t>higgs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14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xmlns="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1454906"/>
                  </p:ext>
                </p:extLst>
              </p:nvPr>
            </p:nvGraphicFramePr>
            <p:xfrm>
              <a:off x="281580" y="1125816"/>
              <a:ext cx="6142440" cy="265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241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111348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78781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113964"/>
                    <a:gridCol w="1066894"/>
                  </a:tblGrid>
                  <a:tr h="25788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energy/GeV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180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Ne/bunch/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13.5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Number of bunches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415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19918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Number of photons/114m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4.7e18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1.6e19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8.4e19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1.4e18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1454906"/>
                  </p:ext>
                </p:extLst>
              </p:nvPr>
            </p:nvGraphicFramePr>
            <p:xfrm>
              <a:off x="281580" y="1125816"/>
              <a:ext cx="6142440" cy="265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241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11134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78781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113964"/>
                    <a:gridCol w="1066894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energy/GeV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180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96" t="-278689" r="-199408" b="-3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13.5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Number of bunches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415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19918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Number of photons/114m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4.7e18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1.6e19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8.4e19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1.4e18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33"/>
          <a:stretch/>
        </p:blipFill>
        <p:spPr>
          <a:xfrm>
            <a:off x="6424020" y="3584078"/>
            <a:ext cx="4808008" cy="3491358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090683"/>
              </p:ext>
            </p:extLst>
          </p:nvPr>
        </p:nvGraphicFramePr>
        <p:xfrm>
          <a:off x="6694424" y="1248479"/>
          <a:ext cx="437628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160"/>
                <a:gridCol w="702221"/>
                <a:gridCol w="851300"/>
                <a:gridCol w="851300"/>
                <a:gridCol w="851300"/>
              </a:tblGrid>
              <a:tr h="556260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Higgs</a:t>
                      </a:r>
                      <a:endParaRPr lang="zh-CN" altLang="en-US" sz="1400" dirty="0"/>
                    </a:p>
                    <a:p>
                      <a:pPr algn="ctr"/>
                      <a:r>
                        <a:rPr lang="en-US" altLang="zh-CN" sz="1400" dirty="0" smtClean="0"/>
                        <a:t>On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WW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Z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ttbar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Current(mA)</a:t>
                      </a:r>
                      <a:endParaRPr lang="zh-CN" altLang="en-US" sz="14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2.69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14.4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0.12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Injection duration(s)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32.8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39.3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134.7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30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Injection interval(s)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38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155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153.5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65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0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0"/>
            <a:ext cx="11277600" cy="762000"/>
          </a:xfrm>
        </p:spPr>
        <p:txBody>
          <a:bodyPr>
            <a:normAutofit/>
          </a:bodyPr>
          <a:lstStyle/>
          <a:p>
            <a:r>
              <a:rPr lang="en-US" altLang="zh-CN" dirty="0"/>
              <a:t>Dose </a:t>
            </a:r>
            <a:r>
              <a:rPr lang="en-US" altLang="zh-CN" dirty="0" smtClean="0"/>
              <a:t>in insulation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Dose value is equal in middle of magnet, </a:t>
            </a:r>
            <a:br>
              <a:rPr lang="en-US" altLang="zh-CN" dirty="0" smtClean="0"/>
            </a:br>
            <a:r>
              <a:rPr lang="en-US" altLang="zh-CN" dirty="0" smtClean="0"/>
              <a:t>not in both sides of magnet.</a:t>
            </a:r>
            <a:endParaRPr lang="en-US" altLang="zh-CN" dirty="0" smtClean="0"/>
          </a:p>
          <a:p>
            <a:r>
              <a:rPr lang="en-US" altLang="zh-CN" dirty="0" smtClean="0">
                <a:latin typeface="+mn-lt"/>
              </a:rPr>
              <a:t>“</a:t>
            </a:r>
            <a:r>
              <a:rPr lang="en-US" altLang="zh-CN" dirty="0" smtClean="0"/>
              <a:t>Hot spots</a:t>
            </a:r>
            <a:r>
              <a:rPr lang="en-US" altLang="zh-CN" dirty="0" smtClean="0">
                <a:latin typeface="+mn-lt"/>
              </a:rPr>
              <a:t>” </a:t>
            </a:r>
            <a:r>
              <a:rPr lang="en-US" altLang="zh-CN" dirty="0" smtClean="0"/>
              <a:t>in insulation </a:t>
            </a:r>
            <a:r>
              <a:rPr lang="en-US" altLang="zh-CN" dirty="0" smtClean="0"/>
              <a:t>because: </a:t>
            </a:r>
          </a:p>
          <a:p>
            <a:pPr lvl="1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shielding between magnets are not matched</a:t>
            </a:r>
            <a:b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very well.</a:t>
            </a:r>
          </a:p>
          <a:p>
            <a:pPr lvl="1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SR hits the iron close to beam pipe and bypasses lead.</a:t>
            </a:r>
          </a:p>
          <a:p>
            <a:r>
              <a:rPr lang="en-US" altLang="zh-CN" dirty="0" smtClean="0"/>
              <a:t>Hot spots shielding will be considered in next stage.</a:t>
            </a:r>
          </a:p>
          <a:p>
            <a:r>
              <a:rPr lang="en-US" altLang="zh-CN" dirty="0" smtClean="0"/>
              <a:t>Dose in uniform regions are summarized in the following</a:t>
            </a:r>
            <a:br>
              <a:rPr lang="en-US" altLang="zh-CN" dirty="0" smtClean="0"/>
            </a:br>
            <a:r>
              <a:rPr lang="en-US" altLang="zh-CN" dirty="0" smtClean="0"/>
              <a:t>pages.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2134" y="3546791"/>
            <a:ext cx="3775959" cy="28127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134" y="719562"/>
            <a:ext cx="3774157" cy="2812927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8792308" y="952499"/>
            <a:ext cx="534572" cy="146714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1641719" y="802384"/>
            <a:ext cx="534572" cy="146714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804734" y="3699483"/>
            <a:ext cx="803499" cy="188539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3907" y="4221851"/>
            <a:ext cx="8342141" cy="2567354"/>
            <a:chOff x="28137" y="3826411"/>
            <a:chExt cx="8342141" cy="256735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8529" y="3879031"/>
              <a:ext cx="3961749" cy="229464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137" y="3826411"/>
              <a:ext cx="4338188" cy="2567354"/>
            </a:xfrm>
            <a:prstGeom prst="rect">
              <a:avLst/>
            </a:prstGeom>
          </p:spPr>
        </p:pic>
        <p:sp>
          <p:nvSpPr>
            <p:cNvPr id="17" name="椭圆 16"/>
            <p:cNvSpPr/>
            <p:nvPr/>
          </p:nvSpPr>
          <p:spPr>
            <a:xfrm>
              <a:off x="1088978" y="4177943"/>
              <a:ext cx="1509697" cy="6138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768925" y="3826411"/>
              <a:ext cx="2930503" cy="351532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76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Dose vs lead thickness: 50MW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399" y="741680"/>
            <a:ext cx="10941376" cy="6116320"/>
          </a:xfrm>
        </p:spPr>
        <p:txBody>
          <a:bodyPr>
            <a:normAutofit/>
          </a:bodyPr>
          <a:lstStyle/>
          <a:p>
            <a:r>
              <a:rPr lang="en-US" altLang="zh-CN" dirty="0"/>
              <a:t>W</a:t>
            </a:r>
            <a:r>
              <a:rPr lang="en-US" altLang="zh-CN" dirty="0" smtClean="0"/>
              <a:t>hile </a:t>
            </a:r>
            <a:r>
              <a:rPr lang="en-US" altLang="zh-CN" dirty="0"/>
              <a:t>running </a:t>
            </a:r>
            <a:r>
              <a:rPr lang="en-US" altLang="zh-CN" dirty="0" smtClean="0"/>
              <a:t>@Higgs/Z/WW (10 years), </a:t>
            </a:r>
          </a:p>
          <a:p>
            <a:pPr lvl="1"/>
            <a:r>
              <a:rPr lang="en-US" altLang="zh-CN" dirty="0" smtClean="0">
                <a:solidFill>
                  <a:srgbClr val="C00000"/>
                </a:solidFill>
              </a:rPr>
              <a:t>possible </a:t>
            </a:r>
            <a:r>
              <a:rPr lang="en-US" altLang="zh-CN" dirty="0" smtClean="0"/>
              <a:t>to reduce 2.5cm lead if no </a:t>
            </a:r>
            <a:br>
              <a:rPr lang="en-US" altLang="zh-CN" dirty="0" smtClean="0"/>
            </a:br>
            <a:r>
              <a:rPr lang="en-US" altLang="zh-CN" dirty="0" err="1" smtClean="0"/>
              <a:t>ttbar</a:t>
            </a:r>
            <a:r>
              <a:rPr lang="en-US" altLang="zh-CN" dirty="0" smtClean="0"/>
              <a:t> run;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r>
              <a:rPr lang="en-US" altLang="zh-CN" dirty="0" smtClean="0"/>
              <a:t>Lead thickness is constrained by the operation plan.</a:t>
            </a:r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6389623" y="741680"/>
            <a:ext cx="5466151" cy="5430520"/>
          </a:xfrm>
        </p:spPr>
        <p:txBody>
          <a:bodyPr>
            <a:normAutofit/>
          </a:bodyPr>
          <a:lstStyle/>
          <a:p>
            <a:r>
              <a:rPr lang="en-US" altLang="zh-CN" dirty="0"/>
              <a:t>While running </a:t>
            </a:r>
            <a:r>
              <a:rPr lang="en-US" altLang="zh-CN" dirty="0" smtClean="0"/>
              <a:t>@</a:t>
            </a:r>
            <a:r>
              <a:rPr lang="en-US" altLang="zh-CN" dirty="0" err="1" smtClean="0"/>
              <a:t>ttbar</a:t>
            </a:r>
            <a:r>
              <a:rPr lang="en-US" altLang="zh-CN" dirty="0" smtClean="0"/>
              <a:t> for 1 year, </a:t>
            </a:r>
            <a:endParaRPr lang="en-US" altLang="zh-CN" dirty="0"/>
          </a:p>
          <a:p>
            <a:pPr lvl="1"/>
            <a:r>
              <a:rPr lang="en-US" altLang="zh-CN" dirty="0" smtClean="0"/>
              <a:t>May run another 5 years for dipole and quadrupole, 2years for </a:t>
            </a:r>
            <a:r>
              <a:rPr lang="en-US" altLang="zh-CN" dirty="0" err="1" smtClean="0"/>
              <a:t>sextupole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265" y="1550485"/>
            <a:ext cx="5644896" cy="43537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800" y="1630013"/>
            <a:ext cx="5635752" cy="429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-3048"/>
            <a:ext cx="11036808" cy="74472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Dose in trim insulation: 50MW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399" y="741680"/>
            <a:ext cx="10941376" cy="6116320"/>
          </a:xfrm>
        </p:spPr>
        <p:txBody>
          <a:bodyPr>
            <a:normAutofit/>
          </a:bodyPr>
          <a:lstStyle/>
          <a:p>
            <a:r>
              <a:rPr lang="en-US" altLang="zh-CN" dirty="0"/>
              <a:t>W</a:t>
            </a:r>
            <a:r>
              <a:rPr lang="en-US" altLang="zh-CN" dirty="0" smtClean="0"/>
              <a:t>hile </a:t>
            </a:r>
            <a:r>
              <a:rPr lang="en-US" altLang="zh-CN" dirty="0"/>
              <a:t>running </a:t>
            </a:r>
            <a:r>
              <a:rPr lang="en-US" altLang="zh-CN" dirty="0" smtClean="0"/>
              <a:t>Higgs/Z/WW (10 years), 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Lead thickness is constrained by the operation plan.</a:t>
            </a:r>
          </a:p>
          <a:p>
            <a:endParaRPr lang="en-US" altLang="zh-CN" dirty="0"/>
          </a:p>
          <a:p>
            <a:pPr marL="274320" lvl="1" indent="0">
              <a:buNone/>
            </a:pPr>
            <a:endParaRPr lang="en-US" altLang="zh-CN" dirty="0" smtClean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6389624" y="741680"/>
            <a:ext cx="5351272" cy="5430520"/>
          </a:xfrm>
        </p:spPr>
        <p:txBody>
          <a:bodyPr>
            <a:normAutofit/>
          </a:bodyPr>
          <a:lstStyle/>
          <a:p>
            <a:r>
              <a:rPr lang="en-US" altLang="zh-CN" dirty="0"/>
              <a:t>While running @</a:t>
            </a:r>
            <a:r>
              <a:rPr lang="en-US" altLang="zh-CN" dirty="0" err="1"/>
              <a:t>ttbar</a:t>
            </a:r>
            <a:r>
              <a:rPr lang="en-US" altLang="zh-CN" dirty="0"/>
              <a:t> for 1 year, </a:t>
            </a:r>
          </a:p>
          <a:p>
            <a:pPr lvl="1"/>
            <a:r>
              <a:rPr lang="en-US" altLang="zh-CN" dirty="0" smtClean="0"/>
              <a:t>May run another 2 years for quadrupole trim coil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840736" y="2011680"/>
            <a:ext cx="1243584" cy="231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3" y="1650645"/>
            <a:ext cx="5471402" cy="41603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1637422"/>
            <a:ext cx="5486400" cy="417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-3048"/>
            <a:ext cx="11277600" cy="744728"/>
          </a:xfrm>
        </p:spPr>
        <p:txBody>
          <a:bodyPr>
            <a:normAutofit/>
          </a:bodyPr>
          <a:lstStyle/>
          <a:p>
            <a:r>
              <a:rPr lang="en-US" altLang="zh-CN" dirty="0"/>
              <a:t>dose </a:t>
            </a:r>
            <a:r>
              <a:rPr lang="en-US" altLang="zh-CN" dirty="0" smtClean="0"/>
              <a:t>in booster insulation: 50MW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399" y="741680"/>
            <a:ext cx="10941376" cy="6116320"/>
          </a:xfrm>
        </p:spPr>
        <p:txBody>
          <a:bodyPr>
            <a:normAutofit/>
          </a:bodyPr>
          <a:lstStyle/>
          <a:p>
            <a:r>
              <a:rPr lang="en-US" altLang="zh-CN" dirty="0"/>
              <a:t>W</a:t>
            </a:r>
            <a:r>
              <a:rPr lang="en-US" altLang="zh-CN" dirty="0" smtClean="0"/>
              <a:t>hile </a:t>
            </a:r>
            <a:r>
              <a:rPr lang="en-US" altLang="zh-CN" dirty="0"/>
              <a:t>running </a:t>
            </a:r>
            <a:r>
              <a:rPr lang="en-US" altLang="zh-CN" dirty="0" smtClean="0"/>
              <a:t>Higgs/Z/WW (10 years), </a:t>
            </a:r>
          </a:p>
          <a:p>
            <a:pPr lvl="1"/>
            <a:r>
              <a:rPr lang="en-US" altLang="zh-CN" dirty="0" smtClean="0"/>
              <a:t>Carefully assesse dose in </a:t>
            </a:r>
            <a:r>
              <a:rPr lang="en-US" altLang="zh-CN" dirty="0" err="1" smtClean="0"/>
              <a:t>sextupole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Pay attention to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. Simulate more precisely.</a:t>
            </a:r>
            <a:endParaRPr lang="en-US" altLang="zh-CN" dirty="0"/>
          </a:p>
          <a:p>
            <a:pPr marL="274320" lvl="1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While running @</a:t>
            </a:r>
            <a:r>
              <a:rPr lang="en-US" altLang="zh-CN" dirty="0" err="1"/>
              <a:t>ttbar</a:t>
            </a:r>
            <a:r>
              <a:rPr lang="en-US" altLang="zh-CN" dirty="0"/>
              <a:t> for 1 year, </a:t>
            </a:r>
          </a:p>
          <a:p>
            <a:pPr lvl="1"/>
            <a:r>
              <a:rPr lang="en-US" altLang="zh-CN" dirty="0"/>
              <a:t>May run another 5 years </a:t>
            </a:r>
            <a:r>
              <a:rPr lang="en-US" altLang="zh-CN" dirty="0" smtClean="0"/>
              <a:t>for booster </a:t>
            </a:r>
            <a:r>
              <a:rPr lang="en-US" altLang="zh-CN" dirty="0"/>
              <a:t>dipole and quadrupole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840736" y="2011680"/>
            <a:ext cx="1243584" cy="231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89" y="1592879"/>
            <a:ext cx="5744139" cy="41590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050" y="1622800"/>
            <a:ext cx="5622090" cy="41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9DAB3A4-F6EB-4CCA-BE53-5F6D25AC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dose in the tunnel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B585BAE-3BCB-44D4-A3B7-052B065B4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b="1" dirty="0"/>
              <a:t>In the arc section of </a:t>
            </a:r>
            <a:r>
              <a:rPr lang="en-US" altLang="zh-CN" sz="2000" b="1" dirty="0" smtClean="0"/>
              <a:t>the </a:t>
            </a:r>
            <a:r>
              <a:rPr lang="en-US" altLang="zh-CN" sz="2000" b="1" dirty="0"/>
              <a:t>ring, the most important two radiation sources are from synchrotron radiation and random beam </a:t>
            </a:r>
            <a:r>
              <a:rPr lang="en-US" altLang="zh-CN" sz="2000" b="1" dirty="0" smtClean="0"/>
              <a:t>losses.</a:t>
            </a:r>
            <a:endParaRPr lang="en-US" altLang="zh-CN" sz="2000" b="1" dirty="0"/>
          </a:p>
          <a:p>
            <a:r>
              <a:rPr lang="en-US" altLang="zh-CN" sz="1800" dirty="0"/>
              <a:t>Radiation caused by synchrotron is more serious than </a:t>
            </a:r>
            <a:r>
              <a:rPr lang="en-US" altLang="zh-CN" sz="1800" dirty="0" smtClean="0"/>
              <a:t>beam losses</a:t>
            </a:r>
            <a:endParaRPr lang="en-US" altLang="zh-CN" sz="1800" dirty="0"/>
          </a:p>
          <a:p>
            <a:r>
              <a:rPr lang="en-US" altLang="zh-CN" sz="1800" dirty="0" smtClean="0"/>
              <a:t>Secondary </a:t>
            </a:r>
            <a:r>
              <a:rPr lang="en-US" altLang="zh-CN" sz="1800" dirty="0"/>
              <a:t>radiation components from random beam </a:t>
            </a:r>
            <a:r>
              <a:rPr lang="en-US" altLang="zh-CN" sz="1800" dirty="0" smtClean="0"/>
              <a:t>losses is </a:t>
            </a:r>
            <a:r>
              <a:rPr lang="en-US" altLang="zh-CN" sz="1800" dirty="0"/>
              <a:t>harder and </a:t>
            </a:r>
            <a:r>
              <a:rPr lang="en-US" altLang="zh-CN" sz="1800" dirty="0" smtClean="0"/>
              <a:t>more liable </a:t>
            </a:r>
            <a:r>
              <a:rPr lang="en-US" altLang="zh-CN" sz="1800" dirty="0"/>
              <a:t>to </a:t>
            </a:r>
            <a:r>
              <a:rPr lang="en-US" altLang="zh-CN" sz="1800" dirty="0" smtClean="0"/>
              <a:t>produce </a:t>
            </a:r>
            <a:r>
              <a:rPr lang="en-US" altLang="zh-CN" sz="1800" dirty="0"/>
              <a:t>radioactivity in the material surrounded, </a:t>
            </a:r>
            <a:r>
              <a:rPr lang="en-US" altLang="zh-CN" sz="1800" dirty="0" smtClean="0"/>
              <a:t>Should </a:t>
            </a:r>
            <a:r>
              <a:rPr lang="en-US" altLang="zh-CN" sz="1800" dirty="0"/>
              <a:t>be assessed</a:t>
            </a:r>
            <a:r>
              <a:rPr lang="en-US" altLang="zh-CN" sz="1800" dirty="0" smtClean="0"/>
              <a:t>. </a:t>
            </a:r>
            <a:endParaRPr lang="zh-CN" altLang="en-US" sz="18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494B3AA9-083E-42C8-8D0E-EE52731D5456}"/>
              </a:ext>
            </a:extLst>
          </p:cNvPr>
          <p:cNvSpPr txBox="1"/>
          <p:nvPr/>
        </p:nvSpPr>
        <p:spPr>
          <a:xfrm>
            <a:off x="914400" y="5712409"/>
            <a:ext cx="449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 radiation dose caused by random beam loss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30D5C257-916D-4310-A2FA-5DBBF338A238}"/>
              </a:ext>
            </a:extLst>
          </p:cNvPr>
          <p:cNvSpPr txBox="1"/>
          <p:nvPr/>
        </p:nvSpPr>
        <p:spPr>
          <a:xfrm>
            <a:off x="6096000" y="5712409"/>
            <a:ext cx="4687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 radiation dose caused by synchrotron radiation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998" y="2315671"/>
            <a:ext cx="5764797" cy="35261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7992" y="2307618"/>
            <a:ext cx="5256657" cy="353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Collider ring dump design</a:t>
            </a:r>
          </a:p>
          <a:p>
            <a:r>
              <a:rPr lang="en-US" altLang="zh-CN" dirty="0" smtClean="0"/>
              <a:t>Synchrotron radiation shielding</a:t>
            </a:r>
          </a:p>
          <a:p>
            <a:r>
              <a:rPr lang="en-US" altLang="zh-CN" dirty="0" smtClean="0"/>
              <a:t>Radionuclide productions</a:t>
            </a:r>
          </a:p>
          <a:p>
            <a:r>
              <a:rPr lang="en-US" altLang="zh-CN" dirty="0" err="1" smtClean="0"/>
              <a:t>Linac</a:t>
            </a:r>
            <a:r>
              <a:rPr lang="en-US" altLang="zh-CN" dirty="0" smtClean="0"/>
              <a:t> hot spots and beam losses </a:t>
            </a:r>
          </a:p>
          <a:p>
            <a:r>
              <a:rPr lang="en-US" altLang="zh-CN" dirty="0" smtClean="0"/>
              <a:t>Summary and outlook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4" name="右大括号 3"/>
          <p:cNvSpPr/>
          <p:nvPr/>
        </p:nvSpPr>
        <p:spPr>
          <a:xfrm>
            <a:off x="5376672" y="1255776"/>
            <a:ext cx="292608" cy="157276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669280" y="1857494"/>
            <a:ext cx="233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Using FLUKA, Flair.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88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9DAB3A4-F6EB-4CCA-BE53-5F6D25AC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Dose-EQ in the tunnel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B585BAE-3BCB-44D4-A3B7-052B065B4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762000"/>
            <a:ext cx="103632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b="1" dirty="0"/>
              <a:t>In the arc section of </a:t>
            </a:r>
            <a:r>
              <a:rPr lang="en-US" altLang="zh-CN" sz="2000" b="1" dirty="0" smtClean="0"/>
              <a:t>the </a:t>
            </a:r>
            <a:r>
              <a:rPr lang="en-US" altLang="zh-CN" sz="2000" b="1" dirty="0"/>
              <a:t>ring, the most important two radiation sources are from synchrotron radiation and random beam </a:t>
            </a:r>
            <a:r>
              <a:rPr lang="en-US" altLang="zh-CN" sz="2000" b="1" dirty="0" smtClean="0"/>
              <a:t>losses.</a:t>
            </a:r>
            <a:endParaRPr lang="en-US" altLang="zh-CN" sz="2000" b="1" dirty="0"/>
          </a:p>
          <a:p>
            <a:r>
              <a:rPr lang="en-US" altLang="zh-CN" sz="1800" dirty="0"/>
              <a:t>Radiation caused by synchrotron is more serious than </a:t>
            </a:r>
            <a:r>
              <a:rPr lang="en-US" altLang="zh-CN" sz="1800" dirty="0" smtClean="0"/>
              <a:t>beam losses</a:t>
            </a:r>
          </a:p>
          <a:p>
            <a:r>
              <a:rPr lang="en-US" altLang="zh-CN" sz="1800" dirty="0" smtClean="0"/>
              <a:t>Secondary radiation components from random beam losses is harder and more liable to produce radioactivity in the material surrounded, Should be assessed.</a:t>
            </a:r>
            <a:endParaRPr lang="zh-CN" altLang="en-US" sz="18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494B3AA9-083E-42C8-8D0E-EE52731D5456}"/>
              </a:ext>
            </a:extLst>
          </p:cNvPr>
          <p:cNvSpPr txBox="1"/>
          <p:nvPr/>
        </p:nvSpPr>
        <p:spPr>
          <a:xfrm>
            <a:off x="914400" y="5712409"/>
            <a:ext cx="4681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 radiation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dose-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random beam loss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30D5C257-916D-4310-A2FA-5DBBF338A238}"/>
              </a:ext>
            </a:extLst>
          </p:cNvPr>
          <p:cNvSpPr txBox="1"/>
          <p:nvPr/>
        </p:nvSpPr>
        <p:spPr>
          <a:xfrm>
            <a:off x="6096000" y="5712409"/>
            <a:ext cx="4950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 radiation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dose-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synchrotron radiation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390" y="2374423"/>
            <a:ext cx="5151210" cy="33855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207" y="2376925"/>
            <a:ext cx="57054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5551" y="8103"/>
            <a:ext cx="11277600" cy="74472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radionuclides simulation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Beam losses &amp; SR photon of energy &gt;6MeV</a:t>
            </a:r>
            <a:endParaRPr lang="zh-CN" alt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 smtClean="0"/>
              <a:t>FLUKA options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Wall material:</a:t>
            </a:r>
          </a:p>
          <a:p>
            <a:pPr lvl="1"/>
            <a:r>
              <a:rPr lang="en-US" altLang="zh-CN" dirty="0" smtClean="0"/>
              <a:t>Case1: water as wall</a:t>
            </a:r>
          </a:p>
          <a:p>
            <a:pPr lvl="1"/>
            <a:r>
              <a:rPr lang="en-US" altLang="zh-CN" dirty="0" smtClean="0"/>
              <a:t>Case2: rock as wall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xmlns="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7622401"/>
                  </p:ext>
                </p:extLst>
              </p:nvPr>
            </p:nvGraphicFramePr>
            <p:xfrm>
              <a:off x="202480" y="1486274"/>
              <a:ext cx="5893520" cy="393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423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055889"/>
                    <a:gridCol w="902043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75376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877330"/>
                    <a:gridCol w="840259"/>
                  </a:tblGrid>
                  <a:tr h="257886"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5788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energy/GeV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182.5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5788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Ne/bunch/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13.5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Number of bunches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415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19918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Number of SR photons &gt;6MeV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1.4e10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1e-7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negligible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1.3e15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Life</a:t>
                          </a:r>
                          <a:r>
                            <a:rPr lang="en-US" altLang="zh-CN" sz="1800" baseline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time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0.33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0.91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1.33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0.30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losses/114m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5.5e7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1.0e8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6.7e8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1.2e7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7622401"/>
                  </p:ext>
                </p:extLst>
              </p:nvPr>
            </p:nvGraphicFramePr>
            <p:xfrm>
              <a:off x="202480" y="1486274"/>
              <a:ext cx="5893520" cy="393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423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055889"/>
                    <a:gridCol w="90204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75376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877330"/>
                    <a:gridCol w="840259"/>
                  </a:tblGrid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energy/GeV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182.5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42" t="-208333" r="-135351" b="-80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13.5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Number of bunches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415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19918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Number of SR photons &gt;6MeV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1.4e10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1e-7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negligible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1.3e15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Life</a:t>
                          </a:r>
                          <a:r>
                            <a:rPr lang="en-US" altLang="zh-CN" sz="1800" baseline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time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0.33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0.91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1.33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0.30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losses/114m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5.5e7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1.0e8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6.7e8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1.2e7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323340"/>
            <a:ext cx="5867400" cy="21336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166593" y="3338551"/>
            <a:ext cx="1076219" cy="593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323684" y="4676270"/>
            <a:ext cx="1076219" cy="593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2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Soil/rock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042679"/>
              </p:ext>
            </p:extLst>
          </p:nvPr>
        </p:nvGraphicFramePr>
        <p:xfrm>
          <a:off x="6096000" y="251970"/>
          <a:ext cx="5287466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82930"/>
                <a:gridCol w="1392301"/>
                <a:gridCol w="285503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Soil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average components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of different</a:t>
                      </a:r>
                      <a:r>
                        <a:rPr lang="en-US" altLang="zh-CN" baseline="0" dirty="0" smtClean="0"/>
                        <a:t> rocks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density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1.6g/cm^3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1.2~3.3g/cm^3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rowSpan="1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Major element (</a:t>
                      </a:r>
                      <a:r>
                        <a:rPr lang="en-US" altLang="zh-CN" dirty="0" err="1" smtClean="0"/>
                        <a:t>wt</a:t>
                      </a:r>
                      <a:r>
                        <a:rPr lang="en-US" altLang="zh-CN" dirty="0" smtClean="0"/>
                        <a:t>%) </a:t>
                      </a:r>
                      <a:endParaRPr lang="zh-CN" altLang="en-US" dirty="0"/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---</a:t>
                      </a:r>
                      <a:endParaRPr lang="zh-CN" altLang="en-US" dirty="0" smtClean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0.12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---</a:t>
                      </a:r>
                      <a:endParaRPr lang="zh-CN" altLang="en-US" dirty="0" smtClean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30~70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0.1~2.9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0.4~3.7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3.5~9.7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Si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26~39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---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0.02~0.16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K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2.36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1.8~3.7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2.26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0.2~4.8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Ti</a:t>
                      </a:r>
                      <a:endParaRPr lang="en-US" altLang="zh-CN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0.09~0.8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Mn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0.02~0.12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9.6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0.8~6.3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914400" y="762000"/>
            <a:ext cx="4681728" cy="587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In previous study, use soil as tunnel wall.</a:t>
            </a:r>
          </a:p>
          <a:p>
            <a:r>
              <a:rPr lang="en-US" altLang="zh-CN" dirty="0" smtClean="0"/>
              <a:t>Now use average components of different kinds of rock.</a:t>
            </a:r>
          </a:p>
          <a:p>
            <a:r>
              <a:rPr lang="en-US" altLang="zh-CN" dirty="0" smtClean="0"/>
              <a:t>Simulate productions of residual nuclei </a:t>
            </a:r>
            <a:r>
              <a:rPr lang="en-US" altLang="zh-CN" dirty="0" smtClean="0"/>
              <a:t>after 1 year </a:t>
            </a:r>
            <a:r>
              <a:rPr lang="en-US" altLang="zh-CN" dirty="0" smtClean="0"/>
              <a:t>running </a:t>
            </a:r>
            <a:r>
              <a:rPr lang="en-US" altLang="zh-CN" dirty="0" smtClean="0"/>
              <a:t>in</a:t>
            </a:r>
            <a:r>
              <a:rPr lang="en-US" altLang="zh-CN" dirty="0" smtClean="0"/>
              <a:t>:</a:t>
            </a:r>
          </a:p>
          <a:p>
            <a:pPr lvl="1"/>
            <a:r>
              <a:rPr lang="en-US" altLang="zh-CN" dirty="0" smtClean="0"/>
              <a:t>Cooling water </a:t>
            </a:r>
          </a:p>
          <a:p>
            <a:pPr lvl="1"/>
            <a:r>
              <a:rPr lang="en-US" altLang="zh-CN" dirty="0" smtClean="0"/>
              <a:t>Air in tunnel</a:t>
            </a:r>
          </a:p>
          <a:p>
            <a:pPr lvl="1"/>
            <a:r>
              <a:rPr lang="en-US" altLang="zh-CN" dirty="0" smtClean="0"/>
              <a:t>Water outside tunnel</a:t>
            </a:r>
          </a:p>
          <a:p>
            <a:pPr lvl="1"/>
            <a:r>
              <a:rPr lang="en-US" altLang="zh-CN" dirty="0" smtClean="0"/>
              <a:t>Rock (leachable isotopes)</a:t>
            </a:r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1671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Radionuclides production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23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337725"/>
              </p:ext>
            </p:extLst>
          </p:nvPr>
        </p:nvGraphicFramePr>
        <p:xfrm>
          <a:off x="895643" y="1805073"/>
          <a:ext cx="473687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288"/>
                <a:gridCol w="636559"/>
                <a:gridCol w="685932"/>
                <a:gridCol w="1431512"/>
                <a:gridCol w="1001584"/>
              </a:tblGrid>
              <a:tr h="280614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Half-life</a:t>
                      </a:r>
                      <a:endParaRPr lang="zh-CN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Cooling water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8549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Specific</a:t>
                      </a:r>
                      <a:r>
                        <a:rPr lang="en-US" altLang="zh-CN" baseline="0" dirty="0" smtClean="0"/>
                        <a:t> activity/GB18871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Stat. error (%)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Beam losses @Z-pole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O15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122s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2.44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C14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5700a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3.5e-7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Be7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53d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1.3e-2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H3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12a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2.3e-6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7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SR @</a:t>
                      </a:r>
                      <a:r>
                        <a:rPr lang="en-US" altLang="zh-CN" dirty="0" err="1" smtClean="0"/>
                        <a:t>ttbar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None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43860"/>
              </p:ext>
            </p:extLst>
          </p:nvPr>
        </p:nvGraphicFramePr>
        <p:xfrm>
          <a:off x="6096000" y="707793"/>
          <a:ext cx="5200357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372"/>
                <a:gridCol w="703385"/>
                <a:gridCol w="872197"/>
                <a:gridCol w="1320337"/>
                <a:gridCol w="1465066"/>
              </a:tblGrid>
              <a:tr h="280614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Half-life</a:t>
                      </a:r>
                      <a:endParaRPr lang="zh-CN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Air</a:t>
                      </a:r>
                      <a:r>
                        <a:rPr lang="en-US" altLang="zh-CN" baseline="0" dirty="0" smtClean="0"/>
                        <a:t> in tunnel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8549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Specific</a:t>
                      </a:r>
                      <a:r>
                        <a:rPr lang="en-US" altLang="zh-CN" baseline="0" dirty="0" smtClean="0"/>
                        <a:t> activity/GB18871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Stat. error (%)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rowSpan="10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Beam losses @Z-pole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O15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122s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2.7e-4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52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C14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5700a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7.7e-7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Be7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53d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1.1e-5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57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3.5e-9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32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P32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P33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25d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1.9e-8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100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Cl36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3e5a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Cl38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37m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Ar37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35d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6.1e-9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59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Ar41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2h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1.4e-3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78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SR @</a:t>
                      </a:r>
                      <a:r>
                        <a:rPr lang="en-US" altLang="zh-CN" dirty="0" err="1" smtClean="0"/>
                        <a:t>ttbar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C14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5700a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6.5e-6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Ar41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2h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1.5e-2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内容占位符 2"/>
          <p:cNvSpPr txBox="1">
            <a:spLocks/>
          </p:cNvSpPr>
          <p:nvPr/>
        </p:nvSpPr>
        <p:spPr>
          <a:xfrm>
            <a:off x="914400" y="762000"/>
            <a:ext cx="5181600" cy="587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Densities of Long half-life isotopes are lower </a:t>
            </a:r>
            <a:r>
              <a:rPr lang="en-US" altLang="zh-CN" dirty="0"/>
              <a:t>than mandatory </a:t>
            </a:r>
            <a:r>
              <a:rPr lang="en-US" altLang="zh-CN" dirty="0" smtClean="0"/>
              <a:t>standard, GB18871.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7802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Radionuclides production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 smtClean="0"/>
              <a:t>Only leachable isotopes are listed:</a:t>
            </a:r>
            <a:endParaRPr lang="en-US" altLang="zh-CN" dirty="0"/>
          </a:p>
          <a:p>
            <a:pPr lvl="1"/>
            <a:r>
              <a:rPr lang="en-US" altLang="zh-CN" baseline="30000" dirty="0"/>
              <a:t>3</a:t>
            </a:r>
            <a:r>
              <a:rPr lang="en-US" altLang="zh-CN" dirty="0"/>
              <a:t>H, </a:t>
            </a:r>
            <a:r>
              <a:rPr lang="en-US" altLang="zh-CN" baseline="30000" dirty="0"/>
              <a:t>22</a:t>
            </a:r>
            <a:r>
              <a:rPr lang="en-US" altLang="zh-CN" dirty="0"/>
              <a:t>Na, </a:t>
            </a:r>
            <a:r>
              <a:rPr lang="en-US" altLang="zh-CN" baseline="30000" dirty="0"/>
              <a:t>45</a:t>
            </a:r>
            <a:r>
              <a:rPr lang="en-US" altLang="zh-CN" dirty="0"/>
              <a:t>Ca, </a:t>
            </a:r>
            <a:r>
              <a:rPr lang="en-US" altLang="zh-CN" baseline="30000" dirty="0"/>
              <a:t>54</a:t>
            </a:r>
            <a:r>
              <a:rPr lang="en-US" altLang="zh-CN" dirty="0"/>
              <a:t>Mn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24</a:t>
            </a:fld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933377"/>
              </p:ext>
            </p:extLst>
          </p:nvPr>
        </p:nvGraphicFramePr>
        <p:xfrm>
          <a:off x="903224" y="1524000"/>
          <a:ext cx="4751217" cy="4073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963"/>
                <a:gridCol w="819797"/>
                <a:gridCol w="843220"/>
                <a:gridCol w="1178345"/>
                <a:gridCol w="918892"/>
              </a:tblGrid>
              <a:tr h="286906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Half-life</a:t>
                      </a:r>
                      <a:endParaRPr lang="zh-CN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Water wall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11476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Specific</a:t>
                      </a:r>
                      <a:r>
                        <a:rPr lang="en-US" altLang="zh-CN" baseline="0" dirty="0" smtClean="0"/>
                        <a:t> activity/GB18871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Stat. error (%)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286906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Beam losses @Z-pole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O15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122s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2e-3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86906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C14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5700a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5e-10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86906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Be7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53d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3e-5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86906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H3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12a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6e-9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86906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F18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2h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5e-6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06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SR @</a:t>
                      </a:r>
                      <a:r>
                        <a:rPr lang="en-US" altLang="zh-CN" dirty="0" err="1" smtClean="0"/>
                        <a:t>ttbar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C14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5700a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2e-12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99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6906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1e-10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71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607735"/>
              </p:ext>
            </p:extLst>
          </p:nvPr>
        </p:nvGraphicFramePr>
        <p:xfrm>
          <a:off x="6271847" y="1524000"/>
          <a:ext cx="4751217" cy="3616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963"/>
                <a:gridCol w="819797"/>
                <a:gridCol w="843220"/>
                <a:gridCol w="1178345"/>
                <a:gridCol w="918892"/>
              </a:tblGrid>
              <a:tr h="286906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Half-life</a:t>
                      </a:r>
                      <a:endParaRPr lang="zh-CN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Rock wall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11476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Specific</a:t>
                      </a:r>
                      <a:r>
                        <a:rPr lang="en-US" altLang="zh-CN" baseline="0" dirty="0" smtClean="0"/>
                        <a:t> activity/GB18871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Stat. error (%)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286906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Beam losses @Z-pole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Mn54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312d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6.94E-04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86906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Ca45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163d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5.49E-06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0.3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86906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Na22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2.6y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7.20E-04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1.4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86906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H3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12a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5.90E-09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0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SR @</a:t>
                      </a:r>
                      <a:r>
                        <a:rPr lang="en-US" altLang="zh-CN" dirty="0" err="1" smtClean="0"/>
                        <a:t>ttbar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H3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12a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1e-10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71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" name="内容占位符 2"/>
          <p:cNvSpPr txBox="1">
            <a:spLocks/>
          </p:cNvSpPr>
          <p:nvPr/>
        </p:nvSpPr>
        <p:spPr>
          <a:xfrm>
            <a:off x="914399" y="762000"/>
            <a:ext cx="9875521" cy="587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Densities of Long half-life isotopes are</a:t>
            </a:r>
            <a:br>
              <a:rPr lang="en-US" altLang="zh-CN" dirty="0" smtClean="0"/>
            </a:br>
            <a:r>
              <a:rPr lang="en-US" altLang="zh-CN" dirty="0" smtClean="0"/>
              <a:t>lower than mandatory standard.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Should investigate if radionuclides would transport to drinking water.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120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Collider ring dump system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Synchrotron radiation shielding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Radionuclide productions</a:t>
            </a:r>
          </a:p>
          <a:p>
            <a:r>
              <a:rPr lang="en-US" altLang="zh-CN" dirty="0" err="1"/>
              <a:t>Linac</a:t>
            </a:r>
            <a:r>
              <a:rPr lang="en-US" altLang="zh-CN" dirty="0"/>
              <a:t> hot spots and beam losses 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Summary and outlook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2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 </a:t>
            </a:r>
            <a:r>
              <a:rPr lang="en-US" altLang="zh-CN" dirty="0" err="1" smtClean="0"/>
              <a:t>linac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Length: 1215m; 7 dumps and 1 collimator;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7674004-BB5D-40D1-A28C-685141677C1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t="66087"/>
          <a:stretch/>
        </p:blipFill>
        <p:spPr>
          <a:xfrm>
            <a:off x="588759" y="4695260"/>
            <a:ext cx="10759440" cy="129589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7674004-BB5D-40D1-A28C-685141677C1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b="32619"/>
          <a:stretch/>
        </p:blipFill>
        <p:spPr>
          <a:xfrm>
            <a:off x="588759" y="1469534"/>
            <a:ext cx="10759440" cy="257475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88759" y="4044292"/>
            <a:ext cx="11014482" cy="646331"/>
            <a:chOff x="588759" y="4044292"/>
            <a:chExt cx="11014482" cy="646331"/>
          </a:xfrm>
        </p:grpSpPr>
        <p:sp>
          <p:nvSpPr>
            <p:cNvPr id="7" name="文本框 6"/>
            <p:cNvSpPr txBox="1"/>
            <p:nvPr/>
          </p:nvSpPr>
          <p:spPr>
            <a:xfrm>
              <a:off x="588759" y="4044292"/>
              <a:ext cx="1082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Dump1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128939" y="4044292"/>
              <a:ext cx="1082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Dump2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309163" y="4044292"/>
              <a:ext cx="1359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Dump3 + Collimator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44670" y="4044292"/>
              <a:ext cx="1082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Dump4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34161" y="4044292"/>
              <a:ext cx="1082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Dump5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329211" y="4044292"/>
              <a:ext cx="12740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Dump6 + dump7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DDB92C1-3FA8-48DC-8997-7858FC04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Local shield design for hot </a:t>
            </a:r>
            <a:r>
              <a:rPr lang="en-US" altLang="zh-CN" dirty="0" smtClean="0"/>
              <a:t>spots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54A9237-3AD5-464B-A25E-BCCEF2E4E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762000"/>
            <a:ext cx="10363200" cy="6333744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Carbon and iron </a:t>
            </a:r>
            <a:r>
              <a:rPr lang="en-US" altLang="zh-CN" sz="2400" dirty="0" smtClean="0"/>
              <a:t>is selected </a:t>
            </a:r>
            <a:r>
              <a:rPr lang="en-US" altLang="zh-CN" sz="2400" dirty="0"/>
              <a:t>as the absorber material, surrounded by the </a:t>
            </a:r>
            <a:r>
              <a:rPr lang="en-US" altLang="zh-CN" sz="2400" dirty="0" smtClean="0"/>
              <a:t>polyethylene as </a:t>
            </a:r>
            <a:r>
              <a:rPr lang="en-US" altLang="zh-CN" sz="2400" dirty="0"/>
              <a:t>local shielding.</a:t>
            </a:r>
          </a:p>
          <a:p>
            <a:r>
              <a:rPr lang="en-US" altLang="zh-CN" sz="2400" dirty="0" smtClean="0"/>
              <a:t>5.5mSv/h is </a:t>
            </a:r>
            <a:r>
              <a:rPr lang="en-US" altLang="zh-CN" sz="2400" dirty="0"/>
              <a:t>set </a:t>
            </a:r>
            <a:r>
              <a:rPr lang="en-US" altLang="zh-CN" sz="2400" dirty="0" smtClean="0"/>
              <a:t>as upper limit </a:t>
            </a:r>
            <a:r>
              <a:rPr lang="en-US" altLang="zh-CN" sz="2400" dirty="0"/>
              <a:t>to decide the thickness </a:t>
            </a:r>
            <a:r>
              <a:rPr lang="en-US" altLang="zh-CN" sz="2400" dirty="0" smtClean="0"/>
              <a:t>of </a:t>
            </a:r>
            <a:r>
              <a:rPr lang="en-US" altLang="zh-CN" sz="2400" dirty="0"/>
              <a:t>local </a:t>
            </a:r>
            <a:r>
              <a:rPr lang="en-US" altLang="zh-CN" sz="2400" dirty="0" smtClean="0"/>
              <a:t>shielding. 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The thickness of shielding will be optimized combined with </a:t>
            </a:r>
            <a:r>
              <a:rPr lang="en-US" altLang="zh-CN" sz="2400" dirty="0" err="1" smtClean="0"/>
              <a:t>Linac</a:t>
            </a:r>
            <a:r>
              <a:rPr lang="en-US" altLang="zh-CN" sz="2400" dirty="0" smtClean="0"/>
              <a:t> tunnel </a:t>
            </a:r>
            <a:r>
              <a:rPr lang="en-US" altLang="zh-CN" sz="2400" dirty="0" smtClean="0"/>
              <a:t>geometry in the next stage.</a:t>
            </a:r>
            <a:endParaRPr lang="zh-CN" altLang="en-US" sz="2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0B856B03-EE3F-4F7C-8E96-B7EE4F5289D1}"/>
              </a:ext>
            </a:extLst>
          </p:cNvPr>
          <p:cNvSpPr txBox="1"/>
          <p:nvPr/>
        </p:nvSpPr>
        <p:spPr>
          <a:xfrm>
            <a:off x="1062916" y="4552827"/>
            <a:ext cx="285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Absorber geometry and local shielding:</a:t>
            </a:r>
          </a:p>
          <a:p>
            <a:r>
              <a:rPr lang="en-US" altLang="zh-CN" sz="1200" dirty="0"/>
              <a:t>Size for carbon and iron for different beam energy, adopt from other projects, is suitable but haven't been optimized.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45F51B12-26C2-425B-87A4-1D94B0136015}"/>
              </a:ext>
            </a:extLst>
          </p:cNvPr>
          <p:cNvSpPr txBox="1"/>
          <p:nvPr/>
        </p:nvSpPr>
        <p:spPr>
          <a:xfrm>
            <a:off x="4162887" y="4515313"/>
            <a:ext cx="3678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b="1"/>
            </a:lvl1pPr>
          </a:lstStyle>
          <a:p>
            <a:r>
              <a:rPr lang="en-US" altLang="zh-CN" dirty="0"/>
              <a:t>Local size selection </a:t>
            </a:r>
            <a:r>
              <a:rPr lang="en-US" altLang="zh-CN" dirty="0" smtClean="0"/>
              <a:t>(20GeV </a:t>
            </a:r>
            <a:r>
              <a:rPr lang="en-US" altLang="zh-CN" dirty="0"/>
              <a:t>dump as example):</a:t>
            </a:r>
          </a:p>
          <a:p>
            <a:r>
              <a:rPr lang="en-US" altLang="zh-CN" b="0" dirty="0"/>
              <a:t>2D map of dose distribution </a:t>
            </a:r>
            <a:r>
              <a:rPr lang="en-US" altLang="zh-CN" b="0" dirty="0" smtClean="0"/>
              <a:t>is obtained using </a:t>
            </a:r>
            <a:r>
              <a:rPr lang="en-US" altLang="zh-CN" b="0" dirty="0"/>
              <a:t>FLUKA,  the dose rate alone Z or </a:t>
            </a:r>
            <a:r>
              <a:rPr lang="en-US" altLang="zh-CN" b="0" dirty="0" smtClean="0"/>
              <a:t>R </a:t>
            </a:r>
            <a:r>
              <a:rPr lang="en-US" altLang="zh-CN" b="0" dirty="0"/>
              <a:t>axis was averaged by </a:t>
            </a:r>
            <a:r>
              <a:rPr lang="en-US" altLang="zh-CN" b="0" dirty="0" smtClean="0"/>
              <a:t>1x1cm^2 </a:t>
            </a:r>
            <a:r>
              <a:rPr lang="en-US" altLang="zh-CN" b="0" dirty="0"/>
              <a:t>area, </a:t>
            </a:r>
            <a:r>
              <a:rPr lang="en-US" altLang="zh-CN" b="0" dirty="0" smtClean="0"/>
              <a:t>the </a:t>
            </a:r>
            <a:r>
              <a:rPr lang="en-US" altLang="zh-CN" b="0" dirty="0"/>
              <a:t>shielding size can be selected by </a:t>
            </a:r>
            <a:r>
              <a:rPr lang="en-US" altLang="zh-CN" b="0" dirty="0" smtClean="0"/>
              <a:t>setting </a:t>
            </a:r>
            <a:r>
              <a:rPr lang="en-US" altLang="zh-CN" b="0" dirty="0"/>
              <a:t>dose rate limit.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2C7D00E8-EE80-40D0-9713-1DF1FE376200}"/>
              </a:ext>
            </a:extLst>
          </p:cNvPr>
          <p:cNvSpPr txBox="1"/>
          <p:nvPr/>
        </p:nvSpPr>
        <p:spPr>
          <a:xfrm>
            <a:off x="7899697" y="4507036"/>
            <a:ext cx="3678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b="1"/>
            </a:lvl1pPr>
          </a:lstStyle>
          <a:p>
            <a:r>
              <a:rPr lang="en-US" altLang="zh-CN" dirty="0"/>
              <a:t>Preliminary design results for different beam energy analysis </a:t>
            </a:r>
            <a:r>
              <a:rPr lang="en-US" altLang="zh-CN" dirty="0" smtClean="0"/>
              <a:t>station:</a:t>
            </a:r>
          </a:p>
          <a:p>
            <a:r>
              <a:rPr lang="en-US" altLang="zh-CN" b="0" dirty="0" smtClean="0"/>
              <a:t>Radiation level nearby each energy analysis station was figured out, also specify a roughly space for the future local shielding. </a:t>
            </a:r>
            <a:endParaRPr lang="en-US" altLang="zh-CN" b="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27</a:t>
            </a:fld>
            <a:endParaRPr lang="zh-CN" altLang="en-US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2DA44553-D7A9-476B-915D-9417DF4A0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306886"/>
              </p:ext>
            </p:extLst>
          </p:nvPr>
        </p:nvGraphicFramePr>
        <p:xfrm>
          <a:off x="8371869" y="1924513"/>
          <a:ext cx="2905731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577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989439887"/>
                    </a:ext>
                  </a:extLst>
                </a:gridCol>
                <a:gridCol w="968577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0001"/>
                    </a:ext>
                  </a:extLst>
                </a:gridCol>
                <a:gridCol w="968577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0002"/>
                    </a:ext>
                  </a:extLst>
                </a:gridCol>
              </a:tblGrid>
              <a:tr h="44020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Beam energy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R/m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Length/m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3532895925"/>
                  </a:ext>
                </a:extLst>
              </a:tr>
              <a:tr h="2548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60MeV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0.7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1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3699300482"/>
                  </a:ext>
                </a:extLst>
              </a:tr>
              <a:tr h="2548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4GeV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1.2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2.6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</a:tr>
              <a:tr h="2548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250MeV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smtClean="0">
                          <a:solidFill>
                            <a:schemeClr val="dk1"/>
                          </a:solidFill>
                          <a:latin typeface="等线 Light" panose="02010600030101010101" pitchFamily="2" charset="-122"/>
                          <a:ea typeface="等线 Light" panose="02010600030101010101" pitchFamily="2" charset="-122"/>
                          <a:cs typeface="+mn-cs"/>
                        </a:rPr>
                        <a:t>0.55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等线 Light" panose="02010600030101010101" pitchFamily="2" charset="-122"/>
                          <a:ea typeface="等线 Light" panose="02010600030101010101" pitchFamily="2" charset="-122"/>
                          <a:cs typeface="+mn-cs"/>
                        </a:rPr>
                        <a:t>1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1052822236"/>
                  </a:ext>
                </a:extLst>
              </a:tr>
              <a:tr h="2548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1.1GeV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等线 Light" panose="02010600030101010101" pitchFamily="2" charset="-122"/>
                          <a:ea typeface="等线 Light" panose="02010600030101010101" pitchFamily="2" charset="-122"/>
                          <a:cs typeface="+mn-cs"/>
                        </a:rPr>
                        <a:t>0.85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等线 Light" panose="02010600030101010101" pitchFamily="2" charset="-122"/>
                          <a:ea typeface="等线 Light" panose="02010600030101010101" pitchFamily="2" charset="-122"/>
                          <a:cs typeface="+mn-cs"/>
                        </a:rPr>
                        <a:t>1.7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</a:tr>
              <a:tr h="2548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6GeV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1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2.5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2248221869"/>
                  </a:ext>
                </a:extLst>
              </a:tr>
              <a:tr h="2548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20GeV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1.2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3.8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2690562466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16" y="2358822"/>
            <a:ext cx="2435352" cy="21482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207" y="1953193"/>
            <a:ext cx="4171723" cy="25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7674004-BB5D-40D1-A28C-685141677C1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b="32619"/>
          <a:stretch/>
        </p:blipFill>
        <p:spPr>
          <a:xfrm>
            <a:off x="914400" y="3966901"/>
            <a:ext cx="10759440" cy="257475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Linac</a:t>
            </a:r>
            <a:r>
              <a:rPr lang="en-US" altLang="zh-CN" dirty="0" smtClean="0"/>
              <a:t> beam losses assumptions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1240041" y="3934083"/>
            <a:ext cx="10363200" cy="1193942"/>
            <a:chOff x="914400" y="1436716"/>
            <a:chExt cx="10363200" cy="1193942"/>
          </a:xfrm>
        </p:grpSpPr>
        <p:sp>
          <p:nvSpPr>
            <p:cNvPr id="14" name="矩形 13"/>
            <p:cNvSpPr/>
            <p:nvPr/>
          </p:nvSpPr>
          <p:spPr>
            <a:xfrm>
              <a:off x="914400" y="1544595"/>
              <a:ext cx="3917092" cy="77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539132" y="1436716"/>
              <a:ext cx="4738468" cy="1193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A</a:t>
            </a:r>
            <a:r>
              <a:rPr lang="en-US" altLang="zh-CN" dirty="0" smtClean="0"/>
              <a:t>ngle of incidence 10mrad</a:t>
            </a:r>
          </a:p>
          <a:p>
            <a:r>
              <a:rPr lang="en-US" altLang="zh-CN" dirty="0" smtClean="0"/>
              <a:t>Not consider EBTL &amp; DR beam losses.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格 5">
                <a:extLst>
                  <a:ext uri="{FF2B5EF4-FFF2-40B4-BE49-F238E27FC236}">
                    <a16:creationId xmlns:a16="http://schemas.microsoft.com/office/drawing/2014/main" xmlns="" id="{3F64C1DC-6647-43D1-B921-12C7124E8D7A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52986" y="762000"/>
              <a:ext cx="9508512" cy="2834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8286">
                      <a:extLst>
                        <a:ext uri="{9D8B030D-6E8A-4147-A177-3AD203B41FA5}">
                          <a16:colId xmlns:a16="http://schemas.microsoft.com/office/drawing/2014/main" xmlns="" val="2488921037"/>
                        </a:ext>
                      </a:extLst>
                    </a:gridCol>
                    <a:gridCol w="1493004"/>
                    <a:gridCol w="1346631">
                      <a:extLst>
                        <a:ext uri="{9D8B030D-6E8A-4147-A177-3AD203B41FA5}">
                          <a16:colId xmlns:a16="http://schemas.microsoft.com/office/drawing/2014/main" xmlns="" val="684882620"/>
                        </a:ext>
                      </a:extLst>
                    </a:gridCol>
                    <a:gridCol w="1866142">
                      <a:extLst>
                        <a:ext uri="{9D8B030D-6E8A-4147-A177-3AD203B41FA5}">
                          <a16:colId xmlns:a16="http://schemas.microsoft.com/office/drawing/2014/main" xmlns="" val="3733477961"/>
                        </a:ext>
                      </a:extLst>
                    </a:gridCol>
                    <a:gridCol w="1299792">
                      <a:extLst>
                        <a:ext uri="{9D8B030D-6E8A-4147-A177-3AD203B41FA5}">
                          <a16:colId xmlns:a16="http://schemas.microsoft.com/office/drawing/2014/main" xmlns="" val="726688013"/>
                        </a:ext>
                      </a:extLst>
                    </a:gridCol>
                    <a:gridCol w="1854657">
                      <a:extLst>
                        <a:ext uri="{9D8B030D-6E8A-4147-A177-3AD203B41FA5}">
                          <a16:colId xmlns:a16="http://schemas.microsoft.com/office/drawing/2014/main" xmlns="" val="249117905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/>
                            <a:t>Position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/>
                            <a:t>Length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Beam energy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Number of bunches [s</a:t>
                          </a:r>
                          <a:r>
                            <a:rPr lang="en-US" altLang="zh-CN" sz="1600" baseline="30000" dirty="0" smtClean="0"/>
                            <a:t>-1</a:t>
                          </a:r>
                          <a:r>
                            <a:rPr lang="en-US" altLang="zh-CN" sz="1600" dirty="0" smtClean="0"/>
                            <a:t>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Beam</a:t>
                          </a:r>
                          <a:r>
                            <a:rPr lang="en-US" altLang="zh-CN" sz="1600" baseline="0" dirty="0" smtClean="0"/>
                            <a:t> loss/</a:t>
                          </a:r>
                          <a:r>
                            <a:rPr lang="en-US" altLang="zh-CN" sz="1600" dirty="0" smtClean="0"/>
                            <a:t>bunch [</a:t>
                          </a:r>
                          <a:r>
                            <a:rPr lang="en-US" altLang="zh-CN" sz="1600" dirty="0" err="1" smtClean="0"/>
                            <a:t>nC</a:t>
                          </a:r>
                          <a:r>
                            <a:rPr lang="en-US" altLang="zh-CN" sz="1600" dirty="0" smtClean="0"/>
                            <a:t>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Number of particles 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 smtClean="0"/>
                            <a:t>/s]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5328959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FAS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100m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300MeV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Positron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/>
                              </a:solidFill>
                            </a:rPr>
                            <a:t> target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15mm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4GeV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1250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PSPAS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15m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5~200MeV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1250</a:t>
                          </a:r>
                          <a:endParaRPr lang="en-US" altLang="zh-C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SAS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300MeV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30m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600MeV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TAS</a:t>
                          </a:r>
                          <a:endParaRPr lang="zh-CN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700m</a:t>
                          </a:r>
                          <a:endParaRPr lang="zh-CN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1.1~20GeV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格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64C1DC-6647-43D1-B921-12C7124E8D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5857269"/>
                  </p:ext>
                </p:extLst>
              </p:nvPr>
            </p:nvGraphicFramePr>
            <p:xfrm>
              <a:off x="1052986" y="762000"/>
              <a:ext cx="9508512" cy="2834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82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88921037"/>
                        </a:ext>
                      </a:extLst>
                    </a:gridCol>
                    <a:gridCol w="1493004"/>
                    <a:gridCol w="134663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684882620"/>
                        </a:ext>
                      </a:extLst>
                    </a:gridCol>
                    <a:gridCol w="18661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33477961"/>
                        </a:ext>
                      </a:extLst>
                    </a:gridCol>
                    <a:gridCol w="129979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726688013"/>
                        </a:ext>
                      </a:extLst>
                    </a:gridCol>
                    <a:gridCol w="18546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91179053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/>
                            <a:t>Position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/>
                            <a:t>Length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Beam energy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Number of bunches [s</a:t>
                          </a:r>
                          <a:r>
                            <a:rPr lang="en-US" altLang="zh-CN" sz="1600" baseline="30000" dirty="0" smtClean="0"/>
                            <a:t>-1</a:t>
                          </a:r>
                          <a:r>
                            <a:rPr lang="en-US" altLang="zh-CN" sz="1600" dirty="0" smtClean="0"/>
                            <a:t>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Beam</a:t>
                          </a:r>
                          <a:r>
                            <a:rPr lang="en-US" altLang="zh-CN" sz="1600" baseline="0" dirty="0" smtClean="0"/>
                            <a:t> loss/</a:t>
                          </a:r>
                          <a:r>
                            <a:rPr lang="en-US" altLang="zh-CN" sz="1600" dirty="0" smtClean="0"/>
                            <a:t>bunch [</a:t>
                          </a:r>
                          <a:r>
                            <a:rPr lang="en-US" altLang="zh-CN" sz="1600" dirty="0" err="1" smtClean="0"/>
                            <a:t>nC</a:t>
                          </a:r>
                          <a:r>
                            <a:rPr lang="en-US" altLang="zh-CN" sz="1600" dirty="0" smtClean="0"/>
                            <a:t>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13816" t="-2222" r="-1316" b="-2540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53289592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FAS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100m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300MeV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Positron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/>
                              </a:solidFill>
                            </a:rPr>
                            <a:t> target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15mm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4GeV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1250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PSPAS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15m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5~200MeV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1250</a:t>
                          </a:r>
                          <a:endParaRPr lang="en-US" altLang="zh-C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SAS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300MeV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30m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600MeV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TAS</a:t>
                          </a:r>
                          <a:endParaRPr lang="zh-CN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700m</a:t>
                          </a:r>
                          <a:endParaRPr lang="zh-CN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1.1~20GeV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472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 setup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Beam pipes and concrete wall</a:t>
            </a:r>
          </a:p>
          <a:p>
            <a:r>
              <a:rPr lang="en-US" altLang="zh-CN" dirty="0" smtClean="0"/>
              <a:t>Top/side view</a:t>
            </a:r>
          </a:p>
          <a:p>
            <a:pPr lvl="1"/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half" idx="2"/>
          </p:nvPr>
        </p:nvSpPr>
        <p:spPr>
          <a:xfrm>
            <a:off x="4896900" y="741680"/>
            <a:ext cx="3476874" cy="5430520"/>
          </a:xfrm>
        </p:spPr>
        <p:txBody>
          <a:bodyPr/>
          <a:lstStyle/>
          <a:p>
            <a:r>
              <a:rPr lang="en-US" altLang="zh-CN" dirty="0" smtClean="0"/>
              <a:t>Dose-</a:t>
            </a:r>
            <a:r>
              <a:rPr lang="en-US" altLang="zh-CN" dirty="0" err="1" smtClean="0"/>
              <a:t>eq</a:t>
            </a:r>
            <a:r>
              <a:rPr lang="en-US" altLang="zh-CN" dirty="0" smtClean="0"/>
              <a:t> distribution</a:t>
            </a:r>
            <a:br>
              <a:rPr lang="en-US" altLang="zh-CN" dirty="0" smtClean="0"/>
            </a:br>
            <a:r>
              <a:rPr lang="en-US" altLang="zh-CN" dirty="0" smtClean="0"/>
              <a:t>example: TAS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79" y="1486408"/>
            <a:ext cx="3982500" cy="26908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105" y="1486408"/>
            <a:ext cx="4287691" cy="26321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9178" y="4064561"/>
            <a:ext cx="4294618" cy="2687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594" y="4177286"/>
            <a:ext cx="3816096" cy="2574875"/>
          </a:xfrm>
          <a:prstGeom prst="rect">
            <a:avLst/>
          </a:prstGeom>
        </p:spPr>
      </p:pic>
      <p:sp>
        <p:nvSpPr>
          <p:cNvPr id="13" name="内容占位符 8"/>
          <p:cNvSpPr txBox="1">
            <a:spLocks/>
          </p:cNvSpPr>
          <p:nvPr/>
        </p:nvSpPr>
        <p:spPr>
          <a:xfrm>
            <a:off x="8510723" y="757428"/>
            <a:ext cx="3784909" cy="543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Thickness of Shielding </a:t>
            </a:r>
            <a:r>
              <a:rPr lang="en-US" altLang="zh-CN" dirty="0" smtClean="0"/>
              <a:t>wall according to upper limit 5.5mSv(left/right/bottom) /2.5uSv(top).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598816"/>
              </p:ext>
            </p:extLst>
          </p:nvPr>
        </p:nvGraphicFramePr>
        <p:xfrm>
          <a:off x="8848220" y="1998047"/>
          <a:ext cx="3102988" cy="4241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572"/>
                <a:gridCol w="719328"/>
                <a:gridCol w="755904"/>
                <a:gridCol w="710184"/>
              </a:tblGrid>
              <a:tr h="82028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Wall thickness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FAS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SAS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TAS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83167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Left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1.9m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0.3m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83167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Right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1.9m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0.3m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83167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Bottom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2.1m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0.3m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83167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Top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1.3m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4.1m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2m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16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33FF5C9-33BD-402C-8E18-90C54EC4D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Radiological </a:t>
            </a:r>
            <a:r>
              <a:rPr lang="en-US" altLang="zh-CN" dirty="0" smtClean="0"/>
              <a:t>impact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2080F19-F3F4-49D4-88C7-A90F58E57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4351338"/>
          </a:xfrm>
        </p:spPr>
        <p:txBody>
          <a:bodyPr/>
          <a:lstStyle/>
          <a:p>
            <a:r>
              <a:rPr lang="en-US" altLang="zh-CN" dirty="0" smtClean="0">
                <a:latin typeface="+mn-lt"/>
              </a:rPr>
              <a:t>Main consideration </a:t>
            </a:r>
            <a:r>
              <a:rPr lang="en-US" altLang="zh-CN" dirty="0">
                <a:latin typeface="+mn-lt"/>
              </a:rPr>
              <a:t>aspects </a:t>
            </a:r>
            <a:endParaRPr lang="zh-CN" altLang="en-US" dirty="0">
              <a:latin typeface="+mn-lt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A87E6A10-A893-4D3A-905E-C6F22113E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743083"/>
              </p:ext>
            </p:extLst>
          </p:nvPr>
        </p:nvGraphicFramePr>
        <p:xfrm>
          <a:off x="764059" y="1243693"/>
          <a:ext cx="10663881" cy="5394218"/>
        </p:xfrm>
        <a:graphic>
          <a:graphicData uri="http://schemas.openxmlformats.org/drawingml/2006/table">
            <a:tbl>
              <a:tblPr firstRow="1" firstCol="1">
                <a:tableStyleId>{0660B408-B3CF-4A94-85FC-2B1E0A45F4A2}</a:tableStyleId>
              </a:tblPr>
              <a:tblGrid>
                <a:gridCol w="2304271">
                  <a:extLst>
                    <a:ext uri="{9D8B030D-6E8A-4147-A177-3AD203B41FA5}">
                      <a16:colId xmlns:a16="http://schemas.microsoft.com/office/drawing/2014/main" xmlns="" val="237280346"/>
                    </a:ext>
                  </a:extLst>
                </a:gridCol>
                <a:gridCol w="8359610">
                  <a:extLst>
                    <a:ext uri="{9D8B030D-6E8A-4147-A177-3AD203B41FA5}">
                      <a16:colId xmlns:a16="http://schemas.microsoft.com/office/drawing/2014/main" xmlns="" val="607418358"/>
                    </a:ext>
                  </a:extLst>
                </a:gridCol>
              </a:tblGrid>
              <a:tr h="2945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2000" u="none" strike="noStrike" kern="1200" dirty="0">
                          <a:effectLst/>
                        </a:rPr>
                        <a:t>Impact factors</a:t>
                      </a:r>
                      <a:endParaRPr lang="zh-CN" altLang="en-US" sz="2000" b="0" u="none" strike="noStrike" kern="1200" dirty="0">
                        <a:solidFill>
                          <a:schemeClr val="lt1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Characteristics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0896264"/>
                  </a:ext>
                </a:extLst>
              </a:tr>
              <a:tr h="1151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Synchrotron radiation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effectLst/>
                        </a:rPr>
                        <a:t>Radiation damage </a:t>
                      </a:r>
                      <a:r>
                        <a:rPr lang="en-US" sz="2000" u="none" strike="noStrike" kern="1200" dirty="0" smtClean="0">
                          <a:effectLst/>
                        </a:rPr>
                        <a:t>to magnet coil;</a:t>
                      </a:r>
                      <a:endParaRPr lang="en-US" sz="2000" u="none" strike="noStrike" kern="1200" dirty="0">
                        <a:effectLst/>
                      </a:endParaRPr>
                    </a:p>
                    <a:p>
                      <a:pPr algn="ctr" fontAlgn="b"/>
                      <a:r>
                        <a:rPr lang="en-US" sz="2000" u="none" strike="noStrike" kern="1200" dirty="0">
                          <a:effectLst/>
                        </a:rPr>
                        <a:t>Over heat load to ventilation </a:t>
                      </a:r>
                      <a:r>
                        <a:rPr lang="en-US" sz="2000" u="none" strike="noStrike" kern="1200" dirty="0" smtClean="0">
                          <a:effectLst/>
                        </a:rPr>
                        <a:t>system;</a:t>
                      </a:r>
                      <a:endParaRPr lang="en-US" sz="2000" u="none" strike="noStrike" kern="1200" dirty="0">
                        <a:effectLst/>
                      </a:endParaRPr>
                    </a:p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Formation of ozone and nitrogen oxides in the </a:t>
                      </a:r>
                      <a:r>
                        <a:rPr lang="en-US" sz="2000" u="none" strike="noStrike" dirty="0" smtClean="0">
                          <a:effectLst/>
                        </a:rPr>
                        <a:t>air;</a:t>
                      </a:r>
                      <a:endParaRPr lang="en-US" sz="20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Slightly activation to the material </a:t>
                      </a:r>
                      <a:r>
                        <a:rPr lang="en-US" sz="2000" u="none" strike="noStrike" dirty="0" smtClean="0">
                          <a:effectLst/>
                        </a:rPr>
                        <a:t>around;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0923893"/>
                  </a:ext>
                </a:extLst>
              </a:tr>
              <a:tr h="773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Random beam loss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</a:rPr>
                        <a:t>Cause secondary radiation inside the 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tunnel;</a:t>
                      </a:r>
                      <a:endParaRPr lang="en-US" altLang="zh-CN" sz="20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</a:rPr>
                        <a:t>Determine the bulk shielding 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thickness;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1409840"/>
                  </a:ext>
                </a:extLst>
              </a:tr>
              <a:tr h="798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Hot spots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u="none" strike="noStrike" dirty="0" smtClean="0">
                          <a:effectLst/>
                        </a:rPr>
                        <a:t>MDI, Collimation </a:t>
                      </a:r>
                      <a:r>
                        <a:rPr lang="en-US" altLang="zh-CN" sz="2000" u="none" strike="noStrike" dirty="0">
                          <a:effectLst/>
                        </a:rPr>
                        <a:t>locations, 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collider/</a:t>
                      </a:r>
                      <a:r>
                        <a:rPr lang="en-US" altLang="zh-CN" sz="2000" u="none" strike="noStrike" dirty="0" err="1" smtClean="0">
                          <a:effectLst/>
                        </a:rPr>
                        <a:t>linac</a:t>
                      </a:r>
                      <a:r>
                        <a:rPr lang="en-US" altLang="zh-CN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dumps, injection/extraction points;</a:t>
                      </a:r>
                      <a:endParaRPr lang="zh-CN" alt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2066840"/>
                  </a:ext>
                </a:extLst>
              </a:tr>
              <a:tr h="120420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Radiological impact </a:t>
                      </a:r>
                      <a:r>
                        <a:rPr lang="en-US" altLang="zh-CN" sz="20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lang="en-US" sz="20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endParaRPr lang="en-US" sz="20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</a:rPr>
                        <a:t>Dose from stray radiation emitted during machine running</a:t>
                      </a:r>
                    </a:p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</a:rPr>
                        <a:t>Radionuclides in the cooling water, underground water, tunnel air, 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soil.</a:t>
                      </a:r>
                      <a:endParaRPr lang="en-US" altLang="zh-CN" sz="20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</a:rPr>
                        <a:t>Radioactivity analysis for the solid components and waste</a:t>
                      </a:r>
                      <a:endParaRPr lang="en-US" altLang="zh-CN" sz="2000" b="0" i="0" u="none" strike="noStrike" dirty="0">
                        <a:solidFill>
                          <a:schemeClr val="tx1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4813996"/>
                  </a:ext>
                </a:extLst>
              </a:tr>
              <a:tr h="107449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Machine protection</a:t>
                      </a:r>
                      <a:endParaRPr lang="en-US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 Light" panose="02010600030101010101" pitchFamily="2" charset="-122"/>
                        </a:rPr>
                        <a:t>Active/passive protection</a:t>
                      </a:r>
                      <a:endParaRPr lang="en-US" altLang="zh-CN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7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4BE03A-5288-47C7-9024-A61319D4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</a:t>
            </a:r>
            <a:r>
              <a:rPr lang="en-US" altLang="zh-CN" dirty="0" smtClean="0"/>
              <a:t>&amp; outlook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C23FB21-7C99-4FE4-AB98-205F7FADE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762000"/>
            <a:ext cx="10363200" cy="5772912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Preliminary dump design for collider is done. </a:t>
            </a:r>
          </a:p>
          <a:p>
            <a:r>
              <a:rPr lang="en-US" altLang="zh-CN" sz="2400" dirty="0" smtClean="0"/>
              <a:t>Lead shielding seems well. Further optimize SR shielding design</a:t>
            </a:r>
          </a:p>
          <a:p>
            <a:pPr lvl="1"/>
            <a:r>
              <a:rPr lang="en-US" altLang="zh-CN" sz="2200" dirty="0" smtClean="0"/>
              <a:t>Unequal dose distribution in the insulation.</a:t>
            </a:r>
          </a:p>
          <a:p>
            <a:pPr lvl="1"/>
            <a:r>
              <a:rPr lang="en-US" altLang="zh-CN" sz="2200" dirty="0" smtClean="0"/>
              <a:t>Precise simulation for booster.</a:t>
            </a:r>
          </a:p>
          <a:p>
            <a:r>
              <a:rPr lang="en-US" altLang="zh-CN" sz="2400" dirty="0" smtClean="0"/>
              <a:t>Radionuclides productions are studied. If necessary, all operation mode can be simulated.</a:t>
            </a:r>
          </a:p>
          <a:p>
            <a:pPr lvl="1"/>
            <a:r>
              <a:rPr lang="en-US" altLang="zh-CN" sz="2200" dirty="0" smtClean="0"/>
              <a:t>Precise beam losses model is need.</a:t>
            </a:r>
          </a:p>
          <a:p>
            <a:r>
              <a:rPr lang="en-US" altLang="zh-CN" sz="2400" dirty="0" smtClean="0"/>
              <a:t>The dimensions for </a:t>
            </a:r>
            <a:r>
              <a:rPr lang="en-US" altLang="zh-CN" sz="2400" dirty="0" err="1" smtClean="0"/>
              <a:t>Linac</a:t>
            </a:r>
            <a:r>
              <a:rPr lang="en-US" altLang="zh-CN" sz="2400" dirty="0" smtClean="0"/>
              <a:t> hot spots and walls are designed.</a:t>
            </a:r>
          </a:p>
          <a:p>
            <a:r>
              <a:rPr lang="en-US" altLang="zh-CN" sz="2400" dirty="0" smtClean="0"/>
              <a:t>Go on:</a:t>
            </a:r>
          </a:p>
          <a:p>
            <a:pPr lvl="1"/>
            <a:r>
              <a:rPr lang="en-US" altLang="zh-CN" sz="2000" dirty="0" smtClean="0"/>
              <a:t>Reliability study for dump.</a:t>
            </a:r>
          </a:p>
          <a:p>
            <a:pPr lvl="1"/>
            <a:r>
              <a:rPr lang="en-US" altLang="zh-CN" sz="2000" dirty="0" smtClean="0"/>
              <a:t>Activation </a:t>
            </a:r>
            <a:r>
              <a:rPr lang="en-US" altLang="zh-CN" sz="2000" dirty="0" smtClean="0"/>
              <a:t>transport assessment</a:t>
            </a:r>
            <a:r>
              <a:rPr lang="en-US" altLang="zh-CN" sz="2000" dirty="0" smtClean="0"/>
              <a:t>.</a:t>
            </a:r>
          </a:p>
          <a:p>
            <a:pPr lvl="1"/>
            <a:r>
              <a:rPr lang="en-US" altLang="zh-CN" sz="2000" dirty="0" smtClean="0"/>
              <a:t>Shielding around experiment hall (around MDI).</a:t>
            </a:r>
          </a:p>
          <a:p>
            <a:pPr lvl="1"/>
            <a:r>
              <a:rPr lang="en-US" altLang="zh-CN" sz="2000" dirty="0" smtClean="0"/>
              <a:t>Machine </a:t>
            </a:r>
            <a:r>
              <a:rPr lang="en-US" altLang="zh-CN" sz="2000" dirty="0" smtClean="0"/>
              <a:t>protection: fault cases. </a:t>
            </a:r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724860" y="4965557"/>
            <a:ext cx="2859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 smtClean="0"/>
              <a:t>Thank you</a:t>
            </a:r>
            <a:endParaRPr lang="en-US" altLang="zh-CN" sz="4400" dirty="0"/>
          </a:p>
        </p:txBody>
      </p:sp>
    </p:spTree>
    <p:extLst>
      <p:ext uri="{BB962C8B-B14F-4D97-AF65-F5344CB8AC3E}">
        <p14:creationId xmlns:p14="http://schemas.microsoft.com/office/powerpoint/2010/main" val="1410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73EDCCD-DDC5-41B9-B195-AD6C9C8C5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Max. temperature rise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741679"/>
            <a:ext cx="5803950" cy="5770331"/>
          </a:xfrm>
        </p:spPr>
        <p:txBody>
          <a:bodyPr/>
          <a:lstStyle/>
          <a:p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Example: aluminum core</a:t>
            </a: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Max. temperature rise @Z mode can decrease by increasing the bunch distance on the dump surface.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Max. temperature rise </a:t>
            </a: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@Z mode</a:t>
            </a:r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32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xmlns="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4386" y="1125542"/>
              <a:ext cx="6538339" cy="39411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579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07289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121664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060704"/>
                    <a:gridCol w="1137285"/>
                  </a:tblGrid>
                  <a:tr h="25788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energy/GeV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182.5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Ne/bunch/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13.5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Bunch number (50MW)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415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19918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25788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Min. size (um^2)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9261x56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9219x50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8538x49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9774x51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6447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Max. </a:t>
                          </a:r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temperature</a:t>
                          </a:r>
                          <a:r>
                            <a:rPr lang="en-US" altLang="zh-CN" sz="1800" baseline="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</a:t>
                          </a:r>
                          <a:r>
                            <a:rPr lang="en-US" altLang="zh-CN" sz="1800" baseline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ris</a:t>
                          </a: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e (50x28cm^2)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104±1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314±2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b="0" i="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6447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Max. temperature</a:t>
                          </a:r>
                          <a:r>
                            <a:rPr lang="en-US" altLang="zh-CN" sz="1800" baseline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ris</a:t>
                          </a: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e by one bunch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9.68±0.03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6.69±0.03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4.62±0.02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13.53±0.03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800" b="0" i="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1939405"/>
                  </p:ext>
                </p:extLst>
              </p:nvPr>
            </p:nvGraphicFramePr>
            <p:xfrm>
              <a:off x="24386" y="1125542"/>
              <a:ext cx="6538339" cy="39411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579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07289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12166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060704"/>
                    <a:gridCol w="1137285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energy/GeV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182.5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68" t="-278689" r="-205966" b="-7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13.5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Bunch number (50MW)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415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19918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Min. size (um^2)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9261x56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9219x50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8538x49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9774x51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6447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Max. </a:t>
                          </a:r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temperature</a:t>
                          </a:r>
                          <a:r>
                            <a:rPr lang="en-US" altLang="zh-CN" sz="1800" baseline="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</a:t>
                          </a:r>
                          <a:r>
                            <a:rPr lang="en-US" altLang="zh-CN" sz="1800" baseline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ris</a:t>
                          </a: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e (50x28cm^2)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88043" t="-416038" r="-198370" b="-1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10345" t="-416038" r="-109770" b="-1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b="0" i="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6447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Max. </a:t>
                          </a: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temperature</a:t>
                          </a:r>
                          <a:r>
                            <a:rPr lang="en-US" altLang="zh-CN" sz="1800" baseline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ris</a:t>
                          </a: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e by one bunch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1136" t="-516038" r="-311932" b="-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88043" t="-516038" r="-198370" b="-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10345" t="-516038" r="-109770" b="-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74866" t="-516038" r="-2139" b="-141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725" y="1197061"/>
            <a:ext cx="56292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73EDCCD-DDC5-41B9-B195-AD6C9C8C5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Max. temperature rise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741679"/>
            <a:ext cx="5803950" cy="5770331"/>
          </a:xfrm>
        </p:spPr>
        <p:txBody>
          <a:bodyPr/>
          <a:lstStyle/>
          <a:p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Example: graphite core</a:t>
            </a: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Max. temperature rise @Z mode can decrease by increasing the bunch distance on the dump surface.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Max. temperature </a:t>
            </a: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rise @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Z </a:t>
            </a: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mode</a:t>
            </a:r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33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表格 18">
                <a:extLst>
                  <a:ext uri="{FF2B5EF4-FFF2-40B4-BE49-F238E27FC236}">
                    <a16:creationId xmlns:a16="http://schemas.microsoft.com/office/drawing/2014/main" xmlns="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20782" y="1137267"/>
              <a:ext cx="6085692" cy="48473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979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450006"/>
                    <a:gridCol w="82332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91980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876385"/>
                    <a:gridCol w="876385"/>
                  </a:tblGrid>
                  <a:tr h="257886"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5788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energy/GeV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182.5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5788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Ne/bunch/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13.5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57886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Bunch number (50MW)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415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19918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642765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Min. size of bunch (um^2)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9261x56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9219x50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8538x49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9774x51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644716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Max. temperature</a:t>
                          </a:r>
                          <a:r>
                            <a:rPr lang="en-US" altLang="zh-CN" sz="1800" baseline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ris</a:t>
                          </a: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e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50x28cm^2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260±2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b="0" i="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598868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6x6cm^2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2620±15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b="0" i="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644716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Maximum temperature</a:t>
                          </a:r>
                          <a:r>
                            <a:rPr lang="en-US" altLang="zh-CN" sz="1800" baseline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ris</a:t>
                          </a: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e by one bunch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7.31±0.03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5.38±0.03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3.76±0.02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10.08±0.04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800" b="0" i="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表格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2929774"/>
                  </p:ext>
                </p:extLst>
              </p:nvPr>
            </p:nvGraphicFramePr>
            <p:xfrm>
              <a:off x="420782" y="1137267"/>
              <a:ext cx="6085692" cy="48473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979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450006"/>
                    <a:gridCol w="8233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91980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876385"/>
                    <a:gridCol w="876385"/>
                  </a:tblGrid>
                  <a:tr h="640080"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energy/GeV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182.5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71" t="-283333" r="-136000" b="-97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13.5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Bunch number (50MW)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415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19918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642765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Min. </a:t>
                          </a:r>
                          <a:r>
                            <a:rPr lang="en-US" altLang="zh-CN" sz="1800" b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size of bunch </a:t>
                          </a:r>
                          <a:r>
                            <a:rPr lang="en-US" altLang="zh-CN" sz="1800" b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(um^2)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9261x56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9219x50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8538x49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9774x51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644716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Max. temperature</a:t>
                          </a:r>
                          <a:r>
                            <a:rPr lang="en-US" altLang="zh-CN" sz="1800" baseline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</a:t>
                          </a:r>
                          <a:r>
                            <a:rPr lang="en-US" altLang="zh-CN" sz="1800" baseline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ris</a:t>
                          </a: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e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50x28cm^2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95139" t="-416038" r="-102778" b="-254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b="0" i="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633794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6x6cm^2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95139" t="-525962" r="-102778" b="-159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b="0" i="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91440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Maximum temperature</a:t>
                          </a:r>
                          <a:r>
                            <a:rPr lang="en-US" altLang="zh-CN" sz="1800" baseline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ris</a:t>
                          </a: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e by one bunch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16296" t="-434000" r="-328148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72185" t="-434000" r="-193377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95139" t="-434000" r="-102778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95139" t="-434000" r="-2778" b="-1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8931" y="3928719"/>
            <a:ext cx="4702472" cy="29292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556" y="998319"/>
            <a:ext cx="4716847" cy="2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Collider 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 smtClean="0"/>
              <a:t>Booster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Ramping simulation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34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xmlns="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2480" y="1248479"/>
              <a:ext cx="5893520" cy="484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423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055889"/>
                    <a:gridCol w="902043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75376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877330"/>
                    <a:gridCol w="840259"/>
                  </a:tblGrid>
                  <a:tr h="257886"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5788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energy/GeV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182.5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5788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Ne/bunch/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13.5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57886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Number of bunches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30MW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249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1297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11951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35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257886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415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19918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257886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Number of photons/114m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30MW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2.8e18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9.2e18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5.0e19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8.4e17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257886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4.6e18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1.5e19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8.4e19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1.4e18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257886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Life</a:t>
                          </a:r>
                          <a:r>
                            <a:rPr lang="en-US" altLang="zh-CN" sz="1800" baseline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time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30MW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0.33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0.91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1.33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0.30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257886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257886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losses/114m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30MW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257886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5.5e7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1.0e8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6.7e8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1.2e7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2499964"/>
                  </p:ext>
                </p:extLst>
              </p:nvPr>
            </p:nvGraphicFramePr>
            <p:xfrm>
              <a:off x="202480" y="1248479"/>
              <a:ext cx="5893520" cy="484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423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055889"/>
                    <a:gridCol w="90204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75376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877330"/>
                    <a:gridCol w="840259"/>
                  </a:tblGrid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energy/GeV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182.5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42" t="-208333" r="-135351" b="-105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13.5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Number of bunches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30MW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249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1297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11951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35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415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19918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6400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Number of </a:t>
                          </a: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photons/114m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30MW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2.8e18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9.2e18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5.0e19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8.4e17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6400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4.6e18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1.5e19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8.4e19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1.4e18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Life</a:t>
                          </a:r>
                          <a:r>
                            <a:rPr lang="en-US" altLang="zh-CN" sz="1800" baseline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time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30MW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0.33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0.91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1.33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0.30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losses/114m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30MW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6400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5.5e7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1.0e8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6.7e8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1.2e7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33"/>
          <a:stretch/>
        </p:blipFill>
        <p:spPr>
          <a:xfrm>
            <a:off x="6424020" y="3584078"/>
            <a:ext cx="4808008" cy="3491358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6694424" y="1248479"/>
          <a:ext cx="437628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160"/>
                <a:gridCol w="702221"/>
                <a:gridCol w="851300"/>
                <a:gridCol w="851300"/>
                <a:gridCol w="851300"/>
              </a:tblGrid>
              <a:tr h="556260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Higgs</a:t>
                      </a:r>
                      <a:endParaRPr lang="zh-CN" altLang="en-US" sz="1400" dirty="0"/>
                    </a:p>
                    <a:p>
                      <a:pPr algn="ctr"/>
                      <a:r>
                        <a:rPr lang="en-US" altLang="zh-CN" sz="1400" dirty="0" smtClean="0"/>
                        <a:t>On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WW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Z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ttbar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Current(mA)</a:t>
                      </a:r>
                      <a:endParaRPr lang="zh-CN" altLang="en-US" sz="14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2.69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14.4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0.12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Injection duration(s)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32.8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39.3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134.7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30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Injection interval(s)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38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155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153.5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65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7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D98B6CF-A5AE-41C1-A332-13D010AE7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hot spots </a:t>
            </a:r>
            <a:r>
              <a:rPr lang="en-US" altLang="zh-CN" dirty="0"/>
              <a:t>inside </a:t>
            </a:r>
            <a:r>
              <a:rPr lang="en-US" altLang="zh-CN" dirty="0" err="1"/>
              <a:t>Linac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215C8B3-1B38-4B07-AB65-8BB0B3253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762000"/>
            <a:ext cx="103632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Radiation </a:t>
            </a:r>
            <a:r>
              <a:rPr lang="en-US" altLang="zh-CN" sz="2400" dirty="0" smtClean="0"/>
              <a:t>hot spots, such as beam </a:t>
            </a:r>
            <a:r>
              <a:rPr lang="en-US" altLang="zh-CN" sz="2400" dirty="0"/>
              <a:t>energy analysis stations, </a:t>
            </a:r>
            <a:r>
              <a:rPr lang="en-US" altLang="zh-CN" sz="2400" dirty="0" smtClean="0"/>
              <a:t>collimators, </a:t>
            </a:r>
            <a:r>
              <a:rPr lang="en-US" altLang="zh-CN" sz="2400" dirty="0"/>
              <a:t>positron </a:t>
            </a:r>
            <a:r>
              <a:rPr lang="en-US" altLang="zh-CN" sz="2400" dirty="0" smtClean="0"/>
              <a:t>targets, dumps, </a:t>
            </a:r>
            <a:r>
              <a:rPr lang="en-US" altLang="zh-CN" sz="2400" dirty="0"/>
              <a:t>should </a:t>
            </a:r>
            <a:r>
              <a:rPr lang="en-US" altLang="zh-CN" sz="2400" dirty="0" smtClean="0"/>
              <a:t>be </a:t>
            </a:r>
            <a:r>
              <a:rPr lang="en-US" altLang="zh-CN" sz="2400" dirty="0"/>
              <a:t>shielded in order to </a:t>
            </a:r>
            <a:r>
              <a:rPr lang="en-US" altLang="zh-CN" sz="2400" dirty="0" smtClean="0"/>
              <a:t>protect equipment and people and minimize </a:t>
            </a:r>
            <a:r>
              <a:rPr lang="en-US" altLang="zh-CN" sz="2400" dirty="0"/>
              <a:t>the thickness of </a:t>
            </a:r>
            <a:r>
              <a:rPr lang="en-US" altLang="zh-CN" sz="2400" dirty="0" smtClean="0"/>
              <a:t>the wall of </a:t>
            </a:r>
            <a:r>
              <a:rPr lang="en-US" altLang="zh-CN" sz="2400" dirty="0" err="1" smtClean="0"/>
              <a:t>Linac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tunnel. </a:t>
            </a:r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Two kinds of prompt radiation inside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Linac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tunnel: radiation from hot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spots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from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beam loss</a:t>
            </a:r>
          </a:p>
          <a:p>
            <a:pPr lvl="1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Many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hot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spots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inside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Linac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are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used for beam energy analysis in different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locations.</a:t>
            </a:r>
          </a:p>
          <a:p>
            <a:pPr lvl="1"/>
            <a:endParaRPr lang="en-US" altLang="zh-CN" sz="20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1"/>
            <a:endParaRPr lang="en-US" altLang="zh-CN" sz="20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1"/>
            <a:endParaRPr lang="en-US" altLang="zh-CN" sz="20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1"/>
            <a:endParaRPr lang="en-US" altLang="zh-CN" sz="20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1"/>
            <a:endParaRPr lang="en-US" altLang="zh-CN" sz="20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1"/>
            <a:endParaRPr lang="en-US" altLang="zh-CN" sz="20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1"/>
            <a:endParaRPr lang="en-US" altLang="zh-CN" sz="20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1"/>
            <a:endParaRPr lang="en-US" altLang="zh-CN" sz="20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200" dirty="0" smtClean="0"/>
              <a:t>For 20GeV </a:t>
            </a:r>
            <a:r>
              <a:rPr lang="en-US" altLang="zh-CN" sz="2200" dirty="0" err="1" smtClean="0"/>
              <a:t>linac</a:t>
            </a:r>
            <a:r>
              <a:rPr lang="en-US" altLang="zh-CN" sz="2200" dirty="0" smtClean="0"/>
              <a:t>, there are more hot spots and will be updated soon.</a:t>
            </a:r>
            <a:endParaRPr lang="zh-CN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xmlns="" id="{3F64C1DC-6647-43D1-B921-12C7124E8D7A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914400" y="3460822"/>
              <a:ext cx="10343333" cy="25048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8919">
                      <a:extLst>
                        <a:ext uri="{9D8B030D-6E8A-4147-A177-3AD203B41FA5}">
                          <a16:colId xmlns:a16="http://schemas.microsoft.com/office/drawing/2014/main" xmlns="" val="989439887"/>
                        </a:ext>
                      </a:extLst>
                    </a:gridCol>
                    <a:gridCol w="2577429">
                      <a:extLst>
                        <a:ext uri="{9D8B030D-6E8A-4147-A177-3AD203B41FA5}">
                          <a16:colId xmlns:a16="http://schemas.microsoft.com/office/drawing/2014/main" xmlns="" val="2488921037"/>
                        </a:ext>
                      </a:extLst>
                    </a:gridCol>
                    <a:gridCol w="1597963">
                      <a:extLst>
                        <a:ext uri="{9D8B030D-6E8A-4147-A177-3AD203B41FA5}">
                          <a16:colId xmlns:a16="http://schemas.microsoft.com/office/drawing/2014/main" xmlns="" val="684882620"/>
                        </a:ext>
                      </a:extLst>
                    </a:gridCol>
                    <a:gridCol w="1207380">
                      <a:extLst>
                        <a:ext uri="{9D8B030D-6E8A-4147-A177-3AD203B41FA5}">
                          <a16:colId xmlns:a16="http://schemas.microsoft.com/office/drawing/2014/main" xmlns="" val="1360774199"/>
                        </a:ext>
                      </a:extLst>
                    </a:gridCol>
                    <a:gridCol w="816746">
                      <a:extLst>
                        <a:ext uri="{9D8B030D-6E8A-4147-A177-3AD203B41FA5}">
                          <a16:colId xmlns:a16="http://schemas.microsoft.com/office/drawing/2014/main" xmlns="" val="3733477961"/>
                        </a:ext>
                      </a:extLst>
                    </a:gridCol>
                    <a:gridCol w="1557982">
                      <a:extLst>
                        <a:ext uri="{9D8B030D-6E8A-4147-A177-3AD203B41FA5}">
                          <a16:colId xmlns:a16="http://schemas.microsoft.com/office/drawing/2014/main" xmlns="" val="726688013"/>
                        </a:ext>
                      </a:extLst>
                    </a:gridCol>
                    <a:gridCol w="1686914">
                      <a:extLst>
                        <a:ext uri="{9D8B030D-6E8A-4147-A177-3AD203B41FA5}">
                          <a16:colId xmlns:a16="http://schemas.microsoft.com/office/drawing/2014/main" xmlns="" val="249117905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No.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Purpose of dumps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Beam energy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Bunch size/mm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Frequency/Hz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Charge/</a:t>
                          </a:r>
                          <a:r>
                            <a:rPr lang="en-US" altLang="zh-CN" sz="1600" dirty="0" err="1"/>
                            <a:t>nC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Bunch </a:t>
                          </a:r>
                          <a:r>
                            <a:rPr lang="en-US" altLang="zh-CN" sz="1600" dirty="0" err="1"/>
                            <a:t>populartion</a:t>
                          </a:r>
                          <a:r>
                            <a:rPr lang="en-US" altLang="zh-CN" sz="1600" dirty="0"/>
                            <a:t>/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5328959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Beam Energy Analysis 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2/1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6993004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Beam Energy Analysis 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1.2GeV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5282223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3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Beam Energy Analysis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3.2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24822186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4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Positron target position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4GeV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6.0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69056246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5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Dump for </a:t>
                          </a:r>
                          <a:r>
                            <a:rPr lang="en-US" altLang="zh-CN" sz="1600" dirty="0" err="1">
                              <a:solidFill>
                                <a:schemeClr val="tx1"/>
                              </a:solidFill>
                            </a:rPr>
                            <a:t>Linac</a:t>
                          </a: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 beam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11GeV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1.9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9539931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64C1DC-6647-43D1-B921-12C7124E8D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8780515"/>
                  </p:ext>
                </p:extLst>
              </p:nvPr>
            </p:nvGraphicFramePr>
            <p:xfrm>
              <a:off x="914400" y="3460822"/>
              <a:ext cx="10343333" cy="25048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891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989439887"/>
                        </a:ext>
                      </a:extLst>
                    </a:gridCol>
                    <a:gridCol w="257742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488921037"/>
                        </a:ext>
                      </a:extLst>
                    </a:gridCol>
                    <a:gridCol w="159796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684882620"/>
                        </a:ext>
                      </a:extLst>
                    </a:gridCol>
                    <a:gridCol w="120738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360774199"/>
                        </a:ext>
                      </a:extLst>
                    </a:gridCol>
                    <a:gridCol w="81674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33477961"/>
                        </a:ext>
                      </a:extLst>
                    </a:gridCol>
                    <a:gridCol w="15579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726688013"/>
                        </a:ext>
                      </a:extLst>
                    </a:gridCol>
                    <a:gridCol w="168691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491179053"/>
                        </a:ext>
                      </a:extLst>
                    </a:gridCol>
                  </a:tblGrid>
                  <a:tr h="828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No.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Purpose of dumps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Beam energy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Bunch size/mm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Frequency/Hz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Charge/</a:t>
                          </a:r>
                          <a:r>
                            <a:rPr lang="en-US" altLang="zh-CN" sz="1600" dirty="0" err="1"/>
                            <a:t>nC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13357" t="-1471" r="-1444" b="-2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3289592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Beam Energy Analysis 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2/1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69930048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Beam Energy Analysis 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1.2GeV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5282223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3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Beam Energy Analysis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3.2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24822186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4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Positron target position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4GeV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6.0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6905624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5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Dump for </a:t>
                          </a:r>
                          <a:r>
                            <a:rPr lang="en-US" altLang="zh-CN" sz="1600" dirty="0" err="1">
                              <a:solidFill>
                                <a:schemeClr val="tx1"/>
                              </a:solidFill>
                            </a:rPr>
                            <a:t>Linac</a:t>
                          </a: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 beam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11GeV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1.9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9539931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5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DDB92C1-3FA8-48DC-8997-7858FC04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Local shield design for hot </a:t>
            </a:r>
            <a:r>
              <a:rPr lang="en-US" altLang="zh-CN" dirty="0" smtClean="0"/>
              <a:t>spots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54A9237-3AD5-464B-A25E-BCCEF2E4E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762000"/>
            <a:ext cx="10363200" cy="6333744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Carbon and iron </a:t>
            </a:r>
            <a:r>
              <a:rPr lang="en-US" altLang="zh-CN" sz="2400" dirty="0" smtClean="0"/>
              <a:t>is selected </a:t>
            </a:r>
            <a:r>
              <a:rPr lang="en-US" altLang="zh-CN" sz="2400" dirty="0"/>
              <a:t>as the absorber material, surrounded by the concrete as local shielding.</a:t>
            </a:r>
          </a:p>
          <a:p>
            <a:r>
              <a:rPr lang="en-US" altLang="zh-CN" sz="2400" dirty="0"/>
              <a:t>5.5mSv/h </a:t>
            </a:r>
            <a:r>
              <a:rPr lang="en-US" altLang="zh-CN" sz="2400" dirty="0" smtClean="0"/>
              <a:t>dose-equivalent is </a:t>
            </a:r>
            <a:r>
              <a:rPr lang="en-US" altLang="zh-CN" sz="2400" dirty="0"/>
              <a:t>set </a:t>
            </a:r>
            <a:r>
              <a:rPr lang="en-US" altLang="zh-CN" sz="2400" dirty="0" smtClean="0"/>
              <a:t>as upper limit </a:t>
            </a:r>
            <a:r>
              <a:rPr lang="en-US" altLang="zh-CN" sz="2400" dirty="0"/>
              <a:t>to decide the thickness of  local shielding . </a:t>
            </a:r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The thickness of shielding will be optimized so that the dose-</a:t>
            </a:r>
            <a:r>
              <a:rPr lang="en-US" altLang="zh-CN" sz="2400" dirty="0" err="1" smtClean="0"/>
              <a:t>eq</a:t>
            </a:r>
            <a:r>
              <a:rPr lang="en-US" altLang="zh-CN" sz="2400" dirty="0" smtClean="0"/>
              <a:t> out of dumps is in the same order of dose-</a:t>
            </a:r>
            <a:r>
              <a:rPr lang="en-US" altLang="zh-CN" sz="2400" dirty="0" err="1" smtClean="0"/>
              <a:t>eq</a:t>
            </a:r>
            <a:r>
              <a:rPr lang="en-US" altLang="zh-CN" sz="2400" dirty="0" smtClean="0"/>
              <a:t> by</a:t>
            </a:r>
            <a:r>
              <a:rPr lang="en-US" altLang="zh-CN" sz="2400" dirty="0"/>
              <a:t> </a:t>
            </a:r>
            <a:r>
              <a:rPr lang="en-US" altLang="zh-CN" sz="2400" smtClean="0"/>
              <a:t>beam loss. </a:t>
            </a:r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5B8631E-E78B-4A62-BCDD-374F514A3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16" y="2349708"/>
            <a:ext cx="2857500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2">
                <a:extLst>
                  <a:ext uri="{FF2B5EF4-FFF2-40B4-BE49-F238E27FC236}">
                    <a16:creationId xmlns:a16="http://schemas.microsoft.com/office/drawing/2014/main" xmlns="" id="{2DA44553-D7A9-476B-915D-9417DF4A03D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7877041" y="2235644"/>
              <a:ext cx="3612699" cy="2187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4233">
                      <a:extLst>
                        <a:ext uri="{9D8B030D-6E8A-4147-A177-3AD203B41FA5}">
                          <a16:colId xmlns:a16="http://schemas.microsoft.com/office/drawing/2014/main" xmlns="" val="989439887"/>
                        </a:ext>
                      </a:extLst>
                    </a:gridCol>
                    <a:gridCol w="120423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204233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659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Beam energy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Trans. Area 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dirty="0" smtClean="0">
                                      <a:latin typeface="Cambria Math" panose="02040503050406030204" pitchFamily="18" charset="0"/>
                                      <a:ea typeface="等线 Light" panose="02010600030101010101" pitchFamily="2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dirty="0" smtClean="0">
                                      <a:latin typeface="Cambria Math" panose="02040503050406030204" pitchFamily="18" charset="0"/>
                                      <a:ea typeface="等线 Light" panose="02010600030101010101" pitchFamily="2" charset="-122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1600" i="1" dirty="0" smtClean="0">
                                      <a:latin typeface="Cambria Math" panose="02040503050406030204" pitchFamily="18" charset="0"/>
                                      <a:ea typeface="等线 Light" panose="02010600030101010101" pitchFamily="2" charset="-122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Length/m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532895925"/>
                      </a:ext>
                    </a:extLst>
                  </a:tr>
                  <a:tr h="38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60MeV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0.75</a:t>
                          </a:r>
                          <a:r>
                            <a:rPr lang="zh-CN" altLang="en-US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*</a:t>
                          </a:r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0.75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1.36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699300482"/>
                      </a:ext>
                    </a:extLst>
                  </a:tr>
                  <a:tr h="38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1.2GeV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1.56</a:t>
                          </a:r>
                          <a:r>
                            <a:rPr lang="zh-CN" altLang="en-US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*</a:t>
                          </a:r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1.56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3.05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52822236"/>
                      </a:ext>
                    </a:extLst>
                  </a:tr>
                  <a:tr h="38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250MeV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0.98</a:t>
                          </a:r>
                          <a:r>
                            <a:rPr lang="zh-CN" altLang="en-US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*</a:t>
                          </a:r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0.98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1.56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248221869"/>
                      </a:ext>
                    </a:extLst>
                  </a:tr>
                  <a:tr h="38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11GeV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2.10*2.10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3.36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6905624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2">
                <a:extLst>
                  <a:ext uri="{FF2B5EF4-FFF2-40B4-BE49-F238E27FC236}">
                    <a16:creationId xmlns:a16="http://schemas.microsoft.com/office/drawing/2014/main" xmlns="" id="{2DA44553-D7A9-476B-915D-9417DF4A03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3287743"/>
                  </p:ext>
                </p:extLst>
              </p:nvPr>
            </p:nvGraphicFramePr>
            <p:xfrm>
              <a:off x="7877041" y="2235644"/>
              <a:ext cx="3612699" cy="2187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4233">
                      <a:extLst>
                        <a:ext uri="{9D8B030D-6E8A-4147-A177-3AD203B41FA5}">
                          <a16:colId xmlns:a16="http://schemas.microsoft.com/office/drawing/2014/main" xmlns="" val="989439887"/>
                        </a:ext>
                      </a:extLst>
                    </a:gridCol>
                    <a:gridCol w="120423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204233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659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Beam energy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015" t="-917" r="-102538" b="-238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Length/m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532895925"/>
                      </a:ext>
                    </a:extLst>
                  </a:tr>
                  <a:tr h="38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60MeV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0.75</a:t>
                          </a:r>
                          <a:r>
                            <a:rPr lang="zh-CN" altLang="en-US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*</a:t>
                          </a:r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0.75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1.36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699300482"/>
                      </a:ext>
                    </a:extLst>
                  </a:tr>
                  <a:tr h="38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1.2GeV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1.56</a:t>
                          </a:r>
                          <a:r>
                            <a:rPr lang="zh-CN" altLang="en-US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*</a:t>
                          </a:r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1.56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3.05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52822236"/>
                      </a:ext>
                    </a:extLst>
                  </a:tr>
                  <a:tr h="38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250MeV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0.98</a:t>
                          </a:r>
                          <a:r>
                            <a:rPr lang="zh-CN" altLang="en-US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*</a:t>
                          </a:r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0.98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1.56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248221869"/>
                      </a:ext>
                    </a:extLst>
                  </a:tr>
                  <a:tr h="38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11GeV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2.10*2.10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3.36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6905624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0B856B03-EE3F-4F7C-8E96-B7EE4F5289D1}"/>
              </a:ext>
            </a:extLst>
          </p:cNvPr>
          <p:cNvSpPr txBox="1"/>
          <p:nvPr/>
        </p:nvSpPr>
        <p:spPr>
          <a:xfrm>
            <a:off x="1062916" y="4552827"/>
            <a:ext cx="285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Absorber geometry and local shielding:</a:t>
            </a:r>
          </a:p>
          <a:p>
            <a:r>
              <a:rPr lang="en-US" altLang="zh-CN" sz="1200" dirty="0"/>
              <a:t>Size for carbon and iron for different beam energy, adopt from other projects, is suitable but haven't been optimized.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45F51B12-26C2-425B-87A4-1D94B0136015}"/>
              </a:ext>
            </a:extLst>
          </p:cNvPr>
          <p:cNvSpPr txBox="1"/>
          <p:nvPr/>
        </p:nvSpPr>
        <p:spPr>
          <a:xfrm>
            <a:off x="4162887" y="4515313"/>
            <a:ext cx="3678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b="1"/>
            </a:lvl1pPr>
          </a:lstStyle>
          <a:p>
            <a:r>
              <a:rPr lang="en-US" altLang="zh-CN" dirty="0"/>
              <a:t>Local size selection (</a:t>
            </a:r>
            <a:r>
              <a:rPr lang="en-US" altLang="zh-CN" dirty="0" smtClean="0"/>
              <a:t>11GeV </a:t>
            </a:r>
            <a:r>
              <a:rPr lang="en-US" altLang="zh-CN" dirty="0"/>
              <a:t>dump as example):</a:t>
            </a:r>
          </a:p>
          <a:p>
            <a:r>
              <a:rPr lang="en-US" altLang="zh-CN" b="0" dirty="0"/>
              <a:t>2D map of dose distribution was simulated by FLUKA,  the dose rate alone Z or X axis was averaged by 10*10cm^2 area, </a:t>
            </a:r>
            <a:r>
              <a:rPr lang="en-US" altLang="zh-CN" b="0" dirty="0" smtClean="0"/>
              <a:t>the </a:t>
            </a:r>
            <a:r>
              <a:rPr lang="en-US" altLang="zh-CN" b="0" dirty="0"/>
              <a:t>shielding size can be selected by the setting dose rate limit.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2C7D00E8-EE80-40D0-9713-1DF1FE376200}"/>
              </a:ext>
            </a:extLst>
          </p:cNvPr>
          <p:cNvSpPr txBox="1"/>
          <p:nvPr/>
        </p:nvSpPr>
        <p:spPr>
          <a:xfrm>
            <a:off x="7899697" y="4507036"/>
            <a:ext cx="3678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b="1"/>
            </a:lvl1pPr>
          </a:lstStyle>
          <a:p>
            <a:r>
              <a:rPr lang="en-US" altLang="zh-CN" dirty="0"/>
              <a:t>Preliminary design results for different beam energy analysis </a:t>
            </a:r>
            <a:r>
              <a:rPr lang="en-US" altLang="zh-CN" dirty="0" smtClean="0"/>
              <a:t>station:</a:t>
            </a:r>
          </a:p>
          <a:p>
            <a:r>
              <a:rPr lang="en-US" altLang="zh-CN" b="0" dirty="0" smtClean="0"/>
              <a:t>Radiation level nearby each energy analysis station was figured out, also specify a roughly space for the future local shielding. </a:t>
            </a:r>
            <a:endParaRPr lang="en-US" altLang="zh-CN" b="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36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935" y="2494318"/>
            <a:ext cx="3931586" cy="178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37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5">
                <a:extLst>
                  <a:ext uri="{FF2B5EF4-FFF2-40B4-BE49-F238E27FC236}">
                    <a16:creationId xmlns:a16="http://schemas.microsoft.com/office/drawing/2014/main" xmlns="" id="{3F64C1DC-6647-43D1-B921-12C7124E8D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293837"/>
                  </p:ext>
                </p:extLst>
              </p:nvPr>
            </p:nvGraphicFramePr>
            <p:xfrm>
              <a:off x="967796" y="780226"/>
              <a:ext cx="10343332" cy="5857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7042"/>
                    <a:gridCol w="827042">
                      <a:extLst>
                        <a:ext uri="{9D8B030D-6E8A-4147-A177-3AD203B41FA5}">
                          <a16:colId xmlns:a16="http://schemas.microsoft.com/office/drawing/2014/main" xmlns="" val="989439887"/>
                        </a:ext>
                      </a:extLst>
                    </a:gridCol>
                    <a:gridCol w="2371340">
                      <a:extLst>
                        <a:ext uri="{9D8B030D-6E8A-4147-A177-3AD203B41FA5}">
                          <a16:colId xmlns:a16="http://schemas.microsoft.com/office/drawing/2014/main" xmlns="" val="2488921037"/>
                        </a:ext>
                      </a:extLst>
                    </a:gridCol>
                    <a:gridCol w="1470192">
                      <a:extLst>
                        <a:ext uri="{9D8B030D-6E8A-4147-A177-3AD203B41FA5}">
                          <a16:colId xmlns:a16="http://schemas.microsoft.com/office/drawing/2014/main" xmlns="" val="684882620"/>
                        </a:ext>
                      </a:extLst>
                    </a:gridCol>
                    <a:gridCol w="1110839">
                      <a:extLst>
                        <a:ext uri="{9D8B030D-6E8A-4147-A177-3AD203B41FA5}">
                          <a16:colId xmlns:a16="http://schemas.microsoft.com/office/drawing/2014/main" xmlns="" val="1360774199"/>
                        </a:ext>
                      </a:extLst>
                    </a:gridCol>
                    <a:gridCol w="751440">
                      <a:extLst>
                        <a:ext uri="{9D8B030D-6E8A-4147-A177-3AD203B41FA5}">
                          <a16:colId xmlns:a16="http://schemas.microsoft.com/office/drawing/2014/main" xmlns="" val="3733477961"/>
                        </a:ext>
                      </a:extLst>
                    </a:gridCol>
                    <a:gridCol w="1433407">
                      <a:extLst>
                        <a:ext uri="{9D8B030D-6E8A-4147-A177-3AD203B41FA5}">
                          <a16:colId xmlns:a16="http://schemas.microsoft.com/office/drawing/2014/main" xmlns="" val="726688013"/>
                        </a:ext>
                      </a:extLst>
                    </a:gridCol>
                    <a:gridCol w="1552030">
                      <a:extLst>
                        <a:ext uri="{9D8B030D-6E8A-4147-A177-3AD203B41FA5}">
                          <a16:colId xmlns:a16="http://schemas.microsoft.com/office/drawing/2014/main" xmlns="" val="249117905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No.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Purpose of dumps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Beam energy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Bunch size/mm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Frequency/Hz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Charge/</a:t>
                          </a:r>
                          <a:r>
                            <a:rPr lang="en-US" altLang="zh-CN" sz="1600" dirty="0" err="1"/>
                            <a:t>nC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Bunch </a:t>
                          </a:r>
                          <a:r>
                            <a:rPr lang="en-US" altLang="zh-CN" sz="1600" dirty="0" err="1"/>
                            <a:t>populartion</a:t>
                          </a:r>
                          <a:r>
                            <a:rPr lang="en-US" altLang="zh-CN" sz="1600" dirty="0"/>
                            <a:t>/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532895925"/>
                      </a:ext>
                    </a:extLst>
                  </a:tr>
                  <a:tr h="0">
                    <a:tc rowSpan="7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10GeV</a:t>
                          </a:r>
                          <a:endParaRPr lang="zh-CN" altLang="en-US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Beam Energy Analysis 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2/1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699300482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Beam Energy Analysis 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1.2GeV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52822236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3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Beam Energy Analysis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3.2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248221869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4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Positron target position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200MeV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6.0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690562466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5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Beam Energy Analysis 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1.2GeV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6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Beam Energy Analysis</a:t>
                          </a:r>
                          <a:endParaRPr lang="zh-CN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11GeV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7</a:t>
                          </a:r>
                          <a:endParaRPr lang="zh-CN" altLang="en-US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Dump for </a:t>
                          </a:r>
                          <a:r>
                            <a:rPr lang="en-US" altLang="zh-CN" sz="1600" dirty="0" err="1">
                              <a:solidFill>
                                <a:schemeClr val="tx1"/>
                              </a:solidFill>
                            </a:rPr>
                            <a:t>Linac</a:t>
                          </a: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 beam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11GeV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1.9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 rowSpan="8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20GeV</a:t>
                          </a:r>
                          <a:endParaRPr lang="zh-CN" alt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2/1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4GeV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3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3.2</a:t>
                          </a: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4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5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0.5/0.3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6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20GeV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0.3/0.3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7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20GeV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0.3/0.3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1.9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8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64C1DC-6647-43D1-B921-12C7124E8D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293837"/>
                  </p:ext>
                </p:extLst>
              </p:nvPr>
            </p:nvGraphicFramePr>
            <p:xfrm>
              <a:off x="967796" y="780226"/>
              <a:ext cx="10343332" cy="5857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7042"/>
                    <a:gridCol w="82704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989439887"/>
                        </a:ext>
                      </a:extLst>
                    </a:gridCol>
                    <a:gridCol w="237134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488921037"/>
                        </a:ext>
                      </a:extLst>
                    </a:gridCol>
                    <a:gridCol w="147019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684882620"/>
                        </a:ext>
                      </a:extLst>
                    </a:gridCol>
                    <a:gridCol w="111083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360774199"/>
                        </a:ext>
                      </a:extLst>
                    </a:gridCol>
                    <a:gridCol w="75144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33477961"/>
                        </a:ext>
                      </a:extLst>
                    </a:gridCol>
                    <a:gridCol w="143340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726688013"/>
                        </a:ext>
                      </a:extLst>
                    </a:gridCol>
                    <a:gridCol w="155203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491179053"/>
                        </a:ext>
                      </a:extLst>
                    </a:gridCol>
                  </a:tblGrid>
                  <a:tr h="82848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No.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Purpose of dumps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Beam energy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Bunch size/mm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Frequency/Hz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Charge/</a:t>
                          </a:r>
                          <a:r>
                            <a:rPr lang="en-US" altLang="zh-CN" sz="1600" dirty="0" err="1"/>
                            <a:t>nC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66275" t="-1471" r="-1569" b="-6169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32895925"/>
                      </a:ext>
                    </a:extLst>
                  </a:tr>
                  <a:tr h="335280">
                    <a:tc rowSpan="7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10GeV</a:t>
                          </a:r>
                          <a:endParaRPr lang="zh-CN" altLang="en-US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Beam Energy Analysis 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2/1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699300482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Beam Energy Analysis 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1.2GeV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52822236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3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Beam Energy Analysis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3.2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248221869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4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Positron target position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200MeV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6.0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690562466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5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Beam Energy Analysis 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1.2GeV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6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Beam Energy Analysis</a:t>
                          </a:r>
                          <a:endParaRPr lang="zh-CN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11GeV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7</a:t>
                          </a:r>
                          <a:endParaRPr lang="zh-CN" altLang="en-US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Dump for </a:t>
                          </a:r>
                          <a:r>
                            <a:rPr lang="en-US" altLang="zh-CN" sz="1600" dirty="0" err="1">
                              <a:solidFill>
                                <a:schemeClr val="tx1"/>
                              </a:solidFill>
                            </a:rPr>
                            <a:t>Linac</a:t>
                          </a: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 beam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11GeV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1.9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35280">
                    <a:tc rowSpan="8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20GeV</a:t>
                          </a:r>
                          <a:endParaRPr lang="zh-CN" alt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2/1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4GeV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3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3.2</a:t>
                          </a: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4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5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0.5/0.3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6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20GeV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0.3/0.3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7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20GeV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0.3/0.3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1.9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8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364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38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5">
                <a:extLst>
                  <a:ext uri="{FF2B5EF4-FFF2-40B4-BE49-F238E27FC236}">
                    <a16:creationId xmlns:a16="http://schemas.microsoft.com/office/drawing/2014/main" xmlns="" id="{3F64C1DC-6647-43D1-B921-12C7124E8D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83187"/>
                  </p:ext>
                </p:extLst>
              </p:nvPr>
            </p:nvGraphicFramePr>
            <p:xfrm>
              <a:off x="56272" y="56272"/>
              <a:ext cx="12058394" cy="32668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2616"/>
                    <a:gridCol w="506627">
                      <a:extLst>
                        <a:ext uri="{9D8B030D-6E8A-4147-A177-3AD203B41FA5}">
                          <a16:colId xmlns:a16="http://schemas.microsoft.com/office/drawing/2014/main" xmlns="" val="989439887"/>
                        </a:ext>
                      </a:extLst>
                    </a:gridCol>
                    <a:gridCol w="1260389">
                      <a:extLst>
                        <a:ext uri="{9D8B030D-6E8A-4147-A177-3AD203B41FA5}">
                          <a16:colId xmlns:a16="http://schemas.microsoft.com/office/drawing/2014/main" xmlns="" val="2488921037"/>
                        </a:ext>
                      </a:extLst>
                    </a:gridCol>
                    <a:gridCol w="1136822">
                      <a:extLst>
                        <a:ext uri="{9D8B030D-6E8A-4147-A177-3AD203B41FA5}">
                          <a16:colId xmlns:a16="http://schemas.microsoft.com/office/drawing/2014/main" xmlns="" val="684882620"/>
                        </a:ext>
                      </a:extLst>
                    </a:gridCol>
                    <a:gridCol w="1186249">
                      <a:extLst>
                        <a:ext uri="{9D8B030D-6E8A-4147-A177-3AD203B41FA5}">
                          <a16:colId xmlns:a16="http://schemas.microsoft.com/office/drawing/2014/main" xmlns="" val="1360774199"/>
                        </a:ext>
                      </a:extLst>
                    </a:gridCol>
                    <a:gridCol w="988540">
                      <a:extLst>
                        <a:ext uri="{9D8B030D-6E8A-4147-A177-3AD203B41FA5}">
                          <a16:colId xmlns:a16="http://schemas.microsoft.com/office/drawing/2014/main" xmlns="" val="3733477961"/>
                        </a:ext>
                      </a:extLst>
                    </a:gridCol>
                    <a:gridCol w="1285103">
                      <a:extLst>
                        <a:ext uri="{9D8B030D-6E8A-4147-A177-3AD203B41FA5}">
                          <a16:colId xmlns:a16="http://schemas.microsoft.com/office/drawing/2014/main" xmlns="" val="726688013"/>
                        </a:ext>
                      </a:extLst>
                    </a:gridCol>
                    <a:gridCol w="1964724">
                      <a:extLst>
                        <a:ext uri="{9D8B030D-6E8A-4147-A177-3AD203B41FA5}">
                          <a16:colId xmlns:a16="http://schemas.microsoft.com/office/drawing/2014/main" xmlns="" val="2491179053"/>
                        </a:ext>
                      </a:extLst>
                    </a:gridCol>
                    <a:gridCol w="1210962"/>
                    <a:gridCol w="1666362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No.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Purpose of dumps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Beam energy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Bunch size/mm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Frequency/Hz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bunch charge/</a:t>
                          </a:r>
                          <a:r>
                            <a:rPr lang="en-US" altLang="zh-CN" sz="1600" dirty="0" err="1" smtClean="0"/>
                            <a:t>nC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Number of particles 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 smtClean="0"/>
                            <a:t>/s]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Total energy[W]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CSDA range[g/cm^2]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532895925"/>
                      </a:ext>
                    </a:extLst>
                  </a:tr>
                  <a:tr h="0">
                    <a:tc rowSpan="8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TDR 20GeV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2/1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26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4GeV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80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214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3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en-US" altLang="zh-C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  <a:endParaRPr lang="en-US" altLang="zh-C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64.7</a:t>
                          </a:r>
                          <a:endParaRPr lang="en-US" altLang="zh-C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4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1.1GeV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128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5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0.5/0.3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36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248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6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20GeV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0.3/0.3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383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7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20GeV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0.3/0.3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383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8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r>
                            <a:rPr lang="zh-CN" altLang="en-US" sz="1600" dirty="0" smtClean="0">
                              <a:solidFill>
                                <a:schemeClr val="tx1"/>
                              </a:solidFill>
                            </a:rPr>
                            <a:t>（暂定）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624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64.7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64C1DC-6647-43D1-B921-12C7124E8D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983187"/>
                  </p:ext>
                </p:extLst>
              </p:nvPr>
            </p:nvGraphicFramePr>
            <p:xfrm>
              <a:off x="56272" y="56272"/>
              <a:ext cx="12058394" cy="32668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2616"/>
                    <a:gridCol w="50662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989439887"/>
                        </a:ext>
                      </a:extLst>
                    </a:gridCol>
                    <a:gridCol w="126038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88921037"/>
                        </a:ext>
                      </a:extLst>
                    </a:gridCol>
                    <a:gridCol w="113682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684882620"/>
                        </a:ext>
                      </a:extLst>
                    </a:gridCol>
                    <a:gridCol w="118624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360774199"/>
                        </a:ext>
                      </a:extLst>
                    </a:gridCol>
                    <a:gridCol w="98854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33477961"/>
                        </a:ext>
                      </a:extLst>
                    </a:gridCol>
                    <a:gridCol w="12851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726688013"/>
                        </a:ext>
                      </a:extLst>
                    </a:gridCol>
                    <a:gridCol w="196472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91179053"/>
                        </a:ext>
                      </a:extLst>
                    </a:gridCol>
                    <a:gridCol w="1210962"/>
                    <a:gridCol w="1666362"/>
                  </a:tblGrid>
                  <a:tr h="58464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No.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Purpose of dumps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Beam energy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Bunch size/mm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Frequency/Hz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bunch charge/</a:t>
                          </a:r>
                          <a:r>
                            <a:rPr lang="en-US" altLang="zh-CN" sz="1600" dirty="0" err="1" smtClean="0"/>
                            <a:t>nC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66873" t="-3125" r="-147368" b="-47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Total energy[W]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CSDA range[g/cm^2]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532895925"/>
                      </a:ext>
                    </a:extLst>
                  </a:tr>
                  <a:tr h="335280">
                    <a:tc rowSpan="8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TDR 20GeV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2/1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26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4GeV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80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214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3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en-US" altLang="zh-C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  <a:endParaRPr lang="en-US" altLang="zh-C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64.7</a:t>
                          </a:r>
                          <a:endParaRPr lang="en-US" altLang="zh-C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4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1.1GeV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128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5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0.5/0.3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36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248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6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20GeV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0.3/0.3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383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7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20GeV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0.3/0.3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383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8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r>
                            <a:rPr lang="zh-CN" altLang="en-US" sz="1600" dirty="0" smtClean="0">
                              <a:solidFill>
                                <a:schemeClr val="tx1"/>
                              </a:solidFill>
                            </a:rPr>
                            <a:t>（暂定）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624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64.7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2DA44553-D7A9-476B-915D-9417DF4A0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67205"/>
              </p:ext>
            </p:extLst>
          </p:nvPr>
        </p:nvGraphicFramePr>
        <p:xfrm>
          <a:off x="1346885" y="3402743"/>
          <a:ext cx="4203820" cy="3333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955"/>
                <a:gridCol w="1050955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989439887"/>
                    </a:ext>
                  </a:extLst>
                </a:gridCol>
                <a:gridCol w="1050955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0001"/>
                    </a:ext>
                  </a:extLst>
                </a:gridCol>
                <a:gridCol w="1050955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0002"/>
                    </a:ext>
                  </a:extLst>
                </a:gridCol>
              </a:tblGrid>
              <a:tr h="659784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Beam energy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R/m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Length/m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3532895925"/>
                  </a:ext>
                </a:extLst>
              </a:tr>
              <a:tr h="3819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60MeV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0.7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1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3699300482"/>
                  </a:ext>
                </a:extLst>
              </a:tr>
              <a:tr h="3819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4GeV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1.2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2.6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</a:tr>
              <a:tr h="3819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3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250MeV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smtClean="0">
                          <a:solidFill>
                            <a:schemeClr val="dk1"/>
                          </a:solidFill>
                          <a:latin typeface="等线 Light" panose="02010600030101010101" pitchFamily="2" charset="-122"/>
                          <a:ea typeface="等线 Light" panose="02010600030101010101" pitchFamily="2" charset="-122"/>
                          <a:cs typeface="+mn-cs"/>
                        </a:rPr>
                        <a:t>0.55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等线 Light" panose="02010600030101010101" pitchFamily="2" charset="-122"/>
                          <a:ea typeface="等线 Light" panose="02010600030101010101" pitchFamily="2" charset="-122"/>
                          <a:cs typeface="+mn-cs"/>
                        </a:rPr>
                        <a:t>1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1052822236"/>
                  </a:ext>
                </a:extLst>
              </a:tr>
              <a:tr h="3819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4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1.1GeV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等线 Light" panose="02010600030101010101" pitchFamily="2" charset="-122"/>
                          <a:ea typeface="等线 Light" panose="02010600030101010101" pitchFamily="2" charset="-122"/>
                          <a:cs typeface="+mn-cs"/>
                        </a:rPr>
                        <a:t>0.85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等线 Light" panose="02010600030101010101" pitchFamily="2" charset="-122"/>
                          <a:ea typeface="等线 Light" panose="02010600030101010101" pitchFamily="2" charset="-122"/>
                          <a:cs typeface="+mn-cs"/>
                        </a:rPr>
                        <a:t>1.7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</a:tr>
              <a:tr h="3819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6GeV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1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2.5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2248221869"/>
                  </a:ext>
                </a:extLst>
              </a:tr>
              <a:tr h="3819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6/7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20GeV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1.2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3.8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2690562466"/>
                  </a:ext>
                </a:extLst>
              </a:tr>
              <a:tr h="3819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250MeV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等线 Light" panose="02010600030101010101" pitchFamily="2" charset="-122"/>
                          <a:ea typeface="等线 Light" panose="02010600030101010101" pitchFamily="2" charset="-122"/>
                          <a:cs typeface="+mn-cs"/>
                        </a:rPr>
                        <a:t>1.3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等线 Light" panose="02010600030101010101" pitchFamily="2" charset="-122"/>
                          <a:ea typeface="等线 Light" panose="02010600030101010101" pitchFamily="2" charset="-122"/>
                          <a:cs typeface="+mn-cs"/>
                        </a:rPr>
                        <a:t>1.8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219" y="3740838"/>
            <a:ext cx="4380939" cy="289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直线</a:t>
            </a:r>
            <a:r>
              <a:rPr lang="en-US" altLang="zh-CN" dirty="0" smtClean="0"/>
              <a:t>dump</a:t>
            </a:r>
            <a:r>
              <a:rPr lang="zh-CN" altLang="en-US" dirty="0" smtClean="0"/>
              <a:t>和线损屏蔽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Dump </a:t>
            </a:r>
            <a:r>
              <a:rPr lang="zh-CN" altLang="en-US" dirty="0" smtClean="0"/>
              <a:t>尺寸估计</a:t>
            </a:r>
            <a:endParaRPr lang="en-US" altLang="zh-CN" dirty="0" smtClean="0"/>
          </a:p>
          <a:p>
            <a:r>
              <a:rPr lang="zh-CN" altLang="en-US" dirty="0"/>
              <a:t>线</a:t>
            </a:r>
            <a:r>
              <a:rPr lang="zh-CN" altLang="en-US" dirty="0" smtClean="0"/>
              <a:t>损屏蔽墙厚度估计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769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EAFB5A-428E-4616-936C-C199CF3F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Collider dump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53568" y="762000"/>
            <a:ext cx="6125291" cy="5410200"/>
          </a:xfrm>
        </p:spPr>
        <p:txBody>
          <a:bodyPr/>
          <a:lstStyle/>
          <a:p>
            <a:pPr marL="160020">
              <a:spcBef>
                <a:spcPts val="600"/>
              </a:spcBef>
              <a:spcAft>
                <a:spcPts val="600"/>
              </a:spcAft>
            </a:pPr>
            <a:r>
              <a:rPr lang="en-US" altLang="zh-CN" dirty="0"/>
              <a:t>A set of kicker magnets </a:t>
            </a:r>
            <a:r>
              <a:rPr lang="en-US" altLang="zh-CN" dirty="0" smtClean="0"/>
              <a:t>is </a:t>
            </a:r>
            <a:r>
              <a:rPr lang="en-US" altLang="zh-CN" dirty="0"/>
              <a:t>used to dilute the beam horizontally and </a:t>
            </a:r>
            <a:r>
              <a:rPr lang="en-US" altLang="zh-CN" dirty="0" smtClean="0"/>
              <a:t>vertically.</a:t>
            </a:r>
          </a:p>
          <a:p>
            <a:pPr marL="160020"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/>
              <a:t>The </a:t>
            </a:r>
            <a:r>
              <a:rPr lang="en-US" altLang="zh-CN" dirty="0"/>
              <a:t>length of transfer tunnel is about 100m; the diameter is about 2m, considering the vacuum equipment, pipe installation. </a:t>
            </a:r>
          </a:p>
          <a:p>
            <a:r>
              <a:rPr lang="en-US" altLang="zh-CN" dirty="0"/>
              <a:t>The area of bunch distribution at dump entrance is optimized to be 6cm x 6cm for graphite core.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xmlns="" id="{67CC1FB6-113E-4566-9521-806D615E6ECA}"/>
              </a:ext>
            </a:extLst>
          </p:cNvPr>
          <p:cNvSpPr txBox="1"/>
          <p:nvPr/>
        </p:nvSpPr>
        <p:spPr>
          <a:xfrm>
            <a:off x="5852515" y="5930793"/>
            <a:ext cx="6721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Dilution kicker requirement:</a:t>
            </a:r>
          </a:p>
          <a:p>
            <a:pPr marL="342900" indent="-342900">
              <a:buAutoNum type="arabicPeriod"/>
            </a:pPr>
            <a:r>
              <a:rPr lang="en-US" altLang="zh-CN" sz="16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Vertical kicker </a:t>
            </a:r>
            <a:r>
              <a:rPr lang="en-US" altLang="zh-CN" sz="1600" dirty="0">
                <a:latin typeface="等线 Light" panose="02010600030101010101" pitchFamily="2" charset="-122"/>
                <a:ea typeface="等线 Light" panose="02010600030101010101" pitchFamily="2" charset="-122"/>
              </a:rPr>
              <a:t>should periodic oscillate </a:t>
            </a:r>
            <a:r>
              <a:rPr lang="en-US" altLang="zh-CN" sz="16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12.5 </a:t>
            </a:r>
            <a:r>
              <a:rPr lang="en-US" altLang="zh-CN" sz="1600" dirty="0">
                <a:latin typeface="等线 Light" panose="02010600030101010101" pitchFamily="2" charset="-122"/>
                <a:ea typeface="等线 Light" panose="02010600030101010101" pitchFamily="2" charset="-122"/>
              </a:rPr>
              <a:t>times in 300 </a:t>
            </a:r>
            <a:r>
              <a:rPr lang="en-US" altLang="zh-CN" sz="16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us</a:t>
            </a:r>
            <a:endParaRPr lang="en-US" altLang="zh-CN" sz="1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06826" y="6470382"/>
            <a:ext cx="235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From </a:t>
            </a:r>
            <a:r>
              <a:rPr lang="en-US" altLang="zh-CN" dirty="0" err="1" smtClean="0"/>
              <a:t>Xiaohao</a:t>
            </a:r>
            <a:r>
              <a:rPr lang="en-US" altLang="zh-CN" dirty="0" smtClean="0"/>
              <a:t> Cui</a:t>
            </a:r>
            <a:endParaRPr lang="zh-CN" altLang="en-US" dirty="0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xmlns="" id="{7E03D30F-5898-4D5E-8DF9-E478305C8C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654" y="3374845"/>
            <a:ext cx="5331818" cy="34924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562" y="3264682"/>
            <a:ext cx="4852086" cy="2647837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313651"/>
              </p:ext>
            </p:extLst>
          </p:nvPr>
        </p:nvGraphicFramePr>
        <p:xfrm>
          <a:off x="6196762" y="381000"/>
          <a:ext cx="5855208" cy="27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225"/>
                <a:gridCol w="830473"/>
                <a:gridCol w="1447397"/>
                <a:gridCol w="1216880"/>
                <a:gridCol w="1189233"/>
              </a:tblGrid>
              <a:tr h="742700">
                <a:tc grid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Extraction</a:t>
                      </a:r>
                      <a:r>
                        <a:rPr lang="en-US" altLang="zh-CN" baseline="0" dirty="0" smtClean="0"/>
                        <a:t> kicker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Septum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Dilution kickers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99915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Length (m)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231697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Magnetic flux density</a:t>
                      </a:r>
                    </a:p>
                    <a:p>
                      <a:pPr algn="ctr"/>
                      <a:r>
                        <a:rPr lang="en-US" altLang="zh-CN" dirty="0" smtClean="0"/>
                        <a:t>(Gauss)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280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2600</a:t>
                      </a:r>
                      <a:endParaRPr lang="zh-CN" altLang="en-US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40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9991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493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4700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39991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Higgs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740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7000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39991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ttbar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1110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10500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0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dump</a:t>
            </a:r>
            <a:r>
              <a:rPr lang="zh-CN" altLang="en-US" dirty="0" smtClean="0"/>
              <a:t>点损参数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40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5">
                <a:extLst>
                  <a:ext uri="{FF2B5EF4-FFF2-40B4-BE49-F238E27FC236}">
                    <a16:creationId xmlns:a16="http://schemas.microsoft.com/office/drawing/2014/main" xmlns="" id="{3F64C1DC-6647-43D1-B921-12C7124E8D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5069999"/>
                  </p:ext>
                </p:extLst>
              </p:nvPr>
            </p:nvGraphicFramePr>
            <p:xfrm>
              <a:off x="885568" y="1254877"/>
              <a:ext cx="10392032" cy="32668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2616"/>
                    <a:gridCol w="506627">
                      <a:extLst>
                        <a:ext uri="{9D8B030D-6E8A-4147-A177-3AD203B41FA5}">
                          <a16:colId xmlns:a16="http://schemas.microsoft.com/office/drawing/2014/main" xmlns="" val="989439887"/>
                        </a:ext>
                      </a:extLst>
                    </a:gridCol>
                    <a:gridCol w="1260389">
                      <a:extLst>
                        <a:ext uri="{9D8B030D-6E8A-4147-A177-3AD203B41FA5}">
                          <a16:colId xmlns:a16="http://schemas.microsoft.com/office/drawing/2014/main" xmlns="" val="2488921037"/>
                        </a:ext>
                      </a:extLst>
                    </a:gridCol>
                    <a:gridCol w="1136822">
                      <a:extLst>
                        <a:ext uri="{9D8B030D-6E8A-4147-A177-3AD203B41FA5}">
                          <a16:colId xmlns:a16="http://schemas.microsoft.com/office/drawing/2014/main" xmlns="" val="684882620"/>
                        </a:ext>
                      </a:extLst>
                    </a:gridCol>
                    <a:gridCol w="1186249">
                      <a:extLst>
                        <a:ext uri="{9D8B030D-6E8A-4147-A177-3AD203B41FA5}">
                          <a16:colId xmlns:a16="http://schemas.microsoft.com/office/drawing/2014/main" xmlns="" val="1360774199"/>
                        </a:ext>
                      </a:extLst>
                    </a:gridCol>
                    <a:gridCol w="988540">
                      <a:extLst>
                        <a:ext uri="{9D8B030D-6E8A-4147-A177-3AD203B41FA5}">
                          <a16:colId xmlns:a16="http://schemas.microsoft.com/office/drawing/2014/main" xmlns="" val="3733477961"/>
                        </a:ext>
                      </a:extLst>
                    </a:gridCol>
                    <a:gridCol w="1285103">
                      <a:extLst>
                        <a:ext uri="{9D8B030D-6E8A-4147-A177-3AD203B41FA5}">
                          <a16:colId xmlns:a16="http://schemas.microsoft.com/office/drawing/2014/main" xmlns="" val="726688013"/>
                        </a:ext>
                      </a:extLst>
                    </a:gridCol>
                    <a:gridCol w="1964724">
                      <a:extLst>
                        <a:ext uri="{9D8B030D-6E8A-4147-A177-3AD203B41FA5}">
                          <a16:colId xmlns:a16="http://schemas.microsoft.com/office/drawing/2014/main" xmlns="" val="2491179053"/>
                        </a:ext>
                      </a:extLst>
                    </a:gridCol>
                    <a:gridCol w="1210962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No.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Purpose of dumps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Beam energy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Bunch size/mm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Frequency/Hz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bunch charge/</a:t>
                          </a:r>
                          <a:r>
                            <a:rPr lang="en-US" altLang="zh-CN" sz="1600" dirty="0" err="1" smtClean="0"/>
                            <a:t>nC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Number of particles 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 smtClean="0"/>
                            <a:t>/s]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Total energy[W]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532895925"/>
                      </a:ext>
                    </a:extLst>
                  </a:tr>
                  <a:tr h="0">
                    <a:tc rowSpan="8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TDR 20GeV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2/1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4GeV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80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3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en-US" altLang="zh-C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  <a:endParaRPr lang="en-US" altLang="zh-C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4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1.1GeV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5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0.5/0.3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36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6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20GeV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0.3/0.3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7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20GeV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0.3/0.3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8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r>
                            <a:rPr lang="zh-CN" altLang="en-US" sz="1600" dirty="0" smtClean="0">
                              <a:solidFill>
                                <a:schemeClr val="tx1"/>
                              </a:solidFill>
                            </a:rPr>
                            <a:t>（暂定）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624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64C1DC-6647-43D1-B921-12C7124E8D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5069999"/>
                  </p:ext>
                </p:extLst>
              </p:nvPr>
            </p:nvGraphicFramePr>
            <p:xfrm>
              <a:off x="885568" y="1254877"/>
              <a:ext cx="10392032" cy="32668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2616"/>
                    <a:gridCol w="50662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989439887"/>
                        </a:ext>
                      </a:extLst>
                    </a:gridCol>
                    <a:gridCol w="126038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488921037"/>
                        </a:ext>
                      </a:extLst>
                    </a:gridCol>
                    <a:gridCol w="11368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684882620"/>
                        </a:ext>
                      </a:extLst>
                    </a:gridCol>
                    <a:gridCol w="118624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360774199"/>
                        </a:ext>
                      </a:extLst>
                    </a:gridCol>
                    <a:gridCol w="98854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33477961"/>
                        </a:ext>
                      </a:extLst>
                    </a:gridCol>
                    <a:gridCol w="12851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726688013"/>
                        </a:ext>
                      </a:extLst>
                    </a:gridCol>
                    <a:gridCol w="196472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491179053"/>
                        </a:ext>
                      </a:extLst>
                    </a:gridCol>
                    <a:gridCol w="1210962"/>
                  </a:tblGrid>
                  <a:tr h="58464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No.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Purpose of dumps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Beam energy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Bunch size/mm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Frequency/Hz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bunch charge/</a:t>
                          </a:r>
                          <a:r>
                            <a:rPr lang="en-US" altLang="zh-CN" sz="1600" dirty="0" err="1" smtClean="0"/>
                            <a:t>nC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68012" t="-2083" r="-63354" b="-473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Total energy[W]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32895925"/>
                      </a:ext>
                    </a:extLst>
                  </a:tr>
                  <a:tr h="335280">
                    <a:tc rowSpan="8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TDR 20GeV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2/1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4GeV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80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3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en-US" altLang="zh-C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  <a:endParaRPr lang="en-US" altLang="zh-C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4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1.1GeV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5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0.5/0.3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36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6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20GeV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0.3/0.3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7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20GeV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0.3/0.3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8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r>
                            <a:rPr lang="zh-CN" altLang="en-US" sz="1600" dirty="0" smtClean="0">
                              <a:solidFill>
                                <a:schemeClr val="tx1"/>
                              </a:solidFill>
                            </a:rPr>
                            <a:t>（暂定）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624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709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直线</a:t>
            </a:r>
            <a:r>
              <a:rPr lang="en-US" altLang="zh-CN" dirty="0" smtClean="0"/>
              <a:t>dump</a:t>
            </a:r>
            <a:r>
              <a:rPr lang="zh-CN" altLang="en-US" dirty="0" smtClean="0"/>
              <a:t>结构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1"/>
          </p:nvPr>
        </p:nvSpPr>
        <p:spPr>
          <a:xfrm>
            <a:off x="914400" y="741680"/>
            <a:ext cx="7191632" cy="5430520"/>
          </a:xfrm>
        </p:spPr>
        <p:txBody>
          <a:bodyPr/>
          <a:lstStyle/>
          <a:p>
            <a:r>
              <a:rPr lang="zh-CN" altLang="en-US" dirty="0" smtClean="0"/>
              <a:t>参考</a:t>
            </a:r>
            <a:r>
              <a:rPr lang="en-US" altLang="zh-CN" dirty="0" smtClean="0"/>
              <a:t>HEPS</a:t>
            </a:r>
            <a:r>
              <a:rPr lang="zh-CN" altLang="en-US" dirty="0" smtClean="0"/>
              <a:t>直线</a:t>
            </a:r>
            <a:r>
              <a:rPr lang="en-US" altLang="zh-CN" dirty="0" smtClean="0"/>
              <a:t>dump</a:t>
            </a:r>
            <a:r>
              <a:rPr lang="zh-CN" altLang="en-US" dirty="0" smtClean="0"/>
              <a:t>，采用三层圆柱（筒）结构</a:t>
            </a:r>
            <a:endParaRPr lang="en-US" altLang="zh-CN" dirty="0" smtClean="0"/>
          </a:p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中心圆柱：碳（石墨）；半径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5cm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，长度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15cm~225cm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中层圆桶：铁；内径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5cm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，外径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60cm~1.1m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，长度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80cm~3.7m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外层圆桶：聚乙烯；厚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10cm~20cm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/>
              <a:t>为了抑制背散射剂量，铁圆桶和聚乙烯圆桶左端面相比碳靶左端面，向左侧超出若干距离，此距离未优化。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即图中碳圆柱左端面</a:t>
            </a:r>
            <a:r>
              <a:rPr lang="en-US" altLang="zh-CN" dirty="0" smtClean="0"/>
              <a:t>Z</a:t>
            </a:r>
            <a:r>
              <a:rPr lang="zh-CN" altLang="en-US" dirty="0" smtClean="0"/>
              <a:t>坐标为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，铁和聚乙烯左端面坐标为负值。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7920681" y="779025"/>
            <a:ext cx="4226807" cy="5430520"/>
          </a:xfrm>
        </p:spPr>
        <p:txBody>
          <a:bodyPr/>
          <a:lstStyle/>
          <a:p>
            <a:r>
              <a:rPr lang="zh-CN" altLang="en-US" dirty="0" smtClean="0"/>
              <a:t>各</a:t>
            </a:r>
            <a:r>
              <a:rPr lang="en-US" altLang="zh-CN" dirty="0" smtClean="0"/>
              <a:t>dump</a:t>
            </a:r>
            <a:r>
              <a:rPr lang="zh-CN" altLang="en-US" dirty="0" smtClean="0"/>
              <a:t>半径和长度；长度从碳靶左端面（左图坐标原点，</a:t>
            </a:r>
            <a:r>
              <a:rPr lang="en-US" altLang="zh-CN" dirty="0" smtClean="0"/>
              <a:t>Z=0</a:t>
            </a:r>
            <a:r>
              <a:rPr lang="zh-CN" altLang="en-US" dirty="0" smtClean="0"/>
              <a:t>处）算起。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41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66" y="3343275"/>
            <a:ext cx="5372100" cy="3514725"/>
          </a:xfrm>
          <a:prstGeom prst="rect">
            <a:avLst/>
          </a:prstGeo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2DA44553-D7A9-476B-915D-9417DF4A0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48598"/>
              </p:ext>
            </p:extLst>
          </p:nvPr>
        </p:nvGraphicFramePr>
        <p:xfrm>
          <a:off x="8316203" y="1827463"/>
          <a:ext cx="3694520" cy="3333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655"/>
                <a:gridCol w="1050955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989439887"/>
                    </a:ext>
                  </a:extLst>
                </a:gridCol>
                <a:gridCol w="1050955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0001"/>
                    </a:ext>
                  </a:extLst>
                </a:gridCol>
                <a:gridCol w="1050955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0002"/>
                    </a:ext>
                  </a:extLst>
                </a:gridCol>
              </a:tblGrid>
              <a:tr h="659784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Beam energy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R/m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Length/m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3532895925"/>
                  </a:ext>
                </a:extLst>
              </a:tr>
              <a:tr h="3819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60MeV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0.7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1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3699300482"/>
                  </a:ext>
                </a:extLst>
              </a:tr>
              <a:tr h="3819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4GeV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1.2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2.6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</a:tr>
              <a:tr h="3819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3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250MeV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smtClean="0">
                          <a:solidFill>
                            <a:schemeClr val="dk1"/>
                          </a:solidFill>
                          <a:latin typeface="等线 Light" panose="02010600030101010101" pitchFamily="2" charset="-122"/>
                          <a:ea typeface="等线 Light" panose="02010600030101010101" pitchFamily="2" charset="-122"/>
                          <a:cs typeface="+mn-cs"/>
                        </a:rPr>
                        <a:t>0.55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等线 Light" panose="02010600030101010101" pitchFamily="2" charset="-122"/>
                          <a:ea typeface="等线 Light" panose="02010600030101010101" pitchFamily="2" charset="-122"/>
                          <a:cs typeface="+mn-cs"/>
                        </a:rPr>
                        <a:t>1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1052822236"/>
                  </a:ext>
                </a:extLst>
              </a:tr>
              <a:tr h="3819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4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1.1GeV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等线 Light" panose="02010600030101010101" pitchFamily="2" charset="-122"/>
                          <a:ea typeface="等线 Light" panose="02010600030101010101" pitchFamily="2" charset="-122"/>
                          <a:cs typeface="+mn-cs"/>
                        </a:rPr>
                        <a:t>0.85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等线 Light" panose="02010600030101010101" pitchFamily="2" charset="-122"/>
                          <a:ea typeface="等线 Light" panose="02010600030101010101" pitchFamily="2" charset="-122"/>
                          <a:cs typeface="+mn-cs"/>
                        </a:rPr>
                        <a:t>1.7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</a:tr>
              <a:tr h="3819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6GeV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1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2.5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2248221869"/>
                  </a:ext>
                </a:extLst>
              </a:tr>
              <a:tr h="3819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6/7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20GeV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1.2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3.8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2690562466"/>
                  </a:ext>
                </a:extLst>
              </a:tr>
              <a:tr h="3819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250MeV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等线 Light" panose="02010600030101010101" pitchFamily="2" charset="-122"/>
                          <a:ea typeface="等线 Light" panose="02010600030101010101" pitchFamily="2" charset="-122"/>
                          <a:cs typeface="+mn-cs"/>
                        </a:rPr>
                        <a:t>1.3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等线 Light" panose="02010600030101010101" pitchFamily="2" charset="-122"/>
                          <a:ea typeface="等线 Light" panose="02010600030101010101" pitchFamily="2" charset="-122"/>
                          <a:cs typeface="+mn-cs"/>
                        </a:rPr>
                        <a:t>1.8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0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 </a:t>
            </a:r>
            <a:r>
              <a:rPr lang="en-US" altLang="zh-CN" dirty="0" err="1" smtClean="0"/>
              <a:t>linac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Length: 1215m; 6 dumps and 1 collimator;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42</a:t>
            </a:fld>
            <a:endParaRPr lang="zh-CN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7674004-BB5D-40D1-A28C-685141677C1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t="66087"/>
          <a:stretch/>
        </p:blipFill>
        <p:spPr>
          <a:xfrm>
            <a:off x="588759" y="4695260"/>
            <a:ext cx="10759440" cy="129589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7674004-BB5D-40D1-A28C-685141677C1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b="32619"/>
          <a:stretch/>
        </p:blipFill>
        <p:spPr>
          <a:xfrm>
            <a:off x="588759" y="1469534"/>
            <a:ext cx="10759440" cy="257475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88759" y="4044292"/>
            <a:ext cx="10823294" cy="646331"/>
            <a:chOff x="588759" y="4044292"/>
            <a:chExt cx="10823294" cy="646331"/>
          </a:xfrm>
        </p:grpSpPr>
        <p:sp>
          <p:nvSpPr>
            <p:cNvPr id="7" name="文本框 6"/>
            <p:cNvSpPr txBox="1"/>
            <p:nvPr/>
          </p:nvSpPr>
          <p:spPr>
            <a:xfrm>
              <a:off x="588759" y="4044292"/>
              <a:ext cx="1082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Dump1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128939" y="4044292"/>
              <a:ext cx="1082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Dump2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309163" y="4044292"/>
              <a:ext cx="1359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Dump3 + Collimator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44670" y="4044292"/>
              <a:ext cx="1082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Dump4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34161" y="4044292"/>
              <a:ext cx="1082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Dump5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329211" y="4044292"/>
              <a:ext cx="1082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Dump6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9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7674004-BB5D-40D1-A28C-685141677C1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b="32619"/>
          <a:stretch/>
        </p:blipFill>
        <p:spPr>
          <a:xfrm>
            <a:off x="914400" y="3966901"/>
            <a:ext cx="10759440" cy="257475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Linac</a:t>
            </a:r>
            <a:r>
              <a:rPr lang="en-US" altLang="zh-CN" dirty="0" smtClean="0"/>
              <a:t> beam losses assumptions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1240041" y="3934083"/>
            <a:ext cx="10363200" cy="1193942"/>
            <a:chOff x="914400" y="1436716"/>
            <a:chExt cx="10363200" cy="1193942"/>
          </a:xfrm>
        </p:grpSpPr>
        <p:sp>
          <p:nvSpPr>
            <p:cNvPr id="14" name="矩形 13"/>
            <p:cNvSpPr/>
            <p:nvPr/>
          </p:nvSpPr>
          <p:spPr>
            <a:xfrm>
              <a:off x="914400" y="1544595"/>
              <a:ext cx="3917092" cy="77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539132" y="1436716"/>
              <a:ext cx="4738468" cy="1193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A</a:t>
            </a:r>
            <a:r>
              <a:rPr lang="en-US" altLang="zh-CN" dirty="0" smtClean="0"/>
              <a:t>ngle of incidence 10mrad</a:t>
            </a:r>
          </a:p>
          <a:p>
            <a:r>
              <a:rPr lang="en-US" altLang="zh-CN" dirty="0" smtClean="0"/>
              <a:t>Not consider EBTL &amp; DR beam losses.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43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格 5">
                <a:extLst>
                  <a:ext uri="{FF2B5EF4-FFF2-40B4-BE49-F238E27FC236}">
                    <a16:creationId xmlns:a16="http://schemas.microsoft.com/office/drawing/2014/main" xmlns="" id="{3F64C1DC-6647-43D1-B921-12C7124E8D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5857269"/>
                  </p:ext>
                </p:extLst>
              </p:nvPr>
            </p:nvGraphicFramePr>
            <p:xfrm>
              <a:off x="1052986" y="762000"/>
              <a:ext cx="9508512" cy="2834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8286">
                      <a:extLst>
                        <a:ext uri="{9D8B030D-6E8A-4147-A177-3AD203B41FA5}">
                          <a16:colId xmlns:a16="http://schemas.microsoft.com/office/drawing/2014/main" xmlns="" val="2488921037"/>
                        </a:ext>
                      </a:extLst>
                    </a:gridCol>
                    <a:gridCol w="1493004"/>
                    <a:gridCol w="1346631">
                      <a:extLst>
                        <a:ext uri="{9D8B030D-6E8A-4147-A177-3AD203B41FA5}">
                          <a16:colId xmlns:a16="http://schemas.microsoft.com/office/drawing/2014/main" xmlns="" val="684882620"/>
                        </a:ext>
                      </a:extLst>
                    </a:gridCol>
                    <a:gridCol w="1866142">
                      <a:extLst>
                        <a:ext uri="{9D8B030D-6E8A-4147-A177-3AD203B41FA5}">
                          <a16:colId xmlns:a16="http://schemas.microsoft.com/office/drawing/2014/main" xmlns="" val="3733477961"/>
                        </a:ext>
                      </a:extLst>
                    </a:gridCol>
                    <a:gridCol w="1299792">
                      <a:extLst>
                        <a:ext uri="{9D8B030D-6E8A-4147-A177-3AD203B41FA5}">
                          <a16:colId xmlns:a16="http://schemas.microsoft.com/office/drawing/2014/main" xmlns="" val="726688013"/>
                        </a:ext>
                      </a:extLst>
                    </a:gridCol>
                    <a:gridCol w="1854657">
                      <a:extLst>
                        <a:ext uri="{9D8B030D-6E8A-4147-A177-3AD203B41FA5}">
                          <a16:colId xmlns:a16="http://schemas.microsoft.com/office/drawing/2014/main" xmlns="" val="249117905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/>
                            <a:t>Position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/>
                            <a:t>Length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Beam energy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Number of bunches [s</a:t>
                          </a:r>
                          <a:r>
                            <a:rPr lang="en-US" altLang="zh-CN" sz="1600" baseline="30000" dirty="0" smtClean="0"/>
                            <a:t>-1</a:t>
                          </a:r>
                          <a:r>
                            <a:rPr lang="en-US" altLang="zh-CN" sz="1600" dirty="0" smtClean="0"/>
                            <a:t>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Beam</a:t>
                          </a:r>
                          <a:r>
                            <a:rPr lang="en-US" altLang="zh-CN" sz="1600" baseline="0" dirty="0" smtClean="0"/>
                            <a:t> loss/</a:t>
                          </a:r>
                          <a:r>
                            <a:rPr lang="en-US" altLang="zh-CN" sz="1600" dirty="0" smtClean="0"/>
                            <a:t>bunch [</a:t>
                          </a:r>
                          <a:r>
                            <a:rPr lang="en-US" altLang="zh-CN" sz="1600" dirty="0" err="1" smtClean="0"/>
                            <a:t>nC</a:t>
                          </a:r>
                          <a:r>
                            <a:rPr lang="en-US" altLang="zh-CN" sz="1600" dirty="0" smtClean="0"/>
                            <a:t>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Number of particles 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 smtClean="0"/>
                            <a:t>/s]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5328959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FAS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100m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300MeV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Positron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/>
                              </a:solidFill>
                            </a:rPr>
                            <a:t> target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15mm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4GeV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1250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PSPAS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15m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5~200MeV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1250</a:t>
                          </a:r>
                          <a:endParaRPr lang="en-US" altLang="zh-C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SAS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300MeV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30m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600MeV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TAS</a:t>
                          </a:r>
                          <a:endParaRPr lang="zh-CN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700m</a:t>
                          </a:r>
                          <a:endParaRPr lang="zh-CN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1.1~20GeV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格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64C1DC-6647-43D1-B921-12C7124E8D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5857269"/>
                  </p:ext>
                </p:extLst>
              </p:nvPr>
            </p:nvGraphicFramePr>
            <p:xfrm>
              <a:off x="1052986" y="762000"/>
              <a:ext cx="9508512" cy="2834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82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88921037"/>
                        </a:ext>
                      </a:extLst>
                    </a:gridCol>
                    <a:gridCol w="1493004"/>
                    <a:gridCol w="134663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684882620"/>
                        </a:ext>
                      </a:extLst>
                    </a:gridCol>
                    <a:gridCol w="18661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33477961"/>
                        </a:ext>
                      </a:extLst>
                    </a:gridCol>
                    <a:gridCol w="129979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726688013"/>
                        </a:ext>
                      </a:extLst>
                    </a:gridCol>
                    <a:gridCol w="18546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91179053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/>
                            <a:t>Position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/>
                            <a:t>Length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Beam energy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Number of bunches [s</a:t>
                          </a:r>
                          <a:r>
                            <a:rPr lang="en-US" altLang="zh-CN" sz="1600" baseline="30000" dirty="0" smtClean="0"/>
                            <a:t>-1</a:t>
                          </a:r>
                          <a:r>
                            <a:rPr lang="en-US" altLang="zh-CN" sz="1600" dirty="0" smtClean="0"/>
                            <a:t>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Beam</a:t>
                          </a:r>
                          <a:r>
                            <a:rPr lang="en-US" altLang="zh-CN" sz="1600" baseline="0" dirty="0" smtClean="0"/>
                            <a:t> loss/</a:t>
                          </a:r>
                          <a:r>
                            <a:rPr lang="en-US" altLang="zh-CN" sz="1600" dirty="0" smtClean="0"/>
                            <a:t>bunch [</a:t>
                          </a:r>
                          <a:r>
                            <a:rPr lang="en-US" altLang="zh-CN" sz="1600" dirty="0" err="1" smtClean="0"/>
                            <a:t>nC</a:t>
                          </a:r>
                          <a:r>
                            <a:rPr lang="en-US" altLang="zh-CN" sz="1600" dirty="0" smtClean="0"/>
                            <a:t>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13816" t="-2222" r="-1316" b="-2540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53289592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FAS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100m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300MeV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Positron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/>
                              </a:solidFill>
                            </a:rPr>
                            <a:t> target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15mm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4GeV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1250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PSPAS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15m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5~200MeV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1250</a:t>
                          </a:r>
                          <a:endParaRPr lang="en-US" altLang="zh-C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SAS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300MeV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30m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600MeV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TAS</a:t>
                          </a:r>
                          <a:endParaRPr lang="zh-CN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700m</a:t>
                          </a:r>
                          <a:endParaRPr lang="zh-CN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1.1~20GeV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254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 setup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俯视图</a:t>
            </a:r>
            <a:endParaRPr lang="en-US" altLang="zh-CN" dirty="0" smtClean="0"/>
          </a:p>
          <a:p>
            <a:pPr lvl="1"/>
            <a:r>
              <a:rPr lang="zh-CN" altLang="en-US" dirty="0"/>
              <a:t>隧道</a:t>
            </a:r>
            <a:r>
              <a:rPr lang="zh-CN" altLang="en-US" dirty="0" smtClean="0"/>
              <a:t>内只有束流管和部分</a:t>
            </a:r>
            <a:r>
              <a:rPr lang="en-US" altLang="zh-CN" dirty="0" smtClean="0"/>
              <a:t>bypass</a:t>
            </a:r>
            <a:r>
              <a:rPr lang="zh-CN" altLang="en-US" dirty="0" smtClean="0"/>
              <a:t>束流管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混凝土墙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长度参照前页直线示意图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half" idx="2"/>
          </p:nvPr>
        </p:nvSpPr>
        <p:spPr>
          <a:xfrm>
            <a:off x="6341350" y="369316"/>
            <a:ext cx="4876800" cy="5430520"/>
          </a:xfrm>
        </p:spPr>
        <p:txBody>
          <a:bodyPr/>
          <a:lstStyle/>
          <a:p>
            <a:r>
              <a:rPr lang="zh-CN" altLang="en-US" dirty="0" smtClean="0"/>
              <a:t>有、无</a:t>
            </a:r>
            <a:r>
              <a:rPr lang="en-US" altLang="zh-CN" dirty="0" smtClean="0"/>
              <a:t>bypass</a:t>
            </a:r>
            <a:r>
              <a:rPr lang="zh-CN" altLang="en-US" dirty="0" smtClean="0"/>
              <a:t>部分的右视图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44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08887"/>
            <a:ext cx="5638800" cy="381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4303" y="3841306"/>
            <a:ext cx="4470895" cy="30166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5627" y="809142"/>
            <a:ext cx="4509571" cy="303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056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Dose-</a:t>
            </a:r>
            <a:r>
              <a:rPr lang="en-US" altLang="zh-CN" dirty="0" err="1" smtClean="0"/>
              <a:t>eq</a:t>
            </a:r>
            <a:r>
              <a:rPr lang="en-US" altLang="zh-CN" dirty="0" smtClean="0"/>
              <a:t>: FAS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399" y="741680"/>
            <a:ext cx="5327565" cy="5430520"/>
          </a:xfrm>
        </p:spPr>
        <p:txBody>
          <a:bodyPr/>
          <a:lstStyle/>
          <a:p>
            <a:r>
              <a:rPr lang="zh-CN" altLang="en-US" dirty="0"/>
              <a:t>束流</a:t>
            </a:r>
            <a:r>
              <a:rPr lang="zh-CN" altLang="en-US" dirty="0" smtClean="0"/>
              <a:t>管所在水平面内剂量当量约</a:t>
            </a:r>
            <a:r>
              <a:rPr lang="en-US" altLang="zh-CN" dirty="0" smtClean="0"/>
              <a:t>1~100Sv/h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89624" y="741680"/>
            <a:ext cx="5398722" cy="5430520"/>
          </a:xfrm>
        </p:spPr>
        <p:txBody>
          <a:bodyPr/>
          <a:lstStyle/>
          <a:p>
            <a:r>
              <a:rPr lang="zh-CN" altLang="en-US" dirty="0" smtClean="0"/>
              <a:t>以</a:t>
            </a:r>
            <a:r>
              <a:rPr lang="en-US" altLang="zh-CN" dirty="0" smtClean="0"/>
              <a:t>5.5mSv</a:t>
            </a:r>
            <a:r>
              <a:rPr lang="zh-CN" altLang="en-US" dirty="0" smtClean="0"/>
              <a:t>限值（土壤中）估计，左</a:t>
            </a:r>
            <a:r>
              <a:rPr lang="en-US" altLang="zh-CN" dirty="0" smtClean="0"/>
              <a:t>/</a:t>
            </a:r>
            <a:r>
              <a:rPr lang="zh-CN" altLang="en-US" dirty="0" smtClean="0"/>
              <a:t>右</a:t>
            </a:r>
            <a:r>
              <a:rPr lang="en-US" altLang="zh-CN" dirty="0"/>
              <a:t>/</a:t>
            </a:r>
            <a:r>
              <a:rPr lang="zh-CN" altLang="en-US" dirty="0" smtClean="0"/>
              <a:t>下侧混凝土墙厚度约</a:t>
            </a:r>
            <a:r>
              <a:rPr lang="en-US" altLang="zh-CN" dirty="0" smtClean="0"/>
              <a:t>30cm/20cm/30cm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以</a:t>
            </a:r>
            <a:r>
              <a:rPr lang="en-US" altLang="zh-CN" dirty="0" smtClean="0"/>
              <a:t>2.5uSv</a:t>
            </a:r>
            <a:r>
              <a:rPr lang="zh-CN" altLang="en-US" dirty="0" smtClean="0"/>
              <a:t>限值（空气中）估计，顶部混凝土厚度</a:t>
            </a:r>
            <a:r>
              <a:rPr lang="en-US" altLang="zh-CN" dirty="0" smtClean="0"/>
              <a:t>1.3m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45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84" y="2363358"/>
            <a:ext cx="6000750" cy="3762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964" y="2415746"/>
            <a:ext cx="58769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913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Dose-</a:t>
            </a:r>
            <a:r>
              <a:rPr lang="en-US" altLang="zh-CN" dirty="0" err="1" smtClean="0"/>
              <a:t>eq</a:t>
            </a:r>
            <a:r>
              <a:rPr lang="en-US" altLang="zh-CN" dirty="0" smtClean="0"/>
              <a:t>: PSPAS ~ SAS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399" y="741680"/>
            <a:ext cx="5362833" cy="5430520"/>
          </a:xfrm>
        </p:spPr>
        <p:txBody>
          <a:bodyPr/>
          <a:lstStyle/>
          <a:p>
            <a:r>
              <a:rPr lang="zh-CN" altLang="en-US" dirty="0"/>
              <a:t>束流</a:t>
            </a:r>
            <a:r>
              <a:rPr lang="zh-CN" altLang="en-US" dirty="0" smtClean="0"/>
              <a:t>管所在水平面内剂量当量约</a:t>
            </a:r>
            <a:r>
              <a:rPr lang="en-US" altLang="zh-CN" dirty="0" smtClean="0"/>
              <a:t>10~1000Sv/h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89624" y="741680"/>
            <a:ext cx="5398722" cy="5430520"/>
          </a:xfrm>
        </p:spPr>
        <p:txBody>
          <a:bodyPr/>
          <a:lstStyle/>
          <a:p>
            <a:r>
              <a:rPr lang="zh-CN" altLang="en-US" dirty="0" smtClean="0"/>
              <a:t>以</a:t>
            </a:r>
            <a:r>
              <a:rPr lang="en-US" altLang="zh-CN" dirty="0" smtClean="0"/>
              <a:t>5.5mSv</a:t>
            </a:r>
            <a:r>
              <a:rPr lang="zh-CN" altLang="en-US" dirty="0" smtClean="0"/>
              <a:t>限值（土壤中）估计，左</a:t>
            </a:r>
            <a:r>
              <a:rPr lang="en-US" altLang="zh-CN" dirty="0" smtClean="0"/>
              <a:t>/</a:t>
            </a:r>
            <a:r>
              <a:rPr lang="zh-CN" altLang="en-US" dirty="0" smtClean="0"/>
              <a:t>右</a:t>
            </a:r>
            <a:r>
              <a:rPr lang="en-US" altLang="zh-CN" dirty="0"/>
              <a:t>/</a:t>
            </a:r>
            <a:r>
              <a:rPr lang="zh-CN" altLang="en-US" dirty="0" smtClean="0"/>
              <a:t>下侧混凝土墙厚度约</a:t>
            </a:r>
            <a:r>
              <a:rPr lang="en-US" altLang="zh-CN" dirty="0" smtClean="0"/>
              <a:t>1.9m/1.9m/2.1m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以</a:t>
            </a:r>
            <a:r>
              <a:rPr lang="en-US" altLang="zh-CN" dirty="0" smtClean="0"/>
              <a:t>2.5uSv</a:t>
            </a:r>
            <a:r>
              <a:rPr lang="zh-CN" altLang="en-US" dirty="0" smtClean="0"/>
              <a:t>限值（空气中）估计，顶部混凝土厚度</a:t>
            </a:r>
            <a:r>
              <a:rPr lang="en-US" altLang="zh-CN" dirty="0" smtClean="0"/>
              <a:t>4.1m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46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68" y="2300932"/>
            <a:ext cx="5895975" cy="3619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235" y="2224732"/>
            <a:ext cx="59055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20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Dose-</a:t>
            </a:r>
            <a:r>
              <a:rPr lang="en-US" altLang="zh-CN" dirty="0" err="1" smtClean="0"/>
              <a:t>eq</a:t>
            </a:r>
            <a:r>
              <a:rPr lang="en-US" altLang="zh-CN" dirty="0" smtClean="0"/>
              <a:t>: </a:t>
            </a:r>
            <a:r>
              <a:rPr lang="en-US" altLang="zh-CN" dirty="0" err="1" smtClean="0"/>
              <a:t>tAS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399" y="741680"/>
            <a:ext cx="5327565" cy="5430520"/>
          </a:xfrm>
        </p:spPr>
        <p:txBody>
          <a:bodyPr/>
          <a:lstStyle/>
          <a:p>
            <a:r>
              <a:rPr lang="zh-CN" altLang="en-US" dirty="0"/>
              <a:t>束流</a:t>
            </a:r>
            <a:r>
              <a:rPr lang="zh-CN" altLang="en-US" dirty="0" smtClean="0"/>
              <a:t>管所在水平面内剂量当量约</a:t>
            </a:r>
            <a:r>
              <a:rPr lang="en-US" altLang="zh-CN" dirty="0" smtClean="0"/>
              <a:t>2~100Sv/h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89624" y="741680"/>
            <a:ext cx="5411080" cy="5430520"/>
          </a:xfrm>
        </p:spPr>
        <p:txBody>
          <a:bodyPr/>
          <a:lstStyle/>
          <a:p>
            <a:r>
              <a:rPr lang="zh-CN" altLang="en-US" dirty="0"/>
              <a:t>以</a:t>
            </a:r>
            <a:r>
              <a:rPr lang="en-US" altLang="zh-CN" dirty="0"/>
              <a:t>5.5mSv</a:t>
            </a:r>
            <a:r>
              <a:rPr lang="zh-CN" altLang="en-US" dirty="0"/>
              <a:t>限值（土壤中）估计</a:t>
            </a:r>
            <a:r>
              <a:rPr lang="zh-CN" altLang="en-US" dirty="0" smtClean="0"/>
              <a:t>，左</a:t>
            </a:r>
            <a:r>
              <a:rPr lang="en-US" altLang="zh-CN" dirty="0" smtClean="0"/>
              <a:t>/</a:t>
            </a:r>
            <a:r>
              <a:rPr lang="zh-CN" altLang="en-US" dirty="0" smtClean="0"/>
              <a:t>右</a:t>
            </a:r>
            <a:r>
              <a:rPr lang="en-US" altLang="zh-CN" dirty="0"/>
              <a:t>/</a:t>
            </a:r>
            <a:r>
              <a:rPr lang="zh-CN" altLang="en-US" dirty="0" smtClean="0"/>
              <a:t>下侧混凝土墙厚度约</a:t>
            </a:r>
            <a:r>
              <a:rPr lang="en-US" altLang="zh-CN" dirty="0" smtClean="0"/>
              <a:t>30cm/30cm/30cm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以</a:t>
            </a:r>
            <a:r>
              <a:rPr lang="en-US" altLang="zh-CN" dirty="0"/>
              <a:t>2.5uSv</a:t>
            </a:r>
            <a:r>
              <a:rPr lang="zh-CN" altLang="en-US" dirty="0"/>
              <a:t>限值（空气中）估计</a:t>
            </a:r>
            <a:r>
              <a:rPr lang="zh-CN" altLang="en-US" dirty="0" smtClean="0"/>
              <a:t>，顶部混凝土厚度</a:t>
            </a:r>
            <a:r>
              <a:rPr lang="en-US" altLang="zh-CN" dirty="0" smtClean="0"/>
              <a:t>2m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47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84" y="2453846"/>
            <a:ext cx="5924550" cy="3619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678" y="2453846"/>
            <a:ext cx="58959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449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C2205E8-A7B7-4694-A1DB-2CA40E3B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Dose-</a:t>
            </a:r>
            <a:r>
              <a:rPr lang="en-US" altLang="zh-CN" dirty="0" err="1" smtClean="0"/>
              <a:t>eq</a:t>
            </a:r>
            <a:r>
              <a:rPr lang="en-US" altLang="zh-CN" dirty="0" smtClean="0"/>
              <a:t> in </a:t>
            </a:r>
            <a:r>
              <a:rPr lang="en-US" altLang="zh-CN" dirty="0" err="1" smtClean="0"/>
              <a:t>Linac</a:t>
            </a:r>
            <a:r>
              <a:rPr lang="en-US" altLang="zh-CN" dirty="0" smtClean="0"/>
              <a:t> tunnel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33984DC-AD1D-4F6B-A51E-2B259771FC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Dose-</a:t>
            </a:r>
            <a:r>
              <a:rPr lang="en-US" altLang="zh-CN" sz="2000" dirty="0" err="1" smtClean="0"/>
              <a:t>eq</a:t>
            </a:r>
            <a:r>
              <a:rPr lang="en-US" altLang="zh-CN" sz="2000" dirty="0" smtClean="0"/>
              <a:t> inside </a:t>
            </a:r>
            <a:r>
              <a:rPr lang="en-US" altLang="zh-CN" sz="2000" dirty="0" err="1" smtClean="0"/>
              <a:t>Linac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tunnel </a:t>
            </a:r>
            <a:r>
              <a:rPr lang="en-US" altLang="zh-CN" sz="2000" dirty="0" smtClean="0"/>
              <a:t>is important to determine the local shielding thickness.</a:t>
            </a:r>
            <a:endParaRPr lang="en-US" altLang="zh-CN" sz="2000" dirty="0"/>
          </a:p>
          <a:p>
            <a:r>
              <a:rPr lang="en-US" altLang="zh-CN" sz="2000" dirty="0" smtClean="0"/>
              <a:t>Assume that leptons will be </a:t>
            </a:r>
            <a:r>
              <a:rPr lang="en-US" altLang="zh-CN" sz="2000" dirty="0"/>
              <a:t>lost alone the </a:t>
            </a:r>
            <a:r>
              <a:rPr lang="en-US" altLang="zh-CN" sz="2000" dirty="0" smtClean="0"/>
              <a:t>beam-pipe. </a:t>
            </a:r>
            <a:r>
              <a:rPr lang="en-US" altLang="zh-CN" dirty="0"/>
              <a:t>A</a:t>
            </a:r>
            <a:r>
              <a:rPr lang="en-US" altLang="zh-CN" dirty="0" smtClean="0"/>
              <a:t>bout </a:t>
            </a:r>
            <a:r>
              <a:rPr lang="en-US" altLang="zh-CN" dirty="0"/>
              <a:t>10% </a:t>
            </a:r>
            <a:r>
              <a:rPr lang="en-US" altLang="zh-CN" dirty="0" smtClean="0"/>
              <a:t>leptons with energy 10GeV </a:t>
            </a:r>
            <a:r>
              <a:rPr lang="en-US" altLang="zh-CN" dirty="0"/>
              <a:t>is lost </a:t>
            </a:r>
            <a:r>
              <a:rPr lang="en-US" altLang="zh-CN" dirty="0" smtClean="0"/>
              <a:t>alone </a:t>
            </a:r>
            <a:r>
              <a:rPr lang="en-US" altLang="zh-CN" dirty="0"/>
              <a:t>the beamline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Dose-</a:t>
            </a:r>
            <a:r>
              <a:rPr lang="en-US" altLang="zh-CN" dirty="0" err="1" smtClean="0"/>
              <a:t>eq</a:t>
            </a:r>
            <a:r>
              <a:rPr lang="en-US" altLang="zh-CN" dirty="0" smtClean="0"/>
              <a:t>: total, gamma, neutron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 err="1"/>
              <a:t>Linac</a:t>
            </a:r>
            <a:r>
              <a:rPr lang="en-US" altLang="zh-CN" dirty="0"/>
              <a:t> </a:t>
            </a:r>
            <a:r>
              <a:rPr lang="en-US" altLang="zh-CN" dirty="0" smtClean="0"/>
              <a:t>parameters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err="1" smtClean="0"/>
              <a:t>Linac</a:t>
            </a:r>
            <a:r>
              <a:rPr lang="en-US" altLang="zh-CN" dirty="0" smtClean="0"/>
              <a:t> simulation setup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DE1D2D8-B907-440B-8E85-EDE3359C9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944" y="1062926"/>
            <a:ext cx="4631062" cy="19590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8733650-2521-4276-B533-8D74530CE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632" y="3766752"/>
            <a:ext cx="5245215" cy="2418189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48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443" y="3452443"/>
            <a:ext cx="2961181" cy="16820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022" y="5138103"/>
            <a:ext cx="2951343" cy="1681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551" y="3452443"/>
            <a:ext cx="2989716" cy="17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23447" r="49133" b="67884"/>
          <a:stretch/>
        </p:blipFill>
        <p:spPr>
          <a:xfrm>
            <a:off x="3011424" y="1017016"/>
            <a:ext cx="3084576" cy="16885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0"/>
            <a:ext cx="11036808" cy="68072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vacuum </a:t>
            </a:r>
            <a:r>
              <a:rPr lang="en-US" altLang="zh-CN" dirty="0"/>
              <a:t>chamber: </a:t>
            </a:r>
            <a:r>
              <a:rPr lang="en-US" altLang="zh-CN" dirty="0" smtClean="0"/>
              <a:t>FCC-</a:t>
            </a:r>
            <a:r>
              <a:rPr lang="en-US" altLang="zh-CN" dirty="0" err="1" smtClean="0"/>
              <a:t>ee</a:t>
            </a:r>
            <a:r>
              <a:rPr lang="en-US" altLang="zh-CN" dirty="0" smtClean="0"/>
              <a:t>, two schemes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Absorbers (ABS)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>
          <a:xfrm>
            <a:off x="914400" y="1353312"/>
            <a:ext cx="5401056" cy="5657088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CuCrZr</a:t>
            </a:r>
            <a:r>
              <a:rPr lang="en-US" altLang="zh-CN" dirty="0" smtClean="0"/>
              <a:t> alloy</a:t>
            </a:r>
          </a:p>
          <a:p>
            <a:r>
              <a:rPr lang="en-US" altLang="zh-CN" dirty="0" smtClean="0"/>
              <a:t>Length: 30cm</a:t>
            </a:r>
          </a:p>
          <a:p>
            <a:r>
              <a:rPr lang="en-US" altLang="zh-CN" dirty="0" smtClean="0"/>
              <a:t>5-6m distance</a:t>
            </a:r>
          </a:p>
          <a:p>
            <a:r>
              <a:rPr lang="en-US" altLang="zh-CN" dirty="0" smtClean="0"/>
              <a:t>Angled surfaces for even power</a:t>
            </a:r>
          </a:p>
          <a:p>
            <a:r>
              <a:rPr lang="en-US" altLang="zh-CN" dirty="0" smtClean="0"/>
              <a:t>Water cooled</a:t>
            </a:r>
            <a:endParaRPr lang="en-US" altLang="zh-CN" dirty="0"/>
          </a:p>
          <a:p>
            <a:r>
              <a:rPr lang="en-US" altLang="zh-CN" dirty="0" smtClean="0"/>
              <a:t>25 ABS in each beam (MBs, MQs)</a:t>
            </a:r>
          </a:p>
          <a:p>
            <a:pPr marL="547688" lvl="2" indent="-365125">
              <a:buNone/>
            </a:pPr>
            <a:r>
              <a:rPr lang="en-US" altLang="zh-CN" sz="1400" dirty="0" smtClean="0"/>
              <a:t>(Design and initial placement by R. </a:t>
            </a:r>
            <a:r>
              <a:rPr lang="en-US" altLang="zh-CN" sz="1400" dirty="0" err="1" smtClean="0"/>
              <a:t>Kersevan</a:t>
            </a:r>
            <a:r>
              <a:rPr lang="en-US" altLang="zh-CN" sz="1400" dirty="0" smtClean="0"/>
              <a:t>)</a:t>
            </a:r>
          </a:p>
          <a:p>
            <a:pPr marL="547688" lvl="2" indent="-365125">
              <a:buNone/>
            </a:pPr>
            <a:endParaRPr lang="en-US" altLang="zh-CN" sz="1400" dirty="0"/>
          </a:p>
          <a:p>
            <a:pPr marL="547688" lvl="2" indent="-365125">
              <a:buNone/>
            </a:pPr>
            <a:endParaRPr lang="en-US" altLang="zh-CN" sz="1400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  <a:p>
            <a:pPr marL="0" indent="0">
              <a:buNone/>
            </a:pPr>
            <a:r>
              <a:rPr lang="en-US" altLang="zh-CN" dirty="0" smtClean="0"/>
              <a:t>Barbara </a:t>
            </a:r>
            <a:r>
              <a:rPr lang="en-US" altLang="zh-CN" dirty="0" err="1" smtClean="0"/>
              <a:t>Humann</a:t>
            </a:r>
            <a:r>
              <a:rPr lang="en-US" altLang="zh-CN" dirty="0" smtClean="0"/>
              <a:t>, FCC week 2021 talk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 smtClean="0"/>
              <a:t>Continuous shielding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4"/>
          </p:nvPr>
        </p:nvSpPr>
        <p:spPr>
          <a:xfrm>
            <a:off x="6427724" y="1353312"/>
            <a:ext cx="5523484" cy="4681728"/>
          </a:xfrm>
        </p:spPr>
        <p:txBody>
          <a:bodyPr/>
          <a:lstStyle/>
          <a:p>
            <a:r>
              <a:rPr lang="en-US" altLang="zh-CN" dirty="0" smtClean="0"/>
              <a:t>Equivalent to LEP layout</a:t>
            </a:r>
          </a:p>
          <a:p>
            <a:r>
              <a:rPr lang="en-US" altLang="zh-CN" dirty="0" smtClean="0"/>
              <a:t>Continuous shielding around VC in MBs</a:t>
            </a:r>
          </a:p>
          <a:p>
            <a:pPr lvl="1"/>
            <a:r>
              <a:rPr lang="en-US" altLang="zh-CN" dirty="0" smtClean="0"/>
              <a:t>Due to space restrictions from yoke and coils respectively, no shielding in MQs and </a:t>
            </a:r>
            <a:r>
              <a:rPr lang="en-US" altLang="zh-CN" dirty="0" err="1" smtClean="0"/>
              <a:t>MSs.</a:t>
            </a:r>
            <a:endParaRPr lang="en-US" altLang="zh-CN" dirty="0" smtClean="0"/>
          </a:p>
          <a:p>
            <a:r>
              <a:rPr lang="en-US" altLang="zh-CN" dirty="0" smtClean="0"/>
              <a:t>Intermet180 (Tungsten alloy)</a:t>
            </a:r>
          </a:p>
          <a:p>
            <a:r>
              <a:rPr lang="en-US" altLang="zh-CN" dirty="0" smtClean="0"/>
              <a:t>Shielding thickness:</a:t>
            </a:r>
          </a:p>
          <a:p>
            <a:pPr lvl="1"/>
            <a:r>
              <a:rPr lang="en-US" altLang="zh-CN" dirty="0" smtClean="0"/>
              <a:t>Top/bottom: 1cm</a:t>
            </a:r>
          </a:p>
          <a:p>
            <a:pPr lvl="1"/>
            <a:r>
              <a:rPr lang="en-US" altLang="zh-CN" dirty="0" smtClean="0"/>
              <a:t>Sides: 1.3cm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49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t="1131"/>
          <a:stretch/>
        </p:blipFill>
        <p:spPr>
          <a:xfrm>
            <a:off x="504718" y="4078857"/>
            <a:ext cx="5696163" cy="19196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112" y="4528985"/>
            <a:ext cx="4746707" cy="146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内容占位符 1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latin typeface="+mn-lt"/>
                  </a:rPr>
                  <a:t>The bunch distributions at </a:t>
                </a:r>
                <a:r>
                  <a:rPr lang="en-US" altLang="zh-CN" dirty="0">
                    <a:latin typeface="+mn-lt"/>
                  </a:rPr>
                  <a:t>the dump </a:t>
                </a:r>
                <a:r>
                  <a:rPr lang="en-US" altLang="zh-CN" dirty="0" smtClean="0">
                    <a:latin typeface="+mn-lt"/>
                  </a:rPr>
                  <a:t>entrance is simulated.</a:t>
                </a:r>
              </a:p>
              <a:p>
                <a:pPr lvl="1"/>
                <a:r>
                  <a:rPr lang="en-US" altLang="zh-CN" b="0" dirty="0" smtClean="0"/>
                  <a:t>Bunch size: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&gt;7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&gt;40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zh-CN" dirty="0" smtClean="0">
                    <a:latin typeface="+mn-lt"/>
                  </a:rPr>
                  <a:t> </a:t>
                </a:r>
                <a:endParaRPr lang="en-US" altLang="zh-CN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内容占位符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35" t="-1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83BB047-3112-4C48-A285-941D9AEC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Bunch </a:t>
            </a:r>
            <a:r>
              <a:rPr lang="en-US" altLang="zh-CN" dirty="0" smtClean="0"/>
              <a:t>distribution: 50MW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30C8FCF9-EB6B-40C2-9BCA-45B9938A82EF}"/>
              </a:ext>
            </a:extLst>
          </p:cNvPr>
          <p:cNvSpPr txBox="1"/>
          <p:nvPr/>
        </p:nvSpPr>
        <p:spPr>
          <a:xfrm>
            <a:off x="690743" y="1584027"/>
            <a:ext cx="3432166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SzPct val="70000"/>
              <a:buFont typeface="+mj-ea"/>
              <a:buAutoNum type="circleNumDbPlain"/>
            </a:pP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Simulate energy deposition in dump  core.</a:t>
            </a:r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342900" indent="-342900">
              <a:buSzPct val="70000"/>
              <a:buFont typeface="+mj-ea"/>
              <a:buAutoNum type="circleNumDbPlain"/>
            </a:pP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Find the maximum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energy </a:t>
            </a: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deposition. And calculate maximum temperature rise.</a:t>
            </a:r>
          </a:p>
          <a:p>
            <a:pPr marL="342900" indent="-342900">
              <a:buSzPct val="70000"/>
              <a:buFont typeface="+mj-ea"/>
              <a:buAutoNum type="circleNumDbPlain"/>
            </a:pP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Optimize dump dimensions </a:t>
            </a:r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957672" y="818339"/>
            <a:ext cx="235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From </a:t>
            </a:r>
            <a:r>
              <a:rPr lang="en-US" altLang="zh-CN" dirty="0" err="1" smtClean="0"/>
              <a:t>Xiaohao</a:t>
            </a:r>
            <a:r>
              <a:rPr lang="en-US" altLang="zh-CN" dirty="0" smtClean="0"/>
              <a:t> Cui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5904088" y="3729619"/>
            <a:ext cx="157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Higgs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483" y="1386241"/>
            <a:ext cx="3478574" cy="263952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950" y="3964299"/>
            <a:ext cx="3483819" cy="26730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403" y="1408524"/>
            <a:ext cx="3510929" cy="26172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8483" y="4038318"/>
            <a:ext cx="3562079" cy="2647969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 rot="10800000">
            <a:off x="4273037" y="1943052"/>
            <a:ext cx="461665" cy="920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Higgs</a:t>
            </a:r>
            <a:endParaRPr lang="zh-CN" altLang="en-US" dirty="0"/>
          </a:p>
        </p:txBody>
      </p:sp>
      <p:sp>
        <p:nvSpPr>
          <p:cNvPr id="50" name="文本框 49"/>
          <p:cNvSpPr txBox="1"/>
          <p:nvPr/>
        </p:nvSpPr>
        <p:spPr>
          <a:xfrm rot="10800000">
            <a:off x="8136818" y="1785617"/>
            <a:ext cx="461665" cy="920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WW</a:t>
            </a:r>
            <a:endParaRPr lang="zh-CN" altLang="en-US" dirty="0"/>
          </a:p>
        </p:txBody>
      </p:sp>
      <p:sp>
        <p:nvSpPr>
          <p:cNvPr id="51" name="文本框 50"/>
          <p:cNvSpPr txBox="1"/>
          <p:nvPr/>
        </p:nvSpPr>
        <p:spPr>
          <a:xfrm rot="10800000">
            <a:off x="4265584" y="4538342"/>
            <a:ext cx="461665" cy="920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/>
              <a:t>Z</a:t>
            </a:r>
            <a:r>
              <a:rPr lang="en-US" altLang="zh-CN" dirty="0" smtClean="0"/>
              <a:t> pole</a:t>
            </a:r>
            <a:endParaRPr lang="zh-CN" altLang="en-US" dirty="0"/>
          </a:p>
        </p:txBody>
      </p:sp>
      <p:sp>
        <p:nvSpPr>
          <p:cNvPr id="52" name="文本框 51"/>
          <p:cNvSpPr txBox="1"/>
          <p:nvPr/>
        </p:nvSpPr>
        <p:spPr>
          <a:xfrm rot="10800000">
            <a:off x="8195594" y="4515107"/>
            <a:ext cx="461665" cy="920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err="1" smtClean="0"/>
              <a:t>ttbar</a:t>
            </a:r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191" y="3410613"/>
            <a:ext cx="3361299" cy="26554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7CC1FB6-113E-4566-9521-806D615E6ECA}"/>
              </a:ext>
            </a:extLst>
          </p:cNvPr>
          <p:cNvSpPr txBox="1"/>
          <p:nvPr/>
        </p:nvSpPr>
        <p:spPr>
          <a:xfrm>
            <a:off x="559745" y="6027003"/>
            <a:ext cx="3919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Dilution kicker requirement:</a:t>
            </a:r>
          </a:p>
          <a:p>
            <a:r>
              <a:rPr lang="en-US" altLang="zh-CN" sz="16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2. Horizontal </a:t>
            </a:r>
            <a:r>
              <a:rPr lang="en-US" altLang="zh-CN" sz="1600" dirty="0">
                <a:latin typeface="等线 Light" panose="02010600030101010101" pitchFamily="2" charset="-122"/>
                <a:ea typeface="等线 Light" panose="02010600030101010101" pitchFamily="2" charset="-122"/>
              </a:rPr>
              <a:t>kicker should reduce </a:t>
            </a:r>
            <a:r>
              <a:rPr lang="en-US" altLang="zh-CN" sz="16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step by step from </a:t>
            </a:r>
            <a:r>
              <a:rPr lang="en-US" altLang="zh-CN" sz="16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max. to min. </a:t>
            </a:r>
            <a:r>
              <a:rPr lang="en-US" altLang="zh-CN" sz="1600" dirty="0">
                <a:latin typeface="等线 Light" panose="02010600030101010101" pitchFamily="2" charset="-122"/>
                <a:ea typeface="等线 Light" panose="02010600030101010101" pitchFamily="2" charset="-122"/>
              </a:rPr>
              <a:t>in 300 us</a:t>
            </a:r>
            <a:endParaRPr lang="zh-CN" altLang="en-US" sz="1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76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deposited Energy 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The energy deposited in air and wall is less than 5%.</a:t>
            </a:r>
          </a:p>
          <a:p>
            <a:r>
              <a:rPr lang="en-US" altLang="zh-CN" dirty="0" smtClean="0"/>
              <a:t>Energy deposited in dipole and beam-pipe is quite large. </a:t>
            </a:r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 smtClean="0"/>
              <a:t>2cm-lead shielding</a:t>
            </a:r>
            <a:endParaRPr lang="zh-CN" altLang="en-US" dirty="0"/>
          </a:p>
        </p:txBody>
      </p:sp>
      <p:graphicFrame>
        <p:nvGraphicFramePr>
          <p:cNvPr id="7" name="内容占位符 4"/>
          <p:cNvGraphicFramePr>
            <a:graphicFrameLocks/>
          </p:cNvGraphicFramePr>
          <p:nvPr>
            <p:extLst/>
          </p:nvPr>
        </p:nvGraphicFramePr>
        <p:xfrm>
          <a:off x="5791200" y="1182624"/>
          <a:ext cx="620572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751"/>
                <a:gridCol w="1187022"/>
                <a:gridCol w="907178"/>
                <a:gridCol w="1027889"/>
                <a:gridCol w="102788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Z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Higgs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ttbar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Beam pipe (Al)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50.0%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45.9%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38.5%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36.0%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Beam pipe (Cu)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46.7%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27.4%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23.0%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26.8%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Lead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1.1%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9.6%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14.9%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14.5%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Iron of dipole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1.9%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14.5%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18.7%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16.4%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Iron of quadrupole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0.1%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1.4%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1.4%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Iron of </a:t>
                      </a:r>
                      <a:r>
                        <a:rPr lang="en-US" altLang="zh-CN" dirty="0" err="1" smtClean="0"/>
                        <a:t>sextupole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0.1%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Air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0.0005%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0.01%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0.03%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0.04%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Wall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0.0004%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0.03%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1.8%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3.1%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3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 parameters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353630" y="762000"/>
              <a:ext cx="9196088" cy="46114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30532"/>
                    <a:gridCol w="1323108"/>
                    <a:gridCol w="1327230"/>
                    <a:gridCol w="980939"/>
                    <a:gridCol w="1119630"/>
                    <a:gridCol w="121464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 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 (high </a:t>
                          </a:r>
                          <a:r>
                            <a:rPr lang="en-US" altLang="zh-CN" dirty="0" err="1" smtClean="0"/>
                            <a:t>lum</a:t>
                          </a:r>
                          <a:r>
                            <a:rPr lang="en-US" altLang="zh-CN" dirty="0" smtClean="0"/>
                            <a:t>.)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Beam energy (GeV)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120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45.5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182.5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SR loss/turn (GeV)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1.73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0.34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0.036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9.15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Particles/bunch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 smtClean="0"/>
                            <a:t>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20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Bunch number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242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1524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12000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15000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35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Beam current (mA)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17.4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87.9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461.0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1081.4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3.36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SR power/beam (MW)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16.5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38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30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Bending</a:t>
                          </a:r>
                          <a:r>
                            <a:rPr lang="en-US" altLang="zh-CN" baseline="0" dirty="0" smtClean="0"/>
                            <a:t> radius (km)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10.72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Critical energy(</a:t>
                          </a:r>
                          <a:r>
                            <a:rPr lang="en-US" altLang="zh-CN" dirty="0" err="1" smtClean="0"/>
                            <a:t>keV</a:t>
                          </a:r>
                          <a:r>
                            <a:rPr lang="en-US" altLang="zh-CN" dirty="0" smtClean="0"/>
                            <a:t>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358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106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19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1258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Ave. energy/photon (</a:t>
                          </a:r>
                          <a:r>
                            <a:rPr lang="en-US" altLang="zh-CN" dirty="0" err="1" smtClean="0"/>
                            <a:t>keV</a:t>
                          </a:r>
                          <a:r>
                            <a:rPr lang="en-US" altLang="zh-CN" dirty="0" smtClean="0"/>
                            <a:t>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110.1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32.6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6.0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387.3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Photons/57.2m 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1.44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4.83×</m:t>
                                </m:r>
                                <m:sSup>
                                  <m:sSup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1.44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3.38×</m:t>
                                </m:r>
                                <m:sSup>
                                  <m:sSup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4.2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353630" y="762000"/>
              <a:ext cx="9196088" cy="46114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30532"/>
                    <a:gridCol w="1323108"/>
                    <a:gridCol w="1327230"/>
                    <a:gridCol w="980939"/>
                    <a:gridCol w="1119630"/>
                    <a:gridCol w="1214649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 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 (high </a:t>
                          </a:r>
                          <a:r>
                            <a:rPr lang="en-US" altLang="zh-CN" dirty="0" err="1" smtClean="0"/>
                            <a:t>lum</a:t>
                          </a:r>
                          <a:r>
                            <a:rPr lang="en-US" altLang="zh-CN" dirty="0" smtClean="0"/>
                            <a:t>.)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Beam energy (GeV)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120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45.5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182.5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SR loss/turn (GeV)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1.73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0.34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0.036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9.15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89" t="-380328" r="-185472" b="-7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20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Bunch number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242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1524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12000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15000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35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Beam current (mA)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17.4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87.9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461.0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1081.4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3.36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SR power/beam (MW)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16.5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38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30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Bending</a:t>
                          </a:r>
                          <a:r>
                            <a:rPr lang="en-US" altLang="zh-CN" baseline="0" dirty="0" smtClean="0"/>
                            <a:t> radius (km)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10.72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Critical energy(</a:t>
                          </a:r>
                          <a:r>
                            <a:rPr lang="en-US" altLang="zh-CN" dirty="0" err="1" smtClean="0"/>
                            <a:t>keV</a:t>
                          </a:r>
                          <a:r>
                            <a:rPr lang="en-US" altLang="zh-CN" dirty="0" smtClean="0"/>
                            <a:t>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358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106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19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1258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Ave. energy/photon (</a:t>
                          </a:r>
                          <a:r>
                            <a:rPr lang="en-US" altLang="zh-CN" dirty="0" err="1" smtClean="0"/>
                            <a:t>keV</a:t>
                          </a:r>
                          <a:r>
                            <a:rPr lang="en-US" altLang="zh-CN" dirty="0" smtClean="0"/>
                            <a:t>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110.1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32.6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6.0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387.3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6337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Photons/57.2m 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44700" t="-632692" r="-352995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43119" t="-632692" r="-251376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00000" t="-632692" r="-240373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12500" t="-632692" r="-110326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58794" t="-632692" r="-2010" b="-192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7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1"/>
          <p:cNvSpPr txBox="1">
            <a:spLocks/>
          </p:cNvSpPr>
          <p:nvPr/>
        </p:nvSpPr>
        <p:spPr>
          <a:xfrm>
            <a:off x="6891504" y="741680"/>
            <a:ext cx="4876800" cy="543052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Quadrupole XY plane 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Quadrupole : YZ plane 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Dose hot </a:t>
            </a:r>
            <a:r>
              <a:rPr lang="en-US" altLang="zh-CN" dirty="0" smtClean="0"/>
              <a:t>points </a:t>
            </a:r>
            <a:r>
              <a:rPr lang="en-US" altLang="zh-CN" dirty="0"/>
              <a:t>caused by </a:t>
            </a:r>
            <a:r>
              <a:rPr lang="en-US" altLang="zh-CN" dirty="0" smtClean="0"/>
              <a:t>particles bypassing </a:t>
            </a:r>
            <a:br>
              <a:rPr lang="en-US" altLang="zh-CN" dirty="0" smtClean="0"/>
            </a:br>
            <a:r>
              <a:rPr lang="en-US" altLang="zh-CN" dirty="0" smtClean="0"/>
              <a:t>lead shielding.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2D dose distribution on the surface of insulator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11" name="标题 4"/>
          <p:cNvSpPr>
            <a:spLocks noGrp="1"/>
          </p:cNvSpPr>
          <p:nvPr>
            <p:ph type="title"/>
          </p:nvPr>
        </p:nvSpPr>
        <p:spPr>
          <a:xfrm>
            <a:off x="914400" y="0"/>
            <a:ext cx="11036808" cy="762000"/>
          </a:xfrm>
        </p:spPr>
        <p:txBody>
          <a:bodyPr>
            <a:normAutofit/>
          </a:bodyPr>
          <a:lstStyle/>
          <a:p>
            <a:r>
              <a:rPr lang="en-US" altLang="zh-CN" dirty="0"/>
              <a:t>Hot points (2cm lead)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47" y="4385714"/>
            <a:ext cx="4268450" cy="247228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247" y="1355084"/>
            <a:ext cx="3854433" cy="2675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6801" y="1012753"/>
            <a:ext cx="4747645" cy="2809672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8094688" y="1409872"/>
            <a:ext cx="1509697" cy="613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432" y="4076947"/>
            <a:ext cx="4727014" cy="261839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9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Hot points (2cm lead)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037" y="1349185"/>
            <a:ext cx="3930206" cy="2725279"/>
          </a:xfrm>
          <a:prstGeom prst="rect">
            <a:avLst/>
          </a:prstGeom>
        </p:spPr>
      </p:pic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914400" y="762000"/>
            <a:ext cx="10363200" cy="5410200"/>
          </a:xfrm>
        </p:spPr>
        <p:txBody>
          <a:bodyPr/>
          <a:lstStyle/>
          <a:p>
            <a:r>
              <a:rPr lang="en-US" altLang="zh-CN" dirty="0"/>
              <a:t>Dose hot </a:t>
            </a:r>
            <a:r>
              <a:rPr lang="en-US" altLang="zh-CN" dirty="0" smtClean="0"/>
              <a:t>points </a:t>
            </a:r>
            <a:r>
              <a:rPr lang="en-US" altLang="zh-CN" dirty="0"/>
              <a:t>caused by </a:t>
            </a:r>
            <a:r>
              <a:rPr lang="en-US" altLang="zh-CN" dirty="0" smtClean="0"/>
              <a:t>particles bypassing </a:t>
            </a:r>
            <a:br>
              <a:rPr lang="en-US" altLang="zh-CN" dirty="0" smtClean="0"/>
            </a:br>
            <a:r>
              <a:rPr lang="en-US" altLang="zh-CN" dirty="0" smtClean="0"/>
              <a:t>lead shielding.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2D dose distribution on the surface of insulator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13" name="内容占位符 1"/>
          <p:cNvSpPr txBox="1">
            <a:spLocks/>
          </p:cNvSpPr>
          <p:nvPr/>
        </p:nvSpPr>
        <p:spPr>
          <a:xfrm>
            <a:off x="6891504" y="741680"/>
            <a:ext cx="4876800" cy="543052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Sextupole</a:t>
            </a:r>
            <a:r>
              <a:rPr lang="en-US" altLang="zh-CN" dirty="0" smtClean="0"/>
              <a:t> XY plane 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err="1" smtClean="0"/>
              <a:t>Sextupole</a:t>
            </a:r>
            <a:r>
              <a:rPr lang="en-US" altLang="zh-CN" dirty="0" smtClean="0"/>
              <a:t> : YZ plane 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761" y="4366626"/>
            <a:ext cx="4450403" cy="24913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5624" y="1083279"/>
            <a:ext cx="4660614" cy="27901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3826" y="4136672"/>
            <a:ext cx="4568640" cy="269490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6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54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8344" y="3527852"/>
            <a:ext cx="4083656" cy="27039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047" y="3551651"/>
            <a:ext cx="4088609" cy="27211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047" y="630907"/>
            <a:ext cx="3993632" cy="26946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256" y="630907"/>
            <a:ext cx="4111791" cy="27435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08" y="633144"/>
            <a:ext cx="3966450" cy="27390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3613" y="3517780"/>
            <a:ext cx="4113971" cy="27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188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Dose around insulators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Lead thickness: 1.5cm</a:t>
            </a:r>
          </a:p>
          <a:p>
            <a:r>
              <a:rPr lang="en-US" altLang="zh-CN" dirty="0" smtClean="0"/>
              <a:t>Dipole: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Quadrupole: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8238973"/>
                  </p:ext>
                </p:extLst>
              </p:nvPr>
            </p:nvGraphicFramePr>
            <p:xfrm>
              <a:off x="1334570" y="1524000"/>
              <a:ext cx="8330946" cy="14691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189"/>
                    <a:gridCol w="1369225"/>
                    <a:gridCol w="1222625"/>
                    <a:gridCol w="1551398"/>
                    <a:gridCol w="2521509"/>
                  </a:tblGrid>
                  <a:tr h="320675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20675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2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Al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257±4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10673±46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2.23±0.01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32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Cu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0.42±0.32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201±4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10151±</m:t>
                                </m:r>
                                <m:r>
                                  <a:rPr lang="en-US" altLang="zh-CN" b="0" i="0" dirty="0" smtClean="0">
                                    <a:latin typeface="Cambria Math" panose="02040503050406030204" pitchFamily="18" charset="0"/>
                                  </a:rPr>
                                  <m:t>47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2.30±0.01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8238973"/>
                  </p:ext>
                </p:extLst>
              </p:nvPr>
            </p:nvGraphicFramePr>
            <p:xfrm>
              <a:off x="1334570" y="1524000"/>
              <a:ext cx="8330946" cy="14691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189"/>
                    <a:gridCol w="1369225"/>
                    <a:gridCol w="1222625"/>
                    <a:gridCol w="1551398"/>
                    <a:gridCol w="2521509"/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688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Al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22768" t="-204918" r="-39017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48259" t="-204918" r="-33482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74510" t="-204918" r="-16392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30676" t="-204918" r="-966" b="-124590"/>
                          </a:stretch>
                        </a:blipFill>
                      </a:tcPr>
                    </a:tc>
                  </a:tr>
                  <a:tr h="3688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Cu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22768" t="-310000" r="-390179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48259" t="-310000" r="-334826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74510" t="-310000" r="-163922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30676" t="-310000" r="-966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0528586"/>
                  </p:ext>
                </p:extLst>
              </p:nvPr>
            </p:nvGraphicFramePr>
            <p:xfrm>
              <a:off x="1334572" y="3689087"/>
              <a:ext cx="8330945" cy="221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189"/>
                    <a:gridCol w="1347424"/>
                    <a:gridCol w="1389455"/>
                    <a:gridCol w="1506874"/>
                    <a:gridCol w="2421003"/>
                  </a:tblGrid>
                  <a:tr h="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Top 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221±4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9367±99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1.41±0.02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Bottom 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216±4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9249±</m:t>
                                </m:r>
                                <m:r>
                                  <a:rPr lang="en-US" altLang="zh-CN" b="0" i="0" dirty="0" smtClean="0">
                                    <a:latin typeface="Cambria Math" panose="02040503050406030204" pitchFamily="18" charset="0"/>
                                  </a:rPr>
                                  <m:t>97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1.31±0.02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Top 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121±2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6070±58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9.94±0.10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Bottom 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0.11±0.04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117±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5924±</m:t>
                                </m:r>
                                <m:r>
                                  <a:rPr lang="en-US" altLang="zh-CN" b="0" i="0" dirty="0" smtClean="0">
                                    <a:latin typeface="Cambria Math" panose="02040503050406030204" pitchFamily="18" charset="0"/>
                                  </a:rPr>
                                  <m:t>54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9.56±0.09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0528586"/>
                  </p:ext>
                </p:extLst>
              </p:nvPr>
            </p:nvGraphicFramePr>
            <p:xfrm>
              <a:off x="1334572" y="3689087"/>
              <a:ext cx="8330945" cy="221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189"/>
                    <a:gridCol w="1347424"/>
                    <a:gridCol w="1389455"/>
                    <a:gridCol w="1506874"/>
                    <a:gridCol w="2421003"/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Top 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4434" t="-204918" r="-39683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7544" t="-204918" r="-284649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3117" t="-204918" r="-16275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3970" t="-204918" r="-1005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Bottom 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4434" t="-304918" r="-39683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7544" t="-304918" r="-28464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3117" t="-304918" r="-16275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3970" t="-304918" r="-1005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Top 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4434" t="-404918" r="-39683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7544" t="-404918" r="-28464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3117" t="-404918" r="-16275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3970" t="-404918" r="-1005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Bottom 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4434" t="-504918" r="-39683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7544" t="-504918" r="-28464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3117" t="-504918" r="-16275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3970" t="-504918" r="-1005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1014092"/>
                  </p:ext>
                </p:extLst>
              </p:nvPr>
            </p:nvGraphicFramePr>
            <p:xfrm>
              <a:off x="3048000" y="5126990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442346"/>
                    <a:gridCol w="1605654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Quadrupole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Sextupole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 smtClean="0"/>
                            <a:t>Gy)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8.06±0.04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4.94±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7.3±0.3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1014092"/>
                  </p:ext>
                </p:extLst>
              </p:nvPr>
            </p:nvGraphicFramePr>
            <p:xfrm>
              <a:off x="3048000" y="5126990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442346"/>
                    <a:gridCol w="1605654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Quadrupole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Sextupole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800" t="-108197" r="-302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6329" t="-108197" r="-21856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85932" t="-108197" r="-9695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800" t="-108197" r="-200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Dose around insulators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Lead thickness: 1.5cm</a:t>
            </a:r>
          </a:p>
          <a:p>
            <a:r>
              <a:rPr lang="en-US" altLang="zh-CN" dirty="0" err="1" smtClean="0"/>
              <a:t>Sextupole</a:t>
            </a:r>
            <a:r>
              <a:rPr lang="en-US" altLang="zh-CN" dirty="0" smtClean="0"/>
              <a:t>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Running </a:t>
            </a:r>
            <a:br>
              <a:rPr lang="en-US" altLang="zh-CN" dirty="0" smtClean="0"/>
            </a:br>
            <a:r>
              <a:rPr lang="en-US" altLang="zh-CN" dirty="0" smtClean="0"/>
              <a:t>schedule </a:t>
            </a:r>
          </a:p>
          <a:p>
            <a:r>
              <a:rPr lang="en-US" altLang="zh-CN" dirty="0"/>
              <a:t>Dose:</a:t>
            </a:r>
          </a:p>
          <a:p>
            <a:pPr lvl="1"/>
            <a:r>
              <a:rPr lang="en-US" altLang="zh-CN" dirty="0"/>
              <a:t>10y H/Z/WW</a:t>
            </a:r>
          </a:p>
          <a:p>
            <a:endParaRPr lang="en-US" altLang="zh-CN" dirty="0"/>
          </a:p>
          <a:p>
            <a:pPr lvl="1"/>
            <a:r>
              <a:rPr lang="en-US" altLang="zh-CN" dirty="0"/>
              <a:t>One year </a:t>
            </a:r>
            <a:br>
              <a:rPr lang="en-US" altLang="zh-CN" dirty="0"/>
            </a:br>
            <a:r>
              <a:rPr lang="en-US" altLang="zh-CN" dirty="0"/>
              <a:t>running </a:t>
            </a:r>
            <a:r>
              <a:rPr lang="en-US" altLang="zh-CN" dirty="0" err="1"/>
              <a:t>ttbar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1228024"/>
                  </p:ext>
                </p:extLst>
              </p:nvPr>
            </p:nvGraphicFramePr>
            <p:xfrm>
              <a:off x="1155700" y="1481554"/>
              <a:ext cx="8624570" cy="14691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3401"/>
                    <a:gridCol w="1469204"/>
                    <a:gridCol w="1695236"/>
                    <a:gridCol w="2476072"/>
                    <a:gridCol w="2250657"/>
                  </a:tblGrid>
                  <a:tr h="33296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3296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3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651±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zh-CN" altLang="en-US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3.19±0.05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4.93±0.08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 smtClean="0"/>
                        </a:p>
                      </a:txBody>
                      <a:tcPr anchor="ctr"/>
                    </a:tc>
                  </a:tr>
                  <a:tr h="33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325±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zh-CN" altLang="en-US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1.80±0.03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2.95±0.05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1228024"/>
                  </p:ext>
                </p:extLst>
              </p:nvPr>
            </p:nvGraphicFramePr>
            <p:xfrm>
              <a:off x="1155700" y="1481554"/>
              <a:ext cx="8624570" cy="14691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3401"/>
                    <a:gridCol w="1469204"/>
                    <a:gridCol w="1695236"/>
                    <a:gridCol w="2476072"/>
                    <a:gridCol w="2250657"/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688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0000" t="-204918" r="-43719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30576" t="-204918" r="-28057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7882" t="-204918" r="-9211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2973" t="-204918" r="-1081" b="-124590"/>
                          </a:stretch>
                        </a:blipFill>
                      </a:tcPr>
                    </a:tc>
                  </a:tr>
                  <a:tr h="3688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0000" t="-304918" r="-43719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30576" t="-304918" r="-28057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7882" t="-304918" r="-9211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2973" t="-304918" r="-1081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713656"/>
              </p:ext>
            </p:extLst>
          </p:nvPr>
        </p:nvGraphicFramePr>
        <p:xfrm>
          <a:off x="3048000" y="3045065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2346"/>
                <a:gridCol w="1605654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Higgs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Z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WW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Running</a:t>
                      </a:r>
                      <a:r>
                        <a:rPr lang="en-US" altLang="zh-CN" baseline="0" dirty="0" smtClean="0"/>
                        <a:t> time (</a:t>
                      </a:r>
                      <a:r>
                        <a:rPr lang="en-US" altLang="zh-CN" dirty="0" err="1" smtClean="0"/>
                        <a:t>yr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1028994"/>
                  </p:ext>
                </p:extLst>
              </p:nvPr>
            </p:nvGraphicFramePr>
            <p:xfrm>
              <a:off x="3048000" y="4190605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442346"/>
                    <a:gridCol w="1605654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Quadrupole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Sextupole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 smtClean="0"/>
                            <a:t>Gy)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11.33±0.0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9.94±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0.11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33.76±0.6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1028994"/>
                  </p:ext>
                </p:extLst>
              </p:nvPr>
            </p:nvGraphicFramePr>
            <p:xfrm>
              <a:off x="3048000" y="4190605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442346"/>
                    <a:gridCol w="1605654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Quadrupole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Sextupole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800" t="-109836" r="-302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06329" t="-109836" r="-21856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85932" t="-109836" r="-9695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00800" t="-109836" r="-200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9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Dose around insulators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Lead thickness: 2.5cm</a:t>
            </a:r>
          </a:p>
          <a:p>
            <a:r>
              <a:rPr lang="en-US" altLang="zh-CN" dirty="0" smtClean="0"/>
              <a:t>Dipole: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Quadrupole: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343457"/>
                  </p:ext>
                </p:extLst>
              </p:nvPr>
            </p:nvGraphicFramePr>
            <p:xfrm>
              <a:off x="1337361" y="1524000"/>
              <a:ext cx="8330946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189"/>
                    <a:gridCol w="1369225"/>
                    <a:gridCol w="1222625"/>
                    <a:gridCol w="1551398"/>
                    <a:gridCol w="2521509"/>
                  </a:tblGrid>
                  <a:tr h="320675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20675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2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Al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12±1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3421±23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9.26±0.06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32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Cu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5±2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2914±2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8.36±0.06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343457"/>
                  </p:ext>
                </p:extLst>
              </p:nvPr>
            </p:nvGraphicFramePr>
            <p:xfrm>
              <a:off x="1337361" y="1524000"/>
              <a:ext cx="8330946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189"/>
                    <a:gridCol w="1369225"/>
                    <a:gridCol w="1222625"/>
                    <a:gridCol w="1551398"/>
                    <a:gridCol w="2521509"/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Al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22768" t="-208333" r="-390179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48259" t="-208333" r="-334826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74510" t="-208333" r="-163922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30676" t="-208333" r="-966" b="-1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Cu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22768" t="-308333" r="-390179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48259" t="-308333" r="-334826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74510" t="-308333" r="-163922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30676" t="-308333" r="-966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4647264"/>
                  </p:ext>
                </p:extLst>
              </p:nvPr>
            </p:nvGraphicFramePr>
            <p:xfrm>
              <a:off x="1337362" y="3656037"/>
              <a:ext cx="8330945" cy="221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189"/>
                    <a:gridCol w="1347424"/>
                    <a:gridCol w="1389455"/>
                    <a:gridCol w="1506874"/>
                    <a:gridCol w="2421003"/>
                  </a:tblGrid>
                  <a:tr h="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Top 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99±2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4806±48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6.66±0.08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Bottom 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126±2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5166±55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6.64±0.08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Top 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50±1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2795±27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4.48±0.04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Bottom 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0.29±0.0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67±1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3029±30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4.67±0.04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4647264"/>
                  </p:ext>
                </p:extLst>
              </p:nvPr>
            </p:nvGraphicFramePr>
            <p:xfrm>
              <a:off x="1337362" y="3656037"/>
              <a:ext cx="8330945" cy="221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189"/>
                    <a:gridCol w="1347424"/>
                    <a:gridCol w="1389455"/>
                    <a:gridCol w="1506874"/>
                    <a:gridCol w="2421003"/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Top 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4434" t="-206557" r="-39683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7544" t="-206557" r="-284649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3117" t="-206557" r="-16275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3970" t="-206557" r="-1005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Bottom 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4434" t="-306557" r="-39683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7544" t="-306557" r="-28464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3117" t="-306557" r="-16275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3970" t="-306557" r="-1005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Top 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4434" t="-406557" r="-39683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7544" t="-406557" r="-28464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3117" t="-406557" r="-16275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3970" t="-406557" r="-1005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Bottom 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4434" t="-506557" r="-39683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7544" t="-506557" r="-28464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3117" t="-506557" r="-16275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3970" t="-506557" r="-1005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2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6227991"/>
                  </p:ext>
                </p:extLst>
              </p:nvPr>
            </p:nvGraphicFramePr>
            <p:xfrm>
              <a:off x="3048000" y="5531106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442346"/>
                    <a:gridCol w="1605654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Quadrupole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Sextupole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 smtClean="0"/>
                            <a:t>Gy)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3.24±0.0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2.33±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0.03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.9±0.</m:t>
                                </m:r>
                                <m:r>
                                  <a:rPr lang="en-US" altLang="zh-CN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6227991"/>
                  </p:ext>
                </p:extLst>
              </p:nvPr>
            </p:nvGraphicFramePr>
            <p:xfrm>
              <a:off x="3048000" y="5531106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442346"/>
                    <a:gridCol w="1605654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Quadrupole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Sextupole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800" t="-109836" r="-302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6329" t="-109836" r="-21856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85932" t="-109836" r="-9695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800" t="-109836" r="-200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Dose around insulators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Lead thickness: </a:t>
            </a:r>
            <a:r>
              <a:rPr lang="en-US" altLang="zh-CN" dirty="0" smtClean="0"/>
              <a:t>2.5cm</a:t>
            </a:r>
            <a:endParaRPr lang="en-US" altLang="zh-CN" dirty="0"/>
          </a:p>
          <a:p>
            <a:r>
              <a:rPr lang="en-US" altLang="zh-CN" dirty="0" err="1" smtClean="0"/>
              <a:t>Sextupole</a:t>
            </a:r>
            <a:r>
              <a:rPr lang="en-US" altLang="zh-CN" dirty="0" smtClean="0"/>
              <a:t>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Running </a:t>
            </a:r>
            <a:br>
              <a:rPr lang="en-US" altLang="zh-CN" dirty="0" smtClean="0"/>
            </a:br>
            <a:r>
              <a:rPr lang="en-US" altLang="zh-CN" dirty="0" smtClean="0"/>
              <a:t>schedule</a:t>
            </a:r>
          </a:p>
          <a:p>
            <a:endParaRPr lang="en-US" altLang="zh-CN" dirty="0" smtClean="0"/>
          </a:p>
          <a:p>
            <a:r>
              <a:rPr lang="en-US" altLang="zh-CN" dirty="0"/>
              <a:t>Dose:</a:t>
            </a:r>
          </a:p>
          <a:p>
            <a:pPr lvl="1"/>
            <a:r>
              <a:rPr lang="en-US" altLang="zh-CN" dirty="0"/>
              <a:t>10y H/Z/WW</a:t>
            </a:r>
          </a:p>
          <a:p>
            <a:endParaRPr lang="en-US" altLang="zh-CN" dirty="0"/>
          </a:p>
          <a:p>
            <a:pPr lvl="1"/>
            <a:r>
              <a:rPr lang="en-US" altLang="zh-CN" dirty="0"/>
              <a:t>One year </a:t>
            </a:r>
            <a:br>
              <a:rPr lang="en-US" altLang="zh-CN" dirty="0"/>
            </a:br>
            <a:r>
              <a:rPr lang="en-US" altLang="zh-CN" dirty="0"/>
              <a:t>running </a:t>
            </a:r>
            <a:r>
              <a:rPr lang="en-US" altLang="zh-CN" dirty="0" err="1"/>
              <a:t>ttbar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7335908"/>
                  </p:ext>
                </p:extLst>
              </p:nvPr>
            </p:nvGraphicFramePr>
            <p:xfrm>
              <a:off x="1862836" y="1627487"/>
              <a:ext cx="8624570" cy="14691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3401"/>
                    <a:gridCol w="1469204"/>
                    <a:gridCol w="1695236"/>
                    <a:gridCol w="2476072"/>
                    <a:gridCol w="2250657"/>
                  </a:tblGrid>
                  <a:tr h="220172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220172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2220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243±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zh-CN" altLang="en-US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1.13±0.02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1.69±0.03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 smtClean="0"/>
                        </a:p>
                      </a:txBody>
                      <a:tcPr anchor="ctr"/>
                    </a:tc>
                  </a:tr>
                  <a:tr h="2220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114±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zh-CN" altLang="en-US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6.65±0.11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1.09±0.02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7335908"/>
                  </p:ext>
                </p:extLst>
              </p:nvPr>
            </p:nvGraphicFramePr>
            <p:xfrm>
              <a:off x="1862836" y="1627487"/>
              <a:ext cx="8624570" cy="14691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3401"/>
                    <a:gridCol w="1469204"/>
                    <a:gridCol w="1695236"/>
                    <a:gridCol w="2476072"/>
                    <a:gridCol w="2250657"/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688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0000" t="-204918" r="-43719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30576" t="-204918" r="-280576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7882" t="-204918" r="-92118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2973" t="-204918" r="-1081" b="-126230"/>
                          </a:stretch>
                        </a:blipFill>
                      </a:tcPr>
                    </a:tc>
                  </a:tr>
                  <a:tr h="3688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0000" t="-304918" r="-43719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30576" t="-304918" r="-280576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7882" t="-304918" r="-92118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2973" t="-304918" r="-1081" b="-262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04599"/>
              </p:ext>
            </p:extLst>
          </p:nvPr>
        </p:nvGraphicFramePr>
        <p:xfrm>
          <a:off x="3048000" y="3197569"/>
          <a:ext cx="6096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2346"/>
                <a:gridCol w="1605654"/>
                <a:gridCol w="1524000"/>
              </a:tblGrid>
              <a:tr h="280459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Higgs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Z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WW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840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Running</a:t>
                      </a:r>
                      <a:r>
                        <a:rPr lang="en-US" altLang="zh-CN" baseline="0" dirty="0" smtClean="0"/>
                        <a:t> time (</a:t>
                      </a:r>
                      <a:r>
                        <a:rPr lang="en-US" altLang="zh-CN" dirty="0" err="1" smtClean="0"/>
                        <a:t>yr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7835983"/>
                  </p:ext>
                </p:extLst>
              </p:nvPr>
            </p:nvGraphicFramePr>
            <p:xfrm>
              <a:off x="3048000" y="4594569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442346"/>
                    <a:gridCol w="1605654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Quadrupole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Sextupole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 smtClean="0"/>
                            <a:t>Gy)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3.62±0.0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5.49±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12.0±0.2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7835983"/>
                  </p:ext>
                </p:extLst>
              </p:nvPr>
            </p:nvGraphicFramePr>
            <p:xfrm>
              <a:off x="3048000" y="4594569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442346"/>
                    <a:gridCol w="1605654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Quadrupole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Sextupole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800" t="-108197" r="-302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06329" t="-108197" r="-21856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85932" t="-108197" r="-9695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00800" t="-108197" r="-200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5BF6D6-BFC7-4387-94B7-C57ED225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Temperature rise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E4A20C1-5365-4C06-A418-BA1280D21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Simulate only one bunch whose width is minimum</a:t>
            </a:r>
            <a:br>
              <a:rPr lang="en-US" altLang="zh-CN" dirty="0"/>
            </a:b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9CED331-4ED1-4014-888D-BA8120BF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59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xmlns="" id="{799A6411-0540-470A-8C27-0FC36C1463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3370668"/>
                  </p:ext>
                </p:extLst>
              </p:nvPr>
            </p:nvGraphicFramePr>
            <p:xfrm>
              <a:off x="2544120" y="1246830"/>
              <a:ext cx="5677716" cy="411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628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946286">
                      <a:extLst>
                        <a:ext uri="{9D8B030D-6E8A-4147-A177-3AD203B41FA5}">
                          <a16:colId xmlns:a16="http://schemas.microsoft.com/office/drawing/2014/main" xmlns="" val="1109262345"/>
                        </a:ext>
                      </a:extLst>
                    </a:gridCol>
                    <a:gridCol w="94628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94628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94628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946286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</a:tblGrid>
                  <a:tr h="900000"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Z(2T high </a:t>
                          </a:r>
                          <a:r>
                            <a:rPr lang="en-US" altLang="zh-CN" dirty="0" err="1"/>
                            <a:t>lumi</a:t>
                          </a:r>
                          <a:r>
                            <a:rPr lang="en-US" altLang="zh-CN" dirty="0"/>
                            <a:t>.)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Beam energy/GeV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175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120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45.5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Ne/(bunch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Bunch number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218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1569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15000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Total energy/MJ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16.4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Maximum temperature</a:t>
                          </a:r>
                          <a:r>
                            <a:rPr lang="en-US" altLang="zh-CN" baseline="0" dirty="0"/>
                            <a:t> ris</a:t>
                          </a:r>
                          <a:r>
                            <a:rPr lang="en-US" altLang="zh-CN" dirty="0"/>
                            <a:t>e 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Fluka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229±3</m:t>
                                </m:r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b="0" i="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138±4</m:t>
                                </m:r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103±1</m:t>
                                </m:r>
                                <m:r>
                                  <a:rPr lang="en-US" altLang="zh-CN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714±12</m:t>
                                </m:r>
                                <m:r>
                                  <a:rPr lang="en-US" altLang="zh-CN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One bunch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227.7±0.5</m:t>
                                </m:r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140.8±0.3</m:t>
                                </m:r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78.5±0.3</m:t>
                                </m:r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88±29</m:t>
                                </m:r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6150680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99A6411-0540-470A-8C27-0FC36C1463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3370668"/>
                  </p:ext>
                </p:extLst>
              </p:nvPr>
            </p:nvGraphicFramePr>
            <p:xfrm>
              <a:off x="2544120" y="1246830"/>
              <a:ext cx="5677716" cy="411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62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9462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109262345"/>
                        </a:ext>
                      </a:extLst>
                    </a:gridCol>
                    <a:gridCol w="9462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9462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9462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9462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</a:tblGrid>
                  <a:tr h="914400"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Z(2T high </a:t>
                          </a:r>
                          <a:r>
                            <a:rPr lang="en-US" altLang="zh-CN" dirty="0" err="1"/>
                            <a:t>lumi</a:t>
                          </a:r>
                          <a:r>
                            <a:rPr lang="en-US" altLang="zh-CN" dirty="0"/>
                            <a:t>.)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Beam energy/GeV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175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120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45.5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22" t="-433333" r="-200965" b="-62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Bunch number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218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1569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15000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Total energy/MJ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16.4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69399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Maximum temperature</a:t>
                          </a:r>
                          <a:r>
                            <a:rPr lang="en-US" altLang="zh-CN" baseline="0" dirty="0"/>
                            <a:t> ris</a:t>
                          </a:r>
                          <a:r>
                            <a:rPr lang="en-US" altLang="zh-CN" dirty="0"/>
                            <a:t>e 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Fluka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1290" t="-386842" r="-303226" b="-1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1290" t="-386842" r="-203226" b="-1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98718" t="-386842" r="-101923" b="-1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01935" t="-386842" r="-2581" b="-1245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769048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One bunch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1290" t="-440476" r="-303226" b="-12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1290" t="-440476" r="-203226" b="-12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98718" t="-440476" r="-101923" b="-12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01935" t="-440476" r="-2581" b="-126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150680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991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73EDCCD-DDC5-41B9-B195-AD6C9C8C5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Max. temperature rise: 50MW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741679"/>
            <a:ext cx="5803950" cy="5770331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Example: graphite core</a:t>
            </a: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Max. temperature rise is smaller than graphite melting point.</a:t>
            </a:r>
          </a:p>
          <a:p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Dimension (graphite + Iron): </a:t>
            </a: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R~2.3m, L~8m; constrained by the condition that dose-</a:t>
            </a:r>
            <a:r>
              <a:rPr lang="en-US" altLang="zh-CN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eq</a:t>
            </a: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 is smaller than 5.5mSv.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half" idx="2"/>
          </p:nvPr>
        </p:nvSpPr>
        <p:spPr>
          <a:xfrm>
            <a:off x="6564623" y="696565"/>
            <a:ext cx="4876800" cy="5430520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Temperature rise @Z mode</a:t>
            </a:r>
            <a:endParaRPr lang="zh-CN" altLang="en-US" dirty="0"/>
          </a:p>
          <a:p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1"/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1"/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1"/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Temperature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rise </a:t>
            </a: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@WW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mode</a:t>
            </a:r>
            <a:endParaRPr lang="zh-CN" altLang="en-US" dirty="0"/>
          </a:p>
          <a:p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表格 18">
                <a:extLst>
                  <a:ext uri="{FF2B5EF4-FFF2-40B4-BE49-F238E27FC236}">
                    <a16:creationId xmlns:a16="http://schemas.microsoft.com/office/drawing/2014/main" xmlns="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8960830"/>
                  </p:ext>
                </p:extLst>
              </p:nvPr>
            </p:nvGraphicFramePr>
            <p:xfrm>
              <a:off x="210331" y="1149119"/>
              <a:ext cx="6343656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326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167619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984738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231647"/>
                    <a:gridCol w="876385"/>
                  </a:tblGrid>
                  <a:tr h="25788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energy/GeV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180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Ne/bunch/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13.5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Bunch number (50MW)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415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19918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5988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Max. </a:t>
                          </a:r>
                          <a:r>
                            <a:rPr lang="en-US" altLang="zh-CN" sz="180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temperature</a:t>
                          </a:r>
                          <a:r>
                            <a:rPr lang="en-US" altLang="zh-CN" sz="1800" baseline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ris</a:t>
                          </a:r>
                          <a:r>
                            <a:rPr lang="en-US" altLang="zh-CN" sz="180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e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510±15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1020±30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2620±15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194±2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6447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Max. temperature</a:t>
                          </a:r>
                          <a:r>
                            <a:rPr lang="en-US" altLang="zh-CN" sz="1800" baseline="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ris</a:t>
                          </a:r>
                          <a:r>
                            <a:rPr lang="en-US" altLang="zh-CN" sz="18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e by one bunch</a:t>
                          </a:r>
                          <a:endParaRPr lang="zh-CN" altLang="en-US" sz="180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7.31±0.03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5.38±0.03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3.76±0.02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10.08±0.04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800" b="0" i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表格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8960830"/>
                  </p:ext>
                </p:extLst>
              </p:nvPr>
            </p:nvGraphicFramePr>
            <p:xfrm>
              <a:off x="210331" y="1149119"/>
              <a:ext cx="6343656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326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16761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98473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231647"/>
                    <a:gridCol w="876385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energy/GeV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180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2" t="-283333" r="-205848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13.5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Bunch number (50MW)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415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19918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Max. </a:t>
                          </a:r>
                          <a:r>
                            <a:rPr lang="en-US" altLang="zh-CN" sz="180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temperature</a:t>
                          </a:r>
                          <a:r>
                            <a:rPr lang="en-US" altLang="zh-CN" sz="1800" baseline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ris</a:t>
                          </a:r>
                          <a:r>
                            <a:rPr lang="en-US" altLang="zh-CN" sz="180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e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0">
                          <a:blip r:embed="rId3"/>
                          <a:stretch>
                            <a:fillRect l="-178646" t="-320000" r="-266667" b="-1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30247" t="-320000" r="-216049" b="-1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45050" t="-320000" r="-73267" b="-1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624306" t="-320000" r="-2778" b="-158095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Max. temperature</a:t>
                          </a:r>
                          <a:r>
                            <a:rPr lang="en-US" altLang="zh-CN" sz="1800" baseline="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ris</a:t>
                          </a:r>
                          <a:r>
                            <a:rPr lang="en-US" altLang="zh-CN" sz="18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e by one bunch</a:t>
                          </a:r>
                          <a:endParaRPr lang="zh-CN" altLang="en-US" sz="180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78646" t="-294000" r="-266667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30247" t="-294000" r="-216049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45050" t="-294000" r="-73267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624306" t="-294000" r="-2778" b="-1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3985" y="949389"/>
            <a:ext cx="4548074" cy="28331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1109" y="3928193"/>
            <a:ext cx="4610950" cy="285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9DAB3A4-F6EB-4CCA-BE53-5F6D25AC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dose </a:t>
            </a:r>
            <a:r>
              <a:rPr lang="en-US" altLang="zh-CN" sz="4400" dirty="0"/>
              <a:t>Around </a:t>
            </a:r>
            <a:r>
              <a:rPr lang="en-US" altLang="zh-CN" dirty="0"/>
              <a:t>insulators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B585BAE-3BCB-44D4-A3B7-052B065B4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b="1" dirty="0"/>
              <a:t>In the arc section of </a:t>
            </a:r>
            <a:r>
              <a:rPr lang="en-US" altLang="zh-CN" sz="2000" b="1" dirty="0" smtClean="0"/>
              <a:t>the </a:t>
            </a:r>
            <a:r>
              <a:rPr lang="en-US" altLang="zh-CN" sz="2000" b="1" dirty="0"/>
              <a:t>ring, the most important two radiation sources are from synchrotron radiation and random beam loss.</a:t>
            </a:r>
          </a:p>
          <a:p>
            <a:r>
              <a:rPr lang="en-US" altLang="zh-CN" sz="1800" dirty="0" smtClean="0"/>
              <a:t>Around coils, dose caused </a:t>
            </a:r>
            <a:r>
              <a:rPr lang="en-US" altLang="zh-CN" sz="1800" dirty="0"/>
              <a:t>by </a:t>
            </a:r>
            <a:r>
              <a:rPr lang="en-US" altLang="zh-CN" sz="1800" dirty="0" smtClean="0"/>
              <a:t>SR </a:t>
            </a:r>
            <a:r>
              <a:rPr lang="en-US" altLang="zh-CN" sz="1800" dirty="0"/>
              <a:t>is more serious than </a:t>
            </a:r>
            <a:r>
              <a:rPr lang="en-US" altLang="zh-CN" sz="1800" dirty="0" smtClean="0"/>
              <a:t>by beam loss.</a:t>
            </a:r>
            <a:endParaRPr lang="en-US" altLang="zh-CN" sz="18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494B3AA9-083E-42C8-8D0E-EE52731D5456}"/>
              </a:ext>
            </a:extLst>
          </p:cNvPr>
          <p:cNvSpPr txBox="1"/>
          <p:nvPr/>
        </p:nvSpPr>
        <p:spPr>
          <a:xfrm>
            <a:off x="1079703" y="5038888"/>
            <a:ext cx="449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 radiation dose caused by random beam loss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30D5C257-916D-4310-A2FA-5DBBF338A238}"/>
              </a:ext>
            </a:extLst>
          </p:cNvPr>
          <p:cNvSpPr txBox="1"/>
          <p:nvPr/>
        </p:nvSpPr>
        <p:spPr>
          <a:xfrm>
            <a:off x="6096000" y="5071037"/>
            <a:ext cx="4687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 radiation dose caused by synchrotron radiation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60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405" y="1840702"/>
            <a:ext cx="4711097" cy="32667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47" y="1840702"/>
            <a:ext cx="4673557" cy="32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Number of Beam losses &amp; SR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Beam losses &amp; SR photon of energy &gt;6MeV</a:t>
            </a:r>
            <a:endParaRPr lang="zh-CN" alt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 smtClean="0"/>
              <a:t>FLUKA options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Wall material:</a:t>
            </a:r>
          </a:p>
          <a:p>
            <a:pPr lvl="1"/>
            <a:r>
              <a:rPr lang="en-US" altLang="zh-CN" dirty="0" smtClean="0"/>
              <a:t>Case1: water as wall</a:t>
            </a:r>
          </a:p>
          <a:p>
            <a:pPr lvl="1"/>
            <a:r>
              <a:rPr lang="en-US" altLang="zh-CN" dirty="0" smtClean="0"/>
              <a:t>Case2: rock as wall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61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xmlns="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2480" y="1486274"/>
              <a:ext cx="5893520" cy="4572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423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055889"/>
                    <a:gridCol w="902043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75376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877330"/>
                    <a:gridCol w="840259"/>
                  </a:tblGrid>
                  <a:tr h="257886"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5788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energy/GeV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182.5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5788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Ne/bunch/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13.5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57886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Number of bunches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30MW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249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1297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11951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35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257886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415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19918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257886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Number of SR photons &gt;6MeV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30MW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8e9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6e-8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negligible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8e14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257886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1.4e10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1e-7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1.3e15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257886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Life</a:t>
                          </a:r>
                          <a:r>
                            <a:rPr lang="en-US" altLang="zh-CN" sz="1800" baseline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time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30MW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0.33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0.91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1.33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0.30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257886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257886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losses/114m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30MW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257886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5.5e7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1.0e8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6.7e8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1.2e7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7517153"/>
                  </p:ext>
                </p:extLst>
              </p:nvPr>
            </p:nvGraphicFramePr>
            <p:xfrm>
              <a:off x="202480" y="1486274"/>
              <a:ext cx="5893520" cy="4572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42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055889"/>
                    <a:gridCol w="9020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75376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877330"/>
                    <a:gridCol w="840259"/>
                  </a:tblGrid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energy/GeV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182.5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42" t="-208333" r="-135351" b="-97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13.5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Number of bunches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30MW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249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1297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11951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35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415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19918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Number of </a:t>
                          </a: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SR photons &gt;6MeV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30MW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8e9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6e-8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negligible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8e14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6400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1.4e10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1e-7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1.3e15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Life</a:t>
                          </a:r>
                          <a:r>
                            <a:rPr lang="en-US" altLang="zh-CN" sz="1800" baseline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time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30MW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0.33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0.91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1.33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0.30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losses/114m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30MW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6400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5.5e7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1.0e8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6.7e8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1.2e7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323340"/>
            <a:ext cx="5867400" cy="21336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166593" y="3682313"/>
            <a:ext cx="1076219" cy="593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291172" y="5465149"/>
            <a:ext cx="1076219" cy="593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5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Soil/rock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/>
          </p:nvPr>
        </p:nvGraphicFramePr>
        <p:xfrm>
          <a:off x="2849991" y="751840"/>
          <a:ext cx="8461137" cy="610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82930"/>
                <a:gridCol w="1392301"/>
                <a:gridCol w="1385824"/>
                <a:gridCol w="2855035"/>
                <a:gridCol w="178784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Soil 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Soil 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average components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of </a:t>
                      </a:r>
                      <a:r>
                        <a:rPr lang="zh-CN" altLang="en-US" dirty="0" smtClean="0"/>
                        <a:t>花岗岩、片麻岩、黄土、砂岩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长沙黑麋峰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density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1.6g/cm^3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2.2g/cm^3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1.2~3.3g/cm^3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~2.9g/cm^3</a:t>
                      </a:r>
                      <a:endParaRPr lang="zh-CN" altLang="en-US" dirty="0" smtClean="0"/>
                    </a:p>
                  </a:txBody>
                  <a:tcPr anchor="ctr"/>
                </a:tc>
              </a:tr>
              <a:tr h="370840">
                <a:tc rowSpan="1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Major element (</a:t>
                      </a:r>
                      <a:r>
                        <a:rPr lang="en-US" altLang="zh-CN" dirty="0" err="1" smtClean="0"/>
                        <a:t>wt</a:t>
                      </a:r>
                      <a:r>
                        <a:rPr lang="en-US" altLang="zh-CN" dirty="0" smtClean="0"/>
                        <a:t>%) </a:t>
                      </a:r>
                      <a:endParaRPr lang="zh-CN" altLang="en-US" dirty="0"/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5.1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---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---</a:t>
                      </a:r>
                      <a:endParaRPr lang="zh-CN" altLang="en-US" dirty="0" smtClean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0.12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---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---</a:t>
                      </a:r>
                      <a:endParaRPr lang="zh-CN" altLang="en-US" dirty="0" smtClean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30~70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48.3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0.1~2.9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2.4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0.4~3.7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3.5~9.7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7.8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Si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26~39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34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---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---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0.02~0.16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0.06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K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2.36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1.8~3.7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4.2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2.26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0.2~4.8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1.0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Ti</a:t>
                      </a:r>
                      <a:endParaRPr lang="en-US" altLang="zh-CN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0.09~0.8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0.11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Mn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0.02~0.12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0.02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9.6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0.8~6.3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1.1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8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Number of Beam losses &amp; SR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Beam losses &amp; SR photon of energy &gt;6MeV</a:t>
            </a:r>
            <a:endParaRPr lang="zh-CN" alt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 smtClean="0"/>
              <a:t>FLUKA options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Wall material:</a:t>
            </a:r>
          </a:p>
          <a:p>
            <a:pPr lvl="1"/>
            <a:r>
              <a:rPr lang="en-US" altLang="zh-CN" dirty="0" smtClean="0"/>
              <a:t>Case1: water as wall</a:t>
            </a:r>
          </a:p>
          <a:p>
            <a:pPr lvl="1"/>
            <a:r>
              <a:rPr lang="en-US" altLang="zh-CN" dirty="0" smtClean="0"/>
              <a:t>Case2: rock as wall</a:t>
            </a:r>
          </a:p>
          <a:p>
            <a:r>
              <a:rPr lang="en-US" altLang="zh-CN" dirty="0" smtClean="0"/>
              <a:t>One year running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63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xmlns="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2480" y="1486274"/>
              <a:ext cx="5893520" cy="429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423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055889"/>
                    <a:gridCol w="902043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75376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877330"/>
                    <a:gridCol w="840259"/>
                  </a:tblGrid>
                  <a:tr h="257886"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5788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energy/GeV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182.5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5788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Ne/bunch/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13.5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Number of bunches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415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19918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Number of SR photons &gt;6MeV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1.4e10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1e-7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negligible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1.3e15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257886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Life</a:t>
                          </a:r>
                          <a:r>
                            <a:rPr lang="en-US" altLang="zh-CN" sz="1800" baseline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time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30MW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0.33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0.91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1.33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0.30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257886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losses/114m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5.5e7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1.0e8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6.7e8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1.2e7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9253915"/>
                  </p:ext>
                </p:extLst>
              </p:nvPr>
            </p:nvGraphicFramePr>
            <p:xfrm>
              <a:off x="202480" y="1486274"/>
              <a:ext cx="5893520" cy="429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423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055889"/>
                    <a:gridCol w="90204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75376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877330"/>
                    <a:gridCol w="840259"/>
                  </a:tblGrid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energy/GeV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182.5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42" t="-208333" r="-135351" b="-90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13.5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Number of bunches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415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19918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Number of SR photons &gt;6MeV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1.4e10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1e-7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negligible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1.3e15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Life</a:t>
                          </a:r>
                          <a:r>
                            <a:rPr lang="en-US" altLang="zh-CN" sz="1800" baseline="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time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30MW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0.33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0.91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1.33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0.30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losses/114m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8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5.5e7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1.0e8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6.7e8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1.2e7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323340"/>
            <a:ext cx="5867400" cy="21336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166593" y="3338551"/>
            <a:ext cx="1076219" cy="593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250278" y="5067139"/>
            <a:ext cx="1076219" cy="593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9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Soil/rock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/>
          </p:nvPr>
        </p:nvGraphicFramePr>
        <p:xfrm>
          <a:off x="4756320" y="166626"/>
          <a:ext cx="7075313" cy="610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82930"/>
                <a:gridCol w="1392301"/>
                <a:gridCol w="2855035"/>
                <a:gridCol w="178784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Soil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average components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of </a:t>
                      </a:r>
                      <a:r>
                        <a:rPr lang="zh-CN" altLang="en-US" dirty="0" smtClean="0"/>
                        <a:t>花岗岩、片麻岩、黄土、砂岩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长沙黑麋峰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density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1.6g/cm^3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1.2~3.3g/cm^3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~2.9g/cm^3</a:t>
                      </a:r>
                      <a:endParaRPr lang="zh-CN" altLang="en-US" dirty="0" smtClean="0"/>
                    </a:p>
                  </a:txBody>
                  <a:tcPr anchor="ctr"/>
                </a:tc>
              </a:tr>
              <a:tr h="370840">
                <a:tc rowSpan="1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Major element (</a:t>
                      </a:r>
                      <a:r>
                        <a:rPr lang="en-US" altLang="zh-CN" dirty="0" err="1" smtClean="0"/>
                        <a:t>wt</a:t>
                      </a:r>
                      <a:r>
                        <a:rPr lang="en-US" altLang="zh-CN" dirty="0" smtClean="0"/>
                        <a:t>%) </a:t>
                      </a:r>
                      <a:endParaRPr lang="zh-CN" altLang="en-US" dirty="0"/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---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---</a:t>
                      </a:r>
                      <a:endParaRPr lang="zh-CN" altLang="en-US" dirty="0" smtClean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0.12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---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---</a:t>
                      </a:r>
                      <a:endParaRPr lang="zh-CN" altLang="en-US" dirty="0" smtClean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30~70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48.3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0.1~2.9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2.4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0.4~3.7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3.5~9.7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7.8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Si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26~39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34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---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0.02~0.16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0.06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K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2.36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1.8~3.7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4.2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2.26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0.2~4.8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1.0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Ti</a:t>
                      </a:r>
                      <a:endParaRPr lang="en-US" altLang="zh-CN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0.09~0.8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0.11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Mn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0.02~0.12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0.02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9.6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0.8~6.3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1.1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64</a:t>
            </a:fld>
            <a:endParaRPr lang="zh-CN" altLang="en-US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914400" y="762000"/>
            <a:ext cx="3841920" cy="587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In previous study, use soil as tunnel wall.</a:t>
            </a:r>
          </a:p>
          <a:p>
            <a:r>
              <a:rPr lang="en-US" altLang="zh-CN" dirty="0" smtClean="0"/>
              <a:t>Now use average components of different kinds of rock.</a:t>
            </a:r>
          </a:p>
          <a:p>
            <a:r>
              <a:rPr lang="en-US" altLang="zh-CN" dirty="0" smtClean="0"/>
              <a:t>Simulate residual nuclei in:</a:t>
            </a:r>
          </a:p>
          <a:p>
            <a:pPr lvl="1"/>
            <a:r>
              <a:rPr lang="en-US" altLang="zh-CN" dirty="0" smtClean="0"/>
              <a:t>Cooling water </a:t>
            </a:r>
          </a:p>
          <a:p>
            <a:pPr lvl="1"/>
            <a:r>
              <a:rPr lang="en-US" altLang="zh-CN" dirty="0" smtClean="0"/>
              <a:t>Air in tunnel</a:t>
            </a:r>
          </a:p>
          <a:p>
            <a:pPr lvl="1"/>
            <a:r>
              <a:rPr lang="en-US" altLang="zh-CN" dirty="0" smtClean="0"/>
              <a:t>Water outside tunnel</a:t>
            </a:r>
          </a:p>
          <a:p>
            <a:pPr lvl="1"/>
            <a:r>
              <a:rPr lang="en-US" altLang="zh-CN" dirty="0"/>
              <a:t>R</a:t>
            </a:r>
            <a:r>
              <a:rPr lang="en-US" altLang="zh-CN" dirty="0" smtClean="0"/>
              <a:t>ock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868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Cooling water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65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02290"/>
              </p:ext>
            </p:extLst>
          </p:nvPr>
        </p:nvGraphicFramePr>
        <p:xfrm>
          <a:off x="1422906" y="1888366"/>
          <a:ext cx="872514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288"/>
                <a:gridCol w="636559"/>
                <a:gridCol w="685932"/>
                <a:gridCol w="1431512"/>
                <a:gridCol w="1001584"/>
                <a:gridCol w="1001584"/>
                <a:gridCol w="1198955"/>
                <a:gridCol w="893864"/>
                <a:gridCol w="893864"/>
              </a:tblGrid>
              <a:tr h="280614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Half-life</a:t>
                      </a:r>
                      <a:endParaRPr lang="zh-CN" alt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Case 1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Case 2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8549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Specific</a:t>
                      </a:r>
                      <a:r>
                        <a:rPr lang="en-US" altLang="zh-CN" baseline="0" dirty="0" smtClean="0"/>
                        <a:t> activity/GB18871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Activity/GB18871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Stat. error (%)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Specific</a:t>
                      </a:r>
                      <a:r>
                        <a:rPr lang="en-US" altLang="zh-CN" baseline="0" dirty="0" smtClean="0"/>
                        <a:t> activity/GB18871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Activity/GB18871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Stat. error (%)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Beam losses @Z-pole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O15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122s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2.44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2.76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2.37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2.67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C14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5700a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3.5e-7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3.9e-3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3.4e-7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3.9e-3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Be7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53d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1.3e-2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15.2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1.3e-2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14.4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H3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12a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2.3e-6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2.6e-2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22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2.8e-6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3.2e-2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7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SR @</a:t>
                      </a:r>
                      <a:r>
                        <a:rPr lang="en-US" altLang="zh-CN" dirty="0" err="1" smtClean="0"/>
                        <a:t>ttbar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None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2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Air in tunnel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09800" y="762000"/>
            <a:ext cx="7772400" cy="5875910"/>
          </a:xfrm>
        </p:spPr>
        <p:txBody>
          <a:bodyPr/>
          <a:lstStyle/>
          <a:p>
            <a:r>
              <a:rPr lang="en-US" altLang="zh-CN" dirty="0" smtClean="0"/>
              <a:t>Activation by beam losses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66</a:t>
            </a:fld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1781251" y="621321"/>
          <a:ext cx="8725142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699"/>
                <a:gridCol w="751148"/>
                <a:gridCol w="685932"/>
                <a:gridCol w="1431512"/>
                <a:gridCol w="1001584"/>
                <a:gridCol w="1001584"/>
                <a:gridCol w="1198955"/>
                <a:gridCol w="893864"/>
                <a:gridCol w="893864"/>
              </a:tblGrid>
              <a:tr h="280614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Half-life</a:t>
                      </a:r>
                      <a:endParaRPr lang="zh-CN" alt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Case 1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Case 2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8549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Specific</a:t>
                      </a:r>
                      <a:r>
                        <a:rPr lang="en-US" altLang="zh-CN" baseline="0" dirty="0" smtClean="0"/>
                        <a:t> activity/GB18871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Activity/GB18871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Stat. error (%)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Specific</a:t>
                      </a:r>
                      <a:r>
                        <a:rPr lang="en-US" altLang="zh-CN" baseline="0" dirty="0" smtClean="0"/>
                        <a:t> activity/GB18871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Activity/GB18871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Stat. error (%)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rowSpan="10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Beam losses @Z-pole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O15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122s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2.7e-4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0.13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3.2e-4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0.15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17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C14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5700a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7.7e-7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3.2e-7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Be7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53d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1.1e-5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5.4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1.0e-5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4.8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27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3.5e-9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1.7e-2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3.9e-9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1.8e-2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P32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1.9e-7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100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P33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25d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1.9e-8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9.0e-2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3.8e-9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1.8e-2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100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Cl36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3e5a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1.6e-14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7.7e-7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100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Cl38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37m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7.e-5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61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Ar37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35d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6.1e-9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1.4e-9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6.5e-2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38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Ar41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2h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1.4e-3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0.65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5.4e-4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0.26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78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SR @</a:t>
                      </a:r>
                      <a:r>
                        <a:rPr lang="en-US" altLang="zh-CN" dirty="0" err="1" smtClean="0"/>
                        <a:t>ttbar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C14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5700a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6.5e-6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31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2.5e-6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11.7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Ar41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2h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1.5e-2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7.2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3.3e-3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29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2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Water outside </a:t>
            </a:r>
            <a:r>
              <a:rPr lang="en-US" altLang="zh-CN" dirty="0"/>
              <a:t>tunnel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67</a:t>
            </a:fld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2742566" y="1048616"/>
          <a:ext cx="5670109" cy="4073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963"/>
                <a:gridCol w="819797"/>
                <a:gridCol w="843220"/>
                <a:gridCol w="1178345"/>
                <a:gridCol w="918892"/>
                <a:gridCol w="918892"/>
              </a:tblGrid>
              <a:tr h="286906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Half-life</a:t>
                      </a:r>
                      <a:endParaRPr lang="zh-CN" alt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Water in wall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11476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Specific</a:t>
                      </a:r>
                      <a:r>
                        <a:rPr lang="en-US" altLang="zh-CN" baseline="0" dirty="0" smtClean="0"/>
                        <a:t> activity/GB18871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Activity/GB18871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Stat. error (%)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286906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Beam losses @Z-pole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O15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122s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2e-3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39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86906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C14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5700a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5e-10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8e-3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286906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Be7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53d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3e-5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477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86906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H3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12a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6e-9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86906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F18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2h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5e-6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86906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SR @</a:t>
                      </a:r>
                      <a:r>
                        <a:rPr lang="en-US" altLang="zh-CN" dirty="0" err="1" smtClean="0"/>
                        <a:t>ttbar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C14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5700a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2e-12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3e-4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99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286906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1e-10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2e-2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71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7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rock around tunnel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68</a:t>
            </a:fld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2332534" y="616938"/>
          <a:ext cx="7583204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625"/>
                <a:gridCol w="1037090"/>
                <a:gridCol w="1162367"/>
                <a:gridCol w="1490673"/>
                <a:gridCol w="1107748"/>
                <a:gridCol w="1531701"/>
              </a:tblGrid>
              <a:tr h="280614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Half-life</a:t>
                      </a:r>
                      <a:endParaRPr lang="zh-CN" alt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Rock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8549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Specific</a:t>
                      </a:r>
                      <a:r>
                        <a:rPr lang="en-US" altLang="zh-CN" baseline="0" dirty="0" smtClean="0"/>
                        <a:t> activity/GB18871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Activity/GB18871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Stat. error (%)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rowSpan="1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Beam losses @Z-pole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Co60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5.3a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8.92E-12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1.71E-04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Fe59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44d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1.62E-03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3.11E+03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0.586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Ni59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7.6e4a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2.08E-17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3.99E-10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72.617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Co58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71d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7.13E-07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1.37E+00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70.563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Co57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272d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1.09E-07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2.09E+00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47.979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Mn56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2.6h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1.03E-01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1.98E+06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0.184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Co56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77d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8.54E-06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1.64E+02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22.207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Fe55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3a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1.24E-05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2.37E+04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0.166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Co55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18h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1.70E-06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3.25E+00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50.501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Mn54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312d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6.94E-04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1.33E+03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1.793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Mn53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3.8e6a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1.98E-13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3.79E-07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2.116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Mn52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5.6d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2.02E-04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3.87E+03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4.816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Fe52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8.3h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7.45E-06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1.43E+01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23.642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3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rock around tunnel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69</a:t>
            </a:fld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2384928" y="682435"/>
          <a:ext cx="7583204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625"/>
                <a:gridCol w="1037090"/>
                <a:gridCol w="1162367"/>
                <a:gridCol w="1490673"/>
                <a:gridCol w="1107748"/>
                <a:gridCol w="1531701"/>
              </a:tblGrid>
              <a:tr h="280614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Half-life</a:t>
                      </a:r>
                      <a:endParaRPr lang="zh-CN" alt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Case 1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8549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Specific</a:t>
                      </a:r>
                      <a:r>
                        <a:rPr lang="en-US" altLang="zh-CN" baseline="0" dirty="0" smtClean="0"/>
                        <a:t> activity/GB18871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Activity/GB18871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Stat. error (%)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rowSpan="1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Beam losses @Z-pole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Cr51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28d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3.58E-06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6.86E+01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3.519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Mn51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46.2m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3.46E-05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6.63E+02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11.289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Sc48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1.8d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3.07E-05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5.88E+02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11.042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V48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16d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8.87E-05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1.70E+03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7.25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Ca47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4.5d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1.95E-05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3.74E+01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10.514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Sc47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3.3d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1.41E-05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2.70E+02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5.303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Sc46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84d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1.67E-04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3.20E+02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5.993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Ca45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163d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5.49E-06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1.05E+03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0.279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K43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22h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1.66E-05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3.18E+01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16.576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K42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12h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4.55E-03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8.71E+04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0.201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Ar41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1.8h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2.26E-06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4.33E-02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10.589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K40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1.2d9a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4.66E-11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8.94E-04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0.108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Cl38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37m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3.64E-05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6.97E+01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12.14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1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Abort trigger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741680"/>
            <a:ext cx="9908498" cy="611632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Abort request:</a:t>
            </a:r>
          </a:p>
          <a:p>
            <a:pPr lvl="1"/>
            <a:r>
              <a:rPr lang="en-US" altLang="zh-CN" dirty="0" smtClean="0"/>
              <a:t>Beam loss monitors</a:t>
            </a:r>
          </a:p>
          <a:p>
            <a:pPr lvl="1"/>
            <a:r>
              <a:rPr lang="en-US" altLang="zh-CN" dirty="0" smtClean="0"/>
              <a:t>Synchrotron oscillation phase</a:t>
            </a:r>
            <a:br>
              <a:rPr lang="en-US" altLang="zh-CN" dirty="0" smtClean="0"/>
            </a:br>
            <a:r>
              <a:rPr lang="en-US" altLang="zh-CN" dirty="0" smtClean="0"/>
              <a:t>monitor</a:t>
            </a:r>
          </a:p>
          <a:p>
            <a:pPr lvl="1"/>
            <a:r>
              <a:rPr lang="en-US" altLang="zh-CN" dirty="0" smtClean="0"/>
              <a:t>Hardware components</a:t>
            </a:r>
          </a:p>
          <a:p>
            <a:pPr lvl="1"/>
            <a:r>
              <a:rPr lang="en-US" altLang="zh-CN" dirty="0" smtClean="0"/>
              <a:t>Manual abort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Time interval</a:t>
            </a:r>
          </a:p>
          <a:p>
            <a:pPr lvl="1"/>
            <a:r>
              <a:rPr lang="en-US" altLang="zh-CN" dirty="0" smtClean="0"/>
              <a:t>Device request -&gt; local control</a:t>
            </a:r>
          </a:p>
          <a:p>
            <a:pPr lvl="1"/>
            <a:r>
              <a:rPr lang="en-US" altLang="zh-CN" dirty="0" smtClean="0"/>
              <a:t>Local control -&gt; central control</a:t>
            </a:r>
          </a:p>
          <a:p>
            <a:pPr lvl="1"/>
            <a:r>
              <a:rPr lang="en-US" altLang="zh-CN" dirty="0" smtClean="0"/>
              <a:t>Central </a:t>
            </a:r>
            <a:r>
              <a:rPr lang="en-US" altLang="zh-CN" dirty="0"/>
              <a:t>c</a:t>
            </a:r>
            <a:r>
              <a:rPr lang="en-US" altLang="zh-CN" dirty="0" smtClean="0"/>
              <a:t>ontrol -&gt; dump system</a:t>
            </a:r>
          </a:p>
          <a:p>
            <a:pPr lvl="1"/>
            <a:r>
              <a:rPr lang="en-US" altLang="zh-CN" dirty="0" smtClean="0"/>
              <a:t>Extract all beam.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Collider dump response</a:t>
            </a:r>
            <a:br>
              <a:rPr lang="en-US" altLang="zh-CN" dirty="0" smtClean="0"/>
            </a:br>
            <a:r>
              <a:rPr lang="en-US" altLang="zh-CN" dirty="0" smtClean="0"/>
              <a:t>time ~ </a:t>
            </a:r>
            <a:r>
              <a:rPr lang="en-US" altLang="zh-CN" dirty="0"/>
              <a:t>1ms</a:t>
            </a:r>
            <a:r>
              <a:rPr lang="en-US" altLang="zh-CN" dirty="0" smtClean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033"/>
          <a:stretch/>
        </p:blipFill>
        <p:spPr>
          <a:xfrm>
            <a:off x="5139756" y="477493"/>
            <a:ext cx="7220697" cy="405364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416603" y="5324403"/>
            <a:ext cx="7943850" cy="1487843"/>
            <a:chOff x="4402894" y="5394219"/>
            <a:chExt cx="7943850" cy="148784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5001" b="44788"/>
            <a:stretch/>
          </p:blipFill>
          <p:spPr>
            <a:xfrm>
              <a:off x="4402894" y="5394219"/>
              <a:ext cx="7943850" cy="148784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/>
                <p:cNvSpPr txBox="1"/>
                <p:nvPr/>
              </p:nvSpPr>
              <p:spPr>
                <a:xfrm>
                  <a:off x="5887270" y="5696070"/>
                  <a:ext cx="110947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文本框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7270" y="5696070"/>
                  <a:ext cx="1109472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/>
                <p:cNvSpPr txBox="1"/>
                <p:nvPr/>
              </p:nvSpPr>
              <p:spPr>
                <a:xfrm>
                  <a:off x="8112310" y="5720133"/>
                  <a:ext cx="110947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2310" y="5720133"/>
                  <a:ext cx="110947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/>
                <p:cNvSpPr txBox="1"/>
                <p:nvPr/>
              </p:nvSpPr>
              <p:spPr>
                <a:xfrm>
                  <a:off x="10337350" y="5720133"/>
                  <a:ext cx="110947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300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文本框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7350" y="5720133"/>
                  <a:ext cx="110947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文本框 4"/>
          <p:cNvSpPr txBox="1"/>
          <p:nvPr/>
        </p:nvSpPr>
        <p:spPr>
          <a:xfrm>
            <a:off x="7502864" y="316744"/>
            <a:ext cx="296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SuperKEKB</a:t>
            </a:r>
            <a:r>
              <a:rPr lang="en-US" altLang="zh-CN" dirty="0" smtClean="0"/>
              <a:t> Design Report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840"/>
          <a:stretch/>
        </p:blipFill>
        <p:spPr>
          <a:xfrm>
            <a:off x="4416603" y="4531133"/>
            <a:ext cx="7943850" cy="109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rock around tunnel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70</a:t>
            </a:fld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2304398" y="762000"/>
          <a:ext cx="7583204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625"/>
                <a:gridCol w="1037090"/>
                <a:gridCol w="1162367"/>
                <a:gridCol w="1490673"/>
                <a:gridCol w="1107748"/>
                <a:gridCol w="1531701"/>
              </a:tblGrid>
              <a:tr h="280614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Half-life</a:t>
                      </a:r>
                      <a:endParaRPr lang="zh-CN" alt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Case 1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8549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Specific</a:t>
                      </a:r>
                      <a:r>
                        <a:rPr lang="en-US" altLang="zh-CN" baseline="0" dirty="0" smtClean="0"/>
                        <a:t> activity/GB18871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Activity/GB18871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Stat. error (%)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rowSpan="1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Beam losses @Z-pole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Ar37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35d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4.45E-08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8.52E+01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0.697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Cl36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3e5a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1.45E-11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2.77E-02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0.563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S35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87d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9.35E-09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1.79E+00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6.826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P33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25d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5.57E-09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1.07E+00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8.923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P32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14d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1.44E-06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2.76E+03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5.557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Si31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2.6h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6.82E-04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1.31E+05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0.123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Na24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15h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3.26E-01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6.24E+06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0.113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Na22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2.6y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7.20E-04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1.38E+03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1.322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F18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1.8h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7.62E-04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1.46E+03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2.468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O15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122s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1.34E-03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2.58E+01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0.694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C14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5700y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3.47E-10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6.65E-02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1.337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Be7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53d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2.09E-05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4.00E+02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1.632</a:t>
                      </a:r>
                    </a:p>
                  </a:txBody>
                  <a:tcPr marL="9525" marR="9525" marT="9525" marB="0"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H3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rgbClr val="FF0000"/>
                          </a:solidFill>
                        </a:rPr>
                        <a:t>12a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5.90E-09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1.13E+00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0.884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6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rock around tunnel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71</a:t>
            </a:fld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2304398" y="762000"/>
          <a:ext cx="758320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625"/>
                <a:gridCol w="1037090"/>
                <a:gridCol w="1162367"/>
                <a:gridCol w="1490673"/>
                <a:gridCol w="1107748"/>
                <a:gridCol w="1531701"/>
              </a:tblGrid>
              <a:tr h="280614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Half-life</a:t>
                      </a:r>
                      <a:endParaRPr lang="zh-CN" alt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Case 1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8549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Specific</a:t>
                      </a:r>
                      <a:r>
                        <a:rPr lang="en-US" altLang="zh-CN" baseline="0" dirty="0" smtClean="0"/>
                        <a:t> activity/GB18871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Activity/GB18871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Stat. error (%)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SR @</a:t>
                      </a:r>
                      <a:r>
                        <a:rPr lang="en-US" altLang="zh-CN" dirty="0" err="1" smtClean="0"/>
                        <a:t>ttbar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C14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5700a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1.5e-12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2.9e-4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99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047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9.5e-11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1.8e-2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71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3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Leachable radionuclides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H3, Na22, Ca45, Mn54, Cs134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7520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Production of toxic gases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Deposited energy by photons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Saturated concentrations </a:t>
            </a:r>
            <a:r>
              <a:rPr lang="en-US" altLang="zh-CN" dirty="0"/>
              <a:t>of ozone and oxides of nitrogen</a:t>
            </a:r>
            <a:r>
              <a:rPr lang="en-US" altLang="zh-CN" dirty="0" smtClean="0"/>
              <a:t>.  [</a:t>
            </a:r>
            <a:r>
              <a:rPr lang="en-US" altLang="zh-CN" dirty="0" err="1" smtClean="0"/>
              <a:t>Hoefert</a:t>
            </a:r>
            <a:r>
              <a:rPr lang="en-US" altLang="zh-CN" dirty="0" smtClean="0"/>
              <a:t>, 1986]</a:t>
            </a:r>
          </a:p>
          <a:p>
            <a:pPr lvl="1"/>
            <a:r>
              <a:rPr lang="en-US" altLang="zh-CN" dirty="0" smtClean="0"/>
              <a:t>smaller than limit values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73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2701159" y="1186793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Case</a:t>
                      </a:r>
                      <a:r>
                        <a:rPr lang="en-US" altLang="zh-CN" baseline="0" dirty="0" smtClean="0"/>
                        <a:t> 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Case 2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Beam losses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2.1e13eV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6.0e12eV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6.4e15eV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1.6e15eV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2701159" y="34671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O3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HNO3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Number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Case 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3.3e17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1.6e17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5.0e16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Case 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9.3e16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4.5e16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1.4e16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Density (g/m^3)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Case 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1.8e-10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8.6e-11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2.7e-11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Case 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5.1e-11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2.4e-11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8.6e-12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7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741680"/>
            <a:ext cx="9908498" cy="611632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Abort beam in booster and collider</a:t>
            </a:r>
          </a:p>
          <a:p>
            <a:pPr lvl="1"/>
            <a:r>
              <a:rPr lang="en-US" altLang="zh-CN" dirty="0" smtClean="0"/>
              <a:t>For normal operations and machine </a:t>
            </a:r>
            <a:r>
              <a:rPr lang="en-US" altLang="zh-CN" dirty="0" err="1" smtClean="0"/>
              <a:t>tunning</a:t>
            </a:r>
            <a:endParaRPr lang="en-US" altLang="zh-CN" dirty="0" smtClean="0"/>
          </a:p>
          <a:p>
            <a:r>
              <a:rPr lang="en-US" altLang="zh-CN" dirty="0" smtClean="0"/>
              <a:t>Study feasibility to build extraction line from</a:t>
            </a:r>
            <a:br>
              <a:rPr lang="en-US" altLang="zh-CN" dirty="0" smtClean="0"/>
            </a:br>
            <a:r>
              <a:rPr lang="en-US" altLang="zh-CN" dirty="0" smtClean="0"/>
              <a:t>booster to dump. </a:t>
            </a:r>
          </a:p>
          <a:p>
            <a:r>
              <a:rPr lang="en-US" altLang="zh-CN" dirty="0" smtClean="0"/>
              <a:t>Can be built around 4 straight sections.</a:t>
            </a:r>
            <a:br>
              <a:rPr lang="en-US" altLang="zh-CN" dirty="0" smtClean="0"/>
            </a:br>
            <a:r>
              <a:rPr lang="en-US" altLang="zh-CN" dirty="0" smtClean="0"/>
              <a:t>Number of dumps depends on machine </a:t>
            </a:r>
            <a:br>
              <a:rPr lang="en-US" altLang="zh-CN" dirty="0" smtClean="0"/>
            </a:br>
            <a:r>
              <a:rPr lang="en-US" altLang="zh-CN" dirty="0" smtClean="0"/>
              <a:t>requirement and reliability.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Need absorber to protect machine elements</a:t>
            </a:r>
            <a:br>
              <a:rPr lang="en-US" altLang="zh-CN" dirty="0" smtClean="0"/>
            </a:br>
            <a:r>
              <a:rPr lang="en-US" altLang="zh-CN" dirty="0" smtClean="0"/>
              <a:t>from incorrect extraction.</a:t>
            </a:r>
          </a:p>
          <a:p>
            <a:r>
              <a:rPr lang="en-US" altLang="zh-CN" dirty="0" smtClean="0"/>
              <a:t>Will study reliability (or alternative design).</a:t>
            </a:r>
          </a:p>
          <a:p>
            <a:endParaRPr lang="en-US" altLang="zh-CN" dirty="0"/>
          </a:p>
          <a:p>
            <a:r>
              <a:rPr lang="en-US" altLang="zh-CN" dirty="0"/>
              <a:t>Response time ~ 1ms.</a:t>
            </a:r>
          </a:p>
          <a:p>
            <a:r>
              <a:rPr lang="en-US" altLang="zh-CN" dirty="0"/>
              <a:t>Need collimators to deal </a:t>
            </a:r>
            <a:r>
              <a:rPr lang="en-US" altLang="zh-CN" dirty="0" smtClean="0"/>
              <a:t>with</a:t>
            </a:r>
            <a:br>
              <a:rPr lang="en-US" altLang="zh-CN" dirty="0" smtClean="0"/>
            </a:br>
            <a:r>
              <a:rPr lang="en-US" altLang="zh-CN" dirty="0" smtClean="0"/>
              <a:t>beam losses faster </a:t>
            </a:r>
            <a:r>
              <a:rPr lang="en-US" altLang="zh-CN" dirty="0"/>
              <a:t>than 1ms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/>
              <a:t>fault </a:t>
            </a:r>
            <a:r>
              <a:rPr lang="en-US" altLang="zh-CN" dirty="0" smtClean="0"/>
              <a:t>cases. 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0616723" y="2821317"/>
            <a:ext cx="1477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Krainer</a:t>
            </a:r>
            <a:r>
              <a:rPr lang="en-US" altLang="zh-CN" dirty="0"/>
              <a:t>, A</a:t>
            </a:r>
            <a:r>
              <a:rPr lang="en-US" altLang="zh-CN" dirty="0" smtClean="0"/>
              <a:t>. et.al., </a:t>
            </a:r>
            <a:r>
              <a:rPr lang="nl-NL" altLang="zh-CN" i="1" dirty="0" smtClean="0"/>
              <a:t>EPJ </a:t>
            </a:r>
            <a:r>
              <a:rPr lang="nl-NL" altLang="zh-CN" i="1" dirty="0"/>
              <a:t>Techn Instrum</a:t>
            </a:r>
            <a:r>
              <a:rPr lang="nl-NL" altLang="zh-CN" dirty="0"/>
              <a:t> </a:t>
            </a:r>
            <a:r>
              <a:rPr lang="nl-NL" altLang="zh-CN" b="1" dirty="0"/>
              <a:t>9, </a:t>
            </a:r>
            <a:r>
              <a:rPr lang="nl-NL" altLang="zh-CN" dirty="0"/>
              <a:t>3 (2022)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5580" y="4911206"/>
            <a:ext cx="5533506" cy="18817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189" y="2671183"/>
            <a:ext cx="4079634" cy="2148769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7053936" y="107843"/>
            <a:ext cx="4796193" cy="2602583"/>
            <a:chOff x="6683234" y="477931"/>
            <a:chExt cx="5508766" cy="294507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83234" y="477931"/>
              <a:ext cx="5508766" cy="294507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8749259" y="1304144"/>
              <a:ext cx="22035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C00000"/>
                  </a:solidFill>
                </a:rPr>
                <a:t>Straight sections</a:t>
              </a:r>
              <a:endParaRPr lang="zh-CN" alt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7405141" y="762000"/>
              <a:ext cx="1164236" cy="54214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>
              <a:stCxn id="7" idx="5"/>
            </p:cNvCxnSpPr>
            <p:nvPr/>
          </p:nvCxnSpPr>
          <p:spPr>
            <a:xfrm>
              <a:off x="8398879" y="1224749"/>
              <a:ext cx="350380" cy="33422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10370695" y="2537359"/>
              <a:ext cx="1164236" cy="54214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0459387" y="841395"/>
              <a:ext cx="1164236" cy="54214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7400145" y="2492616"/>
              <a:ext cx="1164236" cy="54214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V="1">
              <a:off x="8428859" y="2292448"/>
              <a:ext cx="471246" cy="27107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H="1">
              <a:off x="10194256" y="1243517"/>
              <a:ext cx="355103" cy="28048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H="1" flipV="1">
              <a:off x="10194256" y="2193860"/>
              <a:ext cx="512163" cy="36323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11089086" y="4869951"/>
            <a:ext cx="1058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LHC design report Ch.17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36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Collider ring dump system</a:t>
            </a:r>
          </a:p>
          <a:p>
            <a:r>
              <a:rPr lang="en-US" altLang="zh-CN" dirty="0"/>
              <a:t>Synchrotron radiation shielding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Radionuclide productions</a:t>
            </a:r>
          </a:p>
          <a:p>
            <a:r>
              <a:rPr lang="en-US" altLang="zh-CN" dirty="0" err="1">
                <a:solidFill>
                  <a:schemeClr val="bg1">
                    <a:lumMod val="75000"/>
                  </a:schemeClr>
                </a:solidFill>
              </a:rPr>
              <a:t>Linac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hot spots and beam losses 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Summary and outlook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7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头类型">
  <a:themeElements>
    <a:clrScheme name="木头类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头类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头类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3" id="{1B7CF011-75CA-4128-A941-8B1E5D84DAF3}" vid="{96E7C838-6B80-4559-8454-B3D80CD68CD2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博士后中期绩效考核</Template>
  <TotalTime>25021</TotalTime>
  <Words>4970</Words>
  <Application>Microsoft Office PowerPoint</Application>
  <PresentationFormat>宽屏</PresentationFormat>
  <Paragraphs>2761</Paragraphs>
  <Slides>73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73</vt:i4>
      </vt:variant>
    </vt:vector>
  </HeadingPairs>
  <TitlesOfParts>
    <vt:vector size="85" baseType="lpstr">
      <vt:lpstr>等线</vt:lpstr>
      <vt:lpstr>等线 Light</vt:lpstr>
      <vt:lpstr>方正姚体</vt:lpstr>
      <vt:lpstr>宋体</vt:lpstr>
      <vt:lpstr>微软雅黑</vt:lpstr>
      <vt:lpstr>Calibri</vt:lpstr>
      <vt:lpstr>Cambria Math</vt:lpstr>
      <vt:lpstr>Rockwell</vt:lpstr>
      <vt:lpstr>Rockwell Condensed</vt:lpstr>
      <vt:lpstr>Times New Roman</vt:lpstr>
      <vt:lpstr>Wingdings</vt:lpstr>
      <vt:lpstr>木头类型</vt:lpstr>
      <vt:lpstr>Machine protection, beam dumps and other safety issues</vt:lpstr>
      <vt:lpstr>outline</vt:lpstr>
      <vt:lpstr>Radiological impact</vt:lpstr>
      <vt:lpstr>Collider dump</vt:lpstr>
      <vt:lpstr>Bunch distribution: 50MW</vt:lpstr>
      <vt:lpstr>Max. temperature rise: 50MW</vt:lpstr>
      <vt:lpstr>Abort trigger</vt:lpstr>
      <vt:lpstr>More issues</vt:lpstr>
      <vt:lpstr>outline</vt:lpstr>
      <vt:lpstr>Simulation setup</vt:lpstr>
      <vt:lpstr>Simulation setup</vt:lpstr>
      <vt:lpstr>Simulation setup</vt:lpstr>
      <vt:lpstr>booster</vt:lpstr>
      <vt:lpstr>Parameters: 50MW</vt:lpstr>
      <vt:lpstr>Dose in insulation</vt:lpstr>
      <vt:lpstr>Dose vs lead thickness: 50MW</vt:lpstr>
      <vt:lpstr>Dose in trim insulation: 50MW</vt:lpstr>
      <vt:lpstr>dose in booster insulation: 50MW</vt:lpstr>
      <vt:lpstr>dose in the tunnel</vt:lpstr>
      <vt:lpstr>Dose-EQ in the tunnel</vt:lpstr>
      <vt:lpstr>radionuclides simulation</vt:lpstr>
      <vt:lpstr>Soil/rock</vt:lpstr>
      <vt:lpstr>Radionuclides production</vt:lpstr>
      <vt:lpstr>Radionuclides production</vt:lpstr>
      <vt:lpstr>outline</vt:lpstr>
      <vt:lpstr>CEPC linac</vt:lpstr>
      <vt:lpstr>Local shield design for hot spots</vt:lpstr>
      <vt:lpstr>Linac beam losses assumptions</vt:lpstr>
      <vt:lpstr>Simulation setup</vt:lpstr>
      <vt:lpstr>Summary &amp; outlook</vt:lpstr>
      <vt:lpstr>backup</vt:lpstr>
      <vt:lpstr>Max. temperature rise</vt:lpstr>
      <vt:lpstr>Max. temperature rise</vt:lpstr>
      <vt:lpstr>Parameter</vt:lpstr>
      <vt:lpstr>hot spots inside Linac</vt:lpstr>
      <vt:lpstr>Local shield design for hot spots</vt:lpstr>
      <vt:lpstr>PowerPoint 演示文稿</vt:lpstr>
      <vt:lpstr>PowerPoint 演示文稿</vt:lpstr>
      <vt:lpstr>直线dump和线损屏蔽</vt:lpstr>
      <vt:lpstr>dump点损参数</vt:lpstr>
      <vt:lpstr>直线dump结构</vt:lpstr>
      <vt:lpstr>CEPC linac</vt:lpstr>
      <vt:lpstr>Linac beam losses assumptions</vt:lpstr>
      <vt:lpstr>Simulation setup</vt:lpstr>
      <vt:lpstr>Dose-eq: FAS </vt:lpstr>
      <vt:lpstr>Dose-eq: PSPAS ~ SAS </vt:lpstr>
      <vt:lpstr>Dose-eq: tAS </vt:lpstr>
      <vt:lpstr>Dose-eq in Linac tunnel</vt:lpstr>
      <vt:lpstr>vacuum chamber: FCC-ee, two schemes</vt:lpstr>
      <vt:lpstr>deposited Energy  </vt:lpstr>
      <vt:lpstr>CEPC parameters</vt:lpstr>
      <vt:lpstr>Hot points (2cm lead)</vt:lpstr>
      <vt:lpstr>Hot points (2cm lead)</vt:lpstr>
      <vt:lpstr>PowerPoint 演示文稿</vt:lpstr>
      <vt:lpstr>Dose around insulators</vt:lpstr>
      <vt:lpstr>Dose around insulators</vt:lpstr>
      <vt:lpstr>Dose around insulators</vt:lpstr>
      <vt:lpstr>Dose around insulators</vt:lpstr>
      <vt:lpstr>Temperature rise</vt:lpstr>
      <vt:lpstr>dose Around insulators </vt:lpstr>
      <vt:lpstr>Number of Beam losses &amp; SR</vt:lpstr>
      <vt:lpstr>Soil/rock</vt:lpstr>
      <vt:lpstr>Number of Beam losses &amp; SR</vt:lpstr>
      <vt:lpstr>Soil/rock</vt:lpstr>
      <vt:lpstr>Cooling water</vt:lpstr>
      <vt:lpstr>Air in tunnel</vt:lpstr>
      <vt:lpstr>Water outside tunnel</vt:lpstr>
      <vt:lpstr>rock around tunnel</vt:lpstr>
      <vt:lpstr>rock around tunnel</vt:lpstr>
      <vt:lpstr>rock around tunnel</vt:lpstr>
      <vt:lpstr>rock around tunnel</vt:lpstr>
      <vt:lpstr>Leachable radionuclides</vt:lpstr>
      <vt:lpstr>Production of toxic gases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2017.10-2018.10</dc:title>
  <dc:creator>lenovo</dc:creator>
  <cp:lastModifiedBy>lenovo</cp:lastModifiedBy>
  <cp:revision>1264</cp:revision>
  <cp:lastPrinted>2022-06-01T15:05:54Z</cp:lastPrinted>
  <dcterms:created xsi:type="dcterms:W3CDTF">2017-10-17T06:54:09Z</dcterms:created>
  <dcterms:modified xsi:type="dcterms:W3CDTF">2022-06-10T08:14:27Z</dcterms:modified>
</cp:coreProperties>
</file>