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49" r:id="rId3"/>
    <p:sldId id="404" r:id="rId4"/>
    <p:sldId id="350" r:id="rId5"/>
    <p:sldId id="351" r:id="rId6"/>
    <p:sldId id="353" r:id="rId7"/>
    <p:sldId id="354" r:id="rId8"/>
    <p:sldId id="370" r:id="rId9"/>
    <p:sldId id="368" r:id="rId10"/>
    <p:sldId id="369" r:id="rId11"/>
    <p:sldId id="372" r:id="rId12"/>
    <p:sldId id="356" r:id="rId13"/>
    <p:sldId id="358" r:id="rId14"/>
    <p:sldId id="378" r:id="rId15"/>
    <p:sldId id="402" r:id="rId16"/>
    <p:sldId id="407" r:id="rId17"/>
    <p:sldId id="379" r:id="rId18"/>
    <p:sldId id="403" r:id="rId19"/>
    <p:sldId id="380" r:id="rId20"/>
    <p:sldId id="381" r:id="rId21"/>
    <p:sldId id="383" r:id="rId22"/>
    <p:sldId id="393" r:id="rId23"/>
    <p:sldId id="373" r:id="rId24"/>
    <p:sldId id="386" r:id="rId25"/>
    <p:sldId id="398" r:id="rId26"/>
    <p:sldId id="405" r:id="rId27"/>
    <p:sldId id="395" r:id="rId28"/>
    <p:sldId id="400" r:id="rId29"/>
    <p:sldId id="374" r:id="rId30"/>
    <p:sldId id="392" r:id="rId31"/>
    <p:sldId id="406" r:id="rId32"/>
    <p:sldId id="391" r:id="rId33"/>
    <p:sldId id="401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76950" autoAdjust="0"/>
  </p:normalViewPr>
  <p:slideViewPr>
    <p:cSldViewPr>
      <p:cViewPr varScale="1">
        <p:scale>
          <a:sx n="117" d="100"/>
          <a:sy n="117" d="100"/>
        </p:scale>
        <p:origin x="-87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26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5A47-0DDC-4C9C-901D-45C3335C74FB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5BD06-7284-4ECA-B387-E3FC90B00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51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0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0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54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0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40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89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89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07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63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107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89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2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92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2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CFDD-CBBD-46BB-9B10-1433C0AA850B}" type="datetime1">
              <a:rPr lang="zh-CN" altLang="en-US" smtClean="0"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4E8F-8C97-4783-A87B-E774A1B041D1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5D1C-B495-4FC5-B733-15FA4B4D24D8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DB66-E74C-4305-A5DC-3578734ABD23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FC6-C502-427D-907F-FCEA30F3C45F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02B-A785-4378-9E2C-FEAFCA9E84D5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4F0B-9760-4F81-9B46-80C813E2F260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ED2E-0354-461D-AE0D-B174D299C52F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612B-D00B-47CE-87E4-CC2FC99CE7C4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2C1E-3A48-48ED-99C0-274F8DC6859E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9912-58B9-42BC-BA6B-C7F3BFEE7CC0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IARC meeting, June 8th, 2022, IHEP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DDC1-4239-41E5-A37D-8425A4E43021}" type="datetime1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Collective </a:t>
            </a:r>
            <a:r>
              <a:rPr lang="en-US" altLang="zh-CN" sz="3200" b="1" dirty="0" smtClean="0"/>
              <a:t>instability and countermeasures to collider</a:t>
            </a:r>
            <a:r>
              <a:rPr lang="en-US" altLang="zh-CN" sz="3200" b="1" dirty="0"/>
              <a:t>, booster and damping </a:t>
            </a:r>
            <a:r>
              <a:rPr lang="en-US" altLang="zh-CN" sz="3200" b="1" dirty="0" smtClean="0"/>
              <a:t>ring</a:t>
            </a:r>
            <a:endParaRPr lang="zh-CN" altLang="en-US" sz="3200" dirty="0">
              <a:solidFill>
                <a:srgbClr val="0050A0"/>
              </a:solidFill>
            </a:endParaRPr>
          </a:p>
        </p:txBody>
      </p:sp>
      <p:sp>
        <p:nvSpPr>
          <p:cNvPr id="4" name="副标题 5"/>
          <p:cNvSpPr>
            <a:spLocks noGrp="1"/>
          </p:cNvSpPr>
          <p:nvPr>
            <p:ph type="subTitle" idx="1"/>
          </p:nvPr>
        </p:nvSpPr>
        <p:spPr>
          <a:xfrm>
            <a:off x="1619672" y="2720038"/>
            <a:ext cx="5760640" cy="985838"/>
          </a:xfrm>
        </p:spPr>
        <p:txBody>
          <a:bodyPr>
            <a:normAutofit/>
          </a:bodyPr>
          <a:lstStyle/>
          <a:p>
            <a:r>
              <a:rPr lang="en-US" altLang="zh-CN" sz="2300" dirty="0"/>
              <a:t>Na </a:t>
            </a:r>
            <a:r>
              <a:rPr lang="en-US" altLang="zh-CN" sz="2300" dirty="0" smtClean="0"/>
              <a:t>Wang</a:t>
            </a:r>
            <a:r>
              <a:rPr lang="en-US" altLang="zh-CN" sz="2300" dirty="0"/>
              <a:t>, </a:t>
            </a:r>
            <a:r>
              <a:rPr lang="en-US" altLang="zh-CN" sz="2300" dirty="0" err="1"/>
              <a:t>Yudong</a:t>
            </a:r>
            <a:r>
              <a:rPr lang="en-US" altLang="zh-CN" sz="2300" dirty="0"/>
              <a:t> Liu, Yuan </a:t>
            </a:r>
            <a:r>
              <a:rPr lang="en-US" altLang="zh-CN" sz="2300" dirty="0" smtClean="0"/>
              <a:t>Zhang, </a:t>
            </a:r>
            <a:r>
              <a:rPr lang="en-US" altLang="zh-CN" sz="2300" dirty="0" err="1" smtClean="0"/>
              <a:t>Haisheng</a:t>
            </a:r>
            <a:r>
              <a:rPr lang="en-US" altLang="zh-CN" sz="2300" dirty="0" smtClean="0"/>
              <a:t> </a:t>
            </a:r>
            <a:r>
              <a:rPr lang="en-US" altLang="zh-CN" sz="2300" dirty="0" err="1" smtClean="0"/>
              <a:t>Xu</a:t>
            </a:r>
            <a:r>
              <a:rPr lang="en-US" altLang="zh-CN" sz="2300" dirty="0" smtClean="0"/>
              <a:t>, </a:t>
            </a:r>
            <a:r>
              <a:rPr lang="en-US" altLang="zh-CN" sz="2300" dirty="0" err="1" smtClean="0"/>
              <a:t>ChunTao</a:t>
            </a:r>
            <a:r>
              <a:rPr lang="en-US" altLang="zh-CN" sz="2300" dirty="0" smtClean="0"/>
              <a:t> Lin, </a:t>
            </a:r>
            <a:r>
              <a:rPr lang="en-US" altLang="zh-CN" sz="2300" dirty="0" err="1" smtClean="0"/>
              <a:t>Saike</a:t>
            </a:r>
            <a:r>
              <a:rPr lang="en-US" altLang="zh-CN" sz="2300" dirty="0" smtClean="0"/>
              <a:t> </a:t>
            </a:r>
            <a:r>
              <a:rPr lang="en-US" altLang="zh-CN" sz="2300" dirty="0" err="1" smtClean="0"/>
              <a:t>Tian</a:t>
            </a:r>
            <a:endParaRPr lang="en-US" altLang="zh-CN" sz="2300" dirty="0"/>
          </a:p>
        </p:txBody>
      </p:sp>
      <p:pic>
        <p:nvPicPr>
          <p:cNvPr id="5" name="Picture 5" descr="log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r="11496"/>
          <a:stretch>
            <a:fillRect/>
          </a:stretch>
        </p:blipFill>
        <p:spPr bwMode="auto">
          <a:xfrm>
            <a:off x="35496" y="50414"/>
            <a:ext cx="1656184" cy="9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8032" y="4515966"/>
            <a:ext cx="63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IARC meeting, </a:t>
            </a:r>
            <a:r>
              <a:rPr lang="en-US" altLang="zh-CN" dirty="0">
                <a:solidFill>
                  <a:srgbClr val="C00000"/>
                </a:solidFill>
              </a:rPr>
              <a:t>June 8th, 2022</a:t>
            </a:r>
            <a:r>
              <a:rPr lang="en-US" altLang="zh-CN" dirty="0" smtClean="0">
                <a:solidFill>
                  <a:srgbClr val="C00000"/>
                </a:solidFill>
              </a:rPr>
              <a:t>, IHEP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Rough instability estimations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43558"/>
            <a:ext cx="8856984" cy="33944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Preliminary estimation of the instability threshold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based on analytical criterions.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92339"/>
              </p:ext>
            </p:extLst>
          </p:nvPr>
        </p:nvGraphicFramePr>
        <p:xfrm>
          <a:off x="6804248" y="1923678"/>
          <a:ext cx="2016224" cy="914448"/>
        </p:xfrm>
        <a:graphic>
          <a:graphicData uri="http://schemas.openxmlformats.org/drawingml/2006/table">
            <a:tbl>
              <a:tblPr/>
              <a:tblGrid>
                <a:gridCol w="1240753"/>
                <a:gridCol w="775471"/>
              </a:tblGrid>
              <a:tr h="2931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912801"/>
                  </p:ext>
                </p:extLst>
              </p:nvPr>
            </p:nvGraphicFramePr>
            <p:xfrm>
              <a:off x="717484" y="1411506"/>
              <a:ext cx="5870740" cy="23843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:a16="http://schemas.microsoft.com/office/drawing/2014/main" xmlns="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:a16="http://schemas.microsoft.com/office/drawing/2014/main" xmlns="" val="3438979285"/>
                        </a:ext>
                      </a:extLst>
                    </a:gridCol>
                    <a:gridCol w="857252"/>
                  </a:tblGrid>
                  <a:tr h="225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0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1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SR(longitudinal)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(transverse)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912801"/>
                  </p:ext>
                </p:extLst>
              </p:nvPr>
            </p:nvGraphicFramePr>
            <p:xfrm>
              <a:off x="717484" y="1411506"/>
              <a:ext cx="5870740" cy="23843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38979285"/>
                        </a:ext>
                      </a:extLst>
                    </a:gridCol>
                    <a:gridCol w="857252"/>
                  </a:tblGrid>
                  <a:tr h="2853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0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1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5519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234066" r="-140750" b="-1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496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337778" r="-14075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内容占位符 2"/>
          <p:cNvSpPr txBox="1">
            <a:spLocks/>
          </p:cNvSpPr>
          <p:nvPr/>
        </p:nvSpPr>
        <p:spPr>
          <a:xfrm>
            <a:off x="755576" y="3939902"/>
            <a:ext cx="82089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</a:pPr>
            <a:r>
              <a:rPr lang="en-US" altLang="zh-CN" sz="1600" dirty="0" smtClean="0"/>
              <a:t>The transverse impedance above the threshold of Z </a:t>
            </a:r>
            <a:r>
              <a:rPr lang="en-US" altLang="zh-CN" sz="1600" dirty="0" smtClean="0">
                <a:sym typeface="Symbol"/>
              </a:rPr>
              <a:t></a:t>
            </a:r>
            <a:r>
              <a:rPr lang="en-US" altLang="zh-CN" sz="1600" dirty="0" smtClean="0"/>
              <a:t> TMCI unstable</a:t>
            </a:r>
          </a:p>
          <a:p>
            <a:pPr algn="just">
              <a:spcBef>
                <a:spcPts val="300"/>
              </a:spcBef>
            </a:pPr>
            <a:endParaRPr lang="en-US" altLang="zh-CN" sz="1600" dirty="0" smtClean="0"/>
          </a:p>
        </p:txBody>
      </p:sp>
      <p:sp>
        <p:nvSpPr>
          <p:cNvPr id="9" name="矩形 8"/>
          <p:cNvSpPr/>
          <p:nvPr/>
        </p:nvSpPr>
        <p:spPr>
          <a:xfrm>
            <a:off x="683568" y="2154942"/>
            <a:ext cx="59046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Rough instability estimations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43558"/>
            <a:ext cx="8856984" cy="33944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Preliminary estimation of the instability threshold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based on analytical criterions.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53176"/>
              </p:ext>
            </p:extLst>
          </p:nvPr>
        </p:nvGraphicFramePr>
        <p:xfrm>
          <a:off x="6804248" y="1923678"/>
          <a:ext cx="2016224" cy="914448"/>
        </p:xfrm>
        <a:graphic>
          <a:graphicData uri="http://schemas.openxmlformats.org/drawingml/2006/table">
            <a:tbl>
              <a:tblPr/>
              <a:tblGrid>
                <a:gridCol w="1240753"/>
                <a:gridCol w="775471"/>
              </a:tblGrid>
              <a:tr h="2931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697823"/>
                  </p:ext>
                </p:extLst>
              </p:nvPr>
            </p:nvGraphicFramePr>
            <p:xfrm>
              <a:off x="717484" y="1411506"/>
              <a:ext cx="5870740" cy="240197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:a16="http://schemas.microsoft.com/office/drawing/2014/main" xmlns="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:a16="http://schemas.microsoft.com/office/drawing/2014/main" xmlns="" val="3438979285"/>
                        </a:ext>
                      </a:extLst>
                    </a:gridCol>
                    <a:gridCol w="857252"/>
                  </a:tblGrid>
                  <a:tr h="225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0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0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SR(longitudinal)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1400" b="1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𝐑𝐞</m:t>
                              </m:r>
                              <m:sSub>
                                <m:sSubPr>
                                  <m:ctrlP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zh-CN" altLang="en-US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𝒇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1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1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400" b="1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(transverse)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1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𝐑𝐞</m:t>
                              </m:r>
                              <m:sSub>
                                <m:sSubPr>
                                  <m:ctrlP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4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zh-CN" altLang="en-US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𝒇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1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1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697823"/>
                  </p:ext>
                </p:extLst>
              </p:nvPr>
            </p:nvGraphicFramePr>
            <p:xfrm>
              <a:off x="717484" y="1411506"/>
              <a:ext cx="5870740" cy="240197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38979285"/>
                        </a:ext>
                      </a:extLst>
                    </a:gridCol>
                    <a:gridCol w="857252"/>
                  </a:tblGrid>
                  <a:tr h="2853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0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0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5593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231522" r="-140750" b="-109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8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331522" r="-140750" b="-9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内容占位符 2"/>
          <p:cNvSpPr txBox="1">
            <a:spLocks/>
          </p:cNvSpPr>
          <p:nvPr/>
        </p:nvSpPr>
        <p:spPr>
          <a:xfrm>
            <a:off x="755576" y="3939902"/>
            <a:ext cx="82089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</a:pPr>
            <a:r>
              <a:rPr lang="en-US" altLang="zh-CN" sz="1600" dirty="0" smtClean="0"/>
              <a:t>Tight narrowband impedance requirements for Z (at least ~two orders higher for the other energies) </a:t>
            </a:r>
            <a:r>
              <a:rPr lang="en-US" altLang="zh-CN" sz="1600" dirty="0" smtClean="0">
                <a:sym typeface="Symbol"/>
              </a:rPr>
              <a:t> HOMs needs to be well controlled to meet the requirements from Z</a:t>
            </a:r>
            <a:endParaRPr lang="en-US" altLang="zh-CN" sz="1600" dirty="0" smtClean="0"/>
          </a:p>
          <a:p>
            <a:pPr algn="just">
              <a:spcBef>
                <a:spcPts val="300"/>
              </a:spcBef>
            </a:pPr>
            <a:endParaRPr lang="en-US" altLang="zh-CN" sz="1600" dirty="0" smtClean="0"/>
          </a:p>
        </p:txBody>
      </p:sp>
      <p:sp>
        <p:nvSpPr>
          <p:cNvPr id="9" name="矩形 8"/>
          <p:cNvSpPr/>
          <p:nvPr/>
        </p:nvSpPr>
        <p:spPr>
          <a:xfrm>
            <a:off x="668328" y="2685286"/>
            <a:ext cx="5976664" cy="1118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8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20" name="内容占位符 12">
            <a:extLst>
              <a:ext uri="{FF2B5EF4-FFF2-40B4-BE49-F238E27FC236}">
                <a16:creationId xmlns="" xmlns:a16="http://schemas.microsoft.com/office/drawing/2014/main" id="{E9A8BA94-C30D-4209-9E5E-3FDF78BE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16" y="3382888"/>
            <a:ext cx="2578894" cy="16494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Instability issues for Higgs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3068" y="915566"/>
            <a:ext cx="3456000" cy="3394472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N</a:t>
            </a:r>
            <a:r>
              <a:rPr lang="en-US" altLang="zh-CN" sz="2000" dirty="0" smtClean="0"/>
              <a:t>o microwave instability with collision off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</p:txBody>
      </p:sp>
      <p:pic>
        <p:nvPicPr>
          <p:cNvPr id="6" name="内容占位符 5">
            <a:extLst>
              <a:ext uri="{FF2B5EF4-FFF2-40B4-BE49-F238E27FC236}">
                <a16:creationId xmlns="" xmlns:a16="http://schemas.microsoft.com/office/drawing/2014/main" id="{3540321F-1BDA-417B-9479-76B426FC7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75204"/>
            <a:ext cx="2709279" cy="1606025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="" xmlns:a16="http://schemas.microsoft.com/office/drawing/2014/main" id="{1D4DBA2D-1708-404F-8ACB-429E1B172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81" y="3196469"/>
            <a:ext cx="2709279" cy="1607529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3491880" y="915566"/>
            <a:ext cx="5328592" cy="1365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Stable </a:t>
            </a:r>
            <a:r>
              <a:rPr lang="en-US" altLang="zh-CN" sz="2000" dirty="0" smtClean="0"/>
              <a:t>beam-beam </a:t>
            </a:r>
            <a:r>
              <a:rPr lang="en-US" altLang="zh-CN" sz="2000" dirty="0" smtClean="0"/>
              <a:t>tune area is limited due to the impedance</a:t>
            </a:r>
          </a:p>
          <a:p>
            <a:endParaRPr lang="en-US" altLang="zh-CN" sz="2000" dirty="0" smtClean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D2E09370-1B0C-4C2D-8400-9D78FF15D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8"/>
          <a:stretch/>
        </p:blipFill>
        <p:spPr bwMode="auto">
          <a:xfrm>
            <a:off x="3347864" y="1563638"/>
            <a:ext cx="2849614" cy="167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7">
            <a:extLst>
              <a:ext uri="{FF2B5EF4-FFF2-40B4-BE49-F238E27FC236}">
                <a16:creationId xmlns="" xmlns:a16="http://schemas.microsoft.com/office/drawing/2014/main" id="{156A3BEE-F15D-4E14-AA41-8168F97E14F9}"/>
              </a:ext>
            </a:extLst>
          </p:cNvPr>
          <p:cNvSpPr txBox="1"/>
          <p:nvPr/>
        </p:nvSpPr>
        <p:spPr>
          <a:xfrm>
            <a:off x="5076056" y="2281335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w/o </a:t>
            </a:r>
            <a:r>
              <a:rPr lang="en-US" altLang="zh-CN" b="1" dirty="0">
                <a:solidFill>
                  <a:srgbClr val="FF0000"/>
                </a:solidFill>
              </a:rPr>
              <a:t>ZL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内容占位符 7">
            <a:extLst>
              <a:ext uri="{FF2B5EF4-FFF2-40B4-BE49-F238E27FC236}">
                <a16:creationId xmlns="" xmlns:a16="http://schemas.microsoft.com/office/drawing/2014/main" id="{58474DFB-E976-44E6-B7BC-FC8509C4E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997" y="1579251"/>
            <a:ext cx="2834413" cy="1810875"/>
          </a:xfrm>
          <a:prstGeom prst="rect">
            <a:avLst/>
          </a:prstGeom>
        </p:spPr>
      </p:pic>
      <p:sp>
        <p:nvSpPr>
          <p:cNvPr id="12" name="文本框 8">
            <a:extLst>
              <a:ext uri="{FF2B5EF4-FFF2-40B4-BE49-F238E27FC236}">
                <a16:creationId xmlns="" xmlns:a16="http://schemas.microsoft.com/office/drawing/2014/main" id="{E3D27A54-6A1D-4B5B-B1FA-E6AE64556D82}"/>
              </a:ext>
            </a:extLst>
          </p:cNvPr>
          <p:cNvSpPr txBox="1"/>
          <p:nvPr/>
        </p:nvSpPr>
        <p:spPr>
          <a:xfrm>
            <a:off x="7719873" y="2346434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</a:t>
            </a:r>
            <a:r>
              <a:rPr lang="en-US" altLang="zh-CN" b="1" dirty="0">
                <a:solidFill>
                  <a:srgbClr val="FF0000"/>
                </a:solidFill>
              </a:rPr>
              <a:t>/ </a:t>
            </a:r>
            <a:r>
              <a:rPr lang="en-US" altLang="zh-CN" b="1" dirty="0" smtClean="0">
                <a:solidFill>
                  <a:srgbClr val="FF0000"/>
                </a:solidFill>
              </a:rPr>
              <a:t>ZL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="" xmlns:a16="http://schemas.microsoft.com/office/drawing/2014/main" id="{E3D27A54-6A1D-4B5B-B1FA-E6AE64556D82}"/>
              </a:ext>
            </a:extLst>
          </p:cNvPr>
          <p:cNvSpPr txBox="1"/>
          <p:nvPr/>
        </p:nvSpPr>
        <p:spPr>
          <a:xfrm>
            <a:off x="7812448" y="3940706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</a:t>
            </a:r>
            <a:r>
              <a:rPr lang="en-US" altLang="zh-CN" b="1" dirty="0">
                <a:solidFill>
                  <a:srgbClr val="FF0000"/>
                </a:solidFill>
              </a:rPr>
              <a:t>/ </a:t>
            </a:r>
            <a:r>
              <a:rPr lang="en-US" altLang="zh-CN" b="1" dirty="0" smtClean="0">
                <a:solidFill>
                  <a:srgbClr val="FF0000"/>
                </a:solidFill>
              </a:rPr>
              <a:t>ZL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右弧形箭头 15"/>
          <p:cNvSpPr/>
          <p:nvPr/>
        </p:nvSpPr>
        <p:spPr>
          <a:xfrm>
            <a:off x="8460432" y="2715766"/>
            <a:ext cx="303425" cy="792088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275856" y="3281734"/>
            <a:ext cx="3024336" cy="152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Optimizations</a:t>
            </a:r>
          </a:p>
          <a:p>
            <a:pPr lvl="1"/>
            <a:r>
              <a:rPr lang="en-US" altLang="zh-CN" sz="1600" dirty="0" smtClean="0"/>
              <a:t>Lower bunch population</a:t>
            </a:r>
          </a:p>
          <a:p>
            <a:pPr lvl="2"/>
            <a:r>
              <a:rPr lang="en-US" altLang="zh-CN" sz="1200" dirty="0" smtClean="0"/>
              <a:t>14</a:t>
            </a:r>
            <a:r>
              <a:rPr lang="en-US" altLang="zh-CN" sz="1200" dirty="0">
                <a:sym typeface="Symbol"/>
              </a:rPr>
              <a:t> 10</a:t>
            </a:r>
            <a:r>
              <a:rPr lang="en-US" altLang="zh-CN" sz="1200" baseline="30000" dirty="0">
                <a:sym typeface="Symbol"/>
              </a:rPr>
              <a:t>10 </a:t>
            </a:r>
            <a:r>
              <a:rPr lang="en-US" altLang="zh-CN" sz="1200" dirty="0" smtClean="0">
                <a:sym typeface="Symbol"/>
              </a:rPr>
              <a:t>1310</a:t>
            </a:r>
            <a:r>
              <a:rPr lang="en-US" altLang="zh-CN" sz="1200" baseline="30000" dirty="0" smtClean="0">
                <a:sym typeface="Symbol"/>
              </a:rPr>
              <a:t>10</a:t>
            </a:r>
            <a:endParaRPr lang="en-US" altLang="zh-CN" sz="1200" dirty="0" smtClean="0"/>
          </a:p>
          <a:p>
            <a:pPr lvl="1"/>
            <a:r>
              <a:rPr lang="en-US" altLang="zh-CN" sz="1600" dirty="0" smtClean="0"/>
              <a:t>Squeeze </a:t>
            </a:r>
            <a:r>
              <a:rPr lang="en-US" altLang="zh-CN" sz="1600" i="1" dirty="0" smtClean="0">
                <a:sym typeface="Symbol"/>
              </a:rPr>
              <a:t></a:t>
            </a:r>
            <a:r>
              <a:rPr lang="en-US" altLang="zh-CN" sz="1600" i="1" baseline="-25000" dirty="0" smtClean="0">
                <a:sym typeface="Symbol"/>
              </a:rPr>
              <a:t>x</a:t>
            </a:r>
            <a:r>
              <a:rPr lang="en-US" altLang="zh-CN" sz="1600" baseline="30000" dirty="0" smtClean="0">
                <a:sym typeface="Symbol"/>
              </a:rPr>
              <a:t>* </a:t>
            </a:r>
          </a:p>
          <a:p>
            <a:pPr lvl="2"/>
            <a:r>
              <a:rPr lang="en-US" altLang="zh-CN" sz="1200" dirty="0" smtClean="0">
                <a:sym typeface="Symbol"/>
              </a:rPr>
              <a:t>0.33m0.30m</a:t>
            </a:r>
            <a:endParaRPr lang="en-US" altLang="zh-CN" sz="1200" dirty="0" smtClean="0"/>
          </a:p>
          <a:p>
            <a:endParaRPr lang="en-US" altLang="zh-CN" sz="2000" dirty="0" smtClean="0"/>
          </a:p>
        </p:txBody>
      </p:sp>
      <p:sp>
        <p:nvSpPr>
          <p:cNvPr id="19" name="矩形 18"/>
          <p:cNvSpPr/>
          <p:nvPr/>
        </p:nvSpPr>
        <p:spPr>
          <a:xfrm>
            <a:off x="6300192" y="627534"/>
            <a:ext cx="27913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Yuan Zhang’s talk for details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Instability issues for Z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Transverse mode coupling instability (TMCI)</a:t>
            </a:r>
          </a:p>
          <a:p>
            <a:r>
              <a:rPr lang="en-US" altLang="zh-CN" sz="2400" dirty="0" smtClean="0"/>
              <a:t>Cross talk between ZT and beam-beam</a:t>
            </a:r>
          </a:p>
          <a:p>
            <a:r>
              <a:rPr lang="en-US" altLang="zh-CN" sz="2400" dirty="0" smtClean="0"/>
              <a:t>Coupled bunch instabilities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5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4" y="2211710"/>
            <a:ext cx="3839284" cy="21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241770"/>
            <a:ext cx="3836665" cy="213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/>
              <a:t>Transverse mode coupling instability</a:t>
            </a:r>
            <a:endParaRPr lang="zh-CN" altLang="en-US" sz="30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771550"/>
            <a:ext cx="8280920" cy="267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Analytical estimations show that the design current is below the TMCI threshold if considering bunch lengthening from longitudinal impedance.</a:t>
            </a:r>
            <a:endParaRPr lang="en-US" altLang="zh-CN" sz="2000" dirty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>
                <a:latin typeface="Calibri" charset="0"/>
                <a:ea typeface="宋体" charset="0"/>
              </a:rPr>
              <a:t>The instability is supposed to get weaker when considering further bunch lengthening due to the </a:t>
            </a:r>
            <a:r>
              <a:rPr lang="en-US" altLang="zh-CN" sz="2000" dirty="0" err="1">
                <a:latin typeface="Calibri" charset="0"/>
                <a:ea typeface="宋体" charset="0"/>
              </a:rPr>
              <a:t>beamstrahlung</a:t>
            </a:r>
            <a:r>
              <a:rPr lang="en-US" altLang="zh-CN" sz="2000" dirty="0">
                <a:latin typeface="Calibri" charset="0"/>
                <a:ea typeface="宋体" charset="0"/>
              </a:rPr>
              <a:t>. </a:t>
            </a:r>
            <a:r>
              <a:rPr lang="en-US" altLang="zh-CN" sz="2000" b="1" dirty="0" smtClean="0">
                <a:latin typeface="Calibri" charset="0"/>
                <a:ea typeface="宋体" charset="0"/>
              </a:rPr>
              <a:t>However ….</a:t>
            </a:r>
            <a:endParaRPr lang="en-US" altLang="zh-CN" sz="2000" b="1" dirty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endParaRPr lang="en-US" altLang="zh-CN" sz="1800" dirty="0" smtClean="0">
              <a:latin typeface="Calibri" charset="0"/>
              <a:ea typeface="宋体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814092" y="2384346"/>
            <a:ext cx="0" cy="212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016199" y="4238967"/>
            <a:ext cx="1178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Design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67</a:t>
            </a:r>
            <a:r>
              <a:rPr lang="en-US" altLang="zh-CN" sz="1400" dirty="0">
                <a:solidFill>
                  <a:srgbClr val="FF0000"/>
                </a:solidFill>
                <a:latin typeface="Calibri" charset="0"/>
                <a:ea typeface="宋体" charset="0"/>
                <a:sym typeface="Symbol"/>
              </a:rPr>
              <a:t></a:t>
            </a:r>
            <a:r>
              <a:rPr lang="en-US" altLang="zh-CN" sz="1400" dirty="0" smtClean="0">
                <a:solidFill>
                  <a:srgbClr val="FF0000"/>
                </a:solidFill>
                <a:latin typeface="Calibri" charset="0"/>
                <a:ea typeface="宋体" charset="0"/>
                <a:sym typeface="Symbol"/>
              </a:rPr>
              <a:t>A </a:t>
            </a:r>
            <a:r>
              <a:rPr lang="en-US" altLang="zh-CN" sz="1400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(14E10)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523836" y="2401446"/>
            <a:ext cx="0" cy="212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737825" y="2211710"/>
            <a:ext cx="2488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alibri" charset="0"/>
                <a:ea typeface="宋体" charset="0"/>
              </a:rPr>
              <a:t>W/O ZL bunch lengthening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2120" y="4238967"/>
            <a:ext cx="1178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Design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67</a:t>
            </a:r>
            <a:r>
              <a:rPr lang="en-US" altLang="zh-CN" sz="1400" dirty="0">
                <a:solidFill>
                  <a:srgbClr val="FF0000"/>
                </a:solidFill>
                <a:latin typeface="Calibri" charset="0"/>
                <a:ea typeface="宋体" charset="0"/>
                <a:sym typeface="Symbol"/>
              </a:rPr>
              <a:t></a:t>
            </a:r>
            <a:r>
              <a:rPr lang="en-US" altLang="zh-CN" sz="1400" dirty="0" smtClean="0">
                <a:solidFill>
                  <a:srgbClr val="FF0000"/>
                </a:solidFill>
                <a:latin typeface="Calibri" charset="0"/>
                <a:ea typeface="宋体" charset="0"/>
                <a:sym typeface="Symbol"/>
              </a:rPr>
              <a:t>A </a:t>
            </a:r>
            <a:r>
              <a:rPr lang="en-US" altLang="zh-CN" sz="1400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(14E10)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99813" y="2211710"/>
            <a:ext cx="2488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alibri" charset="0"/>
                <a:ea typeface="宋体" charset="0"/>
              </a:rPr>
              <a:t>W/ ZL bunch lengthening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/>
              <a:t>Transverse mode coupling instability</a:t>
            </a:r>
            <a:endParaRPr lang="zh-CN" altLang="en-US" sz="30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771550"/>
            <a:ext cx="8568952" cy="267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Particle tracking simulations performed with Elegant shows that the TMCI get more unstable when including longitudinal impedance.</a:t>
            </a:r>
            <a:endParaRPr lang="en-US" altLang="zh-CN" sz="1600" dirty="0">
              <a:latin typeface="Calibri" charset="0"/>
              <a:ea typeface="宋体" charset="0"/>
            </a:endParaRPr>
          </a:p>
          <a:p>
            <a:pPr marL="576000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Without ZL: TMCI threshold</a:t>
            </a:r>
            <a:r>
              <a:rPr lang="en-US" altLang="zh-CN" sz="1800" dirty="0" smtClean="0">
                <a:latin typeface="Calibri" charset="0"/>
                <a:ea typeface="宋体" charset="0"/>
                <a:sym typeface="Symbol"/>
              </a:rPr>
              <a:t>14nC (consistent between simulation and theory)</a:t>
            </a:r>
          </a:p>
          <a:p>
            <a:pPr marL="576000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800" dirty="0" smtClean="0">
                <a:latin typeface="Calibri" charset="0"/>
                <a:ea typeface="宋体" charset="0"/>
                <a:sym typeface="Symbol"/>
              </a:rPr>
              <a:t>With ZL: TMCI threshold</a:t>
            </a:r>
            <a:r>
              <a:rPr lang="en-US" altLang="zh-CN" sz="1800" dirty="0">
                <a:latin typeface="Calibri" charset="0"/>
                <a:ea typeface="宋体" charset="0"/>
                <a:sym typeface="Symbol"/>
              </a:rPr>
              <a:t> </a:t>
            </a:r>
            <a:r>
              <a:rPr lang="en-US" altLang="zh-CN" sz="1800" dirty="0" smtClean="0">
                <a:latin typeface="Calibri" charset="0"/>
                <a:ea typeface="宋体" charset="0"/>
                <a:sym typeface="Symbol"/>
              </a:rPr>
              <a:t>10nC (much lower than theoretical estimation: 30nC)</a:t>
            </a:r>
            <a:endParaRPr lang="en-US" altLang="zh-CN" sz="1800" dirty="0" smtClean="0">
              <a:latin typeface="Calibri" charset="0"/>
              <a:ea typeface="宋体" charset="0"/>
            </a:endParaRPr>
          </a:p>
        </p:txBody>
      </p:sp>
      <p:sp>
        <p:nvSpPr>
          <p:cNvPr id="1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pic>
        <p:nvPicPr>
          <p:cNvPr id="24580" name="Picture 4" descr="D:\New20180222\CEPC\20220518 IARC报告准备\FromXuHaiSheng\Compare_TMCI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3532"/>
            <a:ext cx="33478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:\New20180222\CEPC\20220518 IARC报告准备\FromXuHaiSheng\Compare_TMCI_2.5mm_withoutZL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5726"/>
            <a:ext cx="33478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1737825" y="2211710"/>
            <a:ext cx="1105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alibri" charset="0"/>
                <a:ea typeface="宋体" charset="0"/>
              </a:rPr>
              <a:t>W/O ZL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99813" y="2211710"/>
            <a:ext cx="2488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alibri" charset="0"/>
                <a:ea typeface="宋体" charset="0"/>
              </a:rPr>
              <a:t>W/ ZL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/>
              <a:t>Transverse mode coupling instability</a:t>
            </a:r>
            <a:endParaRPr lang="zh-CN" altLang="en-US" sz="30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97979" y="771550"/>
            <a:ext cx="3492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1900" dirty="0" smtClean="0">
                <a:latin typeface="Calibri" charset="0"/>
                <a:ea typeface="宋体" charset="0"/>
              </a:rPr>
              <a:t>Apparent beam losses are observed above 10nC (</a:t>
            </a:r>
            <a:r>
              <a:rPr lang="en-US" altLang="zh-CN" sz="1900" dirty="0">
                <a:latin typeface="Calibri" charset="0"/>
                <a:ea typeface="宋体" charset="0"/>
                <a:sym typeface="Symbol"/>
              </a:rPr>
              <a:t>6.2E10</a:t>
            </a:r>
            <a:r>
              <a:rPr lang="en-US" altLang="zh-CN" sz="1900" dirty="0" smtClean="0">
                <a:latin typeface="Calibri" charset="0"/>
                <a:ea typeface="宋体" charset="0"/>
              </a:rPr>
              <a:t>) with ZL.</a:t>
            </a:r>
            <a:endParaRPr lang="en-US" altLang="zh-CN" sz="1900" dirty="0">
              <a:latin typeface="Calibri" charset="0"/>
              <a:ea typeface="宋体" charset="0"/>
            </a:endParaRPr>
          </a:p>
          <a:p>
            <a:pPr marL="576000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700" dirty="0" smtClean="0">
                <a:latin typeface="Calibri" charset="0"/>
                <a:ea typeface="宋体" charset="0"/>
                <a:sym typeface="Symbol"/>
              </a:rPr>
              <a:t>Transverse centroid oscillations are observed above threshold</a:t>
            </a:r>
          </a:p>
          <a:p>
            <a:pPr marL="576000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700" dirty="0" smtClean="0">
                <a:latin typeface="Calibri" charset="0"/>
                <a:ea typeface="宋体" charset="0"/>
                <a:sym typeface="Symbol"/>
              </a:rPr>
              <a:t>Bunch length and beam energy spread are crashed due to the sudden beam loss</a:t>
            </a:r>
          </a:p>
          <a:p>
            <a:pPr marL="576000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700" dirty="0" smtClean="0">
                <a:latin typeface="Calibri" charset="0"/>
                <a:ea typeface="宋体" charset="0"/>
                <a:sym typeface="Symbol"/>
              </a:rPr>
              <a:t>The instability is suspected to be induced by the enhanced mode </a:t>
            </a:r>
            <a:r>
              <a:rPr lang="en-US" altLang="zh-CN" sz="1700" dirty="0">
                <a:latin typeface="Calibri" charset="0"/>
                <a:ea typeface="宋体" charset="0"/>
                <a:sym typeface="Symbol"/>
              </a:rPr>
              <a:t>coupling due to the </a:t>
            </a:r>
            <a:r>
              <a:rPr lang="en-US" altLang="zh-CN" sz="1700" dirty="0" smtClean="0">
                <a:latin typeface="Calibri" charset="0"/>
                <a:ea typeface="宋体" charset="0"/>
                <a:sym typeface="Symbol"/>
              </a:rPr>
              <a:t>synchrotron </a:t>
            </a:r>
            <a:r>
              <a:rPr lang="en-US" altLang="zh-CN" sz="1700" dirty="0">
                <a:latin typeface="Calibri" charset="0"/>
                <a:ea typeface="宋体" charset="0"/>
                <a:sym typeface="Symbol"/>
              </a:rPr>
              <a:t>tune spread or even combined effect with MWI.</a:t>
            </a:r>
            <a:endParaRPr lang="en-US" altLang="zh-CN" sz="1700" dirty="0" smtClean="0">
              <a:latin typeface="Calibri" charset="0"/>
              <a:ea typeface="宋体" charset="0"/>
              <a:sym typeface="Symbol"/>
            </a:endParaRPr>
          </a:p>
        </p:txBody>
      </p:sp>
      <p:sp>
        <p:nvSpPr>
          <p:cNvPr id="1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pic>
        <p:nvPicPr>
          <p:cNvPr id="29699" name="Picture 3" descr="D:\New20180222\CEPC\20220518 IARC报告准备\FromXuHaiSheng\Survival_ZLZ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74" y="771550"/>
            <a:ext cx="2897856" cy="19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D:\New20180222\CEPC\20220518 IARC报告准备\FromXuHaiSheng\BunchLength_ZLZ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24" y="2818284"/>
            <a:ext cx="2897856" cy="19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D:\New20180222\CEPC\20220518 IARC报告准备\FromXuHaiSheng\EnergySpread_ZLZ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48" y="2818284"/>
            <a:ext cx="2897856" cy="19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33" y="771550"/>
            <a:ext cx="2584808" cy="206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/>
              <a:t>Cross talk between ZT and beam-beam</a:t>
            </a:r>
            <a:endParaRPr lang="zh-CN" altLang="en-US" sz="30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771550"/>
            <a:ext cx="8280920" cy="267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Preliminary analytical studies are performed</a:t>
            </a:r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Both horizontal and vertical Cross Wake force are obtained</a:t>
            </a:r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Beam-beam wake is included in the total ring impedance budget</a:t>
            </a:r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Conventional TMCI analysis is performed with BB wake included:</a:t>
            </a:r>
          </a:p>
          <a:p>
            <a:pPr lvl="2" algn="just">
              <a:spcBef>
                <a:spcPts val="300"/>
              </a:spcBef>
            </a:pPr>
            <a:r>
              <a:rPr lang="en-US" altLang="zh-CN" sz="1600" dirty="0" smtClean="0">
                <a:latin typeface="Calibri" charset="0"/>
                <a:ea typeface="宋体" charset="0"/>
              </a:rPr>
              <a:t>Horizontal threshold reduced from 22.6E10 to 21.9E10 </a:t>
            </a:r>
            <a:r>
              <a:rPr lang="en-US" altLang="zh-CN" sz="1600">
                <a:latin typeface="Calibri" charset="0"/>
                <a:ea typeface="宋体" charset="0"/>
              </a:rPr>
              <a:t>(</a:t>
            </a:r>
            <a:r>
              <a:rPr lang="en-US" altLang="zh-CN" sz="1600" smtClean="0">
                <a:latin typeface="Calibri" charset="0"/>
                <a:ea typeface="宋体" charset="0"/>
                <a:sym typeface="Symbol"/>
              </a:rPr>
              <a:t>3%</a:t>
            </a:r>
            <a:r>
              <a:rPr lang="en-US" altLang="zh-CN" sz="1600" smtClean="0">
                <a:latin typeface="Calibri" charset="0"/>
                <a:ea typeface="宋体" charset="0"/>
              </a:rPr>
              <a:t>)</a:t>
            </a:r>
            <a:endParaRPr lang="en-US" altLang="zh-CN" sz="1600" dirty="0" smtClean="0">
              <a:latin typeface="Calibri" charset="0"/>
              <a:ea typeface="宋体" charset="0"/>
            </a:endParaRPr>
          </a:p>
          <a:p>
            <a:pPr lvl="2" algn="just">
              <a:spcBef>
                <a:spcPts val="300"/>
              </a:spcBef>
            </a:pPr>
            <a:r>
              <a:rPr lang="en-US" altLang="zh-CN" sz="1600" dirty="0" smtClean="0">
                <a:latin typeface="Calibri" charset="0"/>
                <a:ea typeface="宋体" charset="0"/>
              </a:rPr>
              <a:t>Vertical threshold reduced from 22.6E10 to 15.6E10 (</a:t>
            </a:r>
            <a:r>
              <a:rPr lang="en-US" altLang="zh-CN" sz="1600" dirty="0" smtClean="0">
                <a:latin typeface="Calibri" charset="0"/>
                <a:ea typeface="宋体" charset="0"/>
                <a:sym typeface="Symbol"/>
              </a:rPr>
              <a:t>30%</a:t>
            </a:r>
            <a:r>
              <a:rPr lang="en-US" altLang="zh-CN" sz="1600" dirty="0" smtClean="0">
                <a:latin typeface="Calibri" charset="0"/>
                <a:ea typeface="宋体" charset="0"/>
              </a:rPr>
              <a:t>)</a:t>
            </a:r>
            <a:endParaRPr lang="en-US" altLang="zh-CN" sz="1600" dirty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endParaRPr lang="en-US" altLang="zh-CN" sz="1800" dirty="0" smtClean="0">
              <a:latin typeface="Calibri" charset="0"/>
              <a:ea typeface="宋体" charset="0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D7D08FD2-B5E0-4001-80C8-565246283BC5}"/>
              </a:ext>
            </a:extLst>
          </p:cNvPr>
          <p:cNvSpPr txBox="1"/>
          <p:nvPr/>
        </p:nvSpPr>
        <p:spPr>
          <a:xfrm>
            <a:off x="1238096" y="4400945"/>
            <a:ext cx="306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Cross-Wake of Beam-Beam</a:t>
            </a:r>
            <a:endParaRPr lang="zh-CN" altLang="en-US" sz="14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r="12159"/>
          <a:stretch/>
        </p:blipFill>
        <p:spPr>
          <a:xfrm>
            <a:off x="1194189" y="2680444"/>
            <a:ext cx="2622051" cy="164325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76" y="3398901"/>
            <a:ext cx="3333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88" y="2669398"/>
            <a:ext cx="2916000" cy="16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2628" y="4424213"/>
            <a:ext cx="3533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with beam-beam lengthened </a:t>
            </a:r>
            <a:r>
              <a:rPr lang="en-US" altLang="zh-CN" sz="1400" dirty="0" smtClean="0">
                <a:solidFill>
                  <a:prstClr val="black"/>
                </a:solidFill>
              </a:rPr>
              <a:t>bunch (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1400" baseline="-25000" dirty="0" smtClean="0">
                <a:solidFill>
                  <a:prstClr val="black"/>
                </a:solidFill>
                <a:sym typeface="Symbol"/>
              </a:rPr>
              <a:t>z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=9mm</a:t>
            </a:r>
            <a:r>
              <a:rPr lang="en-US" altLang="zh-CN" sz="1400" dirty="0" smtClean="0">
                <a:solidFill>
                  <a:prstClr val="black"/>
                </a:solidFill>
              </a:rPr>
              <a:t>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40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F58CDC22-D2F7-4F80-9E02-65DBFA58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32" y="2878519"/>
            <a:ext cx="3153369" cy="205236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771550"/>
            <a:ext cx="8280920" cy="267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Local beam-beam model</a:t>
            </a:r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In horizontal direction: combined effect of X-Z instability and TMCI</a:t>
            </a:r>
          </a:p>
          <a:p>
            <a:pPr lvl="2" algn="just">
              <a:spcBef>
                <a:spcPts val="300"/>
              </a:spcBef>
            </a:pPr>
            <a:r>
              <a:rPr lang="en-US" altLang="zh-CN" sz="1600" dirty="0" smtClean="0">
                <a:latin typeface="Calibri" charset="0"/>
                <a:ea typeface="宋体" charset="0"/>
              </a:rPr>
              <a:t>Instability growth rate gets faster + </a:t>
            </a:r>
            <a:r>
              <a:rPr lang="en-US" altLang="zh-CN" sz="1600" dirty="0">
                <a:latin typeface="Calibri" charset="0"/>
                <a:ea typeface="宋体" charset="0"/>
              </a:rPr>
              <a:t>u</a:t>
            </a:r>
            <a:r>
              <a:rPr lang="en-US" altLang="zh-CN" sz="1600" dirty="0" smtClean="0">
                <a:latin typeface="Calibri" charset="0"/>
                <a:ea typeface="宋体" charset="0"/>
              </a:rPr>
              <a:t>nstable tune area increases</a:t>
            </a:r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In vertical direction: TMCI like instability</a:t>
            </a:r>
          </a:p>
          <a:p>
            <a:pPr lvl="2" algn="just">
              <a:spcBef>
                <a:spcPts val="300"/>
              </a:spcBef>
            </a:pPr>
            <a:r>
              <a:rPr lang="en-US" altLang="zh-CN" sz="1600" dirty="0" smtClean="0">
                <a:latin typeface="Calibri" charset="0"/>
                <a:ea typeface="宋体" charset="0"/>
              </a:rPr>
              <a:t>Pure beam-beam is unstable due to ignorance of strong nonlinearity?</a:t>
            </a:r>
          </a:p>
          <a:p>
            <a:pPr lvl="2" algn="just">
              <a:spcBef>
                <a:spcPts val="300"/>
              </a:spcBef>
            </a:pPr>
            <a:r>
              <a:rPr lang="en-US" altLang="zh-CN" sz="1600" dirty="0" smtClean="0">
                <a:latin typeface="Calibri" charset="0"/>
                <a:ea typeface="宋体" charset="0"/>
              </a:rPr>
              <a:t>It is also found enhance of instability when considering ZY</a:t>
            </a:r>
            <a:endParaRPr lang="en-US" altLang="zh-CN" sz="1600" dirty="0">
              <a:latin typeface="Calibri" charset="0"/>
              <a:ea typeface="宋体" charset="0"/>
            </a:endParaRPr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latin typeface="Calibri" charset="0"/>
                <a:ea typeface="宋体" charset="0"/>
              </a:rPr>
              <a:t>More detailed studies are undergoing.</a:t>
            </a:r>
            <a:endParaRPr lang="en-US" altLang="zh-CN" sz="1800" dirty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endParaRPr lang="en-US" altLang="zh-CN" sz="1800" dirty="0" smtClean="0">
              <a:latin typeface="Calibri" charset="0"/>
              <a:ea typeface="宋体" charset="0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67544" y="51470"/>
            <a:ext cx="822960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 smtClean="0"/>
              <a:t>Cross talk between ZT and beam-beam</a:t>
            </a:r>
            <a:endParaRPr lang="zh-CN" altLang="en-US" sz="3000" b="1" dirty="0"/>
          </a:p>
        </p:txBody>
      </p:sp>
      <p:pic>
        <p:nvPicPr>
          <p:cNvPr id="17" name="内容占位符 6">
            <a:extLst>
              <a:ext uri="{FF2B5EF4-FFF2-40B4-BE49-F238E27FC236}">
                <a16:creationId xmlns="" xmlns:a16="http://schemas.microsoft.com/office/drawing/2014/main" id="{FFA1A080-08ED-42FC-B351-B5525235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32" y="2913112"/>
            <a:ext cx="3153367" cy="1942645"/>
          </a:xfrm>
        </p:spPr>
      </p:pic>
    </p:spTree>
    <p:extLst>
      <p:ext uri="{BB962C8B-B14F-4D97-AF65-F5344CB8AC3E}">
        <p14:creationId xmlns:p14="http://schemas.microsoft.com/office/powerpoint/2010/main" val="2110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Transverse resistive wall instability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51520" y="843558"/>
            <a:ext cx="8568952" cy="33944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Instability growth rate </a:t>
            </a:r>
            <a:r>
              <a:rPr lang="en-US" altLang="zh-CN" sz="2000" dirty="0" smtClean="0"/>
              <a:t>is much </a:t>
            </a:r>
            <a:r>
              <a:rPr lang="en-US" altLang="zh-CN" sz="2000" dirty="0" smtClean="0"/>
              <a:t>faster than the synchrotron radiation damping (</a:t>
            </a:r>
            <a:r>
              <a:rPr lang="en-US" altLang="zh-CN" sz="2000" dirty="0" smtClean="0">
                <a:sym typeface="Symbol"/>
              </a:rPr>
              <a:t>=</a:t>
            </a:r>
            <a:r>
              <a:rPr lang="en-US" altLang="zh-CN" sz="2000" dirty="0" smtClean="0"/>
              <a:t>850ms).</a:t>
            </a:r>
          </a:p>
          <a:p>
            <a:endParaRPr lang="en-US" altLang="zh-CN" sz="2000" dirty="0"/>
          </a:p>
          <a:p>
            <a:endParaRPr lang="en-US" altLang="zh-CN" sz="1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4932040" y="1575317"/>
            <a:ext cx="4073938" cy="2580609"/>
            <a:chOff x="4932040" y="1575317"/>
            <a:chExt cx="4073938" cy="2580609"/>
          </a:xfrm>
        </p:grpSpPr>
        <p:pic>
          <p:nvPicPr>
            <p:cNvPr id="10" name="Picture 2" descr="D:\New20180222\CEPC\20220126 50MW\CollectiveEffects\相关计算\TRWI\CompareChe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637973"/>
              <a:ext cx="4073938" cy="2517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6113205" y="1575317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=11616</a:t>
              </a:r>
              <a:endParaRPr lang="zh-CN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67628" y="1834253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=11615</a:t>
              </a:r>
              <a:endParaRPr lang="zh-CN" alt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85712" y="1583602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=11617</a:t>
              </a:r>
              <a:endParaRPr lang="zh-CN" alt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755697" y="1822134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=11618</a:t>
              </a:r>
              <a:endParaRPr lang="zh-CN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5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00496"/>
              </p:ext>
            </p:extLst>
          </p:nvPr>
        </p:nvGraphicFramePr>
        <p:xfrm>
          <a:off x="1115616" y="2559918"/>
          <a:ext cx="333362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33"/>
                <a:gridCol w="1084068"/>
                <a:gridCol w="1204520"/>
              </a:tblGrid>
              <a:tr h="274511">
                <a:tc>
                  <a:txBody>
                    <a:bodyPr/>
                    <a:lstStyle/>
                    <a:p>
                      <a:r>
                        <a:rPr lang="en-US" altLang="zh-CN" sz="1400" i="1" dirty="0" smtClean="0"/>
                        <a:t>f</a:t>
                      </a:r>
                      <a:r>
                        <a:rPr lang="en-US" altLang="zh-CN" sz="1400" dirty="0" smtClean="0"/>
                        <a:t> [kHz]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Mode index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Growth </a:t>
                      </a:r>
                      <a:r>
                        <a:rPr lang="en-US" altLang="zh-CN" sz="1400" i="1" dirty="0" smtClean="0"/>
                        <a:t>t</a:t>
                      </a:r>
                      <a:r>
                        <a:rPr lang="en-US" altLang="zh-CN" sz="1400" dirty="0" smtClean="0"/>
                        <a:t> [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]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-2.338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2.2 (7 turns)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-5.335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3.2 (10 turns)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-8.332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4.0 (12</a:t>
                      </a:r>
                      <a:r>
                        <a:rPr lang="en-US" altLang="zh-CN" sz="1400" baseline="0" dirty="0" smtClean="0"/>
                        <a:t> turns)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-11.330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4.6 (14 turns)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内容占位符 2"/>
          <p:cNvSpPr txBox="1">
            <a:spLocks/>
          </p:cNvSpPr>
          <p:nvPr/>
        </p:nvSpPr>
        <p:spPr>
          <a:xfrm>
            <a:off x="179512" y="4227934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Tough requirement on feedback </a:t>
            </a:r>
            <a:r>
              <a:rPr lang="en-US" altLang="zh-CN" sz="2000" dirty="0" smtClean="0"/>
              <a:t>damping (</a:t>
            </a:r>
            <a:r>
              <a:rPr lang="en-US" altLang="zh-CN" sz="1800" dirty="0"/>
              <a:t>b</a:t>
            </a:r>
            <a:r>
              <a:rPr lang="en-US" altLang="zh-CN" sz="1800" dirty="0" smtClean="0"/>
              <a:t>roadband </a:t>
            </a:r>
            <a:r>
              <a:rPr lang="en-US" altLang="zh-CN" sz="1800" dirty="0"/>
              <a:t>feedback + mode </a:t>
            </a:r>
            <a:r>
              <a:rPr lang="en-US" altLang="zh-CN" sz="1800" dirty="0" smtClean="0"/>
              <a:t>feedback?)</a:t>
            </a:r>
            <a:endParaRPr lang="en-US" altLang="zh-C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2498" y="1669195"/>
                <a:ext cx="4179542" cy="722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sz="1400" i="1" smtClean="0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CN" altLang="en-US" sz="14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sz="1400" b="0" i="1" smtClean="0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altLang="zh-CN" sz="140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pt-BR" sz="1400" i="1" dirty="0" smtClean="0">
                              <a:latin typeface="Cambria Math"/>
                            </a:rPr>
                            <m:t>𝜇</m:t>
                          </m:r>
                          <m:r>
                            <a:rPr lang="pt-BR" altLang="zh-CN" sz="1400" i="1" dirty="0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1400" b="0" i="1" dirty="0" smtClean="0">
                              <a:latin typeface="Cambria Math"/>
                            </a:rPr>
                            <m:t>𝑀</m:t>
                          </m:r>
                          <m:r>
                            <a:rPr lang="en-US" altLang="zh-CN" sz="1400" b="0" i="1" dirty="0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zh-CN" sz="1400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CN" sz="1400" b="0" i="1" dirty="0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altLang="zh-CN" sz="1400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sz="1400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1400" b="0" i="1" dirty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BR" altLang="zh-CN" sz="1400" i="1" dirty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4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4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sz="14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400" i="1" dirty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altLang="zh-CN" sz="1400" i="1" dirty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1400" i="1" dirty="0">
                                          <a:latin typeface="Cambria Math"/>
                                        </a:rPr>
                                        <m:t>𝑃𝑀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14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400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1400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4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400" i="1" dirty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8" y="1669195"/>
                <a:ext cx="4179542" cy="722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1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CEPC Layout</a:t>
            </a:r>
            <a:endParaRPr lang="zh-CN" altLang="en-US" sz="36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44" y="1059582"/>
            <a:ext cx="5313998" cy="35737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48264" y="771550"/>
            <a:ext cx="202537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009900"/>
                </a:solidFill>
              </a:rPr>
              <a:t>Booster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009900"/>
                </a:solidFill>
              </a:rPr>
              <a:t>Circ</a:t>
            </a:r>
            <a:r>
              <a:rPr lang="en-US" altLang="zh-CN" sz="1600" dirty="0" smtClean="0">
                <a:solidFill>
                  <a:srgbClr val="009900"/>
                </a:solidFill>
              </a:rPr>
              <a:t>: 100km</a:t>
            </a:r>
          </a:p>
          <a:p>
            <a:pPr marL="25200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009900"/>
                </a:solidFill>
              </a:rPr>
              <a:t>E</a:t>
            </a:r>
            <a:r>
              <a:rPr lang="en-US" altLang="zh-CN" sz="1600" i="1" baseline="-25000" dirty="0" err="1" smtClean="0">
                <a:solidFill>
                  <a:srgbClr val="009900"/>
                </a:solidFill>
              </a:rPr>
              <a:t>k</a:t>
            </a:r>
            <a:r>
              <a:rPr lang="en-US" altLang="zh-CN" sz="1600" dirty="0" smtClean="0">
                <a:solidFill>
                  <a:srgbClr val="009900"/>
                </a:solidFill>
              </a:rPr>
              <a:t>: 20</a:t>
            </a:r>
            <a:r>
              <a:rPr lang="en-US" altLang="zh-CN" sz="1600" dirty="0" smtClean="0">
                <a:solidFill>
                  <a:srgbClr val="009900"/>
                </a:solidFill>
                <a:sym typeface="Symbol"/>
              </a:rPr>
              <a:t> </a:t>
            </a:r>
            <a:r>
              <a:rPr lang="en-US" altLang="zh-CN" sz="1600" dirty="0" smtClean="0">
                <a:solidFill>
                  <a:srgbClr val="009900"/>
                </a:solidFill>
              </a:rPr>
              <a:t>180GeV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rgbClr val="009900"/>
                </a:solidFill>
              </a:rPr>
              <a:t>I</a:t>
            </a:r>
            <a:r>
              <a:rPr lang="en-US" altLang="zh-CN" sz="1600" baseline="-25000" dirty="0" smtClean="0">
                <a:solidFill>
                  <a:srgbClr val="009900"/>
                </a:solidFill>
              </a:rPr>
              <a:t>0</a:t>
            </a:r>
            <a:r>
              <a:rPr lang="en-US" altLang="zh-CN" sz="1600" dirty="0" smtClean="0">
                <a:solidFill>
                  <a:srgbClr val="009900"/>
                </a:solidFill>
              </a:rPr>
              <a:t>: 16</a:t>
            </a:r>
            <a:r>
              <a:rPr lang="en-US" altLang="zh-CN" sz="1600" dirty="0" smtClean="0">
                <a:solidFill>
                  <a:srgbClr val="009900"/>
                </a:solidFill>
                <a:sym typeface="Symbol"/>
              </a:rPr>
              <a:t> </a:t>
            </a:r>
            <a:r>
              <a:rPr lang="en-US" altLang="zh-CN" sz="1600" dirty="0" smtClean="0">
                <a:solidFill>
                  <a:srgbClr val="009900"/>
                </a:solidFill>
              </a:rPr>
              <a:t>0.1mA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009900"/>
                </a:solidFill>
              </a:rPr>
              <a:t>N</a:t>
            </a:r>
            <a:r>
              <a:rPr lang="en-US" altLang="zh-CN" sz="1600" i="1" baseline="-25000" dirty="0" err="1" smtClean="0">
                <a:solidFill>
                  <a:srgbClr val="009900"/>
                </a:solidFill>
              </a:rPr>
              <a:t>p</a:t>
            </a:r>
            <a:r>
              <a:rPr lang="en-US" altLang="zh-CN" sz="1600" dirty="0" smtClean="0">
                <a:solidFill>
                  <a:srgbClr val="009900"/>
                </a:solidFill>
              </a:rPr>
              <a:t>: 4.8</a:t>
            </a:r>
            <a:r>
              <a:rPr lang="en-US" altLang="zh-CN" sz="1600" dirty="0" smtClean="0">
                <a:solidFill>
                  <a:srgbClr val="009900"/>
                </a:solidFill>
                <a:sym typeface="Symbol"/>
              </a:rPr>
              <a:t> 7.110</a:t>
            </a:r>
            <a:r>
              <a:rPr lang="en-US" altLang="zh-CN" sz="1600" baseline="30000" dirty="0">
                <a:solidFill>
                  <a:srgbClr val="009900"/>
                </a:solidFill>
                <a:sym typeface="Symbol"/>
              </a:rPr>
              <a:t>9</a:t>
            </a:r>
            <a:endParaRPr lang="zh-CN" altLang="en-US" sz="1600" baseline="30000" dirty="0">
              <a:solidFill>
                <a:srgbClr val="0099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1059582"/>
            <a:ext cx="202537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0000FF"/>
                </a:solidFill>
              </a:rPr>
              <a:t>Collider rings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0000FF"/>
                </a:solidFill>
              </a:rPr>
              <a:t>Circ</a:t>
            </a:r>
            <a:r>
              <a:rPr lang="en-US" altLang="zh-CN" sz="1600" dirty="0" smtClean="0">
                <a:solidFill>
                  <a:srgbClr val="0000FF"/>
                </a:solidFill>
              </a:rPr>
              <a:t>: 100km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0000FF"/>
                </a:solidFill>
              </a:rPr>
              <a:t>E</a:t>
            </a:r>
            <a:r>
              <a:rPr lang="en-US" altLang="zh-CN" sz="1600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altLang="zh-CN" sz="1600" dirty="0" smtClean="0">
                <a:solidFill>
                  <a:srgbClr val="0000FF"/>
                </a:solidFill>
              </a:rPr>
              <a:t>: 45</a:t>
            </a: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 </a:t>
            </a:r>
            <a:r>
              <a:rPr lang="en-US" altLang="zh-CN" sz="1600" dirty="0" smtClean="0">
                <a:solidFill>
                  <a:srgbClr val="0000FF"/>
                </a:solidFill>
              </a:rPr>
              <a:t>180GeV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rgbClr val="0000FF"/>
                </a:solidFill>
              </a:rPr>
              <a:t>I</a:t>
            </a:r>
            <a:r>
              <a:rPr lang="en-US" altLang="zh-CN" sz="16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CN" sz="1600" dirty="0" smtClean="0">
                <a:solidFill>
                  <a:srgbClr val="0000FF"/>
                </a:solidFill>
              </a:rPr>
              <a:t>: 1339 </a:t>
            </a: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altLang="zh-CN" sz="1600" dirty="0" smtClean="0">
                <a:solidFill>
                  <a:srgbClr val="0000FF"/>
                </a:solidFill>
              </a:rPr>
              <a:t>5.5mA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0000FF"/>
                </a:solidFill>
              </a:rPr>
              <a:t>N</a:t>
            </a:r>
            <a:r>
              <a:rPr lang="en-US" altLang="zh-CN" sz="1600" i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altLang="zh-CN" sz="1600" dirty="0" smtClean="0">
                <a:solidFill>
                  <a:srgbClr val="0000FF"/>
                </a:solidFill>
              </a:rPr>
              <a:t>: 13 </a:t>
            </a:r>
            <a:r>
              <a:rPr lang="en-US" altLang="zh-CN" sz="1600" dirty="0">
                <a:solidFill>
                  <a:srgbClr val="0000FF"/>
                </a:solidFill>
                <a:sym typeface="Symbol"/>
              </a:rPr>
              <a:t> </a:t>
            </a: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2010</a:t>
            </a:r>
            <a:r>
              <a:rPr lang="en-US" altLang="zh-CN" sz="1600" baseline="30000" dirty="0" smtClean="0">
                <a:solidFill>
                  <a:srgbClr val="0000FF"/>
                </a:solidFill>
                <a:sym typeface="Symbol"/>
              </a:rPr>
              <a:t>10</a:t>
            </a:r>
            <a:endParaRPr lang="zh-CN" altLang="en-US" sz="1600" baseline="300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20272" y="2859782"/>
            <a:ext cx="202537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FF0000"/>
                </a:solidFill>
              </a:rPr>
              <a:t>Damping ring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FF0000"/>
                </a:solidFill>
              </a:rPr>
              <a:t>Circ</a:t>
            </a:r>
            <a:r>
              <a:rPr lang="en-US" altLang="zh-CN" sz="1600" dirty="0" smtClean="0">
                <a:solidFill>
                  <a:srgbClr val="FF0000"/>
                </a:solidFill>
              </a:rPr>
              <a:t>: 147m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1600" dirty="0" smtClean="0">
                <a:solidFill>
                  <a:srgbClr val="FF0000"/>
                </a:solidFill>
              </a:rPr>
              <a:t>: 1.1GeV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rgbClr val="FF0000"/>
                </a:solidFill>
              </a:rPr>
              <a:t>I</a:t>
            </a:r>
            <a:r>
              <a:rPr lang="en-US" altLang="zh-CN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600" dirty="0" smtClean="0">
                <a:solidFill>
                  <a:srgbClr val="FF0000"/>
                </a:solidFill>
              </a:rPr>
              <a:t>: 12.4 mA</a:t>
            </a:r>
          </a:p>
          <a:p>
            <a:pPr marL="252000" lvl="0" indent="-180000">
              <a:buFont typeface="Calibri" pitchFamily="34" charset="0"/>
              <a:buChar char="‒"/>
            </a:pPr>
            <a:r>
              <a:rPr lang="en-US" altLang="zh-CN" sz="1600" i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1600" dirty="0" smtClean="0">
                <a:solidFill>
                  <a:srgbClr val="FF0000"/>
                </a:solidFill>
              </a:rPr>
              <a:t>: 0.95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10</a:t>
            </a:r>
            <a:r>
              <a:rPr lang="en-US" altLang="zh-CN" sz="1600" baseline="30000" dirty="0">
                <a:solidFill>
                  <a:srgbClr val="FF0000"/>
                </a:solidFill>
                <a:sym typeface="Symbol"/>
              </a:rPr>
              <a:t>10</a:t>
            </a:r>
            <a:endParaRPr lang="zh-CN" altLang="en-US" sz="1600" baseline="300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71166"/>
            <a:ext cx="2506787" cy="62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High order modes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075240" cy="3679057"/>
          </a:xfrm>
        </p:spPr>
        <p:txBody>
          <a:bodyPr>
            <a:normAutofit/>
          </a:bodyPr>
          <a:lstStyle/>
          <a:p>
            <a:pPr algn="just"/>
            <a:r>
              <a:rPr lang="en-US" altLang="zh-CN" sz="2000" dirty="0" smtClean="0"/>
              <a:t>Narrowband impedances generated from flanges, bellows, gate valves, and BPMs are all bellow the CBI instability threshold determined by synchrotron radiation damping.</a:t>
            </a:r>
          </a:p>
        </p:txBody>
      </p:sp>
      <p:pic>
        <p:nvPicPr>
          <p:cNvPr id="21506" name="Picture 2" descr="D:\New20180222\CEPC\20220518 IARC报告准备\RelatedCalculations\CBI\ZL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7694"/>
            <a:ext cx="3835021" cy="23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New20180222\CEPC\20220518 IARC报告准备\RelatedCalculations\CBI\Zy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7" y="2067694"/>
            <a:ext cx="3835021" cy="23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High order modes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291264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RF cavities</a:t>
            </a:r>
          </a:p>
          <a:p>
            <a:pPr lvl="1"/>
            <a:r>
              <a:rPr lang="en-US" altLang="zh-CN" sz="1600" dirty="0" smtClean="0"/>
              <a:t>650 </a:t>
            </a:r>
            <a:r>
              <a:rPr lang="en-US" altLang="zh-CN" sz="1600" dirty="0"/>
              <a:t>MHz 2-cell cavity HOM coupler </a:t>
            </a:r>
            <a:r>
              <a:rPr lang="en-US" altLang="zh-CN" sz="1600" i="1" dirty="0"/>
              <a:t>Q</a:t>
            </a:r>
            <a:r>
              <a:rPr lang="en-US" altLang="zh-CN" sz="1600" i="1" baseline="-25000" dirty="0"/>
              <a:t>L</a:t>
            </a:r>
            <a:r>
              <a:rPr lang="en-US" altLang="zh-CN" sz="1600" dirty="0"/>
              <a:t> can meet Higgs and W damping requirement. </a:t>
            </a:r>
          </a:p>
          <a:p>
            <a:pPr lvl="1"/>
            <a:r>
              <a:rPr lang="en-US" altLang="zh-CN" sz="1600" dirty="0"/>
              <a:t>1-cell cavity similar to BEPCII can meet </a:t>
            </a:r>
            <a:r>
              <a:rPr lang="en-US" altLang="zh-CN" sz="1600" dirty="0" smtClean="0"/>
              <a:t>Z </a:t>
            </a:r>
            <a:r>
              <a:rPr lang="en-US" altLang="zh-CN" sz="1600" dirty="0"/>
              <a:t>HOM damping requirement. No beam feedback is </a:t>
            </a:r>
            <a:r>
              <a:rPr lang="en-US" altLang="zh-CN" sz="1600" dirty="0" smtClean="0"/>
              <a:t>needed</a:t>
            </a:r>
            <a:endParaRPr lang="en-US" altLang="zh-CN" sz="2000" dirty="0" smtClean="0"/>
          </a:p>
          <a:p>
            <a:r>
              <a:rPr lang="en-US" altLang="zh-CN" sz="2000" dirty="0"/>
              <a:t>K</a:t>
            </a:r>
            <a:r>
              <a:rPr lang="en-US" altLang="zh-CN" sz="2000" dirty="0" smtClean="0"/>
              <a:t>ey elements needs to be further checked/optimized</a:t>
            </a:r>
          </a:p>
          <a:p>
            <a:pPr lvl="1"/>
            <a:r>
              <a:rPr lang="en-US" altLang="zh-CN" sz="1600" dirty="0" smtClean="0"/>
              <a:t>Electro separators, IP chambers, kickers … </a:t>
            </a:r>
            <a:endParaRPr lang="en-US" altLang="zh-CN" sz="1600" dirty="0"/>
          </a:p>
          <a:p>
            <a:endParaRPr lang="zh-CN" altLang="en-US" sz="2000" dirty="0"/>
          </a:p>
        </p:txBody>
      </p:sp>
      <p:pic>
        <p:nvPicPr>
          <p:cNvPr id="8" name="Picture 4" descr="D:\New20180222\CEPC\20210903 IARC报告准备\Impedance\9_Eseparator\ES_ZL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8456"/>
            <a:ext cx="2448272" cy="19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New20180222\CEPC\20210903 IARC报告准备\Impedance\9_Eseparator\捕获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1000"/>
            <a:ext cx="1624502" cy="8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64" y="3147814"/>
            <a:ext cx="3804238" cy="1494273"/>
          </a:xfrm>
          <a:prstGeom prst="rect">
            <a:avLst/>
          </a:prstGeom>
        </p:spPr>
      </p:pic>
      <p:pic>
        <p:nvPicPr>
          <p:cNvPr id="10" name="内容占位符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6878" r="14679" b="16234"/>
          <a:stretch/>
        </p:blipFill>
        <p:spPr>
          <a:xfrm>
            <a:off x="4863278" y="2571750"/>
            <a:ext cx="1868962" cy="9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/>
              <a:t>Summary on collective instability in Collider</a:t>
            </a:r>
            <a:endParaRPr lang="zh-CN" altLang="en-US" sz="30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699542"/>
            <a:ext cx="8280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547936" y="771550"/>
            <a:ext cx="8280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No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showstoppers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from collective effects for Higgs, W (however,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influence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the </a:t>
            </a:r>
            <a:r>
              <a:rPr lang="en-US" altLang="zh-CN" sz="2000" dirty="0" smtClean="0"/>
              <a:t>stable beam-beam </a:t>
            </a:r>
            <a:r>
              <a:rPr lang="en-US" altLang="zh-CN" sz="2000" dirty="0"/>
              <a:t>tune </a:t>
            </a:r>
            <a:r>
              <a:rPr lang="en-US" altLang="zh-CN" sz="2000" dirty="0" smtClean="0"/>
              <a:t>area.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)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Main constraints for Z include: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800" dirty="0" smtClean="0"/>
              <a:t>TMCI threshold is bellow the design current when including both longitudinal and transverse impedance in tracking simulations, more detailed analysis on exploring the physics underline and possible mitigations  are required.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800" dirty="0"/>
              <a:t>Preliminary analytical studies </a:t>
            </a:r>
            <a:r>
              <a:rPr lang="en-US" altLang="zh-CN" sz="1800" dirty="0" smtClean="0"/>
              <a:t>show crosstalk between transverse impedance and beam-beam interaction.</a:t>
            </a:r>
            <a:endParaRPr lang="en-US" altLang="zh-CN" sz="1800" dirty="0"/>
          </a:p>
          <a:p>
            <a:pPr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800" dirty="0"/>
              <a:t>Tough requirement on feedback damping </a:t>
            </a:r>
            <a:r>
              <a:rPr lang="en-US" altLang="zh-CN" sz="1800" dirty="0" smtClean="0"/>
              <a:t>is given by TRWI.</a:t>
            </a:r>
            <a:endParaRPr lang="en-US" altLang="zh-CN" sz="1400" dirty="0" smtClean="0"/>
          </a:p>
          <a:p>
            <a:pPr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1800" dirty="0"/>
              <a:t>CBI due to HOMs needs to be further checked</a:t>
            </a:r>
            <a:r>
              <a:rPr lang="en-US" altLang="zh-CN" sz="1800" dirty="0">
                <a:sym typeface="Symbol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1800" dirty="0">
                <a:sym typeface="Symbol"/>
              </a:rPr>
              <a:t>Need to get more involved with </a:t>
            </a:r>
            <a:r>
              <a:rPr lang="en-US" altLang="zh-CN" sz="1800" dirty="0" smtClean="0">
                <a:sym typeface="Symbol"/>
              </a:rPr>
              <a:t>beam-beam </a:t>
            </a:r>
            <a:r>
              <a:rPr lang="en-US" altLang="zh-CN" sz="1800" dirty="0">
                <a:sym typeface="Symbol"/>
              </a:rPr>
              <a:t>and hardware designs.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endParaRPr lang="en-US" altLang="zh-CN" sz="1800" dirty="0"/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Collective instability in the Booster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3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Impedance model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147248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Resistive wall</a:t>
            </a:r>
          </a:p>
          <a:p>
            <a:pPr lvl="1"/>
            <a:r>
              <a:rPr lang="en-US" altLang="zh-CN" sz="1600" dirty="0">
                <a:latin typeface="Calibri" charset="0"/>
                <a:ea typeface="宋体" charset="0"/>
              </a:rPr>
              <a:t>r=27.5mm, thick=2mm, </a:t>
            </a:r>
            <a:r>
              <a:rPr lang="en-US" altLang="zh-CN" sz="1600" dirty="0" smtClean="0">
                <a:latin typeface="Calibri" charset="0"/>
                <a:ea typeface="宋体" charset="0"/>
              </a:rPr>
              <a:t>Aluminum</a:t>
            </a:r>
            <a:endParaRPr lang="en-US" altLang="zh-CN" sz="1600" dirty="0"/>
          </a:p>
          <a:p>
            <a:r>
              <a:rPr lang="en-US" altLang="zh-CN" sz="2000" dirty="0" smtClean="0"/>
              <a:t>Geometrical impedance</a:t>
            </a:r>
          </a:p>
          <a:p>
            <a:pPr lvl="1"/>
            <a:r>
              <a:rPr lang="en-US" altLang="zh-CN" sz="1600" dirty="0" smtClean="0"/>
              <a:t>Same as in the collider ring, excluding the </a:t>
            </a:r>
            <a:r>
              <a:rPr lang="en-US" altLang="zh-CN" sz="1600" dirty="0"/>
              <a:t>components in the IR </a:t>
            </a:r>
            <a:r>
              <a:rPr lang="en-US" altLang="zh-CN" sz="1600" dirty="0" smtClean="0"/>
              <a:t>region</a:t>
            </a:r>
          </a:p>
        </p:txBody>
      </p:sp>
      <p:pic>
        <p:nvPicPr>
          <p:cNvPr id="27650" name="Picture 2" descr="D:\New20180222\CEPC\20220518 IARC报告准备\RelatedCalculations\Booster\Impedance\ReZLtotal_sigz3mm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" y="2283719"/>
            <a:ext cx="2413264" cy="17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D:\New20180222\CEPC\20220518 IARC报告准备\RelatedCalculations\Booster\Impedance\ImZLtotal_sigz3mm_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32" y="2283718"/>
            <a:ext cx="2413264" cy="17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New20180222\CEPC\20220518 IARC报告准备\RelatedCalculations\Booster\Impedance\ReZytotal_sigz3mm_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20" y="2283719"/>
            <a:ext cx="2413264" cy="17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New20180222\CEPC\20220518 IARC报告准备\RelatedCalculations\Booster\Impedance\ImZytotal_sigz3mm_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08" y="2294910"/>
            <a:ext cx="2413264" cy="17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331640" y="423203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Longitudinal impedance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730706" y="4227935"/>
            <a:ext cx="227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Transverse impedance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5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Single bunch effects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147248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Calibri" charset="0"/>
                <a:ea typeface="宋体" charset="0"/>
              </a:rPr>
              <a:t>Impedance budget</a:t>
            </a:r>
          </a:p>
          <a:p>
            <a:endParaRPr lang="en-US" altLang="zh-CN" sz="2000" dirty="0">
              <a:latin typeface="Calibri" charset="0"/>
              <a:ea typeface="宋体" charset="0"/>
            </a:endParaRPr>
          </a:p>
          <a:p>
            <a:endParaRPr lang="en-US" altLang="zh-CN" sz="2000" dirty="0" smtClean="0">
              <a:latin typeface="Calibri" charset="0"/>
              <a:ea typeface="宋体" charset="0"/>
            </a:endParaRPr>
          </a:p>
          <a:p>
            <a:endParaRPr lang="en-US" altLang="zh-CN" sz="1400" dirty="0" smtClean="0">
              <a:latin typeface="Calibri" charset="0"/>
              <a:ea typeface="宋体" charset="0"/>
            </a:endParaRPr>
          </a:p>
          <a:p>
            <a:r>
              <a:rPr lang="en-US" altLang="zh-CN" sz="2000" dirty="0" smtClean="0">
                <a:latin typeface="Calibri" charset="0"/>
                <a:ea typeface="宋体" charset="0"/>
              </a:rPr>
              <a:t>Single </a:t>
            </a:r>
            <a:r>
              <a:rPr lang="en-US" altLang="zh-CN" sz="2000" dirty="0">
                <a:latin typeface="Calibri" charset="0"/>
                <a:ea typeface="宋体" charset="0"/>
              </a:rPr>
              <a:t>bunch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instabilities</a:t>
            </a:r>
            <a:endParaRPr lang="en-US" altLang="zh-CN" sz="2000" dirty="0" smtClean="0"/>
          </a:p>
          <a:p>
            <a:pPr lvl="1"/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Enough safety </a:t>
            </a:r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0"/>
              </a:rPr>
              <a:t>margin 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reserved for TMCI</a:t>
            </a:r>
            <a:endParaRPr lang="en-US" altLang="zh-CN" sz="1600" dirty="0"/>
          </a:p>
          <a:p>
            <a:pPr lvl="1"/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0"/>
              </a:rPr>
              <a:t>B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unch lengthening is expected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76214"/>
              </p:ext>
            </p:extLst>
          </p:nvPr>
        </p:nvGraphicFramePr>
        <p:xfrm>
          <a:off x="2151909" y="3219822"/>
          <a:ext cx="3860251" cy="1282800"/>
        </p:xfrm>
        <a:graphic>
          <a:graphicData uri="http://schemas.openxmlformats.org/drawingml/2006/table">
            <a:tbl>
              <a:tblPr firstRow="1" bandRow="1"/>
              <a:tblGrid>
                <a:gridCol w="2075425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0"/>
                    </a:ext>
                  </a:extLst>
                </a:gridCol>
                <a:gridCol w="858751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2"/>
                    </a:ext>
                  </a:extLst>
                </a:gridCol>
                <a:gridCol w="926075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3624536658"/>
                    </a:ext>
                  </a:extLst>
                </a:gridCol>
              </a:tblGrid>
              <a:tr h="148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Threshold value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Extraction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0"/>
                  </a:ext>
                </a:extLst>
              </a:tr>
              <a:tr h="260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(longitudinal)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400" b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</a:t>
                      </a:r>
                      <a:endParaRPr lang="en-US" altLang="zh-CN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(transverse)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b="0" u="none" strike="noStrike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  <a:endParaRPr 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</a:t>
                      </a:r>
                      <a:endParaRPr lang="en-US" altLang="zh-CN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02883"/>
              </p:ext>
            </p:extLst>
          </p:nvPr>
        </p:nvGraphicFramePr>
        <p:xfrm>
          <a:off x="3289764" y="987574"/>
          <a:ext cx="5098660" cy="1219264"/>
        </p:xfrm>
        <a:graphic>
          <a:graphicData uri="http://schemas.openxmlformats.org/drawingml/2006/table">
            <a:tbl>
              <a:tblPr/>
              <a:tblGrid>
                <a:gridCol w="1637473"/>
                <a:gridCol w="1154751"/>
                <a:gridCol w="1153218"/>
                <a:gridCol w="1153218"/>
              </a:tblGrid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kV/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Geometrical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5.6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47.0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156176" y="4011910"/>
            <a:ext cx="2479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Thresholds are given for the most critical case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868720" y="1347614"/>
            <a:ext cx="2479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@</a:t>
            </a:r>
            <a:r>
              <a:rPr lang="en-US" altLang="zh-CN" sz="1400" dirty="0" smtClean="0">
                <a:sym typeface="Symbol"/>
              </a:rPr>
              <a:t></a:t>
            </a:r>
            <a:r>
              <a:rPr lang="en-US" altLang="zh-CN" sz="1400" baseline="-25000" dirty="0" smtClean="0">
                <a:sym typeface="Symbol"/>
              </a:rPr>
              <a:t>z</a:t>
            </a:r>
            <a:r>
              <a:rPr lang="en-US" altLang="zh-CN" sz="1400" dirty="0" smtClean="0">
                <a:sym typeface="Symbol"/>
              </a:rPr>
              <a:t>=0.75mm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567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Coupled bunch instabilities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147248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Calibri" charset="0"/>
                <a:ea typeface="宋体" charset="0"/>
              </a:rPr>
              <a:t>Transverse resistive wall instability</a:t>
            </a:r>
          </a:p>
          <a:p>
            <a:endParaRPr lang="en-US" altLang="zh-CN" sz="2000" dirty="0">
              <a:latin typeface="Calibri" charset="0"/>
              <a:ea typeface="宋体" charset="0"/>
            </a:endParaRPr>
          </a:p>
          <a:p>
            <a:endParaRPr lang="en-US" altLang="zh-CN" sz="2000" dirty="0" smtClean="0">
              <a:latin typeface="Calibri" charset="0"/>
              <a:ea typeface="宋体" charset="0"/>
            </a:endParaRPr>
          </a:p>
          <a:p>
            <a:endParaRPr lang="en-US" altLang="zh-CN" sz="2000" dirty="0" smtClean="0">
              <a:latin typeface="Calibri" charset="0"/>
              <a:ea typeface="宋体" charset="0"/>
            </a:endParaRPr>
          </a:p>
          <a:p>
            <a:endParaRPr lang="en-US" altLang="zh-CN" sz="2000" dirty="0" smtClean="0">
              <a:latin typeface="Calibri" charset="0"/>
              <a:ea typeface="宋体" charset="0"/>
            </a:endParaRPr>
          </a:p>
          <a:p>
            <a:r>
              <a:rPr lang="en-US" altLang="zh-CN" sz="2000" dirty="0" smtClean="0">
                <a:latin typeface="Calibri" charset="0"/>
                <a:ea typeface="宋体" charset="0"/>
              </a:rPr>
              <a:t>HOMs</a:t>
            </a:r>
            <a:endParaRPr lang="en-US" altLang="zh-CN" sz="2000" dirty="0" smtClean="0"/>
          </a:p>
          <a:p>
            <a:pPr lvl="1"/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0"/>
              </a:rPr>
              <a:t>Much more relaxed compare to the collider ring</a:t>
            </a:r>
            <a:endParaRPr lang="en-US" altLang="zh-CN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74134"/>
                  </p:ext>
                </p:extLst>
              </p:nvPr>
            </p:nvGraphicFramePr>
            <p:xfrm>
              <a:off x="1331640" y="3345050"/>
              <a:ext cx="5328592" cy="13869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59034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1272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14395">
                      <a:extLst>
                        <a:ext uri="{9D8B030D-6E8A-4147-A177-3AD203B41FA5}">
                          <a16:colId xmlns:a16="http://schemas.microsoft.com/office/drawing/2014/main" xmlns="" val="3624536658"/>
                        </a:ext>
                      </a:extLst>
                    </a:gridCol>
                    <a:gridCol w="911131">
                      <a:extLst>
                        <a:ext uri="{9D8B030D-6E8A-4147-A177-3AD203B41FA5}">
                          <a16:colId xmlns:a16="http://schemas.microsoft.com/office/drawing/2014/main" xmlns="" val="3438979285"/>
                        </a:ext>
                      </a:extLst>
                    </a:gridCol>
                  </a:tblGrid>
                  <a:tr h="225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Injection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Extraction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SR(longitudinal)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3.8E-3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(transverse)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74134"/>
                  </p:ext>
                </p:extLst>
              </p:nvPr>
            </p:nvGraphicFramePr>
            <p:xfrm>
              <a:off x="1331640" y="3345050"/>
              <a:ext cx="5328592" cy="13869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5903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1272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9143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24536658"/>
                        </a:ext>
                      </a:extLst>
                    </a:gridCol>
                    <a:gridCol w="9111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38979285"/>
                        </a:ext>
                      </a:extLst>
                    </a:gridCol>
                  </a:tblGrid>
                  <a:tr h="2853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Injection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Extraction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519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5556" r="-10588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3.8E-3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496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55556" r="-10588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矩形 9"/>
          <p:cNvSpPr/>
          <p:nvPr/>
        </p:nvSpPr>
        <p:spPr>
          <a:xfrm>
            <a:off x="1236662" y="120359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Instability growth time </a:t>
            </a:r>
            <a:endParaRPr lang="zh-CN" altLang="en-US" sz="14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87259"/>
              </p:ext>
            </p:extLst>
          </p:nvPr>
        </p:nvGraphicFramePr>
        <p:xfrm>
          <a:off x="971600" y="1569326"/>
          <a:ext cx="27133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805"/>
                <a:gridCol w="8485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Beam energy [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ym typeface="Symbol"/>
                        </a:rPr>
                        <a:t> [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ms</a:t>
                      </a:r>
                      <a:r>
                        <a:rPr lang="en-US" altLang="zh-CN" sz="1600" dirty="0" smtClean="0">
                          <a:sym typeface="Symbol"/>
                        </a:rPr>
                        <a:t>]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45.5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851920" y="1528068"/>
            <a:ext cx="4968552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The growth times are much </a:t>
            </a: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shorter than the radiation </a:t>
            </a: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damping (Inj./Ext.=10.4s/880ms)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1600" dirty="0">
                <a:solidFill>
                  <a:prstClr val="black"/>
                </a:solidFill>
                <a:latin typeface="Calibri" charset="0"/>
                <a:ea typeface="宋体" charset="0"/>
              </a:rPr>
              <a:t>It can be </a:t>
            </a: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damped </a:t>
            </a:r>
            <a:r>
              <a:rPr lang="en-US" altLang="zh-CN" sz="1600" dirty="0">
                <a:solidFill>
                  <a:prstClr val="black"/>
                </a:solidFill>
                <a:latin typeface="Calibri" charset="0"/>
                <a:ea typeface="宋体" charset="0"/>
              </a:rPr>
              <a:t>by the bunch by bunch feedback system</a:t>
            </a:r>
            <a:endParaRPr lang="zh-CN" altLang="en-US" sz="1600" dirty="0">
              <a:solidFill>
                <a:prstClr val="black"/>
              </a:solidFill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CSR effect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651304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CSR impedance and its induced MWI threshold are calculated, considering the quite short bunch length of ~0.5mm.</a:t>
            </a:r>
          </a:p>
          <a:p>
            <a:endParaRPr lang="en-US" altLang="zh-CN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467960" y="1563638"/>
            <a:ext cx="8208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CSR impedance is much lower than the </a:t>
            </a:r>
            <a:r>
              <a:rPr lang="en-US" altLang="zh-CN" sz="2000" dirty="0" smtClean="0">
                <a:solidFill>
                  <a:prstClr val="black"/>
                </a:solidFill>
              </a:rPr>
              <a:t>resistive wall impedance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Bunch spectrum to ~200 GHz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4" y="2214316"/>
            <a:ext cx="3127689" cy="246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58" y="2220790"/>
            <a:ext cx="3127689" cy="246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CSR effect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9512" y="843558"/>
            <a:ext cx="8928992" cy="396044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MWI threshold due to the CSR effect are estimated analytically</a:t>
            </a:r>
          </a:p>
          <a:p>
            <a:pPr lvl="1"/>
            <a:r>
              <a:rPr lang="en-US" altLang="zh-CN" sz="1600" dirty="0" smtClean="0"/>
              <a:t>K. Bane et al. (PR AT-AB 13, 104402 (2010))</a:t>
            </a:r>
            <a:endParaRPr lang="en-US" altLang="zh-CN" sz="16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At extraction energies, enough safety margin is reserved concerning CSR effect</a:t>
            </a:r>
          </a:p>
          <a:p>
            <a:r>
              <a:rPr lang="en-US" altLang="zh-CN" sz="2000" dirty="0" smtClean="0"/>
              <a:t>At injection energies,</a:t>
            </a:r>
          </a:p>
          <a:p>
            <a:pPr lvl="1"/>
            <a:r>
              <a:rPr lang="en-US" altLang="zh-CN" sz="1600" dirty="0" smtClean="0"/>
              <a:t>With injection beam parameters </a:t>
            </a:r>
            <a:r>
              <a:rPr lang="en-US" altLang="zh-CN" sz="1600" dirty="0">
                <a:sym typeface="Symbol"/>
              </a:rPr>
              <a:t></a:t>
            </a:r>
            <a:r>
              <a:rPr lang="en-US" altLang="zh-CN" sz="1600" dirty="0" smtClean="0">
                <a:sym typeface="Symbol"/>
              </a:rPr>
              <a:t> </a:t>
            </a:r>
            <a:r>
              <a:rPr lang="en-US" altLang="zh-CN" sz="1600" dirty="0" smtClean="0"/>
              <a:t> the threshold is much higher than the design current</a:t>
            </a:r>
          </a:p>
          <a:p>
            <a:pPr lvl="1"/>
            <a:r>
              <a:rPr lang="en-US" altLang="zh-CN" sz="1600" dirty="0" smtClean="0"/>
              <a:t>With equivalent beam parameters </a:t>
            </a:r>
            <a:r>
              <a:rPr lang="en-US" altLang="zh-CN" sz="1600" dirty="0">
                <a:sym typeface="Symbol"/>
              </a:rPr>
              <a:t></a:t>
            </a:r>
            <a:r>
              <a:rPr lang="en-US" altLang="zh-CN" sz="1600" dirty="0" smtClean="0">
                <a:sym typeface="Symbol"/>
              </a:rPr>
              <a:t> </a:t>
            </a:r>
            <a:r>
              <a:rPr lang="en-US" altLang="zh-CN" sz="1600" dirty="0" smtClean="0"/>
              <a:t> the lowest threshold is comparable to the design current (only degrade beam quality during energy ramping + MWI is self-limiting </a:t>
            </a:r>
            <a:r>
              <a:rPr lang="en-US" altLang="zh-CN" sz="1600" dirty="0" smtClean="0">
                <a:sym typeface="Symbol"/>
              </a:rPr>
              <a:t> less critical</a:t>
            </a:r>
            <a:r>
              <a:rPr lang="en-US" altLang="zh-CN" sz="1600" dirty="0" smtClean="0"/>
              <a:t>)</a:t>
            </a:r>
          </a:p>
          <a:p>
            <a:endParaRPr lang="en-US" altLang="zh-CN" sz="2000" dirty="0"/>
          </a:p>
        </p:txBody>
      </p:sp>
      <p:sp>
        <p:nvSpPr>
          <p:cNvPr id="6" name="矩形 5"/>
          <p:cNvSpPr/>
          <p:nvPr/>
        </p:nvSpPr>
        <p:spPr>
          <a:xfrm>
            <a:off x="1043608" y="1585124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1600" dirty="0">
                <a:solidFill>
                  <a:prstClr val="black"/>
                </a:solidFill>
              </a:rPr>
              <a:t>strength </a:t>
            </a:r>
            <a:r>
              <a:rPr lang="en-US" altLang="zh-CN" sz="1600" dirty="0" smtClean="0">
                <a:solidFill>
                  <a:prstClr val="black"/>
                </a:solidFill>
              </a:rPr>
              <a:t>parameter:</a:t>
            </a:r>
            <a:endParaRPr lang="en-US" altLang="zh-CN" sz="1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43808" y="1563638"/>
                <a:ext cx="1977208" cy="400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𝐶𝑆𝑅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=</m:t>
                      </m:r>
                      <m:r>
                        <a:rPr lang="en-US" altLang="zh-CN" sz="1600" i="1">
                          <a:latin typeface="Cambria Math"/>
                        </a:rPr>
                        <m:t>𝐼</m:t>
                      </m:r>
                      <m:r>
                        <a:rPr lang="en-US" altLang="zh-CN" sz="160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/>
                            </a:rPr>
                            <m:t>1/3</m:t>
                          </m:r>
                        </m:sup>
                      </m:sSup>
                      <m:r>
                        <a:rPr lang="en-US" altLang="zh-CN" sz="1600" i="1">
                          <a:latin typeface="Cambria Math"/>
                        </a:rPr>
                        <m:t>/</m:t>
                      </m:r>
                      <m:sSubSup>
                        <m:sSubSup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𝑧</m:t>
                          </m:r>
                          <m:r>
                            <a:rPr lang="en-US" altLang="zh-CN" sz="1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</a:rPr>
                            <m:t>4/3</m:t>
                          </m:r>
                        </m:sup>
                      </m:sSubSup>
                      <m:r>
                        <a:rPr lang="en-US" altLang="zh-CN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563638"/>
                <a:ext cx="1977208" cy="400944"/>
              </a:xfrm>
              <a:prstGeom prst="rect">
                <a:avLst/>
              </a:prstGeom>
              <a:blipFill rotWithShape="1"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788024" y="162602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1600" dirty="0" smtClean="0">
                <a:solidFill>
                  <a:prstClr val="black"/>
                </a:solidFill>
              </a:rPr>
              <a:t>threshold:</a:t>
            </a:r>
            <a:endParaRPr lang="en-US" altLang="zh-CN" sz="1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796136" y="1594833"/>
                <a:ext cx="3204916" cy="369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CN" altLang="zh-CN" sz="1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𝐶𝑆𝑅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/>
                            </a:rPr>
                            <m:t>th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=0.5+0.12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/>
                            </a:rPr>
                            <m:t>z</m:t>
                          </m:r>
                          <m:r>
                            <a:rPr lang="en-US" altLang="zh-CN" sz="160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altLang="zh-CN" sz="1600" i="1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594833"/>
                <a:ext cx="3204916" cy="369781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51144"/>
              </p:ext>
            </p:extLst>
          </p:nvPr>
        </p:nvGraphicFramePr>
        <p:xfrm>
          <a:off x="1331639" y="2067694"/>
          <a:ext cx="5471229" cy="784080"/>
        </p:xfrm>
        <a:graphic>
          <a:graphicData uri="http://schemas.openxmlformats.org/drawingml/2006/table">
            <a:tbl>
              <a:tblPr firstRow="1" bandRow="1"/>
              <a:tblGrid>
                <a:gridCol w="1267388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0"/>
                    </a:ext>
                  </a:extLst>
                </a:gridCol>
                <a:gridCol w="1582144"/>
                <a:gridCol w="1580163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2"/>
                    </a:ext>
                  </a:extLst>
                </a:gridCol>
                <a:gridCol w="1041534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3624536658"/>
                    </a:ext>
                  </a:extLst>
                </a:gridCol>
              </a:tblGrid>
              <a:tr h="148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Inj. (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beam: </a:t>
                      </a:r>
                    </a:p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z0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=0.5mm, 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=1.6E-3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Inj. (equivalent: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z0</a:t>
                      </a:r>
                      <a:r>
                        <a:rPr lang="en-US" altLang="zh-C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=1mm, </a:t>
                      </a:r>
                      <a:r>
                        <a:rPr lang="en-US" altLang="zh-CN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US" altLang="zh-C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=1.6E-4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Extraction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0"/>
                  </a:ext>
                </a:extLst>
              </a:tr>
              <a:tr h="2601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value</a:t>
                      </a:r>
                      <a:endParaRPr lang="en-US" altLang="zh-CN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&gt;38</a:t>
                      </a:r>
                      <a:r>
                        <a:rPr lang="en-US" altLang="zh-CN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4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b, design</a:t>
                      </a:r>
                      <a:endParaRPr lang="en-US" altLang="zh-CN" sz="14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&gt;0.8</a:t>
                      </a:r>
                      <a:r>
                        <a:rPr lang="en-US" altLang="zh-CN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4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b, design</a:t>
                      </a:r>
                      <a:endParaRPr lang="en-US" altLang="zh-CN" sz="14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lang="en-US" altLang="zh-CN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4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b, design</a:t>
                      </a:r>
                      <a:endParaRPr lang="en-US" altLang="zh-CN" sz="14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Collective instability in the Damping ring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4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Outline</a:t>
            </a:r>
            <a:endParaRPr lang="zh-CN" altLang="en-US" sz="32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4439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zh-CN" sz="2400" dirty="0" smtClean="0"/>
              <a:t>Collider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 smtClean="0"/>
              <a:t>Influence of longitudinal impedance on luminosity degradation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 smtClean="0">
                <a:latin typeface="Calibri" charset="0"/>
                <a:ea typeface="宋体" charset="0"/>
              </a:rPr>
              <a:t>Simulations performed with both longitudinal and transverse impedance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 smtClean="0">
                <a:latin typeface="Calibri" charset="0"/>
                <a:ea typeface="宋体" charset="0"/>
              </a:rPr>
              <a:t>Cross-talk between impedance and beam-beam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 smtClean="0">
                <a:latin typeface="Calibri" charset="0"/>
                <a:ea typeface="宋体" charset="0"/>
              </a:rPr>
              <a:t>Coupled bunch instabilities</a:t>
            </a:r>
            <a:endParaRPr lang="en-US" altLang="zh-CN" sz="2000" dirty="0" smtClean="0"/>
          </a:p>
          <a:p>
            <a:pPr>
              <a:spcBef>
                <a:spcPts val="300"/>
              </a:spcBef>
            </a:pPr>
            <a:r>
              <a:rPr lang="en-US" altLang="zh-CN" sz="2400" dirty="0" smtClean="0"/>
              <a:t>Booster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G</a:t>
            </a:r>
            <a:r>
              <a:rPr lang="en-US" altLang="zh-CN" sz="2000" dirty="0" smtClean="0"/>
              <a:t>eometrical </a:t>
            </a:r>
            <a:r>
              <a:rPr lang="en-US" altLang="zh-CN" sz="2000" dirty="0"/>
              <a:t>impedance </a:t>
            </a:r>
            <a:r>
              <a:rPr lang="en-US" altLang="zh-CN" sz="2000" dirty="0" smtClean="0"/>
              <a:t>and CSR impedance are </a:t>
            </a:r>
            <a:r>
              <a:rPr lang="en-US" altLang="zh-CN" sz="2000" dirty="0"/>
              <a:t>included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Instabilities updated considering different operation modes</a:t>
            </a:r>
          </a:p>
          <a:p>
            <a:pPr>
              <a:spcBef>
                <a:spcPts val="300"/>
              </a:spcBef>
            </a:pPr>
            <a:r>
              <a:rPr lang="en-US" altLang="zh-CN" sz="2400" dirty="0" smtClean="0"/>
              <a:t>Damping ring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Geometrical impedance is included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 smtClean="0"/>
              <a:t>Single bunch instabilities updated</a:t>
            </a:r>
            <a:endParaRPr lang="zh-CN" altLang="en-US" sz="2000" dirty="0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Impedance model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291264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Resistive wall</a:t>
            </a:r>
          </a:p>
          <a:p>
            <a:pPr lvl="1"/>
            <a:r>
              <a:rPr lang="en-US" altLang="zh-CN" sz="1600" dirty="0">
                <a:latin typeface="Calibri" charset="0"/>
                <a:ea typeface="宋体" charset="0"/>
              </a:rPr>
              <a:t>r=15mm, thick=2mm, </a:t>
            </a:r>
            <a:r>
              <a:rPr lang="en-US" altLang="zh-CN" sz="1600" dirty="0" smtClean="0">
                <a:latin typeface="Calibri" charset="0"/>
                <a:ea typeface="宋体" charset="0"/>
              </a:rPr>
              <a:t>Aluminum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r>
              <a:rPr lang="en-US" altLang="zh-CN" sz="2000" dirty="0" smtClean="0"/>
              <a:t>Geometrical impedance</a:t>
            </a:r>
          </a:p>
          <a:p>
            <a:pPr lvl="1"/>
            <a:r>
              <a:rPr lang="en-US" altLang="zh-CN" sz="1600" dirty="0" smtClean="0"/>
              <a:t>Scaled from </a:t>
            </a:r>
            <a:r>
              <a:rPr lang="en-US" altLang="zh-CN" sz="1600" dirty="0"/>
              <a:t>the collider ring </a:t>
            </a:r>
            <a:r>
              <a:rPr lang="en-US" altLang="zh-CN" sz="1600" dirty="0" smtClean="0"/>
              <a:t>(exclude the components in </a:t>
            </a:r>
            <a:r>
              <a:rPr lang="en-US" altLang="zh-CN" sz="1600" dirty="0"/>
              <a:t>the IR </a:t>
            </a:r>
            <a:r>
              <a:rPr lang="en-US" altLang="zh-CN" sz="1600" dirty="0" smtClean="0"/>
              <a:t>region)</a:t>
            </a:r>
          </a:p>
          <a:p>
            <a:pPr lvl="1"/>
            <a:r>
              <a:rPr lang="en-US" altLang="zh-CN" sz="1600" dirty="0" smtClean="0"/>
              <a:t>ZL*(28mm/15mm)*147m/100km, ZY </a:t>
            </a:r>
            <a:r>
              <a:rPr lang="en-US" altLang="zh-CN" sz="1600" dirty="0"/>
              <a:t>*(</a:t>
            </a:r>
            <a:r>
              <a:rPr lang="en-US" altLang="zh-CN" sz="1600" dirty="0" smtClean="0"/>
              <a:t>28mm/15mm)</a:t>
            </a:r>
            <a:r>
              <a:rPr lang="en-US" altLang="zh-CN" sz="1600" baseline="30000" dirty="0" smtClean="0"/>
              <a:t>3*</a:t>
            </a:r>
            <a:r>
              <a:rPr lang="en-US" altLang="zh-CN" sz="1600" dirty="0" smtClean="0"/>
              <a:t>147m/100km</a:t>
            </a:r>
          </a:p>
          <a:p>
            <a:endParaRPr lang="zh-CN" altLang="en-US" sz="2000" dirty="0"/>
          </a:p>
        </p:txBody>
      </p:sp>
      <p:pic>
        <p:nvPicPr>
          <p:cNvPr id="26628" name="Picture 4" descr="D:\New20180222\CEPC\20220518 IARC报告准备\RelatedCalculations\Damping ring\Impedance\ReZLtotal_sigz3mm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0" y="2643758"/>
            <a:ext cx="2356390" cy="17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D:\New20180222\CEPC\20220518 IARC报告准备\RelatedCalculations\Damping ring\Impedance\ImZLtotal_sigz3mm_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94" y="2649095"/>
            <a:ext cx="2356390" cy="17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New20180222\CEPC\20220518 IARC报告准备\RelatedCalculations\Damping ring\Impedance\ReZytotal_sigz3mm_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34" y="2644780"/>
            <a:ext cx="2356390" cy="17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New20180222\CEPC\20220518 IARC报告准备\RelatedCalculations\Damping ring\Impedance\ImZytotal_sigz3mm_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74" y="2644779"/>
            <a:ext cx="2356390" cy="17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31640" y="437604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Longitudinal impedance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730706" y="4371950"/>
            <a:ext cx="227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Transverse impedance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61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Single bunch effects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147248" cy="3679057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Calibri" charset="0"/>
                <a:ea typeface="宋体" charset="0"/>
              </a:rPr>
              <a:t>Impedance budget</a:t>
            </a:r>
          </a:p>
          <a:p>
            <a:endParaRPr lang="en-US" altLang="zh-CN" sz="2000" dirty="0">
              <a:latin typeface="Calibri" charset="0"/>
              <a:ea typeface="宋体" charset="0"/>
            </a:endParaRPr>
          </a:p>
          <a:p>
            <a:endParaRPr lang="en-US" altLang="zh-CN" sz="2000" dirty="0" smtClean="0">
              <a:latin typeface="Calibri" charset="0"/>
              <a:ea typeface="宋体" charset="0"/>
            </a:endParaRPr>
          </a:p>
          <a:p>
            <a:endParaRPr lang="en-US" altLang="zh-CN" sz="1400" dirty="0" smtClean="0">
              <a:latin typeface="Calibri" charset="0"/>
              <a:ea typeface="宋体" charset="0"/>
            </a:endParaRPr>
          </a:p>
          <a:p>
            <a:r>
              <a:rPr lang="en-US" altLang="zh-CN" sz="2000" dirty="0" smtClean="0">
                <a:latin typeface="Calibri" charset="0"/>
                <a:ea typeface="宋体" charset="0"/>
              </a:rPr>
              <a:t>Single </a:t>
            </a:r>
            <a:r>
              <a:rPr lang="en-US" altLang="zh-CN" sz="2000" dirty="0">
                <a:latin typeface="Calibri" charset="0"/>
                <a:ea typeface="宋体" charset="0"/>
              </a:rPr>
              <a:t>bunch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instabilities</a:t>
            </a:r>
            <a:endParaRPr lang="en-US" altLang="zh-CN" sz="2000" dirty="0" smtClean="0"/>
          </a:p>
          <a:p>
            <a:pPr lvl="1"/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Enough safety </a:t>
            </a:r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0"/>
              </a:rPr>
              <a:t>margin 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reserved for TMCI</a:t>
            </a:r>
            <a:endParaRPr lang="en-US" altLang="zh-CN" sz="1600" dirty="0"/>
          </a:p>
          <a:p>
            <a:pPr lvl="1"/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0"/>
              </a:rPr>
              <a:t>B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unch lengthen is increased by 2%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83526"/>
              </p:ext>
            </p:extLst>
          </p:nvPr>
        </p:nvGraphicFramePr>
        <p:xfrm>
          <a:off x="5220072" y="2274184"/>
          <a:ext cx="2934176" cy="570720"/>
        </p:xfrm>
        <a:graphic>
          <a:graphicData uri="http://schemas.openxmlformats.org/drawingml/2006/table">
            <a:tbl>
              <a:tblPr firstRow="1" bandRow="1"/>
              <a:tblGrid>
                <a:gridCol w="2075425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0"/>
                    </a:ext>
                  </a:extLst>
                </a:gridCol>
                <a:gridCol w="858751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2"/>
                    </a:ext>
                  </a:extLst>
                </a:gridCol>
              </a:tblGrid>
              <a:tr h="260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on Z</a:t>
                      </a:r>
                      <a:r>
                        <a:rPr lang="en-US" sz="1400" b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US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</a:t>
                      </a:r>
                      <a:r>
                        <a:rPr lang="en-US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en-US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b="0" u="none" strike="noStrike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  <a:endParaRPr 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69934"/>
              </p:ext>
            </p:extLst>
          </p:nvPr>
        </p:nvGraphicFramePr>
        <p:xfrm>
          <a:off x="3289764" y="915566"/>
          <a:ext cx="5098660" cy="1219264"/>
        </p:xfrm>
        <a:graphic>
          <a:graphicData uri="http://schemas.openxmlformats.org/drawingml/2006/table">
            <a:tbl>
              <a:tblPr/>
              <a:tblGrid>
                <a:gridCol w="1637473"/>
                <a:gridCol w="1154751"/>
                <a:gridCol w="1153218"/>
                <a:gridCol w="1153218"/>
              </a:tblGrid>
              <a:tr h="2340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V/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Geometrical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27.5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1.0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4355976" y="2931790"/>
            <a:ext cx="45720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756000" algn="just">
              <a:spcBef>
                <a:spcPts val="300"/>
              </a:spcBef>
              <a:buNone/>
            </a:pPr>
            <a:r>
              <a:rPr lang="en-US" altLang="zh-CN" sz="1800" dirty="0" smtClean="0">
                <a:latin typeface="Calibri" charset="0"/>
                <a:ea typeface="宋体" charset="0"/>
                <a:sym typeface="Symbol"/>
              </a:rPr>
              <a:t></a:t>
            </a:r>
            <a:r>
              <a:rPr lang="en-US" altLang="zh-CN" sz="1800" dirty="0" smtClean="0">
                <a:latin typeface="Calibri" charset="0"/>
                <a:ea typeface="宋体" charset="0"/>
              </a:rPr>
              <a:t>Meet the Requirements on the beam quality</a:t>
            </a:r>
          </a:p>
          <a:p>
            <a:pPr lvl="1" algn="just">
              <a:spcBef>
                <a:spcPts val="300"/>
              </a:spcBef>
              <a:buFont typeface="Wingdings" pitchFamily="2" charset="2"/>
              <a:buChar char="p"/>
            </a:pPr>
            <a:r>
              <a:rPr lang="en-US" altLang="zh-CN" sz="1600" dirty="0" smtClean="0">
                <a:latin typeface="Calibri" charset="0"/>
                <a:ea typeface="宋体" charset="0"/>
              </a:rPr>
              <a:t>Increase on the bunch length, beam energy spread and </a:t>
            </a:r>
            <a:r>
              <a:rPr lang="en-US" altLang="zh-CN" sz="1600" dirty="0" err="1" smtClean="0">
                <a:latin typeface="Calibri" charset="0"/>
                <a:ea typeface="宋体" charset="0"/>
              </a:rPr>
              <a:t>emittance</a:t>
            </a:r>
            <a:r>
              <a:rPr lang="en-US" altLang="zh-CN" sz="1600" dirty="0" smtClean="0">
                <a:latin typeface="Calibri" charset="0"/>
                <a:ea typeface="宋体" charset="0"/>
              </a:rPr>
              <a:t> should be less than 20%  </a:t>
            </a:r>
            <a:endParaRPr lang="en-US" altLang="zh-CN" sz="14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2000" dirty="0">
              <a:latin typeface="Calibri" charset="0"/>
              <a:ea typeface="宋体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8295"/>
            <a:ext cx="2808312" cy="158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868720" y="1347614"/>
            <a:ext cx="2479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@</a:t>
            </a:r>
            <a:r>
              <a:rPr lang="en-US" altLang="zh-CN" sz="1400" dirty="0" smtClean="0">
                <a:sym typeface="Symbol"/>
              </a:rPr>
              <a:t></a:t>
            </a:r>
            <a:r>
              <a:rPr lang="en-US" altLang="zh-CN" sz="1400" baseline="-25000" dirty="0" smtClean="0">
                <a:sym typeface="Symbol"/>
              </a:rPr>
              <a:t>z</a:t>
            </a:r>
            <a:r>
              <a:rPr lang="en-US" altLang="zh-CN" sz="1400" dirty="0" smtClean="0">
                <a:sym typeface="Symbol"/>
              </a:rPr>
              <a:t>=4.4mm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1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/>
              <a:t>Summary on Booster and damping ring</a:t>
            </a:r>
            <a:endParaRPr lang="zh-CN" altLang="en-US" sz="30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699542"/>
            <a:ext cx="8280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p"/>
            </a:pPr>
            <a:endParaRPr lang="en-US" altLang="zh-CN" sz="1800" dirty="0" smtClean="0">
              <a:latin typeface="Calibri" charset="0"/>
              <a:ea typeface="宋体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47936" y="851942"/>
            <a:ext cx="8280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400" dirty="0">
                <a:latin typeface="Calibri" charset="0"/>
                <a:ea typeface="宋体" charset="0"/>
              </a:rPr>
              <a:t>Rough geometrical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impedance models </a:t>
            </a:r>
            <a:r>
              <a:rPr lang="en-US" altLang="zh-CN" sz="2400" dirty="0">
                <a:latin typeface="Calibri" charset="0"/>
                <a:ea typeface="宋体" charset="0"/>
              </a:rPr>
              <a:t>are included in the instability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studies.</a:t>
            </a:r>
            <a:endParaRPr lang="en-US" altLang="zh-CN" sz="2400" dirty="0">
              <a:latin typeface="Calibri" charset="0"/>
              <a:ea typeface="宋体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400" dirty="0">
                <a:latin typeface="Calibri" charset="0"/>
                <a:ea typeface="宋体" charset="0"/>
              </a:rPr>
              <a:t>The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Booster </a:t>
            </a:r>
            <a:r>
              <a:rPr lang="en-US" altLang="zh-CN" sz="2400" dirty="0">
                <a:latin typeface="Calibri" charset="0"/>
                <a:ea typeface="宋体" charset="0"/>
              </a:rPr>
              <a:t>show no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apparent </a:t>
            </a:r>
            <a:r>
              <a:rPr lang="en-US" altLang="zh-CN" sz="2400" dirty="0">
                <a:latin typeface="Calibri" charset="0"/>
                <a:ea typeface="宋体" charset="0"/>
              </a:rPr>
              <a:t>constraints from single bunch and CSR effect, however, bunch-by-bunch feedback is required to damp the TRWI.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400" dirty="0">
                <a:latin typeface="Calibri" charset="0"/>
                <a:ea typeface="宋体" charset="0"/>
              </a:rPr>
              <a:t>No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constraints </a:t>
            </a:r>
            <a:r>
              <a:rPr lang="en-US" altLang="zh-CN" sz="2400" dirty="0">
                <a:latin typeface="Calibri" charset="0"/>
                <a:ea typeface="宋体" charset="0"/>
              </a:rPr>
              <a:t>observed from the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Damping </a:t>
            </a:r>
            <a:r>
              <a:rPr lang="en-US" altLang="zh-CN" sz="2400" dirty="0">
                <a:latin typeface="Calibri" charset="0"/>
                <a:ea typeface="宋体" charset="0"/>
              </a:rPr>
              <a:t>ring, and the impedance will lengthen the bunch by ~2%, which still meet the requirement from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injections.</a:t>
            </a:r>
            <a:endParaRPr lang="en-US" altLang="zh-CN" sz="2400" dirty="0">
              <a:latin typeface="Calibri" charset="0"/>
              <a:ea typeface="宋体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 for your attention!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Collective instability in the collider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0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Main beam parameters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433373"/>
              </p:ext>
            </p:extLst>
          </p:nvPr>
        </p:nvGraphicFramePr>
        <p:xfrm>
          <a:off x="693757" y="771550"/>
          <a:ext cx="7622659" cy="396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389"/>
                <a:gridCol w="1304325"/>
                <a:gridCol w="1304325"/>
                <a:gridCol w="1304325"/>
                <a:gridCol w="1418295"/>
              </a:tblGrid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-bar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GeV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err="1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400" b="1" i="1" kern="100" baseline="-25000" dirty="0" err="1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400" b="1" kern="100" baseline="30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400" b="1" kern="100" baseline="30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400" b="1" kern="100" baseline="30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400" b="1" kern="100" dirty="0" smtClean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</a:t>
                      </a:r>
                      <a:r>
                        <a:rPr kumimoji="0" lang="de-DE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(H/V) [nm]</a:t>
                      </a:r>
                      <a:endParaRPr kumimoji="0" lang="de-DE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0.64/0.0013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0.87/0.0017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0.27/0.0014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1.4/0.0047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current [mA]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16.7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84.1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803.5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249</a:t>
                      </a:r>
                      <a:endParaRPr kumimoji="0" lang="en-US" altLang="zh-CN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  <a:endParaRPr kumimoji="0" lang="en-US" altLang="zh-CN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11934</a:t>
                      </a:r>
                      <a:endParaRPr kumimoji="0" lang="en-US" altLang="zh-CN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  <a:endParaRPr kumimoji="0" lang="en-US" altLang="zh-CN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Population [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[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36000" marR="36000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altLang="zh-CN" sz="1400" i="1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400" i="1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4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altLang="zh-CN" sz="1400" kern="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</a:t>
                      </a: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Natural energy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spread [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7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4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</a:p>
                  </a:txBody>
                  <a:tcPr marL="36000" marR="36000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317.10/317.22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317.10/317.22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0.049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0.035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0.078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44/44/22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156/156/78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850/850/425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14/14/7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36000" marR="36000" marT="45722" marB="4572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Impedance model</a:t>
            </a:r>
            <a:endParaRPr lang="zh-CN" altLang="en-US" sz="32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2" y="1188358"/>
            <a:ext cx="4509408" cy="352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51520" y="699542"/>
            <a:ext cx="889248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100" dirty="0" smtClean="0"/>
              <a:t>Impedance model is developed considering both RW and GEO impedances</a:t>
            </a:r>
          </a:p>
          <a:p>
            <a:pPr>
              <a:spcBef>
                <a:spcPts val="0"/>
              </a:spcBef>
            </a:pPr>
            <a:endParaRPr lang="zh-CN" altLang="en-US" sz="2100" dirty="0"/>
          </a:p>
        </p:txBody>
      </p:sp>
      <p:pic>
        <p:nvPicPr>
          <p:cNvPr id="14340" name="Picture 4" descr="D:\New20180222\Document\文章发表\Publications\PaperOnCEPCImpedanceAndInstability\SubmittedNaWang\ReZLtotal_sigz3mm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84" y="1172014"/>
            <a:ext cx="2055984" cy="14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New20180222\Document\文章发表\Publications\PaperOnCEPCImpedanceAndInstability\SubmittedNaWang\ImZLtotal_sigz3mm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00" y="1172014"/>
            <a:ext cx="2055904" cy="14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New20180222\Document\文章发表\Publications\PaperOnCEPCImpedanceAndInstability\SubmittedNaWang\ImZytotal_sigz3mm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00" y="2689658"/>
            <a:ext cx="2050175" cy="14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84" y="2686948"/>
            <a:ext cx="1844875" cy="148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716016" y="4177186"/>
            <a:ext cx="4386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400" dirty="0"/>
              <a:t>Inj./ext. elements, feedback kickers, </a:t>
            </a:r>
            <a:r>
              <a:rPr lang="en-US" altLang="zh-CN" sz="1400" dirty="0" smtClean="0"/>
              <a:t>absorbers, masks and collimators outside the IR region </a:t>
            </a:r>
            <a:r>
              <a:rPr lang="en-US" altLang="zh-CN" sz="1400" dirty="0"/>
              <a:t>are not included yet.</a:t>
            </a: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Impedance budget @</a:t>
            </a:r>
            <a:r>
              <a:rPr lang="en-US" altLang="zh-CN" sz="3200" b="1" dirty="0" smtClean="0">
                <a:sym typeface="Symbol"/>
              </a:rPr>
              <a:t></a:t>
            </a:r>
            <a:r>
              <a:rPr lang="en-US" altLang="zh-CN" sz="3200" b="1" baseline="-25000" dirty="0" smtClean="0">
                <a:sym typeface="Symbol"/>
              </a:rPr>
              <a:t>z</a:t>
            </a:r>
            <a:r>
              <a:rPr lang="en-US" altLang="zh-CN" sz="3200" b="1" dirty="0" smtClean="0">
                <a:sym typeface="Symbol"/>
              </a:rPr>
              <a:t>=3mm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63944"/>
              </p:ext>
            </p:extLst>
          </p:nvPr>
        </p:nvGraphicFramePr>
        <p:xfrm>
          <a:off x="184075" y="699542"/>
          <a:ext cx="5972101" cy="4267424"/>
        </p:xfrm>
        <a:graphic>
          <a:graphicData uri="http://schemas.openxmlformats.org/drawingml/2006/table">
            <a:tbl>
              <a:tblPr/>
              <a:tblGrid>
                <a:gridCol w="1637473"/>
                <a:gridCol w="873441"/>
                <a:gridCol w="1154751"/>
                <a:gridCol w="1153218"/>
                <a:gridCol w="1153218"/>
              </a:tblGrid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363.7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23.4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676.6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CDR 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786.8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2"/>
          <p:cNvSpPr txBox="1"/>
          <p:nvPr/>
        </p:nvSpPr>
        <p:spPr>
          <a:xfrm>
            <a:off x="6136224" y="1059582"/>
            <a:ext cx="295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/>
              <a:buChar char="•"/>
            </a:pPr>
            <a:r>
              <a:rPr kumimoji="1" lang="en-US" altLang="zh-CN" sz="1700" dirty="0">
                <a:solidFill>
                  <a:srgbClr val="FF0000"/>
                </a:solidFill>
              </a:rPr>
              <a:t>L</a:t>
            </a:r>
            <a:r>
              <a:rPr kumimoji="1" lang="en-US" altLang="zh-CN" sz="1700" dirty="0" smtClean="0">
                <a:solidFill>
                  <a:srgbClr val="FF0000"/>
                </a:solidFill>
              </a:rPr>
              <a:t>ongitudinal and transverse broadband impedances are dominated by the RW, flanges and bellows.</a:t>
            </a:r>
          </a:p>
          <a:p>
            <a:pPr marL="285750" indent="-285750" algn="just">
              <a:spcBef>
                <a:spcPts val="1200"/>
              </a:spcBef>
              <a:buFont typeface="Arial"/>
              <a:buChar char="•"/>
            </a:pPr>
            <a:r>
              <a:rPr kumimoji="1" lang="en-US" altLang="zh-CN" sz="1700" dirty="0">
                <a:solidFill>
                  <a:srgbClr val="FF0000"/>
                </a:solidFill>
              </a:rPr>
              <a:t>The </a:t>
            </a:r>
            <a:r>
              <a:rPr kumimoji="1" lang="en-US" altLang="zh-CN" sz="1700" dirty="0" smtClean="0">
                <a:solidFill>
                  <a:srgbClr val="FF0000"/>
                </a:solidFill>
              </a:rPr>
              <a:t>loss </a:t>
            </a:r>
            <a:r>
              <a:rPr kumimoji="1" lang="en-US" altLang="zh-CN" sz="1700" dirty="0">
                <a:solidFill>
                  <a:srgbClr val="FF0000"/>
                </a:solidFill>
              </a:rPr>
              <a:t>factor is mainly contributed by the resistive </a:t>
            </a:r>
            <a:r>
              <a:rPr kumimoji="1" lang="en-US" altLang="zh-CN" sz="1700" dirty="0" smtClean="0">
                <a:solidFill>
                  <a:srgbClr val="FF0000"/>
                </a:solidFill>
              </a:rPr>
              <a:t>wall, RF cavities and bellows.</a:t>
            </a:r>
          </a:p>
          <a:p>
            <a:pPr marL="285750" indent="-285750" algn="just">
              <a:spcBef>
                <a:spcPts val="1200"/>
              </a:spcBef>
              <a:buFont typeface="Arial"/>
              <a:buChar char="•"/>
            </a:pPr>
            <a:r>
              <a:rPr kumimoji="1" lang="en-US" altLang="zh-CN" sz="1700" dirty="0" smtClean="0">
                <a:solidFill>
                  <a:srgbClr val="FF0000"/>
                </a:solidFill>
              </a:rPr>
              <a:t>Compare to the CDR budget, we have larger Z/n and </a:t>
            </a:r>
            <a:r>
              <a:rPr kumimoji="1" lang="en-US" altLang="zh-CN" sz="1700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zh-CN" sz="1700" baseline="-25000" dirty="0" err="1" smtClean="0">
                <a:solidFill>
                  <a:srgbClr val="FF0000"/>
                </a:solidFill>
              </a:rPr>
              <a:t>y</a:t>
            </a:r>
            <a:r>
              <a:rPr kumimoji="1" lang="en-US" altLang="zh-CN" sz="1700" dirty="0" smtClean="0">
                <a:solidFill>
                  <a:srgbClr val="FF0000"/>
                </a:solidFill>
              </a:rPr>
              <a:t>, but smaller </a:t>
            </a:r>
            <a:r>
              <a:rPr kumimoji="1" lang="en-US" altLang="zh-CN" sz="1700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zh-CN" sz="1700" baseline="-25000" dirty="0" err="1" smtClean="0">
                <a:solidFill>
                  <a:srgbClr val="FF0000"/>
                </a:solidFill>
              </a:rPr>
              <a:t>loss</a:t>
            </a:r>
            <a:r>
              <a:rPr kumimoji="1" lang="en-US" altLang="zh-CN" sz="17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6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Rough instability estimations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43558"/>
            <a:ext cx="8856984" cy="33944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Preliminary estimation of the instability threshold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based on analytical criterions.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30004"/>
              </p:ext>
            </p:extLst>
          </p:nvPr>
        </p:nvGraphicFramePr>
        <p:xfrm>
          <a:off x="6804248" y="1923678"/>
          <a:ext cx="2016224" cy="914448"/>
        </p:xfrm>
        <a:graphic>
          <a:graphicData uri="http://schemas.openxmlformats.org/drawingml/2006/table">
            <a:tbl>
              <a:tblPr/>
              <a:tblGrid>
                <a:gridCol w="1240753"/>
                <a:gridCol w="775471"/>
              </a:tblGrid>
              <a:tr h="2931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2928007"/>
                  </p:ext>
                </p:extLst>
              </p:nvPr>
            </p:nvGraphicFramePr>
            <p:xfrm>
              <a:off x="717484" y="1411506"/>
              <a:ext cx="5870740" cy="23843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:a16="http://schemas.microsoft.com/office/drawing/2014/main" xmlns="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:a16="http://schemas.microsoft.com/office/drawing/2014/main" xmlns="" val="3438979285"/>
                        </a:ext>
                      </a:extLst>
                    </a:gridCol>
                    <a:gridCol w="857252"/>
                  </a:tblGrid>
                  <a:tr h="225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0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0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SR(longitudinal)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(transverse)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2928007"/>
                  </p:ext>
                </p:extLst>
              </p:nvPr>
            </p:nvGraphicFramePr>
            <p:xfrm>
              <a:off x="717484" y="1411506"/>
              <a:ext cx="5870740" cy="23843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38979285"/>
                        </a:ext>
                      </a:extLst>
                    </a:gridCol>
                    <a:gridCol w="857252"/>
                  </a:tblGrid>
                  <a:tr h="2853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0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0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5519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234066" r="-140750" b="-1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496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337778" r="-14075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04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63757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Rough instability estimations</a:t>
            </a:r>
            <a:endParaRPr lang="zh-CN" altLang="en-US" sz="32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IARC meeting, June 8th, 2022, IHEP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43558"/>
            <a:ext cx="8856984" cy="33944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Preliminary estimation of the instability threshold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based on analytical criterions.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5717"/>
              </p:ext>
            </p:extLst>
          </p:nvPr>
        </p:nvGraphicFramePr>
        <p:xfrm>
          <a:off x="6804248" y="1923678"/>
          <a:ext cx="2016224" cy="914448"/>
        </p:xfrm>
        <a:graphic>
          <a:graphicData uri="http://schemas.openxmlformats.org/drawingml/2006/table">
            <a:tbl>
              <a:tblPr/>
              <a:tblGrid>
                <a:gridCol w="1240753"/>
                <a:gridCol w="775471"/>
              </a:tblGrid>
              <a:tr h="2931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196332"/>
                  </p:ext>
                </p:extLst>
              </p:nvPr>
            </p:nvGraphicFramePr>
            <p:xfrm>
              <a:off x="717484" y="1411506"/>
              <a:ext cx="5870740" cy="23843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:a16="http://schemas.microsoft.com/office/drawing/2014/main" xmlns="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:a16="http://schemas.microsoft.com/office/drawing/2014/main" xmlns="" val="3438979285"/>
                        </a:ext>
                      </a:extLst>
                    </a:gridCol>
                    <a:gridCol w="857252"/>
                  </a:tblGrid>
                  <a:tr h="225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1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1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1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1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0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SR(longitudinal)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729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(transverse)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196332"/>
                  </p:ext>
                </p:extLst>
              </p:nvPr>
            </p:nvGraphicFramePr>
            <p:xfrm>
              <a:off x="717484" y="1411506"/>
              <a:ext cx="5870740" cy="23843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371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8587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603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24536658"/>
                        </a:ext>
                      </a:extLst>
                    </a:gridCol>
                    <a:gridCol w="8572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38979285"/>
                        </a:ext>
                      </a:extLst>
                    </a:gridCol>
                    <a:gridCol w="857252"/>
                  </a:tblGrid>
                  <a:tr h="2853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4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400" b="1" u="none" strike="noStrike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400" b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400" b="1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400" b="1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4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1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en-US" altLang="zh-CN" sz="1400" b="1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  <a:endParaRPr lang="en-US" altLang="zh-CN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98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(transverse)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="0" u="none" strike="noStrike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4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  <a:endParaRPr lang="en-US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5519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234066" r="-140750" b="-1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496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" t="-337778" r="-14075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4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altLang="zh-CN" sz="1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  <a:endParaRPr lang="en-US" altLang="zh-CN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内容占位符 2"/>
          <p:cNvSpPr txBox="1">
            <a:spLocks/>
          </p:cNvSpPr>
          <p:nvPr/>
        </p:nvSpPr>
        <p:spPr>
          <a:xfrm>
            <a:off x="539552" y="393990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</a:pPr>
            <a:r>
              <a:rPr lang="en-US" altLang="zh-CN" sz="1600" dirty="0" smtClean="0"/>
              <a:t>The longitudinal impedance above the threshold of Higgs, W, Z </a:t>
            </a:r>
            <a:r>
              <a:rPr lang="en-US" altLang="zh-CN" sz="1600" dirty="0" smtClean="0">
                <a:sym typeface="Symbol"/>
              </a:rPr>
              <a:t></a:t>
            </a:r>
            <a:r>
              <a:rPr lang="en-US" altLang="zh-CN" sz="1600" dirty="0" smtClean="0"/>
              <a:t> bunch lengthening &amp; energy spread increase</a:t>
            </a:r>
            <a:r>
              <a:rPr lang="en-US" altLang="zh-CN" sz="1600" dirty="0">
                <a:sym typeface="Symbol"/>
              </a:rPr>
              <a:t> 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luminosity degradation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1400" dirty="0" smtClean="0"/>
              <a:t>The criterion usually underestimates the instability threshold in lepton machines.</a:t>
            </a:r>
            <a:endParaRPr lang="en-US" altLang="zh-CN" sz="1400" dirty="0"/>
          </a:p>
        </p:txBody>
      </p:sp>
      <p:sp>
        <p:nvSpPr>
          <p:cNvPr id="13" name="矩形 12"/>
          <p:cNvSpPr/>
          <p:nvPr/>
        </p:nvSpPr>
        <p:spPr>
          <a:xfrm>
            <a:off x="683568" y="1650886"/>
            <a:ext cx="59046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7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52323</TotalTime>
  <Words>2730</Words>
  <Application>Microsoft Office PowerPoint</Application>
  <PresentationFormat>全屏显示(16:9)</PresentationFormat>
  <Paragraphs>651</Paragraphs>
  <Slides>33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Collective instability and countermeasures to collider, booster and damping ring</vt:lpstr>
      <vt:lpstr>CEPC Layout</vt:lpstr>
      <vt:lpstr>Outline</vt:lpstr>
      <vt:lpstr>Collective instability in the collider</vt:lpstr>
      <vt:lpstr>Main beam parameters</vt:lpstr>
      <vt:lpstr>Impedance model</vt:lpstr>
      <vt:lpstr>Impedance budget @z=3mm</vt:lpstr>
      <vt:lpstr>Rough instability estimations</vt:lpstr>
      <vt:lpstr>Rough instability estimations</vt:lpstr>
      <vt:lpstr>Rough instability estimations</vt:lpstr>
      <vt:lpstr>Rough instability estimations</vt:lpstr>
      <vt:lpstr>Instability issues for Higgs</vt:lpstr>
      <vt:lpstr>Instability issues for Z</vt:lpstr>
      <vt:lpstr>Transverse mode coupling instability</vt:lpstr>
      <vt:lpstr>Transverse mode coupling instability</vt:lpstr>
      <vt:lpstr>Transverse mode coupling instability</vt:lpstr>
      <vt:lpstr>Cross talk between ZT and beam-beam</vt:lpstr>
      <vt:lpstr>PowerPoint 演示文稿</vt:lpstr>
      <vt:lpstr>Transverse resistive wall instability</vt:lpstr>
      <vt:lpstr>High order modes</vt:lpstr>
      <vt:lpstr>High order modes</vt:lpstr>
      <vt:lpstr>Summary on collective instability in Collider</vt:lpstr>
      <vt:lpstr>Collective instability in the Booster</vt:lpstr>
      <vt:lpstr>Impedance model</vt:lpstr>
      <vt:lpstr>Single bunch effects</vt:lpstr>
      <vt:lpstr>Coupled bunch instabilities</vt:lpstr>
      <vt:lpstr>CSR effect</vt:lpstr>
      <vt:lpstr>CSR effect</vt:lpstr>
      <vt:lpstr>Collective instability in the Damping ring</vt:lpstr>
      <vt:lpstr>Impedance model</vt:lpstr>
      <vt:lpstr>Single bunch effects</vt:lpstr>
      <vt:lpstr>Summary on Booster and damping ring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instability studies for high luminosity H and Z</dc:title>
  <dc:creator>WANGN</dc:creator>
  <cp:lastModifiedBy>WANGN</cp:lastModifiedBy>
  <cp:revision>794</cp:revision>
  <dcterms:created xsi:type="dcterms:W3CDTF">2020-03-22T08:32:01Z</dcterms:created>
  <dcterms:modified xsi:type="dcterms:W3CDTF">2022-06-08T06:42:46Z</dcterms:modified>
</cp:coreProperties>
</file>