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handoutMasterIdLst>
    <p:handoutMasterId r:id="rId35"/>
  </p:handoutMasterIdLst>
  <p:sldIdLst>
    <p:sldId id="257" r:id="rId4"/>
    <p:sldId id="335" r:id="rId5"/>
    <p:sldId id="307" r:id="rId6"/>
    <p:sldId id="308" r:id="rId7"/>
    <p:sldId id="310" r:id="rId9"/>
    <p:sldId id="311" r:id="rId10"/>
    <p:sldId id="312" r:id="rId11"/>
    <p:sldId id="313" r:id="rId12"/>
    <p:sldId id="316" r:id="rId13"/>
    <p:sldId id="317" r:id="rId14"/>
    <p:sldId id="318" r:id="rId15"/>
    <p:sldId id="319" r:id="rId16"/>
    <p:sldId id="314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63" r:id="rId31"/>
    <p:sldId id="333" r:id="rId32"/>
    <p:sldId id="309" r:id="rId33"/>
    <p:sldId id="334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B7E1B317-AE4B-4E60-9180-C3C56241C3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76EA2A93-3B11-4564-B985-8A13C3357BE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0CF9C9-7FCB-46ED-87B2-FB62FC183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2C8861-0E65-4E31-81BB-7C423DB549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8888-0C97-4E98-AE34-387D96A75E4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0B0E-2604-4BC0-B178-BA185154DDB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3BBA-401E-438F-8B23-6320E341A57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F279-929E-436A-A56F-C119779203E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6EF0-F074-46A3-9D14-46821137963C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2751-5B23-4DB5-8BF7-4A4D37AA8D19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5B31-17E6-467F-B94D-A57677263EAE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0EEF-05B5-49C5-932C-99F05939337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6464-AB11-4C60-BD18-23EBE928F5E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FFFC-DE33-4095-A3E6-6026C25BC20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46F9-1873-469A-B103-E4EB2B5A8A2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055D-ADCD-4C7F-8CAE-76854443EB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D37B055D-ADCD-4C7F-8CAE-76854443EB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484A3DCD-595F-490F-9941-D34852D8B6E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1790" y="839470"/>
            <a:ext cx="11487785" cy="2387600"/>
          </a:xfrm>
        </p:spPr>
        <p:txBody>
          <a:bodyPr>
            <a:normAutofit/>
          </a:bodyPr>
          <a:lstStyle/>
          <a:p>
            <a:br>
              <a:rPr lang="en-US" altLang="zh-CN" dirty="0"/>
            </a:br>
            <a:r>
              <a:rPr sz="4000" b="1" dirty="0">
                <a:solidFill>
                  <a:srgbClr val="002060"/>
                </a:solidFill>
                <a:latin typeface="Vrinda" panose="020B0502040204020203" charset="0"/>
              </a:rPr>
              <a:t>Timing and bunch pattern for different operation energies and the relevant transporting beam line</a:t>
            </a:r>
            <a:endParaRPr sz="4000" b="1" dirty="0">
              <a:solidFill>
                <a:srgbClr val="002060"/>
              </a:solidFill>
              <a:latin typeface="Vrinda" panose="020B0502040204020203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76885" y="3691255"/>
            <a:ext cx="10784205" cy="2933700"/>
          </a:xfrm>
        </p:spPr>
        <p:txBody>
          <a:bodyPr>
            <a:normAutofit lnSpcReduction="2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CEPC Accelerator Physics Group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Institute of High Energy Physics, Chinese Academy of Sciences</a:t>
            </a:r>
            <a:r>
              <a:rPr lang="en-US" altLang="zh-CN" dirty="0">
                <a:sym typeface="+mn-ea"/>
              </a:rPr>
              <a:t> </a:t>
            </a:r>
            <a:endParaRPr lang="en-US" altLang="zh-CN" dirty="0">
              <a:sym typeface="+mn-ea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ym typeface="+mn-ea"/>
              </a:rPr>
              <a:t>The 2022 CEPC international accelerator review committee meeting</a:t>
            </a:r>
            <a:endParaRPr lang="en-US" altLang="zh-CN" dirty="0"/>
          </a:p>
          <a:p>
            <a:r>
              <a:rPr lang="en-US" altLang="zh-CN" dirty="0" smtClean="0">
                <a:sym typeface="+mn-ea"/>
              </a:rPr>
              <a:t>June 7-10, 2022, IHEP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istrator\Desktop\1111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81964"/>
            <a:ext cx="1536169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esktop\1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57" y="455638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5" y="184197"/>
            <a:ext cx="5848615" cy="9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Injection to booster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8951" y="4688186"/>
            <a:ext cx="4131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W mode, bunches are uniform in the whole ring both for booster and collider.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1062" y="2267119"/>
            <a:ext cx="4867680" cy="3432724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207672" y="1690688"/>
          <a:ext cx="4716511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963338"/>
                <a:gridCol w="1753173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1297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0.257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&lt;0.535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&lt;0.2677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0.2677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12.9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Injection to booster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096835" y="1995489"/>
          <a:ext cx="5479456" cy="2346960"/>
        </p:xfrm>
        <a:graphic>
          <a:graphicData uri="http://schemas.openxmlformats.org/drawingml/2006/table">
            <a:tbl>
              <a:tblPr firstRow="1" firstCol="1" bandRow="1"/>
              <a:tblGrid>
                <a:gridCol w="2526275"/>
                <a:gridCol w="2953181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number/train</a:t>
                      </a:r>
                      <a:endParaRPr lang="en-US" alt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separation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23.076 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51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separation (us)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5.11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 or 100 (double bunch)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 or two by two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&lt;23 ns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</a:t>
                      </a:r>
                      <a:r>
                        <a:rPr lang="en-US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top (ns)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23.1 for double bunch mode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19.2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1051" y="3204725"/>
            <a:ext cx="4335071" cy="301622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96835" y="4712837"/>
            <a:ext cx="433137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bunches per beam are distributed train by train both in booster and collider. (This will be talked about in detail later)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number of train in the booster is 1/3 of that in the collider.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Injection to booster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606858" y="3864001"/>
            <a:ext cx="229043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532901" y="3459916"/>
            <a:ext cx="46183" cy="389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52077" y="3474035"/>
            <a:ext cx="46183" cy="389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008203" y="3636427"/>
            <a:ext cx="7346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957403" y="3474035"/>
            <a:ext cx="46183" cy="3899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65120" y="2392229"/>
            <a:ext cx="278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Bunches from the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will be in 100 Hz or 200 Hz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69734" y="2364508"/>
            <a:ext cx="2780594" cy="7675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左大括号 20"/>
          <p:cNvSpPr/>
          <p:nvPr/>
        </p:nvSpPr>
        <p:spPr>
          <a:xfrm rot="16200000">
            <a:off x="2316207" y="3758316"/>
            <a:ext cx="114019" cy="7392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98255" y="4253967"/>
            <a:ext cx="8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T</a:t>
            </a:r>
            <a:r>
              <a:rPr kumimoji="0" lang="en-US" altLang="zh-CN" sz="18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Linac</a:t>
            </a:r>
            <a:endParaRPr kumimoji="0" lang="zh-CN" altLang="en-US" sz="1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975999" y="1858849"/>
            <a:ext cx="3076725" cy="3188006"/>
            <a:chOff x="6781290" y="1732545"/>
            <a:chExt cx="3076725" cy="3188006"/>
          </a:xfrm>
        </p:grpSpPr>
        <p:sp>
          <p:nvSpPr>
            <p:cNvPr id="15" name="圆: 空心 14"/>
            <p:cNvSpPr/>
            <p:nvPr/>
          </p:nvSpPr>
          <p:spPr>
            <a:xfrm>
              <a:off x="6781290" y="1732545"/>
              <a:ext cx="2881746" cy="2890982"/>
            </a:xfrm>
            <a:prstGeom prst="donut">
              <a:avLst>
                <a:gd name="adj" fmla="val 801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525167" y="4371110"/>
              <a:ext cx="166255" cy="1824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797798" y="4368801"/>
              <a:ext cx="166255" cy="1824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181277" y="3969328"/>
              <a:ext cx="166255" cy="1824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9084329" y="4060537"/>
              <a:ext cx="166255" cy="1824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606503" y="2952046"/>
              <a:ext cx="173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Booster Ring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左大括号 22"/>
            <p:cNvSpPr/>
            <p:nvPr/>
          </p:nvSpPr>
          <p:spPr>
            <a:xfrm rot="14201785">
              <a:off x="8974643" y="4117306"/>
              <a:ext cx="114019" cy="73926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80561" y="4551219"/>
              <a:ext cx="87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T</a:t>
              </a:r>
              <a:r>
                <a:rPr kumimoji="0" lang="en-US" altLang="zh-CN" sz="1800" b="1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booster</a:t>
              </a:r>
              <a:endParaRPr kumimoji="0" lang="zh-CN" alt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253451" y="5394454"/>
            <a:ext cx="384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T</a:t>
            </a: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Linac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=N*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Turns+T</a:t>
            </a:r>
            <a:r>
              <a:rPr kumimoji="0" lang="en-US" altLang="zh-CN" sz="28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booster</a:t>
            </a:r>
            <a:endParaRPr kumimoji="0" lang="zh-CN" altLang="en-US" sz="28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53451" y="5394454"/>
            <a:ext cx="376208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995" y="4842115"/>
            <a:ext cx="6077349" cy="1342631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844320" y="1590252"/>
            <a:ext cx="6664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Injection into the booster is a simple on-axis injection with 1 kicker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83884" y="6166016"/>
            <a:ext cx="6408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Changing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slightly, we can fill the booster with any pattern we needed.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2234"/>
            <a:ext cx="6777112" cy="478561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316009" y="1633489"/>
            <a:ext cx="809706" cy="1950621"/>
            <a:chOff x="4882719" y="807868"/>
            <a:chExt cx="809706" cy="1950621"/>
          </a:xfrm>
        </p:grpSpPr>
        <p:sp>
          <p:nvSpPr>
            <p:cNvPr id="11" name="弧形 10"/>
            <p:cNvSpPr/>
            <p:nvPr/>
          </p:nvSpPr>
          <p:spPr>
            <a:xfrm rot="5400000">
              <a:off x="4714043" y="976544"/>
              <a:ext cx="985421" cy="648070"/>
            </a:xfrm>
            <a:prstGeom prst="arc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 rot="15555378">
              <a:off x="4875679" y="1941744"/>
              <a:ext cx="985421" cy="648070"/>
            </a:xfrm>
            <a:prstGeom prst="arc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9485581" y="3153185"/>
            <a:ext cx="0" cy="1921164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弧形 14"/>
          <p:cNvSpPr/>
          <p:nvPr/>
        </p:nvSpPr>
        <p:spPr>
          <a:xfrm rot="5030273">
            <a:off x="7739907" y="4307483"/>
            <a:ext cx="1791850" cy="1708727"/>
          </a:xfrm>
          <a:prstGeom prst="arc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53674" y="6265494"/>
            <a:ext cx="771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Twiss parameters for the transport line,  and a top-view of the geometry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Injection to booster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895" y="2375855"/>
            <a:ext cx="10364098" cy="24203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18328" y="5652655"/>
            <a:ext cx="852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Injection into the booster is also a standard on-axis injection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Injection to booster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Extraction from booster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6807" y="3670614"/>
            <a:ext cx="6889077" cy="2993395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059869" y="1899515"/>
            <a:ext cx="3946865" cy="435133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Energy: 45 GeV, 80 GeV, 120 GeV, 180 GeV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Beam: positron &amp; electron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for different bunch patterns.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Z energy, it becomes more complicated due to the large bunch number needed in the collider.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separation between bunches are only 20~30 ns. Considering the rise time of the kickers, bunches are arranged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 by train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collider for Z energy.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59869" y="1764578"/>
            <a:ext cx="3946865" cy="44862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38800" y="1793875"/>
            <a:ext cx="58642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Higgs, W, tt, the bunches are extracted bunch by bunch;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Z energy, the bunches are extracted train by train.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Extraction from booster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02405" y="1690688"/>
          <a:ext cx="7713885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779917"/>
                <a:gridCol w="1644656"/>
                <a:gridCol w="1644656"/>
                <a:gridCol w="1644656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tt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1230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0.2677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&lt;8.4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&lt;1.29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26670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&lt;0.535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&lt;4.2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&lt;0.647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26670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&lt;0.2677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26670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0.2677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04343" y="3870237"/>
          <a:ext cx="5555152" cy="2882832"/>
        </p:xfrm>
        <a:graphic>
          <a:graphicData uri="http://schemas.openxmlformats.org/drawingml/2006/table">
            <a:tbl>
              <a:tblPr firstRow="1" firstCol="1" bandRow="1"/>
              <a:tblGrid>
                <a:gridCol w="2523194"/>
                <a:gridCol w="3031958"/>
              </a:tblGrid>
              <a:tr h="322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 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number/train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separation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23.076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separation (us)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5.11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kumimoji="0" lang="en-US" altLang="zh-CN" sz="14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</a:t>
                      </a:r>
                      <a:r>
                        <a:rPr lang="en-US" altLang="zh-CN" sz="14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tion</a:t>
                      </a: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sz="1400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by train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 (us)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&lt;12.05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&lt;5.11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6.94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kumimoji="0" lang="en-US" altLang="zh-CN" sz="14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</a:t>
                      </a:r>
                      <a:r>
                        <a:rPr lang="en-US" altLang="zh-CN" sz="14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tion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Injection to Collider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059869" y="1899515"/>
            <a:ext cx="3946865" cy="4351338"/>
          </a:xfrm>
        </p:spPr>
        <p:txBody>
          <a:bodyPr>
            <a:normAutofit fontScale="85000"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Energy: 45 GeV, 80 GeV, 120 GeV, 180 GeV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Beam: positron &amp; electron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Higgs and W energy, injection into the collider is bunch by bunch; and for Z energy, injection is train by train.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robustness of the design, the baseline injection of the main collider ring is conventional off-axis injection &amp; an on-axis injection for Higgs.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59869" y="1764578"/>
            <a:ext cx="3946865" cy="44862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65" y="2052320"/>
            <a:ext cx="6064250" cy="428625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Injection to Collider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4134" y="1663387"/>
            <a:ext cx="6081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Considering the robustness of the design, the injection of the main collider ring is conventional off-axis injection. (Maybe an on-axis injection is needed for Higgs)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Higgs and W energy, injection into the collider is bunch by bunch; and for Z energy, injection is train by train.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2207488" y="4839858"/>
            <a:ext cx="33805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2392214" y="4331858"/>
            <a:ext cx="175491" cy="508001"/>
            <a:chOff x="1450109" y="4932218"/>
            <a:chExt cx="175491" cy="508001"/>
          </a:xfrm>
        </p:grpSpPr>
        <p:cxnSp>
          <p:nvCxnSpPr>
            <p:cNvPr id="31" name="直接连接符 30"/>
            <p:cNvCxnSpPr/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2738577" y="4340252"/>
            <a:ext cx="175491" cy="508001"/>
            <a:chOff x="1450109" y="4932218"/>
            <a:chExt cx="175491" cy="508001"/>
          </a:xfrm>
        </p:grpSpPr>
        <p:cxnSp>
          <p:nvCxnSpPr>
            <p:cNvPr id="39" name="直接连接符 38"/>
            <p:cNvCxnSpPr/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3098794" y="4340252"/>
            <a:ext cx="175491" cy="508001"/>
            <a:chOff x="1450109" y="4932218"/>
            <a:chExt cx="175491" cy="508001"/>
          </a:xfrm>
        </p:grpSpPr>
        <p:cxnSp>
          <p:nvCxnSpPr>
            <p:cNvPr id="42" name="直接连接符 41"/>
            <p:cNvCxnSpPr/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3459011" y="4340252"/>
            <a:ext cx="175491" cy="508001"/>
            <a:chOff x="1450109" y="4932218"/>
            <a:chExt cx="175491" cy="508001"/>
          </a:xfrm>
        </p:grpSpPr>
        <p:cxnSp>
          <p:nvCxnSpPr>
            <p:cNvPr id="45" name="直接连接符 44"/>
            <p:cNvCxnSpPr/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3819228" y="4340252"/>
            <a:ext cx="175491" cy="508001"/>
            <a:chOff x="1450109" y="4932218"/>
            <a:chExt cx="175491" cy="508001"/>
          </a:xfrm>
        </p:grpSpPr>
        <p:cxnSp>
          <p:nvCxnSpPr>
            <p:cNvPr id="48" name="直接连接符 47"/>
            <p:cNvCxnSpPr/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4179445" y="4340252"/>
            <a:ext cx="175491" cy="508001"/>
            <a:chOff x="1450109" y="4932218"/>
            <a:chExt cx="175491" cy="508001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4539662" y="4331857"/>
            <a:ext cx="175491" cy="508001"/>
            <a:chOff x="1450109" y="4932218"/>
            <a:chExt cx="175491" cy="508001"/>
          </a:xfrm>
        </p:grpSpPr>
        <p:cxnSp>
          <p:nvCxnSpPr>
            <p:cNvPr id="54" name="直接连接符 53"/>
            <p:cNvCxnSpPr/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右大括号 55"/>
          <p:cNvSpPr/>
          <p:nvPr/>
        </p:nvSpPr>
        <p:spPr>
          <a:xfrm rot="5400000">
            <a:off x="3490600" y="3920109"/>
            <a:ext cx="153874" cy="21474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084935" y="5070771"/>
            <a:ext cx="127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1000 Hz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169264" y="5670232"/>
            <a:ext cx="4297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kickers rise up, inject one bunch into the collider, and fall down. This process repeated in 1000 Hz, to inject all bunches into the ring.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>
            <a:off x="7264398" y="4807532"/>
            <a:ext cx="33805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右大括号 80"/>
          <p:cNvSpPr/>
          <p:nvPr/>
        </p:nvSpPr>
        <p:spPr>
          <a:xfrm rot="5400000">
            <a:off x="8652020" y="3829458"/>
            <a:ext cx="138822" cy="22490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289628" y="5038445"/>
            <a:ext cx="127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1000 Hz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7596907" y="4299532"/>
            <a:ext cx="378690" cy="508001"/>
            <a:chOff x="6867238" y="4299532"/>
            <a:chExt cx="378690" cy="508001"/>
          </a:xfrm>
        </p:grpSpPr>
        <p:grpSp>
          <p:nvGrpSpPr>
            <p:cNvPr id="60" name="组合 59"/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直接连接符 83"/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8224979" y="4299532"/>
            <a:ext cx="378690" cy="508001"/>
            <a:chOff x="6867238" y="4299532"/>
            <a:chExt cx="378690" cy="508001"/>
          </a:xfrm>
        </p:grpSpPr>
        <p:grpSp>
          <p:nvGrpSpPr>
            <p:cNvPr id="87" name="组合 86"/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89" name="直接连接符 88"/>
              <p:cNvCxnSpPr/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直接连接符 87"/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/>
          <p:cNvGrpSpPr/>
          <p:nvPr/>
        </p:nvGrpSpPr>
        <p:grpSpPr>
          <a:xfrm>
            <a:off x="8806868" y="4292015"/>
            <a:ext cx="378690" cy="508001"/>
            <a:chOff x="6867238" y="4299532"/>
            <a:chExt cx="378690" cy="508001"/>
          </a:xfrm>
        </p:grpSpPr>
        <p:grpSp>
          <p:nvGrpSpPr>
            <p:cNvPr id="92" name="组合 91"/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94" name="直接连接符 93"/>
              <p:cNvCxnSpPr/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直接连接符 92"/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9439556" y="4307048"/>
            <a:ext cx="378690" cy="508001"/>
            <a:chOff x="6867238" y="4299532"/>
            <a:chExt cx="378690" cy="508001"/>
          </a:xfrm>
        </p:grpSpPr>
        <p:grpSp>
          <p:nvGrpSpPr>
            <p:cNvPr id="97" name="组合 96"/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99" name="直接连接符 98"/>
              <p:cNvCxnSpPr/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直接连接符 97"/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文本框 100"/>
          <p:cNvSpPr txBox="1"/>
          <p:nvPr/>
        </p:nvSpPr>
        <p:spPr>
          <a:xfrm>
            <a:off x="6999886" y="5611878"/>
            <a:ext cx="4297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kickers rise up, stay there to inject a whole train into the collider, and fall down. This process repeated in 1000 Hz, to inject all bunches into the ring.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803226" y="3860456"/>
            <a:ext cx="180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Bunch by bunch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8126502" y="3828108"/>
            <a:ext cx="180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Train by train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65688" y="4615428"/>
            <a:ext cx="180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Kicker: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Injection to Collider</a:t>
            </a:r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>
          <a:xfrm>
            <a:off x="1343564" y="2298314"/>
            <a:ext cx="9735768" cy="2133639"/>
            <a:chOff x="1343564" y="2395728"/>
            <a:chExt cx="9504872" cy="3005191"/>
          </a:xfrm>
        </p:grpSpPr>
        <p:grpSp>
          <p:nvGrpSpPr>
            <p:cNvPr id="6" name="Group 24"/>
            <p:cNvGrpSpPr/>
            <p:nvPr/>
          </p:nvGrpSpPr>
          <p:grpSpPr>
            <a:xfrm>
              <a:off x="1343564" y="2395728"/>
              <a:ext cx="9504872" cy="3005191"/>
              <a:chOff x="838200" y="2368296"/>
              <a:chExt cx="9504872" cy="3005191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838200" y="2368296"/>
                <a:ext cx="9504872" cy="3005191"/>
                <a:chOff x="838200" y="2907792"/>
                <a:chExt cx="9504872" cy="3005191"/>
              </a:xfrm>
            </p:grpSpPr>
            <p:cxnSp>
              <p:nvCxnSpPr>
                <p:cNvPr id="18" name="Straight Connector 5"/>
                <p:cNvCxnSpPr/>
                <p:nvPr/>
              </p:nvCxnSpPr>
              <p:spPr>
                <a:xfrm>
                  <a:off x="1190445" y="4011283"/>
                  <a:ext cx="9152627" cy="86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6"/>
                <p:cNvSpPr/>
                <p:nvPr/>
              </p:nvSpPr>
              <p:spPr>
                <a:xfrm>
                  <a:off x="1186305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Rectangle 7"/>
                <p:cNvSpPr/>
                <p:nvPr/>
              </p:nvSpPr>
              <p:spPr>
                <a:xfrm>
                  <a:off x="3963033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Rectangle 8"/>
                <p:cNvSpPr/>
                <p:nvPr/>
              </p:nvSpPr>
              <p:spPr>
                <a:xfrm>
                  <a:off x="5516938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Rectangle 9"/>
                <p:cNvSpPr/>
                <p:nvPr/>
              </p:nvSpPr>
              <p:spPr>
                <a:xfrm>
                  <a:off x="7540838" y="3303917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" name="Rectangle 10"/>
                <p:cNvSpPr/>
                <p:nvPr/>
              </p:nvSpPr>
              <p:spPr>
                <a:xfrm>
                  <a:off x="1298965" y="3739896"/>
                  <a:ext cx="1514943" cy="60350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24" name="Straight Connector 11"/>
                <p:cNvCxnSpPr/>
                <p:nvPr/>
              </p:nvCxnSpPr>
              <p:spPr>
                <a:xfrm flipH="1" flipV="1">
                  <a:off x="838200" y="2907792"/>
                  <a:ext cx="1507236" cy="110349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ight Brace 12"/>
                <p:cNvSpPr/>
                <p:nvPr/>
              </p:nvSpPr>
              <p:spPr>
                <a:xfrm rot="5400000">
                  <a:off x="2378717" y="3711581"/>
                  <a:ext cx="486275" cy="2682356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TextBox 13"/>
                <p:cNvSpPr txBox="1"/>
                <p:nvPr/>
              </p:nvSpPr>
              <p:spPr>
                <a:xfrm>
                  <a:off x="2345436" y="5392786"/>
                  <a:ext cx="1399032" cy="520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  <a:cs typeface="+mn-cs"/>
                    </a:rPr>
                    <a:t>60m</a:t>
                  </a: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0" name="Rectangle 17"/>
              <p:cNvSpPr/>
              <p:nvPr/>
            </p:nvSpPr>
            <p:spPr>
              <a:xfrm>
                <a:off x="9631766" y="2772012"/>
                <a:ext cx="103517" cy="14147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Right Brace 18"/>
              <p:cNvSpPr/>
              <p:nvPr/>
            </p:nvSpPr>
            <p:spPr>
              <a:xfrm rot="5400000">
                <a:off x="4496848" y="3736312"/>
                <a:ext cx="486275" cy="1553904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9"/>
              <p:cNvSpPr txBox="1"/>
              <p:nvPr/>
            </p:nvSpPr>
            <p:spPr>
              <a:xfrm>
                <a:off x="4367726" y="4853290"/>
                <a:ext cx="1399032" cy="5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26m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Right Brace 20"/>
              <p:cNvSpPr/>
              <p:nvPr/>
            </p:nvSpPr>
            <p:spPr>
              <a:xfrm rot="5400000">
                <a:off x="6285750" y="3448146"/>
                <a:ext cx="486275" cy="20239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TextBox 21"/>
              <p:cNvSpPr txBox="1"/>
              <p:nvPr/>
            </p:nvSpPr>
            <p:spPr>
              <a:xfrm>
                <a:off x="6187354" y="4852064"/>
                <a:ext cx="1399032" cy="5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66m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TextBox 22"/>
              <p:cNvSpPr txBox="1"/>
              <p:nvPr/>
            </p:nvSpPr>
            <p:spPr>
              <a:xfrm>
                <a:off x="8497738" y="4852064"/>
                <a:ext cx="1399032" cy="5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68m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Right Brace 23"/>
              <p:cNvSpPr/>
              <p:nvPr/>
            </p:nvSpPr>
            <p:spPr>
              <a:xfrm rot="5400000">
                <a:off x="8392004" y="3446181"/>
                <a:ext cx="486275" cy="20239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" name="Rectangle 2"/>
            <p:cNvSpPr/>
            <p:nvPr/>
          </p:nvSpPr>
          <p:spPr>
            <a:xfrm>
              <a:off x="4701180" y="3223346"/>
              <a:ext cx="103517" cy="6124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Rectangle 26"/>
            <p:cNvSpPr/>
            <p:nvPr/>
          </p:nvSpPr>
          <p:spPr>
            <a:xfrm>
              <a:off x="8278985" y="3223346"/>
              <a:ext cx="103517" cy="6124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8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00" y="4386421"/>
            <a:ext cx="9238488" cy="238002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8200" y="1564005"/>
            <a:ext cx="4596304" cy="3379115"/>
            <a:chOff x="3970" y="4068"/>
            <a:chExt cx="9471" cy="5454"/>
          </a:xfrm>
        </p:grpSpPr>
        <p:sp>
          <p:nvSpPr>
            <p:cNvPr id="4" name="矩形 3"/>
            <p:cNvSpPr/>
            <p:nvPr/>
          </p:nvSpPr>
          <p:spPr>
            <a:xfrm>
              <a:off x="3970" y="4068"/>
              <a:ext cx="1222" cy="148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Gun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5193" y="4825"/>
              <a:ext cx="176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953" y="4825"/>
              <a:ext cx="648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11266" y="4068"/>
              <a:ext cx="2175" cy="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20 GeV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7869" y="4825"/>
              <a:ext cx="640" cy="57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8524" y="5110"/>
              <a:ext cx="72" cy="7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8596" y="5557"/>
              <a:ext cx="888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9563" y="5557"/>
              <a:ext cx="0" cy="141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V="1">
              <a:off x="9934" y="5557"/>
              <a:ext cx="0" cy="13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: 空心 10"/>
            <p:cNvSpPr/>
            <p:nvPr/>
          </p:nvSpPr>
          <p:spPr>
            <a:xfrm>
              <a:off x="9004" y="6903"/>
              <a:ext cx="1425" cy="1687"/>
            </a:xfrm>
            <a:prstGeom prst="donut">
              <a:avLst>
                <a:gd name="adj" fmla="val 1137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508" y="8481"/>
              <a:ext cx="2226" cy="1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Damping ring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9984" y="5639"/>
              <a:ext cx="345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1068" y="5748"/>
              <a:ext cx="2218" cy="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20 GeV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402580" y="1012825"/>
            <a:ext cx="6264275" cy="2806065"/>
            <a:chOff x="7294" y="3721"/>
            <a:chExt cx="10916" cy="4553"/>
          </a:xfrm>
        </p:grpSpPr>
        <p:sp>
          <p:nvSpPr>
            <p:cNvPr id="8" name="圆: 空心 2"/>
            <p:cNvSpPr/>
            <p:nvPr/>
          </p:nvSpPr>
          <p:spPr>
            <a:xfrm>
              <a:off x="7294" y="3721"/>
              <a:ext cx="4538" cy="4553"/>
            </a:xfrm>
            <a:prstGeom prst="donut">
              <a:avLst>
                <a:gd name="adj" fmla="val 801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530" y="5706"/>
              <a:ext cx="2735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Booster Ring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圆: 空心 8"/>
            <p:cNvSpPr/>
            <p:nvPr/>
          </p:nvSpPr>
          <p:spPr>
            <a:xfrm>
              <a:off x="13672" y="3721"/>
              <a:ext cx="4538" cy="4553"/>
            </a:xfrm>
            <a:prstGeom prst="donut">
              <a:avLst>
                <a:gd name="adj" fmla="val 8013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>
              <a:off x="11984" y="5459"/>
              <a:ext cx="1689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11984" y="6535"/>
              <a:ext cx="1689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14952" y="5728"/>
              <a:ext cx="2735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Collider Ring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49910" y="5082540"/>
            <a:ext cx="1041463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Injection and extraction from: </a:t>
            </a:r>
            <a:r>
              <a:rPr lang="en-US" altLang="zh-CN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damping ring, booster, and collider;</a:t>
            </a:r>
            <a:endParaRPr lang="en-US" altLang="zh-CN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en-US" altLang="zh-CN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Energy:   Higgs (120 GeV), W (80 GeV), Z (45.5 GeV), </a:t>
            </a:r>
            <a:r>
              <a:rPr lang="en-US" altLang="zh-CN" sz="2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tt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(180 GeV)</a:t>
            </a:r>
            <a:r>
              <a:rPr lang="en-US" altLang="zh-CN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en-US" altLang="zh-CN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85920" y="1459200"/>
            <a:ext cx="1569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 diagram of the time structure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2489273"/>
            <a:ext cx="67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43256" y="2795034"/>
            <a:ext cx="3168962" cy="3371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0.35s+7.3s+0.035s+7.3s ~15s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915281" y="1473611"/>
            <a:ext cx="3811264" cy="2203479"/>
            <a:chOff x="1139427" y="2644168"/>
            <a:chExt cx="3811264" cy="2203479"/>
          </a:xfrm>
        </p:grpSpPr>
        <p:grpSp>
          <p:nvGrpSpPr>
            <p:cNvPr id="30" name="组合 29"/>
            <p:cNvGrpSpPr/>
            <p:nvPr/>
          </p:nvGrpSpPr>
          <p:grpSpPr>
            <a:xfrm>
              <a:off x="1809064" y="3429000"/>
              <a:ext cx="2514818" cy="884387"/>
              <a:chOff x="1809064" y="3429000"/>
              <a:chExt cx="2514818" cy="884387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1809064" y="4304145"/>
                <a:ext cx="546209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2355273" y="3429000"/>
                <a:ext cx="711200" cy="875145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6473" y="3429000"/>
                <a:ext cx="546209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3603446" y="3429000"/>
                <a:ext cx="720436" cy="884387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1139427" y="4387272"/>
              <a:ext cx="1339273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Inject from </a:t>
              </a:r>
              <a:r>
                <a:rPr lang="en-US" altLang="zh-CN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Linac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0.35s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177060" y="3428999"/>
              <a:ext cx="830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Ramp up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7.3s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963664" y="3428998"/>
              <a:ext cx="987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Ramp down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7.3s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976637" y="2644168"/>
              <a:ext cx="98702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 from booster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0.035s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79189" y="5205966"/>
            <a:ext cx="83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43256" y="5511727"/>
            <a:ext cx="3168962" cy="3371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2.68s+4.5s+0.268s+4.5s ~12s</a:t>
            </a:r>
            <a:endParaRPr lang="en-US" altLang="zh-CN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915281" y="4190304"/>
            <a:ext cx="3811264" cy="2203479"/>
            <a:chOff x="1139427" y="2644168"/>
            <a:chExt cx="3811264" cy="2203479"/>
          </a:xfrm>
        </p:grpSpPr>
        <p:grpSp>
          <p:nvGrpSpPr>
            <p:cNvPr id="39" name="组合 38"/>
            <p:cNvGrpSpPr/>
            <p:nvPr/>
          </p:nvGrpSpPr>
          <p:grpSpPr>
            <a:xfrm>
              <a:off x="1809064" y="3429000"/>
              <a:ext cx="2514818" cy="884387"/>
              <a:chOff x="1809064" y="3429000"/>
              <a:chExt cx="2514818" cy="884387"/>
            </a:xfrm>
          </p:grpSpPr>
          <p:cxnSp>
            <p:nvCxnSpPr>
              <p:cNvPr id="44" name="直接连接符 43"/>
              <p:cNvCxnSpPr/>
              <p:nvPr/>
            </p:nvCxnSpPr>
            <p:spPr>
              <a:xfrm>
                <a:off x="1809064" y="4304145"/>
                <a:ext cx="546209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V="1">
                <a:off x="2355273" y="3429000"/>
                <a:ext cx="711200" cy="875145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3066473" y="3429000"/>
                <a:ext cx="546209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3603446" y="3429000"/>
                <a:ext cx="720436" cy="884387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文本框 39"/>
            <p:cNvSpPr txBox="1"/>
            <p:nvPr/>
          </p:nvSpPr>
          <p:spPr>
            <a:xfrm>
              <a:off x="1139427" y="4387272"/>
              <a:ext cx="1339273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Inject from </a:t>
              </a:r>
              <a:r>
                <a:rPr lang="en-US" altLang="zh-CN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Linac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2.68s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177060" y="3428999"/>
              <a:ext cx="830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Ramp up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4.5s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963664" y="3428998"/>
              <a:ext cx="987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Ramp down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4.5s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976637" y="2644168"/>
              <a:ext cx="98702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 from booster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0.268s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 diagram of the time structure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2489273"/>
            <a:ext cx="67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43256" y="2795034"/>
            <a:ext cx="3168962" cy="3371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12.9s+2.7s+1.29s+2.7s ~20s</a:t>
            </a:r>
            <a:endParaRPr lang="en-US" altLang="zh-CN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915281" y="1473611"/>
            <a:ext cx="3811264" cy="2203479"/>
            <a:chOff x="1139427" y="2644168"/>
            <a:chExt cx="3811264" cy="2203479"/>
          </a:xfrm>
        </p:grpSpPr>
        <p:grpSp>
          <p:nvGrpSpPr>
            <p:cNvPr id="30" name="组合 29"/>
            <p:cNvGrpSpPr/>
            <p:nvPr/>
          </p:nvGrpSpPr>
          <p:grpSpPr>
            <a:xfrm>
              <a:off x="1809064" y="3429000"/>
              <a:ext cx="2514818" cy="884387"/>
              <a:chOff x="1809064" y="3429000"/>
              <a:chExt cx="2514818" cy="884387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1809064" y="4304145"/>
                <a:ext cx="546209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2355273" y="3429000"/>
                <a:ext cx="711200" cy="875145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6473" y="3429000"/>
                <a:ext cx="546209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3603446" y="3429000"/>
                <a:ext cx="720436" cy="884387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1139427" y="4387272"/>
              <a:ext cx="1339273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Inject from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Linac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12.9s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177060" y="3428999"/>
              <a:ext cx="830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Ramp up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2.7s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963664" y="3428998"/>
              <a:ext cx="987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Ramp down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2.7s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976637" y="2644168"/>
              <a:ext cx="987027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Extract from booster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1.29s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38200" y="5205966"/>
            <a:ext cx="83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691967" y="6192805"/>
            <a:ext cx="3168962" cy="33718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(19.9s+1.6s+0.048s+1.6s)*3=69.5s</a:t>
            </a:r>
            <a:endParaRPr lang="en-US" altLang="zh-CN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90594" y="4074318"/>
            <a:ext cx="8218284" cy="2258888"/>
            <a:chOff x="1915281" y="4134895"/>
            <a:chExt cx="8218284" cy="2258888"/>
          </a:xfrm>
        </p:grpSpPr>
        <p:grpSp>
          <p:nvGrpSpPr>
            <p:cNvPr id="38" name="组合 37"/>
            <p:cNvGrpSpPr/>
            <p:nvPr/>
          </p:nvGrpSpPr>
          <p:grpSpPr>
            <a:xfrm>
              <a:off x="1915281" y="4134895"/>
              <a:ext cx="3811264" cy="2258888"/>
              <a:chOff x="1139427" y="2588759"/>
              <a:chExt cx="3811264" cy="2258888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1809064" y="3429000"/>
                <a:ext cx="2514818" cy="884387"/>
                <a:chOff x="1809064" y="3429000"/>
                <a:chExt cx="2514818" cy="884387"/>
              </a:xfrm>
            </p:grpSpPr>
            <p:cxnSp>
              <p:nvCxnSpPr>
                <p:cNvPr id="44" name="直接连接符 43"/>
                <p:cNvCxnSpPr/>
                <p:nvPr/>
              </p:nvCxnSpPr>
              <p:spPr>
                <a:xfrm>
                  <a:off x="1809064" y="4304145"/>
                  <a:ext cx="546209" cy="0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 flipV="1">
                  <a:off x="2355273" y="3429000"/>
                  <a:ext cx="711200" cy="875145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3066473" y="3429000"/>
                  <a:ext cx="546209" cy="0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3603446" y="3429000"/>
                  <a:ext cx="720436" cy="884387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文本框 39"/>
              <p:cNvSpPr txBox="1"/>
              <p:nvPr/>
            </p:nvSpPr>
            <p:spPr>
              <a:xfrm>
                <a:off x="1139427" y="4387272"/>
                <a:ext cx="1339273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Inject from </a:t>
                </a:r>
                <a:r>
                  <a:rPr kumimoji="0" lang="en-US" altLang="zh-CN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Linac</a:t>
                </a:r>
                <a:endParaRPr lang="en-US" altLang="zh-CN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19.9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177060" y="3428999"/>
                <a:ext cx="8300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Ramp up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1.6s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3963664" y="3428998"/>
                <a:ext cx="987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Ramp down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1.6s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3007069" y="2588759"/>
                <a:ext cx="9870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Extract from booster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.048s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>
              <a:off x="5101836" y="5854904"/>
              <a:ext cx="546209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648045" y="4979759"/>
              <a:ext cx="711200" cy="875145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359245" y="4979759"/>
              <a:ext cx="546209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896218" y="4979759"/>
              <a:ext cx="720436" cy="884387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7618747" y="5850288"/>
              <a:ext cx="546209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8164956" y="4975143"/>
              <a:ext cx="711200" cy="875145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8876156" y="4975143"/>
              <a:ext cx="546209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9413129" y="4975143"/>
              <a:ext cx="720436" cy="884387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 diagram of the time structure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199" y="2489273"/>
            <a:ext cx="101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 on-axis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915281" y="1713649"/>
            <a:ext cx="3811264" cy="1964731"/>
            <a:chOff x="1139427" y="2884206"/>
            <a:chExt cx="3811264" cy="1964731"/>
          </a:xfrm>
        </p:grpSpPr>
        <p:grpSp>
          <p:nvGrpSpPr>
            <p:cNvPr id="30" name="组合 29"/>
            <p:cNvGrpSpPr/>
            <p:nvPr/>
          </p:nvGrpSpPr>
          <p:grpSpPr>
            <a:xfrm>
              <a:off x="1809064" y="3429000"/>
              <a:ext cx="2514818" cy="884387"/>
              <a:chOff x="1809064" y="3429000"/>
              <a:chExt cx="2514818" cy="884387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1809064" y="4304145"/>
                <a:ext cx="546209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2355273" y="3429000"/>
                <a:ext cx="711200" cy="875145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3066473" y="3429000"/>
                <a:ext cx="546209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3603446" y="3429000"/>
                <a:ext cx="720436" cy="884387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1139427" y="4387272"/>
              <a:ext cx="1339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Inject from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Linac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2.4s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177060" y="3428999"/>
              <a:ext cx="830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Ramp up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4.5s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963664" y="3428998"/>
              <a:ext cx="9870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Ramp down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4.5s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000343" y="2884206"/>
              <a:ext cx="1206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On-axis injection</a:t>
              </a:r>
              <a:r>
                <a:rPr lang="en-US" altLang="zh-CN" sz="1200" dirty="0">
                  <a:solidFill>
                    <a:prstClr val="black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3" name="表格 52"/>
          <p:cNvGraphicFramePr>
            <a:graphicFrameLocks noGrp="1"/>
          </p:cNvGraphicFramePr>
          <p:nvPr/>
        </p:nvGraphicFramePr>
        <p:xfrm>
          <a:off x="1884218" y="4350632"/>
          <a:ext cx="8128002" cy="177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zh-CN" altLang="en-US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 (off-axis)</a:t>
                      </a:r>
                      <a:endParaRPr lang="zh-CN" altLang="en-US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 (on-axis)</a:t>
                      </a:r>
                      <a:endParaRPr lang="zh-CN" altLang="en-US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en-US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for top up* (s)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time for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e</a:t>
                      </a:r>
                      <a:r>
                        <a:rPr lang="en-US" sz="16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/e</a:t>
                      </a:r>
                      <a:r>
                        <a:rPr lang="en-US" sz="16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7356464" y="2384577"/>
            <a:ext cx="2453296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2.4s+4.5s+5.0s+4.5s=16.4s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Injection from scratch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1870075"/>
            <a:ext cx="5452745" cy="40900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278406" y="821109"/>
            <a:ext cx="164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 Zhang, Dou Wang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5" y="1870075"/>
            <a:ext cx="5490845" cy="411861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007235" y="5988685"/>
            <a:ext cx="8270875" cy="462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Injection from scratch takes 10min for Higgs, and 16 mins for W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  <p:sp>
        <p:nvSpPr>
          <p:cNvPr id="8" name="TextBox 2"/>
          <p:cNvSpPr txBox="1"/>
          <p:nvPr/>
        </p:nvSpPr>
        <p:spPr>
          <a:xfrm>
            <a:off x="1550035" y="1407160"/>
            <a:ext cx="8270875" cy="462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Injection from scratch is easy for Higgs, W and tt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022" y="3344319"/>
            <a:ext cx="4236881" cy="2753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166" y="3334236"/>
            <a:ext cx="4173240" cy="2712607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440074" y="1130616"/>
            <a:ext cx="9440628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Design current in collider is 840mA.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Total current in booster limited by RF system: &lt; 10 mA (will be increased to 16mA)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Symbol" panose="05050102010706020507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Collider lifetime: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 hours (non-collision), 1.9~1.4 hours (w. collision)*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Bootstrapping from 220mA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Symbol" panose="05050102010706020507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Full injection from empty for both beam 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/>
              </a:rPr>
              <a:t>2 hours (50min)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Symbol" panose="05050102010706020507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77416" y="3703649"/>
            <a:ext cx="23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Booster threshold: 10mA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34668" y="4149358"/>
            <a:ext cx="23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Booster threshold: 16mA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08794" y="6174125"/>
            <a:ext cx="6043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*the beam lifetime with collision is related to the current.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838200" y="34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8. Injection from scratch-Z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278406" y="821109"/>
            <a:ext cx="164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 Zhang, Dou Wang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From Collider to the Beam dump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1059869" y="1899515"/>
            <a:ext cx="3946865" cy="4351338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machine and detector protection;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 one kicker and one septum to get the beams into the dump line, so all bunches can be dumped in one turn;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Horizontal and vertical dilution kickers are used to change the position of different bunches at the dump, in order to reduce the beam damage to the dump.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9869" y="1764578"/>
            <a:ext cx="3946865" cy="44862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7780" y="2649855"/>
            <a:ext cx="6838950" cy="35706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60310" y="1530985"/>
            <a:ext cx="335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Beam dump put in one of the straight lines</a:t>
            </a:r>
            <a:endParaRPr lang="en-US" altLang="zh-CN" b="1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7157085" y="2141855"/>
            <a:ext cx="445135" cy="10985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From Collider to the Beam dump</a:t>
            </a:r>
            <a:endParaRPr lang="zh-CN" alt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050" y="1964254"/>
            <a:ext cx="7094775" cy="37221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0" y="2835275"/>
            <a:ext cx="4029710" cy="25495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26920" y="5964555"/>
            <a:ext cx="9043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The Beam dump line and bunch distributions on the dump</a:t>
            </a:r>
            <a:endParaRPr lang="en-US" altLang="zh-CN" sz="2400" b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Summary: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This talk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gives a general overview of the timing of CEPC injection process and transport line design.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Some changes and optimization on the optics design have been made ;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Considerations on the bunch pattern for different energy, especially for Z energy mode;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zh-CN" altLang="en-US"/>
          </a:p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4.Beam dump added as a part of the machine protection system.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3723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5400" i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Back Up:on axis injection</a:t>
            </a:r>
            <a:endParaRPr lang="en-US" altLang="zh-CN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199" y="2038815"/>
            <a:ext cx="4074509" cy="4060144"/>
          </a:xfrm>
          <a:prstGeom prst="rect">
            <a:avLst/>
          </a:prstGeom>
        </p:spPr>
      </p:pic>
      <p:sp>
        <p:nvSpPr>
          <p:cNvPr id="5" name="TextBox 11"/>
          <p:cNvSpPr txBox="1"/>
          <p:nvPr/>
        </p:nvSpPr>
        <p:spPr>
          <a:xfrm>
            <a:off x="6100468" y="2194237"/>
            <a:ext cx="48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Inject 240 small bunches into the booster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6" name="TextBox 25"/>
          <p:cNvSpPr txBox="1"/>
          <p:nvPr/>
        </p:nvSpPr>
        <p:spPr>
          <a:xfrm>
            <a:off x="6100468" y="2789414"/>
            <a:ext cx="48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Ramp the booster to high energy and inject several bunches from the collider into the booster.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7"/>
          <p:cNvSpPr txBox="1"/>
          <p:nvPr/>
        </p:nvSpPr>
        <p:spPr>
          <a:xfrm>
            <a:off x="6100468" y="3925384"/>
            <a:ext cx="48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Booster stay at 120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4 damping time(200ms), so that the injected large bunches merge with small bunches.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5"/>
          <p:cNvSpPr txBox="1"/>
          <p:nvPr/>
        </p:nvSpPr>
        <p:spPr>
          <a:xfrm>
            <a:off x="6100468" y="4965491"/>
            <a:ext cx="48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Inject the merged large bunches back to the same empty buckets left by the last step.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Repeat from last step.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965200" y="3790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39036" y="1705085"/>
          <a:ext cx="8512387" cy="287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/>
                <a:gridCol w="1884045"/>
                <a:gridCol w="1632162"/>
                <a:gridCol w="1868805"/>
                <a:gridCol w="177270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en-US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en-US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sz="14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zh-CN" altLang="en-US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 in collider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11934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Separation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591 ns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257 ns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23 ns</a:t>
                      </a:r>
                      <a:endParaRPr lang="en-US" altLang="zh-CN" sz="14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sz="14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4524 ns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 in booster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3978</a:t>
                      </a:r>
                      <a:endParaRPr lang="en-US" altLang="zh-CN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Lifetime (hour)</a:t>
                      </a:r>
                      <a:endParaRPr lang="zh-CN" altLang="zh-CN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0.92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1.33</a:t>
                      </a:r>
                      <a:endParaRPr lang="en-US" altLang="zh-CN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for top up* (s)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499449" y="5140759"/>
            <a:ext cx="9262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Z-mode is the most challenging operation in terms of charge flux delivered by the injectors.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 Z mode, the bunch number in the booster is only 1/3 of that in the collider, so the booster need to be ramped up and down 3 times to inject into every bunch in the collider.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39243" y="4691105"/>
            <a:ext cx="7755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Beam current in collider decays by 3%.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B5843F-E05B-46B2-9E32-B74D92E958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Back Up:frequency</a:t>
            </a:r>
            <a:endParaRPr lang="en-US" altLang="zh-CN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192686" y="2316026"/>
          <a:ext cx="728292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677"/>
                <a:gridCol w="938557"/>
                <a:gridCol w="1031278"/>
                <a:gridCol w="1065654"/>
                <a:gridCol w="969402"/>
                <a:gridCol w="1092677"/>
                <a:gridCol w="1092677"/>
              </a:tblGrid>
              <a:tr h="370840">
                <a:tc>
                  <a:txBody>
                    <a:bodyPr/>
                    <a:p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(MHz)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SHB1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SHB2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CEPC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1033" y="1690688"/>
            <a:ext cx="703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From the electron gun, bunches are generated in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 Hz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图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0" y="5426720"/>
            <a:ext cx="5376972" cy="1431280"/>
          </a:xfrm>
          <a:prstGeom prst="rect">
            <a:avLst/>
          </a:prstGeom>
        </p:spPr>
      </p:pic>
      <p:pic>
        <p:nvPicPr>
          <p:cNvPr id="6" name="图片 5" descr="图表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14" y="5426720"/>
            <a:ext cx="5338408" cy="1431280"/>
          </a:xfrm>
          <a:prstGeom prst="rect">
            <a:avLst/>
          </a:prstGeom>
        </p:spPr>
      </p:pic>
      <p:sp>
        <p:nvSpPr>
          <p:cNvPr id="44" name="箭头: 下 43"/>
          <p:cNvSpPr/>
          <p:nvPr/>
        </p:nvSpPr>
        <p:spPr>
          <a:xfrm>
            <a:off x="5873495" y="5139206"/>
            <a:ext cx="636975" cy="102170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41032" y="4096132"/>
            <a:ext cx="70399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 Z mode, more bunches are needed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18736" y="4682154"/>
            <a:ext cx="89674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can be upgraded to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double bunch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(100Hz, baseline choice) or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 Hz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87105" y="2349626"/>
            <a:ext cx="5666518" cy="1282178"/>
            <a:chOff x="5187105" y="2349626"/>
            <a:chExt cx="5666518" cy="1282178"/>
          </a:xfrm>
        </p:grpSpPr>
        <p:grpSp>
          <p:nvGrpSpPr>
            <p:cNvPr id="14" name="组合 13"/>
            <p:cNvGrpSpPr/>
            <p:nvPr/>
          </p:nvGrpSpPr>
          <p:grpSpPr>
            <a:xfrm>
              <a:off x="5187105" y="2349626"/>
              <a:ext cx="5666518" cy="1282178"/>
              <a:chOff x="5187105" y="2349626"/>
              <a:chExt cx="5666518" cy="1282178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5468644" y="2723853"/>
                <a:ext cx="5024761" cy="754063"/>
                <a:chOff x="399495" y="5957455"/>
                <a:chExt cx="5024761" cy="754063"/>
              </a:xfrm>
            </p:grpSpPr>
            <p:cxnSp>
              <p:nvCxnSpPr>
                <p:cNvPr id="8" name="直接箭头连接符 7"/>
                <p:cNvCxnSpPr/>
                <p:nvPr/>
              </p:nvCxnSpPr>
              <p:spPr>
                <a:xfrm>
                  <a:off x="399495" y="6711518"/>
                  <a:ext cx="5024761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箭头连接符 9"/>
                <p:cNvCxnSpPr/>
                <p:nvPr/>
              </p:nvCxnSpPr>
              <p:spPr>
                <a:xfrm flipV="1">
                  <a:off x="399495" y="5957455"/>
                  <a:ext cx="0" cy="7540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文本框 11"/>
              <p:cNvSpPr txBox="1"/>
              <p:nvPr/>
            </p:nvSpPr>
            <p:spPr>
              <a:xfrm>
                <a:off x="10493405" y="3324027"/>
                <a:ext cx="360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187105" y="2349626"/>
                <a:ext cx="5630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pulse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6368476" y="3089567"/>
              <a:ext cx="1791856" cy="399202"/>
              <a:chOff x="6368476" y="3089567"/>
              <a:chExt cx="1791856" cy="39920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368476" y="3089567"/>
                <a:ext cx="632690" cy="394580"/>
                <a:chOff x="3302001" y="6331531"/>
                <a:chExt cx="632690" cy="394580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3888508" y="6336145"/>
                  <a:ext cx="46183" cy="38996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3302001" y="6331531"/>
                  <a:ext cx="46183" cy="38996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7527642" y="3094189"/>
                <a:ext cx="632690" cy="394580"/>
                <a:chOff x="3302001" y="6331531"/>
                <a:chExt cx="632690" cy="394580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888508" y="6336145"/>
                  <a:ext cx="46183" cy="38996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3302001" y="6331531"/>
                  <a:ext cx="46183" cy="38996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cxnSp>
          <p:nvCxnSpPr>
            <p:cNvPr id="29" name="直接连接符 28"/>
            <p:cNvCxnSpPr/>
            <p:nvPr/>
          </p:nvCxnSpPr>
          <p:spPr>
            <a:xfrm>
              <a:off x="6369033" y="2817090"/>
              <a:ext cx="0" cy="67425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46302" y="2812477"/>
              <a:ext cx="0" cy="67425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6382327" y="2992582"/>
              <a:ext cx="56397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>
              <a:off x="8691409" y="3094188"/>
              <a:ext cx="632690" cy="394580"/>
              <a:chOff x="3302001" y="6331531"/>
              <a:chExt cx="632690" cy="39458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3888508" y="6336145"/>
                <a:ext cx="46183" cy="38996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302001" y="6331531"/>
                <a:ext cx="46183" cy="38996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6423898" y="2734555"/>
              <a:ext cx="767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10ms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Damping Ring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1032" y="1690688"/>
            <a:ext cx="856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Positron bunches will be injected into a damping ring at 1.1 GeV.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40063" y="2573040"/>
          <a:ext cx="439541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2846"/>
                <a:gridCol w="1482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ring circumference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 time of the bunches: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矩形 53"/>
          <p:cNvSpPr/>
          <p:nvPr/>
        </p:nvSpPr>
        <p:spPr>
          <a:xfrm>
            <a:off x="884141" y="3953828"/>
            <a:ext cx="4504244" cy="253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bunches are injected into the damping ring  with the same frequency as bunches in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Linac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200 Hz or double-bunch mode, more bunches will be stored in the damping ring;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Each bunch which cooled for 20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will be extracted and re-injected into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linac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small changes, the cooling time of the bunches can be increased by holding more bunches in the damping ring.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001372" y="2448063"/>
            <a:ext cx="4592865" cy="4290760"/>
            <a:chOff x="7001372" y="2448063"/>
            <a:chExt cx="4592865" cy="4290760"/>
          </a:xfrm>
        </p:grpSpPr>
        <p:grpSp>
          <p:nvGrpSpPr>
            <p:cNvPr id="51" name="组合 50"/>
            <p:cNvGrpSpPr/>
            <p:nvPr/>
          </p:nvGrpSpPr>
          <p:grpSpPr>
            <a:xfrm>
              <a:off x="7001372" y="5999913"/>
              <a:ext cx="2502842" cy="738910"/>
              <a:chOff x="7730836" y="5500633"/>
              <a:chExt cx="2122123" cy="738910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7730836" y="5500633"/>
                <a:ext cx="1639454" cy="738910"/>
                <a:chOff x="7730832" y="3690307"/>
                <a:chExt cx="1639454" cy="738910"/>
              </a:xfrm>
            </p:grpSpPr>
            <p:grpSp>
              <p:nvGrpSpPr>
                <p:cNvPr id="27" name="组合 26"/>
                <p:cNvGrpSpPr/>
                <p:nvPr/>
              </p:nvGrpSpPr>
              <p:grpSpPr>
                <a:xfrm>
                  <a:off x="7730832" y="3690307"/>
                  <a:ext cx="1570186" cy="738910"/>
                  <a:chOff x="7730832" y="2817090"/>
                  <a:chExt cx="1570186" cy="738910"/>
                </a:xfrm>
              </p:grpSpPr>
              <p:sp>
                <p:nvSpPr>
                  <p:cNvPr id="29" name="椭圆 28"/>
                  <p:cNvSpPr/>
                  <p:nvPr/>
                </p:nvSpPr>
                <p:spPr>
                  <a:xfrm>
                    <a:off x="8986982" y="2817090"/>
                    <a:ext cx="314036" cy="73891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cxnSp>
                <p:nvCxnSpPr>
                  <p:cNvPr id="30" name="直接箭头连接符 29"/>
                  <p:cNvCxnSpPr/>
                  <p:nvPr/>
                </p:nvCxnSpPr>
                <p:spPr>
                  <a:xfrm flipV="1">
                    <a:off x="7730832" y="3186545"/>
                    <a:ext cx="1256150" cy="923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椭圆 27"/>
                <p:cNvSpPr/>
                <p:nvPr/>
              </p:nvSpPr>
              <p:spPr>
                <a:xfrm>
                  <a:off x="9250213" y="3995112"/>
                  <a:ext cx="120073" cy="14777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cxnSp>
            <p:nvCxnSpPr>
              <p:cNvPr id="32" name="直接箭头连接符 31"/>
              <p:cNvCxnSpPr/>
              <p:nvPr/>
            </p:nvCxnSpPr>
            <p:spPr>
              <a:xfrm flipV="1">
                <a:off x="9305641" y="5874706"/>
                <a:ext cx="547318" cy="3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椭圆 32"/>
              <p:cNvSpPr/>
              <p:nvPr/>
            </p:nvSpPr>
            <p:spPr>
              <a:xfrm>
                <a:off x="8922329" y="5805437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9633521" y="5805437"/>
                <a:ext cx="120073" cy="14777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8811496" y="5805436"/>
                <a:ext cx="120073" cy="1477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7001374" y="2448063"/>
              <a:ext cx="1851881" cy="738910"/>
              <a:chOff x="7730836" y="2817090"/>
              <a:chExt cx="1570182" cy="73891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7730836" y="2817090"/>
                <a:ext cx="1570182" cy="738910"/>
                <a:chOff x="7730836" y="2817090"/>
                <a:chExt cx="1570182" cy="738910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8986982" y="2817090"/>
                  <a:ext cx="314036" cy="738910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8" name="直接箭头连接符 7"/>
                <p:cNvCxnSpPr/>
                <p:nvPr/>
              </p:nvCxnSpPr>
              <p:spPr>
                <a:xfrm flipV="1">
                  <a:off x="7730836" y="3186545"/>
                  <a:ext cx="1256146" cy="962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椭圆 9"/>
                <p:cNvSpPr/>
                <p:nvPr/>
              </p:nvSpPr>
              <p:spPr>
                <a:xfrm>
                  <a:off x="8922330" y="3112653"/>
                  <a:ext cx="120073" cy="14777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8" name="椭圆 37"/>
              <p:cNvSpPr/>
              <p:nvPr/>
            </p:nvSpPr>
            <p:spPr>
              <a:xfrm>
                <a:off x="8474373" y="3117664"/>
                <a:ext cx="120073" cy="14777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7961757" y="3122285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7017711" y="3343996"/>
              <a:ext cx="1933584" cy="738910"/>
              <a:chOff x="7730836" y="3690307"/>
              <a:chExt cx="1639457" cy="738910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7730836" y="3690307"/>
                <a:ext cx="1639457" cy="738910"/>
                <a:chOff x="7730836" y="3690307"/>
                <a:chExt cx="1639457" cy="738910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7730836" y="3690307"/>
                  <a:ext cx="1639457" cy="738910"/>
                  <a:chOff x="7730836" y="2817090"/>
                  <a:chExt cx="1639457" cy="738910"/>
                </a:xfrm>
              </p:grpSpPr>
              <p:sp>
                <p:nvSpPr>
                  <p:cNvPr id="13" name="椭圆 12"/>
                  <p:cNvSpPr/>
                  <p:nvPr/>
                </p:nvSpPr>
                <p:spPr>
                  <a:xfrm>
                    <a:off x="8986982" y="2817090"/>
                    <a:ext cx="314036" cy="73891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cxnSp>
                <p:nvCxnSpPr>
                  <p:cNvPr id="14" name="直接箭头连接符 13"/>
                  <p:cNvCxnSpPr/>
                  <p:nvPr/>
                </p:nvCxnSpPr>
                <p:spPr>
                  <a:xfrm>
                    <a:off x="7730836" y="3186545"/>
                    <a:ext cx="1256146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椭圆 14"/>
                  <p:cNvSpPr/>
                  <p:nvPr/>
                </p:nvSpPr>
                <p:spPr>
                  <a:xfrm>
                    <a:off x="9250220" y="3129696"/>
                    <a:ext cx="120073" cy="14777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16" name="椭圆 15"/>
                <p:cNvSpPr/>
                <p:nvPr/>
              </p:nvSpPr>
              <p:spPr>
                <a:xfrm>
                  <a:off x="8922332" y="3999734"/>
                  <a:ext cx="120073" cy="14777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0" name="椭圆 39"/>
              <p:cNvSpPr/>
              <p:nvPr/>
            </p:nvSpPr>
            <p:spPr>
              <a:xfrm>
                <a:off x="8474372" y="3995112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7952516" y="3999733"/>
                <a:ext cx="120073" cy="1477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069463" y="4243268"/>
              <a:ext cx="2434755" cy="738910"/>
              <a:chOff x="7730836" y="4553904"/>
              <a:chExt cx="2113038" cy="738910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7730836" y="4553904"/>
                <a:ext cx="2113038" cy="738910"/>
                <a:chOff x="7730836" y="4553904"/>
                <a:chExt cx="2113038" cy="738910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7730836" y="4553904"/>
                  <a:ext cx="1608126" cy="738910"/>
                  <a:chOff x="7744688" y="3690307"/>
                  <a:chExt cx="1608126" cy="738910"/>
                </a:xfrm>
              </p:grpSpPr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7744688" y="3690307"/>
                    <a:ext cx="1608126" cy="738910"/>
                    <a:chOff x="7744688" y="2817090"/>
                    <a:chExt cx="1608126" cy="738910"/>
                  </a:xfrm>
                </p:grpSpPr>
                <p:sp>
                  <p:nvSpPr>
                    <p:cNvPr id="21" name="椭圆 20"/>
                    <p:cNvSpPr/>
                    <p:nvPr/>
                  </p:nvSpPr>
                  <p:spPr>
                    <a:xfrm>
                      <a:off x="8986982" y="2817090"/>
                      <a:ext cx="314036" cy="73891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cxnSp>
                  <p:nvCxnSpPr>
                    <p:cNvPr id="22" name="直接箭头连接符 21"/>
                    <p:cNvCxnSpPr/>
                    <p:nvPr/>
                  </p:nvCxnSpPr>
                  <p:spPr>
                    <a:xfrm>
                      <a:off x="7744688" y="3186544"/>
                      <a:ext cx="1242294" cy="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椭圆 22"/>
                    <p:cNvSpPr/>
                    <p:nvPr/>
                  </p:nvSpPr>
                  <p:spPr>
                    <a:xfrm>
                      <a:off x="9232741" y="3120058"/>
                      <a:ext cx="120073" cy="14777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20" name="椭圆 19"/>
                  <p:cNvSpPr/>
                  <p:nvPr/>
                </p:nvSpPr>
                <p:spPr>
                  <a:xfrm>
                    <a:off x="8922176" y="3998614"/>
                    <a:ext cx="120073" cy="14777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24" name="直接箭头连接符 23"/>
                <p:cNvCxnSpPr/>
                <p:nvPr/>
              </p:nvCxnSpPr>
              <p:spPr>
                <a:xfrm>
                  <a:off x="9351818" y="4923358"/>
                  <a:ext cx="492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椭圆 24"/>
                <p:cNvSpPr/>
                <p:nvPr/>
              </p:nvSpPr>
              <p:spPr>
                <a:xfrm>
                  <a:off x="8793016" y="4862212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6" name="椭圆 45"/>
              <p:cNvSpPr/>
              <p:nvPr/>
            </p:nvSpPr>
            <p:spPr>
              <a:xfrm>
                <a:off x="8412396" y="4862211"/>
                <a:ext cx="120073" cy="1477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9825037" y="2658556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T=0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9836319" y="3444230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T=10ms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9825036" y="4439816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T=20ms-250ns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9836319" y="5268072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T=20 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7069463" y="5052751"/>
              <a:ext cx="2434755" cy="738910"/>
              <a:chOff x="7730836" y="4553904"/>
              <a:chExt cx="2113038" cy="73891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7730836" y="4553904"/>
                <a:ext cx="2113038" cy="738910"/>
                <a:chOff x="7730836" y="4553904"/>
                <a:chExt cx="2113038" cy="738910"/>
              </a:xfrm>
            </p:grpSpPr>
            <p:grpSp>
              <p:nvGrpSpPr>
                <p:cNvPr id="59" name="组合 58"/>
                <p:cNvGrpSpPr/>
                <p:nvPr/>
              </p:nvGrpSpPr>
              <p:grpSpPr>
                <a:xfrm>
                  <a:off x="7730836" y="4553904"/>
                  <a:ext cx="1720023" cy="738910"/>
                  <a:chOff x="7744688" y="3690307"/>
                  <a:chExt cx="1720023" cy="738910"/>
                </a:xfrm>
              </p:grpSpPr>
              <p:grpSp>
                <p:nvGrpSpPr>
                  <p:cNvPr id="62" name="组合 61"/>
                  <p:cNvGrpSpPr/>
                  <p:nvPr/>
                </p:nvGrpSpPr>
                <p:grpSpPr>
                  <a:xfrm>
                    <a:off x="7744688" y="3690307"/>
                    <a:ext cx="1720023" cy="738910"/>
                    <a:chOff x="7744688" y="2817090"/>
                    <a:chExt cx="1720023" cy="738910"/>
                  </a:xfrm>
                </p:grpSpPr>
                <p:sp>
                  <p:nvSpPr>
                    <p:cNvPr id="64" name="椭圆 63"/>
                    <p:cNvSpPr/>
                    <p:nvPr/>
                  </p:nvSpPr>
                  <p:spPr>
                    <a:xfrm>
                      <a:off x="8986982" y="2817090"/>
                      <a:ext cx="314036" cy="73891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  <p:cxnSp>
                  <p:nvCxnSpPr>
                    <p:cNvPr id="65" name="直接箭头连接符 64"/>
                    <p:cNvCxnSpPr/>
                    <p:nvPr/>
                  </p:nvCxnSpPr>
                  <p:spPr>
                    <a:xfrm>
                      <a:off x="7744688" y="3186544"/>
                      <a:ext cx="1242294" cy="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6" name="椭圆 65"/>
                    <p:cNvSpPr/>
                    <p:nvPr/>
                  </p:nvSpPr>
                  <p:spPr>
                    <a:xfrm>
                      <a:off x="9344638" y="3120434"/>
                      <a:ext cx="120073" cy="147773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p:txBody>
                </p:sp>
              </p:grpSp>
              <p:sp>
                <p:nvSpPr>
                  <p:cNvPr id="63" name="椭圆 62"/>
                  <p:cNvSpPr/>
                  <p:nvPr/>
                </p:nvSpPr>
                <p:spPr>
                  <a:xfrm>
                    <a:off x="9235082" y="3988982"/>
                    <a:ext cx="120073" cy="147773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60" name="直接箭头连接符 59"/>
                <p:cNvCxnSpPr/>
                <p:nvPr/>
              </p:nvCxnSpPr>
              <p:spPr>
                <a:xfrm>
                  <a:off x="9351818" y="4923358"/>
                  <a:ext cx="492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椭圆 60"/>
                <p:cNvSpPr/>
                <p:nvPr/>
              </p:nvSpPr>
              <p:spPr>
                <a:xfrm>
                  <a:off x="8897453" y="4853908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8" name="椭圆 57"/>
              <p:cNvSpPr/>
              <p:nvPr/>
            </p:nvSpPr>
            <p:spPr>
              <a:xfrm>
                <a:off x="8465129" y="4863324"/>
                <a:ext cx="120073" cy="1477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9859171" y="6137945"/>
              <a:ext cx="1735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T=30ms-250ns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Damping 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6671" y="1825625"/>
            <a:ext cx="394686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Energy: 1.1 GeV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Beam: positron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repetition: 100Hz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Double bunch mode needed for Z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Before damping ring, Energy spread of the beam should be reduced in order to match the RF acceptance of the damping ring.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After damping ring, Bunch of the beam should be reduced to control the energy spread after acceleration.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6671" y="1690688"/>
            <a:ext cx="3946865" cy="44862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39" y="3016251"/>
            <a:ext cx="5560474" cy="32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648136" y="1690688"/>
          <a:ext cx="4395417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2846"/>
                <a:gridCol w="14825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ring circumference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 time of the bunches: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number: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(maybe 8)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Damping ring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6" y="2017255"/>
            <a:ext cx="6851050" cy="48407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78035" y="1832589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Matching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71964" y="1832589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Arcs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55818" y="1832589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Chicane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57" y="2703296"/>
            <a:ext cx="5342857" cy="400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862618" y="1601757"/>
            <a:ext cx="374996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Chicanes for Bunch length control;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Arcs for geometry design;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Matching for injection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twiss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matching;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From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Damping ring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3152737" y="3019039"/>
            <a:ext cx="745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152737" y="2692542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21352" y="2692542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27604" y="2692542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506366" y="2692542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61354" y="2694023"/>
            <a:ext cx="654155" cy="652992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右大括号 18"/>
          <p:cNvSpPr/>
          <p:nvPr/>
        </p:nvSpPr>
        <p:spPr>
          <a:xfrm rot="5400000">
            <a:off x="6150098" y="2544082"/>
            <a:ext cx="227414" cy="1896593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22077" y="3645610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1.25m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2945900" y="1893895"/>
            <a:ext cx="1710840" cy="91044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4535054" y="2813576"/>
            <a:ext cx="0" cy="2655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883936" y="2762419"/>
            <a:ext cx="858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25mm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弧形 23"/>
          <p:cNvSpPr/>
          <p:nvPr/>
        </p:nvSpPr>
        <p:spPr>
          <a:xfrm rot="10321379">
            <a:off x="4570840" y="2001908"/>
            <a:ext cx="1365355" cy="1010249"/>
          </a:xfrm>
          <a:prstGeom prst="arc">
            <a:avLst>
              <a:gd name="adj1" fmla="val 16200000"/>
              <a:gd name="adj2" fmla="val 2060728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右大括号 24"/>
          <p:cNvSpPr/>
          <p:nvPr/>
        </p:nvSpPr>
        <p:spPr>
          <a:xfrm rot="5400000">
            <a:off x="4172374" y="2464568"/>
            <a:ext cx="227414" cy="206348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883936" y="3645610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1.25m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右大括号 26"/>
          <p:cNvSpPr/>
          <p:nvPr/>
        </p:nvSpPr>
        <p:spPr>
          <a:xfrm rot="16200000">
            <a:off x="4870112" y="2022038"/>
            <a:ext cx="227414" cy="65415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56740" y="1774159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0.5m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9" name="直接箭头连接符 28"/>
          <p:cNvCxnSpPr>
            <a:endCxn id="30" idx="1"/>
          </p:cNvCxnSpPr>
          <p:nvPr/>
        </p:nvCxnSpPr>
        <p:spPr>
          <a:xfrm>
            <a:off x="5320148" y="3015919"/>
            <a:ext cx="3656704" cy="809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8976852" y="2848550"/>
            <a:ext cx="1484000" cy="3509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右大括号 30"/>
          <p:cNvSpPr/>
          <p:nvPr/>
        </p:nvSpPr>
        <p:spPr>
          <a:xfrm rot="5400000">
            <a:off x="9651328" y="2737981"/>
            <a:ext cx="227414" cy="148399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531881" y="3645610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右大括号 32"/>
          <p:cNvSpPr/>
          <p:nvPr/>
        </p:nvSpPr>
        <p:spPr>
          <a:xfrm rot="5400000">
            <a:off x="8209241" y="2762376"/>
            <a:ext cx="183959" cy="143319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825699" y="3645610"/>
            <a:ext cx="119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0.847m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194298" y="5831508"/>
            <a:ext cx="7459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194298" y="5505011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62913" y="5505011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469165" y="5505011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547927" y="5505011"/>
            <a:ext cx="101600" cy="652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702915" y="5506492"/>
            <a:ext cx="654155" cy="652992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右大括号 40"/>
          <p:cNvSpPr/>
          <p:nvPr/>
        </p:nvSpPr>
        <p:spPr>
          <a:xfrm rot="5400000">
            <a:off x="6191659" y="5356551"/>
            <a:ext cx="227414" cy="1896593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右大括号 41"/>
          <p:cNvSpPr/>
          <p:nvPr/>
        </p:nvSpPr>
        <p:spPr>
          <a:xfrm rot="5400000">
            <a:off x="4213935" y="5277037"/>
            <a:ext cx="227414" cy="206348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右大括号 42"/>
          <p:cNvSpPr/>
          <p:nvPr/>
        </p:nvSpPr>
        <p:spPr>
          <a:xfrm rot="16200000">
            <a:off x="4911673" y="4834507"/>
            <a:ext cx="227414" cy="654157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698301" y="4586628"/>
            <a:ext cx="8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0.5m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 flipV="1">
            <a:off x="2539994" y="5953887"/>
            <a:ext cx="4824519" cy="20411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9018413" y="5661019"/>
            <a:ext cx="1484000" cy="3509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右大括号 46"/>
          <p:cNvSpPr/>
          <p:nvPr/>
        </p:nvSpPr>
        <p:spPr>
          <a:xfrm rot="5400000">
            <a:off x="9692889" y="5550450"/>
            <a:ext cx="227414" cy="148399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右大括号 47"/>
          <p:cNvSpPr/>
          <p:nvPr/>
        </p:nvSpPr>
        <p:spPr>
          <a:xfrm rot="5400000">
            <a:off x="8250802" y="5574845"/>
            <a:ext cx="183959" cy="143319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672696" y="5908168"/>
            <a:ext cx="6454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7364513" y="5953887"/>
            <a:ext cx="229341" cy="58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endCxn id="46" idx="1"/>
          </p:cNvCxnSpPr>
          <p:nvPr/>
        </p:nvCxnSpPr>
        <p:spPr>
          <a:xfrm flipV="1">
            <a:off x="7570765" y="5836485"/>
            <a:ext cx="1447648" cy="1754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V="1">
            <a:off x="10502413" y="5831507"/>
            <a:ext cx="1558746" cy="93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V="1">
            <a:off x="10460852" y="3019321"/>
            <a:ext cx="1558746" cy="93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685327" y="2779039"/>
            <a:ext cx="154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Top View: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85327" y="5628520"/>
            <a:ext cx="154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Side View: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385225" y="1750253"/>
            <a:ext cx="141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Kicker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510209" y="1750253"/>
            <a:ext cx="141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Lambertson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Injection to booster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5718" y="2695937"/>
            <a:ext cx="5179553" cy="35107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48311" y="4692439"/>
            <a:ext cx="4256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share the RF system, 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Higgs energy, bunches per beam are in the half ring both for booster and collider.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371926" y="1863263"/>
          <a:ext cx="5567354" cy="2346960"/>
        </p:xfrm>
        <a:graphic>
          <a:graphicData uri="http://schemas.openxmlformats.org/drawingml/2006/table">
            <a:tbl>
              <a:tblPr firstRow="1" firstCol="1" bandRow="1"/>
              <a:tblGrid>
                <a:gridCol w="2550040"/>
                <a:gridCol w="1508657"/>
                <a:gridCol w="1508657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tt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4.52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0.591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 bunch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&lt;8.4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&lt;1.29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&lt;4.2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&lt;0.647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altLang="zh-CN" sz="14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0.35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2.68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77E41A-3222-472D-9E0D-CAE005F310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8932</Words>
  <Application>WPS 演示</Application>
  <PresentationFormat>宽屏</PresentationFormat>
  <Paragraphs>836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宋体</vt:lpstr>
      <vt:lpstr>Wingdings</vt:lpstr>
      <vt:lpstr>Vrinda</vt:lpstr>
      <vt:lpstr>Times New Roman</vt:lpstr>
      <vt:lpstr>Calibri</vt:lpstr>
      <vt:lpstr>等线</vt:lpstr>
      <vt:lpstr>等线</vt:lpstr>
      <vt:lpstr>微软雅黑</vt:lpstr>
      <vt:lpstr>Arial Unicode MS</vt:lpstr>
      <vt:lpstr>Symbol</vt:lpstr>
      <vt:lpstr>Symbol</vt:lpstr>
      <vt:lpstr>Office 主题​​</vt:lpstr>
      <vt:lpstr>2_Office 主题​​</vt:lpstr>
      <vt:lpstr> Timing and bunch pattern for different operation energies and the relevant transporting beam line</vt:lpstr>
      <vt:lpstr>Introduction</vt:lpstr>
      <vt:lpstr>PowerPoint 演示文稿</vt:lpstr>
      <vt:lpstr>1. Linac</vt:lpstr>
      <vt:lpstr>2. Damping Ring</vt:lpstr>
      <vt:lpstr>3. From Linac to Damping ring</vt:lpstr>
      <vt:lpstr>3. From Linac to Damping ring</vt:lpstr>
      <vt:lpstr>3. From Linac to Damping ring</vt:lpstr>
      <vt:lpstr>4. Injection to booster</vt:lpstr>
      <vt:lpstr>4. Injection to booster</vt:lpstr>
      <vt:lpstr>4. Injection to booster</vt:lpstr>
      <vt:lpstr>4. Injection to booster</vt:lpstr>
      <vt:lpstr>4. Injection to booster</vt:lpstr>
      <vt:lpstr>4. Injection to booster</vt:lpstr>
      <vt:lpstr>5. Extraction from booster</vt:lpstr>
      <vt:lpstr>5. Extraction from booster</vt:lpstr>
      <vt:lpstr>6. Injection to Collider</vt:lpstr>
      <vt:lpstr>6. Injection to Collider</vt:lpstr>
      <vt:lpstr>6. Injection to Collider</vt:lpstr>
      <vt:lpstr>7. A diagram of the time structure</vt:lpstr>
      <vt:lpstr>7. A diagram of the time structure</vt:lpstr>
      <vt:lpstr>7. A diagram of the time structure</vt:lpstr>
      <vt:lpstr>8. Injection from scratch</vt:lpstr>
      <vt:lpstr>PowerPoint 演示文稿</vt:lpstr>
      <vt:lpstr>9. From Collider to the Beam dump</vt:lpstr>
      <vt:lpstr>9. From Collider to the Beam dump</vt:lpstr>
      <vt:lpstr>Summary:</vt:lpstr>
      <vt:lpstr>Thank You!</vt:lpstr>
      <vt:lpstr>Back Up:on axis injection</vt:lpstr>
      <vt:lpstr>Back Up:frequency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Timing and Transport line</dc:title>
  <dc:creator>Cui Xiaohao</dc:creator>
  <cp:lastModifiedBy>Administrator</cp:lastModifiedBy>
  <cp:revision>139</cp:revision>
  <dcterms:created xsi:type="dcterms:W3CDTF">2022-05-18T08:54:00Z</dcterms:created>
  <dcterms:modified xsi:type="dcterms:W3CDTF">2022-06-08T08:04:49Z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2052-11.1.0.9021</vt:lpwstr>
  </property>
</Properties>
</file>