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187" r:id="rId4"/>
    <p:sldId id="2186" r:id="rId5"/>
    <p:sldId id="257" r:id="rId6"/>
    <p:sldId id="2198" r:id="rId7"/>
    <p:sldId id="262" r:id="rId8"/>
    <p:sldId id="263" r:id="rId9"/>
    <p:sldId id="2196" r:id="rId10"/>
    <p:sldId id="2200" r:id="rId11"/>
    <p:sldId id="2194" r:id="rId12"/>
    <p:sldId id="795" r:id="rId13"/>
    <p:sldId id="2204" r:id="rId14"/>
    <p:sldId id="2093" r:id="rId15"/>
    <p:sldId id="2139" r:id="rId16"/>
    <p:sldId id="2138" r:id="rId17"/>
    <p:sldId id="212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i" initials="Z" lastIdx="1" clrIdx="0">
    <p:extLst>
      <p:ext uri="{19B8F6BF-5375-455C-9EA6-DF929625EA0E}">
        <p15:presenceInfo xmlns:p15="http://schemas.microsoft.com/office/powerpoint/2012/main" userId="Zh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014"/>
    <a:srgbClr val="FF53FF"/>
    <a:srgbClr val="CF8958"/>
    <a:srgbClr val="995133"/>
    <a:srgbClr val="5B9BD5"/>
    <a:srgbClr val="57B7D1"/>
    <a:srgbClr val="53CCC5"/>
    <a:srgbClr val="61D2CB"/>
    <a:srgbClr val="3EC297"/>
    <a:srgbClr val="39B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5320" autoAdjust="0"/>
  </p:normalViewPr>
  <p:slideViewPr>
    <p:cSldViewPr snapToGrid="0">
      <p:cViewPr varScale="1">
        <p:scale>
          <a:sx n="82" d="100"/>
          <a:sy n="82" d="100"/>
        </p:scale>
        <p:origin x="48" y="1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4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4CD8AC9-4B4A-486B-BB8B-F28CC5C96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3EA120-72F7-43A6-8FA5-05E43E64A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BC009-40F3-4D87-90F4-73F8B6EA5B8E}" type="datetimeFigureOut">
              <a:rPr lang="zh-CN" altLang="en-US" smtClean="0"/>
              <a:t>2022-6-7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79223-966F-48F5-8C50-69712E2A4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C868E2-1D0E-417E-A2E5-59DF0EFC9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E4222-BDB8-4F58-9DD9-9E5BD836C1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9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93DD-4408-48F4-BBBA-BC4C9EA2C80F}" type="datetimeFigureOut">
              <a:rPr lang="zh-CN" altLang="en-US" smtClean="0"/>
              <a:t>2022-6-7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3BDC-27CA-42FB-8B7B-BE3EC115C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9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3BDC-27CA-42FB-8B7B-BE3EC115C9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6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48F89-3204-44D7-8F11-B75486C1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EC6CEE-6CA1-441D-B332-A04DF095C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904C7-2480-4DC2-90D6-11AE01EA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4E3E45-6624-4C07-97B5-F08C3625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98063-3CB9-4F99-860E-1C53C0BD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0FF89-AE35-4CD9-BD5E-02212843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76D564-B42F-4DC3-8F4D-777D4B84C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60AC8-CD34-4197-A0B9-6AC5C7CB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B6BA1-E04F-4223-A1B4-F7C3B774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FE6D9-060C-43EC-8A9E-629A1623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7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EE080C-D0AE-4C4F-8760-B613CB516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FE25D5-CEC7-4ABB-904A-48247682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31E0-2D2B-4A3B-85AF-B22E113A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8114E-160C-417A-987C-C1D2486B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3C3E01-3205-4080-9A60-9475371B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9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013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73" y="452669"/>
            <a:ext cx="12192000" cy="6405331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Insert </a:t>
            </a:r>
            <a:r>
              <a:rPr lang="en-US" noProof="0" dirty="0"/>
              <a:t>Background</a:t>
            </a:r>
            <a:r>
              <a:rPr lang="de-AT" dirty="0"/>
              <a:t> Image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952560-8B22-4EC2-A520-BB0D9A9A21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00" y="1394775"/>
            <a:ext cx="110178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751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</a:t>
            </a:r>
            <a:r>
              <a:rPr lang="de-AT" dirty="0"/>
              <a:t>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ADE6088-5D10-4D28-890C-D6F29F2A1C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400" y="3843045"/>
            <a:ext cx="11017800" cy="1655763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Chapter</a:t>
            </a:r>
            <a:r>
              <a:rPr lang="de-AT" dirty="0"/>
              <a:t> </a:t>
            </a: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146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11017800" cy="3663000"/>
          </a:xfrm>
        </p:spPr>
        <p:txBody>
          <a:bodyPr/>
          <a:lstStyle>
            <a:lvl1pPr>
              <a:lnSpc>
                <a:spcPts val="2600"/>
              </a:lnSpc>
              <a:defRPr sz="2133"/>
            </a:lvl1pPr>
            <a:lvl2pPr marL="453589" indent="-453589">
              <a:lnSpc>
                <a:spcPts val="2600"/>
              </a:lnSpc>
              <a:defRPr sz="2133"/>
            </a:lvl2pPr>
            <a:lvl3pPr marL="907177" indent="-453589">
              <a:lnSpc>
                <a:spcPts val="2600"/>
              </a:lnSpc>
              <a:buFont typeface="Courier New" panose="02070309020205020404" pitchFamily="49" charset="0"/>
              <a:buChar char="o"/>
              <a:defRPr sz="2133">
                <a:solidFill>
                  <a:srgbClr val="0F124A"/>
                </a:solidFill>
              </a:defRPr>
            </a:lvl3pPr>
            <a:lvl4pPr marL="1360766" indent="-453589">
              <a:lnSpc>
                <a:spcPts val="2600"/>
              </a:lnSpc>
              <a:defRPr sz="2133"/>
            </a:lvl4pPr>
            <a:lvl5pPr marL="1814355" indent="-453589">
              <a:lnSpc>
                <a:spcPts val="2600"/>
              </a:lnSpc>
              <a:defRPr sz="2133"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000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501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B620B50C-303A-44DC-8838-2B1CB9466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2327328"/>
            <a:ext cx="5364000" cy="3663000"/>
          </a:xfrm>
        </p:spPr>
        <p:txBody>
          <a:bodyPr/>
          <a:lstStyle>
            <a:lvl1pPr>
              <a:defRPr/>
            </a:lvl1pPr>
            <a:lvl3pPr>
              <a:defRPr/>
            </a:lvl3pPr>
            <a:lvl5pPr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ts val="18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000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130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3F97B2E-B3AF-412F-8A5D-3112615871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94" y="1110600"/>
            <a:ext cx="3384551" cy="231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3619771-C104-4967-8CE8-D32A6A767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6" y="11106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EAAF7A8C-E9CD-42FC-9131-B1B15A788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84357" y="11106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8EA1D059-7D13-4EEF-9BA9-6012929D68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094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3F531061-ABBF-4531-8358-93F39A4E83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3726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1E2387E5-F9E6-4485-8261-961CB09031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4357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F13C95D-47FB-4B84-9C64-194B51596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22B4C4DC-2824-4AA7-A434-E1CB702914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90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1A6461-DB7D-4C02-BD54-EC13C6C619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186AF5-D057-4662-99A5-C5B72C102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90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E28F596-0477-4144-9033-0F83600D5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76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11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B27A2E0-7828-42CC-94F2-52AC0B1B20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93" y="1904399"/>
            <a:ext cx="5272200" cy="4343400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399"/>
            <a:ext cx="5272200" cy="43434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DA83D7-ED1C-407C-95EF-259295D2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727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399"/>
            <a:ext cx="5272200" cy="381085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016" y="5823266"/>
            <a:ext cx="536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743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00" y="1904399"/>
            <a:ext cx="5272200" cy="3810855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96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9600" y="2327400"/>
            <a:ext cx="5364000" cy="36630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Ebene</a:t>
            </a:r>
          </a:p>
          <a:p>
            <a:pPr lvl="3"/>
            <a:r>
              <a:rPr lang="en-US" noProof="0" dirty="0"/>
              <a:t>Fourth Ebene</a:t>
            </a:r>
          </a:p>
          <a:p>
            <a:pPr lvl="4"/>
            <a:r>
              <a:rPr lang="en-US" noProof="0" dirty="0"/>
              <a:t>Fifth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2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CB2D-21BD-4ED5-A0F2-15DF873F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1148A-B6DF-4857-B7ED-3E609578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25C67-BD25-4A4A-9648-3D2A380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B447CB-B923-4F26-91DE-4A95550F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6B4FD-A619-4153-B97E-0C968FEF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9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4601" y="1904400"/>
            <a:ext cx="3384551" cy="20088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347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3474000" cy="3663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04CC4E7-09DC-4998-BCFA-AD280A0B1D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000" y="2327400"/>
            <a:ext cx="347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12AEE0D9-326B-43F0-8F21-F85ED918A6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04601" y="4165200"/>
            <a:ext cx="3384551" cy="20088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554AB9-2B77-4A5E-8DE0-C5B93382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135ED04-BF59-4DF8-B4BE-86B87971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2" y="6165000"/>
            <a:ext cx="3473849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368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2669"/>
            <a:ext cx="12192000" cy="6405331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Background Image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9F90D-3491-43D5-A790-90072FE11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124600"/>
            <a:ext cx="12192000" cy="1733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0"/>
              </a:lnSpc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60E39D6-6B5D-455A-A188-1048C3C9BC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093296"/>
            <a:ext cx="3465000" cy="378341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1">
                <a:solidFill>
                  <a:schemeClr val="bg1"/>
                </a:solidFill>
              </a:defRPr>
            </a:lvl1pPr>
            <a:lvl2pPr marL="0" indent="0">
              <a:lnSpc>
                <a:spcPts val="1351"/>
              </a:lnSpc>
              <a:buFontTx/>
              <a:buNone/>
              <a:defRPr sz="1333" b="0">
                <a:solidFill>
                  <a:schemeClr val="bg1"/>
                </a:solidFill>
              </a:defRPr>
            </a:lvl2pPr>
            <a:lvl3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3pPr>
            <a:lvl4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4pPr>
            <a:lvl5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First Level (Strong)</a:t>
            </a:r>
          </a:p>
          <a:p>
            <a:pPr lvl="1"/>
            <a:r>
              <a:rPr lang="en-US" noProof="0" dirty="0"/>
              <a:t>Second Level (Text)</a:t>
            </a:r>
          </a:p>
        </p:txBody>
      </p:sp>
    </p:spTree>
    <p:extLst>
      <p:ext uri="{BB962C8B-B14F-4D97-AF65-F5344CB8AC3E}">
        <p14:creationId xmlns:p14="http://schemas.microsoft.com/office/powerpoint/2010/main" val="211562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1380A-5FB6-4DFB-922D-CC92A7225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3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AD8DE-ECD6-4228-B411-8AEAF4CD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249159-B47D-4211-B307-471E3068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57959A-D410-4027-AC49-0E27275B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FE8889-E688-438D-B385-8A98766F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30793-11E2-4D60-BFD7-5F554F6D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5A2CE-3C57-4D6E-A3EA-1F55E9C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9D020-0194-44C6-B20F-6E8845F20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B69F9E-4165-49EC-BC33-E9FA5DE0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F1B432-5155-4C26-A0F4-358DEEA6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EBE352-F5EC-4097-9913-E1F68855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8621B-DCB9-4916-A6BF-83ED2E18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ED38C-F2C7-4B60-97AC-5A1C0242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825CB-F228-4AFF-80FF-24E9098A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14FE01-4A53-482E-89CF-5D9800888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1669A2-A948-4770-AF98-B8A45993E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37EC0E-7394-43F7-BEBE-A573271D7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D873B4-681E-4F77-B7CD-BE19D369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521980-2FA5-449B-A4DF-45B9F527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A5EC5-3E4A-49D1-A70D-E823CE0F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8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73282-0DFB-4E85-8C76-0A225DB0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F01497-5D00-485F-B4A1-4C832737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859340-2779-459E-B4DE-9A317A75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170EE3-EB72-4FFB-ADF5-012C66B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6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8FA83E-38AC-4EB8-B3B1-ECE342F1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79CC3F-004B-46BF-BA6A-C2988DED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0987EE-9BCB-47ED-BDD7-EBA4696C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1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1F18B-FBCF-44E5-8AF6-F5AA2D18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8DFA8-094B-407F-B61F-3BD51BC5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A67B4C-F942-4372-A25D-2DC695C3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3D8191-A3CB-468A-99DC-7909923A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20DDA3-2359-4DF2-8D72-33F88F0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8E13FC-52DC-4CD7-87FA-4013BAD4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711EF-1D08-445E-8825-964EF6DA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824738-557F-47C1-A473-4E1725EF4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02553C-8296-478F-BD20-4F929FCA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67E007-DC2A-4A94-B004-2DB2C194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5819C-2DA3-47B7-9C31-BCB0DAD4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5EB138-8EFA-4BC7-B2E6-87A6EE0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1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A7F6F2-DF64-4791-8C13-447B07AA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F2C0F-6106-491A-A1A2-4E13BC02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372E17-3703-4631-AB83-5EB03FC9E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78AAF-9340-4A1E-8CF3-1CEB0146B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2607A-7D39-4CF5-843C-9C3969A1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1A5892-4DC8-4C24-8E36-6364759EFE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0" y="2327249"/>
            <a:ext cx="11017800" cy="366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0CF0C-837C-4BFD-ADEC-CF0F22B3929F}"/>
              </a:ext>
            </a:extLst>
          </p:cNvPr>
          <p:cNvSpPr/>
          <p:nvPr userDrawn="1"/>
        </p:nvSpPr>
        <p:spPr>
          <a:xfrm>
            <a:off x="0" y="0"/>
            <a:ext cx="12192000" cy="4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675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1" y="126621"/>
            <a:ext cx="385972" cy="2267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651"/>
              </a:lnSpc>
              <a:defRPr sz="1067"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5072D71-1E30-4F23-8B4C-14B3F8F789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29" y="120000"/>
            <a:ext cx="597087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851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" indent="-323992" algn="l" defTabSz="914377" rtl="0" eaLnBrk="1" latinLnBrk="0" hangingPunct="1">
        <a:lnSpc>
          <a:spcPts val="1851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84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1976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968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>
          <p15:clr>
            <a:srgbClr val="F26B43"/>
          </p15:clr>
        </p15:guide>
        <p15:guide id="3" pos="90">
          <p15:clr>
            <a:srgbClr val="F26B43"/>
          </p15:clr>
        </p15:guide>
        <p15:guide id="4" pos="294">
          <p15:clr>
            <a:srgbClr val="F26B43"/>
          </p15:clr>
        </p15:guide>
        <p15:guide id="5" pos="1009">
          <p15:clr>
            <a:srgbClr val="F26B43"/>
          </p15:clr>
        </p15:guide>
        <p15:guide id="6" pos="1196">
          <p15:clr>
            <a:srgbClr val="F26B43"/>
          </p15:clr>
        </p15:guide>
        <p15:guide id="7" pos="5670">
          <p15:clr>
            <a:srgbClr val="F26B43"/>
          </p15:clr>
        </p15:guide>
        <p15:guide id="8" pos="5466">
          <p15:clr>
            <a:srgbClr val="F26B43"/>
          </p15:clr>
        </p15:guide>
        <p15:guide id="9" pos="2081">
          <p15:clr>
            <a:srgbClr val="F26B43"/>
          </p15:clr>
        </p15:guide>
        <p15:guide id="10" pos="1893">
          <p15:clr>
            <a:srgbClr val="F26B43"/>
          </p15:clr>
        </p15:guide>
        <p15:guide id="12" pos="2973">
          <p15:clr>
            <a:srgbClr val="F26B43"/>
          </p15:clr>
        </p15:guide>
        <p15:guide id="13" pos="2787">
          <p15:clr>
            <a:srgbClr val="F26B43"/>
          </p15:clr>
        </p15:guide>
        <p15:guide id="14" pos="4751">
          <p15:clr>
            <a:srgbClr val="F26B43"/>
          </p15:clr>
        </p15:guide>
        <p15:guide id="15" pos="4564">
          <p15:clr>
            <a:srgbClr val="F26B43"/>
          </p15:clr>
        </p15:guide>
        <p15:guide id="16" pos="3867">
          <p15:clr>
            <a:srgbClr val="F26B43"/>
          </p15:clr>
        </p15:guide>
        <p15:guide id="17" pos="3680">
          <p15:clr>
            <a:srgbClr val="F26B43"/>
          </p15:clr>
        </p15:guide>
        <p15:guide id="19" orient="horz" pos="123">
          <p15:clr>
            <a:srgbClr val="F26B43"/>
          </p15:clr>
        </p15:guide>
        <p15:guide id="21" orient="horz" pos="200">
          <p15:clr>
            <a:srgbClr val="F26B43"/>
          </p15:clr>
        </p15:guide>
        <p15:guide id="23" orient="horz" pos="387">
          <p15:clr>
            <a:srgbClr val="F26B43"/>
          </p15:clr>
        </p15:guide>
        <p15:guide id="24" orient="horz" pos="2819">
          <p15:clr>
            <a:srgbClr val="F26B43"/>
          </p15:clr>
        </p15:guide>
        <p15:guide id="25" orient="horz" pos="2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E6A2B-46E8-4E85-ADEF-CAD991F5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75"/>
            <a:ext cx="12192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4000" dirty="0"/>
              <a:t>CEPC SRF System Design and R&amp;D Progress</a:t>
            </a:r>
            <a:endParaRPr lang="zh-CN" altLang="en-US" sz="3200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E2C0B2D-297E-4DCC-B9A0-4D264993A8BC}"/>
              </a:ext>
            </a:extLst>
          </p:cNvPr>
          <p:cNvSpPr txBox="1">
            <a:spLocks/>
          </p:cNvSpPr>
          <p:nvPr/>
        </p:nvSpPr>
        <p:spPr>
          <a:xfrm>
            <a:off x="0" y="3951076"/>
            <a:ext cx="12192000" cy="28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/>
              <a:t>Jiyuan Zhai (IHEP)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dirty="0"/>
              <a:t>On behalf of CEPC SRF R&amp;D team</a:t>
            </a:r>
            <a:endParaRPr lang="en-US" altLang="zh-CN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altLang="zh-CN" sz="2000" dirty="0"/>
          </a:p>
          <a:p>
            <a:r>
              <a:rPr lang="en-US" altLang="zh-CN" sz="1800" dirty="0"/>
              <a:t>1st CEPC International Accelerator Review Committee Meeting in 2022</a:t>
            </a:r>
          </a:p>
          <a:p>
            <a:r>
              <a:rPr lang="en-US" altLang="zh-CN" sz="1800" dirty="0"/>
              <a:t>June 7, 2022</a:t>
            </a:r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A40018-81F8-4D07-9692-8A50F94AF2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13" y="227682"/>
            <a:ext cx="3552825" cy="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59235-73EE-4C7E-8409-2EB6058E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083"/>
            <a:ext cx="10515600" cy="950686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</a:rPr>
              <a:t>RF Feedback for Cavity FM CBI of HL-Z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3962F-4D18-4A43-BD9F-675A8BCA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B4FE662-6AF6-484E-B705-98BD44C44F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175" y="2252663"/>
            <a:ext cx="6106792" cy="414752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2D48BCC-DC5C-445C-86AB-9436E502897C}"/>
              </a:ext>
            </a:extLst>
          </p:cNvPr>
          <p:cNvSpPr/>
          <p:nvPr/>
        </p:nvSpPr>
        <p:spPr>
          <a:xfrm>
            <a:off x="9064171" y="3155139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OTFB G =100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DRFB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1.2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46A049-6224-44C9-9DF1-ABE5FA01FFCA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33" y="4245997"/>
            <a:ext cx="4022085" cy="21541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4C252D5-FF92-4069-83C6-3394151D710F}"/>
              </a:ext>
            </a:extLst>
          </p:cNvPr>
          <p:cNvSpPr txBox="1"/>
          <p:nvPr/>
        </p:nvSpPr>
        <p:spPr>
          <a:xfrm>
            <a:off x="5971664" y="3546576"/>
            <a:ext cx="168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Hz (9.5</a:t>
            </a:r>
            <a:r>
              <a:rPr lang="zh-CN" altLang="en-US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200" dirty="0">
              <a:solidFill>
                <a:srgbClr val="FF5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B6D118-C648-441F-A0C4-F7227796CEEC}"/>
              </a:ext>
            </a:extLst>
          </p:cNvPr>
          <p:cNvSpPr txBox="1"/>
          <p:nvPr/>
        </p:nvSpPr>
        <p:spPr>
          <a:xfrm>
            <a:off x="6016171" y="3835510"/>
            <a:ext cx="191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Hz (410 </a:t>
            </a:r>
            <a:r>
              <a:rPr lang="en-US" altLang="zh-CN" sz="1200" dirty="0" err="1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200" dirty="0">
              <a:solidFill>
                <a:srgbClr val="14E0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943420-B981-4E65-B7C3-3E987919BC58}"/>
              </a:ext>
            </a:extLst>
          </p:cNvPr>
          <p:cNvSpPr/>
          <p:nvPr/>
        </p:nvSpPr>
        <p:spPr>
          <a:xfrm>
            <a:off x="5445625" y="1301938"/>
            <a:ext cx="663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Direct RF Feedback and One Turn Delay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Stable for 30 MW and 50 MW 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Check feedback stability and optimize.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0514383-4260-4C67-8597-DBF8AFEFFE81}"/>
              </a:ext>
            </a:extLst>
          </p:cNvPr>
          <p:cNvSpPr/>
          <p:nvPr/>
        </p:nvSpPr>
        <p:spPr>
          <a:xfrm>
            <a:off x="3088335" y="4784584"/>
            <a:ext cx="154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Impedance reduction by the comb filter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97F8DE-8A41-4DFA-805C-56B40FD8F6D4}"/>
              </a:ext>
            </a:extLst>
          </p:cNvPr>
          <p:cNvSpPr txBox="1"/>
          <p:nvPr/>
        </p:nvSpPr>
        <p:spPr>
          <a:xfrm>
            <a:off x="6003139" y="4413520"/>
            <a:ext cx="254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Mode by mode feedback for a few remained unstable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Trade-off between beam (bunch by bunch) feedback and RF feedback.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Longitudinal bunch-by-bunch feedback time ~ 40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02160A-52EA-4617-9233-B81EDD85FB5C}"/>
              </a:ext>
            </a:extLst>
          </p:cNvPr>
          <p:cNvSpPr txBox="1"/>
          <p:nvPr/>
        </p:nvSpPr>
        <p:spPr>
          <a:xfrm>
            <a:off x="6016171" y="2526602"/>
            <a:ext cx="191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6.7 kHz detuning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72FF6A-11F1-4F21-9141-BC931D5F40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22" y="1351248"/>
            <a:ext cx="4314827" cy="2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4161"/>
            <a:ext cx="10515600" cy="8940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CEPC SRF TDR and Upgrade Hardware Specifications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88A-81DB-4A5F-B4BA-D0957D335647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410189"/>
              </p:ext>
            </p:extLst>
          </p:nvPr>
        </p:nvGraphicFramePr>
        <p:xfrm>
          <a:off x="643064" y="1408542"/>
          <a:ext cx="10800000" cy="4697506"/>
        </p:xfrm>
        <a:graphic>
          <a:graphicData uri="http://schemas.openxmlformats.org/drawingml/2006/table">
            <a:tbl>
              <a:tblPr firstRow="1" bandRow="1"/>
              <a:tblGrid>
                <a:gridCol w="289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Suitable for 30/50 MW SR</a:t>
                      </a:r>
                    </a:p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beam</a:t>
                      </a:r>
                      <a:endParaRPr lang="zh-CN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H, W, 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gradient &amp; high Q</a:t>
                      </a:r>
                      <a:endParaRPr lang="zh-CN" altLang="en-US" sz="16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HL-Z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current &amp; power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high gradient &amp; high Q</a:t>
                      </a:r>
                      <a:endParaRPr lang="zh-CN" altLang="en-US" sz="16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650 MHz Cavity</a:t>
                      </a:r>
                    </a:p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2 K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4E10 @ 22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2E10 @ 20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1.5E10 @ 20 MV/m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1-cell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 @ 8.7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6E10 @ 32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5E10 @ 32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5E10 @ 28.3 MV/m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1.3 GHz 9-cell Cavity at 2 K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3E10 @ 24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3E10 @ 22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1E10 @ 20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1E10@17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3E10 @ 32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2E10 @ 32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1E10 @ 26.7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Input Coupler variable 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300/500 kW variable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kW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kW 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HOM Coupler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\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HOM Absorber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kW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\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5D452-4B4D-4C6A-9C8F-DAC16431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8"/>
            <a:ext cx="10515600" cy="1325563"/>
          </a:xfrm>
        </p:spPr>
        <p:txBody>
          <a:bodyPr/>
          <a:lstStyle/>
          <a:p>
            <a:r>
              <a:rPr lang="en-US" altLang="zh-CN" dirty="0"/>
              <a:t>Breakthrough in High Q 650 MHz Cavity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FE3A40-530A-4997-8ECE-734A285B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0" y="1528137"/>
            <a:ext cx="11498260" cy="168178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Extremely high Q </a:t>
            </a:r>
            <a:r>
              <a:rPr lang="en-US" altLang="zh-CN" sz="1800" dirty="0">
                <a:solidFill>
                  <a:srgbClr val="FF0000"/>
                </a:solidFill>
              </a:rPr>
              <a:t>(&gt; 1E11 up to 20 MV/m at 2 K</a:t>
            </a:r>
            <a:r>
              <a:rPr lang="en-US" altLang="zh-CN" sz="1800" dirty="0"/>
              <a:t>) of several mid-T treated (</a:t>
            </a:r>
            <a:r>
              <a:rPr lang="en-US" altLang="zh-CN" sz="1800" dirty="0">
                <a:solidFill>
                  <a:srgbClr val="0070C0"/>
                </a:solidFill>
                <a:ea typeface="等线" panose="02010600030101010101" pitchFamily="2" charset="-122"/>
              </a:rPr>
              <a:t>900 C 3h + exposure to air + 300 C 3h + HPR</a:t>
            </a:r>
            <a:r>
              <a:rPr lang="en-US" altLang="zh-CN" sz="18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)</a:t>
            </a:r>
            <a:r>
              <a:rPr lang="zh-CN" altLang="en-US" sz="18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1800" dirty="0"/>
              <a:t>650 MHz single cell cavities.</a:t>
            </a:r>
          </a:p>
          <a:p>
            <a:r>
              <a:rPr lang="en-US" altLang="zh-CN" sz="1800" dirty="0"/>
              <a:t>Best cavity reaches the world record of </a:t>
            </a:r>
            <a:r>
              <a:rPr lang="en-US" altLang="zh-CN" sz="1800" dirty="0">
                <a:solidFill>
                  <a:srgbClr val="FF0000"/>
                </a:solidFill>
              </a:rPr>
              <a:t>6.4E10 at 31 MV/m at 2 K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The lowest BCS resistance and residual resistance is only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1 n</a:t>
            </a:r>
            <a:r>
              <a:rPr lang="el-GR" altLang="zh-C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Ω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or even less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, significantly decreased relative to EP cavities</a:t>
            </a:r>
            <a:r>
              <a:rPr lang="en-US" altLang="zh-CN" sz="1800" dirty="0"/>
              <a:t>. Similar ultra low resistance in FNAL’s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mid-T baked (after HPR) 1.3 GHz cavities.</a:t>
            </a:r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06660-12DE-4437-89B3-CA910290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638722-45BB-4041-894B-926D1233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92" y="3371850"/>
            <a:ext cx="3899950" cy="31061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B30F055-1E3C-4658-BD49-8D367609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315" y="3209924"/>
            <a:ext cx="4289156" cy="32156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EAE79-5291-4E6D-A775-99C4CD3CF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212" y="3371850"/>
            <a:ext cx="4032750" cy="30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B47DB-B1B5-4FB4-8DDB-3F7A8208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643"/>
            <a:ext cx="12192000" cy="742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CEPC 650 MHz 2 x 2-cell Test Cryomodule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151F068-C439-4811-9308-D4C450BD3EF7}"/>
              </a:ext>
            </a:extLst>
          </p:cNvPr>
          <p:cNvSpPr txBox="1"/>
          <p:nvPr/>
        </p:nvSpPr>
        <p:spPr>
          <a:xfrm>
            <a:off x="300718" y="3651513"/>
            <a:ext cx="71985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Module automatic cool-down experiment (first time in China)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more intelligent control of future CEPC cavity &amp; cryogenic system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Designed and implemented automatic cool-down/warming-up procedure for SRF cavity cryomodule with Model Predict Control (MPC) method &amp; Artificial Neural Network (ANN)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LLRF system commissioning and high power test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Pended in May by local prevention policy. Hope to continue in mid June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DC photo-cathode gun voltage conditioning up to 400 kV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AE299F9-135B-4EE2-98CB-4517BC31739C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A69BA-4800-4884-933A-A9C197EE0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18" y="1321205"/>
            <a:ext cx="4365663" cy="2130222"/>
          </a:xfrm>
          <a:prstGeom prst="rect">
            <a:avLst/>
          </a:prstGeom>
        </p:spPr>
      </p:pic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62849A98-0E2D-40B5-8AE5-8126C4F4B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46" y="1320291"/>
            <a:ext cx="2840296" cy="2130222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8E41A8-4B0B-4E96-8829-37D8CE0EE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497" y="1320290"/>
            <a:ext cx="1947182" cy="21291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3E77EE-1242-48F4-BBAC-6C69C26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723648" y="3540225"/>
            <a:ext cx="4102038" cy="185228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8B4274C-89E8-4A26-9130-190739457FAE}"/>
              </a:ext>
            </a:extLst>
          </p:cNvPr>
          <p:cNvSpPr txBox="1"/>
          <p:nvPr/>
        </p:nvSpPr>
        <p:spPr>
          <a:xfrm>
            <a:off x="7723648" y="5433656"/>
            <a:ext cx="4102038" cy="600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1" indent="-228600">
              <a:buFont typeface="+mj-lt"/>
              <a:buAutoNum type="arabicPeriod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300 to 150 K: &lt; 10 K/hr. Cavity top and bottom Δ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&lt; 20 K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150 to 4.5 K: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Cavity surface &gt; 1 K/min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4.5 to 2 K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53A892-AA3B-4AAF-BD27-E49B013605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115" y="1320290"/>
            <a:ext cx="2017571" cy="21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74B3C-51B5-4DD4-9357-3DEE3A2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10"/>
            <a:ext cx="10515600" cy="95077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1.3 GHz High Q Cryomodule (8x9-cell)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F77965-5BE1-477E-AE3F-5B4F6D33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6" y="904875"/>
            <a:ext cx="11379200" cy="500484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booster 1.3 GHz SRF R&amp;D and industrialization in synergy with CW FEL projects.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0C759D-78EF-40E8-92D4-867DBA1B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99F9-135B-4EE2-98CB-4517BC31739C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028566-B76E-4569-BE16-2F66869FF7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80" y="1568268"/>
            <a:ext cx="4494716" cy="108529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70DF0FB-DB88-4B9D-A339-83A593E82516}"/>
              </a:ext>
            </a:extLst>
          </p:cNvPr>
          <p:cNvSpPr txBox="1"/>
          <p:nvPr/>
        </p:nvSpPr>
        <p:spPr>
          <a:xfrm>
            <a:off x="242546" y="2802127"/>
            <a:ext cx="6418323" cy="36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Horizontal test of 4 mid-T 9-cell cavities: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b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avg. Q</a:t>
            </a:r>
            <a:r>
              <a:rPr lang="en-US" altLang="zh-CN" sz="1400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3.5E10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@ 16 MV/m,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3.1E10 @ 21 MV/m</a:t>
            </a:r>
            <a:b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avg. E</a:t>
            </a:r>
            <a:r>
              <a:rPr lang="en-US" altLang="zh-CN" sz="1400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24.6 MV/m,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usable 22.6 MV/m (sporadic quench)</a:t>
            </a:r>
            <a:b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horizontal test average performance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better than LCLS-II</a:t>
            </a:r>
            <a:endParaRPr lang="en-US" altLang="zh-CN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 NEW mid-T 9-cell cavities for the 1.3 GHz module:</a:t>
            </a:r>
            <a:b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VT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avg. Q</a:t>
            </a:r>
            <a:r>
              <a:rPr lang="en-US" altLang="zh-CN" sz="1400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4.1E10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@ 16~21 MV/m, E</a:t>
            </a:r>
            <a:r>
              <a:rPr lang="en-US" altLang="zh-CN" sz="1400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27.7 MV/m</a:t>
            </a:r>
            <a:b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better than previous batch and LCLS-II-HE cavities. </a:t>
            </a:r>
            <a:b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 cavity now horizontal testing with tuner in GDR mode.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Sporadic quench is a big challenge for high Q cavities.</a:t>
            </a:r>
            <a:b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 cavity quench after 1 ~ 20 min in 17 ~ 25 MV/m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 ~ 5 hours conditioning time needed. </a:t>
            </a:r>
            <a:b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Input coupler related gas absorption? XFEL no such problem.</a:t>
            </a:r>
            <a:b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N/O-doped surface? VT not obvious. Mid-T 300C+HPR vs EP HPR+120C 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25991C9-9C6D-4841-A833-2672DAFD8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2456" y="3617102"/>
            <a:ext cx="2876550" cy="234868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D58170F-227A-4D2C-9F10-B79F8372B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69" y="1560599"/>
            <a:ext cx="2001253" cy="161428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79D3A15-5A2A-474E-BAE7-5D455E30BE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378" y="1561206"/>
            <a:ext cx="1076937" cy="160926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18923326-FC56-4529-99CA-648FE9354B5D}"/>
              </a:ext>
            </a:extLst>
          </p:cNvPr>
          <p:cNvSpPr txBox="1"/>
          <p:nvPr/>
        </p:nvSpPr>
        <p:spPr>
          <a:xfrm>
            <a:off x="9839315" y="1553631"/>
            <a:ext cx="1869979" cy="1624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Mid-T (medium temperature furnace baked) cavities have higher gradient and Q than Nitrogen doped cavities with 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less EP process (1 vs</a:t>
            </a: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3)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6D4026F-4D2A-4FC7-A93D-CA1B89E886B0}"/>
              </a:ext>
            </a:extLst>
          </p:cNvPr>
          <p:cNvSpPr txBox="1"/>
          <p:nvPr/>
        </p:nvSpPr>
        <p:spPr>
          <a:xfrm>
            <a:off x="6492503" y="5827415"/>
            <a:ext cx="238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Horizontal Test (N5/7/9/10)</a:t>
            </a:r>
          </a:p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(self excited loop mode)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4293DC0-CA81-49EF-A897-BB01E7FD47FE}"/>
              </a:ext>
            </a:extLst>
          </p:cNvPr>
          <p:cNvSpPr txBox="1"/>
          <p:nvPr/>
        </p:nvSpPr>
        <p:spPr>
          <a:xfrm>
            <a:off x="9636757" y="5931412"/>
            <a:ext cx="238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Vertical Test (N11-16)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FB65CCA-C422-4E50-B258-275EB454D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891" y="3617102"/>
            <a:ext cx="287146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27583-2381-422A-8758-5C6F558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08"/>
            <a:ext cx="10515600" cy="984679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1.3 GHz High Q Cryomodule (8x9-cell)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4C785C-5EF4-4057-974C-0BA969CB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99F9-135B-4EE2-98CB-4517BC31739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AD5DFE-BB66-49FF-95F7-2B3DFF45E521}"/>
              </a:ext>
            </a:extLst>
          </p:cNvPr>
          <p:cNvSpPr/>
          <p:nvPr/>
        </p:nvSpPr>
        <p:spPr>
          <a:xfrm>
            <a:off x="394593" y="4378137"/>
            <a:ext cx="1106983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Vacuum vessel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upper cold mass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assembly tooling, SSAs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deliver to PAPS in June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8 cavities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input couplers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tuners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finish testing at PAPS in June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Superconducting magnet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test and degaussing,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BPM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at IHEP in June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Module cart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feed-cap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end-cap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volve-box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LLRF system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... in fabrication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 string and module assembly at PAPS in August-October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test in November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DF6D70-3B71-464C-B8AF-3598E620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r="1969" b="9048"/>
          <a:stretch/>
        </p:blipFill>
        <p:spPr>
          <a:xfrm>
            <a:off x="7947276" y="4341692"/>
            <a:ext cx="3439594" cy="21705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53A726-08E9-4655-93DA-0694C04A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455" y="1196880"/>
            <a:ext cx="3501415" cy="1268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62492D8-1486-4CDF-A694-3A0B11F8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5" y="2598002"/>
            <a:ext cx="1163879" cy="158226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F5290A8-DCB8-4068-8230-B4F32D83B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3409" y="2599444"/>
            <a:ext cx="1570565" cy="16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1C1C22-2A52-487E-8E08-7745E35B7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039" y="2599444"/>
            <a:ext cx="1055209" cy="16115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7B38E89-A17C-469B-A2FC-2B150315EF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5" y="1196880"/>
            <a:ext cx="2403023" cy="12885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CB2AE32-517E-4E27-8B42-8C600A225A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191" y="1188359"/>
            <a:ext cx="2299942" cy="128857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7619043-22BC-408A-9AF7-CF395A8617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619" y="2599444"/>
            <a:ext cx="1990725" cy="1597700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175ED427-FD62-4472-A7BA-20355AAFE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5380" y="2589727"/>
            <a:ext cx="2272853" cy="16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BCFA2FB-09B8-4AAE-AF5C-AC8E86880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1365" y="2575254"/>
            <a:ext cx="2395505" cy="16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3CCD2A8-102C-42D0-9125-0780469B07D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270" y="1196880"/>
            <a:ext cx="1651651" cy="12785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B45A15D-F2FA-4C98-9915-B609F470B3C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180" y="1196880"/>
            <a:ext cx="796550" cy="12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FA018-9020-4642-8719-D08E4E18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5"/>
            <a:ext cx="10515600" cy="1253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DAD403-95C9-4A9D-BB4B-9BF28838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15" y="1700213"/>
            <a:ext cx="11052597" cy="45664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3000"/>
              </a:spcBef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CEPC TDR SRF layout and parameters are consistent with its own physics run scenario, different from FCC-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although they have more and more similar features of each other. </a:t>
            </a:r>
          </a:p>
          <a:p>
            <a:pPr algn="just">
              <a:lnSpc>
                <a:spcPct val="150000"/>
              </a:lnSpc>
              <a:spcBef>
                <a:spcPts val="3000"/>
              </a:spcBef>
            </a:pPr>
            <a:r>
              <a:rPr lang="en-US" altLang="zh-CN" sz="2000" dirty="0"/>
              <a:t>Both 650 MHz and 1.3 GHz high Q cavities already achieved world leading performance. High performance demonstration of the cryomodule is the next major goal.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7EE883-8FA1-4991-A343-701724CF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99F9-135B-4EE2-98CB-4517BC3173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6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9D1EC-7DF9-4D0C-B478-77738D43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16" y="285119"/>
            <a:ext cx="11660188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A2896-290D-454E-B556-5DDAEFCB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16" y="1610682"/>
            <a:ext cx="11569420" cy="510963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>
                <a:ea typeface="微软雅黑" panose="020B0503020204020204" pitchFamily="34" charset="-122"/>
              </a:rPr>
              <a:t>SRF system TDR layout and parameters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>
                <a:ea typeface="微软雅黑" panose="020B0503020204020204" pitchFamily="34" charset="-122"/>
              </a:rPr>
              <a:t>SRF technology R&amp;D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6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1162" y="266638"/>
            <a:ext cx="10089673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600"/>
              </a:spcBef>
              <a:buNone/>
              <a:defRPr sz="360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CEPC Collider </a:t>
            </a:r>
            <a:r>
              <a:rPr lang="en-US" altLang="zh-CN" dirty="0"/>
              <a:t>TDR </a:t>
            </a:r>
            <a:r>
              <a:rPr lang="en-US" dirty="0"/>
              <a:t>Parameters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594CF6E-B482-482D-9DB5-A2C80C672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33314"/>
              </p:ext>
            </p:extLst>
          </p:nvPr>
        </p:nvGraphicFramePr>
        <p:xfrm>
          <a:off x="1832402" y="1203726"/>
          <a:ext cx="8527194" cy="5406655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 June 2022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IPs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00514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11934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spacing [ns]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591 (53%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 (18% gap)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4524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(53%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15218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0.3/1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/total) [mm]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2.3/4.1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/total) [%]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1.6/2.2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tune 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Qs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(b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/beamstrahlung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)[min]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39/40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80/18000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60/700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277CDE13-B1E5-47B6-BC87-7F6160F6CE67}"/>
              </a:ext>
            </a:extLst>
          </p:cNvPr>
          <p:cNvSpPr/>
          <p:nvPr/>
        </p:nvSpPr>
        <p:spPr>
          <a:xfrm>
            <a:off x="6522215" y="3731092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9C9A313-D786-4F6E-A77F-0A95A40DCD8D}"/>
              </a:ext>
            </a:extLst>
          </p:cNvPr>
          <p:cNvSpPr/>
          <p:nvPr/>
        </p:nvSpPr>
        <p:spPr>
          <a:xfrm>
            <a:off x="9165402" y="1249829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9028A1D-10C1-4BBF-AF06-0286F16541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035" y="1052008"/>
            <a:ext cx="5647808" cy="5266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9C7ABFE-3E53-46B0-AD91-F773C6B537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73" y="2347298"/>
            <a:ext cx="4809975" cy="3970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CEPC Booster TDR Parameters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44657" y="6318208"/>
            <a:ext cx="82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*Diameter of beam pipe is 55mm for re-injection with high single bunch current @120GeV.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0780" y="960265"/>
            <a:ext cx="43022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Injection energy: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GeV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20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 energy: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120 GeV  180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Lower emittance ─ new lattice (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540FBD1-3B30-4607-A9F0-B9A0BD3750F7}"/>
              </a:ext>
            </a:extLst>
          </p:cNvPr>
          <p:cNvSpPr/>
          <p:nvPr/>
        </p:nvSpPr>
        <p:spPr>
          <a:xfrm>
            <a:off x="8477249" y="1219200"/>
            <a:ext cx="1071563" cy="410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170ACF-820C-49CE-AE70-DAD426810089}"/>
              </a:ext>
            </a:extLst>
          </p:cNvPr>
          <p:cNvSpPr/>
          <p:nvPr/>
        </p:nvSpPr>
        <p:spPr>
          <a:xfrm>
            <a:off x="5491080" y="3322709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C40B244-E2A9-4B58-B4A4-3DDFCCEF7D40}"/>
              </a:ext>
            </a:extLst>
          </p:cNvPr>
          <p:cNvSpPr/>
          <p:nvPr/>
        </p:nvSpPr>
        <p:spPr>
          <a:xfrm>
            <a:off x="5431603" y="2794759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3443E43-FB10-402B-A716-F95DAE5EF58A}"/>
              </a:ext>
            </a:extLst>
          </p:cNvPr>
          <p:cNvSpPr/>
          <p:nvPr/>
        </p:nvSpPr>
        <p:spPr>
          <a:xfrm>
            <a:off x="5431603" y="5124450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8EB71CF-3FCD-44B7-81A0-E5E90434A52B}"/>
              </a:ext>
            </a:extLst>
          </p:cNvPr>
          <p:cNvSpPr/>
          <p:nvPr/>
        </p:nvSpPr>
        <p:spPr>
          <a:xfrm>
            <a:off x="740739" y="5470620"/>
            <a:ext cx="930899" cy="215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F79FC56-5DBE-4D3A-9ABC-7DB1CC199623}"/>
              </a:ext>
            </a:extLst>
          </p:cNvPr>
          <p:cNvSpPr/>
          <p:nvPr/>
        </p:nvSpPr>
        <p:spPr>
          <a:xfrm>
            <a:off x="5570438" y="5983087"/>
            <a:ext cx="1422600" cy="206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9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6034BED-70B2-442C-841F-373C820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A85F1E-3B42-4D96-954A-8096F9B79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2"/>
          <a:stretch/>
        </p:blipFill>
        <p:spPr>
          <a:xfrm>
            <a:off x="6053839" y="1592135"/>
            <a:ext cx="5422976" cy="5024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3B68C3-FAAE-4DD0-8ED8-ADCD800A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500"/>
          <a:stretch/>
        </p:blipFill>
        <p:spPr>
          <a:xfrm>
            <a:off x="376939" y="3752850"/>
            <a:ext cx="5363893" cy="296862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3940FFD-5202-4F55-B2CD-19C0A2F1C4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13" y="236933"/>
            <a:ext cx="2524125" cy="242939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BECE72A-0BE9-4925-910B-9C8809DC28A4}"/>
              </a:ext>
            </a:extLst>
          </p:cNvPr>
          <p:cNvSpPr txBox="1"/>
          <p:nvPr/>
        </p:nvSpPr>
        <p:spPr>
          <a:xfrm>
            <a:off x="2621412" y="1528216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CDR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75706833-3982-44B6-97AF-A4C41CDE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163" y="203596"/>
            <a:ext cx="5263262" cy="1206104"/>
          </a:xfrm>
        </p:spPr>
        <p:txBody>
          <a:bodyPr>
            <a:normAutofit/>
          </a:bodyPr>
          <a:lstStyle/>
          <a:p>
            <a:r>
              <a:rPr lang="en-US" altLang="zh-CN" dirty="0"/>
              <a:t>CEPC TDR RF Layout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5D58EF-A910-411B-A9B7-30F325EEC3B4}"/>
              </a:ext>
            </a:extLst>
          </p:cNvPr>
          <p:cNvSpPr/>
          <p:nvPr/>
        </p:nvSpPr>
        <p:spPr>
          <a:xfrm>
            <a:off x="617398" y="2862709"/>
            <a:ext cx="536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CEPC IARC suggests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by-passes in both Collider ring and Booster ring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for TDR parameters.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8189714-4F95-43B7-91C4-B6C4664BD63C}"/>
              </a:ext>
            </a:extLst>
          </p:cNvPr>
          <p:cNvSpPr txBox="1"/>
          <p:nvPr/>
        </p:nvSpPr>
        <p:spPr>
          <a:xfrm>
            <a:off x="7250465" y="5049430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80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B76884-7E67-46D3-BC12-37415E99332F}"/>
              </a:ext>
            </a:extLst>
          </p:cNvPr>
          <p:cNvSpPr txBox="1"/>
          <p:nvPr/>
        </p:nvSpPr>
        <p:spPr>
          <a:xfrm>
            <a:off x="8120359" y="5049430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240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135A2C-79C9-4FF5-9EB8-438999F9A2BF}"/>
              </a:ext>
            </a:extLst>
          </p:cNvPr>
          <p:cNvSpPr txBox="1"/>
          <p:nvPr/>
        </p:nvSpPr>
        <p:spPr>
          <a:xfrm>
            <a:off x="8219102" y="4623593"/>
            <a:ext cx="122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H: 160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C31CB6-65EA-4009-AD0F-ED1B3CFBC2E2}"/>
              </a:ext>
            </a:extLst>
          </p:cNvPr>
          <p:cNvSpPr txBox="1"/>
          <p:nvPr/>
        </p:nvSpPr>
        <p:spPr>
          <a:xfrm>
            <a:off x="7685412" y="4728495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61166"/>
            <a:ext cx="12192000" cy="66759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CEPC TDR RF Parameters (Collider Ring)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92378"/>
              </p:ext>
            </p:extLst>
          </p:nvPr>
        </p:nvGraphicFramePr>
        <p:xfrm>
          <a:off x="302269" y="1063843"/>
          <a:ext cx="7596739" cy="551912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3582246399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69836491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35231394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49327829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25752739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066339219"/>
                    </a:ext>
                  </a:extLst>
                </a:gridCol>
              </a:tblGrid>
              <a:tr h="368882">
                <a:tc rowSpan="2"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 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 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SR power per beam for each mode.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ttbar and Higgs half fill with common cavities for two rings, W and Z with separate cavities for two rings, Z upgrade use high current 1-cell cavity with RF bypass.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2191"/>
                  </a:ext>
                </a:extLst>
              </a:tr>
              <a:tr h="573689">
                <a:tc vMerge="1">
                  <a:txBody>
                    <a:bodyPr/>
                    <a:lstStyle/>
                    <a:p>
                      <a:pPr marL="72000"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Additional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5-cell cavities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Existing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2-cell cavities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3885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Luminosity / IP [10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cm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9483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RF voltage [GV]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(7.8 + 2.2)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6520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/ beam [mA]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84.1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803.5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45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20.8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9924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length [mm]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394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650 MHz cavity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120/ring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96639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Cell number / cavity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3259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Gradient [MV/m]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1974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@ 2 K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at operating gradient (long term)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0989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HOM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9402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4034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6.4E5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7.5E4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563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detuning [kHz]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17703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/ klystron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438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Klystron power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756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Klystron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7338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number / cryomodule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7390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1317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Total cavity wall loss @ 2 K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9672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62CA8C6-3865-4D12-86B3-26F6B250013C}"/>
              </a:ext>
            </a:extLst>
          </p:cNvPr>
          <p:cNvSpPr/>
          <p:nvPr/>
        </p:nvSpPr>
        <p:spPr>
          <a:xfrm>
            <a:off x="8335765" y="5918463"/>
            <a:ext cx="392121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Z lower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in Stage 1.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If start from Stage 2: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W~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1/2 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Z~1/10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1B1AF8-5DAC-40D8-B1C1-46CD21BC4A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121" y="1109000"/>
            <a:ext cx="3143938" cy="4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54944"/>
              </p:ext>
            </p:extLst>
          </p:nvPr>
        </p:nvGraphicFramePr>
        <p:xfrm>
          <a:off x="375011" y="1519824"/>
          <a:ext cx="6796804" cy="493138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925020983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1976252843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1545338579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2328239737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3262748232"/>
                    </a:ext>
                  </a:extLst>
                </a:gridCol>
              </a:tblGrid>
              <a:tr h="594727">
                <a:tc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 MW Collider SR power per beam for each mode.</a:t>
                      </a: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20 GeV injection.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off/on-axis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high current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340769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beam energy [GeV]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45.5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144022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average SR power [MW]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0.087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0.004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27725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0.83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39810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[mA]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0.56/0.98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2.85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14.4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793725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Injection RF voltage [GV]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0.438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0.197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70428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RF voltage [GV]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2.17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0.87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68107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bunch length [mm]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1.85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57400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(1.3 GHz 9-cell)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225062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radient [MV/m]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13.1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07697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@ 2 K at operating gradient (long term)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1E10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4455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4E7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1E7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4636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bandwidth [Hz]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130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743309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Peak HOM power per cavity [W]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1.4/2.7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108.5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16702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peak power per cavity [kW] 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15.3/21.3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60403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SSA peak power [kW] (one cavity per SSA)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805820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 (8 cavities per module)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0959388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FFA51391-2EDB-4FB1-BD74-3ACF6B3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2" y="288456"/>
            <a:ext cx="12163678" cy="80678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CEPC TDR RF Parameters (Booster Ring)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E5F4AF-968C-4485-BF5D-1E226987B7CF}"/>
              </a:ext>
            </a:extLst>
          </p:cNvPr>
          <p:cNvSpPr/>
          <p:nvPr/>
        </p:nvSpPr>
        <p:spPr>
          <a:xfrm>
            <a:off x="7561363" y="1474629"/>
            <a:ext cx="43697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and ttbar half fill for injection timing with Collider ring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beam loading tolerable.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Transient beam loading of the booster for Higgs on-axis injection tolerable.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Standard quasi-CW TESLA cryomodules for Higgs, W and ttbar.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high current 8x9-cell cryomodules for Z in each ring with RF bypass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as well as more SSAs (or RF power transfer and combine from Higgs SSAs?) even for 50 MW upgrade. Not the limit for booster Z beam current ramp up.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High gradient high Q 9-cell cavities for ttbar. 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bandwidth high gradient cavity voltage ramping through the </a:t>
            </a:r>
            <a:r>
              <a:rPr lang="en-US" altLang="zh-CN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to be studied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SR, RF power, HOM power, cryogenic duty factors to be calculated with the real time structures.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2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3789A-A112-4CF0-8B07-9282E893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8"/>
            <a:ext cx="10515600" cy="1325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>
                <a:ea typeface="微软雅黑" panose="020B0503020204020204" pitchFamily="34" charset="-122"/>
              </a:rPr>
              <a:t>CEPC RF Staging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017100-8200-4928-AC0E-529D5C72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475"/>
            <a:ext cx="10725320" cy="498342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/>
              <a:t>Assumed upgrade sequence and run time, klystron lifetime ~10 years: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H/W 30/50 MW, Z 10 MW (7+1+2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dirty="0"/>
            </a:br>
            <a:r>
              <a:rPr lang="en-US" altLang="zh-CN" sz="1800" dirty="0"/>
              <a:t>Collider: 240 2-cell, 250/417 kW input / 1 kW HOM per CAV, 120 1 MW KLY (2 CAVs/KLY)</a:t>
            </a:r>
            <a:br>
              <a:rPr lang="en-US" altLang="zh-CN" sz="1800" dirty="0"/>
            </a:br>
            <a:r>
              <a:rPr lang="en-US" altLang="zh-CN" sz="1800" dirty="0"/>
              <a:t>Booster: 96 9-cell, 25 kW SSA (50 MW: more injections other than increasing SSA power)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Z 30/50 MW (3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dirty="0"/>
            </a:br>
            <a:r>
              <a:rPr lang="en-US" altLang="zh-CN" sz="1800" dirty="0"/>
              <a:t>Collider: bypass +60/100 high current and deep damping 1-cell, 1 MW input, 3/5 kW HOM per CAV, 60/100 new 1.4 MW KLY. Beam feedback not needed for cavity HOM CBI.</a:t>
            </a:r>
            <a:br>
              <a:rPr lang="en-US" altLang="zh-CN" sz="1800" dirty="0"/>
            </a:br>
            <a:r>
              <a:rPr lang="en-US" altLang="zh-CN" sz="1800" dirty="0"/>
              <a:t>Booster: bypass +32 high current 1.3 GHz cavities (4 modules), 32 40/80 kW SSA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ttbar 30/50 MW (5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b="1" dirty="0"/>
            </a:br>
            <a:r>
              <a:rPr lang="en-US" altLang="zh-CN" sz="1800" dirty="0"/>
              <a:t>Collider: +240 high Q high gradient 5-cell, 200/330 kW input per CAV, 80 1.4</a:t>
            </a:r>
            <a:r>
              <a:rPr lang="zh-CN" altLang="en-US" sz="1800" dirty="0"/>
              <a:t> </a:t>
            </a:r>
            <a:r>
              <a:rPr lang="en-US" altLang="zh-CN" sz="1800" dirty="0"/>
              <a:t>MW</a:t>
            </a:r>
            <a:r>
              <a:rPr lang="zh-CN" altLang="en-US" sz="1800" dirty="0"/>
              <a:t> </a:t>
            </a:r>
            <a:r>
              <a:rPr lang="en-US" altLang="zh-CN" sz="1800" dirty="0"/>
              <a:t>KLY power transfer from Z (300 m?), 4 5-cell CAVs / KLY, 14 2-cell CAVs / KLY.   </a:t>
            </a:r>
            <a:br>
              <a:rPr lang="en-US" altLang="zh-CN" sz="1800" dirty="0"/>
            </a:br>
            <a:r>
              <a:rPr lang="en-US" altLang="zh-CN" sz="1800" dirty="0"/>
              <a:t>Booster: 336 (+240) 9-cell, +240 10 kW  SSA</a:t>
            </a:r>
            <a:r>
              <a:rPr lang="zh-CN" altLang="en-US" sz="1800" dirty="0"/>
              <a:t> </a:t>
            </a:r>
            <a:br>
              <a:rPr lang="en-US" altLang="zh-CN" sz="2000" dirty="0"/>
            </a:br>
            <a:r>
              <a:rPr lang="en-US" altLang="zh-CN" sz="1800" dirty="0"/>
              <a:t>H/W at ttbar stage?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20A6DF-332A-4A35-B90A-273D1C87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53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5A7BE-7AFE-42F6-873E-8A95C01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9" y="15041"/>
            <a:ext cx="10515600" cy="870377"/>
          </a:xfrm>
        </p:spPr>
        <p:txBody>
          <a:bodyPr/>
          <a:lstStyle/>
          <a:p>
            <a:r>
              <a:rPr lang="en-US" altLang="zh-CN" dirty="0"/>
              <a:t>Comparison with FCC-</a:t>
            </a:r>
            <a:r>
              <a:rPr lang="en-US" altLang="zh-CN" dirty="0" err="1"/>
              <a:t>ee</a:t>
            </a:r>
            <a:r>
              <a:rPr lang="en-US" altLang="zh-CN" dirty="0"/>
              <a:t> RF System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FC95D-D5C8-4A78-87B7-1E97965A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8F60BC4-B22C-4568-B0B6-01590712C8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794" y="1289540"/>
            <a:ext cx="4074418" cy="50668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B7A829-132C-4FC4-AC0A-517A2350DC51}"/>
              </a:ext>
            </a:extLst>
          </p:cNvPr>
          <p:cNvSpPr txBox="1"/>
          <p:nvPr/>
        </p:nvSpPr>
        <p:spPr>
          <a:xfrm>
            <a:off x="6154290" y="6422727"/>
            <a:ext cx="2180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Raubenheimer’s</a:t>
            </a:r>
            <a:r>
              <a:rPr lang="zh-CN" alt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talk,</a:t>
            </a:r>
            <a:r>
              <a:rPr lang="zh-CN" alt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 week 2022</a:t>
            </a:r>
            <a:endParaRPr lang="zh-CN" altLang="en-US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B9F1E2F-2515-4A9C-BEEE-59C7B828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73" y="916274"/>
            <a:ext cx="3795713" cy="5721897"/>
          </a:xfrm>
          <a:prstGeom prst="rect">
            <a:avLst/>
          </a:prstGeom>
        </p:spPr>
      </p:pic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9F122AA4-C6A4-49E2-9424-C4FCCF735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6150"/>
              </p:ext>
            </p:extLst>
          </p:nvPr>
        </p:nvGraphicFramePr>
        <p:xfrm>
          <a:off x="8413102" y="1368987"/>
          <a:ext cx="353184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847">
                  <a:extLst>
                    <a:ext uri="{9D8B030D-6E8A-4147-A177-3AD203B41FA5}">
                      <a16:colId xmlns:a16="http://schemas.microsoft.com/office/drawing/2014/main" val="195952034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70134250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77450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CEPC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400/800 MHz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3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2-cell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2-cell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CMs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07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1-cell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05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2-cell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2-cell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9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+240 5-cell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+60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+400 5-cell 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(800 MHz)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56134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889E926-C0A1-47FF-892E-44F194D66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42255"/>
              </p:ext>
            </p:extLst>
          </p:nvPr>
        </p:nvGraphicFramePr>
        <p:xfrm>
          <a:off x="8418992" y="4136727"/>
          <a:ext cx="3528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95952034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70134250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77450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BoosterRing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CEPC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GHz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MHz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3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9-cell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5-cell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CMs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07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HL-Z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05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9-cell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9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9-cell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 5-cell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CMs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5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2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Deep Blue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37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FCC-template.potx" id="{61BC17D5-F2D1-4022-BE42-46346C78B90B}" vid="{3E267973-3E95-4F95-9FE4-94A439BD028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32339</TotalTime>
  <Words>2227</Words>
  <Application>Microsoft Office PowerPoint</Application>
  <PresentationFormat>宽屏</PresentationFormat>
  <Paragraphs>503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Arial</vt:lpstr>
      <vt:lpstr>Courier New</vt:lpstr>
      <vt:lpstr>Times New Roman</vt:lpstr>
      <vt:lpstr>Office 主题​​</vt:lpstr>
      <vt:lpstr>Content Slides - Deep Blue</vt:lpstr>
      <vt:lpstr>CEPC SRF System Design and R&amp;D Progress</vt:lpstr>
      <vt:lpstr>Outline</vt:lpstr>
      <vt:lpstr>PowerPoint 演示文稿</vt:lpstr>
      <vt:lpstr>CEPC Booster TDR Parameters</vt:lpstr>
      <vt:lpstr>CEPC TDR RF Layout</vt:lpstr>
      <vt:lpstr>CEPC TDR RF Parameters (Collider Ring)</vt:lpstr>
      <vt:lpstr>CEPC TDR RF Parameters (Booster Ring)</vt:lpstr>
      <vt:lpstr>CEPC RF Staging</vt:lpstr>
      <vt:lpstr>Comparison with FCC-ee RF System</vt:lpstr>
      <vt:lpstr>RF Feedback for Cavity FM CBI of HL-Z</vt:lpstr>
      <vt:lpstr>CEPC SRF TDR and Upgrade Hardware Specifications</vt:lpstr>
      <vt:lpstr>Breakthrough in High Q 650 MHz Cavity</vt:lpstr>
      <vt:lpstr>CEPC 650 MHz 2 x 2-cell Test Cryomodule</vt:lpstr>
      <vt:lpstr>1.3 GHz High Q Cryomodule (8x9-cell)</vt:lpstr>
      <vt:lpstr>1.3 GHz High Q Cryomodule (8x9-cell)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Zhai</dc:creator>
  <cp:lastModifiedBy>Jiyuan Zhai</cp:lastModifiedBy>
  <cp:revision>4964</cp:revision>
  <dcterms:created xsi:type="dcterms:W3CDTF">2019-10-17T08:38:03Z</dcterms:created>
  <dcterms:modified xsi:type="dcterms:W3CDTF">2022-06-07T07:11:11Z</dcterms:modified>
</cp:coreProperties>
</file>