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tif" ContentType="image/ti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4410" r:id="rId1"/>
  </p:sldMasterIdLst>
  <p:notesMasterIdLst>
    <p:notesMasterId r:id="rId24"/>
  </p:notesMasterIdLst>
  <p:sldIdLst>
    <p:sldId id="285" r:id="rId2"/>
    <p:sldId id="271" r:id="rId3"/>
    <p:sldId id="272" r:id="rId4"/>
    <p:sldId id="274" r:id="rId5"/>
    <p:sldId id="275" r:id="rId6"/>
    <p:sldId id="277" r:id="rId7"/>
    <p:sldId id="278" r:id="rId8"/>
    <p:sldId id="282" r:id="rId9"/>
    <p:sldId id="283" r:id="rId10"/>
    <p:sldId id="280" r:id="rId11"/>
    <p:sldId id="284" r:id="rId12"/>
    <p:sldId id="294" r:id="rId13"/>
    <p:sldId id="295" r:id="rId14"/>
    <p:sldId id="296" r:id="rId15"/>
    <p:sldId id="273" r:id="rId16"/>
    <p:sldId id="288" r:id="rId17"/>
    <p:sldId id="289" r:id="rId18"/>
    <p:sldId id="290" r:id="rId19"/>
    <p:sldId id="291" r:id="rId20"/>
    <p:sldId id="292" r:id="rId21"/>
    <p:sldId id="276" r:id="rId22"/>
    <p:sldId id="286" r:id="rId2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3557" autoAdjust="0"/>
  </p:normalViewPr>
  <p:slideViewPr>
    <p:cSldViewPr>
      <p:cViewPr varScale="1">
        <p:scale>
          <a:sx n="61" d="100"/>
          <a:sy n="61" d="100"/>
        </p:scale>
        <p:origin x="812"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C9E78EA-50EB-4B74-9D55-D864CB968022}" type="datetimeFigureOut">
              <a:rPr lang="en-US" smtClean="0"/>
              <a:t>7/28/2022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8FC3099-3621-44D3-BEE3-1000148849B1}" type="slidenum">
              <a:rPr lang="en-US" smtClean="0"/>
              <a:t>‹#›</a:t>
            </a:fld>
            <a:endParaRPr lang="en-US"/>
          </a:p>
        </p:txBody>
      </p:sp>
    </p:spTree>
    <p:extLst>
      <p:ext uri="{BB962C8B-B14F-4D97-AF65-F5344CB8AC3E}">
        <p14:creationId xmlns:p14="http://schemas.microsoft.com/office/powerpoint/2010/main" val="25910294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8BF49A1-6BB9-4132-90CE-B4400D53002F}" type="datetime1">
              <a:rPr lang="en-US" smtClean="0"/>
              <a:t>7/28/2022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C8B39E-9834-48AB-8748-37836E11701E}" type="slidenum">
              <a:rPr lang="en-US" smtClean="0"/>
              <a:t>‹#›</a:t>
            </a:fld>
            <a:endParaRPr lang="en-US"/>
          </a:p>
        </p:txBody>
      </p:sp>
    </p:spTree>
    <p:extLst>
      <p:ext uri="{BB962C8B-B14F-4D97-AF65-F5344CB8AC3E}">
        <p14:creationId xmlns:p14="http://schemas.microsoft.com/office/powerpoint/2010/main" val="24573742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A6E0DD0-40F7-44F3-8D2E-8E156D910AEF}" type="datetime1">
              <a:rPr lang="en-US" smtClean="0"/>
              <a:t>7/28/2022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C8B39E-9834-48AB-8748-37836E11701E}" type="slidenum">
              <a:rPr lang="en-US" smtClean="0"/>
              <a:t>‹#›</a:t>
            </a:fld>
            <a:endParaRPr lang="en-US"/>
          </a:p>
        </p:txBody>
      </p:sp>
    </p:spTree>
    <p:extLst>
      <p:ext uri="{BB962C8B-B14F-4D97-AF65-F5344CB8AC3E}">
        <p14:creationId xmlns:p14="http://schemas.microsoft.com/office/powerpoint/2010/main" val="4147913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2FB2A36-D144-4531-9960-F661AD05C5CC}" type="datetime1">
              <a:rPr lang="en-US" smtClean="0"/>
              <a:t>7/28/2022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C8B39E-9834-48AB-8748-37836E11701E}" type="slidenum">
              <a:rPr lang="en-US" smtClean="0"/>
              <a:t>‹#›</a:t>
            </a:fld>
            <a:endParaRPr lang="en-US"/>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40514589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8627FB3-C768-4563-81F3-870E1EB82E8A}" type="datetime1">
              <a:rPr lang="en-US" smtClean="0"/>
              <a:t>7/28/2022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C8B39E-9834-48AB-8748-37836E11701E}" type="slidenum">
              <a:rPr lang="en-US" smtClean="0"/>
              <a:t>‹#›</a:t>
            </a:fld>
            <a:endParaRPr lang="en-US"/>
          </a:p>
        </p:txBody>
      </p:sp>
    </p:spTree>
    <p:extLst>
      <p:ext uri="{BB962C8B-B14F-4D97-AF65-F5344CB8AC3E}">
        <p14:creationId xmlns:p14="http://schemas.microsoft.com/office/powerpoint/2010/main" val="22104194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5018337-7B02-49C9-B7E3-A76A084FB31D}" type="datetime1">
              <a:rPr lang="en-US" smtClean="0"/>
              <a:t>7/28/2022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C8B39E-9834-48AB-8748-37836E11701E}"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8742366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35AC3A8-5651-47BB-91E6-F8297FFD1D10}" type="datetime1">
              <a:rPr lang="en-US" smtClean="0"/>
              <a:t>7/28/2022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C8B39E-9834-48AB-8748-37836E11701E}" type="slidenum">
              <a:rPr lang="en-US" smtClean="0"/>
              <a:t>‹#›</a:t>
            </a:fld>
            <a:endParaRPr lang="en-US"/>
          </a:p>
        </p:txBody>
      </p:sp>
    </p:spTree>
    <p:extLst>
      <p:ext uri="{BB962C8B-B14F-4D97-AF65-F5344CB8AC3E}">
        <p14:creationId xmlns:p14="http://schemas.microsoft.com/office/powerpoint/2010/main" val="27113309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9988C86-92EA-4C28-97E6-2810E11D30FE}" type="datetime1">
              <a:rPr lang="en-US" smtClean="0"/>
              <a:t>7/28/2022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C8B39E-9834-48AB-8748-37836E11701E}" type="slidenum">
              <a:rPr lang="en-US" smtClean="0"/>
              <a:t>‹#›</a:t>
            </a:fld>
            <a:endParaRPr lang="en-US"/>
          </a:p>
        </p:txBody>
      </p:sp>
    </p:spTree>
    <p:extLst>
      <p:ext uri="{BB962C8B-B14F-4D97-AF65-F5344CB8AC3E}">
        <p14:creationId xmlns:p14="http://schemas.microsoft.com/office/powerpoint/2010/main" val="31786181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C76AE50-3ADA-49FC-98C0-6DD970033DED}" type="datetime1">
              <a:rPr lang="en-US" smtClean="0"/>
              <a:t>7/28/2022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C8B39E-9834-48AB-8748-37836E11701E}" type="slidenum">
              <a:rPr lang="en-US" smtClean="0"/>
              <a:t>‹#›</a:t>
            </a:fld>
            <a:endParaRPr lang="en-US"/>
          </a:p>
        </p:txBody>
      </p:sp>
    </p:spTree>
    <p:extLst>
      <p:ext uri="{BB962C8B-B14F-4D97-AF65-F5344CB8AC3E}">
        <p14:creationId xmlns:p14="http://schemas.microsoft.com/office/powerpoint/2010/main" val="29333063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50E39E3-CB17-45AC-9602-CD7F4CB355AD}" type="datetime1">
              <a:rPr lang="en-US" smtClean="0"/>
              <a:t>7/28/2022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C8B39E-9834-48AB-8748-37836E11701E}" type="slidenum">
              <a:rPr lang="en-US" smtClean="0"/>
              <a:t>‹#›</a:t>
            </a:fld>
            <a:endParaRPr lang="en-US"/>
          </a:p>
        </p:txBody>
      </p:sp>
    </p:spTree>
    <p:extLst>
      <p:ext uri="{BB962C8B-B14F-4D97-AF65-F5344CB8AC3E}">
        <p14:creationId xmlns:p14="http://schemas.microsoft.com/office/powerpoint/2010/main" val="27544966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0B078B7-FFE7-4F85-8D20-53692895C794}" type="datetime1">
              <a:rPr lang="en-US" smtClean="0"/>
              <a:t>7/28/2022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C8B39E-9834-48AB-8748-37836E11701E}" type="slidenum">
              <a:rPr lang="en-US" smtClean="0"/>
              <a:t>‹#›</a:t>
            </a:fld>
            <a:endParaRPr lang="en-US"/>
          </a:p>
        </p:txBody>
      </p:sp>
    </p:spTree>
    <p:extLst>
      <p:ext uri="{BB962C8B-B14F-4D97-AF65-F5344CB8AC3E}">
        <p14:creationId xmlns:p14="http://schemas.microsoft.com/office/powerpoint/2010/main" val="23567439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92D867F-A921-4833-956A-0F6D5E55017F}" type="datetime1">
              <a:rPr lang="en-US" smtClean="0"/>
              <a:t>7/28/2022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AC8B39E-9834-48AB-8748-37836E11701E}" type="slidenum">
              <a:rPr lang="en-US" smtClean="0"/>
              <a:t>‹#›</a:t>
            </a:fld>
            <a:endParaRPr lang="en-US"/>
          </a:p>
        </p:txBody>
      </p:sp>
    </p:spTree>
    <p:extLst>
      <p:ext uri="{BB962C8B-B14F-4D97-AF65-F5344CB8AC3E}">
        <p14:creationId xmlns:p14="http://schemas.microsoft.com/office/powerpoint/2010/main" val="25788942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BD14E36-13FF-425E-950A-FEAC6C61BD7C}" type="datetime1">
              <a:rPr lang="en-US" smtClean="0"/>
              <a:t>7/28/2022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AC8B39E-9834-48AB-8748-37836E11701E}" type="slidenum">
              <a:rPr lang="en-US" smtClean="0"/>
              <a:t>‹#›</a:t>
            </a:fld>
            <a:endParaRPr lang="en-US"/>
          </a:p>
        </p:txBody>
      </p:sp>
    </p:spTree>
    <p:extLst>
      <p:ext uri="{BB962C8B-B14F-4D97-AF65-F5344CB8AC3E}">
        <p14:creationId xmlns:p14="http://schemas.microsoft.com/office/powerpoint/2010/main" val="38238967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0F4A25E-BC7E-42EC-962C-D3CB30B8B678}" type="datetime1">
              <a:rPr lang="en-US" smtClean="0"/>
              <a:t>7/28/2022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AC8B39E-9834-48AB-8748-37836E11701E}" type="slidenum">
              <a:rPr lang="en-US" smtClean="0"/>
              <a:t>‹#›</a:t>
            </a:fld>
            <a:endParaRPr lang="en-US"/>
          </a:p>
        </p:txBody>
      </p:sp>
    </p:spTree>
    <p:extLst>
      <p:ext uri="{BB962C8B-B14F-4D97-AF65-F5344CB8AC3E}">
        <p14:creationId xmlns:p14="http://schemas.microsoft.com/office/powerpoint/2010/main" val="8776879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7224" y="6406486"/>
            <a:ext cx="911939" cy="365125"/>
          </a:xfrm>
        </p:spPr>
        <p:txBody>
          <a:bodyPr/>
          <a:lstStyle>
            <a:lvl1pPr>
              <a:defRPr>
                <a:solidFill>
                  <a:schemeClr val="tx1"/>
                </a:solidFill>
              </a:defRPr>
            </a:lvl1pPr>
          </a:lstStyle>
          <a:p>
            <a:fld id="{AF577182-99A9-40C6-984D-641129092634}" type="datetime1">
              <a:rPr lang="en-US" smtClean="0"/>
              <a:pPr/>
              <a:t>7/28/2022</a:t>
            </a:fld>
            <a:endParaRPr lang="en-US" dirty="0"/>
          </a:p>
        </p:txBody>
      </p:sp>
      <p:sp>
        <p:nvSpPr>
          <p:cNvPr id="3" name="Footer Placeholder 2"/>
          <p:cNvSpPr>
            <a:spLocks noGrp="1"/>
          </p:cNvSpPr>
          <p:nvPr>
            <p:ph type="ftr" sz="quarter" idx="11"/>
          </p:nvPr>
        </p:nvSpPr>
        <p:spPr>
          <a:xfrm>
            <a:off x="3325941" y="6406487"/>
            <a:ext cx="6297612" cy="365125"/>
          </a:xfrm>
        </p:spPr>
        <p:txBody>
          <a:bodyPr/>
          <a:lstStyle>
            <a:lvl1pPr>
              <a:defRPr>
                <a:solidFill>
                  <a:schemeClr val="tx1"/>
                </a:solidFill>
              </a:defRPr>
            </a:lvl1pPr>
          </a:lstStyle>
          <a:p>
            <a:endParaRPr lang="en-US" dirty="0"/>
          </a:p>
        </p:txBody>
      </p:sp>
      <p:sp>
        <p:nvSpPr>
          <p:cNvPr id="4" name="Slide Number Placeholder 3"/>
          <p:cNvSpPr>
            <a:spLocks noGrp="1"/>
          </p:cNvSpPr>
          <p:nvPr>
            <p:ph type="sldNum" sz="quarter" idx="12"/>
          </p:nvPr>
        </p:nvSpPr>
        <p:spPr>
          <a:xfrm>
            <a:off x="11417946" y="6406487"/>
            <a:ext cx="683339" cy="365125"/>
          </a:xfrm>
        </p:spPr>
        <p:txBody>
          <a:bodyPr/>
          <a:lstStyle>
            <a:lvl1pPr>
              <a:defRPr>
                <a:solidFill>
                  <a:schemeClr val="tx1"/>
                </a:solidFill>
              </a:defRPr>
            </a:lvl1pPr>
          </a:lstStyle>
          <a:p>
            <a:fld id="{AAC8B39E-9834-48AB-8748-37836E11701E}" type="slidenum">
              <a:rPr lang="en-US" smtClean="0"/>
              <a:pPr/>
              <a:t>‹#›</a:t>
            </a:fld>
            <a:endParaRPr lang="en-US" dirty="0"/>
          </a:p>
        </p:txBody>
      </p:sp>
    </p:spTree>
    <p:extLst>
      <p:ext uri="{BB962C8B-B14F-4D97-AF65-F5344CB8AC3E}">
        <p14:creationId xmlns:p14="http://schemas.microsoft.com/office/powerpoint/2010/main" val="134181050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CDCB96A-00A0-46E5-97E4-E1E620875C59}" type="datetime1">
              <a:rPr lang="en-US" smtClean="0"/>
              <a:t>7/28/2022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AC8B39E-9834-48AB-8748-37836E11701E}" type="slidenum">
              <a:rPr lang="en-US" smtClean="0"/>
              <a:t>‹#›</a:t>
            </a:fld>
            <a:endParaRPr lang="en-US"/>
          </a:p>
        </p:txBody>
      </p:sp>
    </p:spTree>
    <p:extLst>
      <p:ext uri="{BB962C8B-B14F-4D97-AF65-F5344CB8AC3E}">
        <p14:creationId xmlns:p14="http://schemas.microsoft.com/office/powerpoint/2010/main" val="5905310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82E9933-D18E-44A8-AA8C-BB9E0E3F068E}" type="datetime1">
              <a:rPr lang="en-US" smtClean="0"/>
              <a:t>7/28/2022</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AC8B39E-9834-48AB-8748-37836E11701E}" type="slidenum">
              <a:rPr lang="en-US" smtClean="0"/>
              <a:t>‹#›</a:t>
            </a:fld>
            <a:endParaRPr lang="en-US"/>
          </a:p>
        </p:txBody>
      </p:sp>
    </p:spTree>
    <p:extLst>
      <p:ext uri="{BB962C8B-B14F-4D97-AF65-F5344CB8AC3E}">
        <p14:creationId xmlns:p14="http://schemas.microsoft.com/office/powerpoint/2010/main" val="26970857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ltGray">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21EB8363-B5A1-401C-A605-B8FFD4047FA8}" type="datetime1">
              <a:rPr lang="en-US" smtClean="0"/>
              <a:t>7/28/2022</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AAC8B39E-9834-48AB-8748-37836E11701E}" type="slidenum">
              <a:rPr lang="en-US" smtClean="0"/>
              <a:t>‹#›</a:t>
            </a:fld>
            <a:endParaRPr lang="en-US"/>
          </a:p>
        </p:txBody>
      </p:sp>
    </p:spTree>
    <p:extLst>
      <p:ext uri="{BB962C8B-B14F-4D97-AF65-F5344CB8AC3E}">
        <p14:creationId xmlns:p14="http://schemas.microsoft.com/office/powerpoint/2010/main" val="133968939"/>
      </p:ext>
    </p:extLst>
  </p:cSld>
  <p:clrMap bg1="lt1" tx1="dk1" bg2="lt2" tx2="dk2" accent1="accent1" accent2="accent2" accent3="accent3" accent4="accent4" accent5="accent5" accent6="accent6" hlink="hlink" folHlink="folHlink"/>
  <p:sldLayoutIdLst>
    <p:sldLayoutId id="2147484411" r:id="rId1"/>
    <p:sldLayoutId id="2147484412" r:id="rId2"/>
    <p:sldLayoutId id="2147484413" r:id="rId3"/>
    <p:sldLayoutId id="2147484414" r:id="rId4"/>
    <p:sldLayoutId id="2147484415" r:id="rId5"/>
    <p:sldLayoutId id="2147484416" r:id="rId6"/>
    <p:sldLayoutId id="2147484417" r:id="rId7"/>
    <p:sldLayoutId id="2147484418" r:id="rId8"/>
    <p:sldLayoutId id="2147484419" r:id="rId9"/>
    <p:sldLayoutId id="2147484420" r:id="rId10"/>
    <p:sldLayoutId id="2147484421" r:id="rId11"/>
    <p:sldLayoutId id="2147484422" r:id="rId12"/>
    <p:sldLayoutId id="2147484423" r:id="rId13"/>
    <p:sldLayoutId id="2147484424" r:id="rId14"/>
    <p:sldLayoutId id="2147484425" r:id="rId15"/>
    <p:sldLayoutId id="2147484426" r:id="rId16"/>
  </p:sldLayoutIdLst>
  <p:hf hdr="0" ftr="0" dt="0"/>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emf"/><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jp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emf"/></Relationships>
</file>

<file path=ppt/slides/_rels/slide10.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image" Target="../media/image38.em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2.emf"/><Relationship Id="rId2" Type="http://schemas.openxmlformats.org/officeDocument/2006/relationships/image" Target="../media/image49.png"/><Relationship Id="rId1" Type="http://schemas.openxmlformats.org/officeDocument/2006/relationships/slideLayout" Target="../slideLayouts/slideLayout7.xml"/><Relationship Id="rId6" Type="http://schemas.openxmlformats.org/officeDocument/2006/relationships/oleObject" Target="../embeddings/oleObject2.bin"/><Relationship Id="rId5" Type="http://schemas.openxmlformats.org/officeDocument/2006/relationships/image" Target="../media/image51.emf"/><Relationship Id="rId4" Type="http://schemas.openxmlformats.org/officeDocument/2006/relationships/oleObject" Target="../embeddings/oleObject1.bin"/></Relationships>
</file>

<file path=ppt/slides/_rels/slide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image" Target="../media/image54.emf"/><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56.png"/></Relationships>
</file>

<file path=ppt/slides/_rels/slide3.xml.rels><?xml version="1.0" encoding="UTF-8" standalone="yes"?>
<Relationships xmlns="http://schemas.openxmlformats.org/package/2006/relationships"><Relationship Id="rId8" Type="http://schemas.openxmlformats.org/officeDocument/2006/relationships/image" Target="../media/image17.emf"/><Relationship Id="rId13" Type="http://schemas.openxmlformats.org/officeDocument/2006/relationships/image" Target="../media/image22.jpeg"/><Relationship Id="rId3" Type="http://schemas.openxmlformats.org/officeDocument/2006/relationships/image" Target="../media/image12.png"/><Relationship Id="rId7" Type="http://schemas.openxmlformats.org/officeDocument/2006/relationships/image" Target="../media/image16.emf"/><Relationship Id="rId12" Type="http://schemas.openxmlformats.org/officeDocument/2006/relationships/image" Target="../media/image21.emf"/><Relationship Id="rId2" Type="http://schemas.openxmlformats.org/officeDocument/2006/relationships/image" Target="../media/image11.emf"/><Relationship Id="rId1" Type="http://schemas.openxmlformats.org/officeDocument/2006/relationships/slideLayout" Target="../slideLayouts/slideLayout7.xml"/><Relationship Id="rId6" Type="http://schemas.openxmlformats.org/officeDocument/2006/relationships/image" Target="../media/image15.emf"/><Relationship Id="rId11" Type="http://schemas.openxmlformats.org/officeDocument/2006/relationships/image" Target="../media/image20.emf"/><Relationship Id="rId5" Type="http://schemas.openxmlformats.org/officeDocument/2006/relationships/image" Target="../media/image14.png"/><Relationship Id="rId10" Type="http://schemas.openxmlformats.org/officeDocument/2006/relationships/image" Target="../media/image19.emf"/><Relationship Id="rId4" Type="http://schemas.openxmlformats.org/officeDocument/2006/relationships/image" Target="../media/image13.emf"/><Relationship Id="rId9" Type="http://schemas.openxmlformats.org/officeDocument/2006/relationships/image" Target="../media/image18.emf"/><Relationship Id="rId14" Type="http://schemas.openxmlformats.org/officeDocument/2006/relationships/image" Target="../media/image23.jpeg"/></Relationships>
</file>

<file path=ppt/slides/_rels/slide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 Id="rId5" Type="http://schemas.openxmlformats.org/officeDocument/2006/relationships/image" Target="../media/image30.tif"/><Relationship Id="rId4" Type="http://schemas.openxmlformats.org/officeDocument/2006/relationships/image" Target="../media/image29.png"/></Relationships>
</file>

<file path=ppt/slides/_rels/slide6.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F116544-F7D0-229D-EF43-35D16F875C81}"/>
              </a:ext>
            </a:extLst>
          </p:cNvPr>
          <p:cNvSpPr txBox="1"/>
          <p:nvPr/>
        </p:nvSpPr>
        <p:spPr>
          <a:xfrm>
            <a:off x="1945631" y="2390854"/>
            <a:ext cx="7992888" cy="830997"/>
          </a:xfrm>
          <a:prstGeom prst="rect">
            <a:avLst/>
          </a:prstGeom>
          <a:noFill/>
        </p:spPr>
        <p:txBody>
          <a:bodyPr wrap="square" rtlCol="0">
            <a:spAutoFit/>
          </a:bodyPr>
          <a:lstStyle/>
          <a:p>
            <a:pPr algn="ctr"/>
            <a:r>
              <a:rPr lang="en-US" sz="2800" b="1" dirty="0">
                <a:solidFill>
                  <a:schemeClr val="accent1">
                    <a:lumMod val="50000"/>
                  </a:schemeClr>
                </a:solidFill>
              </a:rPr>
              <a:t>Test beam July</a:t>
            </a:r>
          </a:p>
          <a:p>
            <a:pPr algn="ctr"/>
            <a:r>
              <a:rPr lang="en-US" sz="2000" b="1" dirty="0">
                <a:solidFill>
                  <a:schemeClr val="accent1">
                    <a:lumMod val="50000"/>
                  </a:schemeClr>
                </a:solidFill>
              </a:rPr>
              <a:t>F. Cuna for the test beam crew</a:t>
            </a:r>
            <a:endParaRPr lang="en-US" sz="2800" b="1" dirty="0">
              <a:solidFill>
                <a:schemeClr val="accent1">
                  <a:lumMod val="50000"/>
                </a:schemeClr>
              </a:solidFill>
            </a:endParaRPr>
          </a:p>
        </p:txBody>
      </p:sp>
      <p:pic>
        <p:nvPicPr>
          <p:cNvPr id="5" name="Picture 4">
            <a:extLst>
              <a:ext uri="{FF2B5EF4-FFF2-40B4-BE49-F238E27FC236}">
                <a16:creationId xmlns:a16="http://schemas.microsoft.com/office/drawing/2014/main" id="{A2607D8C-9FDE-4733-8AC4-1C14B614AB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36823" y="6138000"/>
            <a:ext cx="720000" cy="720000"/>
          </a:xfrm>
          <a:prstGeom prst="rect">
            <a:avLst/>
          </a:prstGeom>
        </p:spPr>
      </p:pic>
      <p:pic>
        <p:nvPicPr>
          <p:cNvPr id="7" name="Picture 6" descr="A picture containing text, clipart&#10;&#10;Description automatically generated">
            <a:extLst>
              <a:ext uri="{FF2B5EF4-FFF2-40B4-BE49-F238E27FC236}">
                <a16:creationId xmlns:a16="http://schemas.microsoft.com/office/drawing/2014/main" id="{DFD13267-3C4A-2A90-FF9F-2C1BBF01C4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8" y="0"/>
            <a:ext cx="2592000" cy="1080000"/>
          </a:xfrm>
          <a:prstGeom prst="rect">
            <a:avLst/>
          </a:prstGeom>
        </p:spPr>
      </p:pic>
      <p:pic>
        <p:nvPicPr>
          <p:cNvPr id="8" name="Picture 7" descr="Logo, icon&#10;&#10;Description automatically generated">
            <a:extLst>
              <a:ext uri="{FF2B5EF4-FFF2-40B4-BE49-F238E27FC236}">
                <a16:creationId xmlns:a16="http://schemas.microsoft.com/office/drawing/2014/main" id="{56D27D2D-0036-D984-384E-4BCE59CEEA5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50935" y="-27384"/>
            <a:ext cx="1839767" cy="1080000"/>
          </a:xfrm>
          <a:prstGeom prst="rect">
            <a:avLst/>
          </a:prstGeom>
        </p:spPr>
      </p:pic>
      <p:pic>
        <p:nvPicPr>
          <p:cNvPr id="9" name="Picture 8">
            <a:extLst>
              <a:ext uri="{FF2B5EF4-FFF2-40B4-BE49-F238E27FC236}">
                <a16:creationId xmlns:a16="http://schemas.microsoft.com/office/drawing/2014/main" id="{AE780B60-5F13-4321-1414-EA25C8BEFA1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78" y="6120900"/>
            <a:ext cx="1297298" cy="720000"/>
          </a:xfrm>
          <a:prstGeom prst="rect">
            <a:avLst/>
          </a:prstGeom>
        </p:spPr>
      </p:pic>
      <p:pic>
        <p:nvPicPr>
          <p:cNvPr id="10" name="Picture 2" descr="The University of Louvain (UCL) PHD Scholarships 2020 for Developing  Countries">
            <a:extLst>
              <a:ext uri="{FF2B5EF4-FFF2-40B4-BE49-F238E27FC236}">
                <a16:creationId xmlns:a16="http://schemas.microsoft.com/office/drawing/2014/main" id="{385EF84A-9DA1-8D40-03FC-A4A47710EEB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37828" y="6257947"/>
            <a:ext cx="1133795" cy="480106"/>
          </a:xfrm>
          <a:prstGeom prst="rect">
            <a:avLst/>
          </a:prstGeom>
          <a:noFill/>
          <a:extLst>
            <a:ext uri="{909E8E84-426E-40DD-AFC4-6F175D3DCCD1}">
              <a14:hiddenFill xmlns:a14="http://schemas.microsoft.com/office/drawing/2010/main">
                <a:solidFill>
                  <a:srgbClr val="FFFFFF"/>
                </a:solidFill>
              </a14:hiddenFill>
            </a:ext>
          </a:extLst>
        </p:spPr>
      </p:pic>
      <p:pic>
        <p:nvPicPr>
          <p:cNvPr id="11" name="Immagine 29">
            <a:extLst>
              <a:ext uri="{FF2B5EF4-FFF2-40B4-BE49-F238E27FC236}">
                <a16:creationId xmlns:a16="http://schemas.microsoft.com/office/drawing/2014/main" id="{1DF0C870-380B-CDEB-84BE-F7C9B9DF0142}"/>
              </a:ext>
            </a:extLst>
          </p:cNvPr>
          <p:cNvPicPr>
            <a:picLocks noChangeAspect="1"/>
          </p:cNvPicPr>
          <p:nvPr/>
        </p:nvPicPr>
        <p:blipFill>
          <a:blip r:embed="rId7"/>
          <a:stretch>
            <a:fillRect/>
          </a:stretch>
        </p:blipFill>
        <p:spPr>
          <a:xfrm>
            <a:off x="7198304" y="6120900"/>
            <a:ext cx="850157" cy="720000"/>
          </a:xfrm>
          <a:prstGeom prst="rect">
            <a:avLst/>
          </a:prstGeom>
        </p:spPr>
      </p:pic>
      <p:pic>
        <p:nvPicPr>
          <p:cNvPr id="12" name="Immagine 24">
            <a:extLst>
              <a:ext uri="{FF2B5EF4-FFF2-40B4-BE49-F238E27FC236}">
                <a16:creationId xmlns:a16="http://schemas.microsoft.com/office/drawing/2014/main" id="{FDA3300D-CEFF-68E1-991D-AD0D6F55BBE6}"/>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l="3933" t="28274" r="68871" b="32677"/>
          <a:stretch/>
        </p:blipFill>
        <p:spPr>
          <a:xfrm>
            <a:off x="3510046" y="6120900"/>
            <a:ext cx="803617" cy="720000"/>
          </a:xfrm>
          <a:prstGeom prst="rect">
            <a:avLst/>
          </a:prstGeom>
        </p:spPr>
      </p:pic>
      <p:pic>
        <p:nvPicPr>
          <p:cNvPr id="13" name="Immagine 26">
            <a:extLst>
              <a:ext uri="{FF2B5EF4-FFF2-40B4-BE49-F238E27FC236}">
                <a16:creationId xmlns:a16="http://schemas.microsoft.com/office/drawing/2014/main" id="{042A7E41-7C98-0F59-FD5B-0B008F7DA143}"/>
              </a:ext>
            </a:extLst>
          </p:cNvPr>
          <p:cNvPicPr>
            <a:picLocks noChangeAspect="1"/>
          </p:cNvPicPr>
          <p:nvPr/>
        </p:nvPicPr>
        <p:blipFill>
          <a:blip r:embed="rId9"/>
          <a:stretch>
            <a:fillRect/>
          </a:stretch>
        </p:blipFill>
        <p:spPr>
          <a:xfrm>
            <a:off x="4640344" y="6120900"/>
            <a:ext cx="770803" cy="720000"/>
          </a:xfrm>
          <a:prstGeom prst="rect">
            <a:avLst/>
          </a:prstGeom>
        </p:spPr>
      </p:pic>
      <p:pic>
        <p:nvPicPr>
          <p:cNvPr id="3" name="Picture 2" descr="Logo&#10;&#10;Description automatically generated">
            <a:extLst>
              <a:ext uri="{FF2B5EF4-FFF2-40B4-BE49-F238E27FC236}">
                <a16:creationId xmlns:a16="http://schemas.microsoft.com/office/drawing/2014/main" id="{392F69EA-B110-017E-6F2C-2815F36714E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465866" y="6138000"/>
            <a:ext cx="729201" cy="720000"/>
          </a:xfrm>
          <a:prstGeom prst="rect">
            <a:avLst/>
          </a:prstGeom>
        </p:spPr>
      </p:pic>
    </p:spTree>
    <p:extLst>
      <p:ext uri="{BB962C8B-B14F-4D97-AF65-F5344CB8AC3E}">
        <p14:creationId xmlns:p14="http://schemas.microsoft.com/office/powerpoint/2010/main" val="5872971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97F552B-326B-8605-5E08-8E474850C319}"/>
              </a:ext>
            </a:extLst>
          </p:cNvPr>
          <p:cNvSpPr>
            <a:spLocks noGrp="1"/>
          </p:cNvSpPr>
          <p:nvPr>
            <p:ph type="sldNum" sz="quarter" idx="12"/>
          </p:nvPr>
        </p:nvSpPr>
        <p:spPr/>
        <p:txBody>
          <a:bodyPr/>
          <a:lstStyle/>
          <a:p>
            <a:fld id="{AAC8B39E-9834-48AB-8748-37836E11701E}" type="slidenum">
              <a:rPr lang="en-US" smtClean="0"/>
              <a:t>10</a:t>
            </a:fld>
            <a:endParaRPr lang="en-US"/>
          </a:p>
        </p:txBody>
      </p:sp>
      <p:sp>
        <p:nvSpPr>
          <p:cNvPr id="3" name="TextBox 2">
            <a:extLst>
              <a:ext uri="{FF2B5EF4-FFF2-40B4-BE49-F238E27FC236}">
                <a16:creationId xmlns:a16="http://schemas.microsoft.com/office/drawing/2014/main" id="{E3F7ADF4-AAF9-48CA-D4F7-DD2A6A423F5C}"/>
              </a:ext>
            </a:extLst>
          </p:cNvPr>
          <p:cNvSpPr txBox="1"/>
          <p:nvPr/>
        </p:nvSpPr>
        <p:spPr>
          <a:xfrm>
            <a:off x="4006702" y="188640"/>
            <a:ext cx="4178596" cy="369332"/>
          </a:xfrm>
          <a:prstGeom prst="rect">
            <a:avLst/>
          </a:prstGeom>
          <a:noFill/>
        </p:spPr>
        <p:txBody>
          <a:bodyPr wrap="square" rtlCol="0">
            <a:spAutoFit/>
          </a:bodyPr>
          <a:lstStyle/>
          <a:p>
            <a:pPr algn="ctr"/>
            <a:r>
              <a:rPr lang="en-US" b="1" dirty="0">
                <a:solidFill>
                  <a:schemeClr val="accent6">
                    <a:lumMod val="75000"/>
                  </a:schemeClr>
                </a:solidFill>
              </a:rPr>
              <a:t>A single </a:t>
            </a:r>
            <a:r>
              <a:rPr lang="en-US" b="1" dirty="0" err="1">
                <a:solidFill>
                  <a:schemeClr val="accent6">
                    <a:lumMod val="75000"/>
                  </a:schemeClr>
                </a:solidFill>
              </a:rPr>
              <a:t>clusterization</a:t>
            </a:r>
            <a:r>
              <a:rPr lang="en-US" b="1" dirty="0">
                <a:solidFill>
                  <a:schemeClr val="accent6">
                    <a:lumMod val="75000"/>
                  </a:schemeClr>
                </a:solidFill>
              </a:rPr>
              <a:t> algorithm</a:t>
            </a:r>
          </a:p>
        </p:txBody>
      </p:sp>
      <p:sp>
        <p:nvSpPr>
          <p:cNvPr id="5" name="TextBox 4">
            <a:extLst>
              <a:ext uri="{FF2B5EF4-FFF2-40B4-BE49-F238E27FC236}">
                <a16:creationId xmlns:a16="http://schemas.microsoft.com/office/drawing/2014/main" id="{BD536A6C-1D80-0275-4397-FB0141A3C717}"/>
              </a:ext>
            </a:extLst>
          </p:cNvPr>
          <p:cNvSpPr txBox="1"/>
          <p:nvPr/>
        </p:nvSpPr>
        <p:spPr>
          <a:xfrm>
            <a:off x="119336" y="692696"/>
            <a:ext cx="11830535" cy="2542363"/>
          </a:xfrm>
          <a:custGeom>
            <a:avLst/>
            <a:gdLst>
              <a:gd name="connsiteX0" fmla="*/ 0 w 11830535"/>
              <a:gd name="connsiteY0" fmla="*/ 0 h 2542363"/>
              <a:gd name="connsiteX1" fmla="*/ 236611 w 11830535"/>
              <a:gd name="connsiteY1" fmla="*/ 0 h 2542363"/>
              <a:gd name="connsiteX2" fmla="*/ 1064748 w 11830535"/>
              <a:gd name="connsiteY2" fmla="*/ 0 h 2542363"/>
              <a:gd name="connsiteX3" fmla="*/ 1419664 w 11830535"/>
              <a:gd name="connsiteY3" fmla="*/ 0 h 2542363"/>
              <a:gd name="connsiteX4" fmla="*/ 2247802 w 11830535"/>
              <a:gd name="connsiteY4" fmla="*/ 0 h 2542363"/>
              <a:gd name="connsiteX5" fmla="*/ 2839328 w 11830535"/>
              <a:gd name="connsiteY5" fmla="*/ 0 h 2542363"/>
              <a:gd name="connsiteX6" fmla="*/ 3075939 w 11830535"/>
              <a:gd name="connsiteY6" fmla="*/ 0 h 2542363"/>
              <a:gd name="connsiteX7" fmla="*/ 3904077 w 11830535"/>
              <a:gd name="connsiteY7" fmla="*/ 0 h 2542363"/>
              <a:gd name="connsiteX8" fmla="*/ 4258993 w 11830535"/>
              <a:gd name="connsiteY8" fmla="*/ 0 h 2542363"/>
              <a:gd name="connsiteX9" fmla="*/ 4732214 w 11830535"/>
              <a:gd name="connsiteY9" fmla="*/ 0 h 2542363"/>
              <a:gd name="connsiteX10" fmla="*/ 5087130 w 11830535"/>
              <a:gd name="connsiteY10" fmla="*/ 0 h 2542363"/>
              <a:gd name="connsiteX11" fmla="*/ 5323741 w 11830535"/>
              <a:gd name="connsiteY11" fmla="*/ 0 h 2542363"/>
              <a:gd name="connsiteX12" fmla="*/ 5915268 w 11830535"/>
              <a:gd name="connsiteY12" fmla="*/ 0 h 2542363"/>
              <a:gd name="connsiteX13" fmla="*/ 6625100 w 11830535"/>
              <a:gd name="connsiteY13" fmla="*/ 0 h 2542363"/>
              <a:gd name="connsiteX14" fmla="*/ 7216626 w 11830535"/>
              <a:gd name="connsiteY14" fmla="*/ 0 h 2542363"/>
              <a:gd name="connsiteX15" fmla="*/ 7689848 w 11830535"/>
              <a:gd name="connsiteY15" fmla="*/ 0 h 2542363"/>
              <a:gd name="connsiteX16" fmla="*/ 8163069 w 11830535"/>
              <a:gd name="connsiteY16" fmla="*/ 0 h 2542363"/>
              <a:gd name="connsiteX17" fmla="*/ 8636291 w 11830535"/>
              <a:gd name="connsiteY17" fmla="*/ 0 h 2542363"/>
              <a:gd name="connsiteX18" fmla="*/ 9227817 w 11830535"/>
              <a:gd name="connsiteY18" fmla="*/ 0 h 2542363"/>
              <a:gd name="connsiteX19" fmla="*/ 9937649 w 11830535"/>
              <a:gd name="connsiteY19" fmla="*/ 0 h 2542363"/>
              <a:gd name="connsiteX20" fmla="*/ 10529176 w 11830535"/>
              <a:gd name="connsiteY20" fmla="*/ 0 h 2542363"/>
              <a:gd name="connsiteX21" fmla="*/ 11239008 w 11830535"/>
              <a:gd name="connsiteY21" fmla="*/ 0 h 2542363"/>
              <a:gd name="connsiteX22" fmla="*/ 11830535 w 11830535"/>
              <a:gd name="connsiteY22" fmla="*/ 0 h 2542363"/>
              <a:gd name="connsiteX23" fmla="*/ 11830535 w 11830535"/>
              <a:gd name="connsiteY23" fmla="*/ 559320 h 2542363"/>
              <a:gd name="connsiteX24" fmla="*/ 11830535 w 11830535"/>
              <a:gd name="connsiteY24" fmla="*/ 1118640 h 2542363"/>
              <a:gd name="connsiteX25" fmla="*/ 11830535 w 11830535"/>
              <a:gd name="connsiteY25" fmla="*/ 1601689 h 2542363"/>
              <a:gd name="connsiteX26" fmla="*/ 11830535 w 11830535"/>
              <a:gd name="connsiteY26" fmla="*/ 2033890 h 2542363"/>
              <a:gd name="connsiteX27" fmla="*/ 11830535 w 11830535"/>
              <a:gd name="connsiteY27" fmla="*/ 2542363 h 2542363"/>
              <a:gd name="connsiteX28" fmla="*/ 11593924 w 11830535"/>
              <a:gd name="connsiteY28" fmla="*/ 2542363 h 2542363"/>
              <a:gd name="connsiteX29" fmla="*/ 10884092 w 11830535"/>
              <a:gd name="connsiteY29" fmla="*/ 2542363 h 2542363"/>
              <a:gd name="connsiteX30" fmla="*/ 10174260 w 11830535"/>
              <a:gd name="connsiteY30" fmla="*/ 2542363 h 2542363"/>
              <a:gd name="connsiteX31" fmla="*/ 9464428 w 11830535"/>
              <a:gd name="connsiteY31" fmla="*/ 2542363 h 2542363"/>
              <a:gd name="connsiteX32" fmla="*/ 9109512 w 11830535"/>
              <a:gd name="connsiteY32" fmla="*/ 2542363 h 2542363"/>
              <a:gd name="connsiteX33" fmla="*/ 8517985 w 11830535"/>
              <a:gd name="connsiteY33" fmla="*/ 2542363 h 2542363"/>
              <a:gd name="connsiteX34" fmla="*/ 8044764 w 11830535"/>
              <a:gd name="connsiteY34" fmla="*/ 2542363 h 2542363"/>
              <a:gd name="connsiteX35" fmla="*/ 7453237 w 11830535"/>
              <a:gd name="connsiteY35" fmla="*/ 2542363 h 2542363"/>
              <a:gd name="connsiteX36" fmla="*/ 7098321 w 11830535"/>
              <a:gd name="connsiteY36" fmla="*/ 2542363 h 2542363"/>
              <a:gd name="connsiteX37" fmla="*/ 6506794 w 11830535"/>
              <a:gd name="connsiteY37" fmla="*/ 2542363 h 2542363"/>
              <a:gd name="connsiteX38" fmla="*/ 6151878 w 11830535"/>
              <a:gd name="connsiteY38" fmla="*/ 2542363 h 2542363"/>
              <a:gd name="connsiteX39" fmla="*/ 5915268 w 11830535"/>
              <a:gd name="connsiteY39" fmla="*/ 2542363 h 2542363"/>
              <a:gd name="connsiteX40" fmla="*/ 5678657 w 11830535"/>
              <a:gd name="connsiteY40" fmla="*/ 2542363 h 2542363"/>
              <a:gd name="connsiteX41" fmla="*/ 4968825 w 11830535"/>
              <a:gd name="connsiteY41" fmla="*/ 2542363 h 2542363"/>
              <a:gd name="connsiteX42" fmla="*/ 4732214 w 11830535"/>
              <a:gd name="connsiteY42" fmla="*/ 2542363 h 2542363"/>
              <a:gd name="connsiteX43" fmla="*/ 3904077 w 11830535"/>
              <a:gd name="connsiteY43" fmla="*/ 2542363 h 2542363"/>
              <a:gd name="connsiteX44" fmla="*/ 3430855 w 11830535"/>
              <a:gd name="connsiteY44" fmla="*/ 2542363 h 2542363"/>
              <a:gd name="connsiteX45" fmla="*/ 2721023 w 11830535"/>
              <a:gd name="connsiteY45" fmla="*/ 2542363 h 2542363"/>
              <a:gd name="connsiteX46" fmla="*/ 2011191 w 11830535"/>
              <a:gd name="connsiteY46" fmla="*/ 2542363 h 2542363"/>
              <a:gd name="connsiteX47" fmla="*/ 1419664 w 11830535"/>
              <a:gd name="connsiteY47" fmla="*/ 2542363 h 2542363"/>
              <a:gd name="connsiteX48" fmla="*/ 828137 w 11830535"/>
              <a:gd name="connsiteY48" fmla="*/ 2542363 h 2542363"/>
              <a:gd name="connsiteX49" fmla="*/ 0 w 11830535"/>
              <a:gd name="connsiteY49" fmla="*/ 2542363 h 2542363"/>
              <a:gd name="connsiteX50" fmla="*/ 0 w 11830535"/>
              <a:gd name="connsiteY50" fmla="*/ 2033890 h 2542363"/>
              <a:gd name="connsiteX51" fmla="*/ 0 w 11830535"/>
              <a:gd name="connsiteY51" fmla="*/ 1601689 h 2542363"/>
              <a:gd name="connsiteX52" fmla="*/ 0 w 11830535"/>
              <a:gd name="connsiteY52" fmla="*/ 1169487 h 2542363"/>
              <a:gd name="connsiteX53" fmla="*/ 0 w 11830535"/>
              <a:gd name="connsiteY53" fmla="*/ 737285 h 2542363"/>
              <a:gd name="connsiteX54" fmla="*/ 0 w 11830535"/>
              <a:gd name="connsiteY54" fmla="*/ 0 h 2542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1830535" h="2542363" fill="none" extrusionOk="0">
                <a:moveTo>
                  <a:pt x="0" y="0"/>
                </a:moveTo>
                <a:cubicBezTo>
                  <a:pt x="47591" y="-17785"/>
                  <a:pt x="184106" y="26230"/>
                  <a:pt x="236611" y="0"/>
                </a:cubicBezTo>
                <a:cubicBezTo>
                  <a:pt x="289116" y="-26230"/>
                  <a:pt x="759155" y="81927"/>
                  <a:pt x="1064748" y="0"/>
                </a:cubicBezTo>
                <a:cubicBezTo>
                  <a:pt x="1370341" y="-81927"/>
                  <a:pt x="1303461" y="34803"/>
                  <a:pt x="1419664" y="0"/>
                </a:cubicBezTo>
                <a:cubicBezTo>
                  <a:pt x="1535867" y="-34803"/>
                  <a:pt x="1980240" y="24435"/>
                  <a:pt x="2247802" y="0"/>
                </a:cubicBezTo>
                <a:cubicBezTo>
                  <a:pt x="2515364" y="-24435"/>
                  <a:pt x="2612540" y="44485"/>
                  <a:pt x="2839328" y="0"/>
                </a:cubicBezTo>
                <a:cubicBezTo>
                  <a:pt x="3066116" y="-44485"/>
                  <a:pt x="2990602" y="12232"/>
                  <a:pt x="3075939" y="0"/>
                </a:cubicBezTo>
                <a:cubicBezTo>
                  <a:pt x="3161276" y="-12232"/>
                  <a:pt x="3558312" y="94875"/>
                  <a:pt x="3904077" y="0"/>
                </a:cubicBezTo>
                <a:cubicBezTo>
                  <a:pt x="4249842" y="-94875"/>
                  <a:pt x="4146905" y="5894"/>
                  <a:pt x="4258993" y="0"/>
                </a:cubicBezTo>
                <a:cubicBezTo>
                  <a:pt x="4371081" y="-5894"/>
                  <a:pt x="4530968" y="46764"/>
                  <a:pt x="4732214" y="0"/>
                </a:cubicBezTo>
                <a:cubicBezTo>
                  <a:pt x="4933460" y="-46764"/>
                  <a:pt x="4943209" y="9603"/>
                  <a:pt x="5087130" y="0"/>
                </a:cubicBezTo>
                <a:cubicBezTo>
                  <a:pt x="5231051" y="-9603"/>
                  <a:pt x="5231651" y="7207"/>
                  <a:pt x="5323741" y="0"/>
                </a:cubicBezTo>
                <a:cubicBezTo>
                  <a:pt x="5415831" y="-7207"/>
                  <a:pt x="5712254" y="32040"/>
                  <a:pt x="5915268" y="0"/>
                </a:cubicBezTo>
                <a:cubicBezTo>
                  <a:pt x="6118282" y="-32040"/>
                  <a:pt x="6446946" y="63570"/>
                  <a:pt x="6625100" y="0"/>
                </a:cubicBezTo>
                <a:cubicBezTo>
                  <a:pt x="6803254" y="-63570"/>
                  <a:pt x="7001487" y="52984"/>
                  <a:pt x="7216626" y="0"/>
                </a:cubicBezTo>
                <a:cubicBezTo>
                  <a:pt x="7431765" y="-52984"/>
                  <a:pt x="7550550" y="4728"/>
                  <a:pt x="7689848" y="0"/>
                </a:cubicBezTo>
                <a:cubicBezTo>
                  <a:pt x="7829146" y="-4728"/>
                  <a:pt x="7930511" y="53060"/>
                  <a:pt x="8163069" y="0"/>
                </a:cubicBezTo>
                <a:cubicBezTo>
                  <a:pt x="8395627" y="-53060"/>
                  <a:pt x="8506712" y="52316"/>
                  <a:pt x="8636291" y="0"/>
                </a:cubicBezTo>
                <a:cubicBezTo>
                  <a:pt x="8765870" y="-52316"/>
                  <a:pt x="9045398" y="44391"/>
                  <a:pt x="9227817" y="0"/>
                </a:cubicBezTo>
                <a:cubicBezTo>
                  <a:pt x="9410236" y="-44391"/>
                  <a:pt x="9745979" y="50931"/>
                  <a:pt x="9937649" y="0"/>
                </a:cubicBezTo>
                <a:cubicBezTo>
                  <a:pt x="10129319" y="-50931"/>
                  <a:pt x="10270627" y="58176"/>
                  <a:pt x="10529176" y="0"/>
                </a:cubicBezTo>
                <a:cubicBezTo>
                  <a:pt x="10787725" y="-58176"/>
                  <a:pt x="11077270" y="16215"/>
                  <a:pt x="11239008" y="0"/>
                </a:cubicBezTo>
                <a:cubicBezTo>
                  <a:pt x="11400746" y="-16215"/>
                  <a:pt x="11541424" y="51407"/>
                  <a:pt x="11830535" y="0"/>
                </a:cubicBezTo>
                <a:cubicBezTo>
                  <a:pt x="11862235" y="209279"/>
                  <a:pt x="11811845" y="434336"/>
                  <a:pt x="11830535" y="559320"/>
                </a:cubicBezTo>
                <a:cubicBezTo>
                  <a:pt x="11849225" y="684304"/>
                  <a:pt x="11823229" y="858302"/>
                  <a:pt x="11830535" y="1118640"/>
                </a:cubicBezTo>
                <a:cubicBezTo>
                  <a:pt x="11837841" y="1378978"/>
                  <a:pt x="11819405" y="1414047"/>
                  <a:pt x="11830535" y="1601689"/>
                </a:cubicBezTo>
                <a:cubicBezTo>
                  <a:pt x="11841665" y="1789331"/>
                  <a:pt x="11814050" y="1833970"/>
                  <a:pt x="11830535" y="2033890"/>
                </a:cubicBezTo>
                <a:cubicBezTo>
                  <a:pt x="11847020" y="2233810"/>
                  <a:pt x="11770487" y="2304430"/>
                  <a:pt x="11830535" y="2542363"/>
                </a:cubicBezTo>
                <a:cubicBezTo>
                  <a:pt x="11749660" y="2543094"/>
                  <a:pt x="11673992" y="2541805"/>
                  <a:pt x="11593924" y="2542363"/>
                </a:cubicBezTo>
                <a:cubicBezTo>
                  <a:pt x="11513856" y="2542921"/>
                  <a:pt x="11044587" y="2506462"/>
                  <a:pt x="10884092" y="2542363"/>
                </a:cubicBezTo>
                <a:cubicBezTo>
                  <a:pt x="10723597" y="2578264"/>
                  <a:pt x="10443322" y="2498080"/>
                  <a:pt x="10174260" y="2542363"/>
                </a:cubicBezTo>
                <a:cubicBezTo>
                  <a:pt x="9905198" y="2586646"/>
                  <a:pt x="9762554" y="2542196"/>
                  <a:pt x="9464428" y="2542363"/>
                </a:cubicBezTo>
                <a:cubicBezTo>
                  <a:pt x="9166302" y="2542530"/>
                  <a:pt x="9199918" y="2541671"/>
                  <a:pt x="9109512" y="2542363"/>
                </a:cubicBezTo>
                <a:cubicBezTo>
                  <a:pt x="9019106" y="2543055"/>
                  <a:pt x="8696268" y="2537255"/>
                  <a:pt x="8517985" y="2542363"/>
                </a:cubicBezTo>
                <a:cubicBezTo>
                  <a:pt x="8339702" y="2547471"/>
                  <a:pt x="8162083" y="2526102"/>
                  <a:pt x="8044764" y="2542363"/>
                </a:cubicBezTo>
                <a:cubicBezTo>
                  <a:pt x="7927445" y="2558624"/>
                  <a:pt x="7678012" y="2482228"/>
                  <a:pt x="7453237" y="2542363"/>
                </a:cubicBezTo>
                <a:cubicBezTo>
                  <a:pt x="7228462" y="2602498"/>
                  <a:pt x="7275317" y="2530051"/>
                  <a:pt x="7098321" y="2542363"/>
                </a:cubicBezTo>
                <a:cubicBezTo>
                  <a:pt x="6921325" y="2554675"/>
                  <a:pt x="6759810" y="2503667"/>
                  <a:pt x="6506794" y="2542363"/>
                </a:cubicBezTo>
                <a:cubicBezTo>
                  <a:pt x="6253778" y="2581059"/>
                  <a:pt x="6306831" y="2512982"/>
                  <a:pt x="6151878" y="2542363"/>
                </a:cubicBezTo>
                <a:cubicBezTo>
                  <a:pt x="5996925" y="2571744"/>
                  <a:pt x="6026762" y="2539258"/>
                  <a:pt x="5915268" y="2542363"/>
                </a:cubicBezTo>
                <a:cubicBezTo>
                  <a:pt x="5803774" y="2545468"/>
                  <a:pt x="5779463" y="2537790"/>
                  <a:pt x="5678657" y="2542363"/>
                </a:cubicBezTo>
                <a:cubicBezTo>
                  <a:pt x="5577851" y="2546936"/>
                  <a:pt x="5216600" y="2540243"/>
                  <a:pt x="4968825" y="2542363"/>
                </a:cubicBezTo>
                <a:cubicBezTo>
                  <a:pt x="4721050" y="2544483"/>
                  <a:pt x="4844946" y="2521327"/>
                  <a:pt x="4732214" y="2542363"/>
                </a:cubicBezTo>
                <a:cubicBezTo>
                  <a:pt x="4619482" y="2563399"/>
                  <a:pt x="4269107" y="2540518"/>
                  <a:pt x="3904077" y="2542363"/>
                </a:cubicBezTo>
                <a:cubicBezTo>
                  <a:pt x="3539047" y="2544208"/>
                  <a:pt x="3639691" y="2501523"/>
                  <a:pt x="3430855" y="2542363"/>
                </a:cubicBezTo>
                <a:cubicBezTo>
                  <a:pt x="3222019" y="2583203"/>
                  <a:pt x="2998956" y="2527526"/>
                  <a:pt x="2721023" y="2542363"/>
                </a:cubicBezTo>
                <a:cubicBezTo>
                  <a:pt x="2443090" y="2557200"/>
                  <a:pt x="2206486" y="2457677"/>
                  <a:pt x="2011191" y="2542363"/>
                </a:cubicBezTo>
                <a:cubicBezTo>
                  <a:pt x="1815896" y="2627049"/>
                  <a:pt x="1604526" y="2505160"/>
                  <a:pt x="1419664" y="2542363"/>
                </a:cubicBezTo>
                <a:cubicBezTo>
                  <a:pt x="1234802" y="2579566"/>
                  <a:pt x="968699" y="2515930"/>
                  <a:pt x="828137" y="2542363"/>
                </a:cubicBezTo>
                <a:cubicBezTo>
                  <a:pt x="687575" y="2568796"/>
                  <a:pt x="401708" y="2505912"/>
                  <a:pt x="0" y="2542363"/>
                </a:cubicBezTo>
                <a:cubicBezTo>
                  <a:pt x="-37953" y="2334862"/>
                  <a:pt x="32099" y="2287122"/>
                  <a:pt x="0" y="2033890"/>
                </a:cubicBezTo>
                <a:cubicBezTo>
                  <a:pt x="-32099" y="1780658"/>
                  <a:pt x="50290" y="1788842"/>
                  <a:pt x="0" y="1601689"/>
                </a:cubicBezTo>
                <a:cubicBezTo>
                  <a:pt x="-50290" y="1414536"/>
                  <a:pt x="6950" y="1339244"/>
                  <a:pt x="0" y="1169487"/>
                </a:cubicBezTo>
                <a:cubicBezTo>
                  <a:pt x="-6950" y="999730"/>
                  <a:pt x="4877" y="911517"/>
                  <a:pt x="0" y="737285"/>
                </a:cubicBezTo>
                <a:cubicBezTo>
                  <a:pt x="-4877" y="563053"/>
                  <a:pt x="56465" y="245086"/>
                  <a:pt x="0" y="0"/>
                </a:cubicBezTo>
                <a:close/>
              </a:path>
              <a:path w="11830535" h="2542363" stroke="0" extrusionOk="0">
                <a:moveTo>
                  <a:pt x="0" y="0"/>
                </a:moveTo>
                <a:cubicBezTo>
                  <a:pt x="208534" y="-42065"/>
                  <a:pt x="284313" y="22042"/>
                  <a:pt x="473221" y="0"/>
                </a:cubicBezTo>
                <a:cubicBezTo>
                  <a:pt x="662129" y="-22042"/>
                  <a:pt x="918312" y="17462"/>
                  <a:pt x="1183054" y="0"/>
                </a:cubicBezTo>
                <a:cubicBezTo>
                  <a:pt x="1447796" y="-17462"/>
                  <a:pt x="1471016" y="52722"/>
                  <a:pt x="1656275" y="0"/>
                </a:cubicBezTo>
                <a:cubicBezTo>
                  <a:pt x="1841534" y="-52722"/>
                  <a:pt x="1778325" y="17219"/>
                  <a:pt x="1892886" y="0"/>
                </a:cubicBezTo>
                <a:cubicBezTo>
                  <a:pt x="2007447" y="-17219"/>
                  <a:pt x="2419826" y="3026"/>
                  <a:pt x="2602718" y="0"/>
                </a:cubicBezTo>
                <a:cubicBezTo>
                  <a:pt x="2785610" y="-3026"/>
                  <a:pt x="2745276" y="13062"/>
                  <a:pt x="2839328" y="0"/>
                </a:cubicBezTo>
                <a:cubicBezTo>
                  <a:pt x="2933380" y="-13062"/>
                  <a:pt x="2988839" y="20212"/>
                  <a:pt x="3075939" y="0"/>
                </a:cubicBezTo>
                <a:cubicBezTo>
                  <a:pt x="3163039" y="-20212"/>
                  <a:pt x="3194688" y="9860"/>
                  <a:pt x="3312550" y="0"/>
                </a:cubicBezTo>
                <a:cubicBezTo>
                  <a:pt x="3430412" y="-9860"/>
                  <a:pt x="3676044" y="28803"/>
                  <a:pt x="3785771" y="0"/>
                </a:cubicBezTo>
                <a:cubicBezTo>
                  <a:pt x="3895498" y="-28803"/>
                  <a:pt x="4018450" y="27632"/>
                  <a:pt x="4140687" y="0"/>
                </a:cubicBezTo>
                <a:cubicBezTo>
                  <a:pt x="4262924" y="-27632"/>
                  <a:pt x="4414496" y="33003"/>
                  <a:pt x="4495603" y="0"/>
                </a:cubicBezTo>
                <a:cubicBezTo>
                  <a:pt x="4576710" y="-33003"/>
                  <a:pt x="4643633" y="19122"/>
                  <a:pt x="4732214" y="0"/>
                </a:cubicBezTo>
                <a:cubicBezTo>
                  <a:pt x="4820795" y="-19122"/>
                  <a:pt x="4964655" y="40901"/>
                  <a:pt x="5087130" y="0"/>
                </a:cubicBezTo>
                <a:cubicBezTo>
                  <a:pt x="5209605" y="-40901"/>
                  <a:pt x="5301202" y="21534"/>
                  <a:pt x="5442046" y="0"/>
                </a:cubicBezTo>
                <a:cubicBezTo>
                  <a:pt x="5582890" y="-21534"/>
                  <a:pt x="5680828" y="25062"/>
                  <a:pt x="5796962" y="0"/>
                </a:cubicBezTo>
                <a:cubicBezTo>
                  <a:pt x="5913096" y="-25062"/>
                  <a:pt x="5949229" y="13178"/>
                  <a:pt x="6033573" y="0"/>
                </a:cubicBezTo>
                <a:cubicBezTo>
                  <a:pt x="6117917" y="-13178"/>
                  <a:pt x="6502962" y="51980"/>
                  <a:pt x="6625100" y="0"/>
                </a:cubicBezTo>
                <a:cubicBezTo>
                  <a:pt x="6747238" y="-51980"/>
                  <a:pt x="7089917" y="58792"/>
                  <a:pt x="7453237" y="0"/>
                </a:cubicBezTo>
                <a:cubicBezTo>
                  <a:pt x="7816557" y="-58792"/>
                  <a:pt x="7785091" y="7159"/>
                  <a:pt x="8044764" y="0"/>
                </a:cubicBezTo>
                <a:cubicBezTo>
                  <a:pt x="8304437" y="-7159"/>
                  <a:pt x="8286555" y="17213"/>
                  <a:pt x="8399680" y="0"/>
                </a:cubicBezTo>
                <a:cubicBezTo>
                  <a:pt x="8512805" y="-17213"/>
                  <a:pt x="8835253" y="61308"/>
                  <a:pt x="8991207" y="0"/>
                </a:cubicBezTo>
                <a:cubicBezTo>
                  <a:pt x="9147161" y="-61308"/>
                  <a:pt x="9109717" y="6423"/>
                  <a:pt x="9227817" y="0"/>
                </a:cubicBezTo>
                <a:cubicBezTo>
                  <a:pt x="9345917" y="-6423"/>
                  <a:pt x="9503081" y="29953"/>
                  <a:pt x="9582733" y="0"/>
                </a:cubicBezTo>
                <a:cubicBezTo>
                  <a:pt x="9662385" y="-29953"/>
                  <a:pt x="9720263" y="23803"/>
                  <a:pt x="9819344" y="0"/>
                </a:cubicBezTo>
                <a:cubicBezTo>
                  <a:pt x="9918425" y="-23803"/>
                  <a:pt x="10163233" y="11659"/>
                  <a:pt x="10410871" y="0"/>
                </a:cubicBezTo>
                <a:cubicBezTo>
                  <a:pt x="10658509" y="-11659"/>
                  <a:pt x="10600176" y="28586"/>
                  <a:pt x="10765787" y="0"/>
                </a:cubicBezTo>
                <a:cubicBezTo>
                  <a:pt x="10931398" y="-28586"/>
                  <a:pt x="10953496" y="10755"/>
                  <a:pt x="11002398" y="0"/>
                </a:cubicBezTo>
                <a:cubicBezTo>
                  <a:pt x="11051300" y="-10755"/>
                  <a:pt x="11657969" y="95627"/>
                  <a:pt x="11830535" y="0"/>
                </a:cubicBezTo>
                <a:cubicBezTo>
                  <a:pt x="11843717" y="123516"/>
                  <a:pt x="11798336" y="380702"/>
                  <a:pt x="11830535" y="559320"/>
                </a:cubicBezTo>
                <a:cubicBezTo>
                  <a:pt x="11862734" y="737938"/>
                  <a:pt x="11798198" y="948609"/>
                  <a:pt x="11830535" y="1067792"/>
                </a:cubicBezTo>
                <a:cubicBezTo>
                  <a:pt x="11862872" y="1186975"/>
                  <a:pt x="11780898" y="1319647"/>
                  <a:pt x="11830535" y="1525418"/>
                </a:cubicBezTo>
                <a:cubicBezTo>
                  <a:pt x="11880172" y="1731189"/>
                  <a:pt x="11820493" y="1804967"/>
                  <a:pt x="11830535" y="2008467"/>
                </a:cubicBezTo>
                <a:cubicBezTo>
                  <a:pt x="11840577" y="2211967"/>
                  <a:pt x="11819662" y="2280160"/>
                  <a:pt x="11830535" y="2542363"/>
                </a:cubicBezTo>
                <a:cubicBezTo>
                  <a:pt x="11512585" y="2583496"/>
                  <a:pt x="11455741" y="2539037"/>
                  <a:pt x="11120703" y="2542363"/>
                </a:cubicBezTo>
                <a:cubicBezTo>
                  <a:pt x="10785665" y="2545689"/>
                  <a:pt x="10775600" y="2536582"/>
                  <a:pt x="10529176" y="2542363"/>
                </a:cubicBezTo>
                <a:cubicBezTo>
                  <a:pt x="10282752" y="2548144"/>
                  <a:pt x="10125886" y="2480625"/>
                  <a:pt x="9937649" y="2542363"/>
                </a:cubicBezTo>
                <a:cubicBezTo>
                  <a:pt x="9749412" y="2604101"/>
                  <a:pt x="9754572" y="2526106"/>
                  <a:pt x="9701039" y="2542363"/>
                </a:cubicBezTo>
                <a:cubicBezTo>
                  <a:pt x="9647506" y="2558620"/>
                  <a:pt x="9218864" y="2505962"/>
                  <a:pt x="8991207" y="2542363"/>
                </a:cubicBezTo>
                <a:cubicBezTo>
                  <a:pt x="8763550" y="2578764"/>
                  <a:pt x="8664001" y="2505408"/>
                  <a:pt x="8517985" y="2542363"/>
                </a:cubicBezTo>
                <a:cubicBezTo>
                  <a:pt x="8371969" y="2579318"/>
                  <a:pt x="8300651" y="2535882"/>
                  <a:pt x="8163069" y="2542363"/>
                </a:cubicBezTo>
                <a:cubicBezTo>
                  <a:pt x="8025487" y="2548844"/>
                  <a:pt x="8043468" y="2535384"/>
                  <a:pt x="7926458" y="2542363"/>
                </a:cubicBezTo>
                <a:cubicBezTo>
                  <a:pt x="7809448" y="2549342"/>
                  <a:pt x="7463273" y="2526423"/>
                  <a:pt x="7334932" y="2542363"/>
                </a:cubicBezTo>
                <a:cubicBezTo>
                  <a:pt x="7206591" y="2558303"/>
                  <a:pt x="6872603" y="2536751"/>
                  <a:pt x="6506794" y="2542363"/>
                </a:cubicBezTo>
                <a:cubicBezTo>
                  <a:pt x="6140985" y="2547975"/>
                  <a:pt x="6137335" y="2492936"/>
                  <a:pt x="6033573" y="2542363"/>
                </a:cubicBezTo>
                <a:cubicBezTo>
                  <a:pt x="5929811" y="2591790"/>
                  <a:pt x="5471351" y="2483513"/>
                  <a:pt x="5323741" y="2542363"/>
                </a:cubicBezTo>
                <a:cubicBezTo>
                  <a:pt x="5176131" y="2601213"/>
                  <a:pt x="4813449" y="2524035"/>
                  <a:pt x="4495603" y="2542363"/>
                </a:cubicBezTo>
                <a:cubicBezTo>
                  <a:pt x="4177757" y="2560691"/>
                  <a:pt x="4366522" y="2525673"/>
                  <a:pt x="4258993" y="2542363"/>
                </a:cubicBezTo>
                <a:cubicBezTo>
                  <a:pt x="4151464" y="2559053"/>
                  <a:pt x="3985647" y="2532015"/>
                  <a:pt x="3904077" y="2542363"/>
                </a:cubicBezTo>
                <a:cubicBezTo>
                  <a:pt x="3822507" y="2552711"/>
                  <a:pt x="3485493" y="2511322"/>
                  <a:pt x="3194244" y="2542363"/>
                </a:cubicBezTo>
                <a:cubicBezTo>
                  <a:pt x="2902995" y="2573404"/>
                  <a:pt x="2721730" y="2500236"/>
                  <a:pt x="2366107" y="2542363"/>
                </a:cubicBezTo>
                <a:cubicBezTo>
                  <a:pt x="2010484" y="2584490"/>
                  <a:pt x="2197766" y="2521754"/>
                  <a:pt x="2129496" y="2542363"/>
                </a:cubicBezTo>
                <a:cubicBezTo>
                  <a:pt x="2061226" y="2562972"/>
                  <a:pt x="1823950" y="2500471"/>
                  <a:pt x="1656275" y="2542363"/>
                </a:cubicBezTo>
                <a:cubicBezTo>
                  <a:pt x="1488600" y="2584255"/>
                  <a:pt x="1185005" y="2517342"/>
                  <a:pt x="946443" y="2542363"/>
                </a:cubicBezTo>
                <a:cubicBezTo>
                  <a:pt x="707881" y="2567384"/>
                  <a:pt x="284652" y="2539500"/>
                  <a:pt x="0" y="2542363"/>
                </a:cubicBezTo>
                <a:cubicBezTo>
                  <a:pt x="-32538" y="2437886"/>
                  <a:pt x="8971" y="2228110"/>
                  <a:pt x="0" y="2033890"/>
                </a:cubicBezTo>
                <a:cubicBezTo>
                  <a:pt x="-8971" y="1839670"/>
                  <a:pt x="14954" y="1710673"/>
                  <a:pt x="0" y="1499994"/>
                </a:cubicBezTo>
                <a:cubicBezTo>
                  <a:pt x="-14954" y="1289315"/>
                  <a:pt x="37540" y="1209544"/>
                  <a:pt x="0" y="940674"/>
                </a:cubicBezTo>
                <a:cubicBezTo>
                  <a:pt x="-37540" y="671804"/>
                  <a:pt x="70580" y="380046"/>
                  <a:pt x="0" y="0"/>
                </a:cubicBezTo>
                <a:close/>
              </a:path>
            </a:pathLst>
          </a:custGeom>
          <a:solidFill>
            <a:schemeClr val="accent3">
              <a:lumMod val="20000"/>
              <a:lumOff val="80000"/>
            </a:schemeClr>
          </a:solidFill>
          <a:ln w="28575">
            <a:solidFill>
              <a:schemeClr val="accent6">
                <a:lumMod val="75000"/>
              </a:schemeClr>
            </a:solidFill>
            <a:extLst>
              <a:ext uri="{C807C97D-BFC1-408E-A445-0C87EB9F89A2}">
                <ask:lineSketchStyleProps xmlns:ask="http://schemas.microsoft.com/office/drawing/2018/sketchyshapes" sd="3787972201">
                  <a:prstGeom prst="rect">
                    <a:avLst/>
                  </a:prstGeom>
                  <ask:type>
                    <ask:lineSketchScribble/>
                  </ask:type>
                </ask:lineSketchStyleProps>
              </a:ext>
            </a:extLst>
          </a:ln>
        </p:spPr>
        <p:style>
          <a:lnRef idx="1">
            <a:schemeClr val="accent6"/>
          </a:lnRef>
          <a:fillRef idx="2">
            <a:schemeClr val="accent6"/>
          </a:fillRef>
          <a:effectRef idx="1">
            <a:schemeClr val="accent6"/>
          </a:effectRef>
          <a:fontRef idx="minor">
            <a:schemeClr val="dk1"/>
          </a:fontRef>
        </p:style>
        <p:txBody>
          <a:bodyPr wrap="square">
            <a:spAutoFit/>
          </a:bodyPr>
          <a:lstStyle/>
          <a:p>
            <a:pPr algn="l">
              <a:lnSpc>
                <a:spcPct val="150000"/>
              </a:lnSpc>
            </a:pPr>
            <a:r>
              <a:rPr lang="en-US" b="0" i="0" u="none" strike="noStrike" baseline="0" dirty="0"/>
              <a:t>Once find the electron peaks, </a:t>
            </a:r>
            <a:r>
              <a:rPr lang="en-US" b="0" i="0" u="none" strike="noStrike" baseline="0" dirty="0" err="1"/>
              <a:t>clusterization</a:t>
            </a:r>
            <a:r>
              <a:rPr lang="en-US" b="0" i="0" u="none" strike="noStrike" baseline="0" dirty="0"/>
              <a:t> of the electron peaks into ionization clusters has been implemented:</a:t>
            </a:r>
            <a:endParaRPr lang="en-US" dirty="0"/>
          </a:p>
          <a:p>
            <a:pPr marL="342900" indent="-342900" algn="l">
              <a:lnSpc>
                <a:spcPct val="150000"/>
              </a:lnSpc>
              <a:buAutoNum type="arabicParenR"/>
            </a:pPr>
            <a:r>
              <a:rPr lang="en-US" b="0" i="0" u="none" strike="noStrike" baseline="0" dirty="0"/>
              <a:t>Association of electron peaks consisting in consecutive bins (difference in time == 1 bin) electrons to a single electron in order to eliminate fake electrons.</a:t>
            </a:r>
          </a:p>
          <a:p>
            <a:pPr marL="342900" indent="-342900" algn="l">
              <a:lnSpc>
                <a:spcPct val="150000"/>
              </a:lnSpc>
              <a:buAutoNum type="arabicParenR"/>
            </a:pPr>
            <a:r>
              <a:rPr lang="en-US" b="0" i="0" u="none" strike="noStrike" baseline="0" dirty="0"/>
              <a:t> Contiguous electrons peaks which are compatible with the electrons diffusion time (2.5 ns or 3 bins) must be considered belonging to the same ionization cluster.  </a:t>
            </a:r>
          </a:p>
          <a:p>
            <a:pPr marL="342900" indent="-342900" algn="l">
              <a:lnSpc>
                <a:spcPct val="150000"/>
              </a:lnSpc>
              <a:buAutoNum type="arabicParenR"/>
            </a:pPr>
            <a:r>
              <a:rPr lang="en-US" b="0" i="0" u="none" strike="noStrike" baseline="0" dirty="0"/>
              <a:t>Position of the clusters is taken as the position of the last electron in the cluste</a:t>
            </a:r>
            <a:r>
              <a:rPr lang="en-US" dirty="0"/>
              <a:t>r.</a:t>
            </a:r>
            <a:endParaRPr lang="en-US" b="0" i="0" u="none" strike="noStrike" baseline="0" dirty="0"/>
          </a:p>
        </p:txBody>
      </p:sp>
      <p:grpSp>
        <p:nvGrpSpPr>
          <p:cNvPr id="12" name="Group 11">
            <a:extLst>
              <a:ext uri="{FF2B5EF4-FFF2-40B4-BE49-F238E27FC236}">
                <a16:creationId xmlns:a16="http://schemas.microsoft.com/office/drawing/2014/main" id="{43BE934D-E3F7-A3F8-04AF-E7980F08D5A8}"/>
              </a:ext>
            </a:extLst>
          </p:cNvPr>
          <p:cNvGrpSpPr/>
          <p:nvPr/>
        </p:nvGrpSpPr>
        <p:grpSpPr>
          <a:xfrm>
            <a:off x="6608942" y="3914156"/>
            <a:ext cx="4228656" cy="2880000"/>
            <a:chOff x="7552084" y="3869068"/>
            <a:chExt cx="4228656" cy="2880000"/>
          </a:xfrm>
        </p:grpSpPr>
        <p:pic>
          <p:nvPicPr>
            <p:cNvPr id="7" name="Immagine 226">
              <a:extLst>
                <a:ext uri="{FF2B5EF4-FFF2-40B4-BE49-F238E27FC236}">
                  <a16:creationId xmlns:a16="http://schemas.microsoft.com/office/drawing/2014/main" id="{486FBD80-97D4-5501-DD0D-ABCE4D337B3E}"/>
                </a:ext>
              </a:extLst>
            </p:cNvPr>
            <p:cNvPicPr>
              <a:picLocks noChangeAspect="1"/>
            </p:cNvPicPr>
            <p:nvPr/>
          </p:nvPicPr>
          <p:blipFill>
            <a:blip r:embed="rId2"/>
            <a:stretch>
              <a:fillRect/>
            </a:stretch>
          </p:blipFill>
          <p:spPr>
            <a:xfrm>
              <a:off x="7552084" y="3869068"/>
              <a:ext cx="4228656" cy="2880000"/>
            </a:xfrm>
            <a:prstGeom prst="rect">
              <a:avLst/>
            </a:prstGeom>
          </p:spPr>
        </p:pic>
        <p:pic>
          <p:nvPicPr>
            <p:cNvPr id="11" name="Immagine 234">
              <a:extLst>
                <a:ext uri="{FF2B5EF4-FFF2-40B4-BE49-F238E27FC236}">
                  <a16:creationId xmlns:a16="http://schemas.microsoft.com/office/drawing/2014/main" id="{DEC9D54C-C06B-6C47-2B26-20F8462BB6A3}"/>
                </a:ext>
              </a:extLst>
            </p:cNvPr>
            <p:cNvPicPr>
              <a:picLocks noChangeAspect="1"/>
            </p:cNvPicPr>
            <p:nvPr/>
          </p:nvPicPr>
          <p:blipFill rotWithShape="1">
            <a:blip r:embed="rId3"/>
            <a:srcRect l="55649" t="19191" r="20903" b="50806"/>
            <a:stretch/>
          </p:blipFill>
          <p:spPr>
            <a:xfrm>
              <a:off x="9948163" y="4467516"/>
              <a:ext cx="991523" cy="864096"/>
            </a:xfrm>
            <a:prstGeom prst="rect">
              <a:avLst/>
            </a:prstGeom>
          </p:spPr>
        </p:pic>
      </p:grpSp>
      <p:pic>
        <p:nvPicPr>
          <p:cNvPr id="8" name="Immagine 234">
            <a:extLst>
              <a:ext uri="{FF2B5EF4-FFF2-40B4-BE49-F238E27FC236}">
                <a16:creationId xmlns:a16="http://schemas.microsoft.com/office/drawing/2014/main" id="{2BF808FD-7745-A6DE-E9FD-5C97119FA29E}"/>
              </a:ext>
            </a:extLst>
          </p:cNvPr>
          <p:cNvPicPr>
            <a:picLocks noChangeAspect="1"/>
          </p:cNvPicPr>
          <p:nvPr/>
        </p:nvPicPr>
        <p:blipFill>
          <a:blip r:embed="rId3"/>
          <a:stretch>
            <a:fillRect/>
          </a:stretch>
        </p:blipFill>
        <p:spPr>
          <a:xfrm>
            <a:off x="1354403" y="3914156"/>
            <a:ext cx="4228657" cy="2880000"/>
          </a:xfrm>
          <a:prstGeom prst="rect">
            <a:avLst/>
          </a:prstGeom>
        </p:spPr>
      </p:pic>
      <p:sp>
        <p:nvSpPr>
          <p:cNvPr id="15" name="TextBox 14">
            <a:extLst>
              <a:ext uri="{FF2B5EF4-FFF2-40B4-BE49-F238E27FC236}">
                <a16:creationId xmlns:a16="http://schemas.microsoft.com/office/drawing/2014/main" id="{9DC06C3C-1B14-B23C-F567-B7D660EE603B}"/>
              </a:ext>
            </a:extLst>
          </p:cNvPr>
          <p:cNvSpPr txBox="1"/>
          <p:nvPr/>
        </p:nvSpPr>
        <p:spPr>
          <a:xfrm>
            <a:off x="7368150" y="4332446"/>
            <a:ext cx="749287" cy="369332"/>
          </a:xfrm>
          <a:custGeom>
            <a:avLst/>
            <a:gdLst>
              <a:gd name="connsiteX0" fmla="*/ 0 w 749287"/>
              <a:gd name="connsiteY0" fmla="*/ 0 h 369332"/>
              <a:gd name="connsiteX1" fmla="*/ 389629 w 749287"/>
              <a:gd name="connsiteY1" fmla="*/ 0 h 369332"/>
              <a:gd name="connsiteX2" fmla="*/ 749287 w 749287"/>
              <a:gd name="connsiteY2" fmla="*/ 0 h 369332"/>
              <a:gd name="connsiteX3" fmla="*/ 749287 w 749287"/>
              <a:gd name="connsiteY3" fmla="*/ 369332 h 369332"/>
              <a:gd name="connsiteX4" fmla="*/ 374644 w 749287"/>
              <a:gd name="connsiteY4" fmla="*/ 369332 h 369332"/>
              <a:gd name="connsiteX5" fmla="*/ 0 w 749287"/>
              <a:gd name="connsiteY5" fmla="*/ 369332 h 369332"/>
              <a:gd name="connsiteX6" fmla="*/ 0 w 749287"/>
              <a:gd name="connsiteY6" fmla="*/ 0 h 369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9287" h="369332" extrusionOk="0">
                <a:moveTo>
                  <a:pt x="0" y="0"/>
                </a:moveTo>
                <a:cubicBezTo>
                  <a:pt x="158932" y="-5391"/>
                  <a:pt x="286817" y="14925"/>
                  <a:pt x="389629" y="0"/>
                </a:cubicBezTo>
                <a:cubicBezTo>
                  <a:pt x="492441" y="-14925"/>
                  <a:pt x="603104" y="10213"/>
                  <a:pt x="749287" y="0"/>
                </a:cubicBezTo>
                <a:cubicBezTo>
                  <a:pt x="743434" y="93744"/>
                  <a:pt x="733412" y="220571"/>
                  <a:pt x="749287" y="369332"/>
                </a:cubicBezTo>
                <a:cubicBezTo>
                  <a:pt x="589748" y="356995"/>
                  <a:pt x="515321" y="386969"/>
                  <a:pt x="374644" y="369332"/>
                </a:cubicBezTo>
                <a:cubicBezTo>
                  <a:pt x="233967" y="351695"/>
                  <a:pt x="96380" y="355057"/>
                  <a:pt x="0" y="369332"/>
                </a:cubicBezTo>
                <a:cubicBezTo>
                  <a:pt x="8838" y="262003"/>
                  <a:pt x="12492" y="97347"/>
                  <a:pt x="0" y="0"/>
                </a:cubicBezTo>
                <a:close/>
              </a:path>
            </a:pathLst>
          </a:custGeom>
          <a:noFill/>
          <a:ln w="19050">
            <a:solidFill>
              <a:schemeClr val="accent4">
                <a:lumMod val="75000"/>
              </a:schemeClr>
            </a:solidFill>
            <a:extLst>
              <a:ext uri="{C807C97D-BFC1-408E-A445-0C87EB9F89A2}">
                <ask:lineSketchStyleProps xmlns:ask="http://schemas.microsoft.com/office/drawing/2018/sketchyshapes" sd="265878087">
                  <a:prstGeom prst="rect">
                    <a:avLst/>
                  </a:prstGeom>
                  <ask:type>
                    <ask:lineSketchFreehand/>
                  </ask:type>
                </ask:lineSketchStyleProps>
              </a:ext>
            </a:extLst>
          </a:ln>
        </p:spPr>
        <p:txBody>
          <a:bodyPr wrap="square" rtlCol="0">
            <a:spAutoFit/>
          </a:bodyPr>
          <a:lstStyle/>
          <a:p>
            <a:pPr algn="ctr"/>
            <a:r>
              <a:rPr lang="en-US" b="1" dirty="0">
                <a:solidFill>
                  <a:schemeClr val="accent6">
                    <a:lumMod val="75000"/>
                  </a:schemeClr>
                </a:solidFill>
              </a:rPr>
              <a:t>RTA</a:t>
            </a:r>
          </a:p>
        </p:txBody>
      </p:sp>
      <p:sp>
        <p:nvSpPr>
          <p:cNvPr id="16" name="TextBox 15">
            <a:extLst>
              <a:ext uri="{FF2B5EF4-FFF2-40B4-BE49-F238E27FC236}">
                <a16:creationId xmlns:a16="http://schemas.microsoft.com/office/drawing/2014/main" id="{96F8FCC4-A1F3-98C1-5168-3F813699F9F9}"/>
              </a:ext>
            </a:extLst>
          </p:cNvPr>
          <p:cNvSpPr txBox="1"/>
          <p:nvPr/>
        </p:nvSpPr>
        <p:spPr>
          <a:xfrm>
            <a:off x="2195456" y="4332446"/>
            <a:ext cx="850201" cy="369332"/>
          </a:xfrm>
          <a:custGeom>
            <a:avLst/>
            <a:gdLst>
              <a:gd name="connsiteX0" fmla="*/ 0 w 850201"/>
              <a:gd name="connsiteY0" fmla="*/ 0 h 369332"/>
              <a:gd name="connsiteX1" fmla="*/ 408096 w 850201"/>
              <a:gd name="connsiteY1" fmla="*/ 0 h 369332"/>
              <a:gd name="connsiteX2" fmla="*/ 850201 w 850201"/>
              <a:gd name="connsiteY2" fmla="*/ 0 h 369332"/>
              <a:gd name="connsiteX3" fmla="*/ 850201 w 850201"/>
              <a:gd name="connsiteY3" fmla="*/ 369332 h 369332"/>
              <a:gd name="connsiteX4" fmla="*/ 450607 w 850201"/>
              <a:gd name="connsiteY4" fmla="*/ 369332 h 369332"/>
              <a:gd name="connsiteX5" fmla="*/ 0 w 850201"/>
              <a:gd name="connsiteY5" fmla="*/ 369332 h 369332"/>
              <a:gd name="connsiteX6" fmla="*/ 0 w 850201"/>
              <a:gd name="connsiteY6" fmla="*/ 0 h 369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0201" h="369332" fill="none" extrusionOk="0">
                <a:moveTo>
                  <a:pt x="0" y="0"/>
                </a:moveTo>
                <a:cubicBezTo>
                  <a:pt x="140665" y="14301"/>
                  <a:pt x="232414" y="19857"/>
                  <a:pt x="408096" y="0"/>
                </a:cubicBezTo>
                <a:cubicBezTo>
                  <a:pt x="583778" y="-19857"/>
                  <a:pt x="689025" y="7709"/>
                  <a:pt x="850201" y="0"/>
                </a:cubicBezTo>
                <a:cubicBezTo>
                  <a:pt x="862625" y="168002"/>
                  <a:pt x="835464" y="285156"/>
                  <a:pt x="850201" y="369332"/>
                </a:cubicBezTo>
                <a:cubicBezTo>
                  <a:pt x="746571" y="377424"/>
                  <a:pt x="591847" y="369612"/>
                  <a:pt x="450607" y="369332"/>
                </a:cubicBezTo>
                <a:cubicBezTo>
                  <a:pt x="309367" y="369052"/>
                  <a:pt x="190011" y="366041"/>
                  <a:pt x="0" y="369332"/>
                </a:cubicBezTo>
                <a:cubicBezTo>
                  <a:pt x="-4302" y="275305"/>
                  <a:pt x="17838" y="138679"/>
                  <a:pt x="0" y="0"/>
                </a:cubicBezTo>
                <a:close/>
              </a:path>
              <a:path w="850201" h="369332" stroke="0" extrusionOk="0">
                <a:moveTo>
                  <a:pt x="0" y="0"/>
                </a:moveTo>
                <a:cubicBezTo>
                  <a:pt x="158474" y="6021"/>
                  <a:pt x="307389" y="-20229"/>
                  <a:pt x="442105" y="0"/>
                </a:cubicBezTo>
                <a:cubicBezTo>
                  <a:pt x="576822" y="20229"/>
                  <a:pt x="704926" y="17355"/>
                  <a:pt x="850201" y="0"/>
                </a:cubicBezTo>
                <a:cubicBezTo>
                  <a:pt x="850575" y="96448"/>
                  <a:pt x="833163" y="284141"/>
                  <a:pt x="850201" y="369332"/>
                </a:cubicBezTo>
                <a:cubicBezTo>
                  <a:pt x="724039" y="352414"/>
                  <a:pt x="599073" y="358806"/>
                  <a:pt x="433603" y="369332"/>
                </a:cubicBezTo>
                <a:cubicBezTo>
                  <a:pt x="268133" y="379858"/>
                  <a:pt x="211571" y="356837"/>
                  <a:pt x="0" y="369332"/>
                </a:cubicBezTo>
                <a:cubicBezTo>
                  <a:pt x="15581" y="202670"/>
                  <a:pt x="-7024" y="110420"/>
                  <a:pt x="0" y="0"/>
                </a:cubicBezTo>
                <a:close/>
              </a:path>
            </a:pathLst>
          </a:custGeom>
          <a:ln w="38100">
            <a:solidFill>
              <a:schemeClr val="accent3">
                <a:lumMod val="40000"/>
                <a:lumOff val="60000"/>
              </a:schemeClr>
            </a:solidFill>
            <a:extLst>
              <a:ext uri="{C807C97D-BFC1-408E-A445-0C87EB9F89A2}">
                <ask:lineSketchStyleProps xmlns:ask="http://schemas.microsoft.com/office/drawing/2018/sketchyshapes" sd="2100979516">
                  <a:prstGeom prst="rect">
                    <a:avLst/>
                  </a:prstGeom>
                  <ask:type>
                    <ask:lineSketchFreehand/>
                  </ask:type>
                </ask:lineSketchStyleProps>
              </a:ext>
            </a:extLst>
          </a:ln>
        </p:spPr>
        <p:style>
          <a:lnRef idx="2">
            <a:schemeClr val="accent3"/>
          </a:lnRef>
          <a:fillRef idx="1">
            <a:schemeClr val="lt1"/>
          </a:fillRef>
          <a:effectRef idx="0">
            <a:schemeClr val="accent3"/>
          </a:effectRef>
          <a:fontRef idx="minor">
            <a:schemeClr val="dk1"/>
          </a:fontRef>
        </p:style>
        <p:txBody>
          <a:bodyPr wrap="square" rtlCol="0">
            <a:spAutoFit/>
          </a:bodyPr>
          <a:lstStyle/>
          <a:p>
            <a:r>
              <a:rPr lang="en-US" b="1" dirty="0">
                <a:solidFill>
                  <a:schemeClr val="accent6">
                    <a:lumMod val="75000"/>
                  </a:schemeClr>
                </a:solidFill>
              </a:rPr>
              <a:t>DERIV</a:t>
            </a:r>
          </a:p>
        </p:txBody>
      </p:sp>
    </p:spTree>
    <p:extLst>
      <p:ext uri="{BB962C8B-B14F-4D97-AF65-F5344CB8AC3E}">
        <p14:creationId xmlns:p14="http://schemas.microsoft.com/office/powerpoint/2010/main" val="11512446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C363B00-7A5E-61A5-6D26-C21E6D51EBE5}"/>
              </a:ext>
            </a:extLst>
          </p:cNvPr>
          <p:cNvSpPr>
            <a:spLocks noGrp="1"/>
          </p:cNvSpPr>
          <p:nvPr>
            <p:ph type="sldNum" sz="quarter" idx="12"/>
          </p:nvPr>
        </p:nvSpPr>
        <p:spPr/>
        <p:txBody>
          <a:bodyPr/>
          <a:lstStyle/>
          <a:p>
            <a:fld id="{AAC8B39E-9834-48AB-8748-37836E11701E}" type="slidenum">
              <a:rPr lang="en-US" smtClean="0"/>
              <a:t>11</a:t>
            </a:fld>
            <a:endParaRPr lang="en-US"/>
          </a:p>
        </p:txBody>
      </p:sp>
      <p:sp>
        <p:nvSpPr>
          <p:cNvPr id="4" name="TextBox 3">
            <a:extLst>
              <a:ext uri="{FF2B5EF4-FFF2-40B4-BE49-F238E27FC236}">
                <a16:creationId xmlns:a16="http://schemas.microsoft.com/office/drawing/2014/main" id="{E3A4FADE-91E8-D80D-DD36-F34636DFD05D}"/>
              </a:ext>
            </a:extLst>
          </p:cNvPr>
          <p:cNvSpPr txBox="1"/>
          <p:nvPr/>
        </p:nvSpPr>
        <p:spPr>
          <a:xfrm>
            <a:off x="4006702" y="191386"/>
            <a:ext cx="4178596" cy="369332"/>
          </a:xfrm>
          <a:prstGeom prst="rect">
            <a:avLst/>
          </a:prstGeom>
          <a:noFill/>
        </p:spPr>
        <p:txBody>
          <a:bodyPr wrap="square" rtlCol="0">
            <a:spAutoFit/>
          </a:bodyPr>
          <a:lstStyle/>
          <a:p>
            <a:pPr algn="ctr"/>
            <a:r>
              <a:rPr lang="en-US" b="1" dirty="0">
                <a:solidFill>
                  <a:schemeClr val="accent6">
                    <a:lumMod val="75000"/>
                  </a:schemeClr>
                </a:solidFill>
              </a:rPr>
              <a:t>Comparison between the two algorithms</a:t>
            </a:r>
          </a:p>
        </p:txBody>
      </p:sp>
      <p:pic>
        <p:nvPicPr>
          <p:cNvPr id="5" name="Picture 4" descr="Chart&#10;&#10;Description automatically generated">
            <a:extLst>
              <a:ext uri="{FF2B5EF4-FFF2-40B4-BE49-F238E27FC236}">
                <a16:creationId xmlns:a16="http://schemas.microsoft.com/office/drawing/2014/main" id="{EA262C97-3417-5B62-26B2-039708CD6C73}"/>
              </a:ext>
            </a:extLst>
          </p:cNvPr>
          <p:cNvPicPr>
            <a:picLocks/>
          </p:cNvPicPr>
          <p:nvPr/>
        </p:nvPicPr>
        <p:blipFill rotWithShape="1">
          <a:blip r:embed="rId2">
            <a:extLst>
              <a:ext uri="{28A0092B-C50C-407E-A947-70E740481C1C}">
                <a14:useLocalDpi xmlns:a14="http://schemas.microsoft.com/office/drawing/2010/main" val="0"/>
              </a:ext>
            </a:extLst>
          </a:blip>
          <a:srcRect l="2160" t="66832" r="50000"/>
          <a:stretch/>
        </p:blipFill>
        <p:spPr>
          <a:xfrm>
            <a:off x="3810446" y="3573016"/>
            <a:ext cx="8283600" cy="2520000"/>
          </a:xfrm>
          <a:prstGeom prst="rect">
            <a:avLst/>
          </a:prstGeom>
        </p:spPr>
      </p:pic>
      <p:pic>
        <p:nvPicPr>
          <p:cNvPr id="9" name="Picture 8" descr="Diagram&#10;&#10;Description automatically generated">
            <a:extLst>
              <a:ext uri="{FF2B5EF4-FFF2-40B4-BE49-F238E27FC236}">
                <a16:creationId xmlns:a16="http://schemas.microsoft.com/office/drawing/2014/main" id="{98CD7286-F27A-B2FA-A261-A18503E090D7}"/>
              </a:ext>
            </a:extLst>
          </p:cNvPr>
          <p:cNvPicPr>
            <a:picLocks noChangeAspect="1"/>
          </p:cNvPicPr>
          <p:nvPr/>
        </p:nvPicPr>
        <p:blipFill rotWithShape="1">
          <a:blip r:embed="rId3">
            <a:extLst>
              <a:ext uri="{28A0092B-C50C-407E-A947-70E740481C1C}">
                <a14:useLocalDpi xmlns:a14="http://schemas.microsoft.com/office/drawing/2010/main" val="0"/>
              </a:ext>
            </a:extLst>
          </a:blip>
          <a:srcRect l="2160" t="65430" r="50000"/>
          <a:stretch/>
        </p:blipFill>
        <p:spPr>
          <a:xfrm>
            <a:off x="0" y="526595"/>
            <a:ext cx="8282355" cy="2520000"/>
          </a:xfrm>
          <a:prstGeom prst="rect">
            <a:avLst/>
          </a:prstGeom>
        </p:spPr>
      </p:pic>
      <p:sp>
        <p:nvSpPr>
          <p:cNvPr id="11" name="TextBox 10">
            <a:extLst>
              <a:ext uri="{FF2B5EF4-FFF2-40B4-BE49-F238E27FC236}">
                <a16:creationId xmlns:a16="http://schemas.microsoft.com/office/drawing/2014/main" id="{15922367-F432-C9E4-A63F-799B281B5C86}"/>
              </a:ext>
            </a:extLst>
          </p:cNvPr>
          <p:cNvSpPr txBox="1"/>
          <p:nvPr/>
        </p:nvSpPr>
        <p:spPr>
          <a:xfrm>
            <a:off x="8904312" y="1964602"/>
            <a:ext cx="2016224" cy="646331"/>
          </a:xfrm>
          <a:custGeom>
            <a:avLst/>
            <a:gdLst>
              <a:gd name="connsiteX0" fmla="*/ 0 w 2016224"/>
              <a:gd name="connsiteY0" fmla="*/ 0 h 646331"/>
              <a:gd name="connsiteX1" fmla="*/ 483894 w 2016224"/>
              <a:gd name="connsiteY1" fmla="*/ 0 h 646331"/>
              <a:gd name="connsiteX2" fmla="*/ 987950 w 2016224"/>
              <a:gd name="connsiteY2" fmla="*/ 0 h 646331"/>
              <a:gd name="connsiteX3" fmla="*/ 1512168 w 2016224"/>
              <a:gd name="connsiteY3" fmla="*/ 0 h 646331"/>
              <a:gd name="connsiteX4" fmla="*/ 2016224 w 2016224"/>
              <a:gd name="connsiteY4" fmla="*/ 0 h 646331"/>
              <a:gd name="connsiteX5" fmla="*/ 2016224 w 2016224"/>
              <a:gd name="connsiteY5" fmla="*/ 329629 h 646331"/>
              <a:gd name="connsiteX6" fmla="*/ 2016224 w 2016224"/>
              <a:gd name="connsiteY6" fmla="*/ 646331 h 646331"/>
              <a:gd name="connsiteX7" fmla="*/ 1471844 w 2016224"/>
              <a:gd name="connsiteY7" fmla="*/ 646331 h 646331"/>
              <a:gd name="connsiteX8" fmla="*/ 927463 w 2016224"/>
              <a:gd name="connsiteY8" fmla="*/ 646331 h 646331"/>
              <a:gd name="connsiteX9" fmla="*/ 0 w 2016224"/>
              <a:gd name="connsiteY9" fmla="*/ 646331 h 646331"/>
              <a:gd name="connsiteX10" fmla="*/ 0 w 2016224"/>
              <a:gd name="connsiteY10" fmla="*/ 329629 h 646331"/>
              <a:gd name="connsiteX11" fmla="*/ 0 w 2016224"/>
              <a:gd name="connsiteY11" fmla="*/ 0 h 64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16224" h="646331" fill="none" extrusionOk="0">
                <a:moveTo>
                  <a:pt x="0" y="0"/>
                </a:moveTo>
                <a:cubicBezTo>
                  <a:pt x="218729" y="-5411"/>
                  <a:pt x="365452" y="25133"/>
                  <a:pt x="483894" y="0"/>
                </a:cubicBezTo>
                <a:cubicBezTo>
                  <a:pt x="602336" y="-25133"/>
                  <a:pt x="739630" y="16199"/>
                  <a:pt x="987950" y="0"/>
                </a:cubicBezTo>
                <a:cubicBezTo>
                  <a:pt x="1236270" y="-16199"/>
                  <a:pt x="1287933" y="34224"/>
                  <a:pt x="1512168" y="0"/>
                </a:cubicBezTo>
                <a:cubicBezTo>
                  <a:pt x="1736403" y="-34224"/>
                  <a:pt x="1818778" y="14883"/>
                  <a:pt x="2016224" y="0"/>
                </a:cubicBezTo>
                <a:cubicBezTo>
                  <a:pt x="2047663" y="138098"/>
                  <a:pt x="2000647" y="172318"/>
                  <a:pt x="2016224" y="329629"/>
                </a:cubicBezTo>
                <a:cubicBezTo>
                  <a:pt x="2031801" y="486940"/>
                  <a:pt x="1981035" y="518547"/>
                  <a:pt x="2016224" y="646331"/>
                </a:cubicBezTo>
                <a:cubicBezTo>
                  <a:pt x="1896337" y="704638"/>
                  <a:pt x="1630847" y="631573"/>
                  <a:pt x="1471844" y="646331"/>
                </a:cubicBezTo>
                <a:cubicBezTo>
                  <a:pt x="1312841" y="661089"/>
                  <a:pt x="1156226" y="583494"/>
                  <a:pt x="927463" y="646331"/>
                </a:cubicBezTo>
                <a:cubicBezTo>
                  <a:pt x="698700" y="709168"/>
                  <a:pt x="198870" y="536643"/>
                  <a:pt x="0" y="646331"/>
                </a:cubicBezTo>
                <a:cubicBezTo>
                  <a:pt x="-33952" y="494166"/>
                  <a:pt x="19450" y="412375"/>
                  <a:pt x="0" y="329629"/>
                </a:cubicBezTo>
                <a:cubicBezTo>
                  <a:pt x="-19450" y="246883"/>
                  <a:pt x="11518" y="109323"/>
                  <a:pt x="0" y="0"/>
                </a:cubicBezTo>
                <a:close/>
              </a:path>
              <a:path w="2016224" h="646331" stroke="0" extrusionOk="0">
                <a:moveTo>
                  <a:pt x="0" y="0"/>
                </a:moveTo>
                <a:cubicBezTo>
                  <a:pt x="116150" y="-46367"/>
                  <a:pt x="386887" y="17538"/>
                  <a:pt x="483894" y="0"/>
                </a:cubicBezTo>
                <a:cubicBezTo>
                  <a:pt x="580901" y="-17538"/>
                  <a:pt x="795621" y="13874"/>
                  <a:pt x="927463" y="0"/>
                </a:cubicBezTo>
                <a:cubicBezTo>
                  <a:pt x="1059305" y="-13874"/>
                  <a:pt x="1324062" y="48078"/>
                  <a:pt x="1471844" y="0"/>
                </a:cubicBezTo>
                <a:cubicBezTo>
                  <a:pt x="1619626" y="-48078"/>
                  <a:pt x="1888185" y="41740"/>
                  <a:pt x="2016224" y="0"/>
                </a:cubicBezTo>
                <a:cubicBezTo>
                  <a:pt x="2024907" y="66160"/>
                  <a:pt x="1991512" y="249942"/>
                  <a:pt x="2016224" y="316702"/>
                </a:cubicBezTo>
                <a:cubicBezTo>
                  <a:pt x="2040936" y="383462"/>
                  <a:pt x="1994383" y="564609"/>
                  <a:pt x="2016224" y="646331"/>
                </a:cubicBezTo>
                <a:cubicBezTo>
                  <a:pt x="1830021" y="678461"/>
                  <a:pt x="1685544" y="613281"/>
                  <a:pt x="1512168" y="646331"/>
                </a:cubicBezTo>
                <a:cubicBezTo>
                  <a:pt x="1338792" y="679381"/>
                  <a:pt x="1192680" y="612306"/>
                  <a:pt x="967788" y="646331"/>
                </a:cubicBezTo>
                <a:cubicBezTo>
                  <a:pt x="742896" y="680356"/>
                  <a:pt x="663958" y="625234"/>
                  <a:pt x="524218" y="646331"/>
                </a:cubicBezTo>
                <a:cubicBezTo>
                  <a:pt x="384478" y="667428"/>
                  <a:pt x="239406" y="634259"/>
                  <a:pt x="0" y="646331"/>
                </a:cubicBezTo>
                <a:cubicBezTo>
                  <a:pt x="-5824" y="570951"/>
                  <a:pt x="1433" y="401953"/>
                  <a:pt x="0" y="323166"/>
                </a:cubicBezTo>
                <a:cubicBezTo>
                  <a:pt x="-1433" y="244380"/>
                  <a:pt x="23279" y="115607"/>
                  <a:pt x="0" y="0"/>
                </a:cubicBezTo>
                <a:close/>
              </a:path>
            </a:pathLst>
          </a:custGeom>
          <a:ln>
            <a:extLst>
              <a:ext uri="{C807C97D-BFC1-408E-A445-0C87EB9F89A2}">
                <ask:lineSketchStyleProps xmlns:ask="http://schemas.microsoft.com/office/drawing/2018/sketchyshapes" sd="1219033472">
                  <a:prstGeom prst="rect">
                    <a:avLst/>
                  </a:prstGeom>
                  <ask:type>
                    <ask:lineSketchScribble/>
                  </ask:type>
                </ask:lineSketchStyleProps>
              </a:ext>
            </a:extLst>
          </a:ln>
        </p:spPr>
        <p:style>
          <a:lnRef idx="1">
            <a:schemeClr val="accent3"/>
          </a:lnRef>
          <a:fillRef idx="3">
            <a:schemeClr val="accent3"/>
          </a:fillRef>
          <a:effectRef idx="2">
            <a:schemeClr val="accent3"/>
          </a:effectRef>
          <a:fontRef idx="minor">
            <a:schemeClr val="lt1"/>
          </a:fontRef>
        </p:style>
        <p:txBody>
          <a:bodyPr wrap="square" rtlCol="0">
            <a:spAutoFit/>
          </a:bodyPr>
          <a:lstStyle/>
          <a:p>
            <a:pPr algn="ctr"/>
            <a:r>
              <a:rPr lang="en-US" dirty="0"/>
              <a:t>POISSONIAN DISTRIBUTION!</a:t>
            </a:r>
          </a:p>
        </p:txBody>
      </p:sp>
      <p:sp>
        <p:nvSpPr>
          <p:cNvPr id="13" name="TextBox 12">
            <a:extLst>
              <a:ext uri="{FF2B5EF4-FFF2-40B4-BE49-F238E27FC236}">
                <a16:creationId xmlns:a16="http://schemas.microsoft.com/office/drawing/2014/main" id="{58CE0DB2-EF98-BDA8-A9F7-9D1CA882C3A8}"/>
              </a:ext>
            </a:extLst>
          </p:cNvPr>
          <p:cNvSpPr txBox="1"/>
          <p:nvPr/>
        </p:nvSpPr>
        <p:spPr>
          <a:xfrm>
            <a:off x="6528048" y="4149080"/>
            <a:ext cx="749287" cy="369332"/>
          </a:xfrm>
          <a:custGeom>
            <a:avLst/>
            <a:gdLst>
              <a:gd name="connsiteX0" fmla="*/ 0 w 749287"/>
              <a:gd name="connsiteY0" fmla="*/ 0 h 369332"/>
              <a:gd name="connsiteX1" fmla="*/ 389629 w 749287"/>
              <a:gd name="connsiteY1" fmla="*/ 0 h 369332"/>
              <a:gd name="connsiteX2" fmla="*/ 749287 w 749287"/>
              <a:gd name="connsiteY2" fmla="*/ 0 h 369332"/>
              <a:gd name="connsiteX3" fmla="*/ 749287 w 749287"/>
              <a:gd name="connsiteY3" fmla="*/ 369332 h 369332"/>
              <a:gd name="connsiteX4" fmla="*/ 374644 w 749287"/>
              <a:gd name="connsiteY4" fmla="*/ 369332 h 369332"/>
              <a:gd name="connsiteX5" fmla="*/ 0 w 749287"/>
              <a:gd name="connsiteY5" fmla="*/ 369332 h 369332"/>
              <a:gd name="connsiteX6" fmla="*/ 0 w 749287"/>
              <a:gd name="connsiteY6" fmla="*/ 0 h 369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9287" h="369332" extrusionOk="0">
                <a:moveTo>
                  <a:pt x="0" y="0"/>
                </a:moveTo>
                <a:cubicBezTo>
                  <a:pt x="158932" y="-5391"/>
                  <a:pt x="286817" y="14925"/>
                  <a:pt x="389629" y="0"/>
                </a:cubicBezTo>
                <a:cubicBezTo>
                  <a:pt x="492441" y="-14925"/>
                  <a:pt x="603104" y="10213"/>
                  <a:pt x="749287" y="0"/>
                </a:cubicBezTo>
                <a:cubicBezTo>
                  <a:pt x="743434" y="93744"/>
                  <a:pt x="733412" y="220571"/>
                  <a:pt x="749287" y="369332"/>
                </a:cubicBezTo>
                <a:cubicBezTo>
                  <a:pt x="589748" y="356995"/>
                  <a:pt x="515321" y="386969"/>
                  <a:pt x="374644" y="369332"/>
                </a:cubicBezTo>
                <a:cubicBezTo>
                  <a:pt x="233967" y="351695"/>
                  <a:pt x="96380" y="355057"/>
                  <a:pt x="0" y="369332"/>
                </a:cubicBezTo>
                <a:cubicBezTo>
                  <a:pt x="8838" y="262003"/>
                  <a:pt x="12492" y="97347"/>
                  <a:pt x="0" y="0"/>
                </a:cubicBezTo>
                <a:close/>
              </a:path>
            </a:pathLst>
          </a:custGeom>
          <a:noFill/>
          <a:ln w="19050">
            <a:solidFill>
              <a:schemeClr val="accent4">
                <a:lumMod val="75000"/>
              </a:schemeClr>
            </a:solidFill>
            <a:extLst>
              <a:ext uri="{C807C97D-BFC1-408E-A445-0C87EB9F89A2}">
                <ask:lineSketchStyleProps xmlns:ask="http://schemas.microsoft.com/office/drawing/2018/sketchyshapes" sd="265878087">
                  <a:prstGeom prst="rect">
                    <a:avLst/>
                  </a:prstGeom>
                  <ask:type>
                    <ask:lineSketchFreehand/>
                  </ask:type>
                </ask:lineSketchStyleProps>
              </a:ext>
            </a:extLst>
          </a:ln>
        </p:spPr>
        <p:txBody>
          <a:bodyPr wrap="square" rtlCol="0">
            <a:spAutoFit/>
          </a:bodyPr>
          <a:lstStyle/>
          <a:p>
            <a:pPr algn="ctr"/>
            <a:r>
              <a:rPr lang="en-US" b="1" dirty="0">
                <a:solidFill>
                  <a:schemeClr val="accent6">
                    <a:lumMod val="75000"/>
                  </a:schemeClr>
                </a:solidFill>
              </a:rPr>
              <a:t>RTA</a:t>
            </a:r>
          </a:p>
        </p:txBody>
      </p:sp>
      <p:sp>
        <p:nvSpPr>
          <p:cNvPr id="14" name="TextBox 13">
            <a:extLst>
              <a:ext uri="{FF2B5EF4-FFF2-40B4-BE49-F238E27FC236}">
                <a16:creationId xmlns:a16="http://schemas.microsoft.com/office/drawing/2014/main" id="{B39BAEB6-4545-D1AF-8866-098C6396BDFA}"/>
              </a:ext>
            </a:extLst>
          </p:cNvPr>
          <p:cNvSpPr txBox="1"/>
          <p:nvPr/>
        </p:nvSpPr>
        <p:spPr>
          <a:xfrm>
            <a:off x="2783632" y="1124744"/>
            <a:ext cx="850201" cy="369332"/>
          </a:xfrm>
          <a:custGeom>
            <a:avLst/>
            <a:gdLst>
              <a:gd name="connsiteX0" fmla="*/ 0 w 850201"/>
              <a:gd name="connsiteY0" fmla="*/ 0 h 369332"/>
              <a:gd name="connsiteX1" fmla="*/ 442105 w 850201"/>
              <a:gd name="connsiteY1" fmla="*/ 0 h 369332"/>
              <a:gd name="connsiteX2" fmla="*/ 850201 w 850201"/>
              <a:gd name="connsiteY2" fmla="*/ 0 h 369332"/>
              <a:gd name="connsiteX3" fmla="*/ 850201 w 850201"/>
              <a:gd name="connsiteY3" fmla="*/ 369332 h 369332"/>
              <a:gd name="connsiteX4" fmla="*/ 433603 w 850201"/>
              <a:gd name="connsiteY4" fmla="*/ 369332 h 369332"/>
              <a:gd name="connsiteX5" fmla="*/ 0 w 850201"/>
              <a:gd name="connsiteY5" fmla="*/ 369332 h 369332"/>
              <a:gd name="connsiteX6" fmla="*/ 0 w 850201"/>
              <a:gd name="connsiteY6" fmla="*/ 0 h 369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0201" h="369332" extrusionOk="0">
                <a:moveTo>
                  <a:pt x="0" y="0"/>
                </a:moveTo>
                <a:cubicBezTo>
                  <a:pt x="158474" y="6021"/>
                  <a:pt x="307389" y="-20229"/>
                  <a:pt x="442105" y="0"/>
                </a:cubicBezTo>
                <a:cubicBezTo>
                  <a:pt x="576822" y="20229"/>
                  <a:pt x="704926" y="17355"/>
                  <a:pt x="850201" y="0"/>
                </a:cubicBezTo>
                <a:cubicBezTo>
                  <a:pt x="850575" y="96448"/>
                  <a:pt x="833163" y="284141"/>
                  <a:pt x="850201" y="369332"/>
                </a:cubicBezTo>
                <a:cubicBezTo>
                  <a:pt x="724039" y="352414"/>
                  <a:pt x="599073" y="358806"/>
                  <a:pt x="433603" y="369332"/>
                </a:cubicBezTo>
                <a:cubicBezTo>
                  <a:pt x="268133" y="379858"/>
                  <a:pt x="211571" y="356837"/>
                  <a:pt x="0" y="369332"/>
                </a:cubicBezTo>
                <a:cubicBezTo>
                  <a:pt x="15581" y="202670"/>
                  <a:pt x="-7024" y="110420"/>
                  <a:pt x="0" y="0"/>
                </a:cubicBezTo>
                <a:close/>
              </a:path>
            </a:pathLst>
          </a:custGeom>
          <a:noFill/>
          <a:ln w="38100">
            <a:solidFill>
              <a:schemeClr val="accent3">
                <a:lumMod val="40000"/>
                <a:lumOff val="60000"/>
              </a:schemeClr>
            </a:solidFill>
            <a:extLst>
              <a:ext uri="{C807C97D-BFC1-408E-A445-0C87EB9F89A2}">
                <ask:lineSketchStyleProps xmlns:ask="http://schemas.microsoft.com/office/drawing/2018/sketchyshapes" sd="2100979516">
                  <a:prstGeom prst="rect">
                    <a:avLst/>
                  </a:prstGeom>
                  <ask:type>
                    <ask:lineSketchFreehand/>
                  </ask:type>
                </ask:lineSketchStyleProps>
              </a:ext>
            </a:extLst>
          </a:ln>
        </p:spPr>
        <p:style>
          <a:lnRef idx="2">
            <a:schemeClr val="accent3"/>
          </a:lnRef>
          <a:fillRef idx="1">
            <a:schemeClr val="lt1"/>
          </a:fillRef>
          <a:effectRef idx="0">
            <a:schemeClr val="accent3"/>
          </a:effectRef>
          <a:fontRef idx="minor">
            <a:schemeClr val="dk1"/>
          </a:fontRef>
        </p:style>
        <p:txBody>
          <a:bodyPr wrap="square" rtlCol="0">
            <a:spAutoFit/>
          </a:bodyPr>
          <a:lstStyle/>
          <a:p>
            <a:r>
              <a:rPr lang="en-US" b="1" dirty="0">
                <a:solidFill>
                  <a:schemeClr val="accent6">
                    <a:lumMod val="75000"/>
                  </a:schemeClr>
                </a:solidFill>
              </a:rPr>
              <a:t>DERIV</a:t>
            </a:r>
          </a:p>
        </p:txBody>
      </p:sp>
    </p:spTree>
    <p:extLst>
      <p:ext uri="{BB962C8B-B14F-4D97-AF65-F5344CB8AC3E}">
        <p14:creationId xmlns:p14="http://schemas.microsoft.com/office/powerpoint/2010/main" val="21731833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65E1824-9DFC-6059-244B-EE5BCB20FD45}"/>
              </a:ext>
            </a:extLst>
          </p:cNvPr>
          <p:cNvSpPr>
            <a:spLocks noGrp="1"/>
          </p:cNvSpPr>
          <p:nvPr>
            <p:ph type="sldNum" sz="quarter" idx="12"/>
          </p:nvPr>
        </p:nvSpPr>
        <p:spPr/>
        <p:txBody>
          <a:bodyPr/>
          <a:lstStyle/>
          <a:p>
            <a:fld id="{AAC8B39E-9834-48AB-8748-37836E11701E}" type="slidenum">
              <a:rPr lang="en-US" smtClean="0"/>
              <a:pPr/>
              <a:t>12</a:t>
            </a:fld>
            <a:endParaRPr lang="en-US" dirty="0"/>
          </a:p>
        </p:txBody>
      </p:sp>
      <p:sp>
        <p:nvSpPr>
          <p:cNvPr id="5" name="TextBox 4">
            <a:extLst>
              <a:ext uri="{FF2B5EF4-FFF2-40B4-BE49-F238E27FC236}">
                <a16:creationId xmlns:a16="http://schemas.microsoft.com/office/drawing/2014/main" id="{3E44663E-0373-8B33-4526-80610CBC0F2C}"/>
              </a:ext>
            </a:extLst>
          </p:cNvPr>
          <p:cNvSpPr txBox="1"/>
          <p:nvPr/>
        </p:nvSpPr>
        <p:spPr>
          <a:xfrm>
            <a:off x="3779168" y="116632"/>
            <a:ext cx="4633664" cy="369332"/>
          </a:xfrm>
          <a:prstGeom prst="rect">
            <a:avLst/>
          </a:prstGeom>
          <a:noFill/>
        </p:spPr>
        <p:txBody>
          <a:bodyPr wrap="square" rtlCol="0">
            <a:spAutoFit/>
          </a:bodyPr>
          <a:lstStyle/>
          <a:p>
            <a:pPr algn="ctr"/>
            <a:r>
              <a:rPr lang="en-US" b="1" dirty="0">
                <a:solidFill>
                  <a:srgbClr val="00B0F0"/>
                </a:solidFill>
              </a:rPr>
              <a:t>The second part of the test beam</a:t>
            </a:r>
          </a:p>
        </p:txBody>
      </p:sp>
      <p:sp>
        <p:nvSpPr>
          <p:cNvPr id="6" name="TextBox 5">
            <a:extLst>
              <a:ext uri="{FF2B5EF4-FFF2-40B4-BE49-F238E27FC236}">
                <a16:creationId xmlns:a16="http://schemas.microsoft.com/office/drawing/2014/main" id="{20F0F39F-8DA0-BFBE-D7BA-FD583E3553A1}"/>
              </a:ext>
            </a:extLst>
          </p:cNvPr>
          <p:cNvSpPr txBox="1"/>
          <p:nvPr/>
        </p:nvSpPr>
        <p:spPr>
          <a:xfrm>
            <a:off x="185967" y="495754"/>
            <a:ext cx="7848872" cy="1569660"/>
          </a:xfrm>
          <a:prstGeom prst="rect">
            <a:avLst/>
          </a:prstGeom>
          <a:noFill/>
        </p:spPr>
        <p:txBody>
          <a:bodyPr wrap="square" rtlCol="0">
            <a:spAutoFit/>
          </a:bodyPr>
          <a:lstStyle/>
          <a:p>
            <a:pPr marL="285750" indent="-285750">
              <a:buFont typeface="Arial" panose="020B0604020202020204" pitchFamily="34" charset="0"/>
              <a:buChar char="•"/>
            </a:pPr>
            <a:r>
              <a:rPr lang="en-US" sz="1600" dirty="0"/>
              <a:t>20 tubes with different wires (different material and diameter) and different cell size.</a:t>
            </a:r>
          </a:p>
          <a:p>
            <a:pPr marL="285750" indent="-285750">
              <a:buFont typeface="Arial" panose="020B0604020202020204" pitchFamily="34" charset="0"/>
              <a:buChar char="•"/>
            </a:pPr>
            <a:r>
              <a:rPr lang="en-US" sz="1600" dirty="0"/>
              <a:t>1 16-channel DRS</a:t>
            </a:r>
          </a:p>
          <a:p>
            <a:pPr marL="285750" indent="-285750">
              <a:buFont typeface="Arial" panose="020B0604020202020204" pitchFamily="34" charset="0"/>
              <a:buChar char="•"/>
            </a:pPr>
            <a:r>
              <a:rPr lang="en-US" sz="1600" dirty="0"/>
              <a:t>3 4-channel DRS</a:t>
            </a:r>
          </a:p>
          <a:p>
            <a:pPr marL="285750" indent="-285750">
              <a:buFont typeface="Arial" panose="020B0604020202020204" pitchFamily="34" charset="0"/>
              <a:buChar char="•"/>
            </a:pPr>
            <a:r>
              <a:rPr lang="en-US" sz="1600" dirty="0"/>
              <a:t>The portable gas system</a:t>
            </a:r>
          </a:p>
          <a:p>
            <a:pPr marL="285750" indent="-285750">
              <a:buFont typeface="Arial" panose="020B0604020202020204" pitchFamily="34" charset="0"/>
              <a:buChar char="•"/>
            </a:pPr>
            <a:r>
              <a:rPr lang="en-US" sz="1600" dirty="0"/>
              <a:t>Custom PCBs for the 2 trigger scintillators.</a:t>
            </a:r>
          </a:p>
          <a:p>
            <a:pPr marL="285750" indent="-285750">
              <a:buFont typeface="Arial" panose="020B0604020202020204" pitchFamily="34" charset="0"/>
              <a:buChar char="•"/>
            </a:pPr>
            <a:r>
              <a:rPr lang="en-US" sz="1600" dirty="0"/>
              <a:t>Two external hard disk to store the data collected</a:t>
            </a:r>
          </a:p>
        </p:txBody>
      </p:sp>
      <p:grpSp>
        <p:nvGrpSpPr>
          <p:cNvPr id="40" name="Group 39">
            <a:extLst>
              <a:ext uri="{FF2B5EF4-FFF2-40B4-BE49-F238E27FC236}">
                <a16:creationId xmlns:a16="http://schemas.microsoft.com/office/drawing/2014/main" id="{E32BA9A5-29E1-1CE5-58DB-40FDE97175F0}"/>
              </a:ext>
            </a:extLst>
          </p:cNvPr>
          <p:cNvGrpSpPr/>
          <p:nvPr/>
        </p:nvGrpSpPr>
        <p:grpSpPr>
          <a:xfrm>
            <a:off x="4295800" y="2832236"/>
            <a:ext cx="2119814" cy="1123738"/>
            <a:chOff x="4922508" y="2744608"/>
            <a:chExt cx="2035247" cy="1042813"/>
          </a:xfrm>
        </p:grpSpPr>
        <p:sp>
          <p:nvSpPr>
            <p:cNvPr id="44" name="Oval 43">
              <a:extLst>
                <a:ext uri="{FF2B5EF4-FFF2-40B4-BE49-F238E27FC236}">
                  <a16:creationId xmlns:a16="http://schemas.microsoft.com/office/drawing/2014/main" id="{87676909-9C78-25A8-89E3-035B547E6FFB}"/>
                </a:ext>
              </a:extLst>
            </p:cNvPr>
            <p:cNvSpPr/>
            <p:nvPr/>
          </p:nvSpPr>
          <p:spPr>
            <a:xfrm flipH="1">
              <a:off x="4922508" y="2842163"/>
              <a:ext cx="133351" cy="130628"/>
            </a:xfrm>
            <a:prstGeom prst="ellipse">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rgbClr val="00B0F0"/>
                </a:solidFill>
              </a:endParaRPr>
            </a:p>
          </p:txBody>
        </p:sp>
        <p:sp>
          <p:nvSpPr>
            <p:cNvPr id="45" name="TextBox 44">
              <a:extLst>
                <a:ext uri="{FF2B5EF4-FFF2-40B4-BE49-F238E27FC236}">
                  <a16:creationId xmlns:a16="http://schemas.microsoft.com/office/drawing/2014/main" id="{DAC8DC59-0F50-4982-9634-27AA94051B69}"/>
                </a:ext>
              </a:extLst>
            </p:cNvPr>
            <p:cNvSpPr txBox="1"/>
            <p:nvPr/>
          </p:nvSpPr>
          <p:spPr>
            <a:xfrm>
              <a:off x="5189837" y="2744608"/>
              <a:ext cx="1767918" cy="369332"/>
            </a:xfrm>
            <a:prstGeom prst="rect">
              <a:avLst/>
            </a:prstGeom>
            <a:noFill/>
          </p:spPr>
          <p:txBody>
            <a:bodyPr wrap="square" rtlCol="0">
              <a:spAutoFit/>
            </a:bodyPr>
            <a:lstStyle/>
            <a:p>
              <a:r>
                <a:rPr lang="it-IT" dirty="0"/>
                <a:t>15 µm (</a:t>
              </a:r>
              <a:r>
                <a:rPr lang="it-IT" dirty="0" err="1"/>
                <a:t>Mo+Au</a:t>
              </a:r>
              <a:r>
                <a:rPr lang="it-IT" dirty="0"/>
                <a:t>) </a:t>
              </a:r>
            </a:p>
          </p:txBody>
        </p:sp>
        <p:sp>
          <p:nvSpPr>
            <p:cNvPr id="46" name="Oval 45">
              <a:extLst>
                <a:ext uri="{FF2B5EF4-FFF2-40B4-BE49-F238E27FC236}">
                  <a16:creationId xmlns:a16="http://schemas.microsoft.com/office/drawing/2014/main" id="{9ED941B4-1126-27D3-83AB-C950CC57209A}"/>
                </a:ext>
              </a:extLst>
            </p:cNvPr>
            <p:cNvSpPr/>
            <p:nvPr/>
          </p:nvSpPr>
          <p:spPr>
            <a:xfrm flipH="1">
              <a:off x="4922508" y="3164497"/>
              <a:ext cx="133351" cy="130628"/>
            </a:xfrm>
            <a:prstGeom prst="ellipse">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7" name="TextBox 46">
              <a:extLst>
                <a:ext uri="{FF2B5EF4-FFF2-40B4-BE49-F238E27FC236}">
                  <a16:creationId xmlns:a16="http://schemas.microsoft.com/office/drawing/2014/main" id="{86AB7A7E-45E0-D60F-82D3-CC8AC45841EB}"/>
                </a:ext>
              </a:extLst>
            </p:cNvPr>
            <p:cNvSpPr txBox="1"/>
            <p:nvPr/>
          </p:nvSpPr>
          <p:spPr>
            <a:xfrm>
              <a:off x="5191840" y="3097507"/>
              <a:ext cx="1765915" cy="369332"/>
            </a:xfrm>
            <a:prstGeom prst="rect">
              <a:avLst/>
            </a:prstGeom>
            <a:noFill/>
          </p:spPr>
          <p:txBody>
            <a:bodyPr wrap="square" rtlCol="0">
              <a:spAutoFit/>
            </a:bodyPr>
            <a:lstStyle/>
            <a:p>
              <a:r>
                <a:rPr lang="it-IT" dirty="0"/>
                <a:t>20 µm (</a:t>
              </a:r>
              <a:r>
                <a:rPr lang="it-IT" dirty="0" err="1"/>
                <a:t>W+Au</a:t>
              </a:r>
              <a:r>
                <a:rPr lang="it-IT" dirty="0"/>
                <a:t>)</a:t>
              </a:r>
            </a:p>
          </p:txBody>
        </p:sp>
        <p:sp>
          <p:nvSpPr>
            <p:cNvPr id="49" name="TextBox 48">
              <a:extLst>
                <a:ext uri="{FF2B5EF4-FFF2-40B4-BE49-F238E27FC236}">
                  <a16:creationId xmlns:a16="http://schemas.microsoft.com/office/drawing/2014/main" id="{532D9181-60BB-6129-728D-5F2F89A96A8E}"/>
                </a:ext>
              </a:extLst>
            </p:cNvPr>
            <p:cNvSpPr txBox="1"/>
            <p:nvPr/>
          </p:nvSpPr>
          <p:spPr>
            <a:xfrm>
              <a:off x="5208873" y="3418089"/>
              <a:ext cx="1748882" cy="369332"/>
            </a:xfrm>
            <a:prstGeom prst="rect">
              <a:avLst/>
            </a:prstGeom>
            <a:noFill/>
          </p:spPr>
          <p:txBody>
            <a:bodyPr wrap="square" rtlCol="0">
              <a:spAutoFit/>
            </a:bodyPr>
            <a:lstStyle/>
            <a:p>
              <a:r>
                <a:rPr lang="it-IT" dirty="0"/>
                <a:t>25 µm (</a:t>
              </a:r>
              <a:r>
                <a:rPr lang="it-IT" dirty="0" err="1"/>
                <a:t>W+Au</a:t>
              </a:r>
              <a:r>
                <a:rPr lang="it-IT" dirty="0"/>
                <a:t>)</a:t>
              </a:r>
            </a:p>
          </p:txBody>
        </p:sp>
        <p:sp>
          <p:nvSpPr>
            <p:cNvPr id="50" name="Oval 49">
              <a:extLst>
                <a:ext uri="{FF2B5EF4-FFF2-40B4-BE49-F238E27FC236}">
                  <a16:creationId xmlns:a16="http://schemas.microsoft.com/office/drawing/2014/main" id="{F855381B-4FE0-8586-3A0B-E0570A11A9AF}"/>
                </a:ext>
              </a:extLst>
            </p:cNvPr>
            <p:cNvSpPr/>
            <p:nvPr/>
          </p:nvSpPr>
          <p:spPr>
            <a:xfrm flipH="1">
              <a:off x="4939541" y="3504398"/>
              <a:ext cx="133351" cy="130628"/>
            </a:xfrm>
            <a:prstGeom prst="ellipse">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116" name="Group 115">
            <a:extLst>
              <a:ext uri="{FF2B5EF4-FFF2-40B4-BE49-F238E27FC236}">
                <a16:creationId xmlns:a16="http://schemas.microsoft.com/office/drawing/2014/main" id="{421E560F-34B1-6474-4206-17490B63F5C1}"/>
              </a:ext>
            </a:extLst>
          </p:cNvPr>
          <p:cNvGrpSpPr/>
          <p:nvPr/>
        </p:nvGrpSpPr>
        <p:grpSpPr>
          <a:xfrm>
            <a:off x="-106262" y="2016311"/>
            <a:ext cx="4307021" cy="2397967"/>
            <a:chOff x="4409748" y="878130"/>
            <a:chExt cx="4307021" cy="2397967"/>
          </a:xfrm>
        </p:grpSpPr>
        <p:sp>
          <p:nvSpPr>
            <p:cNvPr id="24" name="TextBox 23">
              <a:extLst>
                <a:ext uri="{FF2B5EF4-FFF2-40B4-BE49-F238E27FC236}">
                  <a16:creationId xmlns:a16="http://schemas.microsoft.com/office/drawing/2014/main" id="{1BA2A34F-8E4F-9A94-83AC-58A9D5A43322}"/>
                </a:ext>
              </a:extLst>
            </p:cNvPr>
            <p:cNvSpPr txBox="1"/>
            <p:nvPr/>
          </p:nvSpPr>
          <p:spPr>
            <a:xfrm>
              <a:off x="4409748" y="1846157"/>
              <a:ext cx="1230085" cy="369332"/>
            </a:xfrm>
            <a:prstGeom prst="rect">
              <a:avLst/>
            </a:prstGeom>
            <a:noFill/>
          </p:spPr>
          <p:txBody>
            <a:bodyPr wrap="square" rtlCol="0">
              <a:spAutoFit/>
            </a:bodyPr>
            <a:lstStyle/>
            <a:p>
              <a:pPr algn="ctr"/>
              <a:r>
                <a:rPr lang="en-US" b="1" dirty="0">
                  <a:solidFill>
                    <a:srgbClr val="FF0000"/>
                  </a:solidFill>
                </a:rPr>
                <a:t>µ beam</a:t>
              </a:r>
            </a:p>
          </p:txBody>
        </p:sp>
        <p:grpSp>
          <p:nvGrpSpPr>
            <p:cNvPr id="115" name="Group 114">
              <a:extLst>
                <a:ext uri="{FF2B5EF4-FFF2-40B4-BE49-F238E27FC236}">
                  <a16:creationId xmlns:a16="http://schemas.microsoft.com/office/drawing/2014/main" id="{ECDA67CB-E972-9BF9-969D-1548C30C3FA0}"/>
                </a:ext>
              </a:extLst>
            </p:cNvPr>
            <p:cNvGrpSpPr/>
            <p:nvPr/>
          </p:nvGrpSpPr>
          <p:grpSpPr>
            <a:xfrm>
              <a:off x="4583832" y="878130"/>
              <a:ext cx="4132937" cy="2397967"/>
              <a:chOff x="4462063" y="986326"/>
              <a:chExt cx="4132937" cy="2397967"/>
            </a:xfrm>
          </p:grpSpPr>
          <p:cxnSp>
            <p:nvCxnSpPr>
              <p:cNvPr id="16" name="Straight Connector 15">
                <a:extLst>
                  <a:ext uri="{FF2B5EF4-FFF2-40B4-BE49-F238E27FC236}">
                    <a16:creationId xmlns:a16="http://schemas.microsoft.com/office/drawing/2014/main" id="{91E696AC-7871-B6A4-473E-4BE8771FF62C}"/>
                  </a:ext>
                </a:extLst>
              </p:cNvPr>
              <p:cNvCxnSpPr>
                <a:cxnSpLocks/>
              </p:cNvCxnSpPr>
              <p:nvPr/>
            </p:nvCxnSpPr>
            <p:spPr>
              <a:xfrm flipH="1" flipV="1">
                <a:off x="7789454" y="986326"/>
                <a:ext cx="805546" cy="621074"/>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6A3C29A-CE8D-4A71-0D37-E5DAD1C55209}"/>
                  </a:ext>
                </a:extLst>
              </p:cNvPr>
              <p:cNvCxnSpPr>
                <a:cxnSpLocks/>
              </p:cNvCxnSpPr>
              <p:nvPr/>
            </p:nvCxnSpPr>
            <p:spPr>
              <a:xfrm flipH="1" flipV="1">
                <a:off x="5736751" y="1052153"/>
                <a:ext cx="728338" cy="569115"/>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5E2F67E-AC98-5630-B284-CFEFEB540E63}"/>
                  </a:ext>
                </a:extLst>
              </p:cNvPr>
              <p:cNvCxnSpPr>
                <a:cxnSpLocks/>
              </p:cNvCxnSpPr>
              <p:nvPr/>
            </p:nvCxnSpPr>
            <p:spPr>
              <a:xfrm flipH="1" flipV="1">
                <a:off x="5380674" y="2357789"/>
                <a:ext cx="1032422" cy="1019971"/>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6195FA37-97CB-35AE-A7E1-938115D2260E}"/>
                  </a:ext>
                </a:extLst>
              </p:cNvPr>
              <p:cNvSpPr txBox="1"/>
              <p:nvPr/>
            </p:nvSpPr>
            <p:spPr>
              <a:xfrm>
                <a:off x="5764063" y="1616945"/>
                <a:ext cx="674914" cy="338554"/>
              </a:xfrm>
              <a:prstGeom prst="rect">
                <a:avLst/>
              </a:prstGeom>
              <a:noFill/>
            </p:spPr>
            <p:txBody>
              <a:bodyPr wrap="square" rtlCol="0">
                <a:spAutoFit/>
              </a:bodyPr>
              <a:lstStyle/>
              <a:p>
                <a:pPr algn="ctr"/>
                <a:r>
                  <a:rPr lang="it-IT" sz="1600" dirty="0"/>
                  <a:t>1cm</a:t>
                </a:r>
              </a:p>
            </p:txBody>
          </p:sp>
          <p:sp>
            <p:nvSpPr>
              <p:cNvPr id="20" name="TextBox 19">
                <a:extLst>
                  <a:ext uri="{FF2B5EF4-FFF2-40B4-BE49-F238E27FC236}">
                    <a16:creationId xmlns:a16="http://schemas.microsoft.com/office/drawing/2014/main" id="{4E13D877-95BD-B03B-5FF1-FD792636A7B2}"/>
                  </a:ext>
                </a:extLst>
              </p:cNvPr>
              <p:cNvSpPr txBox="1"/>
              <p:nvPr/>
            </p:nvSpPr>
            <p:spPr>
              <a:xfrm>
                <a:off x="5754851" y="2074873"/>
                <a:ext cx="772282" cy="338554"/>
              </a:xfrm>
              <a:prstGeom prst="rect">
                <a:avLst/>
              </a:prstGeom>
              <a:noFill/>
            </p:spPr>
            <p:txBody>
              <a:bodyPr wrap="square" rtlCol="0">
                <a:spAutoFit/>
              </a:bodyPr>
              <a:lstStyle/>
              <a:p>
                <a:pPr algn="ctr"/>
                <a:r>
                  <a:rPr lang="it-IT" sz="1600" dirty="0"/>
                  <a:t>1.5cm</a:t>
                </a:r>
              </a:p>
            </p:txBody>
          </p:sp>
          <p:sp>
            <p:nvSpPr>
              <p:cNvPr id="21" name="TextBox 20">
                <a:extLst>
                  <a:ext uri="{FF2B5EF4-FFF2-40B4-BE49-F238E27FC236}">
                    <a16:creationId xmlns:a16="http://schemas.microsoft.com/office/drawing/2014/main" id="{43C97824-A273-8B8C-668D-904C79B31A69}"/>
                  </a:ext>
                </a:extLst>
              </p:cNvPr>
              <p:cNvSpPr txBox="1"/>
              <p:nvPr/>
            </p:nvSpPr>
            <p:spPr>
              <a:xfrm>
                <a:off x="5788042" y="3045739"/>
                <a:ext cx="674914" cy="338554"/>
              </a:xfrm>
              <a:prstGeom prst="rect">
                <a:avLst/>
              </a:prstGeom>
              <a:noFill/>
            </p:spPr>
            <p:txBody>
              <a:bodyPr wrap="square" rtlCol="0">
                <a:spAutoFit/>
              </a:bodyPr>
              <a:lstStyle/>
              <a:p>
                <a:pPr algn="ctr"/>
                <a:r>
                  <a:rPr lang="it-IT" sz="1600" dirty="0"/>
                  <a:t>1cm</a:t>
                </a:r>
              </a:p>
            </p:txBody>
          </p:sp>
          <p:cxnSp>
            <p:nvCxnSpPr>
              <p:cNvPr id="23" name="Straight Arrow Connector 22">
                <a:extLst>
                  <a:ext uri="{FF2B5EF4-FFF2-40B4-BE49-F238E27FC236}">
                    <a16:creationId xmlns:a16="http://schemas.microsoft.com/office/drawing/2014/main" id="{AAB3B7B5-D863-CF05-3FBF-81B96EF37004}"/>
                  </a:ext>
                </a:extLst>
              </p:cNvPr>
              <p:cNvCxnSpPr>
                <a:cxnSpLocks/>
              </p:cNvCxnSpPr>
              <p:nvPr/>
            </p:nvCxnSpPr>
            <p:spPr>
              <a:xfrm>
                <a:off x="4462063" y="2267706"/>
                <a:ext cx="1307640"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94" name="Group 93">
                <a:extLst>
                  <a:ext uri="{FF2B5EF4-FFF2-40B4-BE49-F238E27FC236}">
                    <a16:creationId xmlns:a16="http://schemas.microsoft.com/office/drawing/2014/main" id="{D2C767D5-6DA3-19C1-51FA-6B815EE0F667}"/>
                  </a:ext>
                </a:extLst>
              </p:cNvPr>
              <p:cNvGrpSpPr/>
              <p:nvPr/>
            </p:nvGrpSpPr>
            <p:grpSpPr>
              <a:xfrm>
                <a:off x="6433200" y="1594800"/>
                <a:ext cx="2160000" cy="360846"/>
                <a:chOff x="6433200" y="1594800"/>
                <a:chExt cx="2160000" cy="360846"/>
              </a:xfrm>
            </p:grpSpPr>
            <p:sp>
              <p:nvSpPr>
                <p:cNvPr id="8" name="Rectangle 7">
                  <a:extLst>
                    <a:ext uri="{FF2B5EF4-FFF2-40B4-BE49-F238E27FC236}">
                      <a16:creationId xmlns:a16="http://schemas.microsoft.com/office/drawing/2014/main" id="{BBD46C37-5C4A-6ABC-9C08-D3664A7228E8}"/>
                    </a:ext>
                  </a:extLst>
                </p:cNvPr>
                <p:cNvSpPr/>
                <p:nvPr/>
              </p:nvSpPr>
              <p:spPr>
                <a:xfrm>
                  <a:off x="6433200" y="1595646"/>
                  <a:ext cx="360000" cy="360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9" name="Rectangle 58">
                  <a:extLst>
                    <a:ext uri="{FF2B5EF4-FFF2-40B4-BE49-F238E27FC236}">
                      <a16:creationId xmlns:a16="http://schemas.microsoft.com/office/drawing/2014/main" id="{F7B3B6B8-7AD0-E7D4-ECD2-AA59C209FF94}"/>
                    </a:ext>
                  </a:extLst>
                </p:cNvPr>
                <p:cNvSpPr/>
                <p:nvPr/>
              </p:nvSpPr>
              <p:spPr>
                <a:xfrm>
                  <a:off x="6793200" y="1594800"/>
                  <a:ext cx="360000" cy="360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0" name="Oval 59">
                  <a:extLst>
                    <a:ext uri="{FF2B5EF4-FFF2-40B4-BE49-F238E27FC236}">
                      <a16:creationId xmlns:a16="http://schemas.microsoft.com/office/drawing/2014/main" id="{173DDE53-9B51-5C1A-999F-6E97976B6C5F}"/>
                    </a:ext>
                  </a:extLst>
                </p:cNvPr>
                <p:cNvSpPr/>
                <p:nvPr/>
              </p:nvSpPr>
              <p:spPr>
                <a:xfrm flipH="1">
                  <a:off x="6904800" y="1710000"/>
                  <a:ext cx="133351" cy="129600"/>
                </a:xfrm>
                <a:prstGeom prst="ellipse">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1" name="Rectangle 60">
                  <a:extLst>
                    <a:ext uri="{FF2B5EF4-FFF2-40B4-BE49-F238E27FC236}">
                      <a16:creationId xmlns:a16="http://schemas.microsoft.com/office/drawing/2014/main" id="{E1FD6BE5-51E6-8805-ADAA-151292BE1265}"/>
                    </a:ext>
                  </a:extLst>
                </p:cNvPr>
                <p:cNvSpPr/>
                <p:nvPr/>
              </p:nvSpPr>
              <p:spPr>
                <a:xfrm>
                  <a:off x="7153200" y="1595646"/>
                  <a:ext cx="360000" cy="360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3" name="Rectangle 62">
                  <a:extLst>
                    <a:ext uri="{FF2B5EF4-FFF2-40B4-BE49-F238E27FC236}">
                      <a16:creationId xmlns:a16="http://schemas.microsoft.com/office/drawing/2014/main" id="{AEBF286D-377B-0245-03C5-741C6551E150}"/>
                    </a:ext>
                  </a:extLst>
                </p:cNvPr>
                <p:cNvSpPr/>
                <p:nvPr/>
              </p:nvSpPr>
              <p:spPr>
                <a:xfrm>
                  <a:off x="7513200" y="1594800"/>
                  <a:ext cx="360000" cy="360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4" name="Oval 63">
                  <a:extLst>
                    <a:ext uri="{FF2B5EF4-FFF2-40B4-BE49-F238E27FC236}">
                      <a16:creationId xmlns:a16="http://schemas.microsoft.com/office/drawing/2014/main" id="{9082785A-0A93-64C1-9D78-EEFA7EEED475}"/>
                    </a:ext>
                  </a:extLst>
                </p:cNvPr>
                <p:cNvSpPr/>
                <p:nvPr/>
              </p:nvSpPr>
              <p:spPr>
                <a:xfrm flipH="1">
                  <a:off x="7624800" y="1710000"/>
                  <a:ext cx="133351" cy="129600"/>
                </a:xfrm>
                <a:prstGeom prst="ellipse">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5" name="Rectangle 64">
                  <a:extLst>
                    <a:ext uri="{FF2B5EF4-FFF2-40B4-BE49-F238E27FC236}">
                      <a16:creationId xmlns:a16="http://schemas.microsoft.com/office/drawing/2014/main" id="{0557AA36-2EAF-E16A-50B1-DAEA213B40BD}"/>
                    </a:ext>
                  </a:extLst>
                </p:cNvPr>
                <p:cNvSpPr/>
                <p:nvPr/>
              </p:nvSpPr>
              <p:spPr>
                <a:xfrm>
                  <a:off x="7873200" y="1594800"/>
                  <a:ext cx="360000" cy="360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6" name="Oval 65">
                  <a:extLst>
                    <a:ext uri="{FF2B5EF4-FFF2-40B4-BE49-F238E27FC236}">
                      <a16:creationId xmlns:a16="http://schemas.microsoft.com/office/drawing/2014/main" id="{944CB68D-3960-EABB-73C3-0021AC86B00A}"/>
                    </a:ext>
                  </a:extLst>
                </p:cNvPr>
                <p:cNvSpPr/>
                <p:nvPr/>
              </p:nvSpPr>
              <p:spPr>
                <a:xfrm flipH="1">
                  <a:off x="7984800" y="1710000"/>
                  <a:ext cx="133351" cy="129600"/>
                </a:xfrm>
                <a:prstGeom prst="ellipse">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7" name="Rectangle 66">
                  <a:extLst>
                    <a:ext uri="{FF2B5EF4-FFF2-40B4-BE49-F238E27FC236}">
                      <a16:creationId xmlns:a16="http://schemas.microsoft.com/office/drawing/2014/main" id="{009C9B9A-7D08-5CBC-6FFC-A6135EDCD3A9}"/>
                    </a:ext>
                  </a:extLst>
                </p:cNvPr>
                <p:cNvSpPr/>
                <p:nvPr/>
              </p:nvSpPr>
              <p:spPr>
                <a:xfrm>
                  <a:off x="8233200" y="1594800"/>
                  <a:ext cx="360000" cy="360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0" name="Oval 69">
                  <a:extLst>
                    <a:ext uri="{FF2B5EF4-FFF2-40B4-BE49-F238E27FC236}">
                      <a16:creationId xmlns:a16="http://schemas.microsoft.com/office/drawing/2014/main" id="{288AA565-2303-CC08-1734-96D000A102E1}"/>
                    </a:ext>
                  </a:extLst>
                </p:cNvPr>
                <p:cNvSpPr/>
                <p:nvPr/>
              </p:nvSpPr>
              <p:spPr>
                <a:xfrm flipH="1">
                  <a:off x="8344800" y="1710000"/>
                  <a:ext cx="133351" cy="129600"/>
                </a:xfrm>
                <a:prstGeom prst="ellipse">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1" name="Oval 70">
                  <a:extLst>
                    <a:ext uri="{FF2B5EF4-FFF2-40B4-BE49-F238E27FC236}">
                      <a16:creationId xmlns:a16="http://schemas.microsoft.com/office/drawing/2014/main" id="{879B1F5B-18C7-B979-B333-825C5DC90209}"/>
                    </a:ext>
                  </a:extLst>
                </p:cNvPr>
                <p:cNvSpPr/>
                <p:nvPr/>
              </p:nvSpPr>
              <p:spPr>
                <a:xfrm flipH="1">
                  <a:off x="6545591" y="1710000"/>
                  <a:ext cx="133351" cy="129600"/>
                </a:xfrm>
                <a:prstGeom prst="ellipse">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2" name="Oval 71">
                  <a:extLst>
                    <a:ext uri="{FF2B5EF4-FFF2-40B4-BE49-F238E27FC236}">
                      <a16:creationId xmlns:a16="http://schemas.microsoft.com/office/drawing/2014/main" id="{362E5125-731F-CF7E-7A43-A777117D5342}"/>
                    </a:ext>
                  </a:extLst>
                </p:cNvPr>
                <p:cNvSpPr/>
                <p:nvPr/>
              </p:nvSpPr>
              <p:spPr>
                <a:xfrm flipH="1">
                  <a:off x="7264800" y="1710000"/>
                  <a:ext cx="133351" cy="129600"/>
                </a:xfrm>
                <a:prstGeom prst="ellipse">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sp>
            <p:nvSpPr>
              <p:cNvPr id="13" name="Rectangle 12">
                <a:extLst>
                  <a:ext uri="{FF2B5EF4-FFF2-40B4-BE49-F238E27FC236}">
                    <a16:creationId xmlns:a16="http://schemas.microsoft.com/office/drawing/2014/main" id="{89011AC6-FEB3-70FF-F750-81181FF3FB4C}"/>
                  </a:ext>
                </a:extLst>
              </p:cNvPr>
              <p:cNvSpPr/>
              <p:nvPr/>
            </p:nvSpPr>
            <p:spPr>
              <a:xfrm>
                <a:off x="6429901" y="1952896"/>
                <a:ext cx="540000" cy="540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74" name="Rectangle 73">
                <a:extLst>
                  <a:ext uri="{FF2B5EF4-FFF2-40B4-BE49-F238E27FC236}">
                    <a16:creationId xmlns:a16="http://schemas.microsoft.com/office/drawing/2014/main" id="{CFD23CE6-F0C4-7BD0-F989-AC1C24341F78}"/>
                  </a:ext>
                </a:extLst>
              </p:cNvPr>
              <p:cNvSpPr/>
              <p:nvPr/>
            </p:nvSpPr>
            <p:spPr>
              <a:xfrm>
                <a:off x="6969600" y="1952896"/>
                <a:ext cx="540000" cy="540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5" name="Rectangle 74">
                <a:extLst>
                  <a:ext uri="{FF2B5EF4-FFF2-40B4-BE49-F238E27FC236}">
                    <a16:creationId xmlns:a16="http://schemas.microsoft.com/office/drawing/2014/main" id="{B2519490-1C8C-076F-3A4B-B244A7048F2C}"/>
                  </a:ext>
                </a:extLst>
              </p:cNvPr>
              <p:cNvSpPr/>
              <p:nvPr/>
            </p:nvSpPr>
            <p:spPr>
              <a:xfrm>
                <a:off x="7509600" y="1954800"/>
                <a:ext cx="540000" cy="540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6" name="Rectangle 75">
                <a:extLst>
                  <a:ext uri="{FF2B5EF4-FFF2-40B4-BE49-F238E27FC236}">
                    <a16:creationId xmlns:a16="http://schemas.microsoft.com/office/drawing/2014/main" id="{D8DB5424-28AC-7A90-B3E3-AF67E9FA8DFF}"/>
                  </a:ext>
                </a:extLst>
              </p:cNvPr>
              <p:cNvSpPr/>
              <p:nvPr/>
            </p:nvSpPr>
            <p:spPr>
              <a:xfrm>
                <a:off x="8056800" y="1952896"/>
                <a:ext cx="531669" cy="540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9" name="Oval 78">
                <a:extLst>
                  <a:ext uri="{FF2B5EF4-FFF2-40B4-BE49-F238E27FC236}">
                    <a16:creationId xmlns:a16="http://schemas.microsoft.com/office/drawing/2014/main" id="{CB33EC6A-D7A5-3B14-534C-B12B7C9D6B42}"/>
                  </a:ext>
                </a:extLst>
              </p:cNvPr>
              <p:cNvSpPr/>
              <p:nvPr/>
            </p:nvSpPr>
            <p:spPr>
              <a:xfrm flipH="1">
                <a:off x="7172924" y="2160000"/>
                <a:ext cx="133351" cy="140765"/>
              </a:xfrm>
              <a:prstGeom prst="ellipse">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0" name="Oval 79">
                <a:extLst>
                  <a:ext uri="{FF2B5EF4-FFF2-40B4-BE49-F238E27FC236}">
                    <a16:creationId xmlns:a16="http://schemas.microsoft.com/office/drawing/2014/main" id="{1F8BC386-9CA5-6896-23E0-CEA994932878}"/>
                  </a:ext>
                </a:extLst>
              </p:cNvPr>
              <p:cNvSpPr/>
              <p:nvPr/>
            </p:nvSpPr>
            <p:spPr>
              <a:xfrm flipH="1">
                <a:off x="7712623" y="2160000"/>
                <a:ext cx="133351" cy="140765"/>
              </a:xfrm>
              <a:prstGeom prst="ellipse">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93" name="Group 92">
                <a:extLst>
                  <a:ext uri="{FF2B5EF4-FFF2-40B4-BE49-F238E27FC236}">
                    <a16:creationId xmlns:a16="http://schemas.microsoft.com/office/drawing/2014/main" id="{D66BE86D-A442-59C7-DE5C-1E8C45CC30C1}"/>
                  </a:ext>
                </a:extLst>
              </p:cNvPr>
              <p:cNvGrpSpPr/>
              <p:nvPr/>
            </p:nvGrpSpPr>
            <p:grpSpPr>
              <a:xfrm>
                <a:off x="6425886" y="2496179"/>
                <a:ext cx="2166899" cy="541904"/>
                <a:chOff x="6425886" y="2496179"/>
                <a:chExt cx="2166899" cy="541904"/>
              </a:xfrm>
            </p:grpSpPr>
            <p:sp>
              <p:nvSpPr>
                <p:cNvPr id="83" name="Rectangle 82">
                  <a:extLst>
                    <a:ext uri="{FF2B5EF4-FFF2-40B4-BE49-F238E27FC236}">
                      <a16:creationId xmlns:a16="http://schemas.microsoft.com/office/drawing/2014/main" id="{DD92535A-0F03-9993-2BF2-9B00E73C4D28}"/>
                    </a:ext>
                  </a:extLst>
                </p:cNvPr>
                <p:cNvSpPr/>
                <p:nvPr/>
              </p:nvSpPr>
              <p:spPr>
                <a:xfrm>
                  <a:off x="6425886" y="2496179"/>
                  <a:ext cx="540000" cy="540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84" name="Rectangle 83">
                  <a:extLst>
                    <a:ext uri="{FF2B5EF4-FFF2-40B4-BE49-F238E27FC236}">
                      <a16:creationId xmlns:a16="http://schemas.microsoft.com/office/drawing/2014/main" id="{AE0D1CB2-74FF-68C5-E75F-86DCC4FF3B7F}"/>
                    </a:ext>
                  </a:extLst>
                </p:cNvPr>
                <p:cNvSpPr/>
                <p:nvPr/>
              </p:nvSpPr>
              <p:spPr>
                <a:xfrm>
                  <a:off x="6965585" y="2496179"/>
                  <a:ext cx="540000" cy="540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5" name="Rectangle 84">
                  <a:extLst>
                    <a:ext uri="{FF2B5EF4-FFF2-40B4-BE49-F238E27FC236}">
                      <a16:creationId xmlns:a16="http://schemas.microsoft.com/office/drawing/2014/main" id="{48D17716-9F7F-30AE-6E70-2CF670200CD4}"/>
                    </a:ext>
                  </a:extLst>
                </p:cNvPr>
                <p:cNvSpPr/>
                <p:nvPr/>
              </p:nvSpPr>
              <p:spPr>
                <a:xfrm>
                  <a:off x="7505585" y="2498083"/>
                  <a:ext cx="540000" cy="540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6" name="Rectangle 85">
                  <a:extLst>
                    <a:ext uri="{FF2B5EF4-FFF2-40B4-BE49-F238E27FC236}">
                      <a16:creationId xmlns:a16="http://schemas.microsoft.com/office/drawing/2014/main" id="{B8FDE14D-7E04-FC90-7987-271ACA299DC5}"/>
                    </a:ext>
                  </a:extLst>
                </p:cNvPr>
                <p:cNvSpPr/>
                <p:nvPr/>
              </p:nvSpPr>
              <p:spPr>
                <a:xfrm>
                  <a:off x="8052785" y="2496179"/>
                  <a:ext cx="540000" cy="540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7" name="Oval 86">
                  <a:extLst>
                    <a:ext uri="{FF2B5EF4-FFF2-40B4-BE49-F238E27FC236}">
                      <a16:creationId xmlns:a16="http://schemas.microsoft.com/office/drawing/2014/main" id="{DC400F39-4DFE-5D22-5448-7A6E18855B45}"/>
                    </a:ext>
                  </a:extLst>
                </p:cNvPr>
                <p:cNvSpPr/>
                <p:nvPr/>
              </p:nvSpPr>
              <p:spPr>
                <a:xfrm flipH="1">
                  <a:off x="6639485" y="2701379"/>
                  <a:ext cx="133351" cy="129600"/>
                </a:xfrm>
                <a:prstGeom prst="ellipse">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8" name="Oval 87">
                  <a:extLst>
                    <a:ext uri="{FF2B5EF4-FFF2-40B4-BE49-F238E27FC236}">
                      <a16:creationId xmlns:a16="http://schemas.microsoft.com/office/drawing/2014/main" id="{43669B11-A135-B34B-0BCE-64D6965E29D9}"/>
                    </a:ext>
                  </a:extLst>
                </p:cNvPr>
                <p:cNvSpPr/>
                <p:nvPr/>
              </p:nvSpPr>
              <p:spPr>
                <a:xfrm flipH="1">
                  <a:off x="8275532" y="2694298"/>
                  <a:ext cx="133351" cy="129600"/>
                </a:xfrm>
                <a:prstGeom prst="ellipse">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1" name="Oval 90">
                  <a:extLst>
                    <a:ext uri="{FF2B5EF4-FFF2-40B4-BE49-F238E27FC236}">
                      <a16:creationId xmlns:a16="http://schemas.microsoft.com/office/drawing/2014/main" id="{9970C641-7EDB-37FA-ECC8-96826DC048BB}"/>
                    </a:ext>
                  </a:extLst>
                </p:cNvPr>
                <p:cNvSpPr/>
                <p:nvPr/>
              </p:nvSpPr>
              <p:spPr>
                <a:xfrm flipH="1">
                  <a:off x="7712623" y="2700000"/>
                  <a:ext cx="133351" cy="129600"/>
                </a:xfrm>
                <a:prstGeom prst="ellipse">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2" name="Oval 91">
                  <a:extLst>
                    <a:ext uri="{FF2B5EF4-FFF2-40B4-BE49-F238E27FC236}">
                      <a16:creationId xmlns:a16="http://schemas.microsoft.com/office/drawing/2014/main" id="{2636DB8C-B183-64B7-AC11-47A1AF39273C}"/>
                    </a:ext>
                  </a:extLst>
                </p:cNvPr>
                <p:cNvSpPr/>
                <p:nvPr/>
              </p:nvSpPr>
              <p:spPr>
                <a:xfrm flipH="1">
                  <a:off x="7171988" y="2694585"/>
                  <a:ext cx="133351" cy="129600"/>
                </a:xfrm>
                <a:prstGeom prst="ellipse">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sp>
            <p:nvSpPr>
              <p:cNvPr id="96" name="Rectangle 95">
                <a:extLst>
                  <a:ext uri="{FF2B5EF4-FFF2-40B4-BE49-F238E27FC236}">
                    <a16:creationId xmlns:a16="http://schemas.microsoft.com/office/drawing/2014/main" id="{8DAECCE5-A10A-34EE-389F-CDC1C8E245B1}"/>
                  </a:ext>
                </a:extLst>
              </p:cNvPr>
              <p:cNvSpPr/>
              <p:nvPr/>
            </p:nvSpPr>
            <p:spPr>
              <a:xfrm>
                <a:off x="6425585" y="3023437"/>
                <a:ext cx="360000" cy="360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7" name="Rectangle 96">
                <a:extLst>
                  <a:ext uri="{FF2B5EF4-FFF2-40B4-BE49-F238E27FC236}">
                    <a16:creationId xmlns:a16="http://schemas.microsoft.com/office/drawing/2014/main" id="{1CC0E9BF-A59A-2C7F-19F2-61AA0F1F4DB5}"/>
                  </a:ext>
                </a:extLst>
              </p:cNvPr>
              <p:cNvSpPr/>
              <p:nvPr/>
            </p:nvSpPr>
            <p:spPr>
              <a:xfrm>
                <a:off x="6785585" y="3022591"/>
                <a:ext cx="346755" cy="360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9" name="Rectangle 98">
                <a:extLst>
                  <a:ext uri="{FF2B5EF4-FFF2-40B4-BE49-F238E27FC236}">
                    <a16:creationId xmlns:a16="http://schemas.microsoft.com/office/drawing/2014/main" id="{2AECE45F-D9E6-F8A2-A2A7-B678B6958E52}"/>
                  </a:ext>
                </a:extLst>
              </p:cNvPr>
              <p:cNvSpPr/>
              <p:nvPr/>
            </p:nvSpPr>
            <p:spPr>
              <a:xfrm>
                <a:off x="7145585" y="3023437"/>
                <a:ext cx="360000" cy="360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0" name="Rectangle 99">
                <a:extLst>
                  <a:ext uri="{FF2B5EF4-FFF2-40B4-BE49-F238E27FC236}">
                    <a16:creationId xmlns:a16="http://schemas.microsoft.com/office/drawing/2014/main" id="{00BE3333-07D4-56BE-E145-4649062A2EB2}"/>
                  </a:ext>
                </a:extLst>
              </p:cNvPr>
              <p:cNvSpPr/>
              <p:nvPr/>
            </p:nvSpPr>
            <p:spPr>
              <a:xfrm>
                <a:off x="7505585" y="3022591"/>
                <a:ext cx="360000" cy="360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1" name="Oval 100">
                <a:extLst>
                  <a:ext uri="{FF2B5EF4-FFF2-40B4-BE49-F238E27FC236}">
                    <a16:creationId xmlns:a16="http://schemas.microsoft.com/office/drawing/2014/main" id="{F0BC3CC9-0D57-05CF-68E7-286BEFE5CBB2}"/>
                  </a:ext>
                </a:extLst>
              </p:cNvPr>
              <p:cNvSpPr/>
              <p:nvPr/>
            </p:nvSpPr>
            <p:spPr>
              <a:xfrm flipH="1">
                <a:off x="7617185" y="3137791"/>
                <a:ext cx="133351" cy="129600"/>
              </a:xfrm>
              <a:prstGeom prst="ellipse">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2" name="Rectangle 101">
                <a:extLst>
                  <a:ext uri="{FF2B5EF4-FFF2-40B4-BE49-F238E27FC236}">
                    <a16:creationId xmlns:a16="http://schemas.microsoft.com/office/drawing/2014/main" id="{298A8B3B-B2C2-FF14-6D60-4DEEB991F7FB}"/>
                  </a:ext>
                </a:extLst>
              </p:cNvPr>
              <p:cNvSpPr/>
              <p:nvPr/>
            </p:nvSpPr>
            <p:spPr>
              <a:xfrm>
                <a:off x="7865585" y="3022591"/>
                <a:ext cx="360000" cy="360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3" name="Oval 102">
                <a:extLst>
                  <a:ext uri="{FF2B5EF4-FFF2-40B4-BE49-F238E27FC236}">
                    <a16:creationId xmlns:a16="http://schemas.microsoft.com/office/drawing/2014/main" id="{7C8A48DC-E343-1968-1A8B-1286B502E20E}"/>
                  </a:ext>
                </a:extLst>
              </p:cNvPr>
              <p:cNvSpPr/>
              <p:nvPr/>
            </p:nvSpPr>
            <p:spPr>
              <a:xfrm flipH="1">
                <a:off x="7977185" y="3137791"/>
                <a:ext cx="133351" cy="129600"/>
              </a:xfrm>
              <a:prstGeom prst="ellipse">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4" name="Rectangle 103">
                <a:extLst>
                  <a:ext uri="{FF2B5EF4-FFF2-40B4-BE49-F238E27FC236}">
                    <a16:creationId xmlns:a16="http://schemas.microsoft.com/office/drawing/2014/main" id="{E95D8221-6883-5234-E350-4385606D89B1}"/>
                  </a:ext>
                </a:extLst>
              </p:cNvPr>
              <p:cNvSpPr/>
              <p:nvPr/>
            </p:nvSpPr>
            <p:spPr>
              <a:xfrm>
                <a:off x="8225585" y="3022591"/>
                <a:ext cx="367200" cy="360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5" name="Oval 104">
                <a:extLst>
                  <a:ext uri="{FF2B5EF4-FFF2-40B4-BE49-F238E27FC236}">
                    <a16:creationId xmlns:a16="http://schemas.microsoft.com/office/drawing/2014/main" id="{BA7F4427-25B8-AEBC-6CBC-CB274651C885}"/>
                  </a:ext>
                </a:extLst>
              </p:cNvPr>
              <p:cNvSpPr/>
              <p:nvPr/>
            </p:nvSpPr>
            <p:spPr>
              <a:xfrm flipH="1">
                <a:off x="8337185" y="3137791"/>
                <a:ext cx="133351" cy="129600"/>
              </a:xfrm>
              <a:prstGeom prst="ellipse">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7" name="Oval 106">
                <a:extLst>
                  <a:ext uri="{FF2B5EF4-FFF2-40B4-BE49-F238E27FC236}">
                    <a16:creationId xmlns:a16="http://schemas.microsoft.com/office/drawing/2014/main" id="{985598FB-156F-B97B-0A3C-2BE39771970A}"/>
                  </a:ext>
                </a:extLst>
              </p:cNvPr>
              <p:cNvSpPr/>
              <p:nvPr/>
            </p:nvSpPr>
            <p:spPr>
              <a:xfrm flipH="1">
                <a:off x="7257185" y="3137791"/>
                <a:ext cx="133351" cy="129600"/>
              </a:xfrm>
              <a:prstGeom prst="ellipse">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9" name="Oval 108">
                <a:extLst>
                  <a:ext uri="{FF2B5EF4-FFF2-40B4-BE49-F238E27FC236}">
                    <a16:creationId xmlns:a16="http://schemas.microsoft.com/office/drawing/2014/main" id="{A1CD552A-C8C5-694C-F66F-85A8D0EAA843}"/>
                  </a:ext>
                </a:extLst>
              </p:cNvPr>
              <p:cNvSpPr/>
              <p:nvPr/>
            </p:nvSpPr>
            <p:spPr>
              <a:xfrm flipH="1">
                <a:off x="6621680" y="2178109"/>
                <a:ext cx="133351" cy="140765"/>
              </a:xfrm>
              <a:prstGeom prst="ellipse">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rgbClr val="00B0F0"/>
                  </a:solidFill>
                </a:endParaRPr>
              </a:p>
            </p:txBody>
          </p:sp>
          <p:sp>
            <p:nvSpPr>
              <p:cNvPr id="110" name="Oval 109">
                <a:extLst>
                  <a:ext uri="{FF2B5EF4-FFF2-40B4-BE49-F238E27FC236}">
                    <a16:creationId xmlns:a16="http://schemas.microsoft.com/office/drawing/2014/main" id="{80C03780-D2F5-EC25-EECD-067E562060A8}"/>
                  </a:ext>
                </a:extLst>
              </p:cNvPr>
              <p:cNvSpPr/>
              <p:nvPr/>
            </p:nvSpPr>
            <p:spPr>
              <a:xfrm flipH="1">
                <a:off x="8272402" y="2157088"/>
                <a:ext cx="133351" cy="140765"/>
              </a:xfrm>
              <a:prstGeom prst="ellipse">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rgbClr val="00B0F0"/>
                  </a:solidFill>
                </a:endParaRPr>
              </a:p>
            </p:txBody>
          </p:sp>
          <p:sp>
            <p:nvSpPr>
              <p:cNvPr id="111" name="Oval 110">
                <a:extLst>
                  <a:ext uri="{FF2B5EF4-FFF2-40B4-BE49-F238E27FC236}">
                    <a16:creationId xmlns:a16="http://schemas.microsoft.com/office/drawing/2014/main" id="{34E6635A-9FF0-9701-470C-2313029A868C}"/>
                  </a:ext>
                </a:extLst>
              </p:cNvPr>
              <p:cNvSpPr/>
              <p:nvPr/>
            </p:nvSpPr>
            <p:spPr>
              <a:xfrm flipH="1">
                <a:off x="6545590" y="3136429"/>
                <a:ext cx="133351" cy="140765"/>
              </a:xfrm>
              <a:prstGeom prst="ellipse">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2" name="Oval 111">
                <a:extLst>
                  <a:ext uri="{FF2B5EF4-FFF2-40B4-BE49-F238E27FC236}">
                    <a16:creationId xmlns:a16="http://schemas.microsoft.com/office/drawing/2014/main" id="{79E798AE-8C4D-4AE1-7AD6-BAB431DDF262}"/>
                  </a:ext>
                </a:extLst>
              </p:cNvPr>
              <p:cNvSpPr/>
              <p:nvPr/>
            </p:nvSpPr>
            <p:spPr>
              <a:xfrm flipH="1">
                <a:off x="6884967" y="3136429"/>
                <a:ext cx="133351" cy="140765"/>
              </a:xfrm>
              <a:prstGeom prst="ellipse">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3" name="TextBox 112">
                <a:extLst>
                  <a:ext uri="{FF2B5EF4-FFF2-40B4-BE49-F238E27FC236}">
                    <a16:creationId xmlns:a16="http://schemas.microsoft.com/office/drawing/2014/main" id="{5602EE8F-8E69-9AF6-C425-B481A53D7A20}"/>
                  </a:ext>
                </a:extLst>
              </p:cNvPr>
              <p:cNvSpPr txBox="1"/>
              <p:nvPr/>
            </p:nvSpPr>
            <p:spPr>
              <a:xfrm>
                <a:off x="5752511" y="2617680"/>
                <a:ext cx="772282" cy="338554"/>
              </a:xfrm>
              <a:prstGeom prst="rect">
                <a:avLst/>
              </a:prstGeom>
              <a:noFill/>
            </p:spPr>
            <p:txBody>
              <a:bodyPr wrap="square" rtlCol="0">
                <a:spAutoFit/>
              </a:bodyPr>
              <a:lstStyle/>
              <a:p>
                <a:pPr algn="ctr"/>
                <a:r>
                  <a:rPr lang="it-IT" sz="1600" dirty="0"/>
                  <a:t>1.5cm</a:t>
                </a:r>
              </a:p>
            </p:txBody>
          </p:sp>
        </p:grpSp>
      </p:grpSp>
      <p:pic>
        <p:nvPicPr>
          <p:cNvPr id="120" name="Picture 119">
            <a:extLst>
              <a:ext uri="{FF2B5EF4-FFF2-40B4-BE49-F238E27FC236}">
                <a16:creationId xmlns:a16="http://schemas.microsoft.com/office/drawing/2014/main" id="{CAAC4CCA-546F-3C7C-48FD-4B38E3BD14F6}"/>
              </a:ext>
            </a:extLst>
          </p:cNvPr>
          <p:cNvPicPr>
            <a:picLocks noChangeAspect="1"/>
          </p:cNvPicPr>
          <p:nvPr/>
        </p:nvPicPr>
        <p:blipFill rotWithShape="1">
          <a:blip r:embed="rId2">
            <a:extLst>
              <a:ext uri="{28A0092B-C50C-407E-A947-70E740481C1C}">
                <a14:useLocalDpi xmlns:a14="http://schemas.microsoft.com/office/drawing/2010/main" val="0"/>
              </a:ext>
            </a:extLst>
          </a:blip>
          <a:srcRect t="23148" b="35473"/>
          <a:stretch/>
        </p:blipFill>
        <p:spPr>
          <a:xfrm>
            <a:off x="8143877" y="1175626"/>
            <a:ext cx="3857625" cy="2837749"/>
          </a:xfrm>
          <a:prstGeom prst="rect">
            <a:avLst/>
          </a:prstGeom>
        </p:spPr>
      </p:pic>
      <p:sp>
        <p:nvSpPr>
          <p:cNvPr id="121" name="TextBox 120">
            <a:extLst>
              <a:ext uri="{FF2B5EF4-FFF2-40B4-BE49-F238E27FC236}">
                <a16:creationId xmlns:a16="http://schemas.microsoft.com/office/drawing/2014/main" id="{9762D832-F9B9-A9D7-4F0A-838C0D629852}"/>
              </a:ext>
            </a:extLst>
          </p:cNvPr>
          <p:cNvSpPr txBox="1"/>
          <p:nvPr/>
        </p:nvSpPr>
        <p:spPr>
          <a:xfrm>
            <a:off x="185967" y="5251340"/>
            <a:ext cx="7272808" cy="1477328"/>
          </a:xfrm>
          <a:prstGeom prst="rect">
            <a:avLst/>
          </a:prstGeom>
          <a:noFill/>
        </p:spPr>
        <p:txBody>
          <a:bodyPr wrap="square" rtlCol="0">
            <a:spAutoFit/>
          </a:bodyPr>
          <a:lstStyle/>
          <a:p>
            <a:r>
              <a:rPr lang="en-US" dirty="0"/>
              <a:t>We plan to collect data at different percentages of helium and isobutane:</a:t>
            </a:r>
          </a:p>
          <a:p>
            <a:pPr marL="285750" indent="-285750">
              <a:buFont typeface="Arial" panose="020B0604020202020204" pitchFamily="34" charset="0"/>
              <a:buChar char="•"/>
            </a:pPr>
            <a:r>
              <a:rPr lang="en-US" dirty="0"/>
              <a:t>90-10</a:t>
            </a:r>
          </a:p>
          <a:p>
            <a:pPr marL="285750" indent="-285750">
              <a:buFont typeface="Arial" panose="020B0604020202020204" pitchFamily="34" charset="0"/>
              <a:buChar char="•"/>
            </a:pPr>
            <a:r>
              <a:rPr lang="en-US" b="1" dirty="0"/>
              <a:t>85-15</a:t>
            </a:r>
          </a:p>
          <a:p>
            <a:pPr marL="285750" indent="-285750">
              <a:buFont typeface="Arial" panose="020B0604020202020204" pitchFamily="34" charset="0"/>
              <a:buChar char="•"/>
            </a:pPr>
            <a:r>
              <a:rPr lang="en-US" dirty="0"/>
              <a:t>80-20</a:t>
            </a:r>
          </a:p>
          <a:p>
            <a:r>
              <a:rPr lang="en-US" dirty="0"/>
              <a:t>to study the </a:t>
            </a:r>
            <a:r>
              <a:rPr lang="en-US" b="1" dirty="0"/>
              <a:t>relativistic rise </a:t>
            </a:r>
            <a:r>
              <a:rPr lang="en-US" dirty="0"/>
              <a:t>of the </a:t>
            </a:r>
            <a:r>
              <a:rPr lang="en-US" dirty="0" err="1"/>
              <a:t>dE</a:t>
            </a:r>
            <a:r>
              <a:rPr lang="en-US" dirty="0"/>
              <a:t>/dx and the </a:t>
            </a:r>
            <a:r>
              <a:rPr lang="en-US" dirty="0" err="1"/>
              <a:t>dN</a:t>
            </a:r>
            <a:r>
              <a:rPr lang="en-US" dirty="0"/>
              <a:t>/dx.</a:t>
            </a:r>
          </a:p>
        </p:txBody>
      </p:sp>
      <p:sp>
        <p:nvSpPr>
          <p:cNvPr id="125" name="TextBox 124">
            <a:extLst>
              <a:ext uri="{FF2B5EF4-FFF2-40B4-BE49-F238E27FC236}">
                <a16:creationId xmlns:a16="http://schemas.microsoft.com/office/drawing/2014/main" id="{673E8B4E-07E4-36EA-7A26-644657B33222}"/>
              </a:ext>
            </a:extLst>
          </p:cNvPr>
          <p:cNvSpPr txBox="1"/>
          <p:nvPr/>
        </p:nvSpPr>
        <p:spPr>
          <a:xfrm>
            <a:off x="5516124" y="3802160"/>
            <a:ext cx="914400" cy="914400"/>
          </a:xfrm>
          <a:prstGeom prst="rect">
            <a:avLst/>
          </a:prstGeom>
          <a:noFill/>
        </p:spPr>
        <p:txBody>
          <a:bodyPr wrap="square" rtlCol="0">
            <a:spAutoFit/>
          </a:bodyPr>
          <a:lstStyle/>
          <a:p>
            <a:endParaRPr lang="en-US" dirty="0"/>
          </a:p>
        </p:txBody>
      </p:sp>
      <p:sp>
        <p:nvSpPr>
          <p:cNvPr id="3" name="TextBox 2">
            <a:extLst>
              <a:ext uri="{FF2B5EF4-FFF2-40B4-BE49-F238E27FC236}">
                <a16:creationId xmlns:a16="http://schemas.microsoft.com/office/drawing/2014/main" id="{EF118A1D-052A-B5E1-2A60-898F861FB50C}"/>
              </a:ext>
            </a:extLst>
          </p:cNvPr>
          <p:cNvSpPr txBox="1"/>
          <p:nvPr/>
        </p:nvSpPr>
        <p:spPr>
          <a:xfrm>
            <a:off x="7748104" y="4509120"/>
            <a:ext cx="3964520" cy="2031325"/>
          </a:xfrm>
          <a:prstGeom prst="rect">
            <a:avLst/>
          </a:prstGeom>
          <a:noFill/>
        </p:spPr>
        <p:txBody>
          <a:bodyPr wrap="square" rtlCol="0">
            <a:spAutoFit/>
          </a:bodyPr>
          <a:lstStyle/>
          <a:p>
            <a:pPr algn="ctr"/>
            <a:r>
              <a:rPr lang="en-US" dirty="0"/>
              <a:t>NEW CONNECTION SCHEME</a:t>
            </a:r>
          </a:p>
          <a:p>
            <a:pPr algn="ctr"/>
            <a:endParaRPr lang="en-US" dirty="0"/>
          </a:p>
          <a:p>
            <a:pPr marL="285750" indent="-285750">
              <a:buFont typeface="Arial" panose="020B0604020202020204" pitchFamily="34" charset="0"/>
              <a:buChar char="•"/>
            </a:pPr>
            <a:r>
              <a:rPr lang="en-US" dirty="0"/>
              <a:t>Connect the 2 trigger scintillators to a 4-channels DRS</a:t>
            </a:r>
          </a:p>
          <a:p>
            <a:pPr marL="285750" indent="-285750">
              <a:buFont typeface="Arial" panose="020B0604020202020204" pitchFamily="34" charset="0"/>
              <a:buChar char="•"/>
            </a:pPr>
            <a:r>
              <a:rPr lang="en-US" dirty="0"/>
              <a:t>Propagate the trigger signal to the 4-channel DRS and 16-channel DRS, where the tube are connected.</a:t>
            </a:r>
          </a:p>
        </p:txBody>
      </p:sp>
    </p:spTree>
    <p:extLst>
      <p:ext uri="{BB962C8B-B14F-4D97-AF65-F5344CB8AC3E}">
        <p14:creationId xmlns:p14="http://schemas.microsoft.com/office/powerpoint/2010/main" val="10491703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0B2D51B-6589-6885-C954-EE129356D8C9}"/>
              </a:ext>
            </a:extLst>
          </p:cNvPr>
          <p:cNvSpPr>
            <a:spLocks noGrp="1"/>
          </p:cNvSpPr>
          <p:nvPr>
            <p:ph type="sldNum" sz="quarter" idx="12"/>
          </p:nvPr>
        </p:nvSpPr>
        <p:spPr/>
        <p:txBody>
          <a:bodyPr/>
          <a:lstStyle/>
          <a:p>
            <a:fld id="{AAC8B39E-9834-48AB-8748-37836E11701E}" type="slidenum">
              <a:rPr lang="en-US" smtClean="0"/>
              <a:pPr/>
              <a:t>13</a:t>
            </a:fld>
            <a:endParaRPr lang="en-US" dirty="0"/>
          </a:p>
        </p:txBody>
      </p:sp>
      <p:sp>
        <p:nvSpPr>
          <p:cNvPr id="3" name="TextBox 2">
            <a:extLst>
              <a:ext uri="{FF2B5EF4-FFF2-40B4-BE49-F238E27FC236}">
                <a16:creationId xmlns:a16="http://schemas.microsoft.com/office/drawing/2014/main" id="{4D15ED69-C1C2-9BFE-3589-4E101C3184F1}"/>
              </a:ext>
            </a:extLst>
          </p:cNvPr>
          <p:cNvSpPr txBox="1"/>
          <p:nvPr/>
        </p:nvSpPr>
        <p:spPr>
          <a:xfrm>
            <a:off x="3467708" y="1846"/>
            <a:ext cx="5256584" cy="369332"/>
          </a:xfrm>
          <a:prstGeom prst="rect">
            <a:avLst/>
          </a:prstGeom>
          <a:noFill/>
        </p:spPr>
        <p:txBody>
          <a:bodyPr wrap="square" rtlCol="0">
            <a:spAutoFit/>
          </a:bodyPr>
          <a:lstStyle/>
          <a:p>
            <a:pPr algn="ctr"/>
            <a:r>
              <a:rPr lang="en-US" b="1" dirty="0">
                <a:solidFill>
                  <a:srgbClr val="00B0F0"/>
                </a:solidFill>
              </a:rPr>
              <a:t>A series of unfortunate events</a:t>
            </a:r>
          </a:p>
        </p:txBody>
      </p:sp>
      <p:sp>
        <p:nvSpPr>
          <p:cNvPr id="4" name="TextBox 3">
            <a:extLst>
              <a:ext uri="{FF2B5EF4-FFF2-40B4-BE49-F238E27FC236}">
                <a16:creationId xmlns:a16="http://schemas.microsoft.com/office/drawing/2014/main" id="{D818918C-4478-DCBB-330C-F59FE69B957F}"/>
              </a:ext>
            </a:extLst>
          </p:cNvPr>
          <p:cNvSpPr txBox="1"/>
          <p:nvPr/>
        </p:nvSpPr>
        <p:spPr>
          <a:xfrm>
            <a:off x="263352" y="391212"/>
            <a:ext cx="8460940" cy="2677656"/>
          </a:xfrm>
          <a:prstGeom prst="rect">
            <a:avLst/>
          </a:prstGeom>
          <a:noFill/>
        </p:spPr>
        <p:txBody>
          <a:bodyPr wrap="square" rtlCol="0">
            <a:spAutoFit/>
          </a:bodyPr>
          <a:lstStyle/>
          <a:p>
            <a:pPr marL="342900" indent="-342900">
              <a:buFont typeface="Wingdings" panose="05000000000000000000" pitchFamily="2" charset="2"/>
              <a:buChar char="v"/>
            </a:pPr>
            <a:r>
              <a:rPr lang="en-US" sz="1400" dirty="0"/>
              <a:t>During the preparation of the set-up, some of the tube broke:</a:t>
            </a:r>
          </a:p>
          <a:p>
            <a:pPr marL="742950" lvl="1" indent="-285750">
              <a:buFont typeface="Arial" panose="020B0604020202020204" pitchFamily="34" charset="0"/>
              <a:buChar char="•"/>
            </a:pPr>
            <a:r>
              <a:rPr lang="en-US" sz="1400" dirty="0"/>
              <a:t>1.5cm 25µm</a:t>
            </a:r>
          </a:p>
          <a:p>
            <a:pPr marL="742950" lvl="1" indent="-285750">
              <a:buFont typeface="Arial" panose="020B0604020202020204" pitchFamily="34" charset="0"/>
              <a:buChar char="•"/>
            </a:pPr>
            <a:r>
              <a:rPr lang="en-US" sz="1400" dirty="0"/>
              <a:t>1.0cm 15µm</a:t>
            </a:r>
          </a:p>
          <a:p>
            <a:pPr marL="742950" lvl="1" indent="-285750">
              <a:buFont typeface="Arial" panose="020B0604020202020204" pitchFamily="34" charset="0"/>
              <a:buChar char="•"/>
            </a:pPr>
            <a:r>
              <a:rPr lang="en-US" sz="1400" dirty="0"/>
              <a:t>1.5cm 20µm</a:t>
            </a:r>
          </a:p>
          <a:p>
            <a:pPr marL="742950" lvl="1" indent="-285750">
              <a:buFont typeface="Arial" panose="020B0604020202020204" pitchFamily="34" charset="0"/>
              <a:buChar char="•"/>
            </a:pPr>
            <a:r>
              <a:rPr lang="en-US" sz="1400" dirty="0"/>
              <a:t>1.5cm 20µm</a:t>
            </a:r>
          </a:p>
          <a:p>
            <a:pPr marL="742950" lvl="1" indent="-285750">
              <a:buFont typeface="Arial" panose="020B0604020202020204" pitchFamily="34" charset="0"/>
              <a:buChar char="•"/>
            </a:pPr>
            <a:r>
              <a:rPr lang="en-US" sz="1400" dirty="0"/>
              <a:t>1.5cm 20µm</a:t>
            </a:r>
          </a:p>
          <a:p>
            <a:pPr marL="742950" lvl="1" indent="-285750">
              <a:buFont typeface="Arial" panose="020B0604020202020204" pitchFamily="34" charset="0"/>
              <a:buChar char="•"/>
            </a:pPr>
            <a:r>
              <a:rPr lang="en-US" sz="1400" dirty="0"/>
              <a:t>1.0cm 20µm</a:t>
            </a:r>
          </a:p>
          <a:p>
            <a:pPr marL="342900" indent="-342900">
              <a:buFont typeface="Wingdings" panose="05000000000000000000" pitchFamily="2" charset="2"/>
              <a:buChar char="v"/>
            </a:pPr>
            <a:r>
              <a:rPr lang="en-US" sz="1400" dirty="0"/>
              <a:t>The idea to propagate the trigger signal didn’t work, so 4 channels of the 16 channels DRS have been used to host the 4 trigger scintillator signals. The association between the DRS channels and the HV channels is reported in the table.</a:t>
            </a:r>
          </a:p>
          <a:p>
            <a:pPr marL="342900" indent="-342900">
              <a:buFont typeface="Wingdings" panose="05000000000000000000" pitchFamily="2" charset="2"/>
              <a:buChar char="v"/>
            </a:pPr>
            <a:r>
              <a:rPr lang="en-US" sz="1400" dirty="0"/>
              <a:t>The minimum beam energy available was 40 GeV, at an extremely low rate. So that, we collected data which will be useful to study the Fermi plateau instead of the relativistic rise, as initially planned.</a:t>
            </a:r>
          </a:p>
        </p:txBody>
      </p:sp>
      <p:graphicFrame>
        <p:nvGraphicFramePr>
          <p:cNvPr id="5" name="Table 5">
            <a:extLst>
              <a:ext uri="{FF2B5EF4-FFF2-40B4-BE49-F238E27FC236}">
                <a16:creationId xmlns:a16="http://schemas.microsoft.com/office/drawing/2014/main" id="{05AEBC0E-11EA-4C4F-AEEF-7B917CCD9008}"/>
              </a:ext>
            </a:extLst>
          </p:cNvPr>
          <p:cNvGraphicFramePr>
            <a:graphicFrameLocks noGrp="1"/>
          </p:cNvGraphicFramePr>
          <p:nvPr>
            <p:extLst>
              <p:ext uri="{D42A27DB-BD31-4B8C-83A1-F6EECF244321}">
                <p14:modId xmlns:p14="http://schemas.microsoft.com/office/powerpoint/2010/main" val="3083615427"/>
              </p:ext>
            </p:extLst>
          </p:nvPr>
        </p:nvGraphicFramePr>
        <p:xfrm>
          <a:off x="8600310" y="112872"/>
          <a:ext cx="3500975" cy="6658740"/>
        </p:xfrm>
        <a:graphic>
          <a:graphicData uri="http://schemas.openxmlformats.org/drawingml/2006/table">
            <a:tbl>
              <a:tblPr firstRow="1" bandRow="1">
                <a:tableStyleId>{21E4AEA4-8DFA-4A89-87EB-49C32662AFE0}</a:tableStyleId>
              </a:tblPr>
              <a:tblGrid>
                <a:gridCol w="795676">
                  <a:extLst>
                    <a:ext uri="{9D8B030D-6E8A-4147-A177-3AD203B41FA5}">
                      <a16:colId xmlns:a16="http://schemas.microsoft.com/office/drawing/2014/main" val="678485508"/>
                    </a:ext>
                  </a:extLst>
                </a:gridCol>
                <a:gridCol w="795676">
                  <a:extLst>
                    <a:ext uri="{9D8B030D-6E8A-4147-A177-3AD203B41FA5}">
                      <a16:colId xmlns:a16="http://schemas.microsoft.com/office/drawing/2014/main" val="2691706631"/>
                    </a:ext>
                  </a:extLst>
                </a:gridCol>
                <a:gridCol w="1909623">
                  <a:extLst>
                    <a:ext uri="{9D8B030D-6E8A-4147-A177-3AD203B41FA5}">
                      <a16:colId xmlns:a16="http://schemas.microsoft.com/office/drawing/2014/main" val="1060242660"/>
                    </a:ext>
                  </a:extLst>
                </a:gridCol>
              </a:tblGrid>
              <a:tr h="511784">
                <a:tc>
                  <a:txBody>
                    <a:bodyPr/>
                    <a:lstStyle/>
                    <a:p>
                      <a:pPr algn="ctr"/>
                      <a:r>
                        <a:rPr lang="en-US" sz="1400" dirty="0"/>
                        <a:t>DRS channels</a:t>
                      </a:r>
                    </a:p>
                  </a:txBody>
                  <a:tcPr/>
                </a:tc>
                <a:tc>
                  <a:txBody>
                    <a:bodyPr/>
                    <a:lstStyle/>
                    <a:p>
                      <a:pPr algn="ctr"/>
                      <a:r>
                        <a:rPr lang="en-US" sz="1400" dirty="0"/>
                        <a:t>HV channels</a:t>
                      </a:r>
                    </a:p>
                  </a:txBody>
                  <a:tcPr/>
                </a:tc>
                <a:tc>
                  <a:txBody>
                    <a:bodyPr/>
                    <a:lstStyle/>
                    <a:p>
                      <a:pPr algn="ctr"/>
                      <a:r>
                        <a:rPr lang="en-US" sz="1400" dirty="0"/>
                        <a:t>Tubes</a:t>
                      </a:r>
                    </a:p>
                  </a:txBody>
                  <a:tcPr/>
                </a:tc>
                <a:extLst>
                  <a:ext uri="{0D108BD9-81ED-4DB2-BD59-A6C34878D82A}">
                    <a16:rowId xmlns:a16="http://schemas.microsoft.com/office/drawing/2014/main" val="1587601430"/>
                  </a:ext>
                </a:extLst>
              </a:tr>
              <a:tr h="321215">
                <a:tc>
                  <a:txBody>
                    <a:bodyPr/>
                    <a:lstStyle/>
                    <a:p>
                      <a:pPr algn="ctr"/>
                      <a:r>
                        <a:rPr lang="en-US" sz="1400" dirty="0"/>
                        <a:t>0</a:t>
                      </a:r>
                    </a:p>
                  </a:txBody>
                  <a:tcPr/>
                </a:tc>
                <a:tc>
                  <a:txBody>
                    <a:bodyPr/>
                    <a:lstStyle/>
                    <a:p>
                      <a:pPr algn="ctr"/>
                      <a:r>
                        <a:rPr lang="en-US" sz="1400" dirty="0"/>
                        <a:t>0</a:t>
                      </a:r>
                    </a:p>
                  </a:txBody>
                  <a:tcPr/>
                </a:tc>
                <a:tc>
                  <a:txBody>
                    <a:bodyPr/>
                    <a:lstStyle/>
                    <a:p>
                      <a:pPr algn="ctr"/>
                      <a:r>
                        <a:rPr lang="en-US" sz="1400" dirty="0"/>
                        <a:t>1.5cm-20µm</a:t>
                      </a:r>
                    </a:p>
                  </a:txBody>
                  <a:tcPr/>
                </a:tc>
                <a:extLst>
                  <a:ext uri="{0D108BD9-81ED-4DB2-BD59-A6C34878D82A}">
                    <a16:rowId xmlns:a16="http://schemas.microsoft.com/office/drawing/2014/main" val="3946763056"/>
                  </a:ext>
                </a:extLst>
              </a:tr>
              <a:tr h="321215">
                <a:tc>
                  <a:txBody>
                    <a:bodyPr/>
                    <a:lstStyle/>
                    <a:p>
                      <a:pPr algn="ctr"/>
                      <a:r>
                        <a:rPr lang="en-US" sz="1400" dirty="0"/>
                        <a:t>1</a:t>
                      </a:r>
                    </a:p>
                  </a:txBody>
                  <a:tcPr/>
                </a:tc>
                <a:tc>
                  <a:txBody>
                    <a:bodyPr/>
                    <a:lstStyle/>
                    <a:p>
                      <a:pPr algn="ctr"/>
                      <a:r>
                        <a:rPr lang="en-US" sz="1400" dirty="0"/>
                        <a:t>15</a:t>
                      </a:r>
                    </a:p>
                  </a:txBody>
                  <a:tcPr/>
                </a:tc>
                <a:tc>
                  <a:txBody>
                    <a:bodyPr/>
                    <a:lstStyle/>
                    <a:p>
                      <a:pPr algn="ctr"/>
                      <a:r>
                        <a:rPr lang="en-US" sz="1400" dirty="0"/>
                        <a:t>1.0cm-20µm</a:t>
                      </a:r>
                    </a:p>
                  </a:txBody>
                  <a:tcPr/>
                </a:tc>
                <a:extLst>
                  <a:ext uri="{0D108BD9-81ED-4DB2-BD59-A6C34878D82A}">
                    <a16:rowId xmlns:a16="http://schemas.microsoft.com/office/drawing/2014/main" val="2444610430"/>
                  </a:ext>
                </a:extLst>
              </a:tr>
              <a:tr h="321215">
                <a:tc>
                  <a:txBody>
                    <a:bodyPr/>
                    <a:lstStyle/>
                    <a:p>
                      <a:pPr algn="ctr"/>
                      <a:r>
                        <a:rPr lang="en-US" sz="1400" dirty="0"/>
                        <a:t>2</a:t>
                      </a:r>
                    </a:p>
                  </a:txBody>
                  <a:tcPr/>
                </a:tc>
                <a:tc>
                  <a:txBody>
                    <a:bodyPr/>
                    <a:lstStyle/>
                    <a:p>
                      <a:pPr algn="ctr"/>
                      <a:r>
                        <a:rPr lang="en-US" sz="1400" dirty="0"/>
                        <a:t>22</a:t>
                      </a:r>
                    </a:p>
                  </a:txBody>
                  <a:tcPr/>
                </a:tc>
                <a:tc>
                  <a:txBody>
                    <a:bodyPr/>
                    <a:lstStyle/>
                    <a:p>
                      <a:pPr algn="ctr"/>
                      <a:r>
                        <a:rPr lang="en-US" sz="1400" dirty="0"/>
                        <a:t>1.0cm-15µm</a:t>
                      </a:r>
                    </a:p>
                  </a:txBody>
                  <a:tcPr/>
                </a:tc>
                <a:extLst>
                  <a:ext uri="{0D108BD9-81ED-4DB2-BD59-A6C34878D82A}">
                    <a16:rowId xmlns:a16="http://schemas.microsoft.com/office/drawing/2014/main" val="298727895"/>
                  </a:ext>
                </a:extLst>
              </a:tr>
              <a:tr h="321215">
                <a:tc>
                  <a:txBody>
                    <a:bodyPr/>
                    <a:lstStyle/>
                    <a:p>
                      <a:pPr algn="ctr"/>
                      <a:r>
                        <a:rPr lang="en-US" sz="1400" dirty="0"/>
                        <a:t>3</a:t>
                      </a:r>
                    </a:p>
                  </a:txBody>
                  <a:tcPr/>
                </a:tc>
                <a:tc>
                  <a:txBody>
                    <a:bodyPr/>
                    <a:lstStyle/>
                    <a:p>
                      <a:pPr algn="ctr"/>
                      <a:r>
                        <a:rPr lang="en-US" sz="1400" dirty="0"/>
                        <a:t>13</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dirty="0"/>
                        <a:t>1.0cm-15µm</a:t>
                      </a:r>
                    </a:p>
                  </a:txBody>
                  <a:tcPr/>
                </a:tc>
                <a:extLst>
                  <a:ext uri="{0D108BD9-81ED-4DB2-BD59-A6C34878D82A}">
                    <a16:rowId xmlns:a16="http://schemas.microsoft.com/office/drawing/2014/main" val="2671056146"/>
                  </a:ext>
                </a:extLst>
              </a:tr>
              <a:tr h="321215">
                <a:tc>
                  <a:txBody>
                    <a:bodyPr/>
                    <a:lstStyle/>
                    <a:p>
                      <a:pPr algn="ctr"/>
                      <a:r>
                        <a:rPr lang="en-US" sz="1400" dirty="0"/>
                        <a:t>4</a:t>
                      </a:r>
                    </a:p>
                  </a:txBody>
                  <a:tcPr/>
                </a:tc>
                <a:tc>
                  <a:txBody>
                    <a:bodyPr/>
                    <a:lstStyle/>
                    <a:p>
                      <a:pPr algn="ctr"/>
                      <a:r>
                        <a:rPr lang="en-US" sz="1400" dirty="0"/>
                        <a:t>18</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dirty="0"/>
                        <a:t>1.5cm-25µm</a:t>
                      </a:r>
                    </a:p>
                  </a:txBody>
                  <a:tcPr/>
                </a:tc>
                <a:extLst>
                  <a:ext uri="{0D108BD9-81ED-4DB2-BD59-A6C34878D82A}">
                    <a16:rowId xmlns:a16="http://schemas.microsoft.com/office/drawing/2014/main" val="1303263600"/>
                  </a:ext>
                </a:extLst>
              </a:tr>
              <a:tr h="321215">
                <a:tc>
                  <a:txBody>
                    <a:bodyPr/>
                    <a:lstStyle/>
                    <a:p>
                      <a:pPr algn="ctr"/>
                      <a:r>
                        <a:rPr lang="en-US" sz="1400" dirty="0"/>
                        <a:t>5</a:t>
                      </a:r>
                    </a:p>
                  </a:txBody>
                  <a:tcPr/>
                </a:tc>
                <a:tc>
                  <a:txBody>
                    <a:bodyPr/>
                    <a:lstStyle/>
                    <a:p>
                      <a:pPr algn="ctr"/>
                      <a:r>
                        <a:rPr lang="en-US" sz="1400" dirty="0"/>
                        <a:t>7</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dirty="0"/>
                        <a:t>1.0cm-20µm</a:t>
                      </a:r>
                    </a:p>
                  </a:txBody>
                  <a:tcPr/>
                </a:tc>
                <a:extLst>
                  <a:ext uri="{0D108BD9-81ED-4DB2-BD59-A6C34878D82A}">
                    <a16:rowId xmlns:a16="http://schemas.microsoft.com/office/drawing/2014/main" val="3192604690"/>
                  </a:ext>
                </a:extLst>
              </a:tr>
              <a:tr h="321215">
                <a:tc>
                  <a:txBody>
                    <a:bodyPr/>
                    <a:lstStyle/>
                    <a:p>
                      <a:pPr algn="ctr"/>
                      <a:r>
                        <a:rPr lang="en-US" sz="1400" dirty="0"/>
                        <a:t>6</a:t>
                      </a:r>
                    </a:p>
                  </a:txBody>
                  <a:tcPr/>
                </a:tc>
                <a:tc>
                  <a:txBody>
                    <a:bodyPr/>
                    <a:lstStyle/>
                    <a:p>
                      <a:pPr algn="ctr"/>
                      <a:r>
                        <a:rPr lang="en-US" sz="1400" dirty="0"/>
                        <a:t>1</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dirty="0"/>
                        <a:t>1.0cm-20µm</a:t>
                      </a:r>
                    </a:p>
                  </a:txBody>
                  <a:tcPr/>
                </a:tc>
                <a:extLst>
                  <a:ext uri="{0D108BD9-81ED-4DB2-BD59-A6C34878D82A}">
                    <a16:rowId xmlns:a16="http://schemas.microsoft.com/office/drawing/2014/main" val="596506782"/>
                  </a:ext>
                </a:extLst>
              </a:tr>
              <a:tr h="321215">
                <a:tc>
                  <a:txBody>
                    <a:bodyPr/>
                    <a:lstStyle/>
                    <a:p>
                      <a:pPr algn="ctr"/>
                      <a:r>
                        <a:rPr lang="en-US" sz="1400" dirty="0"/>
                        <a:t>7</a:t>
                      </a:r>
                    </a:p>
                  </a:txBody>
                  <a:tcPr/>
                </a:tc>
                <a:tc>
                  <a:txBody>
                    <a:bodyPr/>
                    <a:lstStyle/>
                    <a:p>
                      <a:pPr algn="ctr"/>
                      <a:r>
                        <a:rPr lang="en-US" sz="1400" dirty="0"/>
                        <a:t>21</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dirty="0"/>
                        <a:t>1.5cm-15µm</a:t>
                      </a:r>
                    </a:p>
                  </a:txBody>
                  <a:tcPr/>
                </a:tc>
                <a:extLst>
                  <a:ext uri="{0D108BD9-81ED-4DB2-BD59-A6C34878D82A}">
                    <a16:rowId xmlns:a16="http://schemas.microsoft.com/office/drawing/2014/main" val="2117653036"/>
                  </a:ext>
                </a:extLst>
              </a:tr>
              <a:tr h="321215">
                <a:tc>
                  <a:txBody>
                    <a:bodyPr/>
                    <a:lstStyle/>
                    <a:p>
                      <a:pPr algn="ctr"/>
                      <a:r>
                        <a:rPr lang="en-US" sz="1400" dirty="0"/>
                        <a:t>8</a:t>
                      </a:r>
                    </a:p>
                  </a:txBody>
                  <a:tcPr/>
                </a:tc>
                <a:tc>
                  <a:txBody>
                    <a:bodyPr/>
                    <a:lstStyle/>
                    <a:p>
                      <a:pPr algn="ctr"/>
                      <a:r>
                        <a:rPr lang="en-US" sz="1400" dirty="0"/>
                        <a:t>8</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dirty="0"/>
                        <a:t>1.0cm-20µm</a:t>
                      </a:r>
                    </a:p>
                  </a:txBody>
                  <a:tcPr/>
                </a:tc>
                <a:extLst>
                  <a:ext uri="{0D108BD9-81ED-4DB2-BD59-A6C34878D82A}">
                    <a16:rowId xmlns:a16="http://schemas.microsoft.com/office/drawing/2014/main" val="3096790926"/>
                  </a:ext>
                </a:extLst>
              </a:tr>
              <a:tr h="321215">
                <a:tc>
                  <a:txBody>
                    <a:bodyPr/>
                    <a:lstStyle/>
                    <a:p>
                      <a:pPr algn="ctr"/>
                      <a:r>
                        <a:rPr lang="en-US" sz="1400" dirty="0"/>
                        <a:t>9</a:t>
                      </a:r>
                    </a:p>
                  </a:txBody>
                  <a:tcPr/>
                </a:tc>
                <a:tc>
                  <a:txBody>
                    <a:bodyPr/>
                    <a:lstStyle/>
                    <a:p>
                      <a:pPr algn="ctr"/>
                      <a:r>
                        <a:rPr lang="en-US" sz="1400" dirty="0"/>
                        <a:t>11</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dirty="0"/>
                        <a:t>1.0cm-25µm</a:t>
                      </a:r>
                    </a:p>
                  </a:txBody>
                  <a:tcPr/>
                </a:tc>
                <a:extLst>
                  <a:ext uri="{0D108BD9-81ED-4DB2-BD59-A6C34878D82A}">
                    <a16:rowId xmlns:a16="http://schemas.microsoft.com/office/drawing/2014/main" val="130451421"/>
                  </a:ext>
                </a:extLst>
              </a:tr>
              <a:tr h="321215">
                <a:tc>
                  <a:txBody>
                    <a:bodyPr/>
                    <a:lstStyle/>
                    <a:p>
                      <a:pPr algn="ctr"/>
                      <a:r>
                        <a:rPr lang="en-US" sz="1400" dirty="0"/>
                        <a:t>10</a:t>
                      </a:r>
                    </a:p>
                  </a:txBody>
                  <a:tcPr/>
                </a:tc>
                <a:tc>
                  <a:txBody>
                    <a:bodyPr/>
                    <a:lstStyle/>
                    <a:p>
                      <a:pPr algn="ctr"/>
                      <a:r>
                        <a:rPr lang="en-US" sz="1400" dirty="0"/>
                        <a:t>10</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dirty="0"/>
                        <a:t>1.0cm-25µm</a:t>
                      </a:r>
                    </a:p>
                  </a:txBody>
                  <a:tcPr/>
                </a:tc>
                <a:extLst>
                  <a:ext uri="{0D108BD9-81ED-4DB2-BD59-A6C34878D82A}">
                    <a16:rowId xmlns:a16="http://schemas.microsoft.com/office/drawing/2014/main" val="3199524370"/>
                  </a:ext>
                </a:extLst>
              </a:tr>
              <a:tr h="321215">
                <a:tc>
                  <a:txBody>
                    <a:bodyPr/>
                    <a:lstStyle/>
                    <a:p>
                      <a:pPr algn="ctr"/>
                      <a:r>
                        <a:rPr lang="en-US" sz="1400" dirty="0"/>
                        <a:t>11</a:t>
                      </a:r>
                    </a:p>
                  </a:txBody>
                  <a:tcPr/>
                </a:tc>
                <a:tc>
                  <a:txBody>
                    <a:bodyPr/>
                    <a:lstStyle/>
                    <a:p>
                      <a:pPr algn="ctr"/>
                      <a:r>
                        <a:rPr lang="en-US" sz="1400" dirty="0"/>
                        <a:t>23</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dirty="0"/>
                        <a:t>1.5cm-15µm</a:t>
                      </a:r>
                    </a:p>
                  </a:txBody>
                  <a:tcPr/>
                </a:tc>
                <a:extLst>
                  <a:ext uri="{0D108BD9-81ED-4DB2-BD59-A6C34878D82A}">
                    <a16:rowId xmlns:a16="http://schemas.microsoft.com/office/drawing/2014/main" val="3434725520"/>
                  </a:ext>
                </a:extLst>
              </a:tr>
              <a:tr h="321215">
                <a:tc>
                  <a:txBody>
                    <a:bodyPr/>
                    <a:lstStyle/>
                    <a:p>
                      <a:pPr algn="ctr"/>
                      <a:r>
                        <a:rPr lang="en-US" sz="1400" dirty="0"/>
                        <a:t>12</a:t>
                      </a:r>
                    </a:p>
                  </a:txBody>
                  <a:tcPr/>
                </a:tc>
                <a:tc>
                  <a:txBody>
                    <a:bodyPr/>
                    <a:lstStyle/>
                    <a:p>
                      <a:pPr algn="ctr"/>
                      <a:endParaRPr lang="en-US" sz="1400" dirty="0"/>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dirty="0"/>
                        <a:t>Upstream scintillator up</a:t>
                      </a:r>
                    </a:p>
                  </a:txBody>
                  <a:tcPr/>
                </a:tc>
                <a:extLst>
                  <a:ext uri="{0D108BD9-81ED-4DB2-BD59-A6C34878D82A}">
                    <a16:rowId xmlns:a16="http://schemas.microsoft.com/office/drawing/2014/main" val="265262450"/>
                  </a:ext>
                </a:extLst>
              </a:tr>
              <a:tr h="511784">
                <a:tc>
                  <a:txBody>
                    <a:bodyPr/>
                    <a:lstStyle/>
                    <a:p>
                      <a:pPr algn="ctr"/>
                      <a:r>
                        <a:rPr lang="en-US" sz="1400" dirty="0"/>
                        <a:t>13</a:t>
                      </a:r>
                    </a:p>
                  </a:txBody>
                  <a:tcPr/>
                </a:tc>
                <a:tc>
                  <a:txBody>
                    <a:bodyPr/>
                    <a:lstStyle/>
                    <a:p>
                      <a:pPr algn="ctr"/>
                      <a:endParaRPr lang="en-US" sz="1400"/>
                    </a:p>
                  </a:txBody>
                  <a:tcPr/>
                </a:tc>
                <a:tc>
                  <a:txBody>
                    <a:bodyPr/>
                    <a:lstStyle/>
                    <a:p>
                      <a:pPr algn="ctr"/>
                      <a:r>
                        <a:rPr lang="en-US" sz="1400" dirty="0"/>
                        <a:t>Upstream scintillator down</a:t>
                      </a:r>
                    </a:p>
                  </a:txBody>
                  <a:tcPr/>
                </a:tc>
                <a:extLst>
                  <a:ext uri="{0D108BD9-81ED-4DB2-BD59-A6C34878D82A}">
                    <a16:rowId xmlns:a16="http://schemas.microsoft.com/office/drawing/2014/main" val="4102227567"/>
                  </a:ext>
                </a:extLst>
              </a:tr>
              <a:tr h="511784">
                <a:tc>
                  <a:txBody>
                    <a:bodyPr/>
                    <a:lstStyle/>
                    <a:p>
                      <a:pPr algn="ctr"/>
                      <a:r>
                        <a:rPr lang="en-US" sz="1400" dirty="0"/>
                        <a:t>14</a:t>
                      </a:r>
                    </a:p>
                  </a:txBody>
                  <a:tcPr/>
                </a:tc>
                <a:tc>
                  <a:txBody>
                    <a:bodyPr/>
                    <a:lstStyle/>
                    <a:p>
                      <a:pPr algn="ctr"/>
                      <a:endParaRPr lang="en-US" sz="1400"/>
                    </a:p>
                  </a:txBody>
                  <a:tcPr/>
                </a:tc>
                <a:tc>
                  <a:txBody>
                    <a:bodyPr/>
                    <a:lstStyle/>
                    <a:p>
                      <a:pPr algn="ctr"/>
                      <a:r>
                        <a:rPr lang="en-US" sz="1400" dirty="0"/>
                        <a:t>Downstream scintillator up</a:t>
                      </a:r>
                    </a:p>
                  </a:txBody>
                  <a:tcPr/>
                </a:tc>
                <a:extLst>
                  <a:ext uri="{0D108BD9-81ED-4DB2-BD59-A6C34878D82A}">
                    <a16:rowId xmlns:a16="http://schemas.microsoft.com/office/drawing/2014/main" val="2046346655"/>
                  </a:ext>
                </a:extLst>
              </a:tr>
              <a:tr h="511784">
                <a:tc>
                  <a:txBody>
                    <a:bodyPr/>
                    <a:lstStyle/>
                    <a:p>
                      <a:pPr algn="ctr"/>
                      <a:r>
                        <a:rPr lang="en-US" sz="1400" dirty="0"/>
                        <a:t>15</a:t>
                      </a:r>
                    </a:p>
                  </a:txBody>
                  <a:tcPr/>
                </a:tc>
                <a:tc>
                  <a:txBody>
                    <a:bodyPr/>
                    <a:lstStyle/>
                    <a:p>
                      <a:pPr algn="ctr"/>
                      <a:endParaRPr lang="en-US" sz="1400" dirty="0"/>
                    </a:p>
                  </a:txBody>
                  <a:tcPr/>
                </a:tc>
                <a:tc>
                  <a:txBody>
                    <a:bodyPr/>
                    <a:lstStyle/>
                    <a:p>
                      <a:pPr algn="ctr"/>
                      <a:r>
                        <a:rPr lang="en-US" sz="1400" dirty="0"/>
                        <a:t>Downstream scintillator down</a:t>
                      </a:r>
                    </a:p>
                  </a:txBody>
                  <a:tcPr/>
                </a:tc>
                <a:extLst>
                  <a:ext uri="{0D108BD9-81ED-4DB2-BD59-A6C34878D82A}">
                    <a16:rowId xmlns:a16="http://schemas.microsoft.com/office/drawing/2014/main" val="3339967525"/>
                  </a:ext>
                </a:extLst>
              </a:tr>
            </a:tbl>
          </a:graphicData>
        </a:graphic>
      </p:graphicFrame>
      <p:grpSp>
        <p:nvGrpSpPr>
          <p:cNvPr id="13" name="Group 12">
            <a:extLst>
              <a:ext uri="{FF2B5EF4-FFF2-40B4-BE49-F238E27FC236}">
                <a16:creationId xmlns:a16="http://schemas.microsoft.com/office/drawing/2014/main" id="{42F951FE-C7A5-7512-D6DE-11E180732BB4}"/>
              </a:ext>
            </a:extLst>
          </p:cNvPr>
          <p:cNvGrpSpPr/>
          <p:nvPr/>
        </p:nvGrpSpPr>
        <p:grpSpPr>
          <a:xfrm>
            <a:off x="407368" y="3091184"/>
            <a:ext cx="5018452" cy="3565652"/>
            <a:chOff x="2927648" y="1916832"/>
            <a:chExt cx="6264696" cy="4854780"/>
          </a:xfrm>
        </p:grpSpPr>
        <p:pic>
          <p:nvPicPr>
            <p:cNvPr id="7" name="Picture 6" descr="A picture containing cluttered&#10;&#10;Description automatically generated">
              <a:extLst>
                <a:ext uri="{FF2B5EF4-FFF2-40B4-BE49-F238E27FC236}">
                  <a16:creationId xmlns:a16="http://schemas.microsoft.com/office/drawing/2014/main" id="{C358F736-144A-F12A-AAC7-BFBE4800010A}"/>
                </a:ext>
              </a:extLst>
            </p:cNvPr>
            <p:cNvPicPr>
              <a:picLocks noChangeAspect="1"/>
            </p:cNvPicPr>
            <p:nvPr/>
          </p:nvPicPr>
          <p:blipFill rotWithShape="1">
            <a:blip r:embed="rId2">
              <a:extLst>
                <a:ext uri="{28A0092B-C50C-407E-A947-70E740481C1C}">
                  <a14:useLocalDpi xmlns:a14="http://schemas.microsoft.com/office/drawing/2010/main" val="0"/>
                </a:ext>
              </a:extLst>
            </a:blip>
            <a:srcRect l="15350" t="28280" r="16138" b="1254"/>
            <a:stretch/>
          </p:blipFill>
          <p:spPr>
            <a:xfrm>
              <a:off x="2927648" y="1916832"/>
              <a:ext cx="6264696" cy="4854780"/>
            </a:xfrm>
            <a:prstGeom prst="rect">
              <a:avLst/>
            </a:prstGeom>
          </p:spPr>
        </p:pic>
        <p:sp>
          <p:nvSpPr>
            <p:cNvPr id="8" name="TextBox 7">
              <a:extLst>
                <a:ext uri="{FF2B5EF4-FFF2-40B4-BE49-F238E27FC236}">
                  <a16:creationId xmlns:a16="http://schemas.microsoft.com/office/drawing/2014/main" id="{19A4DB28-85C8-3740-653B-43620C007D74}"/>
                </a:ext>
              </a:extLst>
            </p:cNvPr>
            <p:cNvSpPr txBox="1"/>
            <p:nvPr/>
          </p:nvSpPr>
          <p:spPr>
            <a:xfrm>
              <a:off x="6263512" y="3950675"/>
              <a:ext cx="1128163" cy="419051"/>
            </a:xfrm>
            <a:prstGeom prst="rect">
              <a:avLst/>
            </a:prstGeom>
            <a:solidFill>
              <a:schemeClr val="accent2"/>
            </a:solidFill>
          </p:spPr>
          <p:txBody>
            <a:bodyPr wrap="square" rtlCol="0">
              <a:spAutoFit/>
            </a:bodyPr>
            <a:lstStyle/>
            <a:p>
              <a:pPr algn="ctr"/>
              <a:r>
                <a:rPr lang="en-US" sz="1400" dirty="0"/>
                <a:t>HV side</a:t>
              </a:r>
            </a:p>
          </p:txBody>
        </p:sp>
        <p:sp>
          <p:nvSpPr>
            <p:cNvPr id="9" name="TextBox 8">
              <a:extLst>
                <a:ext uri="{FF2B5EF4-FFF2-40B4-BE49-F238E27FC236}">
                  <a16:creationId xmlns:a16="http://schemas.microsoft.com/office/drawing/2014/main" id="{7EF39317-363E-29DD-FF7C-D51643B327F6}"/>
                </a:ext>
              </a:extLst>
            </p:cNvPr>
            <p:cNvSpPr txBox="1"/>
            <p:nvPr/>
          </p:nvSpPr>
          <p:spPr>
            <a:xfrm>
              <a:off x="4265378" y="4048459"/>
              <a:ext cx="1598168" cy="419051"/>
            </a:xfrm>
            <a:prstGeom prst="rect">
              <a:avLst/>
            </a:prstGeom>
            <a:solidFill>
              <a:schemeClr val="accent2"/>
            </a:solidFill>
          </p:spPr>
          <p:txBody>
            <a:bodyPr wrap="square" rtlCol="0">
              <a:spAutoFit/>
            </a:bodyPr>
            <a:lstStyle/>
            <a:p>
              <a:pPr algn="ctr"/>
              <a:r>
                <a:rPr lang="en-US" sz="1400" dirty="0"/>
                <a:t>Readout side</a:t>
              </a:r>
            </a:p>
          </p:txBody>
        </p:sp>
        <p:sp>
          <p:nvSpPr>
            <p:cNvPr id="10" name="TextBox 9">
              <a:extLst>
                <a:ext uri="{FF2B5EF4-FFF2-40B4-BE49-F238E27FC236}">
                  <a16:creationId xmlns:a16="http://schemas.microsoft.com/office/drawing/2014/main" id="{3CCC4F4D-AC25-0D93-62F3-18D3131E7BE7}"/>
                </a:ext>
              </a:extLst>
            </p:cNvPr>
            <p:cNvSpPr txBox="1"/>
            <p:nvPr/>
          </p:nvSpPr>
          <p:spPr>
            <a:xfrm>
              <a:off x="7664029" y="4850382"/>
              <a:ext cx="1368152" cy="1038747"/>
            </a:xfrm>
            <a:prstGeom prst="rect">
              <a:avLst/>
            </a:prstGeom>
            <a:solidFill>
              <a:schemeClr val="accent2"/>
            </a:solidFill>
          </p:spPr>
          <p:txBody>
            <a:bodyPr wrap="square" rtlCol="0">
              <a:spAutoFit/>
            </a:bodyPr>
            <a:lstStyle/>
            <a:p>
              <a:pPr algn="ctr"/>
              <a:r>
                <a:rPr lang="en-US" sz="1400" dirty="0"/>
                <a:t>upstream trigger scintillator</a:t>
              </a:r>
            </a:p>
          </p:txBody>
        </p:sp>
        <p:sp>
          <p:nvSpPr>
            <p:cNvPr id="11" name="TextBox 10">
              <a:extLst>
                <a:ext uri="{FF2B5EF4-FFF2-40B4-BE49-F238E27FC236}">
                  <a16:creationId xmlns:a16="http://schemas.microsoft.com/office/drawing/2014/main" id="{9007A608-D358-D53C-E432-1706BC8AB6C2}"/>
                </a:ext>
              </a:extLst>
            </p:cNvPr>
            <p:cNvSpPr txBox="1"/>
            <p:nvPr/>
          </p:nvSpPr>
          <p:spPr>
            <a:xfrm>
              <a:off x="3467707" y="5365908"/>
              <a:ext cx="1437518" cy="728781"/>
            </a:xfrm>
            <a:prstGeom prst="rect">
              <a:avLst/>
            </a:prstGeom>
            <a:solidFill>
              <a:schemeClr val="accent2"/>
            </a:solidFill>
          </p:spPr>
          <p:txBody>
            <a:bodyPr wrap="square" rtlCol="0">
              <a:spAutoFit/>
            </a:bodyPr>
            <a:lstStyle/>
            <a:p>
              <a:pPr algn="ctr"/>
              <a:r>
                <a:rPr lang="en-US" sz="1400" dirty="0"/>
                <a:t>16-channels DRS</a:t>
              </a:r>
            </a:p>
          </p:txBody>
        </p:sp>
        <p:sp>
          <p:nvSpPr>
            <p:cNvPr id="12" name="TextBox 11">
              <a:extLst>
                <a:ext uri="{FF2B5EF4-FFF2-40B4-BE49-F238E27FC236}">
                  <a16:creationId xmlns:a16="http://schemas.microsoft.com/office/drawing/2014/main" id="{DFE042ED-4F29-BE91-84DF-36BBAE7ACF8C}"/>
                </a:ext>
              </a:extLst>
            </p:cNvPr>
            <p:cNvSpPr txBox="1"/>
            <p:nvPr/>
          </p:nvSpPr>
          <p:spPr>
            <a:xfrm>
              <a:off x="6263512" y="5784073"/>
              <a:ext cx="1128163" cy="728781"/>
            </a:xfrm>
            <a:prstGeom prst="rect">
              <a:avLst/>
            </a:prstGeom>
            <a:solidFill>
              <a:schemeClr val="accent2"/>
            </a:solidFill>
          </p:spPr>
          <p:txBody>
            <a:bodyPr wrap="square" rtlCol="0">
              <a:spAutoFit/>
            </a:bodyPr>
            <a:lstStyle/>
            <a:p>
              <a:pPr algn="ctr"/>
              <a:r>
                <a:rPr lang="en-US" sz="1400" dirty="0"/>
                <a:t>Hard disks</a:t>
              </a:r>
            </a:p>
          </p:txBody>
        </p:sp>
      </p:grpSp>
    </p:spTree>
    <p:extLst>
      <p:ext uri="{BB962C8B-B14F-4D97-AF65-F5344CB8AC3E}">
        <p14:creationId xmlns:p14="http://schemas.microsoft.com/office/powerpoint/2010/main" val="1553573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0B2D51B-6589-6885-C954-EE129356D8C9}"/>
              </a:ext>
            </a:extLst>
          </p:cNvPr>
          <p:cNvSpPr>
            <a:spLocks noGrp="1"/>
          </p:cNvSpPr>
          <p:nvPr>
            <p:ph type="sldNum" sz="quarter" idx="12"/>
          </p:nvPr>
        </p:nvSpPr>
        <p:spPr/>
        <p:txBody>
          <a:bodyPr/>
          <a:lstStyle/>
          <a:p>
            <a:fld id="{AAC8B39E-9834-48AB-8748-37836E11701E}" type="slidenum">
              <a:rPr lang="en-US" smtClean="0"/>
              <a:pPr/>
              <a:t>14</a:t>
            </a:fld>
            <a:endParaRPr lang="en-US" dirty="0"/>
          </a:p>
        </p:txBody>
      </p:sp>
      <p:sp>
        <p:nvSpPr>
          <p:cNvPr id="3" name="TextBox 2">
            <a:extLst>
              <a:ext uri="{FF2B5EF4-FFF2-40B4-BE49-F238E27FC236}">
                <a16:creationId xmlns:a16="http://schemas.microsoft.com/office/drawing/2014/main" id="{1EEE9105-58AC-CA53-658A-5C418F74A7CD}"/>
              </a:ext>
            </a:extLst>
          </p:cNvPr>
          <p:cNvSpPr txBox="1"/>
          <p:nvPr/>
        </p:nvSpPr>
        <p:spPr>
          <a:xfrm>
            <a:off x="4763852" y="86388"/>
            <a:ext cx="2808312" cy="369332"/>
          </a:xfrm>
          <a:prstGeom prst="rect">
            <a:avLst/>
          </a:prstGeom>
          <a:noFill/>
        </p:spPr>
        <p:txBody>
          <a:bodyPr wrap="square" rtlCol="0">
            <a:spAutoFit/>
          </a:bodyPr>
          <a:lstStyle/>
          <a:p>
            <a:pPr algn="ctr"/>
            <a:r>
              <a:rPr lang="en-US" b="1" dirty="0">
                <a:solidFill>
                  <a:srgbClr val="00B0F0"/>
                </a:solidFill>
              </a:rPr>
              <a:t>The data collected</a:t>
            </a:r>
          </a:p>
        </p:txBody>
      </p:sp>
      <p:graphicFrame>
        <p:nvGraphicFramePr>
          <p:cNvPr id="4" name="Table 4">
            <a:extLst>
              <a:ext uri="{FF2B5EF4-FFF2-40B4-BE49-F238E27FC236}">
                <a16:creationId xmlns:a16="http://schemas.microsoft.com/office/drawing/2014/main" id="{F9BF15D3-9C0C-45F3-0424-0BDD1199E8C0}"/>
              </a:ext>
            </a:extLst>
          </p:cNvPr>
          <p:cNvGraphicFramePr>
            <a:graphicFrameLocks noGrp="1"/>
          </p:cNvGraphicFramePr>
          <p:nvPr>
            <p:extLst>
              <p:ext uri="{D42A27DB-BD31-4B8C-83A1-F6EECF244321}">
                <p14:modId xmlns:p14="http://schemas.microsoft.com/office/powerpoint/2010/main" val="1347678683"/>
              </p:ext>
            </p:extLst>
          </p:nvPr>
        </p:nvGraphicFramePr>
        <p:xfrm>
          <a:off x="443372" y="458518"/>
          <a:ext cx="11305256" cy="2595880"/>
        </p:xfrm>
        <a:graphic>
          <a:graphicData uri="http://schemas.openxmlformats.org/drawingml/2006/table">
            <a:tbl>
              <a:tblPr firstRow="1" bandRow="1">
                <a:tableStyleId>{8A107856-5554-42FB-B03E-39F5DBC370BA}</a:tableStyleId>
              </a:tblPr>
              <a:tblGrid>
                <a:gridCol w="2261051">
                  <a:extLst>
                    <a:ext uri="{9D8B030D-6E8A-4147-A177-3AD203B41FA5}">
                      <a16:colId xmlns:a16="http://schemas.microsoft.com/office/drawing/2014/main" val="1664469147"/>
                    </a:ext>
                  </a:extLst>
                </a:gridCol>
                <a:gridCol w="2261051">
                  <a:extLst>
                    <a:ext uri="{9D8B030D-6E8A-4147-A177-3AD203B41FA5}">
                      <a16:colId xmlns:a16="http://schemas.microsoft.com/office/drawing/2014/main" val="3620933588"/>
                    </a:ext>
                  </a:extLst>
                </a:gridCol>
                <a:gridCol w="2261051">
                  <a:extLst>
                    <a:ext uri="{9D8B030D-6E8A-4147-A177-3AD203B41FA5}">
                      <a16:colId xmlns:a16="http://schemas.microsoft.com/office/drawing/2014/main" val="1382561369"/>
                    </a:ext>
                  </a:extLst>
                </a:gridCol>
                <a:gridCol w="1864593">
                  <a:extLst>
                    <a:ext uri="{9D8B030D-6E8A-4147-A177-3AD203B41FA5}">
                      <a16:colId xmlns:a16="http://schemas.microsoft.com/office/drawing/2014/main" val="4104511872"/>
                    </a:ext>
                  </a:extLst>
                </a:gridCol>
                <a:gridCol w="2657510">
                  <a:extLst>
                    <a:ext uri="{9D8B030D-6E8A-4147-A177-3AD203B41FA5}">
                      <a16:colId xmlns:a16="http://schemas.microsoft.com/office/drawing/2014/main" val="759673594"/>
                    </a:ext>
                  </a:extLst>
                </a:gridCol>
              </a:tblGrid>
              <a:tr h="370840">
                <a:tc>
                  <a:txBody>
                    <a:bodyPr/>
                    <a:lstStyle/>
                    <a:p>
                      <a:pPr algn="ctr"/>
                      <a:r>
                        <a:rPr lang="en-US" sz="1600" b="0" dirty="0">
                          <a:solidFill>
                            <a:schemeClr val="tx1"/>
                          </a:solidFill>
                        </a:rPr>
                        <a:t>Gas mixture (He-iC</a:t>
                      </a:r>
                      <a:r>
                        <a:rPr lang="en-US" sz="1600" b="0" baseline="-25000" dirty="0">
                          <a:solidFill>
                            <a:schemeClr val="tx1"/>
                          </a:solidFill>
                        </a:rPr>
                        <a:t>4</a:t>
                      </a:r>
                      <a:r>
                        <a:rPr lang="en-US" sz="1600" b="0" dirty="0">
                          <a:solidFill>
                            <a:schemeClr val="tx1"/>
                          </a:solidFill>
                        </a:rPr>
                        <a:t>H</a:t>
                      </a:r>
                      <a:r>
                        <a:rPr lang="en-US" sz="1600" b="0" baseline="-25000" dirty="0">
                          <a:solidFill>
                            <a:schemeClr val="tx1"/>
                          </a:solidFill>
                        </a:rPr>
                        <a:t>10</a:t>
                      </a:r>
                      <a:r>
                        <a:rPr lang="en-US" sz="1600" b="0" dirty="0">
                          <a:solidFill>
                            <a:schemeClr val="tx1"/>
                          </a:solidFill>
                        </a:rPr>
                        <a:t>)</a:t>
                      </a:r>
                      <a:endParaRPr lang="en-US" sz="1600" b="1" dirty="0">
                        <a:solidFill>
                          <a:schemeClr val="tx1"/>
                        </a:solidFill>
                      </a:endParaRPr>
                    </a:p>
                  </a:txBody>
                  <a:tcPr/>
                </a:tc>
                <a:tc>
                  <a:txBody>
                    <a:bodyPr/>
                    <a:lstStyle/>
                    <a:p>
                      <a:pPr algn="ctr"/>
                      <a:r>
                        <a:rPr lang="en-US" sz="1600" b="0" dirty="0">
                          <a:solidFill>
                            <a:schemeClr val="tx1"/>
                          </a:solidFill>
                        </a:rPr>
                        <a:t>µ beam energy</a:t>
                      </a:r>
                    </a:p>
                  </a:txBody>
                  <a:tcPr/>
                </a:tc>
                <a:tc>
                  <a:txBody>
                    <a:bodyPr/>
                    <a:lstStyle/>
                    <a:p>
                      <a:pPr algn="ctr"/>
                      <a:r>
                        <a:rPr lang="en-US" sz="1600" b="0" dirty="0">
                          <a:solidFill>
                            <a:schemeClr val="tx1"/>
                          </a:solidFill>
                        </a:rPr>
                        <a:t>Sampling rate</a:t>
                      </a:r>
                    </a:p>
                  </a:txBody>
                  <a:tcPr/>
                </a:tc>
                <a:tc>
                  <a:txBody>
                    <a:bodyPr/>
                    <a:lstStyle/>
                    <a:p>
                      <a:pPr algn="ctr"/>
                      <a:r>
                        <a:rPr lang="en-US" sz="1600" b="0" dirty="0">
                          <a:solidFill>
                            <a:schemeClr val="tx1"/>
                          </a:solidFill>
                        </a:rPr>
                        <a:t>Angles scan</a:t>
                      </a:r>
                    </a:p>
                  </a:txBody>
                  <a:tcPr/>
                </a:tc>
                <a:tc>
                  <a:txBody>
                    <a:bodyPr/>
                    <a:lstStyle/>
                    <a:p>
                      <a:pPr algn="ctr"/>
                      <a:r>
                        <a:rPr lang="en-US" sz="1600" b="0" dirty="0">
                          <a:solidFill>
                            <a:schemeClr val="tx1"/>
                          </a:solidFill>
                        </a:rPr>
                        <a:t>HV scan</a:t>
                      </a:r>
                    </a:p>
                  </a:txBody>
                  <a:tcPr/>
                </a:tc>
                <a:extLst>
                  <a:ext uri="{0D108BD9-81ED-4DB2-BD59-A6C34878D82A}">
                    <a16:rowId xmlns:a16="http://schemas.microsoft.com/office/drawing/2014/main" val="3591551653"/>
                  </a:ext>
                </a:extLst>
              </a:tr>
              <a:tr h="370840">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600" b="1" dirty="0">
                          <a:solidFill>
                            <a:schemeClr val="tx1"/>
                          </a:solidFill>
                        </a:rPr>
                        <a:t>90/10</a:t>
                      </a:r>
                    </a:p>
                  </a:txBody>
                  <a:tcPr/>
                </a:tc>
                <a:tc>
                  <a:txBody>
                    <a:bodyPr/>
                    <a:lstStyle/>
                    <a:p>
                      <a:pPr algn="ctr"/>
                      <a:r>
                        <a:rPr lang="en-US" sz="1600" dirty="0"/>
                        <a:t>180</a:t>
                      </a:r>
                    </a:p>
                  </a:txBody>
                  <a:tcPr/>
                </a:tc>
                <a:tc>
                  <a:txBody>
                    <a:bodyPr/>
                    <a:lstStyle/>
                    <a:p>
                      <a:pPr algn="ctr"/>
                      <a:r>
                        <a:rPr lang="en-US" sz="1600" dirty="0"/>
                        <a:t>1,1.5,2</a:t>
                      </a:r>
                    </a:p>
                  </a:txBody>
                  <a:tcPr/>
                </a:tc>
                <a:tc>
                  <a:txBody>
                    <a:bodyPr/>
                    <a:lstStyle/>
                    <a:p>
                      <a:pPr algn="ctr"/>
                      <a:r>
                        <a:rPr lang="en-US" sz="1600" dirty="0"/>
                        <a:t>0,30,45,60</a:t>
                      </a:r>
                    </a:p>
                  </a:txBody>
                  <a:tcPr/>
                </a:tc>
                <a:tc>
                  <a:txBody>
                    <a:bodyPr/>
                    <a:lstStyle/>
                    <a:p>
                      <a:pPr algn="ctr"/>
                      <a:r>
                        <a:rPr lang="en-US" sz="1600" dirty="0"/>
                        <a:t>Nominal,+10,+20,-10</a:t>
                      </a:r>
                    </a:p>
                  </a:txBody>
                  <a:tcPr/>
                </a:tc>
                <a:extLst>
                  <a:ext uri="{0D108BD9-81ED-4DB2-BD59-A6C34878D82A}">
                    <a16:rowId xmlns:a16="http://schemas.microsoft.com/office/drawing/2014/main" val="1710109295"/>
                  </a:ext>
                </a:extLst>
              </a:tr>
              <a:tr h="370840">
                <a:tc>
                  <a:txBody>
                    <a:bodyPr/>
                    <a:lstStyle/>
                    <a:p>
                      <a:pPr algn="ctr"/>
                      <a:endParaRPr lang="en-US" sz="1600"/>
                    </a:p>
                  </a:txBody>
                  <a:tcPr/>
                </a:tc>
                <a:tc>
                  <a:txBody>
                    <a:bodyPr/>
                    <a:lstStyle/>
                    <a:p>
                      <a:pPr algn="ctr"/>
                      <a:r>
                        <a:rPr lang="en-US" sz="1600" dirty="0"/>
                        <a:t>80</a:t>
                      </a:r>
                    </a:p>
                  </a:txBody>
                  <a:tcPr/>
                </a:tc>
                <a:tc>
                  <a:txBody>
                    <a:bodyPr/>
                    <a:lstStyle/>
                    <a:p>
                      <a:pPr algn="ctr"/>
                      <a:r>
                        <a:rPr lang="en-US" sz="1600" dirty="0"/>
                        <a:t>1</a:t>
                      </a:r>
                    </a:p>
                  </a:txBody>
                  <a:tcPr/>
                </a:tc>
                <a:tc>
                  <a:txBody>
                    <a:bodyPr/>
                    <a:lstStyle/>
                    <a:p>
                      <a:pPr algn="ctr"/>
                      <a:r>
                        <a:rPr lang="en-US" sz="1600" dirty="0"/>
                        <a:t>45</a:t>
                      </a:r>
                    </a:p>
                  </a:txBody>
                  <a:tcPr/>
                </a:tc>
                <a:tc>
                  <a:txBody>
                    <a:bodyPr/>
                    <a:lstStyle/>
                    <a:p>
                      <a:pPr algn="ctr"/>
                      <a:r>
                        <a:rPr lang="en-US" sz="1600" dirty="0"/>
                        <a:t>Nominal</a:t>
                      </a:r>
                    </a:p>
                  </a:txBody>
                  <a:tcPr/>
                </a:tc>
                <a:extLst>
                  <a:ext uri="{0D108BD9-81ED-4DB2-BD59-A6C34878D82A}">
                    <a16:rowId xmlns:a16="http://schemas.microsoft.com/office/drawing/2014/main" val="3623810741"/>
                  </a:ext>
                </a:extLst>
              </a:tr>
              <a:tr h="370840">
                <a:tc>
                  <a:txBody>
                    <a:bodyPr/>
                    <a:lstStyle/>
                    <a:p>
                      <a:pPr algn="ctr"/>
                      <a:endParaRPr lang="en-US" sz="1600"/>
                    </a:p>
                  </a:txBody>
                  <a:tcPr/>
                </a:tc>
                <a:tc>
                  <a:txBody>
                    <a:bodyPr/>
                    <a:lstStyle/>
                    <a:p>
                      <a:pPr algn="ctr"/>
                      <a:r>
                        <a:rPr lang="en-US" sz="1600" dirty="0"/>
                        <a:t>40</a:t>
                      </a:r>
                    </a:p>
                  </a:txBody>
                  <a:tcPr/>
                </a:tc>
                <a:tc>
                  <a:txBody>
                    <a:bodyPr/>
                    <a:lstStyle/>
                    <a:p>
                      <a:pPr algn="ctr"/>
                      <a:r>
                        <a:rPr lang="en-US" sz="1600" dirty="0"/>
                        <a:t>1</a:t>
                      </a:r>
                    </a:p>
                  </a:txBody>
                  <a:tcPr/>
                </a:tc>
                <a:tc>
                  <a:txBody>
                    <a:bodyPr/>
                    <a:lstStyle/>
                    <a:p>
                      <a:pPr algn="ctr"/>
                      <a:r>
                        <a:rPr lang="en-US" sz="1600" dirty="0"/>
                        <a:t>0,45</a:t>
                      </a:r>
                    </a:p>
                  </a:txBody>
                  <a:tcPr/>
                </a:tc>
                <a:tc>
                  <a:txBody>
                    <a:bodyPr/>
                    <a:lstStyle/>
                    <a:p>
                      <a:pPr algn="ctr"/>
                      <a:r>
                        <a:rPr lang="en-US" sz="1600" dirty="0"/>
                        <a:t>Nominal</a:t>
                      </a:r>
                    </a:p>
                  </a:txBody>
                  <a:tcPr/>
                </a:tc>
                <a:extLst>
                  <a:ext uri="{0D108BD9-81ED-4DB2-BD59-A6C34878D82A}">
                    <a16:rowId xmlns:a16="http://schemas.microsoft.com/office/drawing/2014/main" val="1204526913"/>
                  </a:ext>
                </a:extLst>
              </a:tr>
              <a:tr h="370840">
                <a:tc>
                  <a:txBody>
                    <a:bodyPr/>
                    <a:lstStyle/>
                    <a:p>
                      <a:pPr algn="ctr"/>
                      <a:r>
                        <a:rPr lang="en-US" sz="1600" b="1" dirty="0"/>
                        <a:t>80/20</a:t>
                      </a:r>
                    </a:p>
                  </a:txBody>
                  <a:tcPr/>
                </a:tc>
                <a:tc>
                  <a:txBody>
                    <a:bodyPr/>
                    <a:lstStyle/>
                    <a:p>
                      <a:pPr algn="ctr"/>
                      <a:r>
                        <a:rPr lang="en-US" sz="1600" dirty="0"/>
                        <a:t>180</a:t>
                      </a:r>
                    </a:p>
                  </a:txBody>
                  <a:tcPr/>
                </a:tc>
                <a:tc>
                  <a:txBody>
                    <a:bodyPr/>
                    <a:lstStyle/>
                    <a:p>
                      <a:pPr algn="ctr"/>
                      <a:r>
                        <a:rPr lang="en-US" sz="1600" dirty="0"/>
                        <a:t>1.5,2</a:t>
                      </a:r>
                    </a:p>
                  </a:txBody>
                  <a:tcPr/>
                </a:tc>
                <a:tc>
                  <a:txBody>
                    <a:bodyPr/>
                    <a:lstStyle/>
                    <a:p>
                      <a:pPr algn="ctr"/>
                      <a:r>
                        <a:rPr lang="en-US" sz="1600" dirty="0"/>
                        <a:t>0,30,45,60</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600" dirty="0"/>
                        <a:t>Nominal,+10,+20,-10</a:t>
                      </a:r>
                    </a:p>
                  </a:txBody>
                  <a:tcPr/>
                </a:tc>
                <a:extLst>
                  <a:ext uri="{0D108BD9-81ED-4DB2-BD59-A6C34878D82A}">
                    <a16:rowId xmlns:a16="http://schemas.microsoft.com/office/drawing/2014/main" val="2371235500"/>
                  </a:ext>
                </a:extLst>
              </a:tr>
              <a:tr h="370840">
                <a:tc>
                  <a:txBody>
                    <a:bodyPr/>
                    <a:lstStyle/>
                    <a:p>
                      <a:pPr algn="ctr"/>
                      <a:endParaRPr lang="en-US" sz="1600"/>
                    </a:p>
                  </a:txBody>
                  <a:tcPr/>
                </a:tc>
                <a:tc>
                  <a:txBody>
                    <a:bodyPr/>
                    <a:lstStyle/>
                    <a:p>
                      <a:pPr algn="ctr"/>
                      <a:r>
                        <a:rPr lang="en-US" sz="1600" dirty="0"/>
                        <a:t>40</a:t>
                      </a:r>
                    </a:p>
                  </a:txBody>
                  <a:tcPr/>
                </a:tc>
                <a:tc>
                  <a:txBody>
                    <a:bodyPr/>
                    <a:lstStyle/>
                    <a:p>
                      <a:pPr algn="ctr"/>
                      <a:r>
                        <a:rPr lang="en-US" sz="1600" dirty="0"/>
                        <a:t>1</a:t>
                      </a:r>
                    </a:p>
                  </a:txBody>
                  <a:tcPr/>
                </a:tc>
                <a:tc>
                  <a:txBody>
                    <a:bodyPr/>
                    <a:lstStyle/>
                    <a:p>
                      <a:pPr algn="ctr"/>
                      <a:r>
                        <a:rPr lang="en-US" sz="1600" dirty="0"/>
                        <a:t>0,45</a:t>
                      </a:r>
                    </a:p>
                  </a:txBody>
                  <a:tcPr/>
                </a:tc>
                <a:tc>
                  <a:txBody>
                    <a:bodyPr/>
                    <a:lstStyle/>
                    <a:p>
                      <a:pPr algn="ctr"/>
                      <a:r>
                        <a:rPr lang="en-US" sz="1600" dirty="0"/>
                        <a:t>Nominal</a:t>
                      </a:r>
                    </a:p>
                  </a:txBody>
                  <a:tcPr/>
                </a:tc>
                <a:extLst>
                  <a:ext uri="{0D108BD9-81ED-4DB2-BD59-A6C34878D82A}">
                    <a16:rowId xmlns:a16="http://schemas.microsoft.com/office/drawing/2014/main" val="981881011"/>
                  </a:ext>
                </a:extLst>
              </a:tr>
              <a:tr h="370840">
                <a:tc>
                  <a:txBody>
                    <a:bodyPr/>
                    <a:lstStyle/>
                    <a:p>
                      <a:pPr algn="ctr"/>
                      <a:r>
                        <a:rPr lang="en-US" sz="1600" b="1" dirty="0"/>
                        <a:t>85/15</a:t>
                      </a:r>
                    </a:p>
                  </a:txBody>
                  <a:tcPr/>
                </a:tc>
                <a:tc>
                  <a:txBody>
                    <a:bodyPr/>
                    <a:lstStyle/>
                    <a:p>
                      <a:pPr algn="ctr"/>
                      <a:r>
                        <a:rPr lang="en-US" sz="1600" dirty="0"/>
                        <a:t>180</a:t>
                      </a:r>
                    </a:p>
                  </a:txBody>
                  <a:tcPr/>
                </a:tc>
                <a:tc>
                  <a:txBody>
                    <a:bodyPr/>
                    <a:lstStyle/>
                    <a:p>
                      <a:pPr algn="ctr"/>
                      <a:r>
                        <a:rPr lang="en-US" sz="1600" dirty="0"/>
                        <a:t>1,2</a:t>
                      </a:r>
                    </a:p>
                  </a:txBody>
                  <a:tcPr/>
                </a:tc>
                <a:tc>
                  <a:txBody>
                    <a:bodyPr/>
                    <a:lstStyle/>
                    <a:p>
                      <a:pPr algn="ctr"/>
                      <a:r>
                        <a:rPr lang="en-US" sz="1600" dirty="0"/>
                        <a:t>0,45</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600" dirty="0"/>
                        <a:t>Nominal,+10,+20,-10</a:t>
                      </a:r>
                    </a:p>
                  </a:txBody>
                  <a:tcPr/>
                </a:tc>
                <a:extLst>
                  <a:ext uri="{0D108BD9-81ED-4DB2-BD59-A6C34878D82A}">
                    <a16:rowId xmlns:a16="http://schemas.microsoft.com/office/drawing/2014/main" val="3807783467"/>
                  </a:ext>
                </a:extLst>
              </a:tr>
            </a:tbl>
          </a:graphicData>
        </a:graphic>
      </p:graphicFrame>
      <p:sp>
        <p:nvSpPr>
          <p:cNvPr id="6" name="TextBox 5">
            <a:extLst>
              <a:ext uri="{FF2B5EF4-FFF2-40B4-BE49-F238E27FC236}">
                <a16:creationId xmlns:a16="http://schemas.microsoft.com/office/drawing/2014/main" id="{1CB65FF1-7AE7-194D-DEAA-556D7AC7C752}"/>
              </a:ext>
            </a:extLst>
          </p:cNvPr>
          <p:cNvSpPr txBox="1"/>
          <p:nvPr/>
        </p:nvSpPr>
        <p:spPr>
          <a:xfrm>
            <a:off x="33293" y="3085477"/>
            <a:ext cx="6596296" cy="3613746"/>
          </a:xfrm>
          <a:prstGeom prst="rect">
            <a:avLst/>
          </a:prstGeom>
          <a:noFill/>
        </p:spPr>
        <p:txBody>
          <a:bodyPr wrap="square" rtlCol="0">
            <a:spAutoFit/>
          </a:bodyPr>
          <a:lstStyle/>
          <a:p>
            <a:pPr>
              <a:lnSpc>
                <a:spcPct val="150000"/>
              </a:lnSpc>
            </a:pPr>
            <a:r>
              <a:rPr lang="en-US" sz="1400" dirty="0"/>
              <a:t>~700000 events!</a:t>
            </a:r>
          </a:p>
          <a:p>
            <a:pPr>
              <a:lnSpc>
                <a:spcPct val="150000"/>
              </a:lnSpc>
            </a:pPr>
            <a:r>
              <a:rPr lang="en-US" sz="1400" dirty="0"/>
              <a:t>The data have been stored in a </a:t>
            </a:r>
            <a:r>
              <a:rPr lang="en-US" sz="1400" dirty="0" err="1"/>
              <a:t>Cern</a:t>
            </a:r>
            <a:r>
              <a:rPr lang="en-US" sz="1400" dirty="0"/>
              <a:t> box, named TestBeam2022, where you will also find:</a:t>
            </a:r>
          </a:p>
          <a:p>
            <a:pPr marL="285750" indent="-285750">
              <a:lnSpc>
                <a:spcPct val="150000"/>
              </a:lnSpc>
              <a:buFont typeface="Arial" panose="020B0604020202020204" pitchFamily="34" charset="0"/>
              <a:buChar char="•"/>
            </a:pPr>
            <a:r>
              <a:rPr lang="en-US" sz="1400" dirty="0"/>
              <a:t>Run_table.xlsx with all the details about the data collected, e.g. the muon beam energy, the sampling rate, the HV configuration….</a:t>
            </a:r>
          </a:p>
          <a:p>
            <a:pPr marL="285750" indent="-285750">
              <a:lnSpc>
                <a:spcPct val="150000"/>
              </a:lnSpc>
              <a:buFont typeface="Arial" panose="020B0604020202020204" pitchFamily="34" charset="0"/>
              <a:buChar char="•"/>
            </a:pPr>
            <a:r>
              <a:rPr lang="en-US" sz="1400" dirty="0"/>
              <a:t>Folder “testbeam2021” with a code to convert the binary file in root file</a:t>
            </a:r>
          </a:p>
          <a:p>
            <a:pPr marL="285750" indent="-285750">
              <a:lnSpc>
                <a:spcPct val="150000"/>
              </a:lnSpc>
              <a:buFont typeface="Arial" panose="020B0604020202020204" pitchFamily="34" charset="0"/>
              <a:buChar char="•"/>
            </a:pPr>
            <a:r>
              <a:rPr lang="en-US" sz="1400" dirty="0"/>
              <a:t>Folder “TestBeam22 “ with the code which perform a fast data analysis, used as an online monitoring during the beam test.</a:t>
            </a:r>
          </a:p>
          <a:p>
            <a:pPr marL="285750" indent="-285750">
              <a:lnSpc>
                <a:spcPct val="150000"/>
              </a:lnSpc>
              <a:buFont typeface="Arial" panose="020B0604020202020204" pitchFamily="34" charset="0"/>
              <a:buChar char="•"/>
            </a:pPr>
            <a:r>
              <a:rPr lang="en-US" sz="1400" dirty="0"/>
              <a:t>Folder “</a:t>
            </a:r>
            <a:r>
              <a:rPr lang="en-US" sz="1400" dirty="0" err="1"/>
              <a:t>converted_data</a:t>
            </a:r>
            <a:r>
              <a:rPr lang="en-US" sz="1400" dirty="0"/>
              <a:t>”, with some data already converted in root file, by using the “testbeam2021” conversion code.</a:t>
            </a:r>
          </a:p>
          <a:p>
            <a:pPr marL="285750" indent="-285750">
              <a:lnSpc>
                <a:spcPct val="150000"/>
              </a:lnSpc>
              <a:buFont typeface="Arial" panose="020B0604020202020204" pitchFamily="34" charset="0"/>
              <a:buChar char="•"/>
            </a:pPr>
            <a:r>
              <a:rPr lang="en-US" sz="1400" dirty="0"/>
              <a:t>Folder “Plots” with some distributions obtained by using the online monitoring code</a:t>
            </a:r>
          </a:p>
        </p:txBody>
      </p:sp>
      <p:sp>
        <p:nvSpPr>
          <p:cNvPr id="7" name="TextBox 6">
            <a:extLst>
              <a:ext uri="{FF2B5EF4-FFF2-40B4-BE49-F238E27FC236}">
                <a16:creationId xmlns:a16="http://schemas.microsoft.com/office/drawing/2014/main" id="{214EA448-4237-113A-6FEB-A21B8593FAD0}"/>
              </a:ext>
            </a:extLst>
          </p:cNvPr>
          <p:cNvSpPr txBox="1"/>
          <p:nvPr/>
        </p:nvSpPr>
        <p:spPr>
          <a:xfrm>
            <a:off x="6629589" y="5943007"/>
            <a:ext cx="4832462" cy="584775"/>
          </a:xfrm>
          <a:prstGeom prst="rect">
            <a:avLst/>
          </a:prstGeom>
          <a:noFill/>
        </p:spPr>
        <p:txBody>
          <a:bodyPr wrap="square" rtlCol="0">
            <a:spAutoFit/>
          </a:bodyPr>
          <a:lstStyle/>
          <a:p>
            <a:r>
              <a:rPr lang="en-US" sz="1600" i="1" dirty="0"/>
              <a:t>Ask </a:t>
            </a:r>
            <a:r>
              <a:rPr lang="en-US" sz="1600" i="1" dirty="0" err="1"/>
              <a:t>Brunella</a:t>
            </a:r>
            <a:r>
              <a:rPr lang="en-US" sz="1600" i="1" dirty="0"/>
              <a:t>  to give you the access rights to the TestBeam2022 folder: brunella.danzi@ba.infn.it</a:t>
            </a:r>
          </a:p>
        </p:txBody>
      </p:sp>
      <p:pic>
        <p:nvPicPr>
          <p:cNvPr id="8" name="Picture 7" descr="A screenshot of a computer&#10;&#10;Description automatically generated">
            <a:extLst>
              <a:ext uri="{FF2B5EF4-FFF2-40B4-BE49-F238E27FC236}">
                <a16:creationId xmlns:a16="http://schemas.microsoft.com/office/drawing/2014/main" id="{B903965D-D884-722F-D1B2-7144EDD1BC2D}"/>
              </a:ext>
            </a:extLst>
          </p:cNvPr>
          <p:cNvPicPr>
            <a:picLocks noChangeAspect="1"/>
          </p:cNvPicPr>
          <p:nvPr/>
        </p:nvPicPr>
        <p:blipFill rotWithShape="1">
          <a:blip r:embed="rId2">
            <a:extLst>
              <a:ext uri="{28A0092B-C50C-407E-A947-70E740481C1C}">
                <a14:useLocalDpi xmlns:a14="http://schemas.microsoft.com/office/drawing/2010/main" val="0"/>
              </a:ext>
            </a:extLst>
          </a:blip>
          <a:srcRect l="9934" t="18042" r="11205" b="13308"/>
          <a:stretch/>
        </p:blipFill>
        <p:spPr>
          <a:xfrm>
            <a:off x="6609297" y="3216070"/>
            <a:ext cx="5463478" cy="2555497"/>
          </a:xfrm>
          <a:prstGeom prst="rect">
            <a:avLst/>
          </a:prstGeom>
        </p:spPr>
      </p:pic>
    </p:spTree>
    <p:extLst>
      <p:ext uri="{BB962C8B-B14F-4D97-AF65-F5344CB8AC3E}">
        <p14:creationId xmlns:p14="http://schemas.microsoft.com/office/powerpoint/2010/main" val="19102610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2897D1A-2A62-7454-BACE-BCF1B5086832}"/>
              </a:ext>
            </a:extLst>
          </p:cNvPr>
          <p:cNvSpPr>
            <a:spLocks noGrp="1"/>
          </p:cNvSpPr>
          <p:nvPr>
            <p:ph type="sldNum" sz="quarter" idx="12"/>
          </p:nvPr>
        </p:nvSpPr>
        <p:spPr/>
        <p:txBody>
          <a:bodyPr/>
          <a:lstStyle/>
          <a:p>
            <a:fld id="{AAC8B39E-9834-48AB-8748-37836E11701E}" type="slidenum">
              <a:rPr lang="en-US" smtClean="0"/>
              <a:t>15</a:t>
            </a:fld>
            <a:endParaRPr lang="en-US"/>
          </a:p>
        </p:txBody>
      </p:sp>
      <p:sp>
        <p:nvSpPr>
          <p:cNvPr id="5" name="Rectangle 4">
            <a:extLst>
              <a:ext uri="{FF2B5EF4-FFF2-40B4-BE49-F238E27FC236}">
                <a16:creationId xmlns:a16="http://schemas.microsoft.com/office/drawing/2014/main" id="{F3DACC56-7042-DADB-979F-A3E014329752}"/>
              </a:ext>
            </a:extLst>
          </p:cNvPr>
          <p:cNvSpPr/>
          <p:nvPr/>
        </p:nvSpPr>
        <p:spPr>
          <a:xfrm>
            <a:off x="263352" y="956661"/>
            <a:ext cx="3856761" cy="923330"/>
          </a:xfrm>
          <a:prstGeom prst="rect">
            <a:avLst/>
          </a:prstGeom>
          <a:noFill/>
        </p:spPr>
        <p:txBody>
          <a:bodyPr wrap="none" lIns="91440" tIns="45720" rIns="91440" bIns="45720">
            <a:spAutoFit/>
          </a:bodyPr>
          <a:lstStyle/>
          <a:p>
            <a:pPr algn="ctr"/>
            <a:r>
              <a:rPr lang="en-US" sz="5400" b="1" cap="none" spc="0" dirty="0">
                <a:ln w="22225">
                  <a:solidFill>
                    <a:schemeClr val="accent2"/>
                  </a:solidFill>
                  <a:prstDash val="solid"/>
                </a:ln>
                <a:solidFill>
                  <a:schemeClr val="accent2">
                    <a:lumMod val="40000"/>
                    <a:lumOff val="60000"/>
                  </a:schemeClr>
                </a:solidFill>
                <a:effectLst/>
              </a:rPr>
              <a:t>THANK YOU!</a:t>
            </a:r>
          </a:p>
        </p:txBody>
      </p:sp>
      <p:sp>
        <p:nvSpPr>
          <p:cNvPr id="9" name="CasellaDiTesto 18">
            <a:extLst>
              <a:ext uri="{FF2B5EF4-FFF2-40B4-BE49-F238E27FC236}">
                <a16:creationId xmlns:a16="http://schemas.microsoft.com/office/drawing/2014/main" id="{57E899FF-3178-C5D8-D9AF-FCE73BCE0E72}"/>
              </a:ext>
            </a:extLst>
          </p:cNvPr>
          <p:cNvSpPr txBox="1"/>
          <p:nvPr/>
        </p:nvSpPr>
        <p:spPr>
          <a:xfrm>
            <a:off x="1595500" y="1879991"/>
            <a:ext cx="9001000" cy="4526496"/>
          </a:xfrm>
          <a:prstGeom prst="rect">
            <a:avLst/>
          </a:prstGeom>
          <a:noFill/>
        </p:spPr>
        <p:txBody>
          <a:bodyPr wrap="square" rtlCol="0">
            <a:spAutoFit/>
          </a:bodyPr>
          <a:lstStyle/>
          <a:p>
            <a:pPr marL="342900" lvl="0" indent="-342900" algn="ctr" defTabSz="914400" fontAlgn="base">
              <a:lnSpc>
                <a:spcPct val="150000"/>
              </a:lnSpc>
              <a:spcBef>
                <a:spcPct val="50000"/>
              </a:spcBef>
              <a:spcAft>
                <a:spcPct val="0"/>
              </a:spcAft>
              <a:defRPr/>
            </a:pPr>
            <a:r>
              <a:rPr lang="it-IT" sz="1600" dirty="0">
                <a:latin typeface="Helvetica Neue" panose="02000503000000020004" pitchFamily="2" charset="0"/>
                <a:ea typeface="Helvetica Neue" panose="02000503000000020004" pitchFamily="2" charset="0"/>
                <a:cs typeface="Helvetica Neue" panose="02000503000000020004" pitchFamily="2" charset="0"/>
              </a:rPr>
              <a:t>The test </a:t>
            </a:r>
            <a:r>
              <a:rPr lang="it-IT" sz="1600" dirty="0" err="1">
                <a:latin typeface="Helvetica Neue" panose="02000503000000020004" pitchFamily="2" charset="0"/>
                <a:ea typeface="Helvetica Neue" panose="02000503000000020004" pitchFamily="2" charset="0"/>
                <a:cs typeface="Helvetica Neue" panose="02000503000000020004" pitchFamily="2" charset="0"/>
              </a:rPr>
              <a:t>beam</a:t>
            </a:r>
            <a:r>
              <a:rPr lang="it-IT" sz="1600" dirty="0">
                <a:latin typeface="Helvetica Neue" panose="02000503000000020004" pitchFamily="2" charset="0"/>
                <a:ea typeface="Helvetica Neue" panose="02000503000000020004" pitchFamily="2" charset="0"/>
                <a:cs typeface="Helvetica Neue" panose="02000503000000020004" pitchFamily="2" charset="0"/>
              </a:rPr>
              <a:t> crew</a:t>
            </a:r>
          </a:p>
          <a:p>
            <a:pPr marL="342900" lvl="0" indent="-342900" algn="ctr" defTabSz="914400" fontAlgn="base">
              <a:lnSpc>
                <a:spcPct val="150000"/>
              </a:lnSpc>
              <a:spcBef>
                <a:spcPct val="50000"/>
              </a:spcBef>
              <a:spcAft>
                <a:spcPct val="0"/>
              </a:spcAft>
              <a:defRPr/>
            </a:pPr>
            <a:r>
              <a:rPr lang="it-IT" sz="1600" dirty="0">
                <a:latin typeface="Helvetica Neue" panose="02000503000000020004" pitchFamily="2" charset="0"/>
                <a:ea typeface="Helvetica Neue" panose="02000503000000020004" pitchFamily="2" charset="0"/>
                <a:cs typeface="Helvetica Neue" panose="02000503000000020004" pitchFamily="2" charset="0"/>
              </a:rPr>
              <a:t>C. Caputo</a:t>
            </a:r>
            <a:r>
              <a:rPr lang="it-IT" sz="1600" baseline="30000" dirty="0">
                <a:latin typeface="Helvetica Neue" panose="02000503000000020004" pitchFamily="2" charset="0"/>
                <a:ea typeface="Helvetica Neue" panose="02000503000000020004" pitchFamily="2" charset="0"/>
                <a:cs typeface="Helvetica Neue" panose="02000503000000020004" pitchFamily="2" charset="0"/>
              </a:rPr>
              <a:t>1</a:t>
            </a:r>
            <a:r>
              <a:rPr lang="it-IT" sz="1600" dirty="0">
                <a:latin typeface="Helvetica Neue" panose="02000503000000020004" pitchFamily="2" charset="0"/>
                <a:ea typeface="Helvetica Neue" panose="02000503000000020004" pitchFamily="2" charset="0"/>
                <a:cs typeface="Helvetica Neue" panose="02000503000000020004" pitchFamily="2" charset="0"/>
              </a:rPr>
              <a:t>, G. Chiarello</a:t>
            </a:r>
            <a:r>
              <a:rPr lang="it-IT" sz="1600" baseline="30000" dirty="0">
                <a:latin typeface="Helvetica Neue" panose="02000503000000020004" pitchFamily="2" charset="0"/>
                <a:ea typeface="Helvetica Neue" panose="02000503000000020004" pitchFamily="2" charset="0"/>
                <a:cs typeface="Helvetica Neue" panose="02000503000000020004" pitchFamily="2" charset="0"/>
              </a:rPr>
              <a:t>2</a:t>
            </a:r>
            <a:r>
              <a:rPr lang="it-IT" sz="1600" dirty="0">
                <a:latin typeface="Helvetica Neue" panose="02000503000000020004" pitchFamily="2" charset="0"/>
                <a:ea typeface="Helvetica Neue" panose="02000503000000020004" pitchFamily="2" charset="0"/>
                <a:cs typeface="Helvetica Neue" panose="02000503000000020004" pitchFamily="2" charset="0"/>
              </a:rPr>
              <a:t>, A. Corvaglia</a:t>
            </a:r>
            <a:r>
              <a:rPr lang="it-IT" sz="1600" baseline="30000" dirty="0">
                <a:latin typeface="Helvetica Neue" panose="02000503000000020004" pitchFamily="2" charset="0"/>
                <a:ea typeface="Helvetica Neue" panose="02000503000000020004" pitchFamily="2" charset="0"/>
                <a:cs typeface="Helvetica Neue" panose="02000503000000020004" pitchFamily="2" charset="0"/>
              </a:rPr>
              <a:t>3</a:t>
            </a:r>
            <a:r>
              <a:rPr lang="it-IT" sz="1600" dirty="0">
                <a:latin typeface="Helvetica Neue" panose="02000503000000020004" pitchFamily="2" charset="0"/>
                <a:ea typeface="Helvetica Neue" panose="02000503000000020004" pitchFamily="2" charset="0"/>
                <a:cs typeface="Helvetica Neue" panose="02000503000000020004" pitchFamily="2" charset="0"/>
              </a:rPr>
              <a:t>, </a:t>
            </a:r>
            <a:r>
              <a:rPr lang="it-IT" sz="1600" dirty="0" err="1">
                <a:latin typeface="Helvetica Neue" panose="02000503000000020004" pitchFamily="2" charset="0"/>
                <a:ea typeface="Helvetica Neue" panose="02000503000000020004" pitchFamily="2" charset="0"/>
                <a:cs typeface="Helvetica Neue" panose="02000503000000020004" pitchFamily="2" charset="0"/>
              </a:rPr>
              <a:t>F</a:t>
            </a:r>
            <a:r>
              <a:rPr lang="it-IT" sz="1600" dirty="0">
                <a:latin typeface="Helvetica Neue" panose="02000503000000020004" pitchFamily="2" charset="0"/>
                <a:ea typeface="Helvetica Neue" panose="02000503000000020004" pitchFamily="2" charset="0"/>
                <a:cs typeface="Helvetica Neue" panose="02000503000000020004" pitchFamily="2" charset="0"/>
              </a:rPr>
              <a:t>. Cuna</a:t>
            </a:r>
            <a:r>
              <a:rPr lang="it-IT" sz="1600" baseline="30000" dirty="0">
                <a:latin typeface="Helvetica Neue" panose="02000503000000020004" pitchFamily="2" charset="0"/>
                <a:ea typeface="Helvetica Neue" panose="02000503000000020004" pitchFamily="2" charset="0"/>
                <a:cs typeface="Helvetica Neue" panose="02000503000000020004" pitchFamily="2" charset="0"/>
              </a:rPr>
              <a:t>3,4</a:t>
            </a:r>
            <a:r>
              <a:rPr lang="it-IT" sz="1600" dirty="0">
                <a:latin typeface="Helvetica Neue" panose="02000503000000020004" pitchFamily="2" charset="0"/>
                <a:ea typeface="Helvetica Neue" panose="02000503000000020004" pitchFamily="2" charset="0"/>
                <a:cs typeface="Helvetica Neue" panose="02000503000000020004" pitchFamily="2" charset="0"/>
              </a:rPr>
              <a:t>, B. D’Anzi</a:t>
            </a:r>
            <a:r>
              <a:rPr lang="it-IT" sz="1600" baseline="30000" dirty="0">
                <a:latin typeface="Helvetica Neue" panose="02000503000000020004" pitchFamily="2" charset="0"/>
                <a:ea typeface="Helvetica Neue" panose="02000503000000020004" pitchFamily="2" charset="0"/>
                <a:cs typeface="Helvetica Neue" panose="02000503000000020004" pitchFamily="2" charset="0"/>
              </a:rPr>
              <a:t>5,6</a:t>
            </a:r>
            <a:r>
              <a:rPr lang="it-IT" sz="1600" dirty="0">
                <a:latin typeface="Helvetica Neue" panose="02000503000000020004" pitchFamily="2" charset="0"/>
                <a:ea typeface="Helvetica Neue" panose="02000503000000020004" pitchFamily="2" charset="0"/>
                <a:cs typeface="Helvetica Neue" panose="02000503000000020004" pitchFamily="2" charset="0"/>
              </a:rPr>
              <a:t>, N. De Filippis</a:t>
            </a:r>
            <a:r>
              <a:rPr lang="it-IT" sz="1600" baseline="30000" dirty="0">
                <a:latin typeface="Helvetica Neue" panose="02000503000000020004" pitchFamily="2" charset="0"/>
                <a:ea typeface="Helvetica Neue" panose="02000503000000020004" pitchFamily="2" charset="0"/>
                <a:cs typeface="Helvetica Neue" panose="02000503000000020004" pitchFamily="2" charset="0"/>
              </a:rPr>
              <a:t>6,7</a:t>
            </a:r>
            <a:r>
              <a:rPr lang="it-IT" sz="1600" dirty="0">
                <a:latin typeface="Helvetica Neue" panose="02000503000000020004" pitchFamily="2" charset="0"/>
                <a:ea typeface="Helvetica Neue" panose="02000503000000020004" pitchFamily="2" charset="0"/>
                <a:cs typeface="Helvetica Neue" panose="02000503000000020004" pitchFamily="2" charset="0"/>
              </a:rPr>
              <a:t>, F. De Santis</a:t>
            </a:r>
            <a:r>
              <a:rPr lang="it-IT" sz="1600" baseline="30000" dirty="0">
                <a:latin typeface="Helvetica Neue" panose="02000503000000020004" pitchFamily="2" charset="0"/>
                <a:ea typeface="Helvetica Neue" panose="02000503000000020004" pitchFamily="2" charset="0"/>
                <a:cs typeface="Helvetica Neue" panose="02000503000000020004" pitchFamily="2" charset="0"/>
              </a:rPr>
              <a:t>3,4</a:t>
            </a:r>
            <a:r>
              <a:rPr lang="it-IT" sz="1600" dirty="0">
                <a:latin typeface="Helvetica Neue" panose="02000503000000020004" pitchFamily="2" charset="0"/>
                <a:ea typeface="Helvetica Neue" panose="02000503000000020004" pitchFamily="2" charset="0"/>
                <a:cs typeface="Helvetica Neue" panose="02000503000000020004" pitchFamily="2" charset="0"/>
              </a:rPr>
              <a:t>, W. Elmetenawee</a:t>
            </a:r>
            <a:r>
              <a:rPr lang="it-IT" sz="1600" baseline="30000" dirty="0">
                <a:latin typeface="Helvetica Neue" panose="02000503000000020004" pitchFamily="2" charset="0"/>
                <a:ea typeface="Helvetica Neue" panose="02000503000000020004" pitchFamily="2" charset="0"/>
                <a:cs typeface="Helvetica Neue" panose="02000503000000020004" pitchFamily="2" charset="0"/>
              </a:rPr>
              <a:t>6</a:t>
            </a:r>
            <a:r>
              <a:rPr lang="it-IT" sz="1600" dirty="0">
                <a:latin typeface="Helvetica Neue" panose="02000503000000020004" pitchFamily="2" charset="0"/>
                <a:ea typeface="Helvetica Neue" panose="02000503000000020004" pitchFamily="2" charset="0"/>
                <a:cs typeface="Helvetica Neue" panose="02000503000000020004" pitchFamily="2" charset="0"/>
              </a:rPr>
              <a:t>, E. Gorini</a:t>
            </a:r>
            <a:r>
              <a:rPr lang="it-IT" sz="1600" baseline="30000" dirty="0">
                <a:latin typeface="Helvetica Neue" panose="02000503000000020004" pitchFamily="2" charset="0"/>
                <a:ea typeface="Helvetica Neue" panose="02000503000000020004" pitchFamily="2" charset="0"/>
                <a:cs typeface="Helvetica Neue" panose="02000503000000020004" pitchFamily="2" charset="0"/>
              </a:rPr>
              <a:t>3</a:t>
            </a:r>
            <a:r>
              <a:rPr lang="it-IT" sz="1600" dirty="0">
                <a:latin typeface="Helvetica Neue" panose="02000503000000020004" pitchFamily="2" charset="0"/>
                <a:ea typeface="Helvetica Neue" panose="02000503000000020004" pitchFamily="2" charset="0"/>
                <a:cs typeface="Helvetica Neue" panose="02000503000000020004" pitchFamily="2" charset="0"/>
              </a:rPr>
              <a:t>, </a:t>
            </a:r>
            <a:r>
              <a:rPr lang="it-IT" sz="1600" dirty="0" err="1">
                <a:latin typeface="Helvetica Neue" panose="02000503000000020004" pitchFamily="2" charset="0"/>
                <a:ea typeface="Helvetica Neue" panose="02000503000000020004" pitchFamily="2" charset="0"/>
                <a:cs typeface="Helvetica Neue" panose="02000503000000020004" pitchFamily="2" charset="0"/>
              </a:rPr>
              <a:t>F</a:t>
            </a:r>
            <a:r>
              <a:rPr lang="it-IT" sz="1600" dirty="0">
                <a:latin typeface="Helvetica Neue" panose="02000503000000020004" pitchFamily="2" charset="0"/>
                <a:ea typeface="Helvetica Neue" panose="02000503000000020004" pitchFamily="2" charset="0"/>
                <a:cs typeface="Helvetica Neue" panose="02000503000000020004" pitchFamily="2" charset="0"/>
              </a:rPr>
              <a:t>. Grancagnolo</a:t>
            </a:r>
            <a:r>
              <a:rPr lang="it-IT" sz="1600" baseline="30000" dirty="0">
                <a:latin typeface="Helvetica Neue" panose="02000503000000020004" pitchFamily="2" charset="0"/>
                <a:ea typeface="Helvetica Neue" panose="02000503000000020004" pitchFamily="2" charset="0"/>
                <a:cs typeface="Helvetica Neue" panose="02000503000000020004" pitchFamily="2" charset="0"/>
              </a:rPr>
              <a:t>3</a:t>
            </a:r>
            <a:r>
              <a:rPr lang="it-IT" sz="1600" dirty="0">
                <a:latin typeface="Helvetica Neue" panose="02000503000000020004" pitchFamily="2" charset="0"/>
                <a:ea typeface="Helvetica Neue" panose="02000503000000020004" pitchFamily="2" charset="0"/>
                <a:cs typeface="Helvetica Neue" panose="02000503000000020004" pitchFamily="2" charset="0"/>
              </a:rPr>
              <a:t>, M. Greco</a:t>
            </a:r>
            <a:r>
              <a:rPr lang="it-IT" sz="1600" baseline="30000" dirty="0">
                <a:latin typeface="Helvetica Neue" panose="02000503000000020004" pitchFamily="2" charset="0"/>
                <a:ea typeface="Helvetica Neue" panose="02000503000000020004" pitchFamily="2" charset="0"/>
                <a:cs typeface="Helvetica Neue" panose="02000503000000020004" pitchFamily="2" charset="0"/>
              </a:rPr>
              <a:t>3,4</a:t>
            </a:r>
            <a:r>
              <a:rPr lang="it-IT" sz="1600" dirty="0">
                <a:latin typeface="Helvetica Neue" panose="02000503000000020004" pitchFamily="2" charset="0"/>
                <a:ea typeface="Helvetica Neue" panose="02000503000000020004" pitchFamily="2" charset="0"/>
                <a:cs typeface="Helvetica Neue" panose="02000503000000020004" pitchFamily="2" charset="0"/>
              </a:rPr>
              <a:t>, S. </a:t>
            </a:r>
            <a:r>
              <a:rPr lang="it-IT" sz="1600" dirty="0" err="1">
                <a:latin typeface="Helvetica Neue" panose="02000503000000020004" pitchFamily="2" charset="0"/>
                <a:ea typeface="Helvetica Neue" panose="02000503000000020004" pitchFamily="2" charset="0"/>
                <a:cs typeface="Helvetica Neue" panose="02000503000000020004" pitchFamily="2" charset="0"/>
              </a:rPr>
              <a:t>Gribanov</a:t>
            </a:r>
            <a:r>
              <a:rPr lang="it-IT" sz="1600" dirty="0">
                <a:latin typeface="Helvetica Neue" panose="02000503000000020004" pitchFamily="2" charset="0"/>
                <a:ea typeface="Helvetica Neue" panose="02000503000000020004" pitchFamily="2" charset="0"/>
                <a:cs typeface="Helvetica Neue" panose="02000503000000020004" pitchFamily="2" charset="0"/>
              </a:rPr>
              <a:t>,</a:t>
            </a:r>
            <a:r>
              <a:rPr lang="it-IT" sz="1600" dirty="0"/>
              <a:t> </a:t>
            </a:r>
            <a:r>
              <a:rPr lang="it-IT" sz="1600" dirty="0">
                <a:latin typeface="Helvetica Neue" panose="02000503000000020004" pitchFamily="2" charset="0"/>
                <a:ea typeface="Helvetica Neue" panose="02000503000000020004" pitchFamily="2" charset="0"/>
                <a:cs typeface="Helvetica Neue" panose="02000503000000020004" pitchFamily="2" charset="0"/>
              </a:rPr>
              <a:t>K. Johnson</a:t>
            </a:r>
            <a:r>
              <a:rPr lang="it-IT" sz="1600" baseline="30000" dirty="0">
                <a:latin typeface="Helvetica Neue" panose="02000503000000020004" pitchFamily="2" charset="0"/>
                <a:ea typeface="Helvetica Neue" panose="02000503000000020004" pitchFamily="2" charset="0"/>
                <a:cs typeface="Helvetica Neue" panose="02000503000000020004" pitchFamily="2" charset="0"/>
              </a:rPr>
              <a:t>8</a:t>
            </a:r>
            <a:r>
              <a:rPr lang="it-IT" sz="1600" dirty="0">
                <a:latin typeface="Helvetica Neue" panose="02000503000000020004" pitchFamily="2" charset="0"/>
                <a:ea typeface="Helvetica Neue" panose="02000503000000020004" pitchFamily="2" charset="0"/>
                <a:cs typeface="Helvetica Neue" panose="02000503000000020004" pitchFamily="2" charset="0"/>
              </a:rPr>
              <a:t>, A. Miccoli</a:t>
            </a:r>
            <a:r>
              <a:rPr lang="it-IT" sz="1600" baseline="30000" dirty="0">
                <a:latin typeface="Helvetica Neue" panose="02000503000000020004" pitchFamily="2" charset="0"/>
                <a:ea typeface="Helvetica Neue" panose="02000503000000020004" pitchFamily="2" charset="0"/>
                <a:cs typeface="Helvetica Neue" panose="02000503000000020004" pitchFamily="2" charset="0"/>
              </a:rPr>
              <a:t>3</a:t>
            </a:r>
            <a:r>
              <a:rPr lang="it-IT" sz="1600" dirty="0">
                <a:latin typeface="Helvetica Neue" panose="02000503000000020004" pitchFamily="2" charset="0"/>
                <a:ea typeface="Helvetica Neue" panose="02000503000000020004" pitchFamily="2" charset="0"/>
                <a:cs typeface="Helvetica Neue" panose="02000503000000020004" pitchFamily="2" charset="0"/>
              </a:rPr>
              <a:t>, M. Panareo</a:t>
            </a:r>
            <a:r>
              <a:rPr lang="it-IT" sz="1600" baseline="30000" dirty="0">
                <a:latin typeface="Helvetica Neue" panose="02000503000000020004" pitchFamily="2" charset="0"/>
                <a:ea typeface="Helvetica Neue" panose="02000503000000020004" pitchFamily="2" charset="0"/>
                <a:cs typeface="Helvetica Neue" panose="02000503000000020004" pitchFamily="2" charset="0"/>
              </a:rPr>
              <a:t>3</a:t>
            </a:r>
            <a:r>
              <a:rPr lang="it-IT" sz="1600" dirty="0">
                <a:latin typeface="Helvetica Neue" panose="02000503000000020004" pitchFamily="2" charset="0"/>
                <a:ea typeface="Helvetica Neue" panose="02000503000000020004" pitchFamily="2" charset="0"/>
                <a:cs typeface="Helvetica Neue" panose="02000503000000020004" pitchFamily="2" charset="0"/>
              </a:rPr>
              <a:t>, A. Popov,</a:t>
            </a:r>
            <a:r>
              <a:rPr lang="it-IT" sz="1600" dirty="0"/>
              <a:t> </a:t>
            </a:r>
            <a:r>
              <a:rPr lang="it-IT" sz="1600" dirty="0">
                <a:latin typeface="Helvetica Neue" panose="02000503000000020004" pitchFamily="2" charset="0"/>
                <a:ea typeface="Helvetica Neue" panose="02000503000000020004" pitchFamily="2" charset="0"/>
                <a:cs typeface="Helvetica Neue" panose="02000503000000020004" pitchFamily="2" charset="0"/>
              </a:rPr>
              <a:t>M. Primavera</a:t>
            </a:r>
            <a:r>
              <a:rPr lang="it-IT" sz="1600" baseline="30000" dirty="0">
                <a:latin typeface="Helvetica Neue" panose="02000503000000020004" pitchFamily="2" charset="0"/>
                <a:ea typeface="Helvetica Neue" panose="02000503000000020004" pitchFamily="2" charset="0"/>
                <a:cs typeface="Helvetica Neue" panose="02000503000000020004" pitchFamily="2" charset="0"/>
              </a:rPr>
              <a:t>3</a:t>
            </a:r>
            <a:r>
              <a:rPr lang="it-IT" sz="1600" dirty="0">
                <a:latin typeface="Helvetica Neue" panose="02000503000000020004" pitchFamily="2" charset="0"/>
                <a:ea typeface="Helvetica Neue" panose="02000503000000020004" pitchFamily="2" charset="0"/>
                <a:cs typeface="Helvetica Neue" panose="02000503000000020004" pitchFamily="2" charset="0"/>
              </a:rPr>
              <a:t>, A. Taliercio</a:t>
            </a:r>
            <a:r>
              <a:rPr lang="it-IT" sz="1600" baseline="30000" dirty="0">
                <a:latin typeface="Helvetica Neue" panose="02000503000000020004" pitchFamily="2" charset="0"/>
                <a:ea typeface="Helvetica Neue" panose="02000503000000020004" pitchFamily="2" charset="0"/>
                <a:cs typeface="Helvetica Neue" panose="02000503000000020004" pitchFamily="2" charset="0"/>
              </a:rPr>
              <a:t>1</a:t>
            </a:r>
            <a:r>
              <a:rPr lang="it-IT" sz="1600" dirty="0">
                <a:latin typeface="Helvetica Neue" panose="02000503000000020004" pitchFamily="2" charset="0"/>
                <a:ea typeface="Helvetica Neue" panose="02000503000000020004" pitchFamily="2" charset="0"/>
                <a:cs typeface="Helvetica Neue" panose="02000503000000020004" pitchFamily="2" charset="0"/>
              </a:rPr>
              <a:t>, G. </a:t>
            </a:r>
            <a:r>
              <a:rPr lang="it-IT" sz="1600" dirty="0" err="1">
                <a:latin typeface="Helvetica Neue" panose="02000503000000020004" pitchFamily="2" charset="0"/>
                <a:ea typeface="Helvetica Neue" panose="02000503000000020004" pitchFamily="2" charset="0"/>
                <a:cs typeface="Helvetica Neue" panose="02000503000000020004" pitchFamily="2" charset="0"/>
              </a:rPr>
              <a:t>F</a:t>
            </a:r>
            <a:r>
              <a:rPr lang="it-IT" sz="1600" dirty="0">
                <a:latin typeface="Helvetica Neue" panose="02000503000000020004" pitchFamily="2" charset="0"/>
                <a:ea typeface="Helvetica Neue" panose="02000503000000020004" pitchFamily="2" charset="0"/>
                <a:cs typeface="Helvetica Neue" panose="02000503000000020004" pitchFamily="2" charset="0"/>
              </a:rPr>
              <a:t>. Tassielli</a:t>
            </a:r>
            <a:r>
              <a:rPr lang="it-IT" sz="1600" baseline="30000" dirty="0">
                <a:latin typeface="Helvetica Neue" panose="02000503000000020004" pitchFamily="2" charset="0"/>
                <a:ea typeface="Helvetica Neue" panose="02000503000000020004" pitchFamily="2" charset="0"/>
                <a:cs typeface="Helvetica Neue" panose="02000503000000020004" pitchFamily="2" charset="0"/>
              </a:rPr>
              <a:t>3</a:t>
            </a:r>
            <a:r>
              <a:rPr lang="it-IT" sz="1600" dirty="0">
                <a:latin typeface="Helvetica Neue" panose="02000503000000020004" pitchFamily="2" charset="0"/>
                <a:ea typeface="Helvetica Neue" panose="02000503000000020004" pitchFamily="2" charset="0"/>
                <a:cs typeface="Helvetica Neue" panose="02000503000000020004" pitchFamily="2" charset="0"/>
              </a:rPr>
              <a:t>, A. Ventura</a:t>
            </a:r>
            <a:r>
              <a:rPr lang="it-IT" sz="1600" baseline="30000" dirty="0">
                <a:latin typeface="Helvetica Neue" panose="02000503000000020004" pitchFamily="2" charset="0"/>
                <a:ea typeface="Helvetica Neue" panose="02000503000000020004" pitchFamily="2" charset="0"/>
                <a:cs typeface="Helvetica Neue" panose="02000503000000020004" pitchFamily="2" charset="0"/>
              </a:rPr>
              <a:t>3</a:t>
            </a:r>
            <a:r>
              <a:rPr lang="it-IT" sz="1600" dirty="0">
                <a:latin typeface="Helvetica Neue" panose="02000503000000020004" pitchFamily="2" charset="0"/>
                <a:ea typeface="Helvetica Neue" panose="02000503000000020004" pitchFamily="2" charset="0"/>
                <a:cs typeface="Helvetica Neue" panose="02000503000000020004" pitchFamily="2" charset="0"/>
              </a:rPr>
              <a:t>, S. Xin</a:t>
            </a:r>
            <a:r>
              <a:rPr lang="it-IT" sz="1600" baseline="30000" dirty="0">
                <a:latin typeface="Helvetica Neue" panose="02000503000000020004" pitchFamily="2" charset="0"/>
                <a:ea typeface="Helvetica Neue" panose="02000503000000020004" pitchFamily="2" charset="0"/>
                <a:cs typeface="Helvetica Neue" panose="02000503000000020004" pitchFamily="2" charset="0"/>
              </a:rPr>
              <a:t>9</a:t>
            </a:r>
            <a:r>
              <a:rPr lang="it-IT" sz="1600" dirty="0">
                <a:latin typeface="Helvetica Neue" panose="02000503000000020004" pitchFamily="2" charset="0"/>
                <a:ea typeface="Helvetica Neue" panose="02000503000000020004" pitchFamily="2" charset="0"/>
                <a:cs typeface="Helvetica Neue" panose="02000503000000020004" pitchFamily="2" charset="0"/>
              </a:rPr>
              <a:t>,</a:t>
            </a:r>
            <a:r>
              <a:rPr lang="it-IT" sz="1600" baseline="30000" dirty="0">
                <a:latin typeface="Helvetica Neue" panose="02000503000000020004" pitchFamily="2" charset="0"/>
                <a:ea typeface="Helvetica Neue" panose="02000503000000020004" pitchFamily="2" charset="0"/>
                <a:cs typeface="Helvetica Neue" panose="02000503000000020004" pitchFamily="2" charset="0"/>
              </a:rPr>
              <a:t> </a:t>
            </a:r>
            <a:r>
              <a:rPr lang="it-IT" sz="1600" dirty="0" err="1">
                <a:latin typeface="Helvetica Neue" panose="02000503000000020004" pitchFamily="2" charset="0"/>
                <a:ea typeface="Helvetica Neue" panose="02000503000000020004" pitchFamily="2" charset="0"/>
                <a:cs typeface="Helvetica Neue" panose="02000503000000020004" pitchFamily="2" charset="0"/>
              </a:rPr>
              <a:t>Fangyi</a:t>
            </a:r>
            <a:r>
              <a:rPr lang="it-IT" sz="1600" dirty="0">
                <a:latin typeface="Helvetica Neue" panose="02000503000000020004" pitchFamily="2" charset="0"/>
                <a:ea typeface="Helvetica Neue" panose="02000503000000020004" pitchFamily="2" charset="0"/>
                <a:cs typeface="Helvetica Neue" panose="02000503000000020004" pitchFamily="2" charset="0"/>
              </a:rPr>
              <a:t> Guo</a:t>
            </a:r>
            <a:r>
              <a:rPr lang="it-IT" sz="1600" baseline="30000" dirty="0">
                <a:latin typeface="Helvetica Neue" panose="02000503000000020004" pitchFamily="2" charset="0"/>
                <a:ea typeface="Helvetica Neue" panose="02000503000000020004" pitchFamily="2" charset="0"/>
                <a:cs typeface="Helvetica Neue" panose="02000503000000020004" pitchFamily="2" charset="0"/>
              </a:rPr>
              <a:t>9</a:t>
            </a:r>
            <a:r>
              <a:rPr lang="it-IT" sz="1600" dirty="0">
                <a:latin typeface="Helvetica Neue" panose="02000503000000020004" pitchFamily="2" charset="0"/>
                <a:ea typeface="Helvetica Neue" panose="02000503000000020004" pitchFamily="2" charset="0"/>
                <a:cs typeface="Helvetica Neue" panose="02000503000000020004" pitchFamily="2" charset="0"/>
              </a:rPr>
              <a:t>, </a:t>
            </a:r>
            <a:r>
              <a:rPr lang="it-IT" sz="1600" dirty="0" err="1">
                <a:latin typeface="Helvetica Neue" panose="02000503000000020004" pitchFamily="2" charset="0"/>
                <a:ea typeface="Helvetica Neue" panose="02000503000000020004" pitchFamily="2" charset="0"/>
                <a:cs typeface="Helvetica Neue" panose="02000503000000020004" pitchFamily="2" charset="0"/>
              </a:rPr>
              <a:t>Shuaiyi</a:t>
            </a:r>
            <a:r>
              <a:rPr lang="it-IT" sz="1600" dirty="0">
                <a:latin typeface="Helvetica Neue" panose="02000503000000020004" pitchFamily="2" charset="0"/>
                <a:ea typeface="Helvetica Neue" panose="02000503000000020004" pitchFamily="2" charset="0"/>
                <a:cs typeface="Helvetica Neue" panose="02000503000000020004" pitchFamily="2" charset="0"/>
              </a:rPr>
              <a:t> Liu</a:t>
            </a:r>
            <a:r>
              <a:rPr lang="it-IT" sz="1600" baseline="30000" dirty="0">
                <a:latin typeface="Helvetica Neue" panose="02000503000000020004" pitchFamily="2" charset="0"/>
                <a:ea typeface="Helvetica Neue" panose="02000503000000020004" pitchFamily="2" charset="0"/>
                <a:cs typeface="Helvetica Neue" panose="02000503000000020004" pitchFamily="2" charset="0"/>
              </a:rPr>
              <a:t>9</a:t>
            </a:r>
            <a:endParaRPr lang="it-IT" altLang="en-US" sz="1600" i="1" baseline="300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endParaRP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it-IT" altLang="en-US" sz="1200" b="0" i="0" u="none" strike="noStrike" kern="1200" cap="none" spc="0" normalizeH="0" baseline="30000" noProof="0" dirty="0">
                <a:ln>
                  <a:noFill/>
                </a:ln>
                <a:solidFill>
                  <a:schemeClr val="tx2">
                    <a:lumMod val="75000"/>
                  </a:schemeClr>
                </a:solidFill>
                <a:effectLst/>
                <a:uLnTx/>
                <a:uFillTx/>
                <a:latin typeface="+mj-lt"/>
                <a:ea typeface="Helvetica Neue Light" panose="02000403000000020004" pitchFamily="2" charset="0"/>
                <a:cs typeface="Helvetica Neue" panose="02000503000000020004" pitchFamily="2" charset="0"/>
              </a:rPr>
              <a:t>1</a:t>
            </a:r>
            <a:r>
              <a:rPr kumimoji="0" lang="it-IT" altLang="en-US" sz="1200" b="0" i="0" u="none" strike="noStrike" kern="1200" cap="none" spc="0" normalizeH="0" baseline="0" noProof="0" dirty="0">
                <a:ln>
                  <a:noFill/>
                </a:ln>
                <a:solidFill>
                  <a:schemeClr val="tx2">
                    <a:lumMod val="75000"/>
                  </a:schemeClr>
                </a:solidFill>
                <a:effectLst/>
                <a:uLnTx/>
                <a:uFillTx/>
                <a:latin typeface="+mj-lt"/>
                <a:ea typeface="Helvetica Neue Light" panose="02000403000000020004" pitchFamily="2" charset="0"/>
                <a:cs typeface="Helvetica Neue" panose="02000503000000020004" pitchFamily="2" charset="0"/>
              </a:rPr>
              <a:t>Université Catholique de </a:t>
            </a:r>
            <a:r>
              <a:rPr kumimoji="0" lang="it-IT" altLang="en-US" sz="1200" b="0" i="0" u="none" strike="noStrike" kern="1200" cap="none" spc="0" normalizeH="0" baseline="0" noProof="0" dirty="0" err="1">
                <a:ln>
                  <a:noFill/>
                </a:ln>
                <a:solidFill>
                  <a:schemeClr val="tx2">
                    <a:lumMod val="75000"/>
                  </a:schemeClr>
                </a:solidFill>
                <a:effectLst/>
                <a:uLnTx/>
                <a:uFillTx/>
                <a:latin typeface="+mj-lt"/>
                <a:ea typeface="Helvetica Neue Light" panose="02000403000000020004" pitchFamily="2" charset="0"/>
                <a:cs typeface="Helvetica Neue" panose="02000503000000020004" pitchFamily="2" charset="0"/>
              </a:rPr>
              <a:t>Louvain</a:t>
            </a:r>
            <a:r>
              <a:rPr kumimoji="0" lang="it-IT" sz="1200" b="0" i="0" u="none" strike="noStrike" kern="1200" cap="none" spc="0" normalizeH="0" baseline="0" noProof="0" dirty="0">
                <a:ln>
                  <a:noFill/>
                </a:ln>
                <a:solidFill>
                  <a:schemeClr val="tx2">
                    <a:lumMod val="75000"/>
                  </a:schemeClr>
                </a:solidFill>
                <a:effectLst/>
                <a:uLnTx/>
                <a:uFillTx/>
                <a:latin typeface="+mj-lt"/>
                <a:ea typeface="Helvetica Neue Light" panose="02000403000000020004" pitchFamily="2" charset="0"/>
                <a:cs typeface="Helvetica Neue" panose="02000503000000020004" pitchFamily="2" charset="0"/>
              </a:rPr>
              <a:t>, </a:t>
            </a:r>
            <a:r>
              <a:rPr kumimoji="0" lang="it-IT" altLang="en-US" sz="1200" b="0" i="0" u="none" strike="noStrike" kern="1200" cap="none" spc="0" normalizeH="0" baseline="0" noProof="0" dirty="0" err="1">
                <a:ln>
                  <a:noFill/>
                </a:ln>
                <a:solidFill>
                  <a:schemeClr val="tx2">
                    <a:lumMod val="75000"/>
                  </a:schemeClr>
                </a:solidFill>
                <a:effectLst/>
                <a:uLnTx/>
                <a:uFillTx/>
                <a:latin typeface="+mj-lt"/>
                <a:ea typeface="Helvetica Neue Light" panose="02000403000000020004" pitchFamily="2" charset="0"/>
                <a:cs typeface="Helvetica Neue" panose="02000503000000020004" pitchFamily="2" charset="0"/>
              </a:rPr>
              <a:t>Belgium</a:t>
            </a:r>
            <a:endParaRPr kumimoji="0" lang="it-IT" altLang="en-US" sz="1200" b="0" i="0" u="none" strike="noStrike" kern="1200" cap="none" spc="0" normalizeH="0" baseline="0" noProof="0" dirty="0">
              <a:ln>
                <a:noFill/>
              </a:ln>
              <a:solidFill>
                <a:schemeClr val="tx2">
                  <a:lumMod val="75000"/>
                </a:schemeClr>
              </a:solidFill>
              <a:effectLst/>
              <a:uLnTx/>
              <a:uFillTx/>
              <a:latin typeface="+mj-lt"/>
              <a:ea typeface="Helvetica Neue Light" panose="02000403000000020004" pitchFamily="2" charset="0"/>
              <a:cs typeface="Helvetica Neue" panose="02000503000000020004" pitchFamily="2" charset="0"/>
            </a:endParaRP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it-IT" altLang="en-US" sz="1200" b="0" i="0" u="none" strike="noStrike" kern="1200" cap="none" spc="0" normalizeH="0" baseline="30000" noProof="0" dirty="0">
                <a:ln>
                  <a:noFill/>
                </a:ln>
                <a:solidFill>
                  <a:schemeClr val="tx2">
                    <a:lumMod val="75000"/>
                  </a:schemeClr>
                </a:solidFill>
                <a:effectLst/>
                <a:uLnTx/>
                <a:uFillTx/>
                <a:latin typeface="+mj-lt"/>
                <a:ea typeface="Helvetica Neue Light" panose="02000403000000020004" pitchFamily="2" charset="0"/>
                <a:cs typeface="Helvetica Neue" panose="02000503000000020004" pitchFamily="2" charset="0"/>
              </a:rPr>
              <a:t>2</a:t>
            </a:r>
            <a:r>
              <a:rPr kumimoji="0" lang="it-IT" altLang="en-US" sz="1200" b="0" i="0" u="none" strike="noStrike" kern="1200" cap="none" spc="0" normalizeH="0" baseline="0" noProof="0" dirty="0">
                <a:ln>
                  <a:noFill/>
                </a:ln>
                <a:solidFill>
                  <a:schemeClr val="tx2">
                    <a:lumMod val="75000"/>
                  </a:schemeClr>
                </a:solidFill>
                <a:effectLst/>
                <a:uLnTx/>
                <a:uFillTx/>
                <a:latin typeface="+mj-lt"/>
                <a:ea typeface="Helvetica Neue Light" panose="02000403000000020004" pitchFamily="2" charset="0"/>
                <a:cs typeface="Helvetica Neue" panose="02000503000000020004" pitchFamily="2" charset="0"/>
              </a:rPr>
              <a:t>Istituto Nazionale di Fisica Nucleare, Pisa, </a:t>
            </a:r>
            <a:r>
              <a:rPr kumimoji="0" lang="it-IT" altLang="en-US" sz="1200" b="0" i="0" u="none" strike="noStrike" kern="1200" cap="none" spc="0" normalizeH="0" baseline="0" noProof="0" dirty="0" err="1">
                <a:ln>
                  <a:noFill/>
                </a:ln>
                <a:solidFill>
                  <a:schemeClr val="tx2">
                    <a:lumMod val="75000"/>
                  </a:schemeClr>
                </a:solidFill>
                <a:effectLst/>
                <a:uLnTx/>
                <a:uFillTx/>
                <a:latin typeface="+mj-lt"/>
                <a:ea typeface="Helvetica Neue Light" panose="02000403000000020004" pitchFamily="2" charset="0"/>
                <a:cs typeface="Helvetica Neue" panose="02000503000000020004" pitchFamily="2" charset="0"/>
              </a:rPr>
              <a:t>Italy</a:t>
            </a:r>
            <a:endParaRPr kumimoji="0" lang="it-IT" altLang="en-US" sz="1200" b="0" i="0" u="none" strike="noStrike" kern="1200" cap="none" spc="0" normalizeH="0" baseline="30000" noProof="0" dirty="0">
              <a:ln>
                <a:noFill/>
              </a:ln>
              <a:solidFill>
                <a:schemeClr val="tx2">
                  <a:lumMod val="75000"/>
                </a:schemeClr>
              </a:solidFill>
              <a:effectLst/>
              <a:uLnTx/>
              <a:uFillTx/>
              <a:latin typeface="+mj-lt"/>
              <a:ea typeface="Helvetica Neue Light" panose="02000403000000020004" pitchFamily="2" charset="0"/>
              <a:cs typeface="Helvetica Neue" panose="02000503000000020004" pitchFamily="2" charset="0"/>
            </a:endParaRP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it-IT" altLang="en-US" sz="1200" b="0" i="0" u="none" strike="noStrike" kern="1200" cap="none" spc="0" normalizeH="0" baseline="30000" noProof="0" dirty="0">
                <a:ln>
                  <a:noFill/>
                </a:ln>
                <a:solidFill>
                  <a:schemeClr val="tx2">
                    <a:lumMod val="75000"/>
                  </a:schemeClr>
                </a:solidFill>
                <a:effectLst/>
                <a:uLnTx/>
                <a:uFillTx/>
                <a:latin typeface="+mj-lt"/>
                <a:ea typeface="Helvetica Neue Light" panose="02000403000000020004" pitchFamily="2" charset="0"/>
                <a:cs typeface="Helvetica Neue" panose="02000503000000020004" pitchFamily="2" charset="0"/>
              </a:rPr>
              <a:t>3</a:t>
            </a:r>
            <a:r>
              <a:rPr kumimoji="0" lang="it-IT" altLang="en-US" sz="1200" b="0" i="0" u="none" strike="noStrike" kern="1200" cap="none" spc="0" normalizeH="0" baseline="0" noProof="0" dirty="0">
                <a:ln>
                  <a:noFill/>
                </a:ln>
                <a:solidFill>
                  <a:schemeClr val="tx2">
                    <a:lumMod val="75000"/>
                  </a:schemeClr>
                </a:solidFill>
                <a:effectLst/>
                <a:uLnTx/>
                <a:uFillTx/>
                <a:latin typeface="+mj-lt"/>
                <a:ea typeface="Helvetica Neue Light" panose="02000403000000020004" pitchFamily="2" charset="0"/>
                <a:cs typeface="Helvetica Neue" panose="02000503000000020004" pitchFamily="2" charset="0"/>
              </a:rPr>
              <a:t>Istituto Nazionale di Fisica Nucleare, Lecce, </a:t>
            </a:r>
            <a:r>
              <a:rPr kumimoji="0" lang="it-IT" altLang="en-US" sz="1200" b="0" i="0" u="none" strike="noStrike" kern="1200" cap="none" spc="0" normalizeH="0" baseline="0" noProof="0" dirty="0" err="1">
                <a:ln>
                  <a:noFill/>
                </a:ln>
                <a:solidFill>
                  <a:schemeClr val="tx2">
                    <a:lumMod val="75000"/>
                  </a:schemeClr>
                </a:solidFill>
                <a:effectLst/>
                <a:uLnTx/>
                <a:uFillTx/>
                <a:latin typeface="+mj-lt"/>
                <a:ea typeface="Helvetica Neue Light" panose="02000403000000020004" pitchFamily="2" charset="0"/>
                <a:cs typeface="Helvetica Neue" panose="02000503000000020004" pitchFamily="2" charset="0"/>
              </a:rPr>
              <a:t>Italy</a:t>
            </a:r>
            <a:endParaRPr kumimoji="0" lang="it-IT" altLang="en-US" sz="1200" b="0" i="0" u="none" strike="noStrike" kern="1200" cap="none" spc="0" normalizeH="0" baseline="0" noProof="0" dirty="0">
              <a:ln>
                <a:noFill/>
              </a:ln>
              <a:solidFill>
                <a:schemeClr val="tx2">
                  <a:lumMod val="75000"/>
                </a:schemeClr>
              </a:solidFill>
              <a:effectLst/>
              <a:uLnTx/>
              <a:uFillTx/>
              <a:latin typeface="+mj-lt"/>
              <a:ea typeface="Helvetica Neue Light" panose="02000403000000020004" pitchFamily="2" charset="0"/>
              <a:cs typeface="Helvetica Neue" panose="02000503000000020004" pitchFamily="2" charset="0"/>
            </a:endParaRP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it-IT" altLang="en-US" sz="1200" b="0" i="0" u="none" strike="noStrike" kern="1200" cap="none" spc="0" normalizeH="0" baseline="30000" noProof="0" dirty="0">
                <a:ln>
                  <a:noFill/>
                </a:ln>
                <a:solidFill>
                  <a:schemeClr val="tx2">
                    <a:lumMod val="75000"/>
                  </a:schemeClr>
                </a:solidFill>
                <a:effectLst/>
                <a:uLnTx/>
                <a:uFillTx/>
                <a:latin typeface="+mj-lt"/>
                <a:ea typeface="Helvetica Neue Light" panose="02000403000000020004" pitchFamily="2" charset="0"/>
                <a:cs typeface="Helvetica Neue" panose="02000503000000020004" pitchFamily="2" charset="0"/>
              </a:rPr>
              <a:t>4</a:t>
            </a:r>
            <a:r>
              <a:rPr kumimoji="0" lang="it-IT" altLang="en-US" sz="1200" b="0" i="0" u="none" strike="noStrike" kern="1200" cap="none" spc="0" normalizeH="0" baseline="0" noProof="0" dirty="0">
                <a:ln>
                  <a:noFill/>
                </a:ln>
                <a:solidFill>
                  <a:schemeClr val="tx2">
                    <a:lumMod val="75000"/>
                  </a:schemeClr>
                </a:solidFill>
                <a:effectLst/>
                <a:uLnTx/>
                <a:uFillTx/>
                <a:latin typeface="+mj-lt"/>
                <a:ea typeface="Helvetica Neue Light" panose="02000403000000020004" pitchFamily="2" charset="0"/>
                <a:cs typeface="Helvetica Neue" panose="02000503000000020004" pitchFamily="2" charset="0"/>
              </a:rPr>
              <a:t>Università del Salento, </a:t>
            </a:r>
            <a:r>
              <a:rPr kumimoji="0" lang="it-IT" altLang="en-US" sz="1200" b="0" i="0" u="none" strike="noStrike" kern="1200" cap="none" spc="0" normalizeH="0" baseline="0" noProof="0" dirty="0" err="1">
                <a:ln>
                  <a:noFill/>
                </a:ln>
                <a:solidFill>
                  <a:schemeClr val="tx2">
                    <a:lumMod val="75000"/>
                  </a:schemeClr>
                </a:solidFill>
                <a:effectLst/>
                <a:uLnTx/>
                <a:uFillTx/>
                <a:latin typeface="+mj-lt"/>
                <a:ea typeface="Helvetica Neue Light" panose="02000403000000020004" pitchFamily="2" charset="0"/>
                <a:cs typeface="Helvetica Neue" panose="02000503000000020004" pitchFamily="2" charset="0"/>
              </a:rPr>
              <a:t>Italy</a:t>
            </a:r>
            <a:endParaRPr kumimoji="0" lang="it-IT" altLang="en-US" sz="1200" b="0" i="0" u="none" strike="noStrike" kern="1200" cap="none" spc="0" normalizeH="0" baseline="0" noProof="0" dirty="0">
              <a:ln>
                <a:noFill/>
              </a:ln>
              <a:solidFill>
                <a:schemeClr val="tx2">
                  <a:lumMod val="75000"/>
                </a:schemeClr>
              </a:solidFill>
              <a:effectLst/>
              <a:uLnTx/>
              <a:uFillTx/>
              <a:latin typeface="+mj-lt"/>
              <a:ea typeface="Helvetica Neue Light" panose="02000403000000020004" pitchFamily="2" charset="0"/>
              <a:cs typeface="Helvetica Neue" panose="02000503000000020004" pitchFamily="2" charset="0"/>
            </a:endParaRP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it-IT" altLang="en-US" sz="1200" b="0" i="0" u="none" strike="noStrike" kern="1200" cap="none" spc="0" normalizeH="0" baseline="30000" noProof="0" dirty="0">
                <a:ln>
                  <a:noFill/>
                </a:ln>
                <a:solidFill>
                  <a:schemeClr val="tx2">
                    <a:lumMod val="75000"/>
                  </a:schemeClr>
                </a:solidFill>
                <a:effectLst/>
                <a:uLnTx/>
                <a:uFillTx/>
                <a:latin typeface="+mj-lt"/>
                <a:ea typeface="Helvetica Neue Light" panose="02000403000000020004" pitchFamily="2" charset="0"/>
                <a:cs typeface="Helvetica Neue" panose="02000503000000020004" pitchFamily="2" charset="0"/>
              </a:rPr>
              <a:t>5</a:t>
            </a:r>
            <a:r>
              <a:rPr kumimoji="0" lang="it-IT" altLang="en-US" sz="1200" b="0" i="0" u="none" strike="noStrike" kern="1200" cap="none" spc="0" normalizeH="0" baseline="0" noProof="0" dirty="0">
                <a:ln>
                  <a:noFill/>
                </a:ln>
                <a:solidFill>
                  <a:schemeClr val="tx2">
                    <a:lumMod val="75000"/>
                  </a:schemeClr>
                </a:solidFill>
                <a:effectLst/>
                <a:uLnTx/>
                <a:uFillTx/>
                <a:latin typeface="+mj-lt"/>
                <a:ea typeface="Helvetica Neue Light" panose="02000403000000020004" pitchFamily="2" charset="0"/>
                <a:cs typeface="Helvetica Neue" panose="02000503000000020004" pitchFamily="2" charset="0"/>
              </a:rPr>
              <a:t>Università degli Studi di Bari »Aldo Moro», </a:t>
            </a:r>
            <a:r>
              <a:rPr kumimoji="0" lang="it-IT" altLang="en-US" sz="1200" b="0" i="0" u="none" strike="noStrike" kern="1200" cap="none" spc="0" normalizeH="0" baseline="0" noProof="0" dirty="0" err="1">
                <a:ln>
                  <a:noFill/>
                </a:ln>
                <a:solidFill>
                  <a:schemeClr val="tx2">
                    <a:lumMod val="75000"/>
                  </a:schemeClr>
                </a:solidFill>
                <a:effectLst/>
                <a:uLnTx/>
                <a:uFillTx/>
                <a:latin typeface="+mj-lt"/>
                <a:ea typeface="Helvetica Neue Light" panose="02000403000000020004" pitchFamily="2" charset="0"/>
                <a:cs typeface="Helvetica Neue" panose="02000503000000020004" pitchFamily="2" charset="0"/>
              </a:rPr>
              <a:t>Italy</a:t>
            </a:r>
            <a:endParaRPr kumimoji="0" lang="it-IT" altLang="en-US" sz="1200" b="0" i="0" u="none" strike="noStrike" kern="1200" cap="none" spc="0" normalizeH="0" baseline="0" noProof="0" dirty="0">
              <a:ln>
                <a:noFill/>
              </a:ln>
              <a:solidFill>
                <a:schemeClr val="tx2">
                  <a:lumMod val="75000"/>
                </a:schemeClr>
              </a:solidFill>
              <a:effectLst/>
              <a:uLnTx/>
              <a:uFillTx/>
              <a:latin typeface="+mj-lt"/>
              <a:ea typeface="Helvetica Neue Light" panose="02000403000000020004" pitchFamily="2" charset="0"/>
              <a:cs typeface="Helvetica Neue" panose="02000503000000020004" pitchFamily="2" charset="0"/>
            </a:endParaRPr>
          </a:p>
          <a:p>
            <a:pPr algn="ctr">
              <a:lnSpc>
                <a:spcPct val="150000"/>
              </a:lnSpc>
              <a:defRPr/>
            </a:pPr>
            <a:r>
              <a:rPr kumimoji="0" lang="it-IT" altLang="en-US" sz="1200" b="0" i="0" u="none" strike="noStrike" kern="1200" cap="none" spc="0" normalizeH="0" baseline="30000" noProof="0" dirty="0">
                <a:ln>
                  <a:noFill/>
                </a:ln>
                <a:solidFill>
                  <a:schemeClr val="tx2">
                    <a:lumMod val="75000"/>
                  </a:schemeClr>
                </a:solidFill>
                <a:effectLst/>
                <a:uLnTx/>
                <a:uFillTx/>
                <a:latin typeface="+mj-lt"/>
                <a:ea typeface="Helvetica Neue Light" panose="02000403000000020004" pitchFamily="2" charset="0"/>
                <a:cs typeface="Helvetica Neue" panose="02000503000000020004" pitchFamily="2" charset="0"/>
              </a:rPr>
              <a:t>6</a:t>
            </a:r>
            <a:r>
              <a:rPr kumimoji="0" lang="it-IT" altLang="en-US" sz="1200" b="0" i="0" u="none" strike="noStrike" kern="1200" cap="none" spc="0" normalizeH="0" baseline="0" noProof="0" dirty="0">
                <a:ln>
                  <a:noFill/>
                </a:ln>
                <a:solidFill>
                  <a:schemeClr val="tx2">
                    <a:lumMod val="75000"/>
                  </a:schemeClr>
                </a:solidFill>
                <a:effectLst/>
                <a:uLnTx/>
                <a:uFillTx/>
                <a:latin typeface="+mj-lt"/>
                <a:ea typeface="Helvetica Neue Light" panose="02000403000000020004" pitchFamily="2" charset="0"/>
                <a:cs typeface="Helvetica Neue" panose="02000503000000020004" pitchFamily="2" charset="0"/>
              </a:rPr>
              <a:t>Istituto Nazionale di Fisica Nucleare, Bari, </a:t>
            </a:r>
            <a:r>
              <a:rPr kumimoji="0" lang="it-IT" altLang="en-US" sz="1200" b="0" i="0" u="none" strike="noStrike" kern="1200" cap="none" spc="0" normalizeH="0" baseline="0" noProof="0" dirty="0" err="1">
                <a:ln>
                  <a:noFill/>
                </a:ln>
                <a:solidFill>
                  <a:schemeClr val="tx2">
                    <a:lumMod val="75000"/>
                  </a:schemeClr>
                </a:solidFill>
                <a:effectLst/>
                <a:uLnTx/>
                <a:uFillTx/>
                <a:latin typeface="+mj-lt"/>
                <a:ea typeface="Helvetica Neue Light" panose="02000403000000020004" pitchFamily="2" charset="0"/>
                <a:cs typeface="Helvetica Neue" panose="02000503000000020004" pitchFamily="2" charset="0"/>
              </a:rPr>
              <a:t>Italy</a:t>
            </a:r>
            <a:endParaRPr kumimoji="0" lang="it-IT" altLang="en-US" sz="1200" b="0" i="0" u="none" strike="noStrike" kern="1200" cap="none" spc="0" normalizeH="0" baseline="0" noProof="0" dirty="0">
              <a:ln>
                <a:noFill/>
              </a:ln>
              <a:solidFill>
                <a:schemeClr val="tx2">
                  <a:lumMod val="75000"/>
                </a:schemeClr>
              </a:solidFill>
              <a:effectLst/>
              <a:uLnTx/>
              <a:uFillTx/>
              <a:latin typeface="+mj-lt"/>
              <a:ea typeface="Helvetica Neue Light" panose="02000403000000020004" pitchFamily="2" charset="0"/>
              <a:cs typeface="Helvetica Neue" panose="02000503000000020004" pitchFamily="2" charset="0"/>
            </a:endParaRPr>
          </a:p>
          <a:p>
            <a:pPr algn="ctr">
              <a:lnSpc>
                <a:spcPct val="150000"/>
              </a:lnSpc>
              <a:defRPr/>
            </a:pPr>
            <a:r>
              <a:rPr kumimoji="0" lang="it-IT" altLang="en-US" sz="1200" b="0" i="0" u="none" strike="noStrike" kern="1200" cap="none" spc="0" normalizeH="0" baseline="30000" noProof="0" dirty="0">
                <a:ln>
                  <a:noFill/>
                </a:ln>
                <a:solidFill>
                  <a:schemeClr val="tx2">
                    <a:lumMod val="75000"/>
                  </a:schemeClr>
                </a:solidFill>
                <a:effectLst/>
                <a:uLnTx/>
                <a:uFillTx/>
                <a:latin typeface="+mj-lt"/>
                <a:ea typeface="Helvetica Neue Light" panose="02000403000000020004" pitchFamily="2" charset="0"/>
                <a:cs typeface="Helvetica Neue" panose="02000503000000020004" pitchFamily="2" charset="0"/>
              </a:rPr>
              <a:t>7</a:t>
            </a:r>
            <a:r>
              <a:rPr kumimoji="0" lang="it-IT" altLang="en-US" sz="1200" b="0" i="0" u="none" strike="noStrike" kern="1200" cap="none" spc="0" normalizeH="0" noProof="0" dirty="0">
                <a:ln>
                  <a:noFill/>
                </a:ln>
                <a:solidFill>
                  <a:schemeClr val="tx2">
                    <a:lumMod val="75000"/>
                  </a:schemeClr>
                </a:solidFill>
                <a:effectLst/>
                <a:uLnTx/>
                <a:uFillTx/>
                <a:latin typeface="+mj-lt"/>
                <a:ea typeface="Helvetica Neue Light" panose="02000403000000020004" pitchFamily="2" charset="0"/>
                <a:cs typeface="Helvetica Neue" panose="02000503000000020004" pitchFamily="2" charset="0"/>
              </a:rPr>
              <a:t>Politecnico di Bari</a:t>
            </a:r>
          </a:p>
          <a:p>
            <a:pPr algn="ctr">
              <a:lnSpc>
                <a:spcPct val="150000"/>
              </a:lnSpc>
              <a:defRPr/>
            </a:pPr>
            <a:r>
              <a:rPr lang="it-IT" altLang="en-US" sz="1200" baseline="30000" dirty="0">
                <a:solidFill>
                  <a:schemeClr val="tx2">
                    <a:lumMod val="75000"/>
                  </a:schemeClr>
                </a:solidFill>
                <a:latin typeface="+mj-lt"/>
                <a:ea typeface="Helvetica Neue Light" panose="02000403000000020004" pitchFamily="2" charset="0"/>
                <a:cs typeface="Helvetica Neue" panose="02000503000000020004" pitchFamily="2" charset="0"/>
              </a:rPr>
              <a:t>8</a:t>
            </a:r>
            <a:r>
              <a:rPr lang="it-IT" altLang="en-US" sz="1200" dirty="0">
                <a:solidFill>
                  <a:schemeClr val="tx2">
                    <a:lumMod val="75000"/>
                  </a:schemeClr>
                </a:solidFill>
                <a:latin typeface="+mj-lt"/>
                <a:ea typeface="Helvetica Neue Light" panose="02000403000000020004" pitchFamily="2" charset="0"/>
                <a:cs typeface="Helvetica Neue" panose="02000503000000020004" pitchFamily="2" charset="0"/>
              </a:rPr>
              <a:t>Florida State University</a:t>
            </a:r>
          </a:p>
          <a:p>
            <a:pPr algn="ctr">
              <a:lnSpc>
                <a:spcPct val="150000"/>
              </a:lnSpc>
              <a:defRPr/>
            </a:pPr>
            <a:r>
              <a:rPr lang="it-IT" altLang="en-US" sz="1200" baseline="30000" dirty="0">
                <a:solidFill>
                  <a:schemeClr val="tx2">
                    <a:lumMod val="75000"/>
                  </a:schemeClr>
                </a:solidFill>
                <a:latin typeface="+mj-lt"/>
                <a:ea typeface="Helvetica Neue Light" panose="02000403000000020004" pitchFamily="2" charset="0"/>
                <a:cs typeface="Helvetica Neue" panose="02000503000000020004" pitchFamily="2" charset="0"/>
              </a:rPr>
              <a:t>9</a:t>
            </a:r>
            <a:r>
              <a:rPr lang="it-IT" altLang="en-US" sz="1200" dirty="0">
                <a:solidFill>
                  <a:schemeClr val="tx2">
                    <a:lumMod val="75000"/>
                  </a:schemeClr>
                </a:solidFill>
                <a:latin typeface="+mj-lt"/>
                <a:ea typeface="Helvetica Neue Light" panose="02000403000000020004" pitchFamily="2" charset="0"/>
                <a:cs typeface="Helvetica Neue" panose="02000503000000020004" pitchFamily="2" charset="0"/>
              </a:rPr>
              <a:t>Institute of High energy </a:t>
            </a:r>
            <a:r>
              <a:rPr lang="it-IT" altLang="en-US" sz="1200" dirty="0" err="1">
                <a:solidFill>
                  <a:schemeClr val="tx2">
                    <a:lumMod val="75000"/>
                  </a:schemeClr>
                </a:solidFill>
                <a:latin typeface="+mj-lt"/>
                <a:ea typeface="Helvetica Neue Light" panose="02000403000000020004" pitchFamily="2" charset="0"/>
                <a:cs typeface="Helvetica Neue" panose="02000503000000020004" pitchFamily="2" charset="0"/>
              </a:rPr>
              <a:t>Physics</a:t>
            </a:r>
            <a:endParaRPr lang="it-IT" altLang="en-US" sz="1200" dirty="0">
              <a:solidFill>
                <a:schemeClr val="tx2">
                  <a:lumMod val="75000"/>
                </a:schemeClr>
              </a:solidFill>
              <a:latin typeface="+mj-lt"/>
              <a:ea typeface="Helvetica Neue Light" panose="02000403000000020004" pitchFamily="2" charset="0"/>
              <a:cs typeface="Helvetica Neue" panose="02000503000000020004" pitchFamily="2" charset="0"/>
            </a:endParaRPr>
          </a:p>
        </p:txBody>
      </p:sp>
    </p:spTree>
    <p:extLst>
      <p:ext uri="{BB962C8B-B14F-4D97-AF65-F5344CB8AC3E}">
        <p14:creationId xmlns:p14="http://schemas.microsoft.com/office/powerpoint/2010/main" val="10383349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1D3C90D-68CF-0077-8D49-691B37F1275F}"/>
              </a:ext>
            </a:extLst>
          </p:cNvPr>
          <p:cNvSpPr>
            <a:spLocks noGrp="1"/>
          </p:cNvSpPr>
          <p:nvPr>
            <p:ph type="sldNum" sz="quarter" idx="12"/>
          </p:nvPr>
        </p:nvSpPr>
        <p:spPr/>
        <p:txBody>
          <a:bodyPr/>
          <a:lstStyle/>
          <a:p>
            <a:fld id="{AAC8B39E-9834-48AB-8748-37836E11701E}" type="slidenum">
              <a:rPr lang="en-US" smtClean="0"/>
              <a:pPr/>
              <a:t>16</a:t>
            </a:fld>
            <a:endParaRPr lang="en-US" dirty="0"/>
          </a:p>
        </p:txBody>
      </p:sp>
      <p:sp>
        <p:nvSpPr>
          <p:cNvPr id="3" name="Rectangle 2">
            <a:extLst>
              <a:ext uri="{FF2B5EF4-FFF2-40B4-BE49-F238E27FC236}">
                <a16:creationId xmlns:a16="http://schemas.microsoft.com/office/drawing/2014/main" id="{47B48AEF-9A1A-E20E-969F-157804F065D9}"/>
              </a:ext>
            </a:extLst>
          </p:cNvPr>
          <p:cNvSpPr/>
          <p:nvPr/>
        </p:nvSpPr>
        <p:spPr>
          <a:xfrm>
            <a:off x="1108359" y="1561009"/>
            <a:ext cx="2491388" cy="923330"/>
          </a:xfrm>
          <a:prstGeom prst="rect">
            <a:avLst/>
          </a:prstGeom>
          <a:noFill/>
        </p:spPr>
        <p:txBody>
          <a:bodyPr wrap="none" lIns="91440" tIns="45720" rIns="91440" bIns="45720">
            <a:spAutoFit/>
          </a:bodyPr>
          <a:lstStyle/>
          <a:p>
            <a:pPr algn="ctr"/>
            <a:r>
              <a:rPr lang="en-US" sz="5400" b="1" dirty="0">
                <a:ln w="22225">
                  <a:solidFill>
                    <a:schemeClr val="accent2"/>
                  </a:solidFill>
                  <a:prstDash val="solid"/>
                </a:ln>
                <a:solidFill>
                  <a:schemeClr val="accent2">
                    <a:lumMod val="40000"/>
                    <a:lumOff val="60000"/>
                  </a:schemeClr>
                </a:solidFill>
              </a:rPr>
              <a:t>Back-up</a:t>
            </a:r>
            <a:endParaRPr lang="en-US" sz="5400" b="1" cap="none" spc="0" dirty="0">
              <a:ln w="22225">
                <a:solidFill>
                  <a:schemeClr val="accent2"/>
                </a:solidFill>
                <a:prstDash val="solid"/>
              </a:ln>
              <a:solidFill>
                <a:schemeClr val="accent2">
                  <a:lumMod val="40000"/>
                  <a:lumOff val="60000"/>
                </a:schemeClr>
              </a:solidFill>
              <a:effectLst/>
            </a:endParaRPr>
          </a:p>
        </p:txBody>
      </p:sp>
    </p:spTree>
    <p:extLst>
      <p:ext uri="{BB962C8B-B14F-4D97-AF65-F5344CB8AC3E}">
        <p14:creationId xmlns:p14="http://schemas.microsoft.com/office/powerpoint/2010/main" val="26934930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EDD49D3-AC7B-2ACD-66C1-158D839D7283}"/>
              </a:ext>
            </a:extLst>
          </p:cNvPr>
          <p:cNvSpPr>
            <a:spLocks noGrp="1"/>
          </p:cNvSpPr>
          <p:nvPr>
            <p:ph type="sldNum" sz="quarter" idx="12"/>
          </p:nvPr>
        </p:nvSpPr>
        <p:spPr/>
        <p:txBody>
          <a:bodyPr/>
          <a:lstStyle/>
          <a:p>
            <a:fld id="{AAC8B39E-9834-48AB-8748-37836E11701E}" type="slidenum">
              <a:rPr lang="en-US" smtClean="0"/>
              <a:pPr/>
              <a:t>17</a:t>
            </a:fld>
            <a:endParaRPr lang="en-US" dirty="0"/>
          </a:p>
        </p:txBody>
      </p:sp>
      <p:grpSp>
        <p:nvGrpSpPr>
          <p:cNvPr id="6" name="Group 5">
            <a:extLst>
              <a:ext uri="{FF2B5EF4-FFF2-40B4-BE49-F238E27FC236}">
                <a16:creationId xmlns:a16="http://schemas.microsoft.com/office/drawing/2014/main" id="{EBAF1FBB-F432-8768-5295-378FFBAC19FF}"/>
              </a:ext>
            </a:extLst>
          </p:cNvPr>
          <p:cNvGrpSpPr/>
          <p:nvPr/>
        </p:nvGrpSpPr>
        <p:grpSpPr>
          <a:xfrm>
            <a:off x="55115" y="43812"/>
            <a:ext cx="11801525" cy="6553540"/>
            <a:chOff x="55115" y="43812"/>
            <a:chExt cx="11801525" cy="6553540"/>
          </a:xfrm>
        </p:grpSpPr>
        <p:pic>
          <p:nvPicPr>
            <p:cNvPr id="4" name="Picture 3">
              <a:extLst>
                <a:ext uri="{FF2B5EF4-FFF2-40B4-BE49-F238E27FC236}">
                  <a16:creationId xmlns:a16="http://schemas.microsoft.com/office/drawing/2014/main" id="{D73D6FE5-E6FA-FDC5-FFA3-1EA827684090}"/>
                </a:ext>
              </a:extLst>
            </p:cNvPr>
            <p:cNvPicPr>
              <a:picLocks noChangeAspect="1"/>
            </p:cNvPicPr>
            <p:nvPr/>
          </p:nvPicPr>
          <p:blipFill>
            <a:blip r:embed="rId2"/>
            <a:stretch>
              <a:fillRect/>
            </a:stretch>
          </p:blipFill>
          <p:spPr>
            <a:xfrm>
              <a:off x="55115" y="43812"/>
              <a:ext cx="11801525" cy="6553540"/>
            </a:xfrm>
            <a:prstGeom prst="rect">
              <a:avLst/>
            </a:prstGeom>
          </p:spPr>
        </p:pic>
        <p:sp>
          <p:nvSpPr>
            <p:cNvPr id="5" name="Rectangle 4">
              <a:extLst>
                <a:ext uri="{FF2B5EF4-FFF2-40B4-BE49-F238E27FC236}">
                  <a16:creationId xmlns:a16="http://schemas.microsoft.com/office/drawing/2014/main" id="{A5EFF7B2-B708-C267-56CE-42427974AE77}"/>
                </a:ext>
              </a:extLst>
            </p:cNvPr>
            <p:cNvSpPr/>
            <p:nvPr/>
          </p:nvSpPr>
          <p:spPr>
            <a:xfrm>
              <a:off x="10704512" y="6237312"/>
              <a:ext cx="360040" cy="2880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818008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89E0732-D6FB-FE52-9A4F-D98DC600B2B4}"/>
              </a:ext>
            </a:extLst>
          </p:cNvPr>
          <p:cNvSpPr>
            <a:spLocks noGrp="1"/>
          </p:cNvSpPr>
          <p:nvPr>
            <p:ph type="sldNum" sz="quarter" idx="12"/>
          </p:nvPr>
        </p:nvSpPr>
        <p:spPr/>
        <p:txBody>
          <a:bodyPr/>
          <a:lstStyle/>
          <a:p>
            <a:fld id="{AAC8B39E-9834-48AB-8748-37836E11701E}" type="slidenum">
              <a:rPr lang="en-US" smtClean="0"/>
              <a:pPr/>
              <a:t>18</a:t>
            </a:fld>
            <a:endParaRPr lang="en-US" dirty="0"/>
          </a:p>
        </p:txBody>
      </p:sp>
      <p:pic>
        <p:nvPicPr>
          <p:cNvPr id="4" name="Picture 3">
            <a:extLst>
              <a:ext uri="{FF2B5EF4-FFF2-40B4-BE49-F238E27FC236}">
                <a16:creationId xmlns:a16="http://schemas.microsoft.com/office/drawing/2014/main" id="{60DF9593-60D3-C840-D90C-1B3282A3299E}"/>
              </a:ext>
            </a:extLst>
          </p:cNvPr>
          <p:cNvPicPr>
            <a:picLocks noChangeAspect="1"/>
          </p:cNvPicPr>
          <p:nvPr/>
        </p:nvPicPr>
        <p:blipFill>
          <a:blip r:embed="rId2"/>
          <a:stretch>
            <a:fillRect/>
          </a:stretch>
        </p:blipFill>
        <p:spPr>
          <a:xfrm>
            <a:off x="551384" y="476672"/>
            <a:ext cx="7429500" cy="1485900"/>
          </a:xfrm>
          <a:prstGeom prst="rect">
            <a:avLst/>
          </a:prstGeom>
        </p:spPr>
      </p:pic>
      <p:pic>
        <p:nvPicPr>
          <p:cNvPr id="6" name="Picture 5">
            <a:extLst>
              <a:ext uri="{FF2B5EF4-FFF2-40B4-BE49-F238E27FC236}">
                <a16:creationId xmlns:a16="http://schemas.microsoft.com/office/drawing/2014/main" id="{BC70E216-B48E-73D7-187D-9836D0BBE10B}"/>
              </a:ext>
            </a:extLst>
          </p:cNvPr>
          <p:cNvPicPr>
            <a:picLocks noChangeAspect="1"/>
          </p:cNvPicPr>
          <p:nvPr/>
        </p:nvPicPr>
        <p:blipFill>
          <a:blip r:embed="rId3"/>
          <a:stretch>
            <a:fillRect/>
          </a:stretch>
        </p:blipFill>
        <p:spPr>
          <a:xfrm>
            <a:off x="20960" y="2587374"/>
            <a:ext cx="9459416" cy="748066"/>
          </a:xfrm>
          <a:prstGeom prst="rect">
            <a:avLst/>
          </a:prstGeom>
        </p:spPr>
      </p:pic>
    </p:spTree>
    <p:extLst>
      <p:ext uri="{BB962C8B-B14F-4D97-AF65-F5344CB8AC3E}">
        <p14:creationId xmlns:p14="http://schemas.microsoft.com/office/powerpoint/2010/main" val="26449037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B9E5B7E-A519-E080-BB28-139CED1F9CBF}"/>
              </a:ext>
            </a:extLst>
          </p:cNvPr>
          <p:cNvSpPr>
            <a:spLocks noGrp="1"/>
          </p:cNvSpPr>
          <p:nvPr>
            <p:ph type="sldNum" sz="quarter" idx="12"/>
          </p:nvPr>
        </p:nvSpPr>
        <p:spPr/>
        <p:txBody>
          <a:bodyPr/>
          <a:lstStyle/>
          <a:p>
            <a:fld id="{AAC8B39E-9834-48AB-8748-37836E11701E}" type="slidenum">
              <a:rPr lang="en-US" smtClean="0"/>
              <a:pPr/>
              <a:t>19</a:t>
            </a:fld>
            <a:endParaRPr lang="en-US" dirty="0"/>
          </a:p>
        </p:txBody>
      </p:sp>
      <p:pic>
        <p:nvPicPr>
          <p:cNvPr id="3" name="Picture 2">
            <a:extLst>
              <a:ext uri="{FF2B5EF4-FFF2-40B4-BE49-F238E27FC236}">
                <a16:creationId xmlns:a16="http://schemas.microsoft.com/office/drawing/2014/main" id="{A87E8CE0-817E-35E8-0A06-C3EA177B7EA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2690" y="2092193"/>
            <a:ext cx="4289680" cy="906464"/>
          </a:xfrm>
          <a:prstGeom prst="rect">
            <a:avLst/>
          </a:prstGeom>
        </p:spPr>
      </p:pic>
      <p:pic>
        <p:nvPicPr>
          <p:cNvPr id="4" name="Picture 3">
            <a:extLst>
              <a:ext uri="{FF2B5EF4-FFF2-40B4-BE49-F238E27FC236}">
                <a16:creationId xmlns:a16="http://schemas.microsoft.com/office/drawing/2014/main" id="{D54441D6-D95F-ADB0-CF0A-4152EE22824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66779" y="3284984"/>
            <a:ext cx="2561502" cy="939218"/>
          </a:xfrm>
          <a:prstGeom prst="rect">
            <a:avLst/>
          </a:prstGeom>
        </p:spPr>
      </p:pic>
      <p:sp>
        <p:nvSpPr>
          <p:cNvPr id="5" name="TextBox 4">
            <a:extLst>
              <a:ext uri="{FF2B5EF4-FFF2-40B4-BE49-F238E27FC236}">
                <a16:creationId xmlns:a16="http://schemas.microsoft.com/office/drawing/2014/main" id="{F9529CC9-6544-2A54-0C63-CAD6A33F87A1}"/>
              </a:ext>
            </a:extLst>
          </p:cNvPr>
          <p:cNvSpPr txBox="1"/>
          <p:nvPr/>
        </p:nvSpPr>
        <p:spPr>
          <a:xfrm>
            <a:off x="5298254" y="2129927"/>
            <a:ext cx="1394934" cy="830997"/>
          </a:xfrm>
          <a:prstGeom prst="rect">
            <a:avLst/>
          </a:prstGeom>
          <a:noFill/>
        </p:spPr>
        <p:txBody>
          <a:bodyPr wrap="none" rtlCol="0">
            <a:spAutoFit/>
          </a:bodyPr>
          <a:lstStyle/>
          <a:p>
            <a:pPr algn="ctr"/>
            <a:r>
              <a:rPr lang="en-US" sz="1600" b="1" i="1" dirty="0">
                <a:latin typeface="+mj-lt"/>
                <a:cs typeface="Times New Roman"/>
              </a:rPr>
              <a:t>L</a:t>
            </a:r>
            <a:r>
              <a:rPr lang="en-US" sz="1600" b="1" i="1" baseline="-25000" dirty="0">
                <a:latin typeface="+mj-lt"/>
                <a:cs typeface="Times New Roman"/>
              </a:rPr>
              <a:t>track</a:t>
            </a:r>
            <a:r>
              <a:rPr lang="en-US" sz="1600" b="1" i="1" dirty="0">
                <a:latin typeface="+mj-lt"/>
                <a:cs typeface="Times New Roman"/>
              </a:rPr>
              <a:t> = 0.6 m</a:t>
            </a:r>
          </a:p>
          <a:p>
            <a:pPr algn="ctr"/>
            <a:r>
              <a:rPr lang="en-US" sz="1600" b="1" i="1" dirty="0">
                <a:latin typeface="+mj-lt"/>
                <a:cs typeface="Times New Roman"/>
              </a:rPr>
              <a:t>P = 1 atm</a:t>
            </a:r>
          </a:p>
          <a:p>
            <a:pPr algn="ctr"/>
            <a:r>
              <a:rPr lang="en-US" sz="1600" b="1" i="1" dirty="0">
                <a:latin typeface="+mj-lt"/>
                <a:cs typeface="Times New Roman"/>
              </a:rPr>
              <a:t>n = 64</a:t>
            </a:r>
          </a:p>
        </p:txBody>
      </p:sp>
      <p:graphicFrame>
        <p:nvGraphicFramePr>
          <p:cNvPr id="6" name="Object 5">
            <a:extLst>
              <a:ext uri="{FF2B5EF4-FFF2-40B4-BE49-F238E27FC236}">
                <a16:creationId xmlns:a16="http://schemas.microsoft.com/office/drawing/2014/main" id="{B82CF752-4A6A-73B1-90E1-6AAA17C1FDE4}"/>
              </a:ext>
            </a:extLst>
          </p:cNvPr>
          <p:cNvGraphicFramePr>
            <a:graphicFrameLocks noChangeAspect="1"/>
          </p:cNvGraphicFramePr>
          <p:nvPr>
            <p:extLst>
              <p:ext uri="{D42A27DB-BD31-4B8C-83A1-F6EECF244321}">
                <p14:modId xmlns:p14="http://schemas.microsoft.com/office/powerpoint/2010/main" val="3101901483"/>
              </p:ext>
            </p:extLst>
          </p:nvPr>
        </p:nvGraphicFramePr>
        <p:xfrm>
          <a:off x="8453275" y="1995051"/>
          <a:ext cx="1748403" cy="700216"/>
        </p:xfrm>
        <a:graphic>
          <a:graphicData uri="http://schemas.openxmlformats.org/presentationml/2006/ole">
            <mc:AlternateContent xmlns:mc="http://schemas.openxmlformats.org/markup-compatibility/2006">
              <mc:Choice xmlns:v="urn:schemas-microsoft-com:vml" Requires="v">
                <p:oleObj name="Equation" r:id="rId4" imgW="1714500" imgH="685800" progId="Equation.3">
                  <p:embed/>
                </p:oleObj>
              </mc:Choice>
              <mc:Fallback>
                <p:oleObj name="Equation" r:id="rId4" imgW="1714500" imgH="685800" progId="Equation.3">
                  <p:embed/>
                  <p:pic>
                    <p:nvPicPr>
                      <p:cNvPr id="22" name="Object 21">
                        <a:extLst>
                          <a:ext uri="{FF2B5EF4-FFF2-40B4-BE49-F238E27FC236}">
                            <a16:creationId xmlns:a16="http://schemas.microsoft.com/office/drawing/2014/main" id="{ED0B13BE-528A-45C0-8E90-2AD9245AE73D}"/>
                          </a:ext>
                        </a:extLst>
                      </p:cNvPr>
                      <p:cNvPicPr/>
                      <p:nvPr/>
                    </p:nvPicPr>
                    <p:blipFill>
                      <a:blip r:embed="rId5"/>
                      <a:stretch>
                        <a:fillRect/>
                      </a:stretch>
                    </p:blipFill>
                    <p:spPr>
                      <a:xfrm>
                        <a:off x="8453275" y="1995051"/>
                        <a:ext cx="1748403" cy="700216"/>
                      </a:xfrm>
                      <a:prstGeom prst="rect">
                        <a:avLst/>
                      </a:prstGeom>
                      <a:gradFill flip="none" rotWithShape="1">
                        <a:gsLst>
                          <a:gs pos="0">
                            <a:srgbClr val="FF9900">
                              <a:tint val="66000"/>
                              <a:satMod val="160000"/>
                            </a:srgbClr>
                          </a:gs>
                          <a:gs pos="50000">
                            <a:srgbClr val="FF9900">
                              <a:tint val="44500"/>
                              <a:satMod val="160000"/>
                            </a:srgbClr>
                          </a:gs>
                          <a:gs pos="100000">
                            <a:srgbClr val="FF9900">
                              <a:tint val="23500"/>
                              <a:satMod val="160000"/>
                            </a:srgbClr>
                          </a:gs>
                        </a:gsLst>
                        <a:lin ang="16200000" scaled="1"/>
                        <a:tileRect/>
                      </a:gradFill>
                    </p:spPr>
                  </p:pic>
                </p:oleObj>
              </mc:Fallback>
            </mc:AlternateContent>
          </a:graphicData>
        </a:graphic>
      </p:graphicFrame>
      <p:graphicFrame>
        <p:nvGraphicFramePr>
          <p:cNvPr id="7" name="Object 6">
            <a:extLst>
              <a:ext uri="{FF2B5EF4-FFF2-40B4-BE49-F238E27FC236}">
                <a16:creationId xmlns:a16="http://schemas.microsoft.com/office/drawing/2014/main" id="{5D16C669-F07A-2783-261A-085974950D36}"/>
              </a:ext>
            </a:extLst>
          </p:cNvPr>
          <p:cNvGraphicFramePr>
            <a:graphicFrameLocks noChangeAspect="1"/>
          </p:cNvGraphicFramePr>
          <p:nvPr>
            <p:extLst>
              <p:ext uri="{D42A27DB-BD31-4B8C-83A1-F6EECF244321}">
                <p14:modId xmlns:p14="http://schemas.microsoft.com/office/powerpoint/2010/main" val="3968108397"/>
              </p:ext>
            </p:extLst>
          </p:nvPr>
        </p:nvGraphicFramePr>
        <p:xfrm>
          <a:off x="8472264" y="3284984"/>
          <a:ext cx="1713931" cy="639707"/>
        </p:xfrm>
        <a:graphic>
          <a:graphicData uri="http://schemas.openxmlformats.org/presentationml/2006/ole">
            <mc:AlternateContent xmlns:mc="http://schemas.openxmlformats.org/markup-compatibility/2006">
              <mc:Choice xmlns:v="urn:schemas-microsoft-com:vml" Requires="v">
                <p:oleObj name="Equation" r:id="rId6" imgW="1866900" imgH="698500" progId="Equation.3">
                  <p:embed/>
                </p:oleObj>
              </mc:Choice>
              <mc:Fallback>
                <p:oleObj name="Equation" r:id="rId6" imgW="1866900" imgH="698500" progId="Equation.3">
                  <p:embed/>
                  <p:pic>
                    <p:nvPicPr>
                      <p:cNvPr id="23" name="Object 22">
                        <a:extLst>
                          <a:ext uri="{FF2B5EF4-FFF2-40B4-BE49-F238E27FC236}">
                            <a16:creationId xmlns:a16="http://schemas.microsoft.com/office/drawing/2014/main" id="{59A74D59-4862-4439-A589-C93686BD1292}"/>
                          </a:ext>
                        </a:extLst>
                      </p:cNvPr>
                      <p:cNvPicPr/>
                      <p:nvPr/>
                    </p:nvPicPr>
                    <p:blipFill>
                      <a:blip r:embed="rId7"/>
                      <a:stretch>
                        <a:fillRect/>
                      </a:stretch>
                    </p:blipFill>
                    <p:spPr>
                      <a:xfrm>
                        <a:off x="8472264" y="3284984"/>
                        <a:ext cx="1713931" cy="639707"/>
                      </a:xfrm>
                      <a:prstGeom prst="rect">
                        <a:avLst/>
                      </a:prstGeom>
                      <a:gradFill flip="none" rotWithShape="1">
                        <a:gsLst>
                          <a:gs pos="0">
                            <a:srgbClr val="FF9900">
                              <a:tint val="66000"/>
                              <a:satMod val="160000"/>
                            </a:srgbClr>
                          </a:gs>
                          <a:gs pos="50000">
                            <a:srgbClr val="FF9900">
                              <a:tint val="44500"/>
                              <a:satMod val="160000"/>
                            </a:srgbClr>
                          </a:gs>
                          <a:gs pos="100000">
                            <a:srgbClr val="FF9900">
                              <a:tint val="23500"/>
                              <a:satMod val="160000"/>
                            </a:srgbClr>
                          </a:gs>
                        </a:gsLst>
                        <a:path path="circle">
                          <a:fillToRect l="50000" t="50000" r="50000" b="50000"/>
                        </a:path>
                        <a:tileRect/>
                      </a:gradFill>
                    </p:spPr>
                  </p:pic>
                </p:oleObj>
              </mc:Fallback>
            </mc:AlternateContent>
          </a:graphicData>
        </a:graphic>
      </p:graphicFrame>
      <p:sp>
        <p:nvSpPr>
          <p:cNvPr id="8" name="TextBox 7">
            <a:extLst>
              <a:ext uri="{FF2B5EF4-FFF2-40B4-BE49-F238E27FC236}">
                <a16:creationId xmlns:a16="http://schemas.microsoft.com/office/drawing/2014/main" id="{42B4484B-5773-9AE6-7A63-A842A9D72A07}"/>
              </a:ext>
            </a:extLst>
          </p:cNvPr>
          <p:cNvSpPr txBox="1"/>
          <p:nvPr/>
        </p:nvSpPr>
        <p:spPr>
          <a:xfrm>
            <a:off x="5385090" y="3419232"/>
            <a:ext cx="1412567" cy="584775"/>
          </a:xfrm>
          <a:prstGeom prst="rect">
            <a:avLst/>
          </a:prstGeom>
          <a:noFill/>
        </p:spPr>
        <p:txBody>
          <a:bodyPr wrap="none" rtlCol="0">
            <a:spAutoFit/>
          </a:bodyPr>
          <a:lstStyle/>
          <a:p>
            <a:pPr algn="ctr"/>
            <a:r>
              <a:rPr lang="en-US" sz="1600" b="1" i="1" dirty="0">
                <a:latin typeface="+mj-lt"/>
                <a:cs typeface="Times New Roman"/>
              </a:rPr>
              <a:t>L</a:t>
            </a:r>
            <a:r>
              <a:rPr lang="en-US" sz="1600" b="1" i="1" baseline="-25000" dirty="0">
                <a:latin typeface="+mj-lt"/>
                <a:cs typeface="Times New Roman"/>
              </a:rPr>
              <a:t>track</a:t>
            </a:r>
            <a:r>
              <a:rPr lang="en-US" sz="1600" b="1" i="1" dirty="0">
                <a:latin typeface="+mj-lt"/>
                <a:cs typeface="Times New Roman"/>
              </a:rPr>
              <a:t> = 0.6 m</a:t>
            </a:r>
          </a:p>
          <a:p>
            <a:pPr algn="ctr"/>
            <a:r>
              <a:rPr lang="en-US" sz="1600" b="1" i="1" dirty="0">
                <a:latin typeface="+mj-lt"/>
                <a:cs typeface="Times New Roman"/>
              </a:rPr>
              <a:t>δ</a:t>
            </a:r>
            <a:r>
              <a:rPr lang="en-US" sz="1600" b="1" i="1" baseline="-25000" dirty="0">
                <a:latin typeface="+mj-lt"/>
                <a:cs typeface="Times New Roman"/>
              </a:rPr>
              <a:t>cl</a:t>
            </a:r>
            <a:r>
              <a:rPr lang="en-US" sz="1600" b="1" i="1" dirty="0">
                <a:latin typeface="+mj-lt"/>
                <a:cs typeface="Times New Roman"/>
              </a:rPr>
              <a:t> = 12.5/cm</a:t>
            </a:r>
          </a:p>
        </p:txBody>
      </p:sp>
    </p:spTree>
    <p:extLst>
      <p:ext uri="{BB962C8B-B14F-4D97-AF65-F5344CB8AC3E}">
        <p14:creationId xmlns:p14="http://schemas.microsoft.com/office/powerpoint/2010/main" val="30550854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asellaDiTesto 5">
            <a:extLst>
              <a:ext uri="{FF2B5EF4-FFF2-40B4-BE49-F238E27FC236}">
                <a16:creationId xmlns:a16="http://schemas.microsoft.com/office/drawing/2014/main" id="{9CB74BB9-BA65-8ABE-7C9F-1070D6DAEE51}"/>
              </a:ext>
            </a:extLst>
          </p:cNvPr>
          <p:cNvSpPr txBox="1"/>
          <p:nvPr/>
        </p:nvSpPr>
        <p:spPr>
          <a:xfrm>
            <a:off x="4114084" y="-3375"/>
            <a:ext cx="3963842" cy="464871"/>
          </a:xfrm>
          <a:prstGeom prst="rect">
            <a:avLst/>
          </a:prstGeom>
          <a:noFill/>
        </p:spPr>
        <p:txBody>
          <a:bodyPr wrap="none" rtlCol="0">
            <a:spAutoFit/>
          </a:bodyPr>
          <a:lstStyle/>
          <a:p>
            <a:pPr algn="ctr">
              <a:lnSpc>
                <a:spcPct val="150000"/>
              </a:lnSpc>
            </a:pPr>
            <a:r>
              <a:rPr lang="en-US" sz="1800" b="1" dirty="0">
                <a:solidFill>
                  <a:srgbClr val="C00000"/>
                </a:solidFill>
              </a:rPr>
              <a:t>Experimental set up: the first test beam</a:t>
            </a:r>
          </a:p>
        </p:txBody>
      </p:sp>
      <p:grpSp>
        <p:nvGrpSpPr>
          <p:cNvPr id="38" name="Group 37">
            <a:extLst>
              <a:ext uri="{FF2B5EF4-FFF2-40B4-BE49-F238E27FC236}">
                <a16:creationId xmlns:a16="http://schemas.microsoft.com/office/drawing/2014/main" id="{6CA2C7A6-2698-219E-97AD-DA8FD974ED67}"/>
              </a:ext>
            </a:extLst>
          </p:cNvPr>
          <p:cNvGrpSpPr/>
          <p:nvPr/>
        </p:nvGrpSpPr>
        <p:grpSpPr>
          <a:xfrm>
            <a:off x="4502466" y="739728"/>
            <a:ext cx="4307944" cy="2618389"/>
            <a:chOff x="281345" y="1129535"/>
            <a:chExt cx="4307944" cy="2618389"/>
          </a:xfrm>
        </p:grpSpPr>
        <p:sp>
          <p:nvSpPr>
            <p:cNvPr id="37" name="Rectangle 36">
              <a:extLst>
                <a:ext uri="{FF2B5EF4-FFF2-40B4-BE49-F238E27FC236}">
                  <a16:creationId xmlns:a16="http://schemas.microsoft.com/office/drawing/2014/main" id="{AF7E5ACE-58BC-B28F-D942-7CAF929224DA}"/>
                </a:ext>
              </a:extLst>
            </p:cNvPr>
            <p:cNvSpPr/>
            <p:nvPr/>
          </p:nvSpPr>
          <p:spPr>
            <a:xfrm>
              <a:off x="2203423" y="1812405"/>
              <a:ext cx="402771" cy="38392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6" name="Rectangle 35">
              <a:extLst>
                <a:ext uri="{FF2B5EF4-FFF2-40B4-BE49-F238E27FC236}">
                  <a16:creationId xmlns:a16="http://schemas.microsoft.com/office/drawing/2014/main" id="{3F554C18-8F93-7D9B-8FB5-359F9FD329B7}"/>
                </a:ext>
              </a:extLst>
            </p:cNvPr>
            <p:cNvSpPr/>
            <p:nvPr/>
          </p:nvSpPr>
          <p:spPr>
            <a:xfrm>
              <a:off x="3002155" y="1812404"/>
              <a:ext cx="386208" cy="38509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Rectangle 6">
              <a:extLst>
                <a:ext uri="{FF2B5EF4-FFF2-40B4-BE49-F238E27FC236}">
                  <a16:creationId xmlns:a16="http://schemas.microsoft.com/office/drawing/2014/main" id="{2B6787ED-3B5E-D4E7-B599-B90A0B9CA0FE}"/>
                </a:ext>
              </a:extLst>
            </p:cNvPr>
            <p:cNvSpPr/>
            <p:nvPr/>
          </p:nvSpPr>
          <p:spPr>
            <a:xfrm>
              <a:off x="2605341" y="1812405"/>
              <a:ext cx="402771" cy="38848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Rectangle 7">
              <a:extLst>
                <a:ext uri="{FF2B5EF4-FFF2-40B4-BE49-F238E27FC236}">
                  <a16:creationId xmlns:a16="http://schemas.microsoft.com/office/drawing/2014/main" id="{F5BF3AAF-ABF7-52B2-3726-8A931796F8A6}"/>
                </a:ext>
              </a:extLst>
            </p:cNvPr>
            <p:cNvSpPr/>
            <p:nvPr/>
          </p:nvSpPr>
          <p:spPr>
            <a:xfrm>
              <a:off x="3804933" y="1812402"/>
              <a:ext cx="396079" cy="39957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Rectangle 8">
              <a:extLst>
                <a:ext uri="{FF2B5EF4-FFF2-40B4-BE49-F238E27FC236}">
                  <a16:creationId xmlns:a16="http://schemas.microsoft.com/office/drawing/2014/main" id="{92330567-54F3-14F7-2018-B35BC4ED787D}"/>
                </a:ext>
              </a:extLst>
            </p:cNvPr>
            <p:cNvSpPr/>
            <p:nvPr/>
          </p:nvSpPr>
          <p:spPr>
            <a:xfrm>
              <a:off x="3387351" y="1812403"/>
              <a:ext cx="416668" cy="39957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Rectangle 9">
              <a:extLst>
                <a:ext uri="{FF2B5EF4-FFF2-40B4-BE49-F238E27FC236}">
                  <a16:creationId xmlns:a16="http://schemas.microsoft.com/office/drawing/2014/main" id="{0535EAE7-E45A-5F9B-358B-12199EE635AA}"/>
                </a:ext>
              </a:extLst>
            </p:cNvPr>
            <p:cNvSpPr/>
            <p:nvPr/>
          </p:nvSpPr>
          <p:spPr>
            <a:xfrm>
              <a:off x="2187391" y="2200892"/>
              <a:ext cx="1207170" cy="87065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Rectangle 10">
              <a:extLst>
                <a:ext uri="{FF2B5EF4-FFF2-40B4-BE49-F238E27FC236}">
                  <a16:creationId xmlns:a16="http://schemas.microsoft.com/office/drawing/2014/main" id="{5965B616-23DB-1C70-D0CC-7CE0772F8633}"/>
                </a:ext>
              </a:extLst>
            </p:cNvPr>
            <p:cNvSpPr/>
            <p:nvPr/>
          </p:nvSpPr>
          <p:spPr>
            <a:xfrm>
              <a:off x="3391153" y="2200893"/>
              <a:ext cx="1193629" cy="87065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12" name="Rectangle 11">
              <a:extLst>
                <a:ext uri="{FF2B5EF4-FFF2-40B4-BE49-F238E27FC236}">
                  <a16:creationId xmlns:a16="http://schemas.microsoft.com/office/drawing/2014/main" id="{F5FE8EA2-F21D-49AA-FCE2-1993DFE13C04}"/>
                </a:ext>
              </a:extLst>
            </p:cNvPr>
            <p:cNvSpPr/>
            <p:nvPr/>
          </p:nvSpPr>
          <p:spPr>
            <a:xfrm>
              <a:off x="2199851" y="3072925"/>
              <a:ext cx="812064" cy="66051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13" name="Straight Connector 12">
              <a:extLst>
                <a:ext uri="{FF2B5EF4-FFF2-40B4-BE49-F238E27FC236}">
                  <a16:creationId xmlns:a16="http://schemas.microsoft.com/office/drawing/2014/main" id="{B594D99E-A2ED-921F-20CD-9C1A7B70599F}"/>
                </a:ext>
              </a:extLst>
            </p:cNvPr>
            <p:cNvCxnSpPr>
              <a:cxnSpLocks/>
            </p:cNvCxnSpPr>
            <p:nvPr/>
          </p:nvCxnSpPr>
          <p:spPr>
            <a:xfrm flipH="1" flipV="1">
              <a:off x="3783743" y="1184791"/>
              <a:ext cx="805546" cy="621074"/>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9F69D58-3E91-F842-3D74-4B123DED8975}"/>
                </a:ext>
              </a:extLst>
            </p:cNvPr>
            <p:cNvCxnSpPr>
              <a:cxnSpLocks/>
            </p:cNvCxnSpPr>
            <p:nvPr/>
          </p:nvCxnSpPr>
          <p:spPr>
            <a:xfrm flipH="1" flipV="1">
              <a:off x="1459053" y="1239893"/>
              <a:ext cx="728338" cy="569115"/>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1DC78E4E-A44D-7097-5E83-4437532A0CD8}"/>
                </a:ext>
              </a:extLst>
            </p:cNvPr>
            <p:cNvCxnSpPr>
              <a:cxnSpLocks/>
            </p:cNvCxnSpPr>
            <p:nvPr/>
          </p:nvCxnSpPr>
          <p:spPr>
            <a:xfrm flipH="1" flipV="1">
              <a:off x="1110449" y="2801624"/>
              <a:ext cx="1102188" cy="94630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9524D5C5-F60B-9BB0-69B6-8C4C69A554B5}"/>
                </a:ext>
              </a:extLst>
            </p:cNvPr>
            <p:cNvSpPr txBox="1"/>
            <p:nvPr/>
          </p:nvSpPr>
          <p:spPr>
            <a:xfrm>
              <a:off x="1647411" y="1762294"/>
              <a:ext cx="674914" cy="338554"/>
            </a:xfrm>
            <a:prstGeom prst="rect">
              <a:avLst/>
            </a:prstGeom>
            <a:noFill/>
          </p:spPr>
          <p:txBody>
            <a:bodyPr wrap="square" rtlCol="0">
              <a:spAutoFit/>
            </a:bodyPr>
            <a:lstStyle/>
            <a:p>
              <a:pPr algn="ctr"/>
              <a:r>
                <a:rPr lang="it-IT" sz="1600" dirty="0"/>
                <a:t>1cm</a:t>
              </a:r>
            </a:p>
          </p:txBody>
        </p:sp>
        <p:sp>
          <p:nvSpPr>
            <p:cNvPr id="17" name="TextBox 16">
              <a:extLst>
                <a:ext uri="{FF2B5EF4-FFF2-40B4-BE49-F238E27FC236}">
                  <a16:creationId xmlns:a16="http://schemas.microsoft.com/office/drawing/2014/main" id="{B24B37C8-4E86-BB6A-4065-BCC88FB3F6DB}"/>
                </a:ext>
              </a:extLst>
            </p:cNvPr>
            <p:cNvSpPr txBox="1"/>
            <p:nvPr/>
          </p:nvSpPr>
          <p:spPr>
            <a:xfrm>
              <a:off x="1663729" y="2367591"/>
              <a:ext cx="674914" cy="338554"/>
            </a:xfrm>
            <a:prstGeom prst="rect">
              <a:avLst/>
            </a:prstGeom>
            <a:noFill/>
          </p:spPr>
          <p:txBody>
            <a:bodyPr wrap="square" rtlCol="0">
              <a:spAutoFit/>
            </a:bodyPr>
            <a:lstStyle/>
            <a:p>
              <a:pPr algn="ctr"/>
              <a:r>
                <a:rPr lang="it-IT" sz="1600" dirty="0"/>
                <a:t>3cm</a:t>
              </a:r>
            </a:p>
          </p:txBody>
        </p:sp>
        <p:sp>
          <p:nvSpPr>
            <p:cNvPr id="18" name="TextBox 17">
              <a:extLst>
                <a:ext uri="{FF2B5EF4-FFF2-40B4-BE49-F238E27FC236}">
                  <a16:creationId xmlns:a16="http://schemas.microsoft.com/office/drawing/2014/main" id="{87DECEA6-B06E-5EDA-E79C-FA118517C51C}"/>
                </a:ext>
              </a:extLst>
            </p:cNvPr>
            <p:cNvSpPr txBox="1"/>
            <p:nvPr/>
          </p:nvSpPr>
          <p:spPr>
            <a:xfrm>
              <a:off x="1647411" y="3096935"/>
              <a:ext cx="674914" cy="338554"/>
            </a:xfrm>
            <a:prstGeom prst="rect">
              <a:avLst/>
            </a:prstGeom>
            <a:noFill/>
          </p:spPr>
          <p:txBody>
            <a:bodyPr wrap="square" rtlCol="0">
              <a:spAutoFit/>
            </a:bodyPr>
            <a:lstStyle/>
            <a:p>
              <a:pPr algn="ctr"/>
              <a:r>
                <a:rPr lang="it-IT" sz="1600" dirty="0"/>
                <a:t>2cm</a:t>
              </a:r>
            </a:p>
          </p:txBody>
        </p:sp>
        <p:sp>
          <p:nvSpPr>
            <p:cNvPr id="19" name="TextBox 18">
              <a:extLst>
                <a:ext uri="{FF2B5EF4-FFF2-40B4-BE49-F238E27FC236}">
                  <a16:creationId xmlns:a16="http://schemas.microsoft.com/office/drawing/2014/main" id="{AE551523-24D0-58C0-F085-04D0CF243B41}"/>
                </a:ext>
              </a:extLst>
            </p:cNvPr>
            <p:cNvSpPr txBox="1"/>
            <p:nvPr/>
          </p:nvSpPr>
          <p:spPr>
            <a:xfrm>
              <a:off x="1663729" y="1129535"/>
              <a:ext cx="790584" cy="338554"/>
            </a:xfrm>
            <a:prstGeom prst="rect">
              <a:avLst/>
            </a:prstGeom>
            <a:noFill/>
          </p:spPr>
          <p:txBody>
            <a:bodyPr wrap="square" rtlCol="0">
              <a:spAutoFit/>
            </a:bodyPr>
            <a:lstStyle/>
            <a:p>
              <a:pPr algn="ctr"/>
              <a:r>
                <a:rPr lang="it-IT" sz="1600" dirty="0"/>
                <a:t>30cm</a:t>
              </a:r>
            </a:p>
          </p:txBody>
        </p:sp>
        <p:cxnSp>
          <p:nvCxnSpPr>
            <p:cNvPr id="20" name="Straight Arrow Connector 19">
              <a:extLst>
                <a:ext uri="{FF2B5EF4-FFF2-40B4-BE49-F238E27FC236}">
                  <a16:creationId xmlns:a16="http://schemas.microsoft.com/office/drawing/2014/main" id="{EE0DC89E-08F2-1CD2-50CC-C498AA168CA6}"/>
                </a:ext>
              </a:extLst>
            </p:cNvPr>
            <p:cNvCxnSpPr>
              <a:cxnSpLocks/>
            </p:cNvCxnSpPr>
            <p:nvPr/>
          </p:nvCxnSpPr>
          <p:spPr>
            <a:xfrm>
              <a:off x="303592" y="2423757"/>
              <a:ext cx="1307640"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8A9C87A1-1A27-FEA8-2C8E-72FCF542A797}"/>
                </a:ext>
              </a:extLst>
            </p:cNvPr>
            <p:cNvSpPr txBox="1"/>
            <p:nvPr/>
          </p:nvSpPr>
          <p:spPr>
            <a:xfrm>
              <a:off x="281345" y="1844311"/>
              <a:ext cx="1230085" cy="646331"/>
            </a:xfrm>
            <a:prstGeom prst="rect">
              <a:avLst/>
            </a:prstGeom>
            <a:noFill/>
          </p:spPr>
          <p:txBody>
            <a:bodyPr wrap="square" rtlCol="0">
              <a:spAutoFit/>
            </a:bodyPr>
            <a:lstStyle/>
            <a:p>
              <a:pPr algn="ctr"/>
              <a:r>
                <a:rPr lang="en-US" b="1" dirty="0">
                  <a:solidFill>
                    <a:srgbClr val="FF0000"/>
                  </a:solidFill>
                </a:rPr>
                <a:t>µ beam</a:t>
              </a:r>
            </a:p>
            <a:p>
              <a:pPr algn="ctr"/>
              <a:r>
                <a:rPr lang="en-US" b="1" dirty="0">
                  <a:solidFill>
                    <a:srgbClr val="FF0000"/>
                  </a:solidFill>
                </a:rPr>
                <a:t>165 GeV</a:t>
              </a:r>
            </a:p>
          </p:txBody>
        </p:sp>
        <p:sp>
          <p:nvSpPr>
            <p:cNvPr id="22" name="Rectangle 21">
              <a:extLst>
                <a:ext uri="{FF2B5EF4-FFF2-40B4-BE49-F238E27FC236}">
                  <a16:creationId xmlns:a16="http://schemas.microsoft.com/office/drawing/2014/main" id="{F6F91D72-7883-C1B3-9A82-01169A62F231}"/>
                </a:ext>
              </a:extLst>
            </p:cNvPr>
            <p:cNvSpPr/>
            <p:nvPr/>
          </p:nvSpPr>
          <p:spPr>
            <a:xfrm>
              <a:off x="4201013" y="1812400"/>
              <a:ext cx="384163" cy="38635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3" name="Rectangle 22">
              <a:extLst>
                <a:ext uri="{FF2B5EF4-FFF2-40B4-BE49-F238E27FC236}">
                  <a16:creationId xmlns:a16="http://schemas.microsoft.com/office/drawing/2014/main" id="{E0156543-D1E2-1C67-F7A4-37AC02867C66}"/>
                </a:ext>
              </a:extLst>
            </p:cNvPr>
            <p:cNvSpPr/>
            <p:nvPr/>
          </p:nvSpPr>
          <p:spPr>
            <a:xfrm>
              <a:off x="3011914" y="3073440"/>
              <a:ext cx="781633" cy="66076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4" name="Rectangle 23">
              <a:extLst>
                <a:ext uri="{FF2B5EF4-FFF2-40B4-BE49-F238E27FC236}">
                  <a16:creationId xmlns:a16="http://schemas.microsoft.com/office/drawing/2014/main" id="{43F95913-CDBA-8088-E4DD-59552614E388}"/>
                </a:ext>
              </a:extLst>
            </p:cNvPr>
            <p:cNvSpPr/>
            <p:nvPr/>
          </p:nvSpPr>
          <p:spPr>
            <a:xfrm>
              <a:off x="3793547" y="3069687"/>
              <a:ext cx="791236" cy="66375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5" name="Oval 24">
              <a:extLst>
                <a:ext uri="{FF2B5EF4-FFF2-40B4-BE49-F238E27FC236}">
                  <a16:creationId xmlns:a16="http://schemas.microsoft.com/office/drawing/2014/main" id="{D0B8663E-718B-43D1-AFA2-7E6AE2D476FC}"/>
                </a:ext>
              </a:extLst>
            </p:cNvPr>
            <p:cNvSpPr/>
            <p:nvPr/>
          </p:nvSpPr>
          <p:spPr>
            <a:xfrm flipH="1">
              <a:off x="2341238" y="1954928"/>
              <a:ext cx="133351" cy="130628"/>
            </a:xfrm>
            <a:prstGeom prst="ellipse">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6" name="Oval 25">
              <a:extLst>
                <a:ext uri="{FF2B5EF4-FFF2-40B4-BE49-F238E27FC236}">
                  <a16:creationId xmlns:a16="http://schemas.microsoft.com/office/drawing/2014/main" id="{2297D70E-197C-EF74-2322-A2430EC53957}"/>
                </a:ext>
              </a:extLst>
            </p:cNvPr>
            <p:cNvSpPr/>
            <p:nvPr/>
          </p:nvSpPr>
          <p:spPr>
            <a:xfrm flipH="1">
              <a:off x="2733776" y="1947260"/>
              <a:ext cx="133351" cy="130628"/>
            </a:xfrm>
            <a:prstGeom prst="ellipse">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7" name="Oval 26">
              <a:extLst>
                <a:ext uri="{FF2B5EF4-FFF2-40B4-BE49-F238E27FC236}">
                  <a16:creationId xmlns:a16="http://schemas.microsoft.com/office/drawing/2014/main" id="{AAFAE0CC-3A13-1034-324E-BFCFB422FCA5}"/>
                </a:ext>
              </a:extLst>
            </p:cNvPr>
            <p:cNvSpPr/>
            <p:nvPr/>
          </p:nvSpPr>
          <p:spPr>
            <a:xfrm flipH="1">
              <a:off x="3124439" y="1954928"/>
              <a:ext cx="133351" cy="130628"/>
            </a:xfrm>
            <a:prstGeom prst="ellipse">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8" name="Oval 27">
              <a:extLst>
                <a:ext uri="{FF2B5EF4-FFF2-40B4-BE49-F238E27FC236}">
                  <a16:creationId xmlns:a16="http://schemas.microsoft.com/office/drawing/2014/main" id="{4B24AB57-2C41-D16D-76E2-BCB173906472}"/>
                </a:ext>
              </a:extLst>
            </p:cNvPr>
            <p:cNvSpPr/>
            <p:nvPr/>
          </p:nvSpPr>
          <p:spPr>
            <a:xfrm flipH="1">
              <a:off x="3535237" y="1954928"/>
              <a:ext cx="133351" cy="130628"/>
            </a:xfrm>
            <a:prstGeom prst="ellipse">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9" name="Oval 28">
              <a:extLst>
                <a:ext uri="{FF2B5EF4-FFF2-40B4-BE49-F238E27FC236}">
                  <a16:creationId xmlns:a16="http://schemas.microsoft.com/office/drawing/2014/main" id="{88D15389-C0FD-653A-ED29-52E0F219B370}"/>
                </a:ext>
              </a:extLst>
            </p:cNvPr>
            <p:cNvSpPr/>
            <p:nvPr/>
          </p:nvSpPr>
          <p:spPr>
            <a:xfrm flipH="1">
              <a:off x="3944911" y="1954928"/>
              <a:ext cx="133351" cy="130628"/>
            </a:xfrm>
            <a:prstGeom prst="ellipse">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0" name="Oval 29">
              <a:extLst>
                <a:ext uri="{FF2B5EF4-FFF2-40B4-BE49-F238E27FC236}">
                  <a16:creationId xmlns:a16="http://schemas.microsoft.com/office/drawing/2014/main" id="{C289B2A6-0F1B-D68C-D55A-C09A48AA5630}"/>
                </a:ext>
              </a:extLst>
            </p:cNvPr>
            <p:cNvSpPr/>
            <p:nvPr/>
          </p:nvSpPr>
          <p:spPr>
            <a:xfrm flipH="1">
              <a:off x="4350125" y="1954928"/>
              <a:ext cx="133351" cy="130628"/>
            </a:xfrm>
            <a:prstGeom prst="ellipse">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1" name="Oval 30">
              <a:extLst>
                <a:ext uri="{FF2B5EF4-FFF2-40B4-BE49-F238E27FC236}">
                  <a16:creationId xmlns:a16="http://schemas.microsoft.com/office/drawing/2014/main" id="{1A9F94C0-D7D1-9560-199E-A28FDF1DA978}"/>
                </a:ext>
              </a:extLst>
            </p:cNvPr>
            <p:cNvSpPr/>
            <p:nvPr/>
          </p:nvSpPr>
          <p:spPr>
            <a:xfrm flipH="1">
              <a:off x="2738234" y="2566592"/>
              <a:ext cx="133351" cy="130628"/>
            </a:xfrm>
            <a:prstGeom prst="ellipse">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2" name="Oval 31">
              <a:extLst>
                <a:ext uri="{FF2B5EF4-FFF2-40B4-BE49-F238E27FC236}">
                  <a16:creationId xmlns:a16="http://schemas.microsoft.com/office/drawing/2014/main" id="{7C5C8C23-4053-C930-AA7F-173354C31246}"/>
                </a:ext>
              </a:extLst>
            </p:cNvPr>
            <p:cNvSpPr/>
            <p:nvPr/>
          </p:nvSpPr>
          <p:spPr>
            <a:xfrm flipH="1">
              <a:off x="3348491" y="3341260"/>
              <a:ext cx="133351" cy="130628"/>
            </a:xfrm>
            <a:prstGeom prst="ellipse">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3" name="Oval 32">
              <a:extLst>
                <a:ext uri="{FF2B5EF4-FFF2-40B4-BE49-F238E27FC236}">
                  <a16:creationId xmlns:a16="http://schemas.microsoft.com/office/drawing/2014/main" id="{A8E2D220-07D0-5829-598A-BBD8F4D65FD5}"/>
                </a:ext>
              </a:extLst>
            </p:cNvPr>
            <p:cNvSpPr/>
            <p:nvPr/>
          </p:nvSpPr>
          <p:spPr>
            <a:xfrm flipH="1">
              <a:off x="3954888" y="2575517"/>
              <a:ext cx="133351" cy="130628"/>
            </a:xfrm>
            <a:prstGeom prst="ellipse">
              <a:avLst/>
            </a:prstGeom>
            <a:solidFill>
              <a:schemeClr val="accent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4" name="Oval 33">
              <a:extLst>
                <a:ext uri="{FF2B5EF4-FFF2-40B4-BE49-F238E27FC236}">
                  <a16:creationId xmlns:a16="http://schemas.microsoft.com/office/drawing/2014/main" id="{37C0BEDA-2D43-5881-DF52-DD4A980D3C32}"/>
                </a:ext>
              </a:extLst>
            </p:cNvPr>
            <p:cNvSpPr/>
            <p:nvPr/>
          </p:nvSpPr>
          <p:spPr>
            <a:xfrm flipH="1">
              <a:off x="4119841" y="3336412"/>
              <a:ext cx="133351" cy="130628"/>
            </a:xfrm>
            <a:prstGeom prst="ellipse">
              <a:avLst/>
            </a:prstGeom>
            <a:solidFill>
              <a:schemeClr val="accent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5" name="Oval 34">
              <a:extLst>
                <a:ext uri="{FF2B5EF4-FFF2-40B4-BE49-F238E27FC236}">
                  <a16:creationId xmlns:a16="http://schemas.microsoft.com/office/drawing/2014/main" id="{430D00EA-AD1F-BFAA-58E9-C3341654B3A9}"/>
                </a:ext>
              </a:extLst>
            </p:cNvPr>
            <p:cNvSpPr/>
            <p:nvPr/>
          </p:nvSpPr>
          <p:spPr>
            <a:xfrm flipH="1">
              <a:off x="2545600" y="3346922"/>
              <a:ext cx="133351" cy="130628"/>
            </a:xfrm>
            <a:prstGeom prst="ellipse">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39" name="Group 38">
            <a:extLst>
              <a:ext uri="{FF2B5EF4-FFF2-40B4-BE49-F238E27FC236}">
                <a16:creationId xmlns:a16="http://schemas.microsoft.com/office/drawing/2014/main" id="{3C4EA002-00C5-3335-07A2-33BF9049868E}"/>
              </a:ext>
            </a:extLst>
          </p:cNvPr>
          <p:cNvGrpSpPr/>
          <p:nvPr/>
        </p:nvGrpSpPr>
        <p:grpSpPr>
          <a:xfrm>
            <a:off x="9166693" y="1361667"/>
            <a:ext cx="2337735" cy="1702641"/>
            <a:chOff x="4932685" y="1895034"/>
            <a:chExt cx="2337735" cy="1702641"/>
          </a:xfrm>
        </p:grpSpPr>
        <p:grpSp>
          <p:nvGrpSpPr>
            <p:cNvPr id="40" name="Group 39">
              <a:extLst>
                <a:ext uri="{FF2B5EF4-FFF2-40B4-BE49-F238E27FC236}">
                  <a16:creationId xmlns:a16="http://schemas.microsoft.com/office/drawing/2014/main" id="{9AEDC2E9-77DC-BF63-EEB0-D76943D64C41}"/>
                </a:ext>
              </a:extLst>
            </p:cNvPr>
            <p:cNvGrpSpPr/>
            <p:nvPr/>
          </p:nvGrpSpPr>
          <p:grpSpPr>
            <a:xfrm>
              <a:off x="4932685" y="1895034"/>
              <a:ext cx="2337735" cy="1590203"/>
              <a:chOff x="4922508" y="2416331"/>
              <a:chExt cx="2337735" cy="1590203"/>
            </a:xfrm>
          </p:grpSpPr>
          <p:sp>
            <p:nvSpPr>
              <p:cNvPr id="42" name="Oval 41">
                <a:extLst>
                  <a:ext uri="{FF2B5EF4-FFF2-40B4-BE49-F238E27FC236}">
                    <a16:creationId xmlns:a16="http://schemas.microsoft.com/office/drawing/2014/main" id="{548DEAFC-1354-E70E-2559-4470DD06C17A}"/>
                  </a:ext>
                </a:extLst>
              </p:cNvPr>
              <p:cNvSpPr/>
              <p:nvPr/>
            </p:nvSpPr>
            <p:spPr>
              <a:xfrm flipH="1">
                <a:off x="4922509" y="2535683"/>
                <a:ext cx="133351" cy="130628"/>
              </a:xfrm>
              <a:prstGeom prst="ellipse">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3" name="TextBox 42">
                <a:extLst>
                  <a:ext uri="{FF2B5EF4-FFF2-40B4-BE49-F238E27FC236}">
                    <a16:creationId xmlns:a16="http://schemas.microsoft.com/office/drawing/2014/main" id="{2578F5A3-FA14-086C-B76C-8852021D21D6}"/>
                  </a:ext>
                </a:extLst>
              </p:cNvPr>
              <p:cNvSpPr txBox="1"/>
              <p:nvPr/>
            </p:nvSpPr>
            <p:spPr>
              <a:xfrm>
                <a:off x="5191841" y="2416331"/>
                <a:ext cx="2068402" cy="369332"/>
              </a:xfrm>
              <a:prstGeom prst="rect">
                <a:avLst/>
              </a:prstGeom>
              <a:noFill/>
            </p:spPr>
            <p:txBody>
              <a:bodyPr wrap="square" rtlCol="0">
                <a:spAutoFit/>
              </a:bodyPr>
              <a:lstStyle/>
              <a:p>
                <a:r>
                  <a:rPr lang="it-IT" dirty="0"/>
                  <a:t>10 µm (</a:t>
                </a:r>
                <a:r>
                  <a:rPr lang="it-IT" dirty="0" err="1"/>
                  <a:t>Mo+Au</a:t>
                </a:r>
                <a:r>
                  <a:rPr lang="it-IT" dirty="0"/>
                  <a:t>) </a:t>
                </a:r>
              </a:p>
            </p:txBody>
          </p:sp>
          <p:sp>
            <p:nvSpPr>
              <p:cNvPr id="44" name="Oval 43">
                <a:extLst>
                  <a:ext uri="{FF2B5EF4-FFF2-40B4-BE49-F238E27FC236}">
                    <a16:creationId xmlns:a16="http://schemas.microsoft.com/office/drawing/2014/main" id="{530585DF-2583-99B9-B269-5071A26C3EBC}"/>
                  </a:ext>
                </a:extLst>
              </p:cNvPr>
              <p:cNvSpPr/>
              <p:nvPr/>
            </p:nvSpPr>
            <p:spPr>
              <a:xfrm flipH="1">
                <a:off x="4922508" y="2842163"/>
                <a:ext cx="133351" cy="130628"/>
              </a:xfrm>
              <a:prstGeom prst="ellipse">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5" name="TextBox 44">
                <a:extLst>
                  <a:ext uri="{FF2B5EF4-FFF2-40B4-BE49-F238E27FC236}">
                    <a16:creationId xmlns:a16="http://schemas.microsoft.com/office/drawing/2014/main" id="{02AA7F2E-E4DC-EACC-19E2-C674F31BFA50}"/>
                  </a:ext>
                </a:extLst>
              </p:cNvPr>
              <p:cNvSpPr txBox="1"/>
              <p:nvPr/>
            </p:nvSpPr>
            <p:spPr>
              <a:xfrm>
                <a:off x="5189837" y="2744608"/>
                <a:ext cx="1767918" cy="369332"/>
              </a:xfrm>
              <a:prstGeom prst="rect">
                <a:avLst/>
              </a:prstGeom>
              <a:noFill/>
            </p:spPr>
            <p:txBody>
              <a:bodyPr wrap="square" rtlCol="0">
                <a:spAutoFit/>
              </a:bodyPr>
              <a:lstStyle/>
              <a:p>
                <a:r>
                  <a:rPr lang="it-IT" dirty="0"/>
                  <a:t>15 µm (</a:t>
                </a:r>
                <a:r>
                  <a:rPr lang="it-IT" dirty="0" err="1"/>
                  <a:t>Mo+Au</a:t>
                </a:r>
                <a:r>
                  <a:rPr lang="it-IT" dirty="0"/>
                  <a:t>) </a:t>
                </a:r>
              </a:p>
            </p:txBody>
          </p:sp>
          <p:sp>
            <p:nvSpPr>
              <p:cNvPr id="46" name="Oval 45">
                <a:extLst>
                  <a:ext uri="{FF2B5EF4-FFF2-40B4-BE49-F238E27FC236}">
                    <a16:creationId xmlns:a16="http://schemas.microsoft.com/office/drawing/2014/main" id="{1040B9A4-781D-6D9B-BE60-FEC9BCE9D83D}"/>
                  </a:ext>
                </a:extLst>
              </p:cNvPr>
              <p:cNvSpPr/>
              <p:nvPr/>
            </p:nvSpPr>
            <p:spPr>
              <a:xfrm flipH="1">
                <a:off x="4922508" y="3164497"/>
                <a:ext cx="133351" cy="130628"/>
              </a:xfrm>
              <a:prstGeom prst="ellipse">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7" name="TextBox 46">
                <a:extLst>
                  <a:ext uri="{FF2B5EF4-FFF2-40B4-BE49-F238E27FC236}">
                    <a16:creationId xmlns:a16="http://schemas.microsoft.com/office/drawing/2014/main" id="{2ED298A5-8914-C9D4-AE57-19D829DE3E94}"/>
                  </a:ext>
                </a:extLst>
              </p:cNvPr>
              <p:cNvSpPr txBox="1"/>
              <p:nvPr/>
            </p:nvSpPr>
            <p:spPr>
              <a:xfrm>
                <a:off x="5191840" y="3097507"/>
                <a:ext cx="1765915" cy="369332"/>
              </a:xfrm>
              <a:prstGeom prst="rect">
                <a:avLst/>
              </a:prstGeom>
              <a:noFill/>
            </p:spPr>
            <p:txBody>
              <a:bodyPr wrap="square" rtlCol="0">
                <a:spAutoFit/>
              </a:bodyPr>
              <a:lstStyle/>
              <a:p>
                <a:r>
                  <a:rPr lang="it-IT" dirty="0"/>
                  <a:t>20 µm (</a:t>
                </a:r>
                <a:r>
                  <a:rPr lang="it-IT" dirty="0" err="1"/>
                  <a:t>W+Au</a:t>
                </a:r>
                <a:r>
                  <a:rPr lang="it-IT" dirty="0"/>
                  <a:t>)</a:t>
                </a:r>
              </a:p>
            </p:txBody>
          </p:sp>
          <p:sp>
            <p:nvSpPr>
              <p:cNvPr id="48" name="Oval 47">
                <a:extLst>
                  <a:ext uri="{FF2B5EF4-FFF2-40B4-BE49-F238E27FC236}">
                    <a16:creationId xmlns:a16="http://schemas.microsoft.com/office/drawing/2014/main" id="{C942F091-E6C1-3365-88A7-0C7CA8FD15D7}"/>
                  </a:ext>
                </a:extLst>
              </p:cNvPr>
              <p:cNvSpPr/>
              <p:nvPr/>
            </p:nvSpPr>
            <p:spPr>
              <a:xfrm flipH="1">
                <a:off x="4939541" y="3875906"/>
                <a:ext cx="133351" cy="130628"/>
              </a:xfrm>
              <a:prstGeom prst="ellipse">
                <a:avLst/>
              </a:prstGeom>
              <a:solidFill>
                <a:schemeClr val="accent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9" name="TextBox 48">
                <a:extLst>
                  <a:ext uri="{FF2B5EF4-FFF2-40B4-BE49-F238E27FC236}">
                    <a16:creationId xmlns:a16="http://schemas.microsoft.com/office/drawing/2014/main" id="{C984C11D-C72E-2646-CB03-3804F7706C62}"/>
                  </a:ext>
                </a:extLst>
              </p:cNvPr>
              <p:cNvSpPr txBox="1"/>
              <p:nvPr/>
            </p:nvSpPr>
            <p:spPr>
              <a:xfrm>
                <a:off x="5208873" y="3418089"/>
                <a:ext cx="1748882" cy="369332"/>
              </a:xfrm>
              <a:prstGeom prst="rect">
                <a:avLst/>
              </a:prstGeom>
              <a:noFill/>
            </p:spPr>
            <p:txBody>
              <a:bodyPr wrap="square" rtlCol="0">
                <a:spAutoFit/>
              </a:bodyPr>
              <a:lstStyle/>
              <a:p>
                <a:r>
                  <a:rPr lang="it-IT" dirty="0"/>
                  <a:t>25 µm (</a:t>
                </a:r>
                <a:r>
                  <a:rPr lang="it-IT" dirty="0" err="1"/>
                  <a:t>W+Au</a:t>
                </a:r>
                <a:r>
                  <a:rPr lang="it-IT" dirty="0"/>
                  <a:t>)</a:t>
                </a:r>
              </a:p>
            </p:txBody>
          </p:sp>
          <p:sp>
            <p:nvSpPr>
              <p:cNvPr id="50" name="Oval 49">
                <a:extLst>
                  <a:ext uri="{FF2B5EF4-FFF2-40B4-BE49-F238E27FC236}">
                    <a16:creationId xmlns:a16="http://schemas.microsoft.com/office/drawing/2014/main" id="{680E8E38-2820-9B0F-7266-8C171B168315}"/>
                  </a:ext>
                </a:extLst>
              </p:cNvPr>
              <p:cNvSpPr/>
              <p:nvPr/>
            </p:nvSpPr>
            <p:spPr>
              <a:xfrm flipH="1">
                <a:off x="4939541" y="3504398"/>
                <a:ext cx="133351" cy="130628"/>
              </a:xfrm>
              <a:prstGeom prst="ellipse">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sp>
          <p:nvSpPr>
            <p:cNvPr id="41" name="TextBox 40">
              <a:extLst>
                <a:ext uri="{FF2B5EF4-FFF2-40B4-BE49-F238E27FC236}">
                  <a16:creationId xmlns:a16="http://schemas.microsoft.com/office/drawing/2014/main" id="{5D71AEC3-C2C5-C1C3-CC39-2728AB1D55A4}"/>
                </a:ext>
              </a:extLst>
            </p:cNvPr>
            <p:cNvSpPr txBox="1"/>
            <p:nvPr/>
          </p:nvSpPr>
          <p:spPr>
            <a:xfrm>
              <a:off x="5200013" y="3228343"/>
              <a:ext cx="1538779" cy="369332"/>
            </a:xfrm>
            <a:prstGeom prst="rect">
              <a:avLst/>
            </a:prstGeom>
            <a:noFill/>
          </p:spPr>
          <p:txBody>
            <a:bodyPr wrap="square" rtlCol="0">
              <a:spAutoFit/>
            </a:bodyPr>
            <a:lstStyle/>
            <a:p>
              <a:r>
                <a:rPr lang="it-IT" dirty="0"/>
                <a:t>40 µm (</a:t>
              </a:r>
              <a:r>
                <a:rPr lang="it-IT" dirty="0" err="1"/>
                <a:t>Al+Au</a:t>
              </a:r>
              <a:r>
                <a:rPr lang="it-IT" dirty="0"/>
                <a:t>)</a:t>
              </a:r>
            </a:p>
          </p:txBody>
        </p:sp>
      </p:grpSp>
      <p:sp>
        <p:nvSpPr>
          <p:cNvPr id="51" name="TextBox 50">
            <a:extLst>
              <a:ext uri="{FF2B5EF4-FFF2-40B4-BE49-F238E27FC236}">
                <a16:creationId xmlns:a16="http://schemas.microsoft.com/office/drawing/2014/main" id="{686554E9-8843-44D2-4E0E-2BC5D8A6F11D}"/>
              </a:ext>
            </a:extLst>
          </p:cNvPr>
          <p:cNvSpPr txBox="1"/>
          <p:nvPr/>
        </p:nvSpPr>
        <p:spPr>
          <a:xfrm>
            <a:off x="5046295" y="3696734"/>
            <a:ext cx="5686827" cy="2800767"/>
          </a:xfrm>
          <a:prstGeom prst="rect">
            <a:avLst/>
          </a:prstGeom>
          <a:noFill/>
        </p:spPr>
        <p:txBody>
          <a:bodyPr wrap="square">
            <a:spAutoFit/>
          </a:bodyPr>
          <a:lstStyle/>
          <a:p>
            <a:r>
              <a:rPr lang="en-US" sz="1600" dirty="0"/>
              <a:t>The set up consists of:</a:t>
            </a:r>
          </a:p>
          <a:p>
            <a:pPr marL="285750" indent="-285750">
              <a:buFont typeface="Arial" panose="020B0604020202020204" pitchFamily="34" charset="0"/>
              <a:buChar char="•"/>
            </a:pPr>
            <a:r>
              <a:rPr lang="en-US" sz="1600" b="1" dirty="0"/>
              <a:t>6 drift tubes 1 cm × 1 cm × 30 cm</a:t>
            </a:r>
          </a:p>
          <a:p>
            <a:pPr marL="685800" lvl="1" indent="-285750">
              <a:buFont typeface="Courier New" panose="02070309020205020404" pitchFamily="49" charset="0"/>
              <a:buChar char="o"/>
            </a:pPr>
            <a:r>
              <a:rPr lang="en-US" sz="1600" b="1" dirty="0"/>
              <a:t>1 with 10 </a:t>
            </a:r>
            <a:r>
              <a:rPr lang="en-US" sz="1600" b="1" dirty="0" err="1"/>
              <a:t>μm</a:t>
            </a:r>
            <a:r>
              <a:rPr lang="en-US" sz="1600" b="1" dirty="0"/>
              <a:t> sense wire, 1 with 15, 2 with 20 </a:t>
            </a:r>
            <a:r>
              <a:rPr lang="en-US" sz="1600" b="1" dirty="0" err="1"/>
              <a:t>μm</a:t>
            </a:r>
            <a:r>
              <a:rPr lang="en-US" sz="1600" b="1" dirty="0"/>
              <a:t>, 2 with 25 </a:t>
            </a:r>
            <a:r>
              <a:rPr lang="en-US" sz="1600" b="1" dirty="0" err="1"/>
              <a:t>μm</a:t>
            </a:r>
            <a:endParaRPr lang="en-US" sz="1600" b="1" dirty="0"/>
          </a:p>
          <a:p>
            <a:pPr marL="285750" indent="-285750">
              <a:buFont typeface="Arial" panose="020B0604020202020204" pitchFamily="34" charset="0"/>
              <a:buChar char="•"/>
            </a:pPr>
            <a:r>
              <a:rPr lang="en-US" sz="1600" b="1" dirty="0"/>
              <a:t>3 drift tubes 2 cm × 2 cm × 30 cm</a:t>
            </a:r>
          </a:p>
          <a:p>
            <a:pPr marL="685800" lvl="1" indent="-285750">
              <a:buFont typeface="Courier New" panose="02070309020205020404" pitchFamily="49" charset="0"/>
              <a:buChar char="o"/>
            </a:pPr>
            <a:r>
              <a:rPr lang="en-US" sz="1600" b="1" dirty="0"/>
              <a:t>1 with 20 </a:t>
            </a:r>
            <a:r>
              <a:rPr lang="en-US" sz="1600" b="1" dirty="0" err="1"/>
              <a:t>μm</a:t>
            </a:r>
            <a:r>
              <a:rPr lang="en-US" sz="1600" b="1" dirty="0"/>
              <a:t> sense wire, 1 with 25 </a:t>
            </a:r>
            <a:r>
              <a:rPr lang="en-US" sz="1600" b="1" dirty="0" err="1"/>
              <a:t>μm</a:t>
            </a:r>
            <a:r>
              <a:rPr lang="en-US" sz="1600" b="1" dirty="0"/>
              <a:t>, 1 with 40 </a:t>
            </a:r>
            <a:r>
              <a:rPr lang="en-US" sz="1600" b="1" dirty="0" err="1"/>
              <a:t>μm</a:t>
            </a:r>
            <a:endParaRPr lang="en-US" sz="1600" b="1" dirty="0"/>
          </a:p>
          <a:p>
            <a:pPr marL="285750" indent="-285750">
              <a:buFont typeface="Arial" panose="020B0604020202020204" pitchFamily="34" charset="0"/>
              <a:buChar char="•"/>
            </a:pPr>
            <a:r>
              <a:rPr lang="en-US" sz="1600" b="1" dirty="0"/>
              <a:t>2 drift tubes 3 cm × 3 cm × 30 cm</a:t>
            </a:r>
          </a:p>
          <a:p>
            <a:pPr marL="685800" lvl="1" indent="-285750">
              <a:buFont typeface="Courier New" panose="02070309020205020404" pitchFamily="49" charset="0"/>
              <a:buChar char="o"/>
            </a:pPr>
            <a:r>
              <a:rPr lang="en-US" sz="1600" b="1" dirty="0"/>
              <a:t>1 with 20 </a:t>
            </a:r>
            <a:r>
              <a:rPr lang="en-US" sz="1600" b="1" dirty="0" err="1"/>
              <a:t>μm</a:t>
            </a:r>
            <a:r>
              <a:rPr lang="en-US" sz="1600" b="1" dirty="0"/>
              <a:t> sense wire, 1 with 40 </a:t>
            </a:r>
            <a:r>
              <a:rPr lang="en-US" sz="1600" b="1" dirty="0" err="1"/>
              <a:t>μm</a:t>
            </a:r>
            <a:endParaRPr lang="en-US" sz="1600" b="1" dirty="0"/>
          </a:p>
          <a:p>
            <a:pPr marL="285750" indent="-285750">
              <a:buFont typeface="Arial" panose="020B0604020202020204" pitchFamily="34" charset="0"/>
              <a:buChar char="•"/>
            </a:pPr>
            <a:r>
              <a:rPr lang="en-US" sz="1600" dirty="0"/>
              <a:t>DRS for data acquisition</a:t>
            </a:r>
          </a:p>
          <a:p>
            <a:pPr marL="285750" indent="-285750">
              <a:buFont typeface="Arial" panose="020B0604020202020204" pitchFamily="34" charset="0"/>
              <a:buChar char="•"/>
            </a:pPr>
            <a:r>
              <a:rPr lang="en-US" sz="1600" dirty="0"/>
              <a:t>Gas mixing, control and distribution (only He and iC</a:t>
            </a:r>
            <a:r>
              <a:rPr lang="en-US" sz="1600" baseline="-25000" dirty="0"/>
              <a:t>4</a:t>
            </a:r>
            <a:r>
              <a:rPr lang="en-US" sz="1600" dirty="0"/>
              <a:t>H</a:t>
            </a:r>
            <a:r>
              <a:rPr lang="en-US" sz="1600" baseline="-25000" dirty="0"/>
              <a:t>10</a:t>
            </a:r>
            <a:r>
              <a:rPr lang="en-US" sz="1600" dirty="0"/>
              <a:t>)</a:t>
            </a:r>
          </a:p>
          <a:p>
            <a:pPr marL="285750" indent="-285750">
              <a:buFont typeface="Arial" panose="020B0604020202020204" pitchFamily="34" charset="0"/>
              <a:buChar char="•"/>
            </a:pPr>
            <a:r>
              <a:rPr lang="en-US" sz="1600" dirty="0"/>
              <a:t>2 trigger scintillators</a:t>
            </a:r>
          </a:p>
        </p:txBody>
      </p:sp>
      <p:sp>
        <p:nvSpPr>
          <p:cNvPr id="59" name="Slide Number Placeholder 58">
            <a:extLst>
              <a:ext uri="{FF2B5EF4-FFF2-40B4-BE49-F238E27FC236}">
                <a16:creationId xmlns:a16="http://schemas.microsoft.com/office/drawing/2014/main" id="{CA3265B2-9912-C21E-D628-8B91C034B328}"/>
              </a:ext>
            </a:extLst>
          </p:cNvPr>
          <p:cNvSpPr>
            <a:spLocks noGrp="1"/>
          </p:cNvSpPr>
          <p:nvPr>
            <p:ph type="sldNum" sz="quarter" idx="12"/>
          </p:nvPr>
        </p:nvSpPr>
        <p:spPr/>
        <p:txBody>
          <a:bodyPr/>
          <a:lstStyle/>
          <a:p>
            <a:fld id="{AAC8B39E-9834-48AB-8748-37836E11701E}" type="slidenum">
              <a:rPr lang="en-US" smtClean="0"/>
              <a:t>2</a:t>
            </a:fld>
            <a:endParaRPr lang="en-US"/>
          </a:p>
        </p:txBody>
      </p:sp>
      <p:sp>
        <p:nvSpPr>
          <p:cNvPr id="81" name="TextBox 80">
            <a:extLst>
              <a:ext uri="{FF2B5EF4-FFF2-40B4-BE49-F238E27FC236}">
                <a16:creationId xmlns:a16="http://schemas.microsoft.com/office/drawing/2014/main" id="{2669CC2F-3453-9789-D009-E3945EA2E6E3}"/>
              </a:ext>
            </a:extLst>
          </p:cNvPr>
          <p:cNvSpPr txBox="1"/>
          <p:nvPr/>
        </p:nvSpPr>
        <p:spPr>
          <a:xfrm>
            <a:off x="338896" y="686081"/>
            <a:ext cx="4160579" cy="1711366"/>
          </a:xfrm>
          <a:prstGeom prst="rect">
            <a:avLst/>
          </a:prstGeom>
          <a:noFill/>
        </p:spPr>
        <p:txBody>
          <a:bodyPr wrap="square" rtlCol="0">
            <a:spAutoFit/>
          </a:bodyPr>
          <a:lstStyle/>
          <a:p>
            <a:pPr>
              <a:lnSpc>
                <a:spcPct val="150000"/>
              </a:lnSpc>
            </a:pPr>
            <a:r>
              <a:rPr lang="en-US" dirty="0"/>
              <a:t>Keep it simple!</a:t>
            </a:r>
            <a:br>
              <a:rPr lang="en-US" dirty="0"/>
            </a:br>
            <a:r>
              <a:rPr lang="en-US" dirty="0"/>
              <a:t>11 drift tubes with different cell size and different material wires and diameter wires, to test different configurations.</a:t>
            </a:r>
          </a:p>
        </p:txBody>
      </p:sp>
      <p:pic>
        <p:nvPicPr>
          <p:cNvPr id="83" name="Picture 82" descr="A picture containing text, sign&#10;&#10;Description automatically generated">
            <a:extLst>
              <a:ext uri="{FF2B5EF4-FFF2-40B4-BE49-F238E27FC236}">
                <a16:creationId xmlns:a16="http://schemas.microsoft.com/office/drawing/2014/main" id="{BDC4F884-96D6-24C3-7AFF-D97D0074E7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3344" y="3615590"/>
            <a:ext cx="4102554" cy="3012903"/>
          </a:xfrm>
          <a:prstGeom prst="rect">
            <a:avLst/>
          </a:prstGeom>
        </p:spPr>
      </p:pic>
    </p:spTree>
    <p:extLst>
      <p:ext uri="{BB962C8B-B14F-4D97-AF65-F5344CB8AC3E}">
        <p14:creationId xmlns:p14="http://schemas.microsoft.com/office/powerpoint/2010/main" val="31609532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91A8758-44F3-2181-0B24-8DD36FFBED85}"/>
              </a:ext>
            </a:extLst>
          </p:cNvPr>
          <p:cNvSpPr>
            <a:spLocks noGrp="1"/>
          </p:cNvSpPr>
          <p:nvPr>
            <p:ph type="sldNum" sz="quarter" idx="12"/>
          </p:nvPr>
        </p:nvSpPr>
        <p:spPr/>
        <p:txBody>
          <a:bodyPr/>
          <a:lstStyle/>
          <a:p>
            <a:fld id="{AAC8B39E-9834-48AB-8748-37836E11701E}" type="slidenum">
              <a:rPr lang="en-US" smtClean="0"/>
              <a:pPr/>
              <a:t>20</a:t>
            </a:fld>
            <a:endParaRPr lang="en-US" dirty="0"/>
          </a:p>
        </p:txBody>
      </p:sp>
      <p:sp>
        <p:nvSpPr>
          <p:cNvPr id="6" name="TextBox 5">
            <a:extLst>
              <a:ext uri="{FF2B5EF4-FFF2-40B4-BE49-F238E27FC236}">
                <a16:creationId xmlns:a16="http://schemas.microsoft.com/office/drawing/2014/main" id="{A4BFC334-8FF6-D795-2916-9768ED81E82F}"/>
              </a:ext>
            </a:extLst>
          </p:cNvPr>
          <p:cNvSpPr txBox="1"/>
          <p:nvPr/>
        </p:nvSpPr>
        <p:spPr>
          <a:xfrm>
            <a:off x="335360" y="1916832"/>
            <a:ext cx="9392586" cy="3835024"/>
          </a:xfrm>
          <a:prstGeom prst="rect">
            <a:avLst/>
          </a:prstGeom>
          <a:noFill/>
        </p:spPr>
        <p:txBody>
          <a:bodyPr wrap="square">
            <a:spAutoFit/>
          </a:bodyPr>
          <a:lstStyle/>
          <a:p>
            <a:pPr algn="ctr">
              <a:lnSpc>
                <a:spcPct val="150000"/>
              </a:lnSpc>
            </a:pPr>
            <a:r>
              <a:rPr lang="en-US" sz="2000" dirty="0">
                <a:latin typeface="+mj-lt"/>
              </a:rPr>
              <a:t>A new Switch capacitors array(SCA), called the Domino Ring Sampler(DRS)</a:t>
            </a:r>
            <a:endParaRPr lang="en-US" dirty="0"/>
          </a:p>
          <a:p>
            <a:pPr>
              <a:lnSpc>
                <a:spcPct val="150000"/>
              </a:lnSpc>
            </a:pPr>
            <a:r>
              <a:rPr lang="en-US" dirty="0"/>
              <a:t>The recent version, DRS4, is capable of digitizing 9 differential input channels at sampling rates of up to 6 Giga-samples per second(GSPS) with an analogue bandwidth of 950MHz(3 dB).</a:t>
            </a:r>
          </a:p>
          <a:p>
            <a:pPr>
              <a:lnSpc>
                <a:spcPct val="150000"/>
              </a:lnSpc>
            </a:pPr>
            <a:endParaRPr lang="en-US" dirty="0"/>
          </a:p>
          <a:p>
            <a:pPr>
              <a:lnSpc>
                <a:spcPct val="150000"/>
              </a:lnSpc>
            </a:pPr>
            <a:r>
              <a:rPr lang="en-US" dirty="0"/>
              <a:t>The channel depth can be configured between 1024 and 8192 cells, and the signal-to-noise ratio allows a resolution equivalent to more than 11 bits.</a:t>
            </a:r>
          </a:p>
          <a:p>
            <a:pPr>
              <a:lnSpc>
                <a:spcPct val="150000"/>
              </a:lnSpc>
            </a:pPr>
            <a:endParaRPr lang="en-US" dirty="0"/>
          </a:p>
          <a:p>
            <a:pPr>
              <a:lnSpc>
                <a:spcPct val="150000"/>
              </a:lnSpc>
            </a:pPr>
            <a:r>
              <a:rPr lang="en-US" dirty="0"/>
              <a:t>The high bandwidth, low power consumption and short readout time make this chip attractive for many experiments, replacing traditional ADCs and TDCs. </a:t>
            </a:r>
          </a:p>
        </p:txBody>
      </p:sp>
    </p:spTree>
    <p:extLst>
      <p:ext uri="{BB962C8B-B14F-4D97-AF65-F5344CB8AC3E}">
        <p14:creationId xmlns:p14="http://schemas.microsoft.com/office/powerpoint/2010/main" val="19999463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55F136F-0DA1-FB0F-0B9C-BC5C34989ABD}"/>
              </a:ext>
            </a:extLst>
          </p:cNvPr>
          <p:cNvSpPr>
            <a:spLocks noGrp="1"/>
          </p:cNvSpPr>
          <p:nvPr>
            <p:ph type="sldNum" sz="quarter" idx="12"/>
          </p:nvPr>
        </p:nvSpPr>
        <p:spPr/>
        <p:txBody>
          <a:bodyPr/>
          <a:lstStyle/>
          <a:p>
            <a:fld id="{AAC8B39E-9834-48AB-8748-37836E11701E}" type="slidenum">
              <a:rPr lang="en-US" smtClean="0"/>
              <a:t>21</a:t>
            </a:fld>
            <a:endParaRPr lang="en-US"/>
          </a:p>
        </p:txBody>
      </p:sp>
      <p:pic>
        <p:nvPicPr>
          <p:cNvPr id="3" name="Immagine" descr="Immagine">
            <a:extLst>
              <a:ext uri="{FF2B5EF4-FFF2-40B4-BE49-F238E27FC236}">
                <a16:creationId xmlns:a16="http://schemas.microsoft.com/office/drawing/2014/main" id="{E16F65A5-49B7-054E-A168-F03BD500AF5D}"/>
              </a:ext>
            </a:extLst>
          </p:cNvPr>
          <p:cNvPicPr>
            <a:picLocks noChangeAspect="1"/>
          </p:cNvPicPr>
          <p:nvPr/>
        </p:nvPicPr>
        <p:blipFill>
          <a:blip r:embed="rId2"/>
          <a:stretch>
            <a:fillRect/>
          </a:stretch>
        </p:blipFill>
        <p:spPr>
          <a:xfrm>
            <a:off x="8387468" y="935665"/>
            <a:ext cx="3441871" cy="5420685"/>
          </a:xfrm>
          <a:prstGeom prst="rect">
            <a:avLst/>
          </a:prstGeom>
          <a:ln w="12700">
            <a:miter lim="400000"/>
          </a:ln>
        </p:spPr>
      </p:pic>
      <p:sp>
        <p:nvSpPr>
          <p:cNvPr id="6" name="TextBox 5">
            <a:extLst>
              <a:ext uri="{FF2B5EF4-FFF2-40B4-BE49-F238E27FC236}">
                <a16:creationId xmlns:a16="http://schemas.microsoft.com/office/drawing/2014/main" id="{FD8AD5DE-8B26-4272-50C9-B530258E5C79}"/>
              </a:ext>
            </a:extLst>
          </p:cNvPr>
          <p:cNvSpPr txBox="1"/>
          <p:nvPr/>
        </p:nvSpPr>
        <p:spPr>
          <a:xfrm>
            <a:off x="3882051" y="152935"/>
            <a:ext cx="4427897" cy="369332"/>
          </a:xfrm>
          <a:prstGeom prst="rect">
            <a:avLst/>
          </a:prstGeom>
          <a:noFill/>
        </p:spPr>
        <p:txBody>
          <a:bodyPr wrap="square">
            <a:spAutoFit/>
          </a:bodyPr>
          <a:lstStyle/>
          <a:p>
            <a:pPr algn="ctr"/>
            <a:r>
              <a:rPr lang="en-US" b="1" dirty="0">
                <a:solidFill>
                  <a:srgbClr val="C00000"/>
                </a:solidFill>
              </a:rPr>
              <a:t>The DAQ system: binary format file</a:t>
            </a:r>
          </a:p>
        </p:txBody>
      </p:sp>
      <p:sp>
        <p:nvSpPr>
          <p:cNvPr id="8" name="Header relating to the board consisting of the words:…">
            <a:extLst>
              <a:ext uri="{FF2B5EF4-FFF2-40B4-BE49-F238E27FC236}">
                <a16:creationId xmlns:a16="http://schemas.microsoft.com/office/drawing/2014/main" id="{77D10503-39F5-B784-EBD4-C696BAC58B66}"/>
              </a:ext>
            </a:extLst>
          </p:cNvPr>
          <p:cNvSpPr txBox="1">
            <a:spLocks/>
          </p:cNvSpPr>
          <p:nvPr/>
        </p:nvSpPr>
        <p:spPr>
          <a:xfrm>
            <a:off x="314264" y="1061688"/>
            <a:ext cx="7995684" cy="3069399"/>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numCol="1" spcCol="38100">
            <a:normAutofit/>
          </a:bodyPr>
          <a:lstStyle>
            <a:lvl1pPr marL="0" marR="0" indent="0" algn="l" defTabSz="825500" rtl="0" latinLnBrk="0">
              <a:lnSpc>
                <a:spcPct val="100000"/>
              </a:lnSpc>
              <a:spcBef>
                <a:spcPts val="0"/>
              </a:spcBef>
              <a:spcAft>
                <a:spcPts val="0"/>
              </a:spcAft>
              <a:buClrTx/>
              <a:buSzTx/>
              <a:buFontTx/>
              <a:buNone/>
              <a:tabLst/>
              <a:defRPr sz="5500" b="1" i="0" u="none" strike="noStrike" cap="none" spc="0" baseline="0">
                <a:solidFill>
                  <a:srgbClr val="000000"/>
                </a:solidFill>
                <a:uFillTx/>
                <a:latin typeface="+mj-lt"/>
                <a:ea typeface="+mj-ea"/>
                <a:cs typeface="+mj-cs"/>
                <a:sym typeface="Helvetica Neue"/>
              </a:defRPr>
            </a:lvl1pPr>
            <a:lvl2pPr marL="1308100" marR="0" indent="-698500" algn="l" defTabSz="825500" rtl="0" latinLnBrk="0">
              <a:lnSpc>
                <a:spcPct val="100000"/>
              </a:lnSpc>
              <a:spcBef>
                <a:spcPts val="0"/>
              </a:spcBef>
              <a:spcAft>
                <a:spcPts val="0"/>
              </a:spcAft>
              <a:buClrTx/>
              <a:buSzPct val="123000"/>
              <a:buFontTx/>
              <a:buChar char="•"/>
              <a:tabLst/>
              <a:defRPr sz="5500" b="1" i="0" u="none" strike="noStrike" cap="none" spc="0" baseline="0">
                <a:solidFill>
                  <a:srgbClr val="000000"/>
                </a:solidFill>
                <a:uFillTx/>
                <a:latin typeface="+mj-lt"/>
                <a:ea typeface="+mj-ea"/>
                <a:cs typeface="+mj-cs"/>
                <a:sym typeface="Helvetica Neue"/>
              </a:defRPr>
            </a:lvl2pPr>
            <a:lvl3pPr marL="1917700" marR="0" indent="-698500" algn="l" defTabSz="825500" rtl="0" latinLnBrk="0">
              <a:lnSpc>
                <a:spcPct val="100000"/>
              </a:lnSpc>
              <a:spcBef>
                <a:spcPts val="0"/>
              </a:spcBef>
              <a:spcAft>
                <a:spcPts val="0"/>
              </a:spcAft>
              <a:buClrTx/>
              <a:buSzPct val="123000"/>
              <a:buFontTx/>
              <a:buChar char="•"/>
              <a:tabLst/>
              <a:defRPr sz="5500" b="1" i="0" u="none" strike="noStrike" cap="none" spc="0" baseline="0">
                <a:solidFill>
                  <a:srgbClr val="000000"/>
                </a:solidFill>
                <a:uFillTx/>
                <a:latin typeface="+mj-lt"/>
                <a:ea typeface="+mj-ea"/>
                <a:cs typeface="+mj-cs"/>
                <a:sym typeface="Helvetica Neue"/>
              </a:defRPr>
            </a:lvl3pPr>
            <a:lvl4pPr marL="2527300" marR="0" indent="-698500" algn="l" defTabSz="825500" rtl="0" latinLnBrk="0">
              <a:lnSpc>
                <a:spcPct val="100000"/>
              </a:lnSpc>
              <a:spcBef>
                <a:spcPts val="0"/>
              </a:spcBef>
              <a:spcAft>
                <a:spcPts val="0"/>
              </a:spcAft>
              <a:buClrTx/>
              <a:buSzPct val="123000"/>
              <a:buFontTx/>
              <a:buChar char="•"/>
              <a:tabLst/>
              <a:defRPr sz="5500" b="1" i="0" u="none" strike="noStrike" cap="none" spc="0" baseline="0">
                <a:solidFill>
                  <a:srgbClr val="000000"/>
                </a:solidFill>
                <a:uFillTx/>
                <a:latin typeface="+mj-lt"/>
                <a:ea typeface="+mj-ea"/>
                <a:cs typeface="+mj-cs"/>
                <a:sym typeface="Helvetica Neue"/>
              </a:defRPr>
            </a:lvl4pPr>
            <a:lvl5pPr marL="3136900" marR="0" indent="-698500" algn="l" defTabSz="825500" rtl="0" latinLnBrk="0">
              <a:lnSpc>
                <a:spcPct val="100000"/>
              </a:lnSpc>
              <a:spcBef>
                <a:spcPts val="0"/>
              </a:spcBef>
              <a:spcAft>
                <a:spcPts val="0"/>
              </a:spcAft>
              <a:buClrTx/>
              <a:buSzPct val="123000"/>
              <a:buFontTx/>
              <a:buChar char="•"/>
              <a:tabLst/>
              <a:defRPr sz="5500" b="1" i="0" u="none" strike="noStrike" cap="none" spc="0" baseline="0">
                <a:solidFill>
                  <a:srgbClr val="000000"/>
                </a:solidFill>
                <a:uFillTx/>
                <a:latin typeface="+mj-lt"/>
                <a:ea typeface="+mj-ea"/>
                <a:cs typeface="+mj-cs"/>
                <a:sym typeface="Helvetica Neue"/>
              </a:defRPr>
            </a:lvl5pPr>
            <a:lvl6pPr marL="3657600" marR="0" indent="-609600" algn="l" defTabSz="2438337"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j-lt"/>
                <a:ea typeface="+mj-ea"/>
                <a:cs typeface="+mj-cs"/>
                <a:sym typeface="Helvetica Neue"/>
              </a:defRPr>
            </a:lvl6pPr>
            <a:lvl7pPr marL="4267200" marR="0" indent="-609600" algn="l" defTabSz="2438337"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j-lt"/>
                <a:ea typeface="+mj-ea"/>
                <a:cs typeface="+mj-cs"/>
                <a:sym typeface="Helvetica Neue"/>
              </a:defRPr>
            </a:lvl7pPr>
            <a:lvl8pPr marL="4876800" marR="0" indent="-609600" algn="l" defTabSz="2438337"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j-lt"/>
                <a:ea typeface="+mj-ea"/>
                <a:cs typeface="+mj-cs"/>
                <a:sym typeface="Helvetica Neue"/>
              </a:defRPr>
            </a:lvl8pPr>
            <a:lvl9pPr marL="5486400" marR="0" indent="-609600" algn="l" defTabSz="2438337"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j-lt"/>
                <a:ea typeface="+mj-ea"/>
                <a:cs typeface="+mj-cs"/>
                <a:sym typeface="Helvetica Neue"/>
              </a:defRPr>
            </a:lvl9pPr>
          </a:lstStyle>
          <a:p>
            <a:pPr marL="285750" marR="0" lvl="0" indent="-285750" algn="l" defTabSz="914400" rtl="0" eaLnBrk="1" fontAlgn="auto" latinLnBrk="0" hangingPunct="1">
              <a:lnSpc>
                <a:spcPct val="100000"/>
              </a:lnSpc>
              <a:spcBef>
                <a:spcPts val="0"/>
              </a:spcBef>
              <a:spcAft>
                <a:spcPts val="0"/>
              </a:spcAft>
              <a:buClrTx/>
              <a:buSzPct val="100000"/>
              <a:buFont typeface="Arial" panose="020B0604020202020204" pitchFamily="34" charset="0"/>
              <a:buChar char="•"/>
              <a:tabLst/>
              <a:defRPr sz="4000" b="0">
                <a:solidFill>
                  <a:srgbClr val="004D80"/>
                </a:solidFill>
                <a:latin typeface="+mn-lt"/>
                <a:ea typeface="+mn-ea"/>
                <a:cs typeface="+mn-cs"/>
                <a:sym typeface="Helvetica"/>
              </a:defRPr>
            </a:pPr>
            <a:r>
              <a:rPr kumimoji="0" lang="en-US" sz="1600" b="0" i="0" u="none" strike="noStrike" kern="0" cap="none" spc="0" normalizeH="0" baseline="0" noProof="0" dirty="0">
                <a:ln>
                  <a:noFill/>
                </a:ln>
                <a:solidFill>
                  <a:schemeClr val="tx1"/>
                </a:solidFill>
                <a:effectLst/>
                <a:uLnTx/>
                <a:uFillTx/>
                <a:latin typeface="+mn-lt"/>
                <a:ea typeface="+mn-ea"/>
                <a:cs typeface="Helvetica"/>
                <a:sym typeface="Helvetica"/>
              </a:rPr>
              <a:t>Header relating to the board consisting of the words:</a:t>
            </a:r>
          </a:p>
          <a:p>
            <a:pPr marL="457200" marR="0" lvl="1" indent="0" algn="l" defTabSz="914400" rtl="0" eaLnBrk="1" fontAlgn="auto" latinLnBrk="0" hangingPunct="1">
              <a:lnSpc>
                <a:spcPct val="100000"/>
              </a:lnSpc>
              <a:spcBef>
                <a:spcPts val="0"/>
              </a:spcBef>
              <a:spcAft>
                <a:spcPts val="0"/>
              </a:spcAft>
              <a:buClrTx/>
              <a:buSzPct val="100000"/>
              <a:buNone/>
              <a:tabLst/>
              <a:defRPr sz="4000" b="0">
                <a:solidFill>
                  <a:srgbClr val="004D80"/>
                </a:solidFill>
                <a:latin typeface="+mn-lt"/>
                <a:ea typeface="+mn-ea"/>
                <a:cs typeface="+mn-cs"/>
                <a:sym typeface="Helvetica"/>
              </a:defRPr>
            </a:pPr>
            <a:r>
              <a:rPr kumimoji="0" lang="en-US" sz="1600" b="0" i="0" u="none" strike="noStrike" kern="0" cap="none" spc="0" normalizeH="0" baseline="0" noProof="0" dirty="0">
                <a:ln>
                  <a:noFill/>
                </a:ln>
                <a:solidFill>
                  <a:schemeClr val="tx1"/>
                </a:solidFill>
                <a:effectLst/>
                <a:uLnTx/>
                <a:uFillTx/>
                <a:latin typeface="+mn-lt"/>
                <a:ea typeface="+mn-ea"/>
                <a:cs typeface="Helvetica"/>
                <a:sym typeface="Helvetica"/>
              </a:rPr>
              <a:t>DRS8</a:t>
            </a:r>
          </a:p>
          <a:p>
            <a:pPr marL="457200" marR="0" lvl="1" indent="0" algn="l" defTabSz="914400" rtl="0" eaLnBrk="1" fontAlgn="auto" latinLnBrk="0" hangingPunct="1">
              <a:lnSpc>
                <a:spcPct val="100000"/>
              </a:lnSpc>
              <a:spcBef>
                <a:spcPts val="0"/>
              </a:spcBef>
              <a:spcAft>
                <a:spcPts val="0"/>
              </a:spcAft>
              <a:buClrTx/>
              <a:buSzPct val="100000"/>
              <a:buNone/>
              <a:tabLst/>
              <a:defRPr sz="4000" b="0">
                <a:solidFill>
                  <a:srgbClr val="004D80"/>
                </a:solidFill>
                <a:latin typeface="+mn-lt"/>
                <a:ea typeface="+mn-ea"/>
                <a:cs typeface="+mn-cs"/>
                <a:sym typeface="Helvetica"/>
              </a:defRPr>
            </a:pPr>
            <a:r>
              <a:rPr kumimoji="0" lang="en-US" sz="1600" b="0" i="0" u="none" strike="noStrike" kern="0" cap="none" spc="0" normalizeH="0" baseline="0" noProof="0" dirty="0">
                <a:ln>
                  <a:noFill/>
                </a:ln>
                <a:solidFill>
                  <a:schemeClr val="tx1"/>
                </a:solidFill>
                <a:effectLst/>
                <a:uLnTx/>
                <a:uFillTx/>
                <a:latin typeface="+mn-lt"/>
                <a:ea typeface="+mn-ea"/>
                <a:cs typeface="Helvetica"/>
                <a:sym typeface="Helvetica"/>
              </a:rPr>
              <a:t>TIME</a:t>
            </a:r>
          </a:p>
          <a:p>
            <a:pPr marL="457200" marR="0" lvl="1" indent="0" algn="l" defTabSz="914400" rtl="0" eaLnBrk="1" fontAlgn="auto" latinLnBrk="0" hangingPunct="1">
              <a:lnSpc>
                <a:spcPct val="100000"/>
              </a:lnSpc>
              <a:spcBef>
                <a:spcPts val="0"/>
              </a:spcBef>
              <a:spcAft>
                <a:spcPts val="0"/>
              </a:spcAft>
              <a:buClrTx/>
              <a:buSzPct val="100000"/>
              <a:buNone/>
              <a:tabLst/>
              <a:defRPr sz="4000" b="0">
                <a:solidFill>
                  <a:srgbClr val="004D80"/>
                </a:solidFill>
                <a:latin typeface="+mn-lt"/>
                <a:ea typeface="+mn-ea"/>
                <a:cs typeface="+mn-cs"/>
                <a:sym typeface="Helvetica"/>
              </a:defRPr>
            </a:pPr>
            <a:r>
              <a:rPr kumimoji="0" lang="en-US" sz="1600" b="0" i="0" u="none" strike="noStrike" kern="0" cap="none" spc="0" normalizeH="0" baseline="0" noProof="0" dirty="0">
                <a:ln>
                  <a:noFill/>
                </a:ln>
                <a:solidFill>
                  <a:schemeClr val="tx1"/>
                </a:solidFill>
                <a:effectLst/>
                <a:uLnTx/>
                <a:uFillTx/>
                <a:latin typeface="+mn-lt"/>
                <a:ea typeface="+mn-ea"/>
                <a:cs typeface="Helvetica"/>
                <a:sym typeface="Helvetica"/>
              </a:rPr>
              <a:t>B#XXX (XXX represents the card number and changes according to the WDB, in this case 033)</a:t>
            </a:r>
          </a:p>
          <a:p>
            <a:pPr marL="457200" marR="0" lvl="1" indent="0" algn="l" defTabSz="914400" rtl="0" eaLnBrk="1" fontAlgn="auto" latinLnBrk="0" hangingPunct="1">
              <a:lnSpc>
                <a:spcPct val="100000"/>
              </a:lnSpc>
              <a:spcBef>
                <a:spcPts val="0"/>
              </a:spcBef>
              <a:spcAft>
                <a:spcPts val="0"/>
              </a:spcAft>
              <a:buClrTx/>
              <a:buSzPct val="100000"/>
              <a:buNone/>
              <a:tabLst/>
              <a:defRPr sz="4000" b="0">
                <a:solidFill>
                  <a:srgbClr val="004D80"/>
                </a:solidFill>
                <a:latin typeface="+mn-lt"/>
                <a:ea typeface="+mn-ea"/>
                <a:cs typeface="+mn-cs"/>
                <a:sym typeface="Helvetica"/>
              </a:defRPr>
            </a:pPr>
            <a:r>
              <a:rPr kumimoji="0" lang="en-US" sz="1600" b="0" i="0" u="none" strike="noStrike" kern="0" cap="none" spc="0" normalizeH="0" baseline="0" noProof="0" dirty="0">
                <a:ln>
                  <a:noFill/>
                </a:ln>
                <a:solidFill>
                  <a:schemeClr val="tx1"/>
                </a:solidFill>
                <a:effectLst/>
                <a:uLnTx/>
                <a:uFillTx/>
                <a:latin typeface="+mn-lt"/>
                <a:ea typeface="+mn-ea"/>
                <a:cs typeface="Helvetica"/>
                <a:sym typeface="Helvetica"/>
              </a:rPr>
              <a:t>Calibration information</a:t>
            </a:r>
          </a:p>
          <a:p>
            <a:pPr marL="457200" marR="0" lvl="1" indent="0" algn="l" defTabSz="914400" rtl="0" eaLnBrk="1" fontAlgn="auto" latinLnBrk="0" hangingPunct="1">
              <a:lnSpc>
                <a:spcPct val="100000"/>
              </a:lnSpc>
              <a:spcBef>
                <a:spcPts val="0"/>
              </a:spcBef>
              <a:spcAft>
                <a:spcPts val="0"/>
              </a:spcAft>
              <a:buClrTx/>
              <a:buSzPct val="100000"/>
              <a:buNone/>
              <a:tabLst/>
              <a:defRPr sz="4000" b="0">
                <a:solidFill>
                  <a:srgbClr val="004D80"/>
                </a:solidFill>
                <a:latin typeface="+mn-lt"/>
                <a:ea typeface="+mn-ea"/>
                <a:cs typeface="+mn-cs"/>
                <a:sym typeface="Helvetica"/>
              </a:defRPr>
            </a:pPr>
            <a:endParaRPr kumimoji="0" lang="en-US" sz="1600" b="0" i="0" u="none" strike="noStrike" kern="0" cap="none" spc="0" normalizeH="0" baseline="0" noProof="0" dirty="0">
              <a:ln>
                <a:noFill/>
              </a:ln>
              <a:solidFill>
                <a:schemeClr val="tx1"/>
              </a:solidFill>
              <a:effectLst/>
              <a:uLnTx/>
              <a:uFillTx/>
              <a:latin typeface="+mn-lt"/>
              <a:ea typeface="+mn-ea"/>
              <a:cs typeface="Helvetica"/>
              <a:sym typeface="Helvetica"/>
            </a:endParaRPr>
          </a:p>
          <a:p>
            <a:pPr marL="1028700" marR="0" lvl="1" indent="-571500" algn="l" defTabSz="914400" rtl="0" eaLnBrk="1" fontAlgn="auto" latinLnBrk="0" hangingPunct="1">
              <a:lnSpc>
                <a:spcPct val="100000"/>
              </a:lnSpc>
              <a:spcBef>
                <a:spcPts val="0"/>
              </a:spcBef>
              <a:spcAft>
                <a:spcPts val="0"/>
              </a:spcAft>
              <a:buClrTx/>
              <a:buSzPct val="100000"/>
              <a:buFont typeface="Helvetica"/>
              <a:buChar char="✴"/>
              <a:tabLst/>
              <a:defRPr sz="4000" b="0">
                <a:solidFill>
                  <a:srgbClr val="004D80"/>
                </a:solidFill>
                <a:latin typeface="+mn-lt"/>
                <a:ea typeface="+mn-ea"/>
                <a:cs typeface="+mn-cs"/>
                <a:sym typeface="Helvetica"/>
              </a:defRPr>
            </a:pPr>
            <a:endParaRPr kumimoji="0" lang="en-US" sz="1600" b="0" i="0" u="none" strike="noStrike" kern="0" cap="none" spc="0" normalizeH="0" baseline="0" noProof="0" dirty="0">
              <a:ln>
                <a:noFill/>
              </a:ln>
              <a:solidFill>
                <a:schemeClr val="tx1"/>
              </a:solidFill>
              <a:effectLst/>
              <a:uLnTx/>
              <a:uFillTx/>
              <a:latin typeface="+mn-lt"/>
              <a:ea typeface="+mn-ea"/>
              <a:cs typeface="Helvetica"/>
              <a:sym typeface="Helvetica"/>
            </a:endParaRPr>
          </a:p>
          <a:p>
            <a:pPr marL="285750" marR="0" lvl="0" indent="-285750" algn="l" defTabSz="914400" rtl="0" eaLnBrk="1" fontAlgn="auto" latinLnBrk="0" hangingPunct="1">
              <a:lnSpc>
                <a:spcPct val="100000"/>
              </a:lnSpc>
              <a:spcBef>
                <a:spcPts val="0"/>
              </a:spcBef>
              <a:spcAft>
                <a:spcPts val="0"/>
              </a:spcAft>
              <a:buClrTx/>
              <a:buSzPct val="100000"/>
              <a:buFont typeface="Arial" panose="020B0604020202020204" pitchFamily="34" charset="0"/>
              <a:buChar char="•"/>
              <a:tabLst/>
              <a:defRPr sz="4000" b="0">
                <a:solidFill>
                  <a:srgbClr val="004D80"/>
                </a:solidFill>
                <a:latin typeface="+mn-lt"/>
                <a:ea typeface="+mn-ea"/>
                <a:cs typeface="+mn-cs"/>
                <a:sym typeface="Helvetica"/>
              </a:defRPr>
            </a:pPr>
            <a:r>
              <a:rPr kumimoji="0" lang="en-US" sz="1600" b="0" i="0" u="none" strike="noStrike" kern="0" cap="none" spc="0" normalizeH="0" baseline="0" noProof="0" dirty="0">
                <a:ln>
                  <a:noFill/>
                </a:ln>
                <a:solidFill>
                  <a:schemeClr val="tx1"/>
                </a:solidFill>
                <a:effectLst/>
                <a:uLnTx/>
                <a:uFillTx/>
                <a:latin typeface="+mn-lt"/>
                <a:ea typeface="+mn-ea"/>
                <a:cs typeface="Helvetica"/>
                <a:sym typeface="Helvetica"/>
              </a:rPr>
              <a:t>Header EVENT</a:t>
            </a:r>
          </a:p>
          <a:p>
            <a:pPr marL="457200" marR="0" lvl="1" indent="0" algn="l" defTabSz="914400" rtl="0" eaLnBrk="1" fontAlgn="auto" latinLnBrk="0" hangingPunct="1">
              <a:lnSpc>
                <a:spcPct val="100000"/>
              </a:lnSpc>
              <a:spcBef>
                <a:spcPts val="0"/>
              </a:spcBef>
              <a:spcAft>
                <a:spcPts val="0"/>
              </a:spcAft>
              <a:buClrTx/>
              <a:buSzPct val="100000"/>
              <a:buNone/>
              <a:tabLst/>
              <a:defRPr sz="4000" b="0">
                <a:solidFill>
                  <a:srgbClr val="004D80"/>
                </a:solidFill>
                <a:latin typeface="+mn-lt"/>
                <a:ea typeface="+mn-ea"/>
                <a:cs typeface="+mn-cs"/>
                <a:sym typeface="Helvetica"/>
              </a:defRPr>
            </a:pPr>
            <a:r>
              <a:rPr kumimoji="0" lang="en-US" sz="1600" b="0" i="0" u="none" strike="noStrike" kern="0" cap="none" spc="0" normalizeH="0" baseline="0" noProof="0" dirty="0">
                <a:ln>
                  <a:noFill/>
                </a:ln>
                <a:solidFill>
                  <a:schemeClr val="tx1"/>
                </a:solidFill>
                <a:effectLst/>
                <a:uLnTx/>
                <a:uFillTx/>
                <a:latin typeface="+mn-lt"/>
                <a:ea typeface="+mn-ea"/>
                <a:cs typeface="Helvetica"/>
                <a:sym typeface="Helvetica"/>
              </a:rPr>
              <a:t>Serial. Number</a:t>
            </a:r>
          </a:p>
          <a:p>
            <a:pPr marL="457200" marR="0" lvl="1" indent="0" algn="l" defTabSz="914400" rtl="0" eaLnBrk="1" fontAlgn="auto" latinLnBrk="0" hangingPunct="1">
              <a:lnSpc>
                <a:spcPct val="100000"/>
              </a:lnSpc>
              <a:spcBef>
                <a:spcPts val="0"/>
              </a:spcBef>
              <a:spcAft>
                <a:spcPts val="0"/>
              </a:spcAft>
              <a:buClrTx/>
              <a:buSzPct val="100000"/>
              <a:buNone/>
              <a:tabLst/>
              <a:defRPr sz="4000" b="0">
                <a:solidFill>
                  <a:srgbClr val="004D80"/>
                </a:solidFill>
                <a:latin typeface="+mn-lt"/>
                <a:ea typeface="+mn-ea"/>
                <a:cs typeface="+mn-cs"/>
                <a:sym typeface="Helvetica"/>
              </a:defRPr>
            </a:pPr>
            <a:r>
              <a:rPr kumimoji="0" lang="en-US" sz="1600" b="0" i="0" u="none" strike="noStrike" kern="0" cap="none" spc="0" normalizeH="0" baseline="0" noProof="0" dirty="0">
                <a:ln>
                  <a:noFill/>
                </a:ln>
                <a:solidFill>
                  <a:schemeClr val="tx1"/>
                </a:solidFill>
                <a:effectLst/>
                <a:uLnTx/>
                <a:uFillTx/>
                <a:latin typeface="+mn-lt"/>
                <a:ea typeface="+mn-ea"/>
                <a:cs typeface="Helvetica"/>
                <a:sym typeface="Helvetica"/>
              </a:rPr>
              <a:t>Time information</a:t>
            </a:r>
          </a:p>
          <a:p>
            <a:pPr marL="457200" marR="0" lvl="1" indent="0" algn="l" defTabSz="914400" rtl="0" eaLnBrk="1" fontAlgn="auto" latinLnBrk="0" hangingPunct="1">
              <a:lnSpc>
                <a:spcPct val="100000"/>
              </a:lnSpc>
              <a:spcBef>
                <a:spcPts val="0"/>
              </a:spcBef>
              <a:spcAft>
                <a:spcPts val="0"/>
              </a:spcAft>
              <a:buClrTx/>
              <a:buSzPct val="100000"/>
              <a:buNone/>
              <a:tabLst/>
              <a:defRPr sz="4000" b="0">
                <a:solidFill>
                  <a:srgbClr val="004D80"/>
                </a:solidFill>
                <a:latin typeface="+mn-lt"/>
                <a:ea typeface="+mn-ea"/>
                <a:cs typeface="+mn-cs"/>
                <a:sym typeface="Helvetica"/>
              </a:defRPr>
            </a:pPr>
            <a:r>
              <a:rPr kumimoji="0" lang="en-US" sz="1600" b="0" i="0" u="none" strike="noStrike" kern="0" cap="none" spc="0" normalizeH="0" baseline="0" noProof="0" dirty="0">
                <a:ln>
                  <a:noFill/>
                </a:ln>
                <a:solidFill>
                  <a:schemeClr val="tx1"/>
                </a:solidFill>
                <a:effectLst/>
                <a:uLnTx/>
                <a:uFillTx/>
                <a:latin typeface="+mn-lt"/>
                <a:ea typeface="+mn-ea"/>
                <a:cs typeface="Helvetica"/>
                <a:sym typeface="Helvetica"/>
              </a:rPr>
              <a:t>Channel Information</a:t>
            </a:r>
          </a:p>
        </p:txBody>
      </p:sp>
      <p:sp>
        <p:nvSpPr>
          <p:cNvPr id="9" name="TextBox 8">
            <a:extLst>
              <a:ext uri="{FF2B5EF4-FFF2-40B4-BE49-F238E27FC236}">
                <a16:creationId xmlns:a16="http://schemas.microsoft.com/office/drawing/2014/main" id="{0DBAEFF3-8D53-BD2A-DF22-BB97D641D762}"/>
              </a:ext>
            </a:extLst>
          </p:cNvPr>
          <p:cNvSpPr txBox="1"/>
          <p:nvPr/>
        </p:nvSpPr>
        <p:spPr>
          <a:xfrm>
            <a:off x="362660" y="4437112"/>
            <a:ext cx="7461531" cy="2023887"/>
          </a:xfrm>
          <a:prstGeom prst="rect">
            <a:avLst/>
          </a:prstGeom>
          <a:noFill/>
        </p:spPr>
        <p:txBody>
          <a:bodyPr wrap="square" rtlCol="0">
            <a:spAutoFit/>
          </a:bodyPr>
          <a:lstStyle/>
          <a:p>
            <a:r>
              <a:rPr lang="en-US" sz="1600" dirty="0"/>
              <a:t>The data files have been converted in root format to accomplish the data analysis.</a:t>
            </a:r>
          </a:p>
          <a:p>
            <a:r>
              <a:rPr lang="en-US" sz="1600" dirty="0"/>
              <a:t>Data at different configuration have been collected:</a:t>
            </a:r>
          </a:p>
          <a:p>
            <a:pPr marL="285750" indent="-285750">
              <a:lnSpc>
                <a:spcPct val="150000"/>
              </a:lnSpc>
              <a:buFont typeface="Arial" panose="020B0604020202020204" pitchFamily="34" charset="0"/>
              <a:buChar char="•"/>
            </a:pPr>
            <a:r>
              <a:rPr lang="en-US" sz="1600" dirty="0"/>
              <a:t>90%He-10%iC</a:t>
            </a:r>
            <a:r>
              <a:rPr lang="en-US" sz="1600" baseline="-25000" dirty="0"/>
              <a:t>4</a:t>
            </a:r>
            <a:r>
              <a:rPr lang="en-US" sz="1600" dirty="0"/>
              <a:t>H</a:t>
            </a:r>
            <a:r>
              <a:rPr lang="en-US" sz="1600" baseline="-25000" dirty="0"/>
              <a:t>10 </a:t>
            </a:r>
          </a:p>
          <a:p>
            <a:pPr marL="285750" indent="-285750">
              <a:lnSpc>
                <a:spcPct val="150000"/>
              </a:lnSpc>
              <a:buFont typeface="Arial" panose="020B0604020202020204" pitchFamily="34" charset="0"/>
              <a:buChar char="•"/>
            </a:pPr>
            <a:r>
              <a:rPr lang="en-US" sz="1600" dirty="0"/>
              <a:t>80%He-20%iC</a:t>
            </a:r>
            <a:r>
              <a:rPr lang="en-US" sz="1600" baseline="-25000" dirty="0"/>
              <a:t>4</a:t>
            </a:r>
            <a:r>
              <a:rPr lang="en-US" sz="1600" dirty="0"/>
              <a:t>H</a:t>
            </a:r>
            <a:r>
              <a:rPr lang="en-US" sz="1600" baseline="-25000" dirty="0"/>
              <a:t>10</a:t>
            </a:r>
          </a:p>
          <a:p>
            <a:pPr marL="285750" indent="-285750">
              <a:lnSpc>
                <a:spcPct val="150000"/>
              </a:lnSpc>
              <a:buFont typeface="Arial" panose="020B0604020202020204" pitchFamily="34" charset="0"/>
              <a:buChar char="•"/>
            </a:pPr>
            <a:r>
              <a:rPr lang="en-US" sz="1600" dirty="0"/>
              <a:t>HV nominal (+10,+20,+30,-10,-20,-30)</a:t>
            </a:r>
          </a:p>
          <a:p>
            <a:pPr marL="285750" indent="-285750">
              <a:lnSpc>
                <a:spcPct val="150000"/>
              </a:lnSpc>
              <a:buFont typeface="Arial" panose="020B0604020202020204" pitchFamily="34" charset="0"/>
              <a:buChar char="•"/>
            </a:pPr>
            <a:r>
              <a:rPr lang="en-US" sz="1600" dirty="0"/>
              <a:t>Angle 0° ,30 °,45 °,60 °</a:t>
            </a:r>
          </a:p>
        </p:txBody>
      </p:sp>
    </p:spTree>
    <p:extLst>
      <p:ext uri="{BB962C8B-B14F-4D97-AF65-F5344CB8AC3E}">
        <p14:creationId xmlns:p14="http://schemas.microsoft.com/office/powerpoint/2010/main" val="12390373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71934D8-5AC6-81E9-8085-9AAE9AB613FD}"/>
              </a:ext>
            </a:extLst>
          </p:cNvPr>
          <p:cNvSpPr>
            <a:spLocks noGrp="1"/>
          </p:cNvSpPr>
          <p:nvPr>
            <p:ph type="sldNum" sz="quarter" idx="12"/>
          </p:nvPr>
        </p:nvSpPr>
        <p:spPr/>
        <p:txBody>
          <a:bodyPr/>
          <a:lstStyle/>
          <a:p>
            <a:fld id="{AAC8B39E-9834-48AB-8748-37836E11701E}" type="slidenum">
              <a:rPr lang="en-US" smtClean="0"/>
              <a:pPr/>
              <a:t>22</a:t>
            </a:fld>
            <a:endParaRPr lang="en-US" dirty="0"/>
          </a:p>
        </p:txBody>
      </p:sp>
      <p:pic>
        <p:nvPicPr>
          <p:cNvPr id="3" name="Immagine 175">
            <a:extLst>
              <a:ext uri="{FF2B5EF4-FFF2-40B4-BE49-F238E27FC236}">
                <a16:creationId xmlns:a16="http://schemas.microsoft.com/office/drawing/2014/main" id="{19809A5A-9780-11BF-0AE3-4CC24FC81F40}"/>
              </a:ext>
            </a:extLst>
          </p:cNvPr>
          <p:cNvPicPr>
            <a:picLocks noChangeAspect="1"/>
          </p:cNvPicPr>
          <p:nvPr/>
        </p:nvPicPr>
        <p:blipFill>
          <a:blip r:embed="rId2"/>
          <a:stretch>
            <a:fillRect/>
          </a:stretch>
        </p:blipFill>
        <p:spPr>
          <a:xfrm>
            <a:off x="405709" y="752116"/>
            <a:ext cx="4594340" cy="2520000"/>
          </a:xfrm>
          <a:prstGeom prst="rect">
            <a:avLst/>
          </a:prstGeom>
        </p:spPr>
      </p:pic>
      <p:pic>
        <p:nvPicPr>
          <p:cNvPr id="4" name="Immagine 178">
            <a:extLst>
              <a:ext uri="{FF2B5EF4-FFF2-40B4-BE49-F238E27FC236}">
                <a16:creationId xmlns:a16="http://schemas.microsoft.com/office/drawing/2014/main" id="{4F44042F-60BC-DDCC-842B-816B06F608EF}"/>
              </a:ext>
            </a:extLst>
          </p:cNvPr>
          <p:cNvPicPr>
            <a:picLocks noChangeAspect="1"/>
          </p:cNvPicPr>
          <p:nvPr/>
        </p:nvPicPr>
        <p:blipFill>
          <a:blip r:embed="rId3"/>
          <a:stretch>
            <a:fillRect/>
          </a:stretch>
        </p:blipFill>
        <p:spPr>
          <a:xfrm>
            <a:off x="7479833" y="694114"/>
            <a:ext cx="4594340" cy="2520000"/>
          </a:xfrm>
          <a:prstGeom prst="rect">
            <a:avLst/>
          </a:prstGeom>
        </p:spPr>
      </p:pic>
      <p:sp>
        <p:nvSpPr>
          <p:cNvPr id="7" name="TextBox 6">
            <a:extLst>
              <a:ext uri="{FF2B5EF4-FFF2-40B4-BE49-F238E27FC236}">
                <a16:creationId xmlns:a16="http://schemas.microsoft.com/office/drawing/2014/main" id="{C40CDBC6-C20B-53CF-3CEE-1AE2DC6CE9D5}"/>
              </a:ext>
            </a:extLst>
          </p:cNvPr>
          <p:cNvSpPr txBox="1"/>
          <p:nvPr/>
        </p:nvSpPr>
        <p:spPr>
          <a:xfrm>
            <a:off x="4006702" y="116632"/>
            <a:ext cx="4178596" cy="369332"/>
          </a:xfrm>
          <a:prstGeom prst="rect">
            <a:avLst/>
          </a:prstGeom>
          <a:noFill/>
        </p:spPr>
        <p:txBody>
          <a:bodyPr wrap="square" rtlCol="0">
            <a:spAutoFit/>
          </a:bodyPr>
          <a:lstStyle/>
          <a:p>
            <a:pPr algn="ctr"/>
            <a:r>
              <a:rPr lang="en-US" b="1" dirty="0">
                <a:solidFill>
                  <a:schemeClr val="accent6">
                    <a:lumMod val="75000"/>
                  </a:schemeClr>
                </a:solidFill>
              </a:rPr>
              <a:t>Comparison between the two algorithms</a:t>
            </a:r>
          </a:p>
        </p:txBody>
      </p:sp>
      <p:sp>
        <p:nvSpPr>
          <p:cNvPr id="9" name="TextBox 8">
            <a:extLst>
              <a:ext uri="{FF2B5EF4-FFF2-40B4-BE49-F238E27FC236}">
                <a16:creationId xmlns:a16="http://schemas.microsoft.com/office/drawing/2014/main" id="{8BD41DF7-2589-FD01-72E9-CA73C47033A1}"/>
              </a:ext>
            </a:extLst>
          </p:cNvPr>
          <p:cNvSpPr txBox="1"/>
          <p:nvPr/>
        </p:nvSpPr>
        <p:spPr>
          <a:xfrm>
            <a:off x="5533578" y="4387685"/>
            <a:ext cx="2845310" cy="1077218"/>
          </a:xfrm>
          <a:prstGeom prst="rect">
            <a:avLst/>
          </a:prstGeom>
          <a:noFill/>
        </p:spPr>
        <p:txBody>
          <a:bodyPr wrap="square">
            <a:spAutoFit/>
          </a:bodyPr>
          <a:lstStyle/>
          <a:p>
            <a:r>
              <a:rPr lang="it-IT" sz="1600" b="1" spc="-20" dirty="0">
                <a:solidFill>
                  <a:schemeClr val="accent6">
                    <a:lumMod val="75000"/>
                  </a:schemeClr>
                </a:solidFill>
                <a:ea typeface="Helvetica Neue Thin" panose="020B0403020202020204" pitchFamily="34" charset="0"/>
                <a:cs typeface="Helvetica Neue" panose="02000503000000020004" pitchFamily="2" charset="0"/>
              </a:rPr>
              <a:t>Space </a:t>
            </a:r>
            <a:r>
              <a:rPr lang="it-IT" sz="1600" b="1" spc="-20" dirty="0" err="1">
                <a:solidFill>
                  <a:schemeClr val="accent6">
                    <a:lumMod val="75000"/>
                  </a:schemeClr>
                </a:solidFill>
                <a:ea typeface="Helvetica Neue Thin" panose="020B0403020202020204" pitchFamily="34" charset="0"/>
                <a:cs typeface="Helvetica Neue" panose="02000503000000020004" pitchFamily="2" charset="0"/>
              </a:rPr>
              <a:t>charge</a:t>
            </a:r>
            <a:r>
              <a:rPr lang="it-IT" sz="1600" b="1" spc="-20" dirty="0">
                <a:solidFill>
                  <a:schemeClr val="accent6">
                    <a:lumMod val="75000"/>
                  </a:schemeClr>
                </a:solidFill>
                <a:ea typeface="Helvetica Neue Thin" panose="020B0403020202020204" pitchFamily="34" charset="0"/>
                <a:cs typeface="Helvetica Neue" panose="02000503000000020004" pitchFamily="2" charset="0"/>
              </a:rPr>
              <a:t>, attachment and </a:t>
            </a:r>
            <a:r>
              <a:rPr lang="it-IT" sz="1600" b="1" spc="-20" dirty="0" err="1">
                <a:solidFill>
                  <a:schemeClr val="accent6">
                    <a:lumMod val="75000"/>
                  </a:schemeClr>
                </a:solidFill>
                <a:ea typeface="Helvetica Neue Thin" panose="020B0403020202020204" pitchFamily="34" charset="0"/>
                <a:cs typeface="Helvetica Neue" panose="02000503000000020004" pitchFamily="2" charset="0"/>
              </a:rPr>
              <a:t>recombination</a:t>
            </a:r>
            <a:r>
              <a:rPr lang="it-IT" sz="1600" b="1" spc="-20" dirty="0">
                <a:solidFill>
                  <a:schemeClr val="accent6">
                    <a:lumMod val="75000"/>
                  </a:schemeClr>
                </a:solidFill>
                <a:ea typeface="Helvetica Neue Thin" panose="020B0403020202020204" pitchFamily="34" charset="0"/>
                <a:cs typeface="Helvetica Neue" panose="02000503000000020004" pitchFamily="2" charset="0"/>
              </a:rPr>
              <a:t> </a:t>
            </a:r>
            <a:r>
              <a:rPr lang="it-IT" sz="1600" b="1" spc="-20" dirty="0" err="1">
                <a:solidFill>
                  <a:schemeClr val="accent6">
                    <a:lumMod val="75000"/>
                  </a:schemeClr>
                </a:solidFill>
                <a:ea typeface="Helvetica Neue Thin" panose="020B0403020202020204" pitchFamily="34" charset="0"/>
                <a:cs typeface="Helvetica Neue" panose="02000503000000020004" pitchFamily="2" charset="0"/>
              </a:rPr>
              <a:t>effects</a:t>
            </a:r>
            <a:r>
              <a:rPr lang="it-IT" sz="1600" b="1" spc="-20" dirty="0">
                <a:solidFill>
                  <a:schemeClr val="accent6">
                    <a:lumMod val="75000"/>
                  </a:schemeClr>
                </a:solidFill>
                <a:ea typeface="Helvetica Neue Thin" panose="020B0403020202020204" pitchFamily="34" charset="0"/>
                <a:cs typeface="Helvetica Neue" panose="02000503000000020004" pitchFamily="2" charset="0"/>
              </a:rPr>
              <a:t> </a:t>
            </a:r>
            <a:r>
              <a:rPr lang="it-IT" sz="1600" b="1" spc="-20" dirty="0" err="1">
                <a:solidFill>
                  <a:schemeClr val="accent6">
                    <a:lumMod val="75000"/>
                  </a:schemeClr>
                </a:solidFill>
                <a:ea typeface="Helvetica Neue Thin" panose="020B0403020202020204" pitchFamily="34" charset="0"/>
                <a:cs typeface="Helvetica Neue" panose="02000503000000020004" pitchFamily="2" charset="0"/>
              </a:rPr>
              <a:t>affect</a:t>
            </a:r>
            <a:r>
              <a:rPr lang="it-IT" sz="1600" b="1" spc="-20" dirty="0">
                <a:solidFill>
                  <a:schemeClr val="accent6">
                    <a:lumMod val="75000"/>
                  </a:schemeClr>
                </a:solidFill>
                <a:ea typeface="Helvetica Neue Thin" panose="020B0403020202020204" pitchFamily="34" charset="0"/>
                <a:cs typeface="Helvetica Neue" panose="02000503000000020004" pitchFamily="2" charset="0"/>
              </a:rPr>
              <a:t> the </a:t>
            </a:r>
            <a:r>
              <a:rPr lang="it-IT" sz="1600" b="1" spc="-20" dirty="0" err="1">
                <a:solidFill>
                  <a:schemeClr val="accent6">
                    <a:lumMod val="75000"/>
                  </a:schemeClr>
                </a:solidFill>
                <a:ea typeface="Helvetica Neue Thin" panose="020B0403020202020204" pitchFamily="34" charset="0"/>
                <a:cs typeface="Helvetica Neue" panose="02000503000000020004" pitchFamily="2" charset="0"/>
              </a:rPr>
              <a:t>experimental</a:t>
            </a:r>
            <a:r>
              <a:rPr lang="it-IT" sz="1600" b="1" spc="-20" dirty="0">
                <a:solidFill>
                  <a:schemeClr val="accent6">
                    <a:lumMod val="75000"/>
                  </a:schemeClr>
                </a:solidFill>
                <a:ea typeface="Helvetica Neue Thin" panose="020B0403020202020204" pitchFamily="34" charset="0"/>
                <a:cs typeface="Helvetica Neue" panose="02000503000000020004" pitchFamily="2" charset="0"/>
              </a:rPr>
              <a:t> cluster </a:t>
            </a:r>
            <a:r>
              <a:rPr lang="it-IT" sz="1600" b="1" spc="-20" dirty="0" err="1">
                <a:solidFill>
                  <a:schemeClr val="accent6">
                    <a:lumMod val="75000"/>
                  </a:schemeClr>
                </a:solidFill>
                <a:ea typeface="Helvetica Neue Thin" panose="020B0403020202020204" pitchFamily="34" charset="0"/>
                <a:cs typeface="Helvetica Neue" panose="02000503000000020004" pitchFamily="2" charset="0"/>
              </a:rPr>
              <a:t>counting</a:t>
            </a:r>
            <a:r>
              <a:rPr lang="it-IT" sz="1600" b="1" spc="-20" dirty="0">
                <a:solidFill>
                  <a:schemeClr val="accent6">
                    <a:lumMod val="75000"/>
                  </a:schemeClr>
                </a:solidFill>
                <a:ea typeface="Helvetica Neue Thin" panose="020B0403020202020204" pitchFamily="34" charset="0"/>
                <a:cs typeface="Helvetica Neue" panose="02000503000000020004" pitchFamily="2" charset="0"/>
              </a:rPr>
              <a:t> </a:t>
            </a:r>
            <a:r>
              <a:rPr lang="it-IT" sz="1600" b="1" spc="-20" dirty="0" err="1">
                <a:solidFill>
                  <a:schemeClr val="accent6">
                    <a:lumMod val="75000"/>
                  </a:schemeClr>
                </a:solidFill>
                <a:ea typeface="Helvetica Neue Thin" panose="020B0403020202020204" pitchFamily="34" charset="0"/>
                <a:cs typeface="Helvetica Neue" panose="02000503000000020004" pitchFamily="2" charset="0"/>
              </a:rPr>
              <a:t>efficiency</a:t>
            </a:r>
            <a:endParaRPr lang="en-US" sz="1600" dirty="0">
              <a:solidFill>
                <a:schemeClr val="accent6">
                  <a:lumMod val="75000"/>
                </a:schemeClr>
              </a:solidFill>
            </a:endParaRPr>
          </a:p>
        </p:txBody>
      </p:sp>
      <p:grpSp>
        <p:nvGrpSpPr>
          <p:cNvPr id="18" name="Group 17">
            <a:extLst>
              <a:ext uri="{FF2B5EF4-FFF2-40B4-BE49-F238E27FC236}">
                <a16:creationId xmlns:a16="http://schemas.microsoft.com/office/drawing/2014/main" id="{9501B059-670F-811D-AE28-9CEA5B4674B3}"/>
              </a:ext>
            </a:extLst>
          </p:cNvPr>
          <p:cNvGrpSpPr/>
          <p:nvPr/>
        </p:nvGrpSpPr>
        <p:grpSpPr>
          <a:xfrm>
            <a:off x="407368" y="2276872"/>
            <a:ext cx="10729192" cy="3642548"/>
            <a:chOff x="407368" y="2276872"/>
            <a:chExt cx="10729192" cy="3642548"/>
          </a:xfrm>
        </p:grpSpPr>
        <p:pic>
          <p:nvPicPr>
            <p:cNvPr id="6" name="Immagine 133">
              <a:extLst>
                <a:ext uri="{FF2B5EF4-FFF2-40B4-BE49-F238E27FC236}">
                  <a16:creationId xmlns:a16="http://schemas.microsoft.com/office/drawing/2014/main" id="{7E5AAFB5-C628-8BF9-BA06-1041138A4B95}"/>
                </a:ext>
              </a:extLst>
            </p:cNvPr>
            <p:cNvPicPr>
              <a:picLocks noChangeAspect="1"/>
            </p:cNvPicPr>
            <p:nvPr/>
          </p:nvPicPr>
          <p:blipFill>
            <a:blip r:embed="rId4">
              <a:duotone>
                <a:schemeClr val="accent2">
                  <a:shade val="45000"/>
                  <a:satMod val="135000"/>
                </a:schemeClr>
                <a:prstClr val="white"/>
              </a:duotone>
              <a:extLst>
                <a:ext uri="{BEBA8EAE-BF5A-486C-A8C5-ECC9F3942E4B}">
                  <a14:imgProps xmlns:a14="http://schemas.microsoft.com/office/drawing/2010/main">
                    <a14:imgLayer r:embed="rId5">
                      <a14:imgEffect>
                        <a14:sharpenSoften amount="50000"/>
                      </a14:imgEffect>
                      <a14:imgEffect>
                        <a14:brightnessContrast contrast="-40000"/>
                      </a14:imgEffect>
                    </a14:imgLayer>
                  </a14:imgProps>
                </a:ext>
              </a:extLst>
            </a:blip>
            <a:stretch>
              <a:fillRect/>
            </a:stretch>
          </p:blipFill>
          <p:spPr>
            <a:xfrm>
              <a:off x="407368" y="4387685"/>
              <a:ext cx="5126210" cy="1531735"/>
            </a:xfrm>
            <a:prstGeom prst="rect">
              <a:avLst/>
            </a:prstGeom>
            <a:ln>
              <a:solidFill>
                <a:schemeClr val="accent1"/>
              </a:solidFill>
            </a:ln>
          </p:spPr>
        </p:pic>
        <p:cxnSp>
          <p:nvCxnSpPr>
            <p:cNvPr id="13" name="Straight Arrow Connector 12">
              <a:extLst>
                <a:ext uri="{FF2B5EF4-FFF2-40B4-BE49-F238E27FC236}">
                  <a16:creationId xmlns:a16="http://schemas.microsoft.com/office/drawing/2014/main" id="{ECB6B9EB-51DC-EF0B-F6A2-248A7BFC4FD6}"/>
                </a:ext>
              </a:extLst>
            </p:cNvPr>
            <p:cNvCxnSpPr>
              <a:cxnSpLocks/>
              <a:stCxn id="6" idx="0"/>
            </p:cNvCxnSpPr>
            <p:nvPr/>
          </p:nvCxnSpPr>
          <p:spPr>
            <a:xfrm flipV="1">
              <a:off x="2970473" y="2470315"/>
              <a:ext cx="1253319" cy="1917370"/>
            </a:xfrm>
            <a:prstGeom prst="straightConnector1">
              <a:avLst/>
            </a:prstGeom>
            <a:ln>
              <a:solidFill>
                <a:schemeClr val="accent3">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75EA69BB-D563-251C-2C5D-F28CAFE0A5C7}"/>
                </a:ext>
              </a:extLst>
            </p:cNvPr>
            <p:cNvCxnSpPr>
              <a:cxnSpLocks/>
            </p:cNvCxnSpPr>
            <p:nvPr/>
          </p:nvCxnSpPr>
          <p:spPr>
            <a:xfrm flipV="1">
              <a:off x="3863752" y="2276872"/>
              <a:ext cx="7272808" cy="2091983"/>
            </a:xfrm>
            <a:prstGeom prst="straightConnector1">
              <a:avLst/>
            </a:prstGeom>
            <a:ln>
              <a:solidFill>
                <a:schemeClr val="accent3">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5942487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196F1F0-39F4-936D-7A4C-944C7495DD96}"/>
              </a:ext>
            </a:extLst>
          </p:cNvPr>
          <p:cNvSpPr>
            <a:spLocks noGrp="1"/>
          </p:cNvSpPr>
          <p:nvPr>
            <p:ph type="sldNum" sz="quarter" idx="12"/>
          </p:nvPr>
        </p:nvSpPr>
        <p:spPr/>
        <p:txBody>
          <a:bodyPr/>
          <a:lstStyle/>
          <a:p>
            <a:fld id="{AAC8B39E-9834-48AB-8748-37836E11701E}" type="slidenum">
              <a:rPr lang="en-US" smtClean="0"/>
              <a:t>3</a:t>
            </a:fld>
            <a:endParaRPr lang="en-US"/>
          </a:p>
        </p:txBody>
      </p:sp>
      <p:pic>
        <p:nvPicPr>
          <p:cNvPr id="26" name="Picture 25">
            <a:extLst>
              <a:ext uri="{FF2B5EF4-FFF2-40B4-BE49-F238E27FC236}">
                <a16:creationId xmlns:a16="http://schemas.microsoft.com/office/drawing/2014/main" id="{E9D99017-51D6-AE3F-DFB2-933FC262B666}"/>
              </a:ext>
            </a:extLst>
          </p:cNvPr>
          <p:cNvPicPr>
            <a:picLocks noChangeAspect="1"/>
          </p:cNvPicPr>
          <p:nvPr/>
        </p:nvPicPr>
        <p:blipFill>
          <a:blip r:embed="rId2"/>
          <a:stretch>
            <a:fillRect/>
          </a:stretch>
        </p:blipFill>
        <p:spPr>
          <a:xfrm rot="1241767">
            <a:off x="9299687" y="1026380"/>
            <a:ext cx="1179497" cy="720000"/>
          </a:xfrm>
          <a:prstGeom prst="rect">
            <a:avLst/>
          </a:prstGeom>
        </p:spPr>
      </p:pic>
      <p:pic>
        <p:nvPicPr>
          <p:cNvPr id="27" name="Picture 26">
            <a:extLst>
              <a:ext uri="{FF2B5EF4-FFF2-40B4-BE49-F238E27FC236}">
                <a16:creationId xmlns:a16="http://schemas.microsoft.com/office/drawing/2014/main" id="{EE7F8510-6170-53E8-E588-7F1968B06A1D}"/>
              </a:ext>
            </a:extLst>
          </p:cNvPr>
          <p:cNvPicPr>
            <a:picLocks noChangeAspect="1"/>
          </p:cNvPicPr>
          <p:nvPr/>
        </p:nvPicPr>
        <p:blipFill>
          <a:blip r:embed="rId3"/>
          <a:stretch>
            <a:fillRect/>
          </a:stretch>
        </p:blipFill>
        <p:spPr>
          <a:xfrm>
            <a:off x="6535066" y="930827"/>
            <a:ext cx="1187234" cy="1080000"/>
          </a:xfrm>
          <a:prstGeom prst="rect">
            <a:avLst/>
          </a:prstGeom>
        </p:spPr>
      </p:pic>
      <p:sp>
        <p:nvSpPr>
          <p:cNvPr id="28" name="TextBox 27">
            <a:extLst>
              <a:ext uri="{FF2B5EF4-FFF2-40B4-BE49-F238E27FC236}">
                <a16:creationId xmlns:a16="http://schemas.microsoft.com/office/drawing/2014/main" id="{819C741A-987B-9E68-1146-A3712E299B29}"/>
              </a:ext>
            </a:extLst>
          </p:cNvPr>
          <p:cNvSpPr txBox="1"/>
          <p:nvPr/>
        </p:nvSpPr>
        <p:spPr>
          <a:xfrm>
            <a:off x="3983287" y="2038194"/>
            <a:ext cx="1441396" cy="523220"/>
          </a:xfrm>
          <a:prstGeom prst="rect">
            <a:avLst/>
          </a:prstGeom>
          <a:noFill/>
        </p:spPr>
        <p:txBody>
          <a:bodyPr wrap="square">
            <a:spAutoFit/>
          </a:bodyPr>
          <a:lstStyle/>
          <a:p>
            <a:pPr algn="ctr"/>
            <a:r>
              <a:rPr lang="en-US" sz="1400" i="0" u="none" strike="noStrike" baseline="0" dirty="0">
                <a:latin typeface="Arial" panose="020B0604020202020204" pitchFamily="34" charset="0"/>
                <a:cs typeface="Arial" panose="020B0604020202020204" pitchFamily="34" charset="0"/>
              </a:rPr>
              <a:t>HV distribution</a:t>
            </a:r>
          </a:p>
          <a:p>
            <a:pPr algn="ctr"/>
            <a:r>
              <a:rPr lang="en-US" sz="1400" i="0" u="none" strike="noStrike" baseline="0" dirty="0">
                <a:latin typeface="Arial" panose="020B0604020202020204" pitchFamily="34" charset="0"/>
                <a:cs typeface="Arial" panose="020B0604020202020204" pitchFamily="34" charset="0"/>
              </a:rPr>
              <a:t>board</a:t>
            </a:r>
            <a:endParaRPr lang="en-US" sz="1400" dirty="0">
              <a:latin typeface="Arial" panose="020B0604020202020204" pitchFamily="34" charset="0"/>
              <a:cs typeface="Arial" panose="020B0604020202020204" pitchFamily="34" charset="0"/>
            </a:endParaRPr>
          </a:p>
        </p:txBody>
      </p:sp>
      <p:pic>
        <p:nvPicPr>
          <p:cNvPr id="29" name="Picture 28">
            <a:extLst>
              <a:ext uri="{FF2B5EF4-FFF2-40B4-BE49-F238E27FC236}">
                <a16:creationId xmlns:a16="http://schemas.microsoft.com/office/drawing/2014/main" id="{0DF4074B-1CD7-9BC7-7288-560D17D2B90B}"/>
              </a:ext>
            </a:extLst>
          </p:cNvPr>
          <p:cNvPicPr>
            <a:picLocks noChangeAspect="1"/>
          </p:cNvPicPr>
          <p:nvPr/>
        </p:nvPicPr>
        <p:blipFill>
          <a:blip r:embed="rId4"/>
          <a:stretch>
            <a:fillRect/>
          </a:stretch>
        </p:blipFill>
        <p:spPr>
          <a:xfrm rot="20073538">
            <a:off x="5408571" y="1064921"/>
            <a:ext cx="1179497" cy="720000"/>
          </a:xfrm>
          <a:prstGeom prst="rect">
            <a:avLst/>
          </a:prstGeom>
        </p:spPr>
      </p:pic>
      <p:pic>
        <p:nvPicPr>
          <p:cNvPr id="30" name="Picture 29">
            <a:extLst>
              <a:ext uri="{FF2B5EF4-FFF2-40B4-BE49-F238E27FC236}">
                <a16:creationId xmlns:a16="http://schemas.microsoft.com/office/drawing/2014/main" id="{E0782325-693F-B810-FECF-34C0DAA492DF}"/>
              </a:ext>
            </a:extLst>
          </p:cNvPr>
          <p:cNvPicPr>
            <a:picLocks noChangeAspect="1"/>
          </p:cNvPicPr>
          <p:nvPr/>
        </p:nvPicPr>
        <p:blipFill rotWithShape="1">
          <a:blip r:embed="rId5"/>
          <a:srcRect l="11079" b="4546"/>
          <a:stretch/>
        </p:blipFill>
        <p:spPr>
          <a:xfrm>
            <a:off x="7734273" y="666380"/>
            <a:ext cx="1670694" cy="1440000"/>
          </a:xfrm>
          <a:prstGeom prst="rect">
            <a:avLst/>
          </a:prstGeom>
        </p:spPr>
      </p:pic>
      <p:pic>
        <p:nvPicPr>
          <p:cNvPr id="31" name="Picture 30">
            <a:extLst>
              <a:ext uri="{FF2B5EF4-FFF2-40B4-BE49-F238E27FC236}">
                <a16:creationId xmlns:a16="http://schemas.microsoft.com/office/drawing/2014/main" id="{6D2D668F-F620-015A-01E0-ED540ABF5C97}"/>
              </a:ext>
            </a:extLst>
          </p:cNvPr>
          <p:cNvPicPr>
            <a:picLocks noChangeAspect="1"/>
          </p:cNvPicPr>
          <p:nvPr/>
        </p:nvPicPr>
        <p:blipFill rotWithShape="1">
          <a:blip r:embed="rId6"/>
          <a:srcRect l="12265" t="20382" r="12700" b="19259"/>
          <a:stretch/>
        </p:blipFill>
        <p:spPr>
          <a:xfrm>
            <a:off x="10472769" y="1165146"/>
            <a:ext cx="1383791" cy="720000"/>
          </a:xfrm>
          <a:prstGeom prst="rect">
            <a:avLst/>
          </a:prstGeom>
        </p:spPr>
      </p:pic>
      <p:pic>
        <p:nvPicPr>
          <p:cNvPr id="32" name="Picture 31">
            <a:extLst>
              <a:ext uri="{FF2B5EF4-FFF2-40B4-BE49-F238E27FC236}">
                <a16:creationId xmlns:a16="http://schemas.microsoft.com/office/drawing/2014/main" id="{0D49E7CE-62CC-08EE-09A4-D5B975E0AF84}"/>
              </a:ext>
            </a:extLst>
          </p:cNvPr>
          <p:cNvPicPr>
            <a:picLocks noChangeAspect="1"/>
          </p:cNvPicPr>
          <p:nvPr/>
        </p:nvPicPr>
        <p:blipFill>
          <a:blip r:embed="rId7"/>
          <a:stretch>
            <a:fillRect/>
          </a:stretch>
        </p:blipFill>
        <p:spPr>
          <a:xfrm>
            <a:off x="11136560" y="398719"/>
            <a:ext cx="720000" cy="720000"/>
          </a:xfrm>
          <a:prstGeom prst="rect">
            <a:avLst/>
          </a:prstGeom>
        </p:spPr>
      </p:pic>
      <p:pic>
        <p:nvPicPr>
          <p:cNvPr id="33" name="Picture 32">
            <a:extLst>
              <a:ext uri="{FF2B5EF4-FFF2-40B4-BE49-F238E27FC236}">
                <a16:creationId xmlns:a16="http://schemas.microsoft.com/office/drawing/2014/main" id="{05510E99-F680-A5D7-69B7-E31483E3D833}"/>
              </a:ext>
            </a:extLst>
          </p:cNvPr>
          <p:cNvPicPr>
            <a:picLocks noChangeAspect="1"/>
          </p:cNvPicPr>
          <p:nvPr/>
        </p:nvPicPr>
        <p:blipFill>
          <a:blip r:embed="rId8"/>
          <a:stretch>
            <a:fillRect/>
          </a:stretch>
        </p:blipFill>
        <p:spPr>
          <a:xfrm>
            <a:off x="168988" y="841187"/>
            <a:ext cx="1504709" cy="1134319"/>
          </a:xfrm>
          <a:prstGeom prst="rect">
            <a:avLst/>
          </a:prstGeom>
        </p:spPr>
      </p:pic>
      <p:pic>
        <p:nvPicPr>
          <p:cNvPr id="34" name="Picture 33">
            <a:extLst>
              <a:ext uri="{FF2B5EF4-FFF2-40B4-BE49-F238E27FC236}">
                <a16:creationId xmlns:a16="http://schemas.microsoft.com/office/drawing/2014/main" id="{906B76DC-6861-8A89-7A6F-06BEBA8E9EE3}"/>
              </a:ext>
            </a:extLst>
          </p:cNvPr>
          <p:cNvPicPr>
            <a:picLocks noChangeAspect="1"/>
          </p:cNvPicPr>
          <p:nvPr/>
        </p:nvPicPr>
        <p:blipFill>
          <a:blip r:embed="rId9"/>
          <a:stretch>
            <a:fillRect/>
          </a:stretch>
        </p:blipFill>
        <p:spPr>
          <a:xfrm>
            <a:off x="1715475" y="847197"/>
            <a:ext cx="459281" cy="1134000"/>
          </a:xfrm>
          <a:prstGeom prst="rect">
            <a:avLst/>
          </a:prstGeom>
        </p:spPr>
      </p:pic>
      <p:pic>
        <p:nvPicPr>
          <p:cNvPr id="35" name="Picture 34">
            <a:extLst>
              <a:ext uri="{FF2B5EF4-FFF2-40B4-BE49-F238E27FC236}">
                <a16:creationId xmlns:a16="http://schemas.microsoft.com/office/drawing/2014/main" id="{59542474-C968-0588-5AD2-4140086C4E06}"/>
              </a:ext>
            </a:extLst>
          </p:cNvPr>
          <p:cNvPicPr>
            <a:picLocks noChangeAspect="1"/>
          </p:cNvPicPr>
          <p:nvPr/>
        </p:nvPicPr>
        <p:blipFill>
          <a:blip r:embed="rId10"/>
          <a:stretch>
            <a:fillRect/>
          </a:stretch>
        </p:blipFill>
        <p:spPr>
          <a:xfrm>
            <a:off x="2117728" y="1157212"/>
            <a:ext cx="1008000" cy="720000"/>
          </a:xfrm>
          <a:prstGeom prst="rect">
            <a:avLst/>
          </a:prstGeom>
        </p:spPr>
      </p:pic>
      <p:pic>
        <p:nvPicPr>
          <p:cNvPr id="36" name="Picture 35">
            <a:extLst>
              <a:ext uri="{FF2B5EF4-FFF2-40B4-BE49-F238E27FC236}">
                <a16:creationId xmlns:a16="http://schemas.microsoft.com/office/drawing/2014/main" id="{011F38D5-E93E-5810-6FDA-C1B9AE2CABCD}"/>
              </a:ext>
            </a:extLst>
          </p:cNvPr>
          <p:cNvPicPr>
            <a:picLocks noChangeAspect="1"/>
          </p:cNvPicPr>
          <p:nvPr/>
        </p:nvPicPr>
        <p:blipFill>
          <a:blip r:embed="rId11"/>
          <a:stretch>
            <a:fillRect/>
          </a:stretch>
        </p:blipFill>
        <p:spPr>
          <a:xfrm>
            <a:off x="3113396" y="1310313"/>
            <a:ext cx="1002667" cy="360000"/>
          </a:xfrm>
          <a:prstGeom prst="rect">
            <a:avLst/>
          </a:prstGeom>
        </p:spPr>
      </p:pic>
      <p:sp>
        <p:nvSpPr>
          <p:cNvPr id="37" name="TextBox 36">
            <a:extLst>
              <a:ext uri="{FF2B5EF4-FFF2-40B4-BE49-F238E27FC236}">
                <a16:creationId xmlns:a16="http://schemas.microsoft.com/office/drawing/2014/main" id="{6F17C44F-2EAA-73EA-7C1B-4B2FB54F991F}"/>
              </a:ext>
            </a:extLst>
          </p:cNvPr>
          <p:cNvSpPr txBox="1"/>
          <p:nvPr/>
        </p:nvSpPr>
        <p:spPr>
          <a:xfrm>
            <a:off x="5412047" y="2072382"/>
            <a:ext cx="1172544" cy="523220"/>
          </a:xfrm>
          <a:prstGeom prst="rect">
            <a:avLst/>
          </a:prstGeom>
          <a:noFill/>
        </p:spPr>
        <p:txBody>
          <a:bodyPr wrap="square">
            <a:spAutoFit/>
          </a:bodyPr>
          <a:lstStyle/>
          <a:p>
            <a:pPr algn="ctr"/>
            <a:r>
              <a:rPr lang="en-US" sz="1400" b="0" i="0" u="none" strike="noStrike" baseline="0" dirty="0">
                <a:latin typeface="Arial" panose="020B0604020202020204" pitchFamily="34" charset="0"/>
                <a:cs typeface="Arial" panose="020B0604020202020204" pitchFamily="34" charset="0"/>
              </a:rPr>
              <a:t>connecting</a:t>
            </a:r>
          </a:p>
          <a:p>
            <a:pPr algn="ctr"/>
            <a:r>
              <a:rPr lang="en-US" sz="1400" b="0" i="0" u="none" strike="noStrike" baseline="0" dirty="0">
                <a:latin typeface="Arial" panose="020B0604020202020204" pitchFamily="34" charset="0"/>
                <a:cs typeface="Arial" panose="020B0604020202020204" pitchFamily="34" charset="0"/>
              </a:rPr>
              <a:t>pin</a:t>
            </a:r>
            <a:endParaRPr lang="en-US" sz="1400" dirty="0">
              <a:latin typeface="Arial" panose="020B0604020202020204" pitchFamily="34" charset="0"/>
              <a:cs typeface="Arial" panose="020B0604020202020204" pitchFamily="34" charset="0"/>
            </a:endParaRPr>
          </a:p>
        </p:txBody>
      </p:sp>
      <p:sp>
        <p:nvSpPr>
          <p:cNvPr id="38" name="TextBox 37">
            <a:extLst>
              <a:ext uri="{FF2B5EF4-FFF2-40B4-BE49-F238E27FC236}">
                <a16:creationId xmlns:a16="http://schemas.microsoft.com/office/drawing/2014/main" id="{884DEC64-28CD-5FF1-3CE0-33B5DFCFF378}"/>
              </a:ext>
            </a:extLst>
          </p:cNvPr>
          <p:cNvSpPr txBox="1"/>
          <p:nvPr/>
        </p:nvSpPr>
        <p:spPr>
          <a:xfrm>
            <a:off x="9352596" y="2103826"/>
            <a:ext cx="1172544" cy="523220"/>
          </a:xfrm>
          <a:prstGeom prst="rect">
            <a:avLst/>
          </a:prstGeom>
          <a:noFill/>
        </p:spPr>
        <p:txBody>
          <a:bodyPr wrap="square">
            <a:spAutoFit/>
          </a:bodyPr>
          <a:lstStyle/>
          <a:p>
            <a:pPr algn="ctr"/>
            <a:r>
              <a:rPr lang="en-US" sz="1400" b="0" i="0" u="none" strike="noStrike" baseline="0" dirty="0">
                <a:latin typeface="Arial" panose="020B0604020202020204" pitchFamily="34" charset="0"/>
                <a:cs typeface="Arial" panose="020B0604020202020204" pitchFamily="34" charset="0"/>
              </a:rPr>
              <a:t>connecting</a:t>
            </a:r>
          </a:p>
          <a:p>
            <a:pPr algn="ctr"/>
            <a:r>
              <a:rPr lang="en-US" sz="1400" b="0" i="0" u="none" strike="noStrike" baseline="0" dirty="0">
                <a:latin typeface="Arial" panose="020B0604020202020204" pitchFamily="34" charset="0"/>
                <a:cs typeface="Arial" panose="020B0604020202020204" pitchFamily="34" charset="0"/>
              </a:rPr>
              <a:t>pin</a:t>
            </a:r>
            <a:endParaRPr lang="en-US" sz="1400" dirty="0">
              <a:latin typeface="Arial" panose="020B0604020202020204" pitchFamily="34" charset="0"/>
              <a:cs typeface="Arial" panose="020B0604020202020204" pitchFamily="34" charset="0"/>
            </a:endParaRPr>
          </a:p>
        </p:txBody>
      </p:sp>
      <p:sp>
        <p:nvSpPr>
          <p:cNvPr id="39" name="TextBox 38">
            <a:extLst>
              <a:ext uri="{FF2B5EF4-FFF2-40B4-BE49-F238E27FC236}">
                <a16:creationId xmlns:a16="http://schemas.microsoft.com/office/drawing/2014/main" id="{4200E679-425A-0C15-3024-1775E757A5BF}"/>
              </a:ext>
            </a:extLst>
          </p:cNvPr>
          <p:cNvSpPr txBox="1"/>
          <p:nvPr/>
        </p:nvSpPr>
        <p:spPr>
          <a:xfrm>
            <a:off x="10320113" y="2134381"/>
            <a:ext cx="1689101" cy="523220"/>
          </a:xfrm>
          <a:prstGeom prst="rect">
            <a:avLst/>
          </a:prstGeom>
          <a:noFill/>
        </p:spPr>
        <p:txBody>
          <a:bodyPr wrap="square">
            <a:spAutoFit/>
          </a:bodyPr>
          <a:lstStyle/>
          <a:p>
            <a:pPr algn="ctr"/>
            <a:r>
              <a:rPr lang="en-US" sz="1400" dirty="0"/>
              <a:t>HV decoupling</a:t>
            </a:r>
          </a:p>
          <a:p>
            <a:pPr algn="ctr"/>
            <a:r>
              <a:rPr lang="en-US" sz="1400" dirty="0"/>
              <a:t>board</a:t>
            </a:r>
          </a:p>
        </p:txBody>
      </p:sp>
      <p:sp>
        <p:nvSpPr>
          <p:cNvPr id="40" name="TextBox 39">
            <a:extLst>
              <a:ext uri="{FF2B5EF4-FFF2-40B4-BE49-F238E27FC236}">
                <a16:creationId xmlns:a16="http://schemas.microsoft.com/office/drawing/2014/main" id="{95D61681-9ADF-7592-5F9C-38B82A344057}"/>
              </a:ext>
            </a:extLst>
          </p:cNvPr>
          <p:cNvSpPr txBox="1"/>
          <p:nvPr/>
        </p:nvSpPr>
        <p:spPr>
          <a:xfrm>
            <a:off x="6961793" y="2106380"/>
            <a:ext cx="1229330" cy="584775"/>
          </a:xfrm>
          <a:prstGeom prst="rect">
            <a:avLst/>
          </a:prstGeom>
          <a:noFill/>
        </p:spPr>
        <p:txBody>
          <a:bodyPr wrap="square">
            <a:spAutoFit/>
          </a:bodyPr>
          <a:lstStyle/>
          <a:p>
            <a:pPr algn="ctr"/>
            <a:r>
              <a:rPr lang="en-US" sz="1600" dirty="0"/>
              <a:t>drift tube</a:t>
            </a:r>
          </a:p>
          <a:p>
            <a:pPr algn="ctr"/>
            <a:r>
              <a:rPr lang="en-US" sz="1600" dirty="0"/>
              <a:t>end cap</a:t>
            </a:r>
          </a:p>
        </p:txBody>
      </p:sp>
      <p:sp>
        <p:nvSpPr>
          <p:cNvPr id="41" name="TextBox 40">
            <a:extLst>
              <a:ext uri="{FF2B5EF4-FFF2-40B4-BE49-F238E27FC236}">
                <a16:creationId xmlns:a16="http://schemas.microsoft.com/office/drawing/2014/main" id="{E40D4ECA-15C0-89CC-60EE-6801D949501E}"/>
              </a:ext>
            </a:extLst>
          </p:cNvPr>
          <p:cNvSpPr txBox="1"/>
          <p:nvPr/>
        </p:nvSpPr>
        <p:spPr>
          <a:xfrm>
            <a:off x="139156" y="2087080"/>
            <a:ext cx="1346732" cy="523220"/>
          </a:xfrm>
          <a:prstGeom prst="rect">
            <a:avLst/>
          </a:prstGeom>
          <a:noFill/>
        </p:spPr>
        <p:txBody>
          <a:bodyPr wrap="square">
            <a:spAutoFit/>
          </a:bodyPr>
          <a:lstStyle/>
          <a:p>
            <a:pPr algn="ctr"/>
            <a:r>
              <a:rPr lang="en-US" sz="1400" dirty="0"/>
              <a:t>SY 1527</a:t>
            </a:r>
          </a:p>
          <a:p>
            <a:pPr algn="ctr"/>
            <a:r>
              <a:rPr lang="en-US" sz="1400" dirty="0"/>
              <a:t>Mainframe</a:t>
            </a:r>
          </a:p>
        </p:txBody>
      </p:sp>
      <p:sp>
        <p:nvSpPr>
          <p:cNvPr id="42" name="TextBox 41">
            <a:extLst>
              <a:ext uri="{FF2B5EF4-FFF2-40B4-BE49-F238E27FC236}">
                <a16:creationId xmlns:a16="http://schemas.microsoft.com/office/drawing/2014/main" id="{28A14B2B-D70C-4D1E-282A-FDC2DA85B6A2}"/>
              </a:ext>
            </a:extLst>
          </p:cNvPr>
          <p:cNvSpPr txBox="1"/>
          <p:nvPr/>
        </p:nvSpPr>
        <p:spPr>
          <a:xfrm>
            <a:off x="1247430" y="2072382"/>
            <a:ext cx="948505" cy="523220"/>
          </a:xfrm>
          <a:prstGeom prst="rect">
            <a:avLst/>
          </a:prstGeom>
          <a:noFill/>
        </p:spPr>
        <p:txBody>
          <a:bodyPr wrap="square">
            <a:spAutoFit/>
          </a:bodyPr>
          <a:lstStyle/>
          <a:p>
            <a:pPr algn="ctr"/>
            <a:r>
              <a:rPr lang="en-US" sz="1400" dirty="0"/>
              <a:t>1535P</a:t>
            </a:r>
          </a:p>
          <a:p>
            <a:pPr algn="ctr"/>
            <a:r>
              <a:rPr lang="en-US" sz="1400" dirty="0"/>
              <a:t>24ch</a:t>
            </a:r>
          </a:p>
        </p:txBody>
      </p:sp>
      <p:sp>
        <p:nvSpPr>
          <p:cNvPr id="43" name="TextBox 42">
            <a:extLst>
              <a:ext uri="{FF2B5EF4-FFF2-40B4-BE49-F238E27FC236}">
                <a16:creationId xmlns:a16="http://schemas.microsoft.com/office/drawing/2014/main" id="{989DA6C1-83D5-A1AA-A4DA-F109940CC40D}"/>
              </a:ext>
            </a:extLst>
          </p:cNvPr>
          <p:cNvSpPr txBox="1"/>
          <p:nvPr/>
        </p:nvSpPr>
        <p:spPr>
          <a:xfrm>
            <a:off x="1850636" y="1959699"/>
            <a:ext cx="1496840" cy="954107"/>
          </a:xfrm>
          <a:prstGeom prst="rect">
            <a:avLst/>
          </a:prstGeom>
          <a:noFill/>
        </p:spPr>
        <p:txBody>
          <a:bodyPr wrap="square">
            <a:spAutoFit/>
          </a:bodyPr>
          <a:lstStyle/>
          <a:p>
            <a:pPr algn="ctr"/>
            <a:r>
              <a:rPr lang="en-US" sz="1400" dirty="0"/>
              <a:t>CAEN </a:t>
            </a:r>
          </a:p>
          <a:p>
            <a:pPr algn="ctr"/>
            <a:r>
              <a:rPr lang="en-US" sz="1400" dirty="0"/>
              <a:t>A996</a:t>
            </a:r>
          </a:p>
          <a:p>
            <a:pPr algn="ctr"/>
            <a:r>
              <a:rPr lang="en-US" sz="1400" dirty="0" err="1"/>
              <a:t>Radiall</a:t>
            </a:r>
            <a:r>
              <a:rPr lang="en-US" sz="1400" dirty="0"/>
              <a:t> 691803004</a:t>
            </a:r>
          </a:p>
        </p:txBody>
      </p:sp>
      <p:sp>
        <p:nvSpPr>
          <p:cNvPr id="44" name="TextBox 43">
            <a:extLst>
              <a:ext uri="{FF2B5EF4-FFF2-40B4-BE49-F238E27FC236}">
                <a16:creationId xmlns:a16="http://schemas.microsoft.com/office/drawing/2014/main" id="{CF190946-15A4-B8F3-30CD-192054DACFDC}"/>
              </a:ext>
            </a:extLst>
          </p:cNvPr>
          <p:cNvSpPr txBox="1"/>
          <p:nvPr/>
        </p:nvSpPr>
        <p:spPr>
          <a:xfrm>
            <a:off x="2968415" y="2010903"/>
            <a:ext cx="1103987" cy="523220"/>
          </a:xfrm>
          <a:prstGeom prst="rect">
            <a:avLst/>
          </a:prstGeom>
          <a:noFill/>
        </p:spPr>
        <p:txBody>
          <a:bodyPr wrap="square">
            <a:spAutoFit/>
          </a:bodyPr>
          <a:lstStyle/>
          <a:p>
            <a:pPr algn="ctr"/>
            <a:r>
              <a:rPr lang="en-US" sz="1400" b="0" i="0" u="none" strike="noStrike" baseline="0" dirty="0">
                <a:latin typeface="ArialMT"/>
              </a:rPr>
              <a:t>24 leads</a:t>
            </a:r>
          </a:p>
          <a:p>
            <a:pPr algn="ctr"/>
            <a:r>
              <a:rPr lang="en-US" sz="1400" b="0" i="0" u="none" strike="noStrike" baseline="0" dirty="0">
                <a:latin typeface="ArialMT"/>
              </a:rPr>
              <a:t>HV cable</a:t>
            </a:r>
            <a:endParaRPr lang="en-US" sz="1400" dirty="0"/>
          </a:p>
        </p:txBody>
      </p:sp>
      <p:pic>
        <p:nvPicPr>
          <p:cNvPr id="45" name="Picture 44">
            <a:extLst>
              <a:ext uri="{FF2B5EF4-FFF2-40B4-BE49-F238E27FC236}">
                <a16:creationId xmlns:a16="http://schemas.microsoft.com/office/drawing/2014/main" id="{E120D009-5F54-8E66-AD73-22488D6FB928}"/>
              </a:ext>
            </a:extLst>
          </p:cNvPr>
          <p:cNvPicPr>
            <a:picLocks noChangeAspect="1"/>
          </p:cNvPicPr>
          <p:nvPr/>
        </p:nvPicPr>
        <p:blipFill rotWithShape="1">
          <a:blip r:embed="rId12"/>
          <a:srcRect l="11795" t="19219" r="12589" b="16382"/>
          <a:stretch/>
        </p:blipFill>
        <p:spPr>
          <a:xfrm>
            <a:off x="4081780" y="1165146"/>
            <a:ext cx="1318961" cy="720000"/>
          </a:xfrm>
          <a:prstGeom prst="rect">
            <a:avLst/>
          </a:prstGeom>
        </p:spPr>
      </p:pic>
      <p:sp>
        <p:nvSpPr>
          <p:cNvPr id="46" name="CasellaDiTesto 5">
            <a:extLst>
              <a:ext uri="{FF2B5EF4-FFF2-40B4-BE49-F238E27FC236}">
                <a16:creationId xmlns:a16="http://schemas.microsoft.com/office/drawing/2014/main" id="{AACBE996-7FC7-7629-31C7-8F6D9DC51ACF}"/>
              </a:ext>
            </a:extLst>
          </p:cNvPr>
          <p:cNvSpPr txBox="1"/>
          <p:nvPr/>
        </p:nvSpPr>
        <p:spPr>
          <a:xfrm>
            <a:off x="4886951" y="112388"/>
            <a:ext cx="2418098" cy="369332"/>
          </a:xfrm>
          <a:prstGeom prst="rect">
            <a:avLst/>
          </a:prstGeom>
          <a:noFill/>
        </p:spPr>
        <p:txBody>
          <a:bodyPr wrap="none" rtlCol="0">
            <a:spAutoFit/>
          </a:bodyPr>
          <a:lstStyle/>
          <a:p>
            <a:pPr algn="ctr"/>
            <a:r>
              <a:rPr lang="en-US" b="1" dirty="0">
                <a:solidFill>
                  <a:srgbClr val="C00000"/>
                </a:solidFill>
              </a:rPr>
              <a:t>The connecting scheme</a:t>
            </a:r>
            <a:endParaRPr lang="en-US" sz="1800" b="1" dirty="0">
              <a:solidFill>
                <a:srgbClr val="C00000"/>
              </a:solidFill>
            </a:endParaRPr>
          </a:p>
        </p:txBody>
      </p:sp>
      <p:sp>
        <p:nvSpPr>
          <p:cNvPr id="47" name="TextBox 46">
            <a:extLst>
              <a:ext uri="{FF2B5EF4-FFF2-40B4-BE49-F238E27FC236}">
                <a16:creationId xmlns:a16="http://schemas.microsoft.com/office/drawing/2014/main" id="{595A66DE-FFA5-A042-1440-A40FAB5505B8}"/>
              </a:ext>
            </a:extLst>
          </p:cNvPr>
          <p:cNvSpPr txBox="1"/>
          <p:nvPr/>
        </p:nvSpPr>
        <p:spPr>
          <a:xfrm>
            <a:off x="218556" y="3376559"/>
            <a:ext cx="2410315" cy="369332"/>
          </a:xfrm>
          <a:prstGeom prst="rect">
            <a:avLst/>
          </a:prstGeom>
          <a:noFill/>
        </p:spPr>
        <p:txBody>
          <a:bodyPr wrap="square">
            <a:spAutoFit/>
          </a:bodyPr>
          <a:lstStyle/>
          <a:p>
            <a:pPr algn="ctr"/>
            <a:r>
              <a:rPr lang="en-US" b="1" dirty="0">
                <a:solidFill>
                  <a:srgbClr val="C00000"/>
                </a:solidFill>
              </a:rPr>
              <a:t>Trigger scintillator</a:t>
            </a:r>
            <a:endParaRPr lang="en-US" sz="1800" b="1" dirty="0">
              <a:solidFill>
                <a:srgbClr val="C00000"/>
              </a:solidFill>
            </a:endParaRPr>
          </a:p>
        </p:txBody>
      </p:sp>
      <p:pic>
        <p:nvPicPr>
          <p:cNvPr id="48" name="Picture 47" descr="A picture containing accessory, case&#10;&#10;Description automatically generated">
            <a:extLst>
              <a:ext uri="{FF2B5EF4-FFF2-40B4-BE49-F238E27FC236}">
                <a16:creationId xmlns:a16="http://schemas.microsoft.com/office/drawing/2014/main" id="{92893E82-6258-FAAA-8081-2C4C0130B779}"/>
              </a:ext>
            </a:extLst>
          </p:cNvPr>
          <p:cNvPicPr>
            <a:picLocks noChangeAspect="1"/>
          </p:cNvPicPr>
          <p:nvPr/>
        </p:nvPicPr>
        <p:blipFill rotWithShape="1">
          <a:blip r:embed="rId13"/>
          <a:srcRect l="6997" t="27963" r="4395" b="17778"/>
          <a:stretch/>
        </p:blipFill>
        <p:spPr>
          <a:xfrm>
            <a:off x="343066" y="3938657"/>
            <a:ext cx="2351585" cy="1080000"/>
          </a:xfrm>
          <a:prstGeom prst="rect">
            <a:avLst/>
          </a:prstGeom>
        </p:spPr>
      </p:pic>
      <p:sp>
        <p:nvSpPr>
          <p:cNvPr id="49" name="TextBox 48">
            <a:extLst>
              <a:ext uri="{FF2B5EF4-FFF2-40B4-BE49-F238E27FC236}">
                <a16:creationId xmlns:a16="http://schemas.microsoft.com/office/drawing/2014/main" id="{C71A0295-E0A1-1519-5166-CE350284A2E3}"/>
              </a:ext>
            </a:extLst>
          </p:cNvPr>
          <p:cNvSpPr txBox="1"/>
          <p:nvPr/>
        </p:nvSpPr>
        <p:spPr>
          <a:xfrm>
            <a:off x="239016" y="5063644"/>
            <a:ext cx="2886711" cy="1531445"/>
          </a:xfrm>
          <a:prstGeom prst="rect">
            <a:avLst/>
          </a:prstGeom>
          <a:noFill/>
        </p:spPr>
        <p:txBody>
          <a:bodyPr wrap="square">
            <a:spAutoFit/>
          </a:bodyPr>
          <a:lstStyle/>
          <a:p>
            <a:pPr>
              <a:lnSpc>
                <a:spcPct val="150000"/>
              </a:lnSpc>
            </a:pPr>
            <a:r>
              <a:rPr lang="en-US" sz="1600" dirty="0"/>
              <a:t>Two scintillator tiles (12 cm x 4 cm), placed upstream and downstream of the drift tubes pack, instrumented with </a:t>
            </a:r>
            <a:r>
              <a:rPr lang="en-US" sz="1600" dirty="0" err="1"/>
              <a:t>SiPM</a:t>
            </a:r>
            <a:r>
              <a:rPr lang="en-US" sz="1600" dirty="0"/>
              <a:t>.</a:t>
            </a:r>
          </a:p>
        </p:txBody>
      </p:sp>
      <p:sp>
        <p:nvSpPr>
          <p:cNvPr id="50" name="TextBox 49">
            <a:extLst>
              <a:ext uri="{FF2B5EF4-FFF2-40B4-BE49-F238E27FC236}">
                <a16:creationId xmlns:a16="http://schemas.microsoft.com/office/drawing/2014/main" id="{34BA060B-C93C-6D89-62B6-75337267E058}"/>
              </a:ext>
            </a:extLst>
          </p:cNvPr>
          <p:cNvSpPr txBox="1"/>
          <p:nvPr/>
        </p:nvSpPr>
        <p:spPr>
          <a:xfrm>
            <a:off x="8064311" y="3250267"/>
            <a:ext cx="2823243" cy="369332"/>
          </a:xfrm>
          <a:prstGeom prst="rect">
            <a:avLst/>
          </a:prstGeom>
          <a:noFill/>
        </p:spPr>
        <p:txBody>
          <a:bodyPr wrap="square">
            <a:spAutoFit/>
          </a:bodyPr>
          <a:lstStyle/>
          <a:p>
            <a:pPr algn="ctr"/>
            <a:r>
              <a:rPr lang="en-US" b="1" dirty="0">
                <a:solidFill>
                  <a:srgbClr val="C00000"/>
                </a:solidFill>
              </a:rPr>
              <a:t>Portable gas system</a:t>
            </a:r>
          </a:p>
        </p:txBody>
      </p:sp>
      <p:sp>
        <p:nvSpPr>
          <p:cNvPr id="51" name="TextBox 50">
            <a:extLst>
              <a:ext uri="{FF2B5EF4-FFF2-40B4-BE49-F238E27FC236}">
                <a16:creationId xmlns:a16="http://schemas.microsoft.com/office/drawing/2014/main" id="{94018F0C-9CA7-999A-3873-B99099072DF9}"/>
              </a:ext>
            </a:extLst>
          </p:cNvPr>
          <p:cNvSpPr txBox="1"/>
          <p:nvPr/>
        </p:nvSpPr>
        <p:spPr>
          <a:xfrm>
            <a:off x="3959141" y="3762840"/>
            <a:ext cx="3379472" cy="3008772"/>
          </a:xfrm>
          <a:prstGeom prst="rect">
            <a:avLst/>
          </a:prstGeom>
          <a:noFill/>
        </p:spPr>
        <p:txBody>
          <a:bodyPr wrap="square" rtlCol="0">
            <a:spAutoFit/>
          </a:bodyPr>
          <a:lstStyle/>
          <a:p>
            <a:pPr>
              <a:lnSpc>
                <a:spcPct val="150000"/>
              </a:lnSpc>
            </a:pPr>
            <a:r>
              <a:rPr lang="en-US" sz="1600" dirty="0"/>
              <a:t>The gas system :</a:t>
            </a:r>
          </a:p>
          <a:p>
            <a:pPr marL="285750" indent="-285750">
              <a:lnSpc>
                <a:spcPct val="150000"/>
              </a:lnSpc>
              <a:buFontTx/>
              <a:buChar char="-"/>
            </a:pPr>
            <a:r>
              <a:rPr lang="en-US" sz="1600" dirty="0"/>
              <a:t>sets the needed gas mixture</a:t>
            </a:r>
          </a:p>
          <a:p>
            <a:pPr marL="285750" indent="-285750">
              <a:lnSpc>
                <a:spcPct val="150000"/>
              </a:lnSpc>
              <a:buFontTx/>
              <a:buChar char="-"/>
            </a:pPr>
            <a:r>
              <a:rPr lang="en-US" sz="1600" dirty="0"/>
              <a:t>checks the gas pressure at the entrance and at the exit of the tubes </a:t>
            </a:r>
          </a:p>
          <a:p>
            <a:pPr marL="285750" indent="-285750">
              <a:lnSpc>
                <a:spcPct val="150000"/>
              </a:lnSpc>
              <a:buFontTx/>
              <a:buChar char="-"/>
            </a:pPr>
            <a:r>
              <a:rPr lang="en-US" sz="1600" dirty="0"/>
              <a:t>maintains constant the gas pressure inside the tubes, by using a proportional valve and a pump.</a:t>
            </a:r>
          </a:p>
        </p:txBody>
      </p:sp>
      <p:grpSp>
        <p:nvGrpSpPr>
          <p:cNvPr id="64" name="Group 63">
            <a:extLst>
              <a:ext uri="{FF2B5EF4-FFF2-40B4-BE49-F238E27FC236}">
                <a16:creationId xmlns:a16="http://schemas.microsoft.com/office/drawing/2014/main" id="{7B00CCC2-D631-44F8-37E1-44451A514128}"/>
              </a:ext>
            </a:extLst>
          </p:cNvPr>
          <p:cNvGrpSpPr/>
          <p:nvPr/>
        </p:nvGrpSpPr>
        <p:grpSpPr>
          <a:xfrm>
            <a:off x="7484967" y="3758651"/>
            <a:ext cx="3840000" cy="2880000"/>
            <a:chOff x="6976597" y="3889079"/>
            <a:chExt cx="3840000" cy="2880000"/>
          </a:xfrm>
        </p:grpSpPr>
        <p:pic>
          <p:nvPicPr>
            <p:cNvPr id="52" name="Picture 51" descr="A picture containing indoor, blue, engine&#10;&#10;Description automatically generated">
              <a:extLst>
                <a:ext uri="{FF2B5EF4-FFF2-40B4-BE49-F238E27FC236}">
                  <a16:creationId xmlns:a16="http://schemas.microsoft.com/office/drawing/2014/main" id="{CF301001-8971-0155-3DEB-749665AC4ACC}"/>
                </a:ext>
              </a:extLst>
            </p:cNvPr>
            <p:cNvPicPr>
              <a:picLocks noChangeAspect="1"/>
            </p:cNvPicPr>
            <p:nvPr/>
          </p:nvPicPr>
          <p:blipFill>
            <a:blip r:embed="rId14"/>
            <a:stretch>
              <a:fillRect/>
            </a:stretch>
          </p:blipFill>
          <p:spPr>
            <a:xfrm>
              <a:off x="6976597" y="3889079"/>
              <a:ext cx="3840000" cy="2880000"/>
            </a:xfrm>
            <a:prstGeom prst="rect">
              <a:avLst/>
            </a:prstGeom>
          </p:spPr>
        </p:pic>
        <p:sp>
          <p:nvSpPr>
            <p:cNvPr id="53" name="TextBox 52">
              <a:extLst>
                <a:ext uri="{FF2B5EF4-FFF2-40B4-BE49-F238E27FC236}">
                  <a16:creationId xmlns:a16="http://schemas.microsoft.com/office/drawing/2014/main" id="{286F120A-7D95-2701-5F4E-5FA02F09CCD1}"/>
                </a:ext>
              </a:extLst>
            </p:cNvPr>
            <p:cNvSpPr txBox="1"/>
            <p:nvPr/>
          </p:nvSpPr>
          <p:spPr>
            <a:xfrm>
              <a:off x="8311180" y="4054880"/>
              <a:ext cx="585417" cy="276999"/>
            </a:xfrm>
            <a:prstGeom prst="rect">
              <a:avLst/>
            </a:prstGeom>
            <a:solidFill>
              <a:schemeClr val="bg1"/>
            </a:solidFill>
            <a:ln>
              <a:solidFill>
                <a:srgbClr val="7030A0"/>
              </a:solidFill>
            </a:ln>
          </p:spPr>
          <p:txBody>
            <a:bodyPr wrap="none" rtlCol="0">
              <a:spAutoFit/>
            </a:bodyPr>
            <a:lstStyle/>
            <a:p>
              <a:pPr algn="ctr"/>
              <a:r>
                <a:rPr lang="en-US" sz="1200" b="1" dirty="0">
                  <a:solidFill>
                    <a:srgbClr val="7030A0"/>
                  </a:solidFill>
                </a:rPr>
                <a:t>Mixer</a:t>
              </a:r>
            </a:p>
          </p:txBody>
        </p:sp>
        <p:sp>
          <p:nvSpPr>
            <p:cNvPr id="54" name="TextBox 53">
              <a:extLst>
                <a:ext uri="{FF2B5EF4-FFF2-40B4-BE49-F238E27FC236}">
                  <a16:creationId xmlns:a16="http://schemas.microsoft.com/office/drawing/2014/main" id="{975059FB-11CB-7A6E-17E8-52C648243385}"/>
                </a:ext>
              </a:extLst>
            </p:cNvPr>
            <p:cNvSpPr txBox="1"/>
            <p:nvPr/>
          </p:nvSpPr>
          <p:spPr>
            <a:xfrm>
              <a:off x="7196026" y="4054880"/>
              <a:ext cx="612668" cy="276999"/>
            </a:xfrm>
            <a:prstGeom prst="rect">
              <a:avLst/>
            </a:prstGeom>
            <a:solidFill>
              <a:schemeClr val="bg1"/>
            </a:solidFill>
            <a:ln>
              <a:solidFill>
                <a:schemeClr val="accent2"/>
              </a:solidFill>
            </a:ln>
          </p:spPr>
          <p:txBody>
            <a:bodyPr wrap="none" rtlCol="0">
              <a:spAutoFit/>
            </a:bodyPr>
            <a:lstStyle/>
            <a:p>
              <a:pPr algn="ctr"/>
              <a:r>
                <a:rPr lang="en-US" sz="1200" b="1" dirty="0">
                  <a:solidFill>
                    <a:schemeClr val="accent1"/>
                  </a:solidFill>
                </a:rPr>
                <a:t>Pump</a:t>
              </a:r>
            </a:p>
          </p:txBody>
        </p:sp>
        <p:sp>
          <p:nvSpPr>
            <p:cNvPr id="55" name="TextBox 54">
              <a:extLst>
                <a:ext uri="{FF2B5EF4-FFF2-40B4-BE49-F238E27FC236}">
                  <a16:creationId xmlns:a16="http://schemas.microsoft.com/office/drawing/2014/main" id="{69A08A06-7941-84A2-DDD0-E0603032FDF8}"/>
                </a:ext>
              </a:extLst>
            </p:cNvPr>
            <p:cNvSpPr txBox="1"/>
            <p:nvPr/>
          </p:nvSpPr>
          <p:spPr>
            <a:xfrm>
              <a:off x="7649781" y="5515648"/>
              <a:ext cx="954107" cy="276999"/>
            </a:xfrm>
            <a:prstGeom prst="rect">
              <a:avLst/>
            </a:prstGeom>
            <a:solidFill>
              <a:schemeClr val="bg1"/>
            </a:solidFill>
            <a:ln>
              <a:solidFill>
                <a:srgbClr val="FF0000"/>
              </a:solidFill>
            </a:ln>
          </p:spPr>
          <p:txBody>
            <a:bodyPr wrap="none" rtlCol="0">
              <a:spAutoFit/>
            </a:bodyPr>
            <a:lstStyle/>
            <a:p>
              <a:pPr algn="ctr"/>
              <a:r>
                <a:rPr lang="en-US" sz="1200" b="1" dirty="0">
                  <a:solidFill>
                    <a:srgbClr val="FF0000"/>
                  </a:solidFill>
                </a:rPr>
                <a:t>Flowmeter</a:t>
              </a:r>
            </a:p>
          </p:txBody>
        </p:sp>
        <p:sp>
          <p:nvSpPr>
            <p:cNvPr id="56" name="TextBox 55">
              <a:extLst>
                <a:ext uri="{FF2B5EF4-FFF2-40B4-BE49-F238E27FC236}">
                  <a16:creationId xmlns:a16="http://schemas.microsoft.com/office/drawing/2014/main" id="{7EC2D74F-3B5B-2024-66AB-CDD6ECD46328}"/>
                </a:ext>
              </a:extLst>
            </p:cNvPr>
            <p:cNvSpPr txBox="1"/>
            <p:nvPr/>
          </p:nvSpPr>
          <p:spPr>
            <a:xfrm>
              <a:off x="8967563" y="3984632"/>
              <a:ext cx="1047595" cy="646331"/>
            </a:xfrm>
            <a:prstGeom prst="rect">
              <a:avLst/>
            </a:prstGeom>
            <a:solidFill>
              <a:schemeClr val="bg1"/>
            </a:solidFill>
            <a:ln>
              <a:solidFill>
                <a:schemeClr val="accent3">
                  <a:lumMod val="60000"/>
                  <a:lumOff val="40000"/>
                </a:schemeClr>
              </a:solidFill>
            </a:ln>
          </p:spPr>
          <p:txBody>
            <a:bodyPr wrap="square" rtlCol="0">
              <a:spAutoFit/>
            </a:bodyPr>
            <a:lstStyle/>
            <a:p>
              <a:pPr algn="ctr"/>
              <a:r>
                <a:rPr lang="en-US" sz="1200" b="1" dirty="0">
                  <a:solidFill>
                    <a:schemeClr val="accent3"/>
                  </a:solidFill>
                </a:rPr>
                <a:t>Barometer for inlet pressure </a:t>
              </a:r>
            </a:p>
          </p:txBody>
        </p:sp>
        <p:sp>
          <p:nvSpPr>
            <p:cNvPr id="57" name="TextBox 56">
              <a:extLst>
                <a:ext uri="{FF2B5EF4-FFF2-40B4-BE49-F238E27FC236}">
                  <a16:creationId xmlns:a16="http://schemas.microsoft.com/office/drawing/2014/main" id="{74FD5896-AE17-D63C-60CB-B91B9498D502}"/>
                </a:ext>
              </a:extLst>
            </p:cNvPr>
            <p:cNvSpPr txBox="1"/>
            <p:nvPr/>
          </p:nvSpPr>
          <p:spPr>
            <a:xfrm>
              <a:off x="9981531" y="4788774"/>
              <a:ext cx="707447" cy="646331"/>
            </a:xfrm>
            <a:prstGeom prst="rect">
              <a:avLst/>
            </a:prstGeom>
            <a:solidFill>
              <a:schemeClr val="bg1"/>
            </a:solidFill>
            <a:ln>
              <a:solidFill>
                <a:srgbClr val="FFC000"/>
              </a:solidFill>
            </a:ln>
          </p:spPr>
          <p:txBody>
            <a:bodyPr wrap="square" rtlCol="0">
              <a:spAutoFit/>
            </a:bodyPr>
            <a:lstStyle/>
            <a:p>
              <a:pPr algn="ctr"/>
              <a:r>
                <a:rPr lang="en-US" sz="1200" dirty="0">
                  <a:solidFill>
                    <a:srgbClr val="FFC000"/>
                  </a:solidFill>
                </a:rPr>
                <a:t>Flow control valve</a:t>
              </a:r>
            </a:p>
          </p:txBody>
        </p:sp>
        <p:sp>
          <p:nvSpPr>
            <p:cNvPr id="58" name="TextBox 57">
              <a:extLst>
                <a:ext uri="{FF2B5EF4-FFF2-40B4-BE49-F238E27FC236}">
                  <a16:creationId xmlns:a16="http://schemas.microsoft.com/office/drawing/2014/main" id="{D138CBED-A9B9-8B16-222A-8FAE3F82A1ED}"/>
                </a:ext>
              </a:extLst>
            </p:cNvPr>
            <p:cNvSpPr txBox="1"/>
            <p:nvPr/>
          </p:nvSpPr>
          <p:spPr>
            <a:xfrm>
              <a:off x="8850623" y="5693995"/>
              <a:ext cx="1047595" cy="646331"/>
            </a:xfrm>
            <a:prstGeom prst="rect">
              <a:avLst/>
            </a:prstGeom>
            <a:solidFill>
              <a:schemeClr val="bg1"/>
            </a:solidFill>
            <a:ln>
              <a:solidFill>
                <a:srgbClr val="92D050"/>
              </a:solidFill>
            </a:ln>
          </p:spPr>
          <p:txBody>
            <a:bodyPr wrap="square" rtlCol="0">
              <a:spAutoFit/>
            </a:bodyPr>
            <a:lstStyle/>
            <a:p>
              <a:pPr algn="ctr"/>
              <a:r>
                <a:rPr lang="en-US" sz="1200" b="1" dirty="0">
                  <a:solidFill>
                    <a:srgbClr val="00B050"/>
                  </a:solidFill>
                </a:rPr>
                <a:t>Barometer for outlet pressure </a:t>
              </a:r>
            </a:p>
          </p:txBody>
        </p:sp>
        <p:cxnSp>
          <p:nvCxnSpPr>
            <p:cNvPr id="59" name="Straight Arrow Connector 58">
              <a:extLst>
                <a:ext uri="{FF2B5EF4-FFF2-40B4-BE49-F238E27FC236}">
                  <a16:creationId xmlns:a16="http://schemas.microsoft.com/office/drawing/2014/main" id="{2D744CE4-811C-EBA9-7F01-2D8D80894008}"/>
                </a:ext>
              </a:extLst>
            </p:cNvPr>
            <p:cNvCxnSpPr>
              <a:cxnSpLocks/>
            </p:cNvCxnSpPr>
            <p:nvPr/>
          </p:nvCxnSpPr>
          <p:spPr>
            <a:xfrm>
              <a:off x="8603888" y="4331879"/>
              <a:ext cx="52126" cy="207337"/>
            </a:xfrm>
            <a:prstGeom prst="straightConnector1">
              <a:avLst/>
            </a:prstGeom>
            <a:ln w="28575">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a:extLst>
                <a:ext uri="{FF2B5EF4-FFF2-40B4-BE49-F238E27FC236}">
                  <a16:creationId xmlns:a16="http://schemas.microsoft.com/office/drawing/2014/main" id="{DCCD5E6F-759B-D084-91A9-52AFF4F75329}"/>
                </a:ext>
              </a:extLst>
            </p:cNvPr>
            <p:cNvCxnSpPr>
              <a:cxnSpLocks/>
            </p:cNvCxnSpPr>
            <p:nvPr/>
          </p:nvCxnSpPr>
          <p:spPr>
            <a:xfrm flipH="1">
              <a:off x="7436893" y="4321971"/>
              <a:ext cx="40428" cy="351417"/>
            </a:xfrm>
            <a:prstGeom prst="straightConnector1">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61" name="Straight Arrow Connector 60">
              <a:extLst>
                <a:ext uri="{FF2B5EF4-FFF2-40B4-BE49-F238E27FC236}">
                  <a16:creationId xmlns:a16="http://schemas.microsoft.com/office/drawing/2014/main" id="{C9282EB8-6972-8315-F001-2903B636CC3F}"/>
                </a:ext>
              </a:extLst>
            </p:cNvPr>
            <p:cNvCxnSpPr>
              <a:cxnSpLocks/>
            </p:cNvCxnSpPr>
            <p:nvPr/>
          </p:nvCxnSpPr>
          <p:spPr>
            <a:xfrm flipH="1" flipV="1">
              <a:off x="8219985" y="5237543"/>
              <a:ext cx="192495" cy="278105"/>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2" name="Straight Arrow Connector 61">
              <a:extLst>
                <a:ext uri="{FF2B5EF4-FFF2-40B4-BE49-F238E27FC236}">
                  <a16:creationId xmlns:a16="http://schemas.microsoft.com/office/drawing/2014/main" id="{BF10A774-3F6C-6DB9-C4BB-B27EA3B4B43D}"/>
                </a:ext>
              </a:extLst>
            </p:cNvPr>
            <p:cNvCxnSpPr>
              <a:cxnSpLocks/>
            </p:cNvCxnSpPr>
            <p:nvPr/>
          </p:nvCxnSpPr>
          <p:spPr>
            <a:xfrm flipH="1">
              <a:off x="8126835" y="5792647"/>
              <a:ext cx="285645" cy="165801"/>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3" name="Straight Arrow Connector 62">
              <a:extLst>
                <a:ext uri="{FF2B5EF4-FFF2-40B4-BE49-F238E27FC236}">
                  <a16:creationId xmlns:a16="http://schemas.microsoft.com/office/drawing/2014/main" id="{920ACBAF-1267-23D6-3C64-ECB8FF48356C}"/>
                </a:ext>
              </a:extLst>
            </p:cNvPr>
            <p:cNvCxnSpPr>
              <a:cxnSpLocks/>
            </p:cNvCxnSpPr>
            <p:nvPr/>
          </p:nvCxnSpPr>
          <p:spPr>
            <a:xfrm>
              <a:off x="9898218" y="5792647"/>
              <a:ext cx="470954" cy="61088"/>
            </a:xfrm>
            <a:prstGeom prst="straightConnector1">
              <a:avLst/>
            </a:prstGeom>
            <a:ln w="28575">
              <a:solidFill>
                <a:schemeClr val="accent5">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9495026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32C4504-F017-CFD6-FE31-F5AE051BA9C3}"/>
              </a:ext>
            </a:extLst>
          </p:cNvPr>
          <p:cNvSpPr>
            <a:spLocks noGrp="1"/>
          </p:cNvSpPr>
          <p:nvPr>
            <p:ph type="sldNum" sz="quarter" idx="12"/>
          </p:nvPr>
        </p:nvSpPr>
        <p:spPr/>
        <p:txBody>
          <a:bodyPr/>
          <a:lstStyle/>
          <a:p>
            <a:fld id="{AAC8B39E-9834-48AB-8748-37836E11701E}" type="slidenum">
              <a:rPr lang="en-US" smtClean="0"/>
              <a:t>4</a:t>
            </a:fld>
            <a:endParaRPr lang="en-US"/>
          </a:p>
        </p:txBody>
      </p:sp>
      <p:sp>
        <p:nvSpPr>
          <p:cNvPr id="3" name="TextBox 2">
            <a:extLst>
              <a:ext uri="{FF2B5EF4-FFF2-40B4-BE49-F238E27FC236}">
                <a16:creationId xmlns:a16="http://schemas.microsoft.com/office/drawing/2014/main" id="{128F2085-3257-B001-911F-81FD61728779}"/>
              </a:ext>
            </a:extLst>
          </p:cNvPr>
          <p:cNvSpPr txBox="1"/>
          <p:nvPr/>
        </p:nvSpPr>
        <p:spPr>
          <a:xfrm>
            <a:off x="4254243" y="23647"/>
            <a:ext cx="4321399" cy="584775"/>
          </a:xfrm>
          <a:prstGeom prst="rect">
            <a:avLst/>
          </a:prstGeom>
          <a:noFill/>
        </p:spPr>
        <p:txBody>
          <a:bodyPr wrap="square">
            <a:spAutoFit/>
          </a:bodyPr>
          <a:lstStyle/>
          <a:p>
            <a:pPr algn="ctr"/>
            <a:r>
              <a:rPr lang="en-US" b="1" dirty="0">
                <a:solidFill>
                  <a:srgbClr val="C00000"/>
                </a:solidFill>
              </a:rPr>
              <a:t>The DAQ system: WDB wave dream board</a:t>
            </a:r>
            <a:r>
              <a:rPr lang="en-US" sz="1800" dirty="0"/>
              <a:t>  </a:t>
            </a:r>
            <a:r>
              <a:rPr lang="en-US" sz="1400" dirty="0"/>
              <a:t>16 </a:t>
            </a:r>
            <a:r>
              <a:rPr lang="en-US" sz="1400" dirty="0" err="1"/>
              <a:t>ch</a:t>
            </a:r>
            <a:r>
              <a:rPr lang="en-US" sz="1400" dirty="0"/>
              <a:t> </a:t>
            </a:r>
            <a:r>
              <a:rPr lang="en-US" sz="1400" b="1" dirty="0"/>
              <a:t>D</a:t>
            </a:r>
            <a:r>
              <a:rPr lang="en-US" sz="1400" dirty="0"/>
              <a:t>rs4 </a:t>
            </a:r>
            <a:r>
              <a:rPr lang="en-US" sz="1400" b="1" dirty="0" err="1"/>
              <a:t>REA</a:t>
            </a:r>
            <a:r>
              <a:rPr lang="en-US" sz="1400" dirty="0" err="1"/>
              <a:t>dout</a:t>
            </a:r>
            <a:r>
              <a:rPr lang="en-US" sz="1400" dirty="0"/>
              <a:t> </a:t>
            </a:r>
            <a:r>
              <a:rPr lang="en-US" sz="1400" b="1" dirty="0"/>
              <a:t>M</a:t>
            </a:r>
            <a:r>
              <a:rPr lang="en-US" sz="1400" dirty="0"/>
              <a:t>odule</a:t>
            </a:r>
            <a:endParaRPr lang="en-US" b="1" dirty="0"/>
          </a:p>
        </p:txBody>
      </p:sp>
      <p:pic>
        <p:nvPicPr>
          <p:cNvPr id="4" name="Picture 9" descr="Picture 9">
            <a:extLst>
              <a:ext uri="{FF2B5EF4-FFF2-40B4-BE49-F238E27FC236}">
                <a16:creationId xmlns:a16="http://schemas.microsoft.com/office/drawing/2014/main" id="{09A33737-8EED-5F19-A8A2-740F56640096}"/>
              </a:ext>
            </a:extLst>
          </p:cNvPr>
          <p:cNvPicPr>
            <a:picLocks noChangeAspect="1"/>
          </p:cNvPicPr>
          <p:nvPr/>
        </p:nvPicPr>
        <p:blipFill>
          <a:blip r:embed="rId2"/>
          <a:srcRect l="10" t="47291" r="10"/>
          <a:stretch>
            <a:fillRect/>
          </a:stretch>
        </p:blipFill>
        <p:spPr>
          <a:xfrm>
            <a:off x="3205753" y="1448310"/>
            <a:ext cx="2890247" cy="1800000"/>
          </a:xfrm>
          <a:prstGeom prst="rect">
            <a:avLst/>
          </a:prstGeom>
          <a:ln w="12700">
            <a:miter lim="400000"/>
          </a:ln>
        </p:spPr>
      </p:pic>
      <p:pic>
        <p:nvPicPr>
          <p:cNvPr id="5" name="Picture 10" descr="Picture 10">
            <a:extLst>
              <a:ext uri="{FF2B5EF4-FFF2-40B4-BE49-F238E27FC236}">
                <a16:creationId xmlns:a16="http://schemas.microsoft.com/office/drawing/2014/main" id="{B76068D4-BBB5-DF8B-8C2F-0A61C335541C}"/>
              </a:ext>
            </a:extLst>
          </p:cNvPr>
          <p:cNvPicPr>
            <a:picLocks noChangeAspect="1"/>
          </p:cNvPicPr>
          <p:nvPr/>
        </p:nvPicPr>
        <p:blipFill>
          <a:blip r:embed="rId3"/>
          <a:stretch>
            <a:fillRect/>
          </a:stretch>
        </p:blipFill>
        <p:spPr>
          <a:xfrm>
            <a:off x="346050" y="1448310"/>
            <a:ext cx="2744130" cy="1800000"/>
          </a:xfrm>
          <a:prstGeom prst="rect">
            <a:avLst/>
          </a:prstGeom>
          <a:ln w="12700">
            <a:miter lim="400000"/>
          </a:ln>
        </p:spPr>
      </p:pic>
      <p:sp>
        <p:nvSpPr>
          <p:cNvPr id="7" name="TextBox 6">
            <a:extLst>
              <a:ext uri="{FF2B5EF4-FFF2-40B4-BE49-F238E27FC236}">
                <a16:creationId xmlns:a16="http://schemas.microsoft.com/office/drawing/2014/main" id="{4030E39A-5E80-1D1C-0C61-092B256E403E}"/>
              </a:ext>
            </a:extLst>
          </p:cNvPr>
          <p:cNvSpPr txBox="1"/>
          <p:nvPr/>
        </p:nvSpPr>
        <p:spPr>
          <a:xfrm>
            <a:off x="105123" y="737675"/>
            <a:ext cx="11780344" cy="369332"/>
          </a:xfrm>
          <a:prstGeom prst="rect">
            <a:avLst/>
          </a:prstGeom>
          <a:noFill/>
        </p:spPr>
        <p:txBody>
          <a:bodyPr wrap="square">
            <a:spAutoFit/>
          </a:bodyPr>
          <a:lstStyle/>
          <a:p>
            <a:r>
              <a:rPr lang="en-US" dirty="0"/>
              <a:t>16 channels data acquisition board designed and used by the  MEG2 experiment at PSI (μ </a:t>
            </a:r>
            <a:r>
              <a:rPr lang="en-US" dirty="0">
                <a:sym typeface="Wingdings"/>
              </a:rPr>
              <a:t> e + γ)</a:t>
            </a:r>
            <a:endParaRPr lang="en-US" dirty="0"/>
          </a:p>
        </p:txBody>
      </p:sp>
      <p:pic>
        <p:nvPicPr>
          <p:cNvPr id="43" name="Picture 42">
            <a:extLst>
              <a:ext uri="{FF2B5EF4-FFF2-40B4-BE49-F238E27FC236}">
                <a16:creationId xmlns:a16="http://schemas.microsoft.com/office/drawing/2014/main" id="{5649AB9F-90D3-EF08-BA90-366494DB3A2E}"/>
              </a:ext>
            </a:extLst>
          </p:cNvPr>
          <p:cNvPicPr>
            <a:picLocks noChangeAspect="1"/>
          </p:cNvPicPr>
          <p:nvPr/>
        </p:nvPicPr>
        <p:blipFill>
          <a:blip r:embed="rId4"/>
          <a:stretch>
            <a:fillRect/>
          </a:stretch>
        </p:blipFill>
        <p:spPr>
          <a:xfrm>
            <a:off x="6414943" y="1274106"/>
            <a:ext cx="5373757" cy="2142266"/>
          </a:xfrm>
          <a:prstGeom prst="rect">
            <a:avLst/>
          </a:prstGeom>
        </p:spPr>
      </p:pic>
      <p:sp>
        <p:nvSpPr>
          <p:cNvPr id="46" name="Analog switched capacitor array: analog memory with a depth of 1024 sampling cells developed at PSI, perform a “sliding window” sampling.…">
            <a:extLst>
              <a:ext uri="{FF2B5EF4-FFF2-40B4-BE49-F238E27FC236}">
                <a16:creationId xmlns:a16="http://schemas.microsoft.com/office/drawing/2014/main" id="{4952DEB3-E62B-FCB4-46EB-DAF9A7331C3A}"/>
              </a:ext>
            </a:extLst>
          </p:cNvPr>
          <p:cNvSpPr txBox="1">
            <a:spLocks/>
          </p:cNvSpPr>
          <p:nvPr/>
        </p:nvSpPr>
        <p:spPr>
          <a:xfrm>
            <a:off x="242465" y="3596097"/>
            <a:ext cx="11505659" cy="2331686"/>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numCol="1" spcCol="38100">
            <a:normAutofit/>
          </a:bodyPr>
          <a:lstStyle>
            <a:lvl1pPr marL="0" marR="0" indent="0" algn="l" defTabSz="825500" rtl="0" latinLnBrk="0">
              <a:lnSpc>
                <a:spcPct val="100000"/>
              </a:lnSpc>
              <a:spcBef>
                <a:spcPts val="0"/>
              </a:spcBef>
              <a:spcAft>
                <a:spcPts val="0"/>
              </a:spcAft>
              <a:buClrTx/>
              <a:buSzTx/>
              <a:buFontTx/>
              <a:buNone/>
              <a:tabLst/>
              <a:defRPr sz="5500" b="1" i="0" u="none" strike="noStrike" cap="none" spc="0" baseline="0">
                <a:solidFill>
                  <a:srgbClr val="000000"/>
                </a:solidFill>
                <a:uFillTx/>
                <a:latin typeface="+mj-lt"/>
                <a:ea typeface="+mj-ea"/>
                <a:cs typeface="+mj-cs"/>
                <a:sym typeface="Helvetica Neue"/>
              </a:defRPr>
            </a:lvl1pPr>
            <a:lvl2pPr marL="1308100" marR="0" indent="-698500" algn="l" defTabSz="825500" rtl="0" latinLnBrk="0">
              <a:lnSpc>
                <a:spcPct val="100000"/>
              </a:lnSpc>
              <a:spcBef>
                <a:spcPts val="0"/>
              </a:spcBef>
              <a:spcAft>
                <a:spcPts val="0"/>
              </a:spcAft>
              <a:buClrTx/>
              <a:buSzPct val="123000"/>
              <a:buFontTx/>
              <a:buChar char="•"/>
              <a:tabLst/>
              <a:defRPr sz="5500" b="1" i="0" u="none" strike="noStrike" cap="none" spc="0" baseline="0">
                <a:solidFill>
                  <a:srgbClr val="000000"/>
                </a:solidFill>
                <a:uFillTx/>
                <a:latin typeface="+mj-lt"/>
                <a:ea typeface="+mj-ea"/>
                <a:cs typeface="+mj-cs"/>
                <a:sym typeface="Helvetica Neue"/>
              </a:defRPr>
            </a:lvl2pPr>
            <a:lvl3pPr marL="1917700" marR="0" indent="-698500" algn="l" defTabSz="825500" rtl="0" latinLnBrk="0">
              <a:lnSpc>
                <a:spcPct val="100000"/>
              </a:lnSpc>
              <a:spcBef>
                <a:spcPts val="0"/>
              </a:spcBef>
              <a:spcAft>
                <a:spcPts val="0"/>
              </a:spcAft>
              <a:buClrTx/>
              <a:buSzPct val="123000"/>
              <a:buFontTx/>
              <a:buChar char="•"/>
              <a:tabLst/>
              <a:defRPr sz="5500" b="1" i="0" u="none" strike="noStrike" cap="none" spc="0" baseline="0">
                <a:solidFill>
                  <a:srgbClr val="000000"/>
                </a:solidFill>
                <a:uFillTx/>
                <a:latin typeface="+mj-lt"/>
                <a:ea typeface="+mj-ea"/>
                <a:cs typeface="+mj-cs"/>
                <a:sym typeface="Helvetica Neue"/>
              </a:defRPr>
            </a:lvl3pPr>
            <a:lvl4pPr marL="2527300" marR="0" indent="-698500" algn="l" defTabSz="825500" rtl="0" latinLnBrk="0">
              <a:lnSpc>
                <a:spcPct val="100000"/>
              </a:lnSpc>
              <a:spcBef>
                <a:spcPts val="0"/>
              </a:spcBef>
              <a:spcAft>
                <a:spcPts val="0"/>
              </a:spcAft>
              <a:buClrTx/>
              <a:buSzPct val="123000"/>
              <a:buFontTx/>
              <a:buChar char="•"/>
              <a:tabLst/>
              <a:defRPr sz="5500" b="1" i="0" u="none" strike="noStrike" cap="none" spc="0" baseline="0">
                <a:solidFill>
                  <a:srgbClr val="000000"/>
                </a:solidFill>
                <a:uFillTx/>
                <a:latin typeface="+mj-lt"/>
                <a:ea typeface="+mj-ea"/>
                <a:cs typeface="+mj-cs"/>
                <a:sym typeface="Helvetica Neue"/>
              </a:defRPr>
            </a:lvl4pPr>
            <a:lvl5pPr marL="3136900" marR="0" indent="-698500" algn="l" defTabSz="825500" rtl="0" latinLnBrk="0">
              <a:lnSpc>
                <a:spcPct val="100000"/>
              </a:lnSpc>
              <a:spcBef>
                <a:spcPts val="0"/>
              </a:spcBef>
              <a:spcAft>
                <a:spcPts val="0"/>
              </a:spcAft>
              <a:buClrTx/>
              <a:buSzPct val="123000"/>
              <a:buFontTx/>
              <a:buChar char="•"/>
              <a:tabLst/>
              <a:defRPr sz="5500" b="1" i="0" u="none" strike="noStrike" cap="none" spc="0" baseline="0">
                <a:solidFill>
                  <a:srgbClr val="000000"/>
                </a:solidFill>
                <a:uFillTx/>
                <a:latin typeface="+mj-lt"/>
                <a:ea typeface="+mj-ea"/>
                <a:cs typeface="+mj-cs"/>
                <a:sym typeface="Helvetica Neue"/>
              </a:defRPr>
            </a:lvl5pPr>
            <a:lvl6pPr marL="3657600" marR="0" indent="-609600" algn="l" defTabSz="2438337"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j-lt"/>
                <a:ea typeface="+mj-ea"/>
                <a:cs typeface="+mj-cs"/>
                <a:sym typeface="Helvetica Neue"/>
              </a:defRPr>
            </a:lvl6pPr>
            <a:lvl7pPr marL="4267200" marR="0" indent="-609600" algn="l" defTabSz="2438337"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j-lt"/>
                <a:ea typeface="+mj-ea"/>
                <a:cs typeface="+mj-cs"/>
                <a:sym typeface="Helvetica Neue"/>
              </a:defRPr>
            </a:lvl7pPr>
            <a:lvl8pPr marL="4876800" marR="0" indent="-609600" algn="l" defTabSz="2438337"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j-lt"/>
                <a:ea typeface="+mj-ea"/>
                <a:cs typeface="+mj-cs"/>
                <a:sym typeface="Helvetica Neue"/>
              </a:defRPr>
            </a:lvl8pPr>
            <a:lvl9pPr marL="5486400" marR="0" indent="-609600" algn="l" defTabSz="2438337"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j-lt"/>
                <a:ea typeface="+mj-ea"/>
                <a:cs typeface="+mj-cs"/>
                <a:sym typeface="Helvetica Neue"/>
              </a:defRPr>
            </a:lvl9pPr>
          </a:lstStyle>
          <a:p>
            <a:pPr marL="285750" marR="0" lvl="0" indent="-285750" algn="l" defTabSz="640079" rtl="0" eaLnBrk="1" fontAlgn="auto" latinLnBrk="0" hangingPunct="1">
              <a:lnSpc>
                <a:spcPct val="100000"/>
              </a:lnSpc>
              <a:spcBef>
                <a:spcPts val="0"/>
              </a:spcBef>
              <a:spcAft>
                <a:spcPts val="0"/>
              </a:spcAft>
              <a:buClrTx/>
              <a:buSzPct val="123000"/>
              <a:buFont typeface="Arial" panose="020B0604020202020204" pitchFamily="34" charset="0"/>
              <a:buChar char="•"/>
              <a:tabLst/>
              <a:defRPr sz="2800">
                <a:solidFill>
                  <a:srgbClr val="004D80"/>
                </a:solidFill>
                <a:latin typeface="Arial"/>
                <a:ea typeface="Arial"/>
                <a:cs typeface="Arial"/>
                <a:sym typeface="Arial"/>
              </a:defRPr>
            </a:pPr>
            <a:r>
              <a:rPr kumimoji="0" lang="en-US" sz="1600" b="1" i="0" u="none" strike="noStrike" kern="0" cap="none" spc="0" normalizeH="0" baseline="0" noProof="0" dirty="0">
                <a:ln>
                  <a:noFill/>
                </a:ln>
                <a:solidFill>
                  <a:schemeClr val="tx1"/>
                </a:solidFill>
                <a:effectLst/>
                <a:uLnTx/>
                <a:uFillTx/>
                <a:latin typeface="+mn-lt"/>
                <a:ea typeface="Arial"/>
                <a:cs typeface="Arial"/>
                <a:sym typeface="Arial"/>
              </a:rPr>
              <a:t>Analog switched capacitor array</a:t>
            </a:r>
            <a:r>
              <a:rPr kumimoji="0" lang="en-US" sz="1600" b="0" i="0" u="none" strike="noStrike" kern="0" cap="none" spc="0" normalizeH="0" baseline="0" noProof="0" dirty="0">
                <a:ln>
                  <a:noFill/>
                </a:ln>
                <a:solidFill>
                  <a:schemeClr val="tx1"/>
                </a:solidFill>
                <a:effectLst/>
                <a:uLnTx/>
                <a:uFillTx/>
                <a:latin typeface="+mn-lt"/>
                <a:ea typeface="Arial"/>
                <a:cs typeface="Arial"/>
                <a:sym typeface="Arial"/>
              </a:rPr>
              <a:t>: analog memory with a depth of 1024 sampling cells, perform a “</a:t>
            </a:r>
            <a:r>
              <a:rPr kumimoji="0" lang="en-US" sz="1600" b="1" i="0" u="none" strike="noStrike" kern="0" cap="none" spc="0" normalizeH="0" baseline="0" noProof="0" dirty="0">
                <a:ln>
                  <a:noFill/>
                </a:ln>
                <a:solidFill>
                  <a:schemeClr val="tx1"/>
                </a:solidFill>
                <a:effectLst/>
                <a:uLnTx/>
                <a:uFillTx/>
                <a:latin typeface="+mn-lt"/>
                <a:ea typeface="Arial"/>
                <a:cs typeface="Arial"/>
                <a:sym typeface="Arial"/>
              </a:rPr>
              <a:t>sliding window</a:t>
            </a:r>
            <a:r>
              <a:rPr kumimoji="0" lang="en-US" sz="1600" b="0" i="0" u="none" strike="noStrike" kern="0" cap="none" spc="0" normalizeH="0" baseline="0" noProof="0" dirty="0">
                <a:ln>
                  <a:noFill/>
                </a:ln>
                <a:solidFill>
                  <a:schemeClr val="tx1"/>
                </a:solidFill>
                <a:effectLst/>
                <a:uLnTx/>
                <a:uFillTx/>
                <a:latin typeface="+mn-lt"/>
                <a:ea typeface="Arial"/>
                <a:cs typeface="Arial"/>
                <a:sym typeface="Arial"/>
              </a:rPr>
              <a:t>” sampling.</a:t>
            </a:r>
          </a:p>
          <a:p>
            <a:pPr marL="355600" marR="0" lvl="0" indent="-355600" algn="l" defTabSz="640079" rtl="0" eaLnBrk="1" fontAlgn="auto" latinLnBrk="0" hangingPunct="1">
              <a:lnSpc>
                <a:spcPct val="100000"/>
              </a:lnSpc>
              <a:spcBef>
                <a:spcPts val="0"/>
              </a:spcBef>
              <a:spcAft>
                <a:spcPts val="0"/>
              </a:spcAft>
              <a:buClrTx/>
              <a:buSzPct val="123000"/>
              <a:buFont typeface="Arial"/>
              <a:buChar char="✴"/>
              <a:tabLst/>
              <a:defRPr sz="2800" b="0">
                <a:latin typeface="Arial"/>
                <a:ea typeface="Arial"/>
                <a:cs typeface="Arial"/>
                <a:sym typeface="Arial"/>
              </a:defRPr>
            </a:pPr>
            <a:endParaRPr kumimoji="0" lang="en-US" sz="1600" b="0" i="0" u="none" strike="noStrike" kern="0" cap="none" spc="0" normalizeH="0" baseline="0" noProof="0" dirty="0">
              <a:ln>
                <a:noFill/>
              </a:ln>
              <a:solidFill>
                <a:schemeClr val="tx1"/>
              </a:solidFill>
              <a:effectLst/>
              <a:uLnTx/>
              <a:uFillTx/>
              <a:latin typeface="+mn-lt"/>
              <a:ea typeface="Arial"/>
              <a:cs typeface="Arial"/>
              <a:sym typeface="Arial"/>
            </a:endParaRPr>
          </a:p>
          <a:p>
            <a:pPr marL="285750" marR="0" lvl="0" indent="-285750" algn="l" defTabSz="640079" rtl="0" eaLnBrk="1" fontAlgn="auto" latinLnBrk="0" hangingPunct="1">
              <a:lnSpc>
                <a:spcPct val="100000"/>
              </a:lnSpc>
              <a:spcBef>
                <a:spcPts val="0"/>
              </a:spcBef>
              <a:spcAft>
                <a:spcPts val="0"/>
              </a:spcAft>
              <a:buClrTx/>
              <a:buSzPct val="123000"/>
              <a:buFont typeface="Arial" panose="020B0604020202020204" pitchFamily="34" charset="0"/>
              <a:buChar char="•"/>
              <a:tabLst/>
              <a:defRPr sz="2800">
                <a:solidFill>
                  <a:srgbClr val="004D80"/>
                </a:solidFill>
                <a:latin typeface="Arial"/>
                <a:ea typeface="Arial"/>
                <a:cs typeface="Arial"/>
                <a:sym typeface="Arial"/>
              </a:defRPr>
            </a:pPr>
            <a:r>
              <a:rPr kumimoji="0" lang="en-US" sz="1600" b="1" i="0" u="none" strike="noStrike" kern="0" cap="none" spc="0" normalizeH="0" baseline="0" noProof="0" dirty="0">
                <a:ln>
                  <a:noFill/>
                </a:ln>
                <a:solidFill>
                  <a:schemeClr val="tx1"/>
                </a:solidFill>
                <a:effectLst/>
                <a:uLnTx/>
                <a:uFillTx/>
                <a:latin typeface="+mn-lt"/>
                <a:ea typeface="Arial"/>
                <a:cs typeface="Arial"/>
                <a:sym typeface="Arial"/>
              </a:rPr>
              <a:t>500MSPS ↔ 5GSPS sampling speed </a:t>
            </a:r>
            <a:r>
              <a:rPr kumimoji="0" lang="en-US" sz="1600" b="0" i="0" u="none" strike="noStrike" kern="0" cap="none" spc="0" normalizeH="0" baseline="0" noProof="0" dirty="0">
                <a:ln>
                  <a:noFill/>
                </a:ln>
                <a:solidFill>
                  <a:schemeClr val="tx1"/>
                </a:solidFill>
                <a:effectLst/>
                <a:uLnTx/>
                <a:uFillTx/>
                <a:latin typeface="+mn-lt"/>
                <a:ea typeface="Arial"/>
                <a:cs typeface="Arial"/>
                <a:sym typeface="Arial"/>
              </a:rPr>
              <a:t>with 11.5 bit signal-noise ratio </a:t>
            </a:r>
          </a:p>
          <a:p>
            <a:pPr marL="712469" marR="0" lvl="1" indent="-285750" algn="l" defTabSz="640079" rtl="0" eaLnBrk="1" fontAlgn="auto" latinLnBrk="0" hangingPunct="1">
              <a:lnSpc>
                <a:spcPct val="100000"/>
              </a:lnSpc>
              <a:spcBef>
                <a:spcPts val="0"/>
              </a:spcBef>
              <a:spcAft>
                <a:spcPts val="0"/>
              </a:spcAft>
              <a:buClrTx/>
              <a:buSzPct val="123000"/>
              <a:buFont typeface="Courier New" panose="02070309020205020404" pitchFamily="49" charset="0"/>
              <a:buChar char="o"/>
              <a:tabLst/>
              <a:defRPr sz="2800" b="0">
                <a:solidFill>
                  <a:srgbClr val="004D80"/>
                </a:solidFill>
                <a:latin typeface="Arial"/>
                <a:ea typeface="Arial"/>
                <a:cs typeface="Arial"/>
                <a:sym typeface="Arial"/>
              </a:defRPr>
            </a:pPr>
            <a:r>
              <a:rPr kumimoji="0" lang="en-US" sz="1600" b="0" i="0" u="none" strike="noStrike" kern="0" cap="none" spc="0" normalizeH="0" baseline="0" noProof="0" dirty="0">
                <a:ln>
                  <a:noFill/>
                </a:ln>
                <a:solidFill>
                  <a:schemeClr val="tx1"/>
                </a:solidFill>
                <a:effectLst/>
                <a:uLnTx/>
                <a:uFillTx/>
                <a:latin typeface="+mn-lt"/>
                <a:ea typeface="Arial"/>
                <a:cs typeface="Arial"/>
                <a:sym typeface="Arial"/>
              </a:rPr>
              <a:t>8 analog channels + 1 clock-dedicated channel for sub 50ps time alignment</a:t>
            </a:r>
          </a:p>
          <a:p>
            <a:pPr marL="400050" marR="0" lvl="0" indent="-400050" algn="l" defTabSz="640079" rtl="0" eaLnBrk="1" fontAlgn="auto" latinLnBrk="0" hangingPunct="1">
              <a:lnSpc>
                <a:spcPct val="100000"/>
              </a:lnSpc>
              <a:spcBef>
                <a:spcPts val="0"/>
              </a:spcBef>
              <a:spcAft>
                <a:spcPts val="0"/>
              </a:spcAft>
              <a:buClrTx/>
              <a:buSzPct val="100000"/>
              <a:buFont typeface="Helvetica"/>
              <a:buChar char="✴"/>
              <a:tabLst/>
              <a:defRPr sz="2800" b="0">
                <a:solidFill>
                  <a:srgbClr val="004D80"/>
                </a:solidFill>
                <a:latin typeface="+mn-lt"/>
                <a:ea typeface="+mn-ea"/>
                <a:cs typeface="+mn-cs"/>
                <a:sym typeface="Helvetica"/>
              </a:defRPr>
            </a:pPr>
            <a:endParaRPr kumimoji="0" lang="en-US" sz="1600" b="0" i="0" u="none" strike="noStrike" kern="0" cap="none" spc="0" normalizeH="0" baseline="0" noProof="0" dirty="0">
              <a:ln>
                <a:noFill/>
              </a:ln>
              <a:solidFill>
                <a:schemeClr val="tx1"/>
              </a:solidFill>
              <a:effectLst/>
              <a:uLnTx/>
              <a:uFillTx/>
              <a:latin typeface="+mn-lt"/>
              <a:ea typeface="+mn-ea"/>
              <a:cs typeface="Helvetica"/>
              <a:sym typeface="Helvetica"/>
            </a:endParaRPr>
          </a:p>
          <a:p>
            <a:pPr marL="285750" marR="0" lvl="0" indent="-285750" algn="l" defTabSz="640079" rtl="0" eaLnBrk="1" fontAlgn="auto" latinLnBrk="0" hangingPunct="1">
              <a:lnSpc>
                <a:spcPct val="100000"/>
              </a:lnSpc>
              <a:spcBef>
                <a:spcPts val="0"/>
              </a:spcBef>
              <a:spcAft>
                <a:spcPts val="0"/>
              </a:spcAft>
              <a:buClrTx/>
              <a:buSzPct val="100000"/>
              <a:buFont typeface="Arial" panose="020B0604020202020204" pitchFamily="34" charset="0"/>
              <a:buChar char="•"/>
              <a:tabLst/>
              <a:defRPr sz="2800" b="0">
                <a:solidFill>
                  <a:srgbClr val="004D80"/>
                </a:solidFill>
                <a:latin typeface="+mn-lt"/>
                <a:ea typeface="+mn-ea"/>
                <a:cs typeface="+mn-cs"/>
                <a:sym typeface="Helvetica"/>
              </a:defRPr>
            </a:pPr>
            <a:r>
              <a:rPr kumimoji="0" lang="en-US" sz="1600" b="0" i="0" u="none" strike="noStrike" kern="0" cap="none" spc="0" normalizeH="0" baseline="0" noProof="0" dirty="0">
                <a:ln>
                  <a:noFill/>
                </a:ln>
                <a:solidFill>
                  <a:schemeClr val="tx1"/>
                </a:solidFill>
                <a:effectLst/>
                <a:uLnTx/>
                <a:uFillTx/>
                <a:latin typeface="+mn-lt"/>
                <a:ea typeface="+mn-ea"/>
                <a:cs typeface="Helvetica"/>
                <a:sym typeface="Helvetica"/>
              </a:rPr>
              <a:t>Pile-up rejection 		O(~10 ns)</a:t>
            </a:r>
          </a:p>
          <a:p>
            <a:pPr marL="285750" marR="0" lvl="0" indent="-285750" algn="l" defTabSz="640079" rtl="0" eaLnBrk="1" fontAlgn="auto" latinLnBrk="0" hangingPunct="1">
              <a:lnSpc>
                <a:spcPct val="100000"/>
              </a:lnSpc>
              <a:spcBef>
                <a:spcPts val="0"/>
              </a:spcBef>
              <a:spcAft>
                <a:spcPts val="0"/>
              </a:spcAft>
              <a:buClrTx/>
              <a:buSzPct val="100000"/>
              <a:buFont typeface="Arial" panose="020B0604020202020204" pitchFamily="34" charset="0"/>
              <a:buChar char="•"/>
              <a:tabLst/>
              <a:defRPr sz="2800" b="0">
                <a:solidFill>
                  <a:srgbClr val="004D80"/>
                </a:solidFill>
                <a:latin typeface="+mn-lt"/>
                <a:ea typeface="+mn-ea"/>
                <a:cs typeface="+mn-cs"/>
                <a:sym typeface="Helvetica"/>
              </a:defRPr>
            </a:pPr>
            <a:r>
              <a:rPr kumimoji="0" lang="en-US" sz="1600" b="0" i="0" u="none" strike="noStrike" kern="0" cap="none" spc="0" normalizeH="0" baseline="0" noProof="0" dirty="0">
                <a:ln>
                  <a:noFill/>
                </a:ln>
                <a:solidFill>
                  <a:schemeClr val="tx1"/>
                </a:solidFill>
                <a:effectLst/>
                <a:uLnTx/>
                <a:uFillTx/>
                <a:latin typeface="+mn-lt"/>
                <a:ea typeface="+mn-ea"/>
                <a:cs typeface="Helvetica"/>
                <a:sym typeface="Helvetica"/>
              </a:rPr>
              <a:t>Time measurement 	O(10 </a:t>
            </a:r>
            <a:r>
              <a:rPr kumimoji="0" lang="en-US" sz="1600" b="0" i="0" u="none" strike="noStrike" kern="0" cap="none" spc="0" normalizeH="0" baseline="0" noProof="0" dirty="0" err="1">
                <a:ln>
                  <a:noFill/>
                </a:ln>
                <a:solidFill>
                  <a:schemeClr val="tx1"/>
                </a:solidFill>
                <a:effectLst/>
                <a:uLnTx/>
                <a:uFillTx/>
                <a:latin typeface="+mn-lt"/>
                <a:ea typeface="+mn-ea"/>
                <a:cs typeface="Helvetica"/>
                <a:sym typeface="Helvetica"/>
              </a:rPr>
              <a:t>ps</a:t>
            </a:r>
            <a:r>
              <a:rPr kumimoji="0" lang="en-US" sz="1600" b="0" i="0" u="none" strike="noStrike" kern="0" cap="none" spc="0" normalizeH="0" baseline="0" noProof="0" dirty="0">
                <a:ln>
                  <a:noFill/>
                </a:ln>
                <a:solidFill>
                  <a:schemeClr val="tx1"/>
                </a:solidFill>
                <a:effectLst/>
                <a:uLnTx/>
                <a:uFillTx/>
                <a:latin typeface="+mn-lt"/>
                <a:ea typeface="+mn-ea"/>
                <a:cs typeface="Helvetica"/>
                <a:sym typeface="Helvetica"/>
              </a:rPr>
              <a:t>)</a:t>
            </a:r>
          </a:p>
          <a:p>
            <a:pPr marL="285750" marR="0" lvl="0" indent="-285750" algn="l" defTabSz="640079" rtl="0" eaLnBrk="1" fontAlgn="auto" latinLnBrk="0" hangingPunct="1">
              <a:lnSpc>
                <a:spcPct val="100000"/>
              </a:lnSpc>
              <a:spcBef>
                <a:spcPts val="0"/>
              </a:spcBef>
              <a:spcAft>
                <a:spcPts val="0"/>
              </a:spcAft>
              <a:buClrTx/>
              <a:buSzPct val="100000"/>
              <a:buFont typeface="Arial" panose="020B0604020202020204" pitchFamily="34" charset="0"/>
              <a:buChar char="•"/>
              <a:tabLst/>
              <a:defRPr sz="2800" b="0">
                <a:solidFill>
                  <a:srgbClr val="004D80"/>
                </a:solidFill>
                <a:latin typeface="+mn-lt"/>
                <a:ea typeface="+mn-ea"/>
                <a:cs typeface="+mn-cs"/>
                <a:sym typeface="Helvetica"/>
              </a:defRPr>
            </a:pPr>
            <a:r>
              <a:rPr kumimoji="0" lang="en-US" sz="1600" b="0" i="0" u="none" strike="noStrike" kern="0" cap="none" spc="0" normalizeH="0" baseline="0" noProof="0" dirty="0">
                <a:ln>
                  <a:noFill/>
                </a:ln>
                <a:solidFill>
                  <a:schemeClr val="tx1"/>
                </a:solidFill>
                <a:effectLst/>
                <a:uLnTx/>
                <a:uFillTx/>
                <a:latin typeface="+mn-lt"/>
                <a:ea typeface="+mn-ea"/>
                <a:cs typeface="Helvetica"/>
                <a:sym typeface="Helvetica"/>
              </a:rPr>
              <a:t>Charge measurement 	O(0.1%)</a:t>
            </a:r>
          </a:p>
        </p:txBody>
      </p:sp>
      <p:sp>
        <p:nvSpPr>
          <p:cNvPr id="8" name="TextBox 7">
            <a:extLst>
              <a:ext uri="{FF2B5EF4-FFF2-40B4-BE49-F238E27FC236}">
                <a16:creationId xmlns:a16="http://schemas.microsoft.com/office/drawing/2014/main" id="{B4493D1E-0A99-2C25-3AAF-6918B295B4C1}"/>
              </a:ext>
            </a:extLst>
          </p:cNvPr>
          <p:cNvSpPr txBox="1"/>
          <p:nvPr/>
        </p:nvSpPr>
        <p:spPr>
          <a:xfrm>
            <a:off x="0" y="6248392"/>
            <a:ext cx="7392144" cy="523220"/>
          </a:xfrm>
          <a:prstGeom prst="rect">
            <a:avLst/>
          </a:prstGeom>
          <a:noFill/>
        </p:spPr>
        <p:txBody>
          <a:bodyPr wrap="square" rtlCol="0">
            <a:spAutoFit/>
          </a:bodyPr>
          <a:lstStyle/>
          <a:p>
            <a:r>
              <a:rPr lang="en-US" sz="1400" dirty="0"/>
              <a:t>Details at: Application of the DRS chip for fast waveform digitizing, Stefan </a:t>
            </a:r>
            <a:r>
              <a:rPr lang="en-US" sz="1400" dirty="0" err="1"/>
              <a:t>Ritt</a:t>
            </a:r>
            <a:r>
              <a:rPr lang="en-US" sz="1400" dirty="0"/>
              <a:t>, Roberto </a:t>
            </a:r>
            <a:r>
              <a:rPr lang="en-US" sz="1400" dirty="0" err="1"/>
              <a:t>Dinapoli</a:t>
            </a:r>
            <a:r>
              <a:rPr lang="en-US" sz="1400" dirty="0"/>
              <a:t>, </a:t>
            </a:r>
            <a:r>
              <a:rPr lang="en-US" sz="1400" dirty="0" err="1"/>
              <a:t>Ueli</a:t>
            </a:r>
            <a:r>
              <a:rPr lang="en-US" sz="1400" dirty="0"/>
              <a:t> Hartmann, </a:t>
            </a:r>
            <a:r>
              <a:rPr lang="en-US" sz="1400" b="0" i="1" u="none" strike="noStrike" baseline="0" dirty="0">
                <a:solidFill>
                  <a:srgbClr val="000065"/>
                </a:solidFill>
              </a:rPr>
              <a:t>Nuclear Instruments and Methods in Physics Research A 623 (2010) 486–488</a:t>
            </a:r>
            <a:endParaRPr lang="en-US" sz="1400" i="1" dirty="0"/>
          </a:p>
        </p:txBody>
      </p:sp>
      <p:sp>
        <p:nvSpPr>
          <p:cNvPr id="11" name="TextBox 10">
            <a:extLst>
              <a:ext uri="{FF2B5EF4-FFF2-40B4-BE49-F238E27FC236}">
                <a16:creationId xmlns:a16="http://schemas.microsoft.com/office/drawing/2014/main" id="{FD5F2683-0E6A-D5DC-9393-5BF29DF87984}"/>
              </a:ext>
            </a:extLst>
          </p:cNvPr>
          <p:cNvSpPr txBox="1"/>
          <p:nvPr/>
        </p:nvSpPr>
        <p:spPr>
          <a:xfrm>
            <a:off x="7477785" y="4219680"/>
            <a:ext cx="4378003" cy="2516330"/>
          </a:xfrm>
          <a:custGeom>
            <a:avLst/>
            <a:gdLst>
              <a:gd name="connsiteX0" fmla="*/ 0 w 4378003"/>
              <a:gd name="connsiteY0" fmla="*/ 0 h 2516330"/>
              <a:gd name="connsiteX1" fmla="*/ 712989 w 4378003"/>
              <a:gd name="connsiteY1" fmla="*/ 0 h 2516330"/>
              <a:gd name="connsiteX2" fmla="*/ 1207078 w 4378003"/>
              <a:gd name="connsiteY2" fmla="*/ 0 h 2516330"/>
              <a:gd name="connsiteX3" fmla="*/ 1788727 w 4378003"/>
              <a:gd name="connsiteY3" fmla="*/ 0 h 2516330"/>
              <a:gd name="connsiteX4" fmla="*/ 2370376 w 4378003"/>
              <a:gd name="connsiteY4" fmla="*/ 0 h 2516330"/>
              <a:gd name="connsiteX5" fmla="*/ 2864465 w 4378003"/>
              <a:gd name="connsiteY5" fmla="*/ 0 h 2516330"/>
              <a:gd name="connsiteX6" fmla="*/ 3533674 w 4378003"/>
              <a:gd name="connsiteY6" fmla="*/ 0 h 2516330"/>
              <a:gd name="connsiteX7" fmla="*/ 4378003 w 4378003"/>
              <a:gd name="connsiteY7" fmla="*/ 0 h 2516330"/>
              <a:gd name="connsiteX8" fmla="*/ 4378003 w 4378003"/>
              <a:gd name="connsiteY8" fmla="*/ 679409 h 2516330"/>
              <a:gd name="connsiteX9" fmla="*/ 4378003 w 4378003"/>
              <a:gd name="connsiteY9" fmla="*/ 1258165 h 2516330"/>
              <a:gd name="connsiteX10" fmla="*/ 4378003 w 4378003"/>
              <a:gd name="connsiteY10" fmla="*/ 1862084 h 2516330"/>
              <a:gd name="connsiteX11" fmla="*/ 4378003 w 4378003"/>
              <a:gd name="connsiteY11" fmla="*/ 2516330 h 2516330"/>
              <a:gd name="connsiteX12" fmla="*/ 3708794 w 4378003"/>
              <a:gd name="connsiteY12" fmla="*/ 2516330 h 2516330"/>
              <a:gd name="connsiteX13" fmla="*/ 3214705 w 4378003"/>
              <a:gd name="connsiteY13" fmla="*/ 2516330 h 2516330"/>
              <a:gd name="connsiteX14" fmla="*/ 2676836 w 4378003"/>
              <a:gd name="connsiteY14" fmla="*/ 2516330 h 2516330"/>
              <a:gd name="connsiteX15" fmla="*/ 2095187 w 4378003"/>
              <a:gd name="connsiteY15" fmla="*/ 2516330 h 2516330"/>
              <a:gd name="connsiteX16" fmla="*/ 1557318 w 4378003"/>
              <a:gd name="connsiteY16" fmla="*/ 2516330 h 2516330"/>
              <a:gd name="connsiteX17" fmla="*/ 975669 w 4378003"/>
              <a:gd name="connsiteY17" fmla="*/ 2516330 h 2516330"/>
              <a:gd name="connsiteX18" fmla="*/ 0 w 4378003"/>
              <a:gd name="connsiteY18" fmla="*/ 2516330 h 2516330"/>
              <a:gd name="connsiteX19" fmla="*/ 0 w 4378003"/>
              <a:gd name="connsiteY19" fmla="*/ 1912411 h 2516330"/>
              <a:gd name="connsiteX20" fmla="*/ 0 w 4378003"/>
              <a:gd name="connsiteY20" fmla="*/ 1283328 h 2516330"/>
              <a:gd name="connsiteX21" fmla="*/ 0 w 4378003"/>
              <a:gd name="connsiteY21" fmla="*/ 704572 h 2516330"/>
              <a:gd name="connsiteX22" fmla="*/ 0 w 4378003"/>
              <a:gd name="connsiteY22" fmla="*/ 0 h 2516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378003" h="2516330" extrusionOk="0">
                <a:moveTo>
                  <a:pt x="0" y="0"/>
                </a:moveTo>
                <a:cubicBezTo>
                  <a:pt x="232203" y="5991"/>
                  <a:pt x="359832" y="-2486"/>
                  <a:pt x="712989" y="0"/>
                </a:cubicBezTo>
                <a:cubicBezTo>
                  <a:pt x="1066146" y="2486"/>
                  <a:pt x="1072923" y="-8635"/>
                  <a:pt x="1207078" y="0"/>
                </a:cubicBezTo>
                <a:cubicBezTo>
                  <a:pt x="1341233" y="8635"/>
                  <a:pt x="1594530" y="-25830"/>
                  <a:pt x="1788727" y="0"/>
                </a:cubicBezTo>
                <a:cubicBezTo>
                  <a:pt x="1982924" y="25830"/>
                  <a:pt x="2175070" y="-2685"/>
                  <a:pt x="2370376" y="0"/>
                </a:cubicBezTo>
                <a:cubicBezTo>
                  <a:pt x="2565682" y="2685"/>
                  <a:pt x="2695542" y="16810"/>
                  <a:pt x="2864465" y="0"/>
                </a:cubicBezTo>
                <a:cubicBezTo>
                  <a:pt x="3033388" y="-16810"/>
                  <a:pt x="3306295" y="-14218"/>
                  <a:pt x="3533674" y="0"/>
                </a:cubicBezTo>
                <a:cubicBezTo>
                  <a:pt x="3761053" y="14218"/>
                  <a:pt x="4209035" y="-7537"/>
                  <a:pt x="4378003" y="0"/>
                </a:cubicBezTo>
                <a:cubicBezTo>
                  <a:pt x="4375686" y="148436"/>
                  <a:pt x="4352688" y="468318"/>
                  <a:pt x="4378003" y="679409"/>
                </a:cubicBezTo>
                <a:cubicBezTo>
                  <a:pt x="4403318" y="890500"/>
                  <a:pt x="4361503" y="1003440"/>
                  <a:pt x="4378003" y="1258165"/>
                </a:cubicBezTo>
                <a:cubicBezTo>
                  <a:pt x="4394503" y="1512890"/>
                  <a:pt x="4382521" y="1688087"/>
                  <a:pt x="4378003" y="1862084"/>
                </a:cubicBezTo>
                <a:cubicBezTo>
                  <a:pt x="4373485" y="2036081"/>
                  <a:pt x="4357553" y="2330768"/>
                  <a:pt x="4378003" y="2516330"/>
                </a:cubicBezTo>
                <a:cubicBezTo>
                  <a:pt x="4101177" y="2489246"/>
                  <a:pt x="3954065" y="2507849"/>
                  <a:pt x="3708794" y="2516330"/>
                </a:cubicBezTo>
                <a:cubicBezTo>
                  <a:pt x="3463523" y="2524811"/>
                  <a:pt x="3370607" y="2534527"/>
                  <a:pt x="3214705" y="2516330"/>
                </a:cubicBezTo>
                <a:cubicBezTo>
                  <a:pt x="3058803" y="2498133"/>
                  <a:pt x="2919589" y="2511629"/>
                  <a:pt x="2676836" y="2516330"/>
                </a:cubicBezTo>
                <a:cubicBezTo>
                  <a:pt x="2434083" y="2521031"/>
                  <a:pt x="2316424" y="2528554"/>
                  <a:pt x="2095187" y="2516330"/>
                </a:cubicBezTo>
                <a:cubicBezTo>
                  <a:pt x="1873950" y="2504106"/>
                  <a:pt x="1740774" y="2537386"/>
                  <a:pt x="1557318" y="2516330"/>
                </a:cubicBezTo>
                <a:cubicBezTo>
                  <a:pt x="1373862" y="2495274"/>
                  <a:pt x="1133862" y="2529027"/>
                  <a:pt x="975669" y="2516330"/>
                </a:cubicBezTo>
                <a:cubicBezTo>
                  <a:pt x="817476" y="2503633"/>
                  <a:pt x="230698" y="2510118"/>
                  <a:pt x="0" y="2516330"/>
                </a:cubicBezTo>
                <a:cubicBezTo>
                  <a:pt x="14044" y="2315405"/>
                  <a:pt x="-20871" y="2106913"/>
                  <a:pt x="0" y="1912411"/>
                </a:cubicBezTo>
                <a:cubicBezTo>
                  <a:pt x="20871" y="1717909"/>
                  <a:pt x="20182" y="1553855"/>
                  <a:pt x="0" y="1283328"/>
                </a:cubicBezTo>
                <a:cubicBezTo>
                  <a:pt x="-20182" y="1012801"/>
                  <a:pt x="-22580" y="864596"/>
                  <a:pt x="0" y="704572"/>
                </a:cubicBezTo>
                <a:cubicBezTo>
                  <a:pt x="22580" y="544548"/>
                  <a:pt x="-2925" y="307935"/>
                  <a:pt x="0" y="0"/>
                </a:cubicBezTo>
                <a:close/>
              </a:path>
            </a:pathLst>
          </a:custGeom>
          <a:noFill/>
          <a:ln w="28575">
            <a:solidFill>
              <a:schemeClr val="accent3">
                <a:lumMod val="50000"/>
              </a:schemeClr>
            </a:solidFill>
            <a:extLst>
              <a:ext uri="{C807C97D-BFC1-408E-A445-0C87EB9F89A2}">
                <ask:lineSketchStyleProps xmlns:ask="http://schemas.microsoft.com/office/drawing/2018/sketchyshapes" sd="414578267">
                  <a:prstGeom prst="rect">
                    <a:avLst/>
                  </a:prstGeom>
                  <ask:type>
                    <ask:lineSketchFreehand/>
                  </ask:type>
                </ask:lineSketchStyleProps>
              </a:ext>
            </a:extLst>
          </a:ln>
        </p:spPr>
        <p:txBody>
          <a:bodyPr wrap="square" rtlCol="0">
            <a:spAutoFit/>
          </a:bodyPr>
          <a:lstStyle/>
          <a:p>
            <a:r>
              <a:rPr lang="en-US" sz="1600" dirty="0"/>
              <a:t>The data files have been converted in root format to accomplish the data analysis.</a:t>
            </a:r>
          </a:p>
          <a:p>
            <a:r>
              <a:rPr lang="en-US" sz="1600" dirty="0"/>
              <a:t>Data at different configuration have been collected:</a:t>
            </a:r>
          </a:p>
          <a:p>
            <a:pPr marL="285750" indent="-285750">
              <a:lnSpc>
                <a:spcPct val="150000"/>
              </a:lnSpc>
              <a:buFont typeface="Arial" panose="020B0604020202020204" pitchFamily="34" charset="0"/>
              <a:buChar char="•"/>
            </a:pPr>
            <a:r>
              <a:rPr lang="en-US" sz="1600" dirty="0"/>
              <a:t>90%He-10%iC</a:t>
            </a:r>
            <a:r>
              <a:rPr lang="en-US" sz="1600" baseline="-25000" dirty="0"/>
              <a:t>4</a:t>
            </a:r>
            <a:r>
              <a:rPr lang="en-US" sz="1600" dirty="0"/>
              <a:t>H</a:t>
            </a:r>
            <a:r>
              <a:rPr lang="en-US" sz="1600" baseline="-25000" dirty="0"/>
              <a:t>10 </a:t>
            </a:r>
          </a:p>
          <a:p>
            <a:pPr marL="285750" indent="-285750">
              <a:lnSpc>
                <a:spcPct val="150000"/>
              </a:lnSpc>
              <a:buFont typeface="Arial" panose="020B0604020202020204" pitchFamily="34" charset="0"/>
              <a:buChar char="•"/>
            </a:pPr>
            <a:r>
              <a:rPr lang="en-US" sz="1600" dirty="0"/>
              <a:t>80%He-20%iC</a:t>
            </a:r>
            <a:r>
              <a:rPr lang="en-US" sz="1600" baseline="-25000" dirty="0"/>
              <a:t>4</a:t>
            </a:r>
            <a:r>
              <a:rPr lang="en-US" sz="1600" dirty="0"/>
              <a:t>H</a:t>
            </a:r>
            <a:r>
              <a:rPr lang="en-US" sz="1600" baseline="-25000" dirty="0"/>
              <a:t>10</a:t>
            </a:r>
          </a:p>
          <a:p>
            <a:pPr marL="285750" indent="-285750">
              <a:lnSpc>
                <a:spcPct val="150000"/>
              </a:lnSpc>
              <a:buFont typeface="Arial" panose="020B0604020202020204" pitchFamily="34" charset="0"/>
              <a:buChar char="•"/>
            </a:pPr>
            <a:r>
              <a:rPr lang="en-US" sz="1600" dirty="0"/>
              <a:t>HV nominal (+10,+20,+30,-10,-20,-30)</a:t>
            </a:r>
          </a:p>
          <a:p>
            <a:pPr marL="285750" indent="-285750">
              <a:lnSpc>
                <a:spcPct val="150000"/>
              </a:lnSpc>
              <a:buFont typeface="Arial" panose="020B0604020202020204" pitchFamily="34" charset="0"/>
              <a:buChar char="•"/>
            </a:pPr>
            <a:r>
              <a:rPr lang="en-US" sz="1600" dirty="0"/>
              <a:t>Angle 0° ,30 °,45 °,60 °</a:t>
            </a:r>
          </a:p>
        </p:txBody>
      </p:sp>
      <p:sp>
        <p:nvSpPr>
          <p:cNvPr id="13" name="TextBox 12">
            <a:extLst>
              <a:ext uri="{FF2B5EF4-FFF2-40B4-BE49-F238E27FC236}">
                <a16:creationId xmlns:a16="http://schemas.microsoft.com/office/drawing/2014/main" id="{BE780AF7-789B-A602-CB53-DDA91DF071F4}"/>
              </a:ext>
            </a:extLst>
          </p:cNvPr>
          <p:cNvSpPr txBox="1"/>
          <p:nvPr/>
        </p:nvSpPr>
        <p:spPr>
          <a:xfrm>
            <a:off x="9666787" y="101458"/>
            <a:ext cx="2525213" cy="253916"/>
          </a:xfrm>
          <a:prstGeom prst="rect">
            <a:avLst/>
          </a:prstGeom>
          <a:noFill/>
        </p:spPr>
        <p:txBody>
          <a:bodyPr wrap="square">
            <a:spAutoFit/>
          </a:bodyPr>
          <a:lstStyle/>
          <a:p>
            <a:r>
              <a:rPr lang="en-US" sz="1050" i="1" dirty="0"/>
              <a:t>Special thanks to the MEG collaboration</a:t>
            </a:r>
          </a:p>
        </p:txBody>
      </p:sp>
    </p:spTree>
    <p:extLst>
      <p:ext uri="{BB962C8B-B14F-4D97-AF65-F5344CB8AC3E}">
        <p14:creationId xmlns:p14="http://schemas.microsoft.com/office/powerpoint/2010/main" val="10655150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Graphical user interface, text, application&#10;&#10;Description automatically generated">
            <a:extLst>
              <a:ext uri="{FF2B5EF4-FFF2-40B4-BE49-F238E27FC236}">
                <a16:creationId xmlns:a16="http://schemas.microsoft.com/office/drawing/2014/main" id="{5739A83D-0930-4E52-8D55-B024E4462CF0}"/>
              </a:ext>
            </a:extLst>
          </p:cNvPr>
          <p:cNvPicPr>
            <a:picLocks noChangeAspect="1"/>
          </p:cNvPicPr>
          <p:nvPr/>
        </p:nvPicPr>
        <p:blipFill rotWithShape="1">
          <a:blip r:embed="rId2"/>
          <a:srcRect l="11598" t="19690" r="12873" b="14263"/>
          <a:stretch/>
        </p:blipFill>
        <p:spPr>
          <a:xfrm>
            <a:off x="2360429" y="970408"/>
            <a:ext cx="5855094" cy="2880000"/>
          </a:xfrm>
          <a:prstGeom prst="rect">
            <a:avLst/>
          </a:prstGeom>
        </p:spPr>
      </p:pic>
      <p:pic>
        <p:nvPicPr>
          <p:cNvPr id="4" name="Picture 3" descr="Graphical user interface, application&#10;&#10;Description automatically generated">
            <a:extLst>
              <a:ext uri="{FF2B5EF4-FFF2-40B4-BE49-F238E27FC236}">
                <a16:creationId xmlns:a16="http://schemas.microsoft.com/office/drawing/2014/main" id="{867BBF92-1F03-4C35-BC08-15EE8C8B1389}"/>
              </a:ext>
            </a:extLst>
          </p:cNvPr>
          <p:cNvPicPr>
            <a:picLocks noChangeAspect="1"/>
          </p:cNvPicPr>
          <p:nvPr/>
        </p:nvPicPr>
        <p:blipFill rotWithShape="1">
          <a:blip r:embed="rId3"/>
          <a:srcRect l="11703" t="20736" r="12813" b="10139"/>
          <a:stretch/>
        </p:blipFill>
        <p:spPr>
          <a:xfrm>
            <a:off x="2360429" y="3882307"/>
            <a:ext cx="5855095" cy="2880000"/>
          </a:xfrm>
          <a:prstGeom prst="rect">
            <a:avLst/>
          </a:prstGeom>
        </p:spPr>
      </p:pic>
      <p:sp>
        <p:nvSpPr>
          <p:cNvPr id="7" name="Oval 6">
            <a:extLst>
              <a:ext uri="{FF2B5EF4-FFF2-40B4-BE49-F238E27FC236}">
                <a16:creationId xmlns:a16="http://schemas.microsoft.com/office/drawing/2014/main" id="{E8986835-868B-4F82-8F30-97F37BE5D34E}"/>
              </a:ext>
            </a:extLst>
          </p:cNvPr>
          <p:cNvSpPr/>
          <p:nvPr/>
        </p:nvSpPr>
        <p:spPr>
          <a:xfrm>
            <a:off x="2778543" y="970408"/>
            <a:ext cx="340242" cy="885501"/>
          </a:xfrm>
          <a:prstGeom prst="ellipse">
            <a:avLst/>
          </a:prstGeom>
          <a:noFill/>
          <a:ln w="19050">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Arrow Connector 8">
            <a:extLst>
              <a:ext uri="{FF2B5EF4-FFF2-40B4-BE49-F238E27FC236}">
                <a16:creationId xmlns:a16="http://schemas.microsoft.com/office/drawing/2014/main" id="{EF63F863-319C-4331-981F-386F72BC50C2}"/>
              </a:ext>
            </a:extLst>
          </p:cNvPr>
          <p:cNvCxnSpPr/>
          <p:nvPr/>
        </p:nvCxnSpPr>
        <p:spPr>
          <a:xfrm>
            <a:off x="1523901" y="1441239"/>
            <a:ext cx="1254642" cy="0"/>
          </a:xfrm>
          <a:prstGeom prst="straightConnector1">
            <a:avLst/>
          </a:prstGeom>
          <a:ln w="19050">
            <a:solidFill>
              <a:schemeClr val="accent3">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F409E214-26A7-4C70-B665-CE0B1E8A9FA4}"/>
              </a:ext>
            </a:extLst>
          </p:cNvPr>
          <p:cNvSpPr txBox="1"/>
          <p:nvPr/>
        </p:nvSpPr>
        <p:spPr>
          <a:xfrm>
            <a:off x="476741" y="1179629"/>
            <a:ext cx="1116421" cy="523220"/>
          </a:xfrm>
          <a:prstGeom prst="rect">
            <a:avLst/>
          </a:prstGeom>
          <a:noFill/>
        </p:spPr>
        <p:txBody>
          <a:bodyPr wrap="square" rtlCol="0">
            <a:spAutoFit/>
          </a:bodyPr>
          <a:lstStyle/>
          <a:p>
            <a:pPr algn="ctr"/>
            <a:r>
              <a:rPr lang="en-US" sz="1400" dirty="0"/>
              <a:t>4 trigger channels</a:t>
            </a:r>
          </a:p>
        </p:txBody>
      </p:sp>
      <p:sp>
        <p:nvSpPr>
          <p:cNvPr id="11" name="Oval 10">
            <a:extLst>
              <a:ext uri="{FF2B5EF4-FFF2-40B4-BE49-F238E27FC236}">
                <a16:creationId xmlns:a16="http://schemas.microsoft.com/office/drawing/2014/main" id="{29EA8EB6-849F-40B7-AD70-92F5C3C5756E}"/>
              </a:ext>
            </a:extLst>
          </p:cNvPr>
          <p:cNvSpPr/>
          <p:nvPr/>
        </p:nvSpPr>
        <p:spPr>
          <a:xfrm>
            <a:off x="2778543" y="1855909"/>
            <a:ext cx="340242" cy="96756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Arrow Connector 11">
            <a:extLst>
              <a:ext uri="{FF2B5EF4-FFF2-40B4-BE49-F238E27FC236}">
                <a16:creationId xmlns:a16="http://schemas.microsoft.com/office/drawing/2014/main" id="{53107530-6952-42F8-8386-2F49BA2BA89D}"/>
              </a:ext>
            </a:extLst>
          </p:cNvPr>
          <p:cNvCxnSpPr/>
          <p:nvPr/>
        </p:nvCxnSpPr>
        <p:spPr>
          <a:xfrm>
            <a:off x="1523901" y="2252857"/>
            <a:ext cx="1254642" cy="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3EA46C5F-905A-4CFF-9B5C-6C49B5611910}"/>
              </a:ext>
            </a:extLst>
          </p:cNvPr>
          <p:cNvSpPr txBox="1"/>
          <p:nvPr/>
        </p:nvSpPr>
        <p:spPr>
          <a:xfrm>
            <a:off x="192806" y="1999447"/>
            <a:ext cx="1400356" cy="738664"/>
          </a:xfrm>
          <a:prstGeom prst="rect">
            <a:avLst/>
          </a:prstGeom>
          <a:noFill/>
        </p:spPr>
        <p:txBody>
          <a:bodyPr wrap="square" rtlCol="0">
            <a:spAutoFit/>
          </a:bodyPr>
          <a:lstStyle/>
          <a:p>
            <a:pPr algn="ctr"/>
            <a:r>
              <a:rPr lang="en-US" sz="1400" dirty="0"/>
              <a:t>6 tubes 1 cm cell size with typical event</a:t>
            </a:r>
          </a:p>
        </p:txBody>
      </p:sp>
      <p:sp>
        <p:nvSpPr>
          <p:cNvPr id="14" name="Oval 13">
            <a:extLst>
              <a:ext uri="{FF2B5EF4-FFF2-40B4-BE49-F238E27FC236}">
                <a16:creationId xmlns:a16="http://schemas.microsoft.com/office/drawing/2014/main" id="{A15291A8-A6E0-4197-B7B8-3C1ECD0FB14B}"/>
              </a:ext>
            </a:extLst>
          </p:cNvPr>
          <p:cNvSpPr/>
          <p:nvPr/>
        </p:nvSpPr>
        <p:spPr>
          <a:xfrm>
            <a:off x="2778543" y="2789802"/>
            <a:ext cx="340242" cy="616689"/>
          </a:xfrm>
          <a:prstGeom prst="ellipse">
            <a:avLst/>
          </a:prstGeom>
          <a:no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Arrow Connector 14">
            <a:extLst>
              <a:ext uri="{FF2B5EF4-FFF2-40B4-BE49-F238E27FC236}">
                <a16:creationId xmlns:a16="http://schemas.microsoft.com/office/drawing/2014/main" id="{19EC2B1A-4DA0-4702-8C2F-209F99DE46B2}"/>
              </a:ext>
            </a:extLst>
          </p:cNvPr>
          <p:cNvCxnSpPr/>
          <p:nvPr/>
        </p:nvCxnSpPr>
        <p:spPr>
          <a:xfrm>
            <a:off x="1523901" y="3098146"/>
            <a:ext cx="1254642" cy="0"/>
          </a:xfrm>
          <a:prstGeom prst="straightConnector1">
            <a:avLst/>
          </a:prstGeom>
          <a:ln w="1905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E0144B80-DB39-4782-8711-8F44D202B10A}"/>
              </a:ext>
            </a:extLst>
          </p:cNvPr>
          <p:cNvSpPr txBox="1"/>
          <p:nvPr/>
        </p:nvSpPr>
        <p:spPr>
          <a:xfrm>
            <a:off x="192806" y="2789802"/>
            <a:ext cx="1400355" cy="523220"/>
          </a:xfrm>
          <a:prstGeom prst="rect">
            <a:avLst/>
          </a:prstGeom>
          <a:noFill/>
        </p:spPr>
        <p:txBody>
          <a:bodyPr wrap="square" rtlCol="0">
            <a:spAutoFit/>
          </a:bodyPr>
          <a:lstStyle/>
          <a:p>
            <a:pPr algn="ctr"/>
            <a:r>
              <a:rPr lang="en-US" sz="1400" dirty="0"/>
              <a:t>3 tubes 2 cm cell size</a:t>
            </a:r>
          </a:p>
        </p:txBody>
      </p:sp>
      <p:sp>
        <p:nvSpPr>
          <p:cNvPr id="17" name="Rectangle 16">
            <a:extLst>
              <a:ext uri="{FF2B5EF4-FFF2-40B4-BE49-F238E27FC236}">
                <a16:creationId xmlns:a16="http://schemas.microsoft.com/office/drawing/2014/main" id="{28E48E95-89F5-46E3-845D-50C0AC618FF9}"/>
              </a:ext>
            </a:extLst>
          </p:cNvPr>
          <p:cNvSpPr/>
          <p:nvPr/>
        </p:nvSpPr>
        <p:spPr>
          <a:xfrm>
            <a:off x="6124355" y="1179629"/>
            <a:ext cx="843618" cy="885500"/>
          </a:xfrm>
          <a:prstGeom prst="rect">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Arrow Connector 18">
            <a:extLst>
              <a:ext uri="{FF2B5EF4-FFF2-40B4-BE49-F238E27FC236}">
                <a16:creationId xmlns:a16="http://schemas.microsoft.com/office/drawing/2014/main" id="{CC6267D8-50BA-4052-BCE2-36D543FC09FC}"/>
              </a:ext>
            </a:extLst>
          </p:cNvPr>
          <p:cNvCxnSpPr>
            <a:cxnSpLocks/>
          </p:cNvCxnSpPr>
          <p:nvPr/>
        </p:nvCxnSpPr>
        <p:spPr>
          <a:xfrm flipH="1">
            <a:off x="6967973" y="1124744"/>
            <a:ext cx="1924589" cy="578105"/>
          </a:xfrm>
          <a:prstGeom prst="straightConnector1">
            <a:avLst/>
          </a:prstGeom>
          <a:ln w="1905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A730028A-B2E3-4285-9992-7CDB567ABD67}"/>
              </a:ext>
            </a:extLst>
          </p:cNvPr>
          <p:cNvSpPr txBox="1"/>
          <p:nvPr/>
        </p:nvSpPr>
        <p:spPr>
          <a:xfrm>
            <a:off x="8675935" y="811369"/>
            <a:ext cx="1535347" cy="584775"/>
          </a:xfrm>
          <a:prstGeom prst="rect">
            <a:avLst/>
          </a:prstGeom>
          <a:noFill/>
        </p:spPr>
        <p:txBody>
          <a:bodyPr wrap="square" rtlCol="0">
            <a:spAutoFit/>
          </a:bodyPr>
          <a:lstStyle/>
          <a:p>
            <a:pPr algn="ctr"/>
            <a:r>
              <a:rPr lang="en-US" sz="1600" dirty="0"/>
              <a:t>Channel selection panel</a:t>
            </a:r>
          </a:p>
        </p:txBody>
      </p:sp>
      <p:sp>
        <p:nvSpPr>
          <p:cNvPr id="22" name="Oval 21">
            <a:extLst>
              <a:ext uri="{FF2B5EF4-FFF2-40B4-BE49-F238E27FC236}">
                <a16:creationId xmlns:a16="http://schemas.microsoft.com/office/drawing/2014/main" id="{F8DA0889-1639-4FF3-A8A2-95DD479898F3}"/>
              </a:ext>
            </a:extLst>
          </p:cNvPr>
          <p:cNvSpPr/>
          <p:nvPr/>
        </p:nvSpPr>
        <p:spPr>
          <a:xfrm>
            <a:off x="7187611" y="2125268"/>
            <a:ext cx="839972" cy="292303"/>
          </a:xfrm>
          <a:prstGeom prst="ellipse">
            <a:avLst/>
          </a:prstGeom>
          <a:no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Arrow Connector 23">
            <a:extLst>
              <a:ext uri="{FF2B5EF4-FFF2-40B4-BE49-F238E27FC236}">
                <a16:creationId xmlns:a16="http://schemas.microsoft.com/office/drawing/2014/main" id="{DDF4D5FF-30D7-4852-A793-A371F410DA2B}"/>
              </a:ext>
            </a:extLst>
          </p:cNvPr>
          <p:cNvCxnSpPr>
            <a:cxnSpLocks/>
            <a:stCxn id="25" idx="1"/>
            <a:endCxn id="22" idx="6"/>
          </p:cNvCxnSpPr>
          <p:nvPr/>
        </p:nvCxnSpPr>
        <p:spPr>
          <a:xfrm flipH="1">
            <a:off x="8027583" y="1899891"/>
            <a:ext cx="786808" cy="371529"/>
          </a:xfrm>
          <a:prstGeom prst="straightConnector1">
            <a:avLst/>
          </a:prstGeom>
          <a:ln w="28575">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A5C94DE8-E5B0-4041-8220-AF24A244DA5F}"/>
              </a:ext>
            </a:extLst>
          </p:cNvPr>
          <p:cNvSpPr txBox="1"/>
          <p:nvPr/>
        </p:nvSpPr>
        <p:spPr>
          <a:xfrm>
            <a:off x="8814391" y="1484392"/>
            <a:ext cx="1169433" cy="830997"/>
          </a:xfrm>
          <a:prstGeom prst="rect">
            <a:avLst/>
          </a:prstGeom>
          <a:noFill/>
        </p:spPr>
        <p:txBody>
          <a:bodyPr wrap="square" rtlCol="0">
            <a:spAutoFit/>
          </a:bodyPr>
          <a:lstStyle/>
          <a:p>
            <a:pPr algn="ctr"/>
            <a:r>
              <a:rPr lang="en-US" sz="1600" dirty="0"/>
              <a:t>Trigger selection pattern</a:t>
            </a:r>
          </a:p>
        </p:txBody>
      </p:sp>
      <p:sp>
        <p:nvSpPr>
          <p:cNvPr id="27" name="Oval 26">
            <a:extLst>
              <a:ext uri="{FF2B5EF4-FFF2-40B4-BE49-F238E27FC236}">
                <a16:creationId xmlns:a16="http://schemas.microsoft.com/office/drawing/2014/main" id="{0BCF0B8A-BF04-4BFF-9386-2CCB31F89D65}"/>
              </a:ext>
            </a:extLst>
          </p:cNvPr>
          <p:cNvSpPr/>
          <p:nvPr/>
        </p:nvSpPr>
        <p:spPr>
          <a:xfrm>
            <a:off x="6888177" y="2387695"/>
            <a:ext cx="540537" cy="251247"/>
          </a:xfrm>
          <a:prstGeom prst="ellipse">
            <a:avLst/>
          </a:prstGeom>
          <a:no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 name="Straight Arrow Connector 27">
            <a:extLst>
              <a:ext uri="{FF2B5EF4-FFF2-40B4-BE49-F238E27FC236}">
                <a16:creationId xmlns:a16="http://schemas.microsoft.com/office/drawing/2014/main" id="{BEF5C820-7264-43A3-BD0C-DB1EAC84EECD}"/>
              </a:ext>
            </a:extLst>
          </p:cNvPr>
          <p:cNvCxnSpPr>
            <a:cxnSpLocks/>
            <a:stCxn id="30" idx="1"/>
          </p:cNvCxnSpPr>
          <p:nvPr/>
        </p:nvCxnSpPr>
        <p:spPr>
          <a:xfrm flipH="1" flipV="1">
            <a:off x="7506885" y="2531852"/>
            <a:ext cx="1256214" cy="73931"/>
          </a:xfrm>
          <a:prstGeom prst="straightConnector1">
            <a:avLst/>
          </a:prstGeom>
          <a:ln w="28575">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62B3FD82-AF88-448C-A8C7-59D71019357C}"/>
              </a:ext>
            </a:extLst>
          </p:cNvPr>
          <p:cNvSpPr txBox="1"/>
          <p:nvPr/>
        </p:nvSpPr>
        <p:spPr>
          <a:xfrm>
            <a:off x="8763099" y="2313395"/>
            <a:ext cx="1169433" cy="584775"/>
          </a:xfrm>
          <a:prstGeom prst="rect">
            <a:avLst/>
          </a:prstGeom>
          <a:noFill/>
        </p:spPr>
        <p:txBody>
          <a:bodyPr wrap="square" rtlCol="0">
            <a:spAutoFit/>
          </a:bodyPr>
          <a:lstStyle/>
          <a:p>
            <a:pPr algn="ctr"/>
            <a:r>
              <a:rPr lang="en-US" sz="1600" dirty="0"/>
              <a:t>Gain selection</a:t>
            </a:r>
          </a:p>
        </p:txBody>
      </p:sp>
      <p:sp>
        <p:nvSpPr>
          <p:cNvPr id="26" name="Oval 25">
            <a:extLst>
              <a:ext uri="{FF2B5EF4-FFF2-40B4-BE49-F238E27FC236}">
                <a16:creationId xmlns:a16="http://schemas.microsoft.com/office/drawing/2014/main" id="{4C802C89-94B2-4FEA-ABAA-9EAEEA425CE1}"/>
              </a:ext>
            </a:extLst>
          </p:cNvPr>
          <p:cNvSpPr/>
          <p:nvPr/>
        </p:nvSpPr>
        <p:spPr>
          <a:xfrm>
            <a:off x="2804189" y="3354755"/>
            <a:ext cx="314596" cy="402609"/>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 name="Straight Arrow Connector 28">
            <a:extLst>
              <a:ext uri="{FF2B5EF4-FFF2-40B4-BE49-F238E27FC236}">
                <a16:creationId xmlns:a16="http://schemas.microsoft.com/office/drawing/2014/main" id="{B742EBE7-1CDF-4933-AEE2-C9C411B37CDA}"/>
              </a:ext>
            </a:extLst>
          </p:cNvPr>
          <p:cNvCxnSpPr/>
          <p:nvPr/>
        </p:nvCxnSpPr>
        <p:spPr>
          <a:xfrm>
            <a:off x="1549547" y="3606146"/>
            <a:ext cx="1254642" cy="0"/>
          </a:xfrm>
          <a:prstGeom prst="straightConnector1">
            <a:avLst/>
          </a:prstGeom>
          <a:ln w="1905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8E03724B-0EF4-4597-A426-B450245587B2}"/>
              </a:ext>
            </a:extLst>
          </p:cNvPr>
          <p:cNvSpPr txBox="1"/>
          <p:nvPr/>
        </p:nvSpPr>
        <p:spPr>
          <a:xfrm>
            <a:off x="192806" y="3420215"/>
            <a:ext cx="1470817" cy="523220"/>
          </a:xfrm>
          <a:prstGeom prst="rect">
            <a:avLst/>
          </a:prstGeom>
          <a:noFill/>
        </p:spPr>
        <p:txBody>
          <a:bodyPr wrap="square" rtlCol="0">
            <a:spAutoFit/>
          </a:bodyPr>
          <a:lstStyle/>
          <a:p>
            <a:pPr algn="ctr"/>
            <a:r>
              <a:rPr lang="en-US" sz="1400" dirty="0"/>
              <a:t>2 tubes 3 cm cell size</a:t>
            </a:r>
          </a:p>
        </p:txBody>
      </p:sp>
      <p:sp>
        <p:nvSpPr>
          <p:cNvPr id="33" name="Oval 32">
            <a:extLst>
              <a:ext uri="{FF2B5EF4-FFF2-40B4-BE49-F238E27FC236}">
                <a16:creationId xmlns:a16="http://schemas.microsoft.com/office/drawing/2014/main" id="{5CA8B2D9-3DC5-45E2-8C5F-3A64C83D780E}"/>
              </a:ext>
            </a:extLst>
          </p:cNvPr>
          <p:cNvSpPr/>
          <p:nvPr/>
        </p:nvSpPr>
        <p:spPr>
          <a:xfrm>
            <a:off x="2768383" y="5696206"/>
            <a:ext cx="340242" cy="616689"/>
          </a:xfrm>
          <a:prstGeom prst="ellipse">
            <a:avLst/>
          </a:prstGeom>
          <a:no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1CE6CB36-DB73-4949-AD52-6DAC46F07B9A}"/>
              </a:ext>
            </a:extLst>
          </p:cNvPr>
          <p:cNvSpPr txBox="1"/>
          <p:nvPr/>
        </p:nvSpPr>
        <p:spPr>
          <a:xfrm>
            <a:off x="156207" y="5879607"/>
            <a:ext cx="1357534" cy="307777"/>
          </a:xfrm>
          <a:prstGeom prst="rect">
            <a:avLst/>
          </a:prstGeom>
          <a:noFill/>
        </p:spPr>
        <p:txBody>
          <a:bodyPr wrap="square" rtlCol="0">
            <a:spAutoFit/>
          </a:bodyPr>
          <a:lstStyle/>
          <a:p>
            <a:pPr algn="ctr"/>
            <a:r>
              <a:rPr lang="en-US" sz="1400" dirty="0"/>
              <a:t>typical event</a:t>
            </a:r>
          </a:p>
        </p:txBody>
      </p:sp>
      <p:cxnSp>
        <p:nvCxnSpPr>
          <p:cNvPr id="34" name="Straight Arrow Connector 33">
            <a:extLst>
              <a:ext uri="{FF2B5EF4-FFF2-40B4-BE49-F238E27FC236}">
                <a16:creationId xmlns:a16="http://schemas.microsoft.com/office/drawing/2014/main" id="{702FE1AE-6E29-457E-8E35-658D931F51FF}"/>
              </a:ext>
            </a:extLst>
          </p:cNvPr>
          <p:cNvCxnSpPr/>
          <p:nvPr/>
        </p:nvCxnSpPr>
        <p:spPr>
          <a:xfrm>
            <a:off x="1513741" y="6038062"/>
            <a:ext cx="1254642" cy="0"/>
          </a:xfrm>
          <a:prstGeom prst="straightConnector1">
            <a:avLst/>
          </a:prstGeom>
          <a:ln w="1905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B2FA3AA8-47D9-9E5C-A897-89EACFA9EE6D}"/>
              </a:ext>
            </a:extLst>
          </p:cNvPr>
          <p:cNvSpPr txBox="1"/>
          <p:nvPr/>
        </p:nvSpPr>
        <p:spPr>
          <a:xfrm>
            <a:off x="3910406" y="97161"/>
            <a:ext cx="4427897" cy="369332"/>
          </a:xfrm>
          <a:prstGeom prst="rect">
            <a:avLst/>
          </a:prstGeom>
          <a:noFill/>
        </p:spPr>
        <p:txBody>
          <a:bodyPr wrap="square">
            <a:spAutoFit/>
          </a:bodyPr>
          <a:lstStyle/>
          <a:p>
            <a:pPr algn="ctr"/>
            <a:r>
              <a:rPr lang="en-US" b="1" dirty="0">
                <a:solidFill>
                  <a:srgbClr val="C00000"/>
                </a:solidFill>
              </a:rPr>
              <a:t>The DAQ system: an oscilloscope interface</a:t>
            </a:r>
          </a:p>
        </p:txBody>
      </p:sp>
      <p:sp>
        <p:nvSpPr>
          <p:cNvPr id="36" name="TextBox 35">
            <a:extLst>
              <a:ext uri="{FF2B5EF4-FFF2-40B4-BE49-F238E27FC236}">
                <a16:creationId xmlns:a16="http://schemas.microsoft.com/office/drawing/2014/main" id="{9647B2D1-AAEC-9A2E-8017-A1F9D2227791}"/>
              </a:ext>
            </a:extLst>
          </p:cNvPr>
          <p:cNvSpPr txBox="1"/>
          <p:nvPr/>
        </p:nvSpPr>
        <p:spPr>
          <a:xfrm>
            <a:off x="156207" y="457196"/>
            <a:ext cx="10667114" cy="369332"/>
          </a:xfrm>
          <a:prstGeom prst="rect">
            <a:avLst/>
          </a:prstGeom>
          <a:noFill/>
        </p:spPr>
        <p:txBody>
          <a:bodyPr wrap="square">
            <a:spAutoFit/>
          </a:bodyPr>
          <a:lstStyle/>
          <a:p>
            <a:r>
              <a:rPr lang="en-US" dirty="0"/>
              <a:t>WDB interface is similar to the interface of an oscilloscope with 16 channels</a:t>
            </a:r>
          </a:p>
        </p:txBody>
      </p:sp>
      <p:pic>
        <p:nvPicPr>
          <p:cNvPr id="37" name="Schermata 2021-11-05 alle 10.59.10.png" descr="Schermata 2021-11-05 alle 10.59.10.png">
            <a:extLst>
              <a:ext uri="{FF2B5EF4-FFF2-40B4-BE49-F238E27FC236}">
                <a16:creationId xmlns:a16="http://schemas.microsoft.com/office/drawing/2014/main" id="{1575A2CE-8B4B-FFD9-114B-B358933E3A21}"/>
              </a:ext>
            </a:extLst>
          </p:cNvPr>
          <p:cNvPicPr>
            <a:picLocks noChangeAspect="1"/>
          </p:cNvPicPr>
          <p:nvPr/>
        </p:nvPicPr>
        <p:blipFill>
          <a:blip r:embed="rId4"/>
          <a:stretch>
            <a:fillRect/>
          </a:stretch>
        </p:blipFill>
        <p:spPr>
          <a:xfrm>
            <a:off x="8366548" y="4215558"/>
            <a:ext cx="1735097" cy="2213498"/>
          </a:xfrm>
          <a:prstGeom prst="rect">
            <a:avLst/>
          </a:prstGeom>
          <a:ln w="12700">
            <a:miter lim="400000"/>
          </a:ln>
        </p:spPr>
      </p:pic>
      <p:pic>
        <p:nvPicPr>
          <p:cNvPr id="38" name="Immagine" descr="Immagine">
            <a:extLst>
              <a:ext uri="{FF2B5EF4-FFF2-40B4-BE49-F238E27FC236}">
                <a16:creationId xmlns:a16="http://schemas.microsoft.com/office/drawing/2014/main" id="{3FEA09BA-6A46-208C-6DB4-89F80A3F5503}"/>
              </a:ext>
            </a:extLst>
          </p:cNvPr>
          <p:cNvPicPr>
            <a:picLocks noChangeAspect="1"/>
          </p:cNvPicPr>
          <p:nvPr/>
        </p:nvPicPr>
        <p:blipFill rotWithShape="1">
          <a:blip r:embed="rId5"/>
          <a:srcRect r="31915"/>
          <a:stretch/>
        </p:blipFill>
        <p:spPr>
          <a:xfrm>
            <a:off x="10252670" y="1386077"/>
            <a:ext cx="1890872" cy="2557358"/>
          </a:xfrm>
          <a:prstGeom prst="rect">
            <a:avLst/>
          </a:prstGeom>
          <a:ln w="12700">
            <a:miter lim="400000"/>
          </a:ln>
        </p:spPr>
      </p:pic>
      <p:cxnSp>
        <p:nvCxnSpPr>
          <p:cNvPr id="39" name="Straight Arrow Connector 38">
            <a:extLst>
              <a:ext uri="{FF2B5EF4-FFF2-40B4-BE49-F238E27FC236}">
                <a16:creationId xmlns:a16="http://schemas.microsoft.com/office/drawing/2014/main" id="{B223E34D-26BE-E16A-FF25-87F12B5C9B26}"/>
              </a:ext>
            </a:extLst>
          </p:cNvPr>
          <p:cNvCxnSpPr>
            <a:cxnSpLocks/>
          </p:cNvCxnSpPr>
          <p:nvPr/>
        </p:nvCxnSpPr>
        <p:spPr>
          <a:xfrm>
            <a:off x="9768408" y="2225147"/>
            <a:ext cx="406091" cy="88248"/>
          </a:xfrm>
          <a:prstGeom prst="straightConnector1">
            <a:avLst/>
          </a:prstGeom>
          <a:ln w="28575">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E55CF3D2-79FD-3563-9A05-AD4D639383DF}"/>
              </a:ext>
            </a:extLst>
          </p:cNvPr>
          <p:cNvCxnSpPr>
            <a:cxnSpLocks/>
            <a:stCxn id="37" idx="1"/>
          </p:cNvCxnSpPr>
          <p:nvPr/>
        </p:nvCxnSpPr>
        <p:spPr>
          <a:xfrm flipH="1">
            <a:off x="6455687" y="5322307"/>
            <a:ext cx="1910861" cy="680378"/>
          </a:xfrm>
          <a:prstGeom prst="straightConnector1">
            <a:avLst/>
          </a:prstGeom>
          <a:ln w="28575">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6A2ACDA4-4064-1F1C-23C2-3235F8A01CA2}"/>
              </a:ext>
            </a:extLst>
          </p:cNvPr>
          <p:cNvSpPr txBox="1"/>
          <p:nvPr/>
        </p:nvSpPr>
        <p:spPr>
          <a:xfrm>
            <a:off x="8338303" y="3906286"/>
            <a:ext cx="1686466" cy="338554"/>
          </a:xfrm>
          <a:prstGeom prst="rect">
            <a:avLst/>
          </a:prstGeom>
          <a:noFill/>
        </p:spPr>
        <p:txBody>
          <a:bodyPr wrap="square" rtlCol="0">
            <a:spAutoFit/>
          </a:bodyPr>
          <a:lstStyle/>
          <a:p>
            <a:pPr algn="ctr"/>
            <a:r>
              <a:rPr lang="en-US" sz="1600" dirty="0"/>
              <a:t>Channels setting</a:t>
            </a:r>
          </a:p>
        </p:txBody>
      </p:sp>
      <p:sp>
        <p:nvSpPr>
          <p:cNvPr id="3" name="Slide Number Placeholder 2">
            <a:extLst>
              <a:ext uri="{FF2B5EF4-FFF2-40B4-BE49-F238E27FC236}">
                <a16:creationId xmlns:a16="http://schemas.microsoft.com/office/drawing/2014/main" id="{CB3BEE87-2C4B-FEBE-8A83-793FF9B56102}"/>
              </a:ext>
            </a:extLst>
          </p:cNvPr>
          <p:cNvSpPr>
            <a:spLocks noGrp="1"/>
          </p:cNvSpPr>
          <p:nvPr>
            <p:ph type="sldNum" sz="quarter" idx="12"/>
          </p:nvPr>
        </p:nvSpPr>
        <p:spPr/>
        <p:txBody>
          <a:bodyPr/>
          <a:lstStyle/>
          <a:p>
            <a:fld id="{AAC8B39E-9834-48AB-8748-37836E11701E}" type="slidenum">
              <a:rPr lang="en-US" smtClean="0"/>
              <a:t>5</a:t>
            </a:fld>
            <a:endParaRPr lang="en-US"/>
          </a:p>
        </p:txBody>
      </p:sp>
    </p:spTree>
    <p:extLst>
      <p:ext uri="{BB962C8B-B14F-4D97-AF65-F5344CB8AC3E}">
        <p14:creationId xmlns:p14="http://schemas.microsoft.com/office/powerpoint/2010/main" val="12505353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C656BD5-244B-AAEC-A1C8-927F6CF2E84F}"/>
              </a:ext>
            </a:extLst>
          </p:cNvPr>
          <p:cNvSpPr>
            <a:spLocks noGrp="1"/>
          </p:cNvSpPr>
          <p:nvPr>
            <p:ph type="sldNum" sz="quarter" idx="12"/>
          </p:nvPr>
        </p:nvSpPr>
        <p:spPr/>
        <p:txBody>
          <a:bodyPr/>
          <a:lstStyle/>
          <a:p>
            <a:fld id="{AAC8B39E-9834-48AB-8748-37836E11701E}" type="slidenum">
              <a:rPr lang="en-US" smtClean="0"/>
              <a:t>6</a:t>
            </a:fld>
            <a:endParaRPr lang="en-US"/>
          </a:p>
        </p:txBody>
      </p:sp>
      <p:sp>
        <p:nvSpPr>
          <p:cNvPr id="5" name="TextBox 4">
            <a:extLst>
              <a:ext uri="{FF2B5EF4-FFF2-40B4-BE49-F238E27FC236}">
                <a16:creationId xmlns:a16="http://schemas.microsoft.com/office/drawing/2014/main" id="{C8A27038-D808-0BF9-2C7A-BA738A3EC850}"/>
              </a:ext>
            </a:extLst>
          </p:cNvPr>
          <p:cNvSpPr txBox="1"/>
          <p:nvPr/>
        </p:nvSpPr>
        <p:spPr>
          <a:xfrm>
            <a:off x="2895599" y="138365"/>
            <a:ext cx="6400800" cy="369332"/>
          </a:xfrm>
          <a:prstGeom prst="rect">
            <a:avLst/>
          </a:prstGeom>
          <a:noFill/>
        </p:spPr>
        <p:txBody>
          <a:bodyPr wrap="square" rtlCol="0">
            <a:spAutoFit/>
          </a:bodyPr>
          <a:lstStyle/>
          <a:p>
            <a:pPr algn="ctr"/>
            <a:r>
              <a:rPr lang="en-US" b="1" dirty="0">
                <a:solidFill>
                  <a:schemeClr val="accent6">
                    <a:lumMod val="75000"/>
                  </a:schemeClr>
                </a:solidFill>
              </a:rPr>
              <a:t>Preliminary results: an efficient algorithm to count electrons</a:t>
            </a:r>
          </a:p>
        </p:txBody>
      </p:sp>
      <p:sp>
        <p:nvSpPr>
          <p:cNvPr id="7" name="TextBox 6">
            <a:extLst>
              <a:ext uri="{FF2B5EF4-FFF2-40B4-BE49-F238E27FC236}">
                <a16:creationId xmlns:a16="http://schemas.microsoft.com/office/drawing/2014/main" id="{3C171FBD-795E-3078-9994-C271EB492ED1}"/>
              </a:ext>
            </a:extLst>
          </p:cNvPr>
          <p:cNvSpPr txBox="1"/>
          <p:nvPr/>
        </p:nvSpPr>
        <p:spPr>
          <a:xfrm>
            <a:off x="186568" y="715121"/>
            <a:ext cx="4901320" cy="369332"/>
          </a:xfrm>
          <a:custGeom>
            <a:avLst/>
            <a:gdLst>
              <a:gd name="connsiteX0" fmla="*/ 0 w 4901320"/>
              <a:gd name="connsiteY0" fmla="*/ 0 h 369332"/>
              <a:gd name="connsiteX1" fmla="*/ 514639 w 4901320"/>
              <a:gd name="connsiteY1" fmla="*/ 0 h 369332"/>
              <a:gd name="connsiteX2" fmla="*/ 980264 w 4901320"/>
              <a:gd name="connsiteY2" fmla="*/ 0 h 369332"/>
              <a:gd name="connsiteX3" fmla="*/ 1592929 w 4901320"/>
              <a:gd name="connsiteY3" fmla="*/ 0 h 369332"/>
              <a:gd name="connsiteX4" fmla="*/ 2303620 w 4901320"/>
              <a:gd name="connsiteY4" fmla="*/ 0 h 369332"/>
              <a:gd name="connsiteX5" fmla="*/ 3014312 w 4901320"/>
              <a:gd name="connsiteY5" fmla="*/ 0 h 369332"/>
              <a:gd name="connsiteX6" fmla="*/ 3725003 w 4901320"/>
              <a:gd name="connsiteY6" fmla="*/ 0 h 369332"/>
              <a:gd name="connsiteX7" fmla="*/ 4337668 w 4901320"/>
              <a:gd name="connsiteY7" fmla="*/ 0 h 369332"/>
              <a:gd name="connsiteX8" fmla="*/ 4901320 w 4901320"/>
              <a:gd name="connsiteY8" fmla="*/ 0 h 369332"/>
              <a:gd name="connsiteX9" fmla="*/ 4901320 w 4901320"/>
              <a:gd name="connsiteY9" fmla="*/ 369332 h 369332"/>
              <a:gd name="connsiteX10" fmla="*/ 4190629 w 4901320"/>
              <a:gd name="connsiteY10" fmla="*/ 369332 h 369332"/>
              <a:gd name="connsiteX11" fmla="*/ 3528950 w 4901320"/>
              <a:gd name="connsiteY11" fmla="*/ 369332 h 369332"/>
              <a:gd name="connsiteX12" fmla="*/ 3014312 w 4901320"/>
              <a:gd name="connsiteY12" fmla="*/ 369332 h 369332"/>
              <a:gd name="connsiteX13" fmla="*/ 2303620 w 4901320"/>
              <a:gd name="connsiteY13" fmla="*/ 369332 h 369332"/>
              <a:gd name="connsiteX14" fmla="*/ 1592929 w 4901320"/>
              <a:gd name="connsiteY14" fmla="*/ 369332 h 369332"/>
              <a:gd name="connsiteX15" fmla="*/ 931251 w 4901320"/>
              <a:gd name="connsiteY15" fmla="*/ 369332 h 369332"/>
              <a:gd name="connsiteX16" fmla="*/ 0 w 4901320"/>
              <a:gd name="connsiteY16" fmla="*/ 369332 h 369332"/>
              <a:gd name="connsiteX17" fmla="*/ 0 w 4901320"/>
              <a:gd name="connsiteY17" fmla="*/ 0 h 369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901320" h="369332" fill="none" extrusionOk="0">
                <a:moveTo>
                  <a:pt x="0" y="0"/>
                </a:moveTo>
                <a:cubicBezTo>
                  <a:pt x="198825" y="1880"/>
                  <a:pt x="359726" y="8552"/>
                  <a:pt x="514639" y="0"/>
                </a:cubicBezTo>
                <a:cubicBezTo>
                  <a:pt x="669552" y="-8552"/>
                  <a:pt x="758856" y="12434"/>
                  <a:pt x="980264" y="0"/>
                </a:cubicBezTo>
                <a:cubicBezTo>
                  <a:pt x="1201672" y="-12434"/>
                  <a:pt x="1414570" y="2757"/>
                  <a:pt x="1592929" y="0"/>
                </a:cubicBezTo>
                <a:cubicBezTo>
                  <a:pt x="1771289" y="-2757"/>
                  <a:pt x="2127458" y="15361"/>
                  <a:pt x="2303620" y="0"/>
                </a:cubicBezTo>
                <a:cubicBezTo>
                  <a:pt x="2479782" y="-15361"/>
                  <a:pt x="2793546" y="20570"/>
                  <a:pt x="3014312" y="0"/>
                </a:cubicBezTo>
                <a:cubicBezTo>
                  <a:pt x="3235078" y="-20570"/>
                  <a:pt x="3479751" y="30946"/>
                  <a:pt x="3725003" y="0"/>
                </a:cubicBezTo>
                <a:cubicBezTo>
                  <a:pt x="3970255" y="-30946"/>
                  <a:pt x="4128240" y="14196"/>
                  <a:pt x="4337668" y="0"/>
                </a:cubicBezTo>
                <a:cubicBezTo>
                  <a:pt x="4547097" y="-14196"/>
                  <a:pt x="4749918" y="-27723"/>
                  <a:pt x="4901320" y="0"/>
                </a:cubicBezTo>
                <a:cubicBezTo>
                  <a:pt x="4908579" y="104228"/>
                  <a:pt x="4903272" y="216795"/>
                  <a:pt x="4901320" y="369332"/>
                </a:cubicBezTo>
                <a:cubicBezTo>
                  <a:pt x="4597451" y="357800"/>
                  <a:pt x="4514367" y="334086"/>
                  <a:pt x="4190629" y="369332"/>
                </a:cubicBezTo>
                <a:cubicBezTo>
                  <a:pt x="3866891" y="404578"/>
                  <a:pt x="3767024" y="349780"/>
                  <a:pt x="3528950" y="369332"/>
                </a:cubicBezTo>
                <a:cubicBezTo>
                  <a:pt x="3290876" y="388884"/>
                  <a:pt x="3245202" y="349652"/>
                  <a:pt x="3014312" y="369332"/>
                </a:cubicBezTo>
                <a:cubicBezTo>
                  <a:pt x="2783422" y="389012"/>
                  <a:pt x="2482063" y="359970"/>
                  <a:pt x="2303620" y="369332"/>
                </a:cubicBezTo>
                <a:cubicBezTo>
                  <a:pt x="2125177" y="378694"/>
                  <a:pt x="1898394" y="346582"/>
                  <a:pt x="1592929" y="369332"/>
                </a:cubicBezTo>
                <a:cubicBezTo>
                  <a:pt x="1287464" y="392082"/>
                  <a:pt x="1177820" y="342508"/>
                  <a:pt x="931251" y="369332"/>
                </a:cubicBezTo>
                <a:cubicBezTo>
                  <a:pt x="684682" y="396156"/>
                  <a:pt x="351043" y="414482"/>
                  <a:pt x="0" y="369332"/>
                </a:cubicBezTo>
                <a:cubicBezTo>
                  <a:pt x="15840" y="274801"/>
                  <a:pt x="-663" y="173252"/>
                  <a:pt x="0" y="0"/>
                </a:cubicBezTo>
                <a:close/>
              </a:path>
              <a:path w="4901320" h="369332" stroke="0" extrusionOk="0">
                <a:moveTo>
                  <a:pt x="0" y="0"/>
                </a:moveTo>
                <a:cubicBezTo>
                  <a:pt x="224027" y="34773"/>
                  <a:pt x="484277" y="35121"/>
                  <a:pt x="710691" y="0"/>
                </a:cubicBezTo>
                <a:cubicBezTo>
                  <a:pt x="937105" y="-35121"/>
                  <a:pt x="1031618" y="-15339"/>
                  <a:pt x="1176317" y="0"/>
                </a:cubicBezTo>
                <a:cubicBezTo>
                  <a:pt x="1321016" y="15339"/>
                  <a:pt x="1608175" y="-15790"/>
                  <a:pt x="1837995" y="0"/>
                </a:cubicBezTo>
                <a:cubicBezTo>
                  <a:pt x="2067815" y="15790"/>
                  <a:pt x="2225479" y="-34848"/>
                  <a:pt x="2548686" y="0"/>
                </a:cubicBezTo>
                <a:cubicBezTo>
                  <a:pt x="2871893" y="34848"/>
                  <a:pt x="2829477" y="-2842"/>
                  <a:pt x="3014312" y="0"/>
                </a:cubicBezTo>
                <a:cubicBezTo>
                  <a:pt x="3199147" y="2842"/>
                  <a:pt x="3362335" y="-10073"/>
                  <a:pt x="3528950" y="0"/>
                </a:cubicBezTo>
                <a:cubicBezTo>
                  <a:pt x="3695565" y="10073"/>
                  <a:pt x="3878601" y="-6367"/>
                  <a:pt x="4043589" y="0"/>
                </a:cubicBezTo>
                <a:cubicBezTo>
                  <a:pt x="4208577" y="6367"/>
                  <a:pt x="4675327" y="-27627"/>
                  <a:pt x="4901320" y="0"/>
                </a:cubicBezTo>
                <a:cubicBezTo>
                  <a:pt x="4894757" y="179695"/>
                  <a:pt x="4907347" y="229370"/>
                  <a:pt x="4901320" y="369332"/>
                </a:cubicBezTo>
                <a:cubicBezTo>
                  <a:pt x="4648659" y="399652"/>
                  <a:pt x="4566981" y="385368"/>
                  <a:pt x="4288655" y="369332"/>
                </a:cubicBezTo>
                <a:cubicBezTo>
                  <a:pt x="4010329" y="353296"/>
                  <a:pt x="3835911" y="357807"/>
                  <a:pt x="3626977" y="369332"/>
                </a:cubicBezTo>
                <a:cubicBezTo>
                  <a:pt x="3418043" y="380857"/>
                  <a:pt x="3296477" y="346711"/>
                  <a:pt x="3161351" y="369332"/>
                </a:cubicBezTo>
                <a:cubicBezTo>
                  <a:pt x="3026225" y="391953"/>
                  <a:pt x="2842815" y="371696"/>
                  <a:pt x="2695726" y="369332"/>
                </a:cubicBezTo>
                <a:cubicBezTo>
                  <a:pt x="2548637" y="366968"/>
                  <a:pt x="2301370" y="374941"/>
                  <a:pt x="1985035" y="369332"/>
                </a:cubicBezTo>
                <a:cubicBezTo>
                  <a:pt x="1668700" y="363723"/>
                  <a:pt x="1613997" y="369025"/>
                  <a:pt x="1274343" y="369332"/>
                </a:cubicBezTo>
                <a:cubicBezTo>
                  <a:pt x="934689" y="369639"/>
                  <a:pt x="920783" y="362446"/>
                  <a:pt x="710691" y="369332"/>
                </a:cubicBezTo>
                <a:cubicBezTo>
                  <a:pt x="500599" y="376218"/>
                  <a:pt x="228470" y="333906"/>
                  <a:pt x="0" y="369332"/>
                </a:cubicBezTo>
                <a:cubicBezTo>
                  <a:pt x="-1856" y="187368"/>
                  <a:pt x="6667" y="89175"/>
                  <a:pt x="0" y="0"/>
                </a:cubicBezTo>
                <a:close/>
              </a:path>
            </a:pathLst>
          </a:custGeom>
          <a:ln w="38100">
            <a:solidFill>
              <a:schemeClr val="accent3">
                <a:lumMod val="40000"/>
                <a:lumOff val="60000"/>
              </a:schemeClr>
            </a:solidFill>
            <a:extLst>
              <a:ext uri="{C807C97D-BFC1-408E-A445-0C87EB9F89A2}">
                <ask:lineSketchStyleProps xmlns:ask="http://schemas.microsoft.com/office/drawing/2018/sketchyshapes" sd="2100979516">
                  <a:prstGeom prst="rect">
                    <a:avLst/>
                  </a:prstGeom>
                  <ask:type>
                    <ask:lineSketchFreehand/>
                  </ask:type>
                </ask:lineSketchStyleProps>
              </a:ext>
            </a:extLst>
          </a:ln>
        </p:spPr>
        <p:style>
          <a:lnRef idx="2">
            <a:schemeClr val="accent3"/>
          </a:lnRef>
          <a:fillRef idx="1">
            <a:schemeClr val="lt1"/>
          </a:fillRef>
          <a:effectRef idx="0">
            <a:schemeClr val="accent3"/>
          </a:effectRef>
          <a:fontRef idx="minor">
            <a:schemeClr val="dk1"/>
          </a:fontRef>
        </p:style>
        <p:txBody>
          <a:bodyPr wrap="square" rtlCol="0">
            <a:spAutoFit/>
          </a:bodyPr>
          <a:lstStyle/>
          <a:p>
            <a:r>
              <a:rPr lang="en-US" b="1" dirty="0">
                <a:solidFill>
                  <a:schemeClr val="accent6">
                    <a:lumMod val="75000"/>
                  </a:schemeClr>
                </a:solidFill>
              </a:rPr>
              <a:t>The first and second derivative algorithm (DERIV)</a:t>
            </a:r>
          </a:p>
        </p:txBody>
      </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87A0A8B5-21D4-05DB-BF8A-8C434FF68709}"/>
                  </a:ext>
                </a:extLst>
              </p:cNvPr>
              <p:cNvSpPr txBox="1"/>
              <p:nvPr/>
            </p:nvSpPr>
            <p:spPr>
              <a:xfrm>
                <a:off x="202608" y="1443841"/>
                <a:ext cx="6317726" cy="2585323"/>
              </a:xfrm>
              <a:prstGeom prst="rect">
                <a:avLst/>
              </a:prstGeom>
              <a:noFill/>
            </p:spPr>
            <p:txBody>
              <a:bodyPr wrap="square" rtlCol="0">
                <a:spAutoFit/>
              </a:bodyPr>
              <a:lstStyle/>
              <a:p>
                <a:r>
                  <a:rPr lang="en-US" sz="1600" dirty="0"/>
                  <a:t>Requirements for a good peak candidate in the bin position [</a:t>
                </a:r>
                <a:r>
                  <a:rPr lang="en-US" sz="1600" dirty="0" err="1"/>
                  <a:t>ip</a:t>
                </a:r>
                <a:r>
                  <a:rPr lang="en-US" sz="1600" dirty="0"/>
                  <a:t>]:</a:t>
                </a:r>
              </a:p>
              <a:p>
                <a:pPr marL="342900" indent="-342900">
                  <a:buFont typeface="+mj-lt"/>
                  <a:buAutoNum type="arabicPeriod"/>
                </a:pPr>
                <a:r>
                  <a:rPr lang="en-US" sz="1600" dirty="0"/>
                  <a:t>Amplitude constraint:</a:t>
                </a:r>
              </a:p>
              <a:p>
                <a:pPr marL="742950" lvl="1" indent="-285750">
                  <a:buFont typeface="Arial" panose="020B0604020202020204" pitchFamily="34" charset="0"/>
                  <a:buChar char="•"/>
                </a:pPr>
                <a:r>
                  <a:rPr lang="en-US" sz="1600" dirty="0"/>
                  <a:t>Amplitude[</a:t>
                </a:r>
                <a:r>
                  <a:rPr lang="en-US" sz="1600" dirty="0" err="1"/>
                  <a:t>ip</a:t>
                </a:r>
                <a:r>
                  <a:rPr lang="en-US" sz="1600" dirty="0"/>
                  <a:t>]&gt;4*rms</a:t>
                </a:r>
              </a:p>
              <a:p>
                <a:pPr marL="742950" lvl="1" indent="-285750">
                  <a:buFont typeface="Arial" panose="020B0604020202020204" pitchFamily="34" charset="0"/>
                  <a:buChar char="•"/>
                </a:pPr>
                <a:r>
                  <a:rPr lang="en-US" sz="1600" dirty="0"/>
                  <a:t>Amplitude[</a:t>
                </a:r>
                <a:r>
                  <a:rPr lang="en-US" sz="1600" dirty="0" err="1"/>
                  <a:t>ip</a:t>
                </a:r>
                <a:r>
                  <a:rPr lang="en-US" sz="1600" dirty="0"/>
                  <a:t>]- Amplitude[ip-1]&gt;rms || Amplitude[ip+1]- Amplitude[ip-1]&gt;rms </a:t>
                </a:r>
              </a:p>
              <a:p>
                <a:pPr marL="342900" indent="-342900">
                  <a:buFont typeface="+mj-lt"/>
                  <a:buAutoNum type="arabicPeriod"/>
                </a:pPr>
                <a:r>
                  <a:rPr lang="en-US" sz="1600" dirty="0"/>
                  <a:t>First derivative constraint:</a:t>
                </a:r>
              </a:p>
              <a:p>
                <a:pPr marL="800100" lvl="1" indent="-342900">
                  <a:buFont typeface="Arial" panose="020B0604020202020204" pitchFamily="34" charset="0"/>
                  <a:buChar char="•"/>
                </a:pPr>
                <a:r>
                  <a:rPr lang="en-US" sz="1600" dirty="0" err="1"/>
                  <a:t>Fderiv</a:t>
                </a:r>
                <a:r>
                  <a:rPr lang="en-US" sz="1600" dirty="0"/>
                  <a:t>[</a:t>
                </a:r>
                <a:r>
                  <a:rPr lang="en-US" sz="1600" dirty="0" err="1"/>
                  <a:t>ip</a:t>
                </a:r>
                <a:r>
                  <a:rPr lang="en-US" sz="1600" dirty="0"/>
                  <a:t>]&lt;</a:t>
                </a:r>
                <a14:m>
                  <m:oMath xmlns:m="http://schemas.openxmlformats.org/officeDocument/2006/math">
                    <m:sSub>
                      <m:sSubPr>
                        <m:ctrlPr>
                          <a:rPr lang="it-IT" sz="1600" b="0" i="1" smtClean="0">
                            <a:latin typeface="Cambria Math" panose="02040503050406030204" pitchFamily="18" charset="0"/>
                            <a:ea typeface="Cambria Math" panose="02040503050406030204" pitchFamily="18" charset="0"/>
                          </a:rPr>
                        </m:ctrlPr>
                      </m:sSubPr>
                      <m:e>
                        <m:r>
                          <a:rPr lang="en-US" sz="1600" i="1" smtClean="0">
                            <a:latin typeface="Cambria Math" panose="02040503050406030204" pitchFamily="18" charset="0"/>
                            <a:ea typeface="Cambria Math" panose="02040503050406030204" pitchFamily="18" charset="0"/>
                          </a:rPr>
                          <m:t>𝜎</m:t>
                        </m:r>
                      </m:e>
                      <m:sub>
                        <m:r>
                          <a:rPr lang="it-IT" sz="1600" b="0" i="1" smtClean="0">
                            <a:latin typeface="Cambria Math" panose="02040503050406030204" pitchFamily="18" charset="0"/>
                            <a:ea typeface="Cambria Math" panose="02040503050406030204" pitchFamily="18" charset="0"/>
                          </a:rPr>
                          <m:t>𝑑𝑒𝑟</m:t>
                        </m:r>
                        <m:r>
                          <a:rPr lang="it-IT" sz="1600" b="0" i="1" smtClean="0">
                            <a:latin typeface="Cambria Math" panose="02040503050406030204" pitchFamily="18" charset="0"/>
                            <a:ea typeface="Cambria Math" panose="02040503050406030204" pitchFamily="18" charset="0"/>
                          </a:rPr>
                          <m:t>1</m:t>
                        </m:r>
                      </m:sub>
                    </m:sSub>
                  </m:oMath>
                </a14:m>
                <a:r>
                  <a:rPr lang="en-US" sz="1600" dirty="0"/>
                  <a:t>/2</a:t>
                </a:r>
              </a:p>
              <a:p>
                <a:pPr marL="800100" lvl="1" indent="-342900">
                  <a:buFont typeface="Arial" panose="020B0604020202020204" pitchFamily="34" charset="0"/>
                  <a:buChar char="•"/>
                </a:pPr>
                <a:r>
                  <a:rPr lang="en-US" sz="1600" dirty="0" err="1"/>
                  <a:t>Fderiv</a:t>
                </a:r>
                <a:r>
                  <a:rPr lang="en-US" sz="1600" dirty="0"/>
                  <a:t>[ip-1]&gt;</a:t>
                </a:r>
                <a:r>
                  <a:rPr lang="it-IT" sz="1600" b="0" dirty="0">
                    <a:ea typeface="Cambria Math" panose="02040503050406030204" pitchFamily="18" charset="0"/>
                  </a:rPr>
                  <a:t> </a:t>
                </a:r>
                <a14:m>
                  <m:oMath xmlns:m="http://schemas.openxmlformats.org/officeDocument/2006/math">
                    <m:sSub>
                      <m:sSubPr>
                        <m:ctrlPr>
                          <a:rPr lang="it-IT" sz="1600" b="0" i="1" smtClean="0">
                            <a:latin typeface="Cambria Math" panose="02040503050406030204" pitchFamily="18" charset="0"/>
                            <a:ea typeface="Cambria Math" panose="02040503050406030204" pitchFamily="18" charset="0"/>
                          </a:rPr>
                        </m:ctrlPr>
                      </m:sSubPr>
                      <m:e>
                        <m:r>
                          <a:rPr lang="en-US" sz="1600" i="1" smtClean="0">
                            <a:latin typeface="Cambria Math" panose="02040503050406030204" pitchFamily="18" charset="0"/>
                            <a:ea typeface="Cambria Math" panose="02040503050406030204" pitchFamily="18" charset="0"/>
                          </a:rPr>
                          <m:t>𝜎</m:t>
                        </m:r>
                      </m:e>
                      <m:sub>
                        <m:r>
                          <a:rPr lang="it-IT" sz="1600" b="0" i="1" smtClean="0">
                            <a:latin typeface="Cambria Math" panose="02040503050406030204" pitchFamily="18" charset="0"/>
                            <a:ea typeface="Cambria Math" panose="02040503050406030204" pitchFamily="18" charset="0"/>
                          </a:rPr>
                          <m:t>𝑑𝑒𝑟</m:t>
                        </m:r>
                        <m:r>
                          <a:rPr lang="it-IT" sz="1600" b="0" i="1" smtClean="0">
                            <a:latin typeface="Cambria Math" panose="02040503050406030204" pitchFamily="18" charset="0"/>
                            <a:ea typeface="Cambria Math" panose="02040503050406030204" pitchFamily="18" charset="0"/>
                          </a:rPr>
                          <m:t>1</m:t>
                        </m:r>
                      </m:sub>
                    </m:sSub>
                    <m:r>
                      <a:rPr lang="it-IT" sz="1600" b="0" i="1" smtClean="0">
                        <a:latin typeface="Cambria Math" panose="02040503050406030204" pitchFamily="18" charset="0"/>
                        <a:ea typeface="Cambria Math" panose="02040503050406030204" pitchFamily="18" charset="0"/>
                      </a:rPr>
                      <m:t> </m:t>
                    </m:r>
                  </m:oMath>
                </a14:m>
                <a:r>
                  <a:rPr lang="en-US" sz="1600" dirty="0"/>
                  <a:t>||</a:t>
                </a:r>
                <a:r>
                  <a:rPr lang="en-US" sz="1600" dirty="0" err="1"/>
                  <a:t>Fderiv</a:t>
                </a:r>
                <a:r>
                  <a:rPr lang="en-US" sz="1600" dirty="0"/>
                  <a:t>[ip+1]&lt;-</a:t>
                </a:r>
                <a:r>
                  <a:rPr lang="it-IT" sz="1600" dirty="0">
                    <a:ea typeface="Cambria Math" panose="02040503050406030204" pitchFamily="18" charset="0"/>
                  </a:rPr>
                  <a:t> </a:t>
                </a:r>
                <a14:m>
                  <m:oMath xmlns:m="http://schemas.openxmlformats.org/officeDocument/2006/math">
                    <m:sSub>
                      <m:sSubPr>
                        <m:ctrlPr>
                          <a:rPr lang="it-IT" sz="1600" i="1">
                            <a:latin typeface="Cambria Math" panose="02040503050406030204" pitchFamily="18" charset="0"/>
                            <a:ea typeface="Cambria Math" panose="02040503050406030204" pitchFamily="18" charset="0"/>
                          </a:rPr>
                        </m:ctrlPr>
                      </m:sSubPr>
                      <m:e>
                        <m:r>
                          <a:rPr lang="en-US" sz="1600" i="1">
                            <a:latin typeface="Cambria Math" panose="02040503050406030204" pitchFamily="18" charset="0"/>
                            <a:ea typeface="Cambria Math" panose="02040503050406030204" pitchFamily="18" charset="0"/>
                          </a:rPr>
                          <m:t>𝜎</m:t>
                        </m:r>
                      </m:e>
                      <m:sub>
                        <m:r>
                          <a:rPr lang="it-IT" sz="1600" i="1">
                            <a:latin typeface="Cambria Math" panose="02040503050406030204" pitchFamily="18" charset="0"/>
                            <a:ea typeface="Cambria Math" panose="02040503050406030204" pitchFamily="18" charset="0"/>
                          </a:rPr>
                          <m:t>𝑑𝑒𝑟</m:t>
                        </m:r>
                        <m:r>
                          <a:rPr lang="it-IT" sz="1600" i="1">
                            <a:latin typeface="Cambria Math" panose="02040503050406030204" pitchFamily="18" charset="0"/>
                            <a:ea typeface="Cambria Math" panose="02040503050406030204" pitchFamily="18" charset="0"/>
                          </a:rPr>
                          <m:t>1</m:t>
                        </m:r>
                      </m:sub>
                    </m:sSub>
                  </m:oMath>
                </a14:m>
                <a:endParaRPr lang="en-US" sz="1600" dirty="0"/>
              </a:p>
              <a:p>
                <a:pPr marL="342900" indent="-342900">
                  <a:buFont typeface="+mj-lt"/>
                  <a:buAutoNum type="arabicPeriod"/>
                </a:pPr>
                <a:r>
                  <a:rPr lang="en-US" sz="1600" dirty="0"/>
                  <a:t>Second derivative constraint:</a:t>
                </a:r>
              </a:p>
              <a:p>
                <a:pPr marL="800100" lvl="1" indent="-342900">
                  <a:buFont typeface="Arial" panose="020B0604020202020204" pitchFamily="34" charset="0"/>
                  <a:buChar char="•"/>
                </a:pPr>
                <a:r>
                  <a:rPr lang="en-US" sz="1600" dirty="0" err="1"/>
                  <a:t>Sderiv</a:t>
                </a:r>
                <a:r>
                  <a:rPr lang="en-US" sz="1600" dirty="0"/>
                  <a:t>[</a:t>
                </a:r>
                <a:r>
                  <a:rPr lang="en-US" sz="1600" dirty="0" err="1"/>
                  <a:t>ip</a:t>
                </a:r>
                <a:r>
                  <a:rPr lang="en-US" sz="1600" dirty="0"/>
                  <a:t>]&lt;0</a:t>
                </a:r>
              </a:p>
            </p:txBody>
          </p:sp>
        </mc:Choice>
        <mc:Fallback xmlns="">
          <p:sp>
            <p:nvSpPr>
              <p:cNvPr id="15" name="TextBox 14">
                <a:extLst>
                  <a:ext uri="{FF2B5EF4-FFF2-40B4-BE49-F238E27FC236}">
                    <a16:creationId xmlns:a16="http://schemas.microsoft.com/office/drawing/2014/main" id="{87A0A8B5-21D4-05DB-BF8A-8C434FF68709}"/>
                  </a:ext>
                </a:extLst>
              </p:cNvPr>
              <p:cNvSpPr txBox="1">
                <a:spLocks noRot="1" noChangeAspect="1" noMove="1" noResize="1" noEditPoints="1" noAdjustHandles="1" noChangeArrowheads="1" noChangeShapeType="1" noTextEdit="1"/>
              </p:cNvSpPr>
              <p:nvPr/>
            </p:nvSpPr>
            <p:spPr>
              <a:xfrm>
                <a:off x="202608" y="1443841"/>
                <a:ext cx="6317726" cy="2585323"/>
              </a:xfrm>
              <a:prstGeom prst="rect">
                <a:avLst/>
              </a:prstGeom>
              <a:blipFill>
                <a:blip r:embed="rId2"/>
                <a:stretch>
                  <a:fillRect l="-482" t="-708" b="-943"/>
                </a:stretch>
              </a:blipFill>
            </p:spPr>
            <p:txBody>
              <a:bodyPr/>
              <a:lstStyle/>
              <a:p>
                <a:r>
                  <a:rPr lang="en-US">
                    <a:noFill/>
                  </a:rPr>
                  <a:t> </a:t>
                </a:r>
              </a:p>
            </p:txBody>
          </p:sp>
        </mc:Fallback>
      </mc:AlternateContent>
      <p:grpSp>
        <p:nvGrpSpPr>
          <p:cNvPr id="3" name="Group 2">
            <a:extLst>
              <a:ext uri="{FF2B5EF4-FFF2-40B4-BE49-F238E27FC236}">
                <a16:creationId xmlns:a16="http://schemas.microsoft.com/office/drawing/2014/main" id="{C53ED246-73D0-385A-1EDA-DCB3B9FED723}"/>
              </a:ext>
            </a:extLst>
          </p:cNvPr>
          <p:cNvGrpSpPr/>
          <p:nvPr/>
        </p:nvGrpSpPr>
        <p:grpSpPr>
          <a:xfrm>
            <a:off x="6953371" y="946651"/>
            <a:ext cx="4686055" cy="3948788"/>
            <a:chOff x="6482966" y="1325464"/>
            <a:chExt cx="5076807" cy="4235254"/>
          </a:xfrm>
        </p:grpSpPr>
        <p:grpSp>
          <p:nvGrpSpPr>
            <p:cNvPr id="19" name="Group 18">
              <a:extLst>
                <a:ext uri="{FF2B5EF4-FFF2-40B4-BE49-F238E27FC236}">
                  <a16:creationId xmlns:a16="http://schemas.microsoft.com/office/drawing/2014/main" id="{09087D8E-C1F3-2466-3182-43AAB5DF87E4}"/>
                </a:ext>
              </a:extLst>
            </p:cNvPr>
            <p:cNvGrpSpPr/>
            <p:nvPr/>
          </p:nvGrpSpPr>
          <p:grpSpPr>
            <a:xfrm>
              <a:off x="6482966" y="1743093"/>
              <a:ext cx="5010295" cy="3817625"/>
              <a:chOff x="6338779" y="1593495"/>
              <a:chExt cx="5010295" cy="3817625"/>
            </a:xfrm>
          </p:grpSpPr>
          <p:pic>
            <p:nvPicPr>
              <p:cNvPr id="14" name="Picture 13">
                <a:extLst>
                  <a:ext uri="{FF2B5EF4-FFF2-40B4-BE49-F238E27FC236}">
                    <a16:creationId xmlns:a16="http://schemas.microsoft.com/office/drawing/2014/main" id="{ED6592AF-39BE-786F-DB98-55168E76C8D1}"/>
                  </a:ext>
                </a:extLst>
              </p:cNvPr>
              <p:cNvPicPr>
                <a:picLocks noChangeAspect="1"/>
              </p:cNvPicPr>
              <p:nvPr/>
            </p:nvPicPr>
            <p:blipFill>
              <a:blip r:embed="rId3"/>
              <a:stretch>
                <a:fillRect/>
              </a:stretch>
            </p:blipFill>
            <p:spPr>
              <a:xfrm>
                <a:off x="6338779" y="1593495"/>
                <a:ext cx="5010295" cy="3730043"/>
              </a:xfrm>
              <a:prstGeom prst="rect">
                <a:avLst/>
              </a:prstGeom>
            </p:spPr>
          </p:pic>
          <p:sp>
            <p:nvSpPr>
              <p:cNvPr id="18" name="Rectangle 17">
                <a:extLst>
                  <a:ext uri="{FF2B5EF4-FFF2-40B4-BE49-F238E27FC236}">
                    <a16:creationId xmlns:a16="http://schemas.microsoft.com/office/drawing/2014/main" id="{A938DD5F-12FA-3827-B31A-26CF00E4436F}"/>
                  </a:ext>
                </a:extLst>
              </p:cNvPr>
              <p:cNvSpPr/>
              <p:nvPr/>
            </p:nvSpPr>
            <p:spPr>
              <a:xfrm>
                <a:off x="6338779" y="5167638"/>
                <a:ext cx="265814" cy="24348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TextBox 15">
              <a:extLst>
                <a:ext uri="{FF2B5EF4-FFF2-40B4-BE49-F238E27FC236}">
                  <a16:creationId xmlns:a16="http://schemas.microsoft.com/office/drawing/2014/main" id="{91D88CE6-1B41-DA91-50E7-B49232A988AA}"/>
                </a:ext>
              </a:extLst>
            </p:cNvPr>
            <p:cNvSpPr txBox="1"/>
            <p:nvPr/>
          </p:nvSpPr>
          <p:spPr>
            <a:xfrm>
              <a:off x="6482966" y="1325464"/>
              <a:ext cx="5076807" cy="646331"/>
            </a:xfrm>
            <a:prstGeom prst="rect">
              <a:avLst/>
            </a:prstGeom>
            <a:solidFill>
              <a:schemeClr val="bg1"/>
            </a:solidFill>
          </p:spPr>
          <p:txBody>
            <a:bodyPr wrap="square" rtlCol="0">
              <a:spAutoFit/>
            </a:bodyPr>
            <a:lstStyle/>
            <a:p>
              <a:pPr algn="ctr"/>
              <a:r>
                <a:rPr lang="en-US" dirty="0"/>
                <a:t>0°, nominal HV+20, 90%He-10%iC</a:t>
              </a:r>
              <a:r>
                <a:rPr lang="en-US" baseline="-25000" dirty="0"/>
                <a:t>4</a:t>
              </a:r>
              <a:r>
                <a:rPr lang="en-US" dirty="0"/>
                <a:t>H</a:t>
              </a:r>
              <a:r>
                <a:rPr lang="en-US" baseline="-25000" dirty="0"/>
                <a:t>10</a:t>
              </a:r>
            </a:p>
            <a:p>
              <a:pPr algn="ctr"/>
              <a:r>
                <a:rPr lang="en-US" dirty="0"/>
                <a:t>Tube with 1 cm cell size and 20 µm diameter</a:t>
              </a:r>
            </a:p>
          </p:txBody>
        </p:sp>
      </p:grpSp>
      <p:sp>
        <p:nvSpPr>
          <p:cNvPr id="17" name="TextBox 16">
            <a:extLst>
              <a:ext uri="{FF2B5EF4-FFF2-40B4-BE49-F238E27FC236}">
                <a16:creationId xmlns:a16="http://schemas.microsoft.com/office/drawing/2014/main" id="{44A4308A-3649-018B-CABC-90138953A0A5}"/>
              </a:ext>
            </a:extLst>
          </p:cNvPr>
          <p:cNvSpPr txBox="1"/>
          <p:nvPr/>
        </p:nvSpPr>
        <p:spPr>
          <a:xfrm>
            <a:off x="186568" y="4965309"/>
            <a:ext cx="9365816" cy="1754326"/>
          </a:xfrm>
          <a:prstGeom prst="rect">
            <a:avLst/>
          </a:prstGeom>
          <a:ln/>
        </p:spPr>
        <p:style>
          <a:lnRef idx="2">
            <a:schemeClr val="accent3"/>
          </a:lnRef>
          <a:fillRef idx="1">
            <a:schemeClr val="lt1"/>
          </a:fillRef>
          <a:effectRef idx="0">
            <a:schemeClr val="accent3"/>
          </a:effectRef>
          <a:fontRef idx="minor">
            <a:schemeClr val="dk1"/>
          </a:fontRef>
        </p:style>
        <p:txBody>
          <a:bodyPr wrap="square" rtlCol="0">
            <a:spAutoFit/>
          </a:bodyPr>
          <a:lstStyle/>
          <a:p>
            <a:r>
              <a:rPr lang="en-US" b="1" dirty="0"/>
              <a:t>Expected number of electrons peaks</a:t>
            </a:r>
            <a:r>
              <a:rPr lang="en-US" dirty="0"/>
              <a:t>:</a:t>
            </a:r>
          </a:p>
          <a:p>
            <a:r>
              <a:rPr lang="en-US" dirty="0" err="1"/>
              <a:t>Npeak</a:t>
            </a:r>
            <a:r>
              <a:rPr lang="en-US" dirty="0"/>
              <a:t>=</a:t>
            </a:r>
            <a:r>
              <a:rPr lang="en-US" dirty="0" err="1">
                <a:solidFill>
                  <a:schemeClr val="accent4">
                    <a:lumMod val="50000"/>
                  </a:schemeClr>
                </a:solidFill>
              </a:rPr>
              <a:t>δcluster</a:t>
            </a:r>
            <a:r>
              <a:rPr lang="en-US" dirty="0">
                <a:solidFill>
                  <a:schemeClr val="accent4">
                    <a:lumMod val="50000"/>
                  </a:schemeClr>
                </a:solidFill>
              </a:rPr>
              <a:t>/cm(M.I.P.)*</a:t>
            </a:r>
            <a:r>
              <a:rPr lang="en-US" dirty="0">
                <a:solidFill>
                  <a:schemeClr val="accent6">
                    <a:lumMod val="75000"/>
                  </a:schemeClr>
                </a:solidFill>
              </a:rPr>
              <a:t>drift tube size</a:t>
            </a:r>
            <a:r>
              <a:rPr lang="en-US" dirty="0"/>
              <a:t>[cm]*1.3(relativistic rise)*1.6 electron/cluster*1/cos(</a:t>
            </a:r>
            <a:r>
              <a:rPr lang="el-GR" dirty="0">
                <a:solidFill>
                  <a:schemeClr val="accent1">
                    <a:lumMod val="75000"/>
                  </a:schemeClr>
                </a:solidFill>
              </a:rPr>
              <a:t>α</a:t>
            </a:r>
            <a:r>
              <a:rPr lang="en-US" dirty="0"/>
              <a:t>)</a:t>
            </a:r>
          </a:p>
          <a:p>
            <a:endParaRPr lang="en-US" dirty="0"/>
          </a:p>
          <a:p>
            <a:pPr marL="285750" indent="-285750">
              <a:buFont typeface="Arial" panose="020B0604020202020204" pitchFamily="34" charset="0"/>
              <a:buChar char="•"/>
            </a:pPr>
            <a:r>
              <a:rPr lang="en-US" dirty="0" err="1">
                <a:solidFill>
                  <a:schemeClr val="accent4">
                    <a:lumMod val="50000"/>
                  </a:schemeClr>
                </a:solidFill>
              </a:rPr>
              <a:t>δcluster</a:t>
            </a:r>
            <a:r>
              <a:rPr lang="en-US" dirty="0">
                <a:solidFill>
                  <a:schemeClr val="accent4">
                    <a:lumMod val="50000"/>
                  </a:schemeClr>
                </a:solidFill>
              </a:rPr>
              <a:t>/cm(M.I.P.) </a:t>
            </a:r>
            <a:r>
              <a:rPr lang="en-US" dirty="0"/>
              <a:t>changes from </a:t>
            </a:r>
            <a:r>
              <a:rPr lang="en-US" dirty="0">
                <a:solidFill>
                  <a:schemeClr val="accent4">
                    <a:lumMod val="50000"/>
                  </a:schemeClr>
                </a:solidFill>
              </a:rPr>
              <a:t>12</a:t>
            </a:r>
            <a:r>
              <a:rPr lang="en-US" dirty="0"/>
              <a:t> to </a:t>
            </a:r>
            <a:r>
              <a:rPr lang="en-US" dirty="0">
                <a:solidFill>
                  <a:schemeClr val="accent2">
                    <a:lumMod val="50000"/>
                  </a:schemeClr>
                </a:solidFill>
              </a:rPr>
              <a:t>18</a:t>
            </a:r>
            <a:r>
              <a:rPr lang="en-US" dirty="0"/>
              <a:t> respectively for </a:t>
            </a:r>
            <a:r>
              <a:rPr lang="en-US" dirty="0">
                <a:solidFill>
                  <a:schemeClr val="accent4">
                    <a:lumMod val="50000"/>
                  </a:schemeClr>
                </a:solidFill>
              </a:rPr>
              <a:t>90%He </a:t>
            </a:r>
            <a:r>
              <a:rPr lang="en-US" dirty="0"/>
              <a:t>and </a:t>
            </a:r>
            <a:r>
              <a:rPr lang="en-US" dirty="0">
                <a:solidFill>
                  <a:schemeClr val="accent2">
                    <a:lumMod val="50000"/>
                  </a:schemeClr>
                </a:solidFill>
              </a:rPr>
              <a:t>80%iC</a:t>
            </a:r>
            <a:r>
              <a:rPr lang="en-US" baseline="-25000" dirty="0">
                <a:solidFill>
                  <a:schemeClr val="accent2">
                    <a:lumMod val="50000"/>
                  </a:schemeClr>
                </a:solidFill>
              </a:rPr>
              <a:t>4</a:t>
            </a:r>
            <a:r>
              <a:rPr lang="en-US" dirty="0">
                <a:solidFill>
                  <a:schemeClr val="accent2">
                    <a:lumMod val="50000"/>
                  </a:schemeClr>
                </a:solidFill>
              </a:rPr>
              <a:t>H</a:t>
            </a:r>
            <a:r>
              <a:rPr lang="en-US" baseline="-25000" dirty="0">
                <a:solidFill>
                  <a:schemeClr val="accent2">
                    <a:lumMod val="50000"/>
                  </a:schemeClr>
                </a:solidFill>
              </a:rPr>
              <a:t>10</a:t>
            </a:r>
          </a:p>
          <a:p>
            <a:pPr marL="285750" indent="-285750">
              <a:buFont typeface="Arial" panose="020B0604020202020204" pitchFamily="34" charset="0"/>
              <a:buChar char="•"/>
            </a:pPr>
            <a:r>
              <a:rPr lang="it-IT" dirty="0" err="1">
                <a:solidFill>
                  <a:schemeClr val="accent6">
                    <a:lumMod val="75000"/>
                  </a:schemeClr>
                </a:solidFill>
              </a:rPr>
              <a:t>Drift</a:t>
            </a:r>
            <a:r>
              <a:rPr lang="it-IT" dirty="0">
                <a:solidFill>
                  <a:schemeClr val="accent6">
                    <a:lumMod val="75000"/>
                  </a:schemeClr>
                </a:solidFill>
              </a:rPr>
              <a:t> tube size </a:t>
            </a:r>
            <a:r>
              <a:rPr lang="it-IT" dirty="0" err="1"/>
              <a:t>changes</a:t>
            </a:r>
            <a:r>
              <a:rPr lang="it-IT" dirty="0"/>
              <a:t> from </a:t>
            </a:r>
            <a:r>
              <a:rPr lang="it-IT" dirty="0">
                <a:solidFill>
                  <a:srgbClr val="FF0000"/>
                </a:solidFill>
              </a:rPr>
              <a:t>0.8</a:t>
            </a:r>
            <a:r>
              <a:rPr lang="it-IT" dirty="0"/>
              <a:t> to </a:t>
            </a:r>
            <a:r>
              <a:rPr lang="it-IT" dirty="0">
                <a:solidFill>
                  <a:schemeClr val="accent5">
                    <a:lumMod val="75000"/>
                  </a:schemeClr>
                </a:solidFill>
              </a:rPr>
              <a:t>1.8</a:t>
            </a:r>
            <a:r>
              <a:rPr lang="it-IT" dirty="0"/>
              <a:t> respectively for </a:t>
            </a:r>
            <a:r>
              <a:rPr lang="it-IT" dirty="0">
                <a:solidFill>
                  <a:srgbClr val="FF0000"/>
                </a:solidFill>
              </a:rPr>
              <a:t>1</a:t>
            </a:r>
            <a:r>
              <a:rPr lang="it-IT" dirty="0"/>
              <a:t> </a:t>
            </a:r>
            <a:r>
              <a:rPr lang="it-IT" dirty="0">
                <a:solidFill>
                  <a:srgbClr val="FF0000"/>
                </a:solidFill>
              </a:rPr>
              <a:t>cm</a:t>
            </a:r>
            <a:r>
              <a:rPr lang="it-IT" dirty="0"/>
              <a:t> and </a:t>
            </a:r>
            <a:r>
              <a:rPr lang="it-IT" dirty="0">
                <a:solidFill>
                  <a:schemeClr val="accent5">
                    <a:lumMod val="75000"/>
                  </a:schemeClr>
                </a:solidFill>
              </a:rPr>
              <a:t>2 cm </a:t>
            </a:r>
            <a:r>
              <a:rPr lang="it-IT" dirty="0" err="1"/>
              <a:t>cell</a:t>
            </a:r>
            <a:r>
              <a:rPr lang="it-IT" dirty="0"/>
              <a:t> size tube.</a:t>
            </a:r>
            <a:endParaRPr lang="en-US" dirty="0"/>
          </a:p>
          <a:p>
            <a:pPr marL="285750" indent="-285750">
              <a:buFont typeface="Arial" panose="020B0604020202020204" pitchFamily="34" charset="0"/>
              <a:buChar char="•"/>
            </a:pPr>
            <a:r>
              <a:rPr lang="el-GR" dirty="0">
                <a:solidFill>
                  <a:schemeClr val="accent1">
                    <a:lumMod val="75000"/>
                  </a:schemeClr>
                </a:solidFill>
              </a:rPr>
              <a:t>α</a:t>
            </a:r>
            <a:r>
              <a:rPr lang="it-IT" dirty="0"/>
              <a:t> </a:t>
            </a:r>
            <a:r>
              <a:rPr lang="it-IT" dirty="0" err="1"/>
              <a:t>is</a:t>
            </a:r>
            <a:r>
              <a:rPr lang="it-IT" dirty="0"/>
              <a:t> the angle of the </a:t>
            </a:r>
            <a:r>
              <a:rPr lang="it-IT" dirty="0" err="1"/>
              <a:t>muon</a:t>
            </a:r>
            <a:r>
              <a:rPr lang="it-IT" dirty="0"/>
              <a:t> tracks to the detector</a:t>
            </a:r>
          </a:p>
        </p:txBody>
      </p:sp>
    </p:spTree>
    <p:extLst>
      <p:ext uri="{BB962C8B-B14F-4D97-AF65-F5344CB8AC3E}">
        <p14:creationId xmlns:p14="http://schemas.microsoft.com/office/powerpoint/2010/main" val="34041358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96A6FD5-E2F4-4C4A-324C-B478EEDDF183}"/>
              </a:ext>
            </a:extLst>
          </p:cNvPr>
          <p:cNvSpPr>
            <a:spLocks noGrp="1"/>
          </p:cNvSpPr>
          <p:nvPr>
            <p:ph type="sldNum" sz="quarter" idx="12"/>
          </p:nvPr>
        </p:nvSpPr>
        <p:spPr/>
        <p:txBody>
          <a:bodyPr/>
          <a:lstStyle/>
          <a:p>
            <a:fld id="{AAC8B39E-9834-48AB-8748-37836E11701E}" type="slidenum">
              <a:rPr lang="en-US" smtClean="0"/>
              <a:t>7</a:t>
            </a:fld>
            <a:endParaRPr lang="en-US"/>
          </a:p>
        </p:txBody>
      </p:sp>
      <p:sp>
        <p:nvSpPr>
          <p:cNvPr id="6" name="TextBox 5">
            <a:extLst>
              <a:ext uri="{FF2B5EF4-FFF2-40B4-BE49-F238E27FC236}">
                <a16:creationId xmlns:a16="http://schemas.microsoft.com/office/drawing/2014/main" id="{14115C8E-7C04-2C69-EEA7-7E54A6DBC4A2}"/>
              </a:ext>
            </a:extLst>
          </p:cNvPr>
          <p:cNvSpPr txBox="1"/>
          <p:nvPr/>
        </p:nvSpPr>
        <p:spPr>
          <a:xfrm>
            <a:off x="3076352" y="123387"/>
            <a:ext cx="6039294" cy="369332"/>
          </a:xfrm>
          <a:custGeom>
            <a:avLst/>
            <a:gdLst>
              <a:gd name="connsiteX0" fmla="*/ 0 w 6039294"/>
              <a:gd name="connsiteY0" fmla="*/ 0 h 369332"/>
              <a:gd name="connsiteX1" fmla="*/ 489854 w 6039294"/>
              <a:gd name="connsiteY1" fmla="*/ 0 h 369332"/>
              <a:gd name="connsiteX2" fmla="*/ 1221279 w 6039294"/>
              <a:gd name="connsiteY2" fmla="*/ 0 h 369332"/>
              <a:gd name="connsiteX3" fmla="*/ 1952705 w 6039294"/>
              <a:gd name="connsiteY3" fmla="*/ 0 h 369332"/>
              <a:gd name="connsiteX4" fmla="*/ 2623738 w 6039294"/>
              <a:gd name="connsiteY4" fmla="*/ 0 h 369332"/>
              <a:gd name="connsiteX5" fmla="*/ 3234377 w 6039294"/>
              <a:gd name="connsiteY5" fmla="*/ 0 h 369332"/>
              <a:gd name="connsiteX6" fmla="*/ 3724231 w 6039294"/>
              <a:gd name="connsiteY6" fmla="*/ 0 h 369332"/>
              <a:gd name="connsiteX7" fmla="*/ 4214085 w 6039294"/>
              <a:gd name="connsiteY7" fmla="*/ 0 h 369332"/>
              <a:gd name="connsiteX8" fmla="*/ 5005904 w 6039294"/>
              <a:gd name="connsiteY8" fmla="*/ 0 h 369332"/>
              <a:gd name="connsiteX9" fmla="*/ 6039294 w 6039294"/>
              <a:gd name="connsiteY9" fmla="*/ 0 h 369332"/>
              <a:gd name="connsiteX10" fmla="*/ 6039294 w 6039294"/>
              <a:gd name="connsiteY10" fmla="*/ 369332 h 369332"/>
              <a:gd name="connsiteX11" fmla="*/ 5307868 w 6039294"/>
              <a:gd name="connsiteY11" fmla="*/ 369332 h 369332"/>
              <a:gd name="connsiteX12" fmla="*/ 4697229 w 6039294"/>
              <a:gd name="connsiteY12" fmla="*/ 369332 h 369332"/>
              <a:gd name="connsiteX13" fmla="*/ 4146982 w 6039294"/>
              <a:gd name="connsiteY13" fmla="*/ 369332 h 369332"/>
              <a:gd name="connsiteX14" fmla="*/ 3657128 w 6039294"/>
              <a:gd name="connsiteY14" fmla="*/ 369332 h 369332"/>
              <a:gd name="connsiteX15" fmla="*/ 3046488 w 6039294"/>
              <a:gd name="connsiteY15" fmla="*/ 369332 h 369332"/>
              <a:gd name="connsiteX16" fmla="*/ 2375456 w 6039294"/>
              <a:gd name="connsiteY16" fmla="*/ 369332 h 369332"/>
              <a:gd name="connsiteX17" fmla="*/ 1583637 w 6039294"/>
              <a:gd name="connsiteY17" fmla="*/ 369332 h 369332"/>
              <a:gd name="connsiteX18" fmla="*/ 1033390 w 6039294"/>
              <a:gd name="connsiteY18" fmla="*/ 369332 h 369332"/>
              <a:gd name="connsiteX19" fmla="*/ 0 w 6039294"/>
              <a:gd name="connsiteY19" fmla="*/ 369332 h 369332"/>
              <a:gd name="connsiteX20" fmla="*/ 0 w 6039294"/>
              <a:gd name="connsiteY20" fmla="*/ 0 h 369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039294" h="369332" fill="none" extrusionOk="0">
                <a:moveTo>
                  <a:pt x="0" y="0"/>
                </a:moveTo>
                <a:cubicBezTo>
                  <a:pt x="201742" y="-14123"/>
                  <a:pt x="332272" y="-11799"/>
                  <a:pt x="489854" y="0"/>
                </a:cubicBezTo>
                <a:cubicBezTo>
                  <a:pt x="647436" y="11799"/>
                  <a:pt x="914460" y="-10084"/>
                  <a:pt x="1221279" y="0"/>
                </a:cubicBezTo>
                <a:cubicBezTo>
                  <a:pt x="1528098" y="10084"/>
                  <a:pt x="1769953" y="-28887"/>
                  <a:pt x="1952705" y="0"/>
                </a:cubicBezTo>
                <a:cubicBezTo>
                  <a:pt x="2135457" y="28887"/>
                  <a:pt x="2438326" y="8213"/>
                  <a:pt x="2623738" y="0"/>
                </a:cubicBezTo>
                <a:cubicBezTo>
                  <a:pt x="2809150" y="-8213"/>
                  <a:pt x="2995880" y="4087"/>
                  <a:pt x="3234377" y="0"/>
                </a:cubicBezTo>
                <a:cubicBezTo>
                  <a:pt x="3472874" y="-4087"/>
                  <a:pt x="3575719" y="12523"/>
                  <a:pt x="3724231" y="0"/>
                </a:cubicBezTo>
                <a:cubicBezTo>
                  <a:pt x="3872743" y="-12523"/>
                  <a:pt x="4001331" y="-13615"/>
                  <a:pt x="4214085" y="0"/>
                </a:cubicBezTo>
                <a:cubicBezTo>
                  <a:pt x="4426839" y="13615"/>
                  <a:pt x="4658596" y="28254"/>
                  <a:pt x="5005904" y="0"/>
                </a:cubicBezTo>
                <a:cubicBezTo>
                  <a:pt x="5353212" y="-28254"/>
                  <a:pt x="5630655" y="5485"/>
                  <a:pt x="6039294" y="0"/>
                </a:cubicBezTo>
                <a:cubicBezTo>
                  <a:pt x="6034410" y="146825"/>
                  <a:pt x="6047753" y="265974"/>
                  <a:pt x="6039294" y="369332"/>
                </a:cubicBezTo>
                <a:cubicBezTo>
                  <a:pt x="5866620" y="335495"/>
                  <a:pt x="5648114" y="393633"/>
                  <a:pt x="5307868" y="369332"/>
                </a:cubicBezTo>
                <a:cubicBezTo>
                  <a:pt x="4967622" y="345031"/>
                  <a:pt x="4901459" y="391144"/>
                  <a:pt x="4697229" y="369332"/>
                </a:cubicBezTo>
                <a:cubicBezTo>
                  <a:pt x="4492999" y="347520"/>
                  <a:pt x="4406046" y="341839"/>
                  <a:pt x="4146982" y="369332"/>
                </a:cubicBezTo>
                <a:cubicBezTo>
                  <a:pt x="3887918" y="396825"/>
                  <a:pt x="3797680" y="392226"/>
                  <a:pt x="3657128" y="369332"/>
                </a:cubicBezTo>
                <a:cubicBezTo>
                  <a:pt x="3516576" y="346438"/>
                  <a:pt x="3245357" y="387970"/>
                  <a:pt x="3046488" y="369332"/>
                </a:cubicBezTo>
                <a:cubicBezTo>
                  <a:pt x="2847619" y="350694"/>
                  <a:pt x="2549096" y="346082"/>
                  <a:pt x="2375456" y="369332"/>
                </a:cubicBezTo>
                <a:cubicBezTo>
                  <a:pt x="2201816" y="392582"/>
                  <a:pt x="1863649" y="331847"/>
                  <a:pt x="1583637" y="369332"/>
                </a:cubicBezTo>
                <a:cubicBezTo>
                  <a:pt x="1303625" y="406817"/>
                  <a:pt x="1190141" y="393427"/>
                  <a:pt x="1033390" y="369332"/>
                </a:cubicBezTo>
                <a:cubicBezTo>
                  <a:pt x="876639" y="345237"/>
                  <a:pt x="373078" y="349822"/>
                  <a:pt x="0" y="369332"/>
                </a:cubicBezTo>
                <a:cubicBezTo>
                  <a:pt x="-3731" y="244676"/>
                  <a:pt x="-9389" y="117353"/>
                  <a:pt x="0" y="0"/>
                </a:cubicBezTo>
                <a:close/>
              </a:path>
              <a:path w="6039294" h="369332" stroke="0" extrusionOk="0">
                <a:moveTo>
                  <a:pt x="0" y="0"/>
                </a:moveTo>
                <a:cubicBezTo>
                  <a:pt x="262841" y="-15568"/>
                  <a:pt x="353100" y="19535"/>
                  <a:pt x="671033" y="0"/>
                </a:cubicBezTo>
                <a:cubicBezTo>
                  <a:pt x="988966" y="-19535"/>
                  <a:pt x="1094240" y="-2802"/>
                  <a:pt x="1402458" y="0"/>
                </a:cubicBezTo>
                <a:cubicBezTo>
                  <a:pt x="1710677" y="2802"/>
                  <a:pt x="1881047" y="2711"/>
                  <a:pt x="2194277" y="0"/>
                </a:cubicBezTo>
                <a:cubicBezTo>
                  <a:pt x="2507507" y="-2711"/>
                  <a:pt x="2744374" y="34846"/>
                  <a:pt x="2925702" y="0"/>
                </a:cubicBezTo>
                <a:cubicBezTo>
                  <a:pt x="3107031" y="-34846"/>
                  <a:pt x="3177490" y="17245"/>
                  <a:pt x="3415556" y="0"/>
                </a:cubicBezTo>
                <a:cubicBezTo>
                  <a:pt x="3653622" y="-17245"/>
                  <a:pt x="3721167" y="7745"/>
                  <a:pt x="3965803" y="0"/>
                </a:cubicBezTo>
                <a:cubicBezTo>
                  <a:pt x="4210439" y="-7745"/>
                  <a:pt x="4535487" y="31657"/>
                  <a:pt x="4757622" y="0"/>
                </a:cubicBezTo>
                <a:cubicBezTo>
                  <a:pt x="4979757" y="-31657"/>
                  <a:pt x="5182661" y="-5761"/>
                  <a:pt x="5428654" y="0"/>
                </a:cubicBezTo>
                <a:cubicBezTo>
                  <a:pt x="5674647" y="5761"/>
                  <a:pt x="5773361" y="26057"/>
                  <a:pt x="6039294" y="0"/>
                </a:cubicBezTo>
                <a:cubicBezTo>
                  <a:pt x="6034801" y="99581"/>
                  <a:pt x="6037644" y="269090"/>
                  <a:pt x="6039294" y="369332"/>
                </a:cubicBezTo>
                <a:cubicBezTo>
                  <a:pt x="5850780" y="374220"/>
                  <a:pt x="5570922" y="387893"/>
                  <a:pt x="5428654" y="369332"/>
                </a:cubicBezTo>
                <a:cubicBezTo>
                  <a:pt x="5286386" y="350771"/>
                  <a:pt x="5171985" y="389609"/>
                  <a:pt x="4938800" y="369332"/>
                </a:cubicBezTo>
                <a:cubicBezTo>
                  <a:pt x="4705615" y="349055"/>
                  <a:pt x="4674069" y="369083"/>
                  <a:pt x="4448947" y="369332"/>
                </a:cubicBezTo>
                <a:cubicBezTo>
                  <a:pt x="4223825" y="369581"/>
                  <a:pt x="4125407" y="375448"/>
                  <a:pt x="3838307" y="369332"/>
                </a:cubicBezTo>
                <a:cubicBezTo>
                  <a:pt x="3551207" y="363216"/>
                  <a:pt x="3429872" y="342714"/>
                  <a:pt x="3227667" y="369332"/>
                </a:cubicBezTo>
                <a:cubicBezTo>
                  <a:pt x="3025462" y="395950"/>
                  <a:pt x="2856198" y="378760"/>
                  <a:pt x="2617027" y="369332"/>
                </a:cubicBezTo>
                <a:cubicBezTo>
                  <a:pt x="2377856" y="359904"/>
                  <a:pt x="2191801" y="356471"/>
                  <a:pt x="2066781" y="369332"/>
                </a:cubicBezTo>
                <a:cubicBezTo>
                  <a:pt x="1941761" y="382193"/>
                  <a:pt x="1757109" y="389625"/>
                  <a:pt x="1516534" y="369332"/>
                </a:cubicBezTo>
                <a:cubicBezTo>
                  <a:pt x="1275959" y="349039"/>
                  <a:pt x="1080142" y="343561"/>
                  <a:pt x="845501" y="369332"/>
                </a:cubicBezTo>
                <a:cubicBezTo>
                  <a:pt x="610860" y="395103"/>
                  <a:pt x="204880" y="355644"/>
                  <a:pt x="0" y="369332"/>
                </a:cubicBezTo>
                <a:cubicBezTo>
                  <a:pt x="5351" y="268120"/>
                  <a:pt x="14821" y="126405"/>
                  <a:pt x="0" y="0"/>
                </a:cubicBezTo>
                <a:close/>
              </a:path>
            </a:pathLst>
          </a:custGeom>
          <a:ln w="38100">
            <a:solidFill>
              <a:schemeClr val="accent3">
                <a:lumMod val="40000"/>
                <a:lumOff val="60000"/>
              </a:schemeClr>
            </a:solidFill>
            <a:extLst>
              <a:ext uri="{C807C97D-BFC1-408E-A445-0C87EB9F89A2}">
                <ask:lineSketchStyleProps xmlns:ask="http://schemas.microsoft.com/office/drawing/2018/sketchyshapes" sd="458324885">
                  <a:prstGeom prst="rect">
                    <a:avLst/>
                  </a:prstGeom>
                  <ask:type>
                    <ask:lineSketchFreehand/>
                  </ask:type>
                </ask:lineSketchStyleProps>
              </a:ext>
            </a:extLst>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b="1" dirty="0">
                <a:solidFill>
                  <a:schemeClr val="accent6">
                    <a:lumMod val="75000"/>
                  </a:schemeClr>
                </a:solidFill>
              </a:rPr>
              <a:t>The first and second derivative algorithm: results</a:t>
            </a:r>
          </a:p>
        </p:txBody>
      </p:sp>
      <p:sp>
        <p:nvSpPr>
          <p:cNvPr id="9" name="TextBox 8">
            <a:extLst>
              <a:ext uri="{FF2B5EF4-FFF2-40B4-BE49-F238E27FC236}">
                <a16:creationId xmlns:a16="http://schemas.microsoft.com/office/drawing/2014/main" id="{4DE85D71-722B-2E95-28A5-7D0099550AD7}"/>
              </a:ext>
            </a:extLst>
          </p:cNvPr>
          <p:cNvSpPr txBox="1"/>
          <p:nvPr/>
        </p:nvSpPr>
        <p:spPr>
          <a:xfrm>
            <a:off x="9480376" y="1844824"/>
            <a:ext cx="2079499" cy="923330"/>
          </a:xfrm>
          <a:custGeom>
            <a:avLst/>
            <a:gdLst>
              <a:gd name="connsiteX0" fmla="*/ 0 w 2079499"/>
              <a:gd name="connsiteY0" fmla="*/ 0 h 923330"/>
              <a:gd name="connsiteX1" fmla="*/ 672371 w 2079499"/>
              <a:gd name="connsiteY1" fmla="*/ 0 h 923330"/>
              <a:gd name="connsiteX2" fmla="*/ 1386333 w 2079499"/>
              <a:gd name="connsiteY2" fmla="*/ 0 h 923330"/>
              <a:gd name="connsiteX3" fmla="*/ 2079499 w 2079499"/>
              <a:gd name="connsiteY3" fmla="*/ 0 h 923330"/>
              <a:gd name="connsiteX4" fmla="*/ 2079499 w 2079499"/>
              <a:gd name="connsiteY4" fmla="*/ 443198 h 923330"/>
              <a:gd name="connsiteX5" fmla="*/ 2079499 w 2079499"/>
              <a:gd name="connsiteY5" fmla="*/ 923330 h 923330"/>
              <a:gd name="connsiteX6" fmla="*/ 1448718 w 2079499"/>
              <a:gd name="connsiteY6" fmla="*/ 923330 h 923330"/>
              <a:gd name="connsiteX7" fmla="*/ 817936 w 2079499"/>
              <a:gd name="connsiteY7" fmla="*/ 923330 h 923330"/>
              <a:gd name="connsiteX8" fmla="*/ 0 w 2079499"/>
              <a:gd name="connsiteY8" fmla="*/ 923330 h 923330"/>
              <a:gd name="connsiteX9" fmla="*/ 0 w 2079499"/>
              <a:gd name="connsiteY9" fmla="*/ 480132 h 923330"/>
              <a:gd name="connsiteX10" fmla="*/ 0 w 2079499"/>
              <a:gd name="connsiteY10" fmla="*/ 0 h 923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79499" h="923330" fill="none" extrusionOk="0">
                <a:moveTo>
                  <a:pt x="0" y="0"/>
                </a:moveTo>
                <a:cubicBezTo>
                  <a:pt x="334629" y="21814"/>
                  <a:pt x="486032" y="-32440"/>
                  <a:pt x="672371" y="0"/>
                </a:cubicBezTo>
                <a:cubicBezTo>
                  <a:pt x="858710" y="32440"/>
                  <a:pt x="1135630" y="26054"/>
                  <a:pt x="1386333" y="0"/>
                </a:cubicBezTo>
                <a:cubicBezTo>
                  <a:pt x="1637036" y="-26054"/>
                  <a:pt x="1897133" y="8515"/>
                  <a:pt x="2079499" y="0"/>
                </a:cubicBezTo>
                <a:cubicBezTo>
                  <a:pt x="2099369" y="202921"/>
                  <a:pt x="2098576" y="321190"/>
                  <a:pt x="2079499" y="443198"/>
                </a:cubicBezTo>
                <a:cubicBezTo>
                  <a:pt x="2060422" y="565206"/>
                  <a:pt x="2076798" y="803546"/>
                  <a:pt x="2079499" y="923330"/>
                </a:cubicBezTo>
                <a:cubicBezTo>
                  <a:pt x="1817371" y="912945"/>
                  <a:pt x="1642443" y="926719"/>
                  <a:pt x="1448718" y="923330"/>
                </a:cubicBezTo>
                <a:cubicBezTo>
                  <a:pt x="1254993" y="919941"/>
                  <a:pt x="963598" y="907787"/>
                  <a:pt x="817936" y="923330"/>
                </a:cubicBezTo>
                <a:cubicBezTo>
                  <a:pt x="672274" y="938873"/>
                  <a:pt x="259065" y="903458"/>
                  <a:pt x="0" y="923330"/>
                </a:cubicBezTo>
                <a:cubicBezTo>
                  <a:pt x="-6205" y="747210"/>
                  <a:pt x="-10613" y="666391"/>
                  <a:pt x="0" y="480132"/>
                </a:cubicBezTo>
                <a:cubicBezTo>
                  <a:pt x="10613" y="293873"/>
                  <a:pt x="-20898" y="167851"/>
                  <a:pt x="0" y="0"/>
                </a:cubicBezTo>
                <a:close/>
              </a:path>
              <a:path w="2079499" h="923330" stroke="0" extrusionOk="0">
                <a:moveTo>
                  <a:pt x="0" y="0"/>
                </a:moveTo>
                <a:cubicBezTo>
                  <a:pt x="203728" y="25205"/>
                  <a:pt x="326161" y="-20728"/>
                  <a:pt x="651576" y="0"/>
                </a:cubicBezTo>
                <a:cubicBezTo>
                  <a:pt x="976991" y="20728"/>
                  <a:pt x="1051270" y="4809"/>
                  <a:pt x="1323948" y="0"/>
                </a:cubicBezTo>
                <a:cubicBezTo>
                  <a:pt x="1596626" y="-4809"/>
                  <a:pt x="1711641" y="30482"/>
                  <a:pt x="2079499" y="0"/>
                </a:cubicBezTo>
                <a:cubicBezTo>
                  <a:pt x="2100926" y="118134"/>
                  <a:pt x="2087761" y="270810"/>
                  <a:pt x="2079499" y="433965"/>
                </a:cubicBezTo>
                <a:cubicBezTo>
                  <a:pt x="2071237" y="597121"/>
                  <a:pt x="2067140" y="721793"/>
                  <a:pt x="2079499" y="923330"/>
                </a:cubicBezTo>
                <a:cubicBezTo>
                  <a:pt x="1786202" y="942936"/>
                  <a:pt x="1566170" y="954752"/>
                  <a:pt x="1427923" y="923330"/>
                </a:cubicBezTo>
                <a:cubicBezTo>
                  <a:pt x="1289676" y="891908"/>
                  <a:pt x="970351" y="945119"/>
                  <a:pt x="734756" y="923330"/>
                </a:cubicBezTo>
                <a:cubicBezTo>
                  <a:pt x="499161" y="901541"/>
                  <a:pt x="343207" y="956344"/>
                  <a:pt x="0" y="923330"/>
                </a:cubicBezTo>
                <a:cubicBezTo>
                  <a:pt x="7003" y="759652"/>
                  <a:pt x="-19703" y="617838"/>
                  <a:pt x="0" y="443198"/>
                </a:cubicBezTo>
                <a:cubicBezTo>
                  <a:pt x="19703" y="268558"/>
                  <a:pt x="-10891" y="137053"/>
                  <a:pt x="0" y="0"/>
                </a:cubicBezTo>
                <a:close/>
              </a:path>
            </a:pathLst>
          </a:custGeom>
          <a:ln>
            <a:extLst>
              <a:ext uri="{C807C97D-BFC1-408E-A445-0C87EB9F89A2}">
                <ask:lineSketchStyleProps xmlns:ask="http://schemas.microsoft.com/office/drawing/2018/sketchyshapes" sd="3846533167">
                  <a:prstGeom prst="rect">
                    <a:avLst/>
                  </a:prstGeom>
                  <ask:type>
                    <ask:lineSketchFreehand/>
                  </ask:type>
                </ask:lineSketchStyleProps>
              </a:ext>
            </a:extLst>
          </a:ln>
        </p:spPr>
        <p:style>
          <a:lnRef idx="2">
            <a:schemeClr val="accent3"/>
          </a:lnRef>
          <a:fillRef idx="1">
            <a:schemeClr val="lt1"/>
          </a:fillRef>
          <a:effectRef idx="0">
            <a:schemeClr val="accent3"/>
          </a:effectRef>
          <a:fontRef idx="minor">
            <a:schemeClr val="dk1"/>
          </a:fontRef>
        </p:style>
        <p:txBody>
          <a:bodyPr wrap="square" rtlCol="0">
            <a:spAutoFit/>
          </a:bodyPr>
          <a:lstStyle/>
          <a:p>
            <a:r>
              <a:rPr lang="en-US" dirty="0"/>
              <a:t>90%He-10%iC</a:t>
            </a:r>
            <a:r>
              <a:rPr lang="en-US" baseline="-25000" dirty="0"/>
              <a:t>4</a:t>
            </a:r>
            <a:r>
              <a:rPr lang="en-US" dirty="0"/>
              <a:t>H</a:t>
            </a:r>
            <a:r>
              <a:rPr lang="en-US" baseline="-25000" dirty="0"/>
              <a:t>10 </a:t>
            </a:r>
            <a:r>
              <a:rPr lang="en-US" dirty="0"/>
              <a:t>60°</a:t>
            </a:r>
          </a:p>
          <a:p>
            <a:r>
              <a:rPr lang="en-US" dirty="0"/>
              <a:t>nominal HV+20</a:t>
            </a:r>
            <a:endParaRPr lang="en-US" baseline="-25000" dirty="0"/>
          </a:p>
        </p:txBody>
      </p:sp>
      <p:grpSp>
        <p:nvGrpSpPr>
          <p:cNvPr id="3" name="Group 2">
            <a:extLst>
              <a:ext uri="{FF2B5EF4-FFF2-40B4-BE49-F238E27FC236}">
                <a16:creationId xmlns:a16="http://schemas.microsoft.com/office/drawing/2014/main" id="{6CC3249F-AB40-986B-421F-07C9008E3575}"/>
              </a:ext>
            </a:extLst>
          </p:cNvPr>
          <p:cNvGrpSpPr/>
          <p:nvPr/>
        </p:nvGrpSpPr>
        <p:grpSpPr>
          <a:xfrm>
            <a:off x="123379" y="894358"/>
            <a:ext cx="8992267" cy="2594982"/>
            <a:chOff x="148410" y="1166386"/>
            <a:chExt cx="8992267" cy="2594982"/>
          </a:xfrm>
        </p:grpSpPr>
        <p:pic>
          <p:nvPicPr>
            <p:cNvPr id="8" name="Picture 7" descr="Chart&#10;&#10;Description automatically generated">
              <a:extLst>
                <a:ext uri="{FF2B5EF4-FFF2-40B4-BE49-F238E27FC236}">
                  <a16:creationId xmlns:a16="http://schemas.microsoft.com/office/drawing/2014/main" id="{0DF16038-4D52-1D80-4F89-59422091ADA6}"/>
                </a:ext>
              </a:extLst>
            </p:cNvPr>
            <p:cNvPicPr>
              <a:picLocks noChangeAspect="1"/>
            </p:cNvPicPr>
            <p:nvPr/>
          </p:nvPicPr>
          <p:blipFill rotWithShape="1">
            <a:blip r:embed="rId2">
              <a:extLst>
                <a:ext uri="{28A0092B-C50C-407E-A947-70E740481C1C}">
                  <a14:useLocalDpi xmlns:a14="http://schemas.microsoft.com/office/drawing/2010/main" val="0"/>
                </a:ext>
              </a:extLst>
            </a:blip>
            <a:srcRect l="52532" b="67466"/>
            <a:stretch/>
          </p:blipFill>
          <p:spPr>
            <a:xfrm>
              <a:off x="148410" y="1166386"/>
              <a:ext cx="8992267" cy="2594982"/>
            </a:xfrm>
            <a:prstGeom prst="rect">
              <a:avLst/>
            </a:prstGeom>
          </p:spPr>
        </p:pic>
        <p:sp>
          <p:nvSpPr>
            <p:cNvPr id="11" name="TextBox 10">
              <a:extLst>
                <a:ext uri="{FF2B5EF4-FFF2-40B4-BE49-F238E27FC236}">
                  <a16:creationId xmlns:a16="http://schemas.microsoft.com/office/drawing/2014/main" id="{170D2FEA-C8DB-6B37-9843-80E32C7EA6E6}"/>
                </a:ext>
              </a:extLst>
            </p:cNvPr>
            <p:cNvSpPr txBox="1"/>
            <p:nvPr/>
          </p:nvSpPr>
          <p:spPr>
            <a:xfrm>
              <a:off x="767408" y="1547500"/>
              <a:ext cx="1440160" cy="369332"/>
            </a:xfrm>
            <a:prstGeom prst="rect">
              <a:avLst/>
            </a:prstGeom>
            <a:noFill/>
          </p:spPr>
          <p:txBody>
            <a:bodyPr wrap="square">
              <a:spAutoFit/>
            </a:bodyPr>
            <a:lstStyle/>
            <a:p>
              <a:r>
                <a:rPr lang="en-US" dirty="0"/>
                <a:t>1 cm cell size</a:t>
              </a:r>
            </a:p>
          </p:txBody>
        </p:sp>
      </p:grpSp>
      <p:grpSp>
        <p:nvGrpSpPr>
          <p:cNvPr id="4" name="Group 3">
            <a:extLst>
              <a:ext uri="{FF2B5EF4-FFF2-40B4-BE49-F238E27FC236}">
                <a16:creationId xmlns:a16="http://schemas.microsoft.com/office/drawing/2014/main" id="{6A2A811B-04B9-120C-7A94-F7BE8757694F}"/>
              </a:ext>
            </a:extLst>
          </p:cNvPr>
          <p:cNvGrpSpPr/>
          <p:nvPr/>
        </p:nvGrpSpPr>
        <p:grpSpPr>
          <a:xfrm>
            <a:off x="5546652" y="3761368"/>
            <a:ext cx="6645348" cy="2732897"/>
            <a:chOff x="5546652" y="3761368"/>
            <a:chExt cx="6645348" cy="2732897"/>
          </a:xfrm>
        </p:grpSpPr>
        <p:pic>
          <p:nvPicPr>
            <p:cNvPr id="12" name="Picture 11" descr="Chart&#10;&#10;Description automatically generated">
              <a:extLst>
                <a:ext uri="{FF2B5EF4-FFF2-40B4-BE49-F238E27FC236}">
                  <a16:creationId xmlns:a16="http://schemas.microsoft.com/office/drawing/2014/main" id="{9F3EA753-06BE-66F6-6240-5B6230377077}"/>
                </a:ext>
              </a:extLst>
            </p:cNvPr>
            <p:cNvPicPr>
              <a:picLocks noChangeAspect="1"/>
            </p:cNvPicPr>
            <p:nvPr/>
          </p:nvPicPr>
          <p:blipFill rotWithShape="1">
            <a:blip r:embed="rId3">
              <a:extLst>
                <a:ext uri="{28A0092B-C50C-407E-A947-70E740481C1C}">
                  <a14:useLocalDpi xmlns:a14="http://schemas.microsoft.com/office/drawing/2010/main" val="0"/>
                </a:ext>
              </a:extLst>
            </a:blip>
            <a:srcRect r="48808" b="50000"/>
            <a:stretch/>
          </p:blipFill>
          <p:spPr>
            <a:xfrm>
              <a:off x="5546652" y="3761368"/>
              <a:ext cx="6645348" cy="2732897"/>
            </a:xfrm>
            <a:prstGeom prst="rect">
              <a:avLst/>
            </a:prstGeom>
          </p:spPr>
        </p:pic>
        <p:sp>
          <p:nvSpPr>
            <p:cNvPr id="13" name="TextBox 12">
              <a:extLst>
                <a:ext uri="{FF2B5EF4-FFF2-40B4-BE49-F238E27FC236}">
                  <a16:creationId xmlns:a16="http://schemas.microsoft.com/office/drawing/2014/main" id="{F85F83C1-D7EC-1BAE-CD66-6118F383CEC6}"/>
                </a:ext>
              </a:extLst>
            </p:cNvPr>
            <p:cNvSpPr txBox="1"/>
            <p:nvPr/>
          </p:nvSpPr>
          <p:spPr>
            <a:xfrm>
              <a:off x="6291466" y="4139788"/>
              <a:ext cx="2108790" cy="369332"/>
            </a:xfrm>
            <a:prstGeom prst="rect">
              <a:avLst/>
            </a:prstGeom>
            <a:noFill/>
          </p:spPr>
          <p:txBody>
            <a:bodyPr wrap="square">
              <a:spAutoFit/>
            </a:bodyPr>
            <a:lstStyle/>
            <a:p>
              <a:r>
                <a:rPr lang="en-US" dirty="0"/>
                <a:t>2 cm cell size</a:t>
              </a:r>
            </a:p>
          </p:txBody>
        </p:sp>
      </p:grpSp>
      <p:sp>
        <p:nvSpPr>
          <p:cNvPr id="5" name="TextBox 4">
            <a:extLst>
              <a:ext uri="{FF2B5EF4-FFF2-40B4-BE49-F238E27FC236}">
                <a16:creationId xmlns:a16="http://schemas.microsoft.com/office/drawing/2014/main" id="{5B59E608-3C1F-C629-1F23-7117E3D0DB7F}"/>
              </a:ext>
            </a:extLst>
          </p:cNvPr>
          <p:cNvSpPr txBox="1"/>
          <p:nvPr/>
        </p:nvSpPr>
        <p:spPr>
          <a:xfrm>
            <a:off x="753719" y="4666151"/>
            <a:ext cx="3312368" cy="646331"/>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dirty="0"/>
              <a:t>The mean values are compatible with the ones expected!</a:t>
            </a:r>
          </a:p>
        </p:txBody>
      </p:sp>
    </p:spTree>
    <p:extLst>
      <p:ext uri="{BB962C8B-B14F-4D97-AF65-F5344CB8AC3E}">
        <p14:creationId xmlns:p14="http://schemas.microsoft.com/office/powerpoint/2010/main" val="16961965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47D113A-324E-F3CF-2AAE-85FD702520E8}"/>
              </a:ext>
            </a:extLst>
          </p:cNvPr>
          <p:cNvSpPr>
            <a:spLocks noGrp="1"/>
          </p:cNvSpPr>
          <p:nvPr>
            <p:ph type="sldNum" sz="quarter" idx="12"/>
          </p:nvPr>
        </p:nvSpPr>
        <p:spPr/>
        <p:txBody>
          <a:bodyPr/>
          <a:lstStyle/>
          <a:p>
            <a:fld id="{AAC8B39E-9834-48AB-8748-37836E11701E}" type="slidenum">
              <a:rPr lang="en-US" smtClean="0"/>
              <a:t>8</a:t>
            </a:fld>
            <a:endParaRPr lang="en-US"/>
          </a:p>
        </p:txBody>
      </p:sp>
      <p:sp>
        <p:nvSpPr>
          <p:cNvPr id="3" name="TextBox 2">
            <a:extLst>
              <a:ext uri="{FF2B5EF4-FFF2-40B4-BE49-F238E27FC236}">
                <a16:creationId xmlns:a16="http://schemas.microsoft.com/office/drawing/2014/main" id="{F615F575-4160-0353-D7C8-7A5208FCA8AF}"/>
              </a:ext>
            </a:extLst>
          </p:cNvPr>
          <p:cNvSpPr txBox="1"/>
          <p:nvPr/>
        </p:nvSpPr>
        <p:spPr>
          <a:xfrm>
            <a:off x="4006702" y="132318"/>
            <a:ext cx="4178596" cy="369332"/>
          </a:xfrm>
          <a:custGeom>
            <a:avLst/>
            <a:gdLst>
              <a:gd name="connsiteX0" fmla="*/ 0 w 4178596"/>
              <a:gd name="connsiteY0" fmla="*/ 0 h 369332"/>
              <a:gd name="connsiteX1" fmla="*/ 780005 w 4178596"/>
              <a:gd name="connsiteY1" fmla="*/ 0 h 369332"/>
              <a:gd name="connsiteX2" fmla="*/ 1351079 w 4178596"/>
              <a:gd name="connsiteY2" fmla="*/ 0 h 369332"/>
              <a:gd name="connsiteX3" fmla="*/ 1922154 w 4178596"/>
              <a:gd name="connsiteY3" fmla="*/ 0 h 369332"/>
              <a:gd name="connsiteX4" fmla="*/ 2493229 w 4178596"/>
              <a:gd name="connsiteY4" fmla="*/ 0 h 369332"/>
              <a:gd name="connsiteX5" fmla="*/ 3231448 w 4178596"/>
              <a:gd name="connsiteY5" fmla="*/ 0 h 369332"/>
              <a:gd name="connsiteX6" fmla="*/ 4178596 w 4178596"/>
              <a:gd name="connsiteY6" fmla="*/ 0 h 369332"/>
              <a:gd name="connsiteX7" fmla="*/ 4178596 w 4178596"/>
              <a:gd name="connsiteY7" fmla="*/ 369332 h 369332"/>
              <a:gd name="connsiteX8" fmla="*/ 3482163 w 4178596"/>
              <a:gd name="connsiteY8" fmla="*/ 369332 h 369332"/>
              <a:gd name="connsiteX9" fmla="*/ 2827517 w 4178596"/>
              <a:gd name="connsiteY9" fmla="*/ 369332 h 369332"/>
              <a:gd name="connsiteX10" fmla="*/ 2214656 w 4178596"/>
              <a:gd name="connsiteY10" fmla="*/ 369332 h 369332"/>
              <a:gd name="connsiteX11" fmla="*/ 1643581 w 4178596"/>
              <a:gd name="connsiteY11" fmla="*/ 369332 h 369332"/>
              <a:gd name="connsiteX12" fmla="*/ 1072506 w 4178596"/>
              <a:gd name="connsiteY12" fmla="*/ 369332 h 369332"/>
              <a:gd name="connsiteX13" fmla="*/ 0 w 4178596"/>
              <a:gd name="connsiteY13" fmla="*/ 369332 h 369332"/>
              <a:gd name="connsiteX14" fmla="*/ 0 w 4178596"/>
              <a:gd name="connsiteY14" fmla="*/ 0 h 369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178596" h="369332" extrusionOk="0">
                <a:moveTo>
                  <a:pt x="0" y="0"/>
                </a:moveTo>
                <a:cubicBezTo>
                  <a:pt x="171955" y="-29468"/>
                  <a:pt x="468219" y="37311"/>
                  <a:pt x="780005" y="0"/>
                </a:cubicBezTo>
                <a:cubicBezTo>
                  <a:pt x="1091791" y="-37311"/>
                  <a:pt x="1108442" y="8588"/>
                  <a:pt x="1351079" y="0"/>
                </a:cubicBezTo>
                <a:cubicBezTo>
                  <a:pt x="1593716" y="-8588"/>
                  <a:pt x="1707340" y="11155"/>
                  <a:pt x="1922154" y="0"/>
                </a:cubicBezTo>
                <a:cubicBezTo>
                  <a:pt x="2136968" y="-11155"/>
                  <a:pt x="2270599" y="-3084"/>
                  <a:pt x="2493229" y="0"/>
                </a:cubicBezTo>
                <a:cubicBezTo>
                  <a:pt x="2715859" y="3084"/>
                  <a:pt x="2945743" y="-33554"/>
                  <a:pt x="3231448" y="0"/>
                </a:cubicBezTo>
                <a:cubicBezTo>
                  <a:pt x="3517153" y="33554"/>
                  <a:pt x="3861714" y="5418"/>
                  <a:pt x="4178596" y="0"/>
                </a:cubicBezTo>
                <a:cubicBezTo>
                  <a:pt x="4194584" y="100352"/>
                  <a:pt x="4178107" y="215969"/>
                  <a:pt x="4178596" y="369332"/>
                </a:cubicBezTo>
                <a:cubicBezTo>
                  <a:pt x="3910996" y="344337"/>
                  <a:pt x="3808876" y="371826"/>
                  <a:pt x="3482163" y="369332"/>
                </a:cubicBezTo>
                <a:cubicBezTo>
                  <a:pt x="3155450" y="366838"/>
                  <a:pt x="3071185" y="388053"/>
                  <a:pt x="2827517" y="369332"/>
                </a:cubicBezTo>
                <a:cubicBezTo>
                  <a:pt x="2583849" y="350611"/>
                  <a:pt x="2353121" y="356683"/>
                  <a:pt x="2214656" y="369332"/>
                </a:cubicBezTo>
                <a:cubicBezTo>
                  <a:pt x="2076191" y="381981"/>
                  <a:pt x="1924855" y="358453"/>
                  <a:pt x="1643581" y="369332"/>
                </a:cubicBezTo>
                <a:cubicBezTo>
                  <a:pt x="1362307" y="380211"/>
                  <a:pt x="1227351" y="368187"/>
                  <a:pt x="1072506" y="369332"/>
                </a:cubicBezTo>
                <a:cubicBezTo>
                  <a:pt x="917661" y="370477"/>
                  <a:pt x="320591" y="350889"/>
                  <a:pt x="0" y="369332"/>
                </a:cubicBezTo>
                <a:cubicBezTo>
                  <a:pt x="-6738" y="255236"/>
                  <a:pt x="8193" y="143908"/>
                  <a:pt x="0" y="0"/>
                </a:cubicBezTo>
                <a:close/>
              </a:path>
            </a:pathLst>
          </a:custGeom>
          <a:noFill/>
          <a:ln w="19050">
            <a:solidFill>
              <a:schemeClr val="accent4">
                <a:lumMod val="75000"/>
              </a:schemeClr>
            </a:solidFill>
            <a:extLst>
              <a:ext uri="{C807C97D-BFC1-408E-A445-0C87EB9F89A2}">
                <ask:lineSketchStyleProps xmlns:ask="http://schemas.microsoft.com/office/drawing/2018/sketchyshapes" sd="265878087">
                  <a:prstGeom prst="rect">
                    <a:avLst/>
                  </a:prstGeom>
                  <ask:type>
                    <ask:lineSketchFreehand/>
                  </ask:type>
                </ask:lineSketchStyleProps>
              </a:ext>
            </a:extLst>
          </a:ln>
        </p:spPr>
        <p:txBody>
          <a:bodyPr wrap="square" rtlCol="0">
            <a:spAutoFit/>
          </a:bodyPr>
          <a:lstStyle/>
          <a:p>
            <a:pPr algn="ctr"/>
            <a:r>
              <a:rPr lang="en-US" b="1" dirty="0">
                <a:solidFill>
                  <a:schemeClr val="accent6">
                    <a:lumMod val="75000"/>
                  </a:schemeClr>
                </a:solidFill>
              </a:rPr>
              <a:t>The running template algorithm (RTA)</a:t>
            </a:r>
          </a:p>
        </p:txBody>
      </p:sp>
      <p:sp>
        <p:nvSpPr>
          <p:cNvPr id="4" name="TextBox 3">
            <a:extLst>
              <a:ext uri="{FF2B5EF4-FFF2-40B4-BE49-F238E27FC236}">
                <a16:creationId xmlns:a16="http://schemas.microsoft.com/office/drawing/2014/main" id="{FBEF495D-FF71-95E5-82E0-29A9474A9851}"/>
              </a:ext>
            </a:extLst>
          </p:cNvPr>
          <p:cNvSpPr txBox="1"/>
          <p:nvPr/>
        </p:nvSpPr>
        <p:spPr>
          <a:xfrm>
            <a:off x="212476" y="764704"/>
            <a:ext cx="11306578" cy="2062103"/>
          </a:xfrm>
          <a:prstGeom prst="rect">
            <a:avLst/>
          </a:prstGeom>
          <a:noFill/>
        </p:spPr>
        <p:txBody>
          <a:bodyPr wrap="square" rtlCol="0">
            <a:spAutoFit/>
          </a:bodyPr>
          <a:lstStyle/>
          <a:p>
            <a:pPr marL="285750" indent="-285750" algn="l">
              <a:buFont typeface="Arial" panose="020B0604020202020204" pitchFamily="34" charset="0"/>
              <a:buChar char="•"/>
            </a:pPr>
            <a:r>
              <a:rPr lang="en-US" sz="1600" b="0" i="0" u="none" strike="noStrike" baseline="0" dirty="0"/>
              <a:t>Define an electron pulse template based on experimental data.</a:t>
            </a:r>
          </a:p>
          <a:p>
            <a:pPr marL="285750" indent="-285750" algn="l">
              <a:buFont typeface="Arial" panose="020B0604020202020204" pitchFamily="34" charset="0"/>
              <a:buChar char="•"/>
            </a:pPr>
            <a:r>
              <a:rPr lang="en-US" sz="1600" b="0" i="0" u="none" strike="noStrike" baseline="0" dirty="0"/>
              <a:t>Raising and falling exponential over a fixed number of bins (</a:t>
            </a:r>
            <a:r>
              <a:rPr lang="en-US" sz="1600" b="0" i="0" u="none" strike="noStrike" baseline="0" dirty="0" err="1"/>
              <a:t>Ktot</a:t>
            </a:r>
            <a:r>
              <a:rPr lang="en-US" sz="1600" b="0" i="0" u="none" strike="noStrike" baseline="0" dirty="0"/>
              <a:t>).</a:t>
            </a:r>
          </a:p>
          <a:p>
            <a:pPr marL="285750" indent="-285750" algn="l">
              <a:buFont typeface="Arial" panose="020B0604020202020204" pitchFamily="34" charset="0"/>
              <a:buChar char="•"/>
            </a:pPr>
            <a:r>
              <a:rPr lang="en-US" sz="1600" b="0" i="0" u="none" strike="noStrike" baseline="0" dirty="0"/>
              <a:t>Digitize it (A(k)) according to the data sampling rate.</a:t>
            </a:r>
          </a:p>
          <a:p>
            <a:pPr marL="285750" indent="-285750" algn="l">
              <a:buFont typeface="Arial" panose="020B0604020202020204" pitchFamily="34" charset="0"/>
              <a:buChar char="•"/>
            </a:pPr>
            <a:r>
              <a:rPr lang="en-US" sz="1600" b="0" i="0" u="none" strike="noStrike" baseline="0" dirty="0"/>
              <a:t>Run over </a:t>
            </a:r>
            <a:r>
              <a:rPr lang="en-US" sz="1600" b="0" i="0" u="none" strike="noStrike" baseline="0" dirty="0" err="1"/>
              <a:t>Ktot</a:t>
            </a:r>
            <a:r>
              <a:rPr lang="en-US" sz="1600" b="0" i="0" u="none" strike="noStrike" baseline="0" dirty="0"/>
              <a:t> bins by comparing it to the subtracted and normalized data (build a sort of </a:t>
            </a:r>
            <a:r>
              <a:rPr lang="el-GR" sz="1600" b="0" i="0" u="none" strike="noStrike" baseline="0" dirty="0"/>
              <a:t>χ</a:t>
            </a:r>
            <a:r>
              <a:rPr lang="it-IT" sz="1600" b="0" i="0" u="none" strike="noStrike" baseline="0" dirty="0"/>
              <a:t>2</a:t>
            </a:r>
            <a:r>
              <a:rPr lang="en-US" sz="1600" b="0" i="0" u="none" strike="noStrike" baseline="0" dirty="0"/>
              <a:t>).</a:t>
            </a:r>
          </a:p>
          <a:p>
            <a:pPr marL="285750" indent="-285750" algn="l">
              <a:buFont typeface="Arial" panose="020B0604020202020204" pitchFamily="34" charset="0"/>
              <a:buChar char="•"/>
            </a:pPr>
            <a:r>
              <a:rPr lang="en-US" sz="1600" b="0" i="0" u="none" strike="noStrike" baseline="0" dirty="0"/>
              <a:t>Define a cut on </a:t>
            </a:r>
            <a:r>
              <a:rPr lang="el-GR" sz="1600" b="0" i="0" u="none" strike="noStrike" baseline="0" dirty="0"/>
              <a:t>χ</a:t>
            </a:r>
            <a:r>
              <a:rPr lang="it-IT" sz="1600" b="0" i="0" u="none" strike="noStrike" baseline="0" dirty="0"/>
              <a:t>2</a:t>
            </a:r>
            <a:r>
              <a:rPr lang="en-US" sz="1600" b="0" i="0" u="none" strike="noStrike" baseline="0" dirty="0"/>
              <a:t>.</a:t>
            </a:r>
          </a:p>
          <a:p>
            <a:pPr marL="285750" indent="-285750" algn="l">
              <a:buFont typeface="Arial" panose="020B0604020202020204" pitchFamily="34" charset="0"/>
              <a:buChar char="•"/>
            </a:pPr>
            <a:r>
              <a:rPr lang="en-US" sz="1600" b="0" i="0" u="none" strike="noStrike" baseline="0" dirty="0"/>
              <a:t>Subtract the found peak to the signal spectrum.</a:t>
            </a:r>
          </a:p>
          <a:p>
            <a:pPr marL="285750" indent="-285750" algn="l">
              <a:buFont typeface="Arial" panose="020B0604020202020204" pitchFamily="34" charset="0"/>
              <a:buChar char="•"/>
            </a:pPr>
            <a:r>
              <a:rPr lang="en-US" sz="1600" b="0" i="0" u="none" strike="noStrike" baseline="0" dirty="0"/>
              <a:t>Iterate the search.</a:t>
            </a:r>
          </a:p>
          <a:p>
            <a:pPr marL="285750" indent="-285750" algn="l">
              <a:buFont typeface="Arial" panose="020B0604020202020204" pitchFamily="34" charset="0"/>
              <a:buChar char="•"/>
            </a:pPr>
            <a:r>
              <a:rPr lang="en-US" sz="1600" b="0" i="0" u="none" strike="noStrike" baseline="0" dirty="0"/>
              <a:t>Stop when no new peak is found.</a:t>
            </a:r>
            <a:endParaRPr lang="en-US" sz="1600" dirty="0"/>
          </a:p>
        </p:txBody>
      </p:sp>
      <p:pic>
        <p:nvPicPr>
          <p:cNvPr id="16" name="Picture 15">
            <a:extLst>
              <a:ext uri="{FF2B5EF4-FFF2-40B4-BE49-F238E27FC236}">
                <a16:creationId xmlns:a16="http://schemas.microsoft.com/office/drawing/2014/main" id="{24BFA16C-CCAA-F93A-5E17-D206BFBB43A0}"/>
              </a:ext>
            </a:extLst>
          </p:cNvPr>
          <p:cNvPicPr>
            <a:picLocks noChangeAspect="1"/>
          </p:cNvPicPr>
          <p:nvPr/>
        </p:nvPicPr>
        <p:blipFill>
          <a:blip r:embed="rId2"/>
          <a:stretch>
            <a:fillRect/>
          </a:stretch>
        </p:blipFill>
        <p:spPr>
          <a:xfrm>
            <a:off x="200356" y="3222184"/>
            <a:ext cx="5573348" cy="3483343"/>
          </a:xfrm>
          <a:prstGeom prst="rect">
            <a:avLst/>
          </a:prstGeom>
        </p:spPr>
      </p:pic>
      <p:grpSp>
        <p:nvGrpSpPr>
          <p:cNvPr id="5" name="Group 4">
            <a:extLst>
              <a:ext uri="{FF2B5EF4-FFF2-40B4-BE49-F238E27FC236}">
                <a16:creationId xmlns:a16="http://schemas.microsoft.com/office/drawing/2014/main" id="{BDE3DCDB-ED55-6EFA-5CFF-ACC5BB31FBEE}"/>
              </a:ext>
            </a:extLst>
          </p:cNvPr>
          <p:cNvGrpSpPr/>
          <p:nvPr/>
        </p:nvGrpSpPr>
        <p:grpSpPr>
          <a:xfrm>
            <a:off x="6190364" y="2698388"/>
            <a:ext cx="5597896" cy="4138914"/>
            <a:chOff x="6982267" y="2570791"/>
            <a:chExt cx="4841138" cy="3785559"/>
          </a:xfrm>
        </p:grpSpPr>
        <p:pic>
          <p:nvPicPr>
            <p:cNvPr id="22" name="Picture 21" descr="Chart&#10;&#10;Description automatically generated">
              <a:extLst>
                <a:ext uri="{FF2B5EF4-FFF2-40B4-BE49-F238E27FC236}">
                  <a16:creationId xmlns:a16="http://schemas.microsoft.com/office/drawing/2014/main" id="{7382B78B-BF72-B65D-2ECD-7B22B66BDA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82267" y="2944094"/>
              <a:ext cx="4841138" cy="3412256"/>
            </a:xfrm>
            <a:prstGeom prst="rect">
              <a:avLst/>
            </a:prstGeom>
          </p:spPr>
        </p:pic>
        <p:sp>
          <p:nvSpPr>
            <p:cNvPr id="7" name="TextBox 6">
              <a:extLst>
                <a:ext uri="{FF2B5EF4-FFF2-40B4-BE49-F238E27FC236}">
                  <a16:creationId xmlns:a16="http://schemas.microsoft.com/office/drawing/2014/main" id="{F1026646-95D2-6726-31B7-61B11EF38BDC}"/>
                </a:ext>
              </a:extLst>
            </p:cNvPr>
            <p:cNvSpPr txBox="1"/>
            <p:nvPr/>
          </p:nvSpPr>
          <p:spPr>
            <a:xfrm>
              <a:off x="7103131" y="2570791"/>
              <a:ext cx="4686055" cy="646331"/>
            </a:xfrm>
            <a:prstGeom prst="rect">
              <a:avLst/>
            </a:prstGeom>
            <a:solidFill>
              <a:schemeClr val="bg1"/>
            </a:solidFill>
          </p:spPr>
          <p:txBody>
            <a:bodyPr wrap="square" rtlCol="0">
              <a:spAutoFit/>
            </a:bodyPr>
            <a:lstStyle/>
            <a:p>
              <a:pPr algn="ctr"/>
              <a:r>
                <a:rPr lang="en-US" dirty="0"/>
                <a:t>30°, nominal HV+20, 90%He-10%iC</a:t>
              </a:r>
              <a:r>
                <a:rPr lang="en-US" baseline="-25000" dirty="0"/>
                <a:t>4</a:t>
              </a:r>
              <a:r>
                <a:rPr lang="en-US" dirty="0"/>
                <a:t>H</a:t>
              </a:r>
              <a:r>
                <a:rPr lang="en-US" baseline="-25000" dirty="0"/>
                <a:t>10</a:t>
              </a:r>
            </a:p>
            <a:p>
              <a:pPr algn="ctr"/>
              <a:r>
                <a:rPr lang="en-US" dirty="0"/>
                <a:t>Tube with 1 cm cell size and 20 µm diameter</a:t>
              </a:r>
            </a:p>
          </p:txBody>
        </p:sp>
      </p:grpSp>
    </p:spTree>
    <p:extLst>
      <p:ext uri="{BB962C8B-B14F-4D97-AF65-F5344CB8AC3E}">
        <p14:creationId xmlns:p14="http://schemas.microsoft.com/office/powerpoint/2010/main" val="27505400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6" name="Picture 15" descr="Chart&#10;&#10;Description automatically generated with medium confidence">
            <a:extLst>
              <a:ext uri="{FF2B5EF4-FFF2-40B4-BE49-F238E27FC236}">
                <a16:creationId xmlns:a16="http://schemas.microsoft.com/office/drawing/2014/main" id="{978D0D6E-A379-DEAD-3234-DB106DD6F121}"/>
              </a:ext>
            </a:extLst>
          </p:cNvPr>
          <p:cNvPicPr>
            <a:picLocks noChangeAspect="1"/>
          </p:cNvPicPr>
          <p:nvPr/>
        </p:nvPicPr>
        <p:blipFill rotWithShape="1">
          <a:blip r:embed="rId2">
            <a:extLst>
              <a:ext uri="{28A0092B-C50C-407E-A947-70E740481C1C}">
                <a14:useLocalDpi xmlns:a14="http://schemas.microsoft.com/office/drawing/2010/main" val="0"/>
              </a:ext>
            </a:extLst>
          </a:blip>
          <a:srcRect r="50000" b="49438"/>
          <a:stretch/>
        </p:blipFill>
        <p:spPr>
          <a:xfrm>
            <a:off x="5774713" y="3856649"/>
            <a:ext cx="6417287" cy="2732400"/>
          </a:xfrm>
          <a:prstGeom prst="rect">
            <a:avLst/>
          </a:prstGeom>
        </p:spPr>
      </p:pic>
      <p:pic>
        <p:nvPicPr>
          <p:cNvPr id="14" name="Picture 13" descr="Diagram&#10;&#10;Description automatically generated">
            <a:extLst>
              <a:ext uri="{FF2B5EF4-FFF2-40B4-BE49-F238E27FC236}">
                <a16:creationId xmlns:a16="http://schemas.microsoft.com/office/drawing/2014/main" id="{6F99D027-B0FD-6E64-8688-8DEA61D883C4}"/>
              </a:ext>
            </a:extLst>
          </p:cNvPr>
          <p:cNvPicPr>
            <a:picLocks noChangeAspect="1"/>
          </p:cNvPicPr>
          <p:nvPr/>
        </p:nvPicPr>
        <p:blipFill rotWithShape="1">
          <a:blip r:embed="rId3">
            <a:extLst>
              <a:ext uri="{28A0092B-C50C-407E-A947-70E740481C1C}">
                <a14:useLocalDpi xmlns:a14="http://schemas.microsoft.com/office/drawing/2010/main" val="0"/>
              </a:ext>
            </a:extLst>
          </a:blip>
          <a:srcRect l="53153" t="33168" r="978" b="33167"/>
          <a:stretch/>
        </p:blipFill>
        <p:spPr>
          <a:xfrm>
            <a:off x="17542" y="675517"/>
            <a:ext cx="8399184" cy="2595600"/>
          </a:xfrm>
          <a:prstGeom prst="rect">
            <a:avLst/>
          </a:prstGeom>
        </p:spPr>
      </p:pic>
      <p:sp>
        <p:nvSpPr>
          <p:cNvPr id="2" name="Slide Number Placeholder 1">
            <a:extLst>
              <a:ext uri="{FF2B5EF4-FFF2-40B4-BE49-F238E27FC236}">
                <a16:creationId xmlns:a16="http://schemas.microsoft.com/office/drawing/2014/main" id="{1D2267B4-CF82-4F21-E36D-6F566433AD73}"/>
              </a:ext>
            </a:extLst>
          </p:cNvPr>
          <p:cNvSpPr>
            <a:spLocks noGrp="1"/>
          </p:cNvSpPr>
          <p:nvPr>
            <p:ph type="sldNum" sz="quarter" idx="12"/>
          </p:nvPr>
        </p:nvSpPr>
        <p:spPr/>
        <p:txBody>
          <a:bodyPr/>
          <a:lstStyle/>
          <a:p>
            <a:fld id="{AAC8B39E-9834-48AB-8748-37836E11701E}" type="slidenum">
              <a:rPr lang="en-US" smtClean="0"/>
              <a:t>9</a:t>
            </a:fld>
            <a:endParaRPr lang="en-US"/>
          </a:p>
        </p:txBody>
      </p:sp>
      <p:sp>
        <p:nvSpPr>
          <p:cNvPr id="8" name="TextBox 7">
            <a:extLst>
              <a:ext uri="{FF2B5EF4-FFF2-40B4-BE49-F238E27FC236}">
                <a16:creationId xmlns:a16="http://schemas.microsoft.com/office/drawing/2014/main" id="{07AF7D9E-1393-4694-DC43-612F3F19E8E4}"/>
              </a:ext>
            </a:extLst>
          </p:cNvPr>
          <p:cNvSpPr txBox="1"/>
          <p:nvPr/>
        </p:nvSpPr>
        <p:spPr>
          <a:xfrm>
            <a:off x="3755206" y="132317"/>
            <a:ext cx="4681586" cy="369332"/>
          </a:xfrm>
          <a:custGeom>
            <a:avLst/>
            <a:gdLst>
              <a:gd name="connsiteX0" fmla="*/ 0 w 4681586"/>
              <a:gd name="connsiteY0" fmla="*/ 0 h 369332"/>
              <a:gd name="connsiteX1" fmla="*/ 762430 w 4681586"/>
              <a:gd name="connsiteY1" fmla="*/ 0 h 369332"/>
              <a:gd name="connsiteX2" fmla="*/ 1290780 w 4681586"/>
              <a:gd name="connsiteY2" fmla="*/ 0 h 369332"/>
              <a:gd name="connsiteX3" fmla="*/ 1819131 w 4681586"/>
              <a:gd name="connsiteY3" fmla="*/ 0 h 369332"/>
              <a:gd name="connsiteX4" fmla="*/ 2441113 w 4681586"/>
              <a:gd name="connsiteY4" fmla="*/ 0 h 369332"/>
              <a:gd name="connsiteX5" fmla="*/ 3063095 w 4681586"/>
              <a:gd name="connsiteY5" fmla="*/ 0 h 369332"/>
              <a:gd name="connsiteX6" fmla="*/ 3778709 w 4681586"/>
              <a:gd name="connsiteY6" fmla="*/ 0 h 369332"/>
              <a:gd name="connsiteX7" fmla="*/ 4681586 w 4681586"/>
              <a:gd name="connsiteY7" fmla="*/ 0 h 369332"/>
              <a:gd name="connsiteX8" fmla="*/ 4681586 w 4681586"/>
              <a:gd name="connsiteY8" fmla="*/ 369332 h 369332"/>
              <a:gd name="connsiteX9" fmla="*/ 4153236 w 4681586"/>
              <a:gd name="connsiteY9" fmla="*/ 369332 h 369332"/>
              <a:gd name="connsiteX10" fmla="*/ 3624885 w 4681586"/>
              <a:gd name="connsiteY10" fmla="*/ 369332 h 369332"/>
              <a:gd name="connsiteX11" fmla="*/ 3049719 w 4681586"/>
              <a:gd name="connsiteY11" fmla="*/ 369332 h 369332"/>
              <a:gd name="connsiteX12" fmla="*/ 2474553 w 4681586"/>
              <a:gd name="connsiteY12" fmla="*/ 369332 h 369332"/>
              <a:gd name="connsiteX13" fmla="*/ 1899386 w 4681586"/>
              <a:gd name="connsiteY13" fmla="*/ 369332 h 369332"/>
              <a:gd name="connsiteX14" fmla="*/ 1136957 w 4681586"/>
              <a:gd name="connsiteY14" fmla="*/ 369332 h 369332"/>
              <a:gd name="connsiteX15" fmla="*/ 0 w 4681586"/>
              <a:gd name="connsiteY15" fmla="*/ 369332 h 369332"/>
              <a:gd name="connsiteX16" fmla="*/ 0 w 4681586"/>
              <a:gd name="connsiteY16" fmla="*/ 0 h 369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81586" h="369332" extrusionOk="0">
                <a:moveTo>
                  <a:pt x="0" y="0"/>
                </a:moveTo>
                <a:cubicBezTo>
                  <a:pt x="274144" y="-5348"/>
                  <a:pt x="394770" y="-24905"/>
                  <a:pt x="762430" y="0"/>
                </a:cubicBezTo>
                <a:cubicBezTo>
                  <a:pt x="1130090" y="24905"/>
                  <a:pt x="1178614" y="-17296"/>
                  <a:pt x="1290780" y="0"/>
                </a:cubicBezTo>
                <a:cubicBezTo>
                  <a:pt x="1402946" y="17296"/>
                  <a:pt x="1646338" y="10833"/>
                  <a:pt x="1819131" y="0"/>
                </a:cubicBezTo>
                <a:cubicBezTo>
                  <a:pt x="1991924" y="-10833"/>
                  <a:pt x="2235626" y="-11708"/>
                  <a:pt x="2441113" y="0"/>
                </a:cubicBezTo>
                <a:cubicBezTo>
                  <a:pt x="2646600" y="11708"/>
                  <a:pt x="2838428" y="-6159"/>
                  <a:pt x="3063095" y="0"/>
                </a:cubicBezTo>
                <a:cubicBezTo>
                  <a:pt x="3287762" y="6159"/>
                  <a:pt x="3504088" y="-15878"/>
                  <a:pt x="3778709" y="0"/>
                </a:cubicBezTo>
                <a:cubicBezTo>
                  <a:pt x="4053330" y="15878"/>
                  <a:pt x="4411446" y="-33622"/>
                  <a:pt x="4681586" y="0"/>
                </a:cubicBezTo>
                <a:cubicBezTo>
                  <a:pt x="4680826" y="84762"/>
                  <a:pt x="4693270" y="225368"/>
                  <a:pt x="4681586" y="369332"/>
                </a:cubicBezTo>
                <a:cubicBezTo>
                  <a:pt x="4427146" y="394454"/>
                  <a:pt x="4299606" y="352821"/>
                  <a:pt x="4153236" y="369332"/>
                </a:cubicBezTo>
                <a:cubicBezTo>
                  <a:pt x="4006866" y="385844"/>
                  <a:pt x="3757087" y="373018"/>
                  <a:pt x="3624885" y="369332"/>
                </a:cubicBezTo>
                <a:cubicBezTo>
                  <a:pt x="3492683" y="365646"/>
                  <a:pt x="3305099" y="365185"/>
                  <a:pt x="3049719" y="369332"/>
                </a:cubicBezTo>
                <a:cubicBezTo>
                  <a:pt x="2794339" y="373479"/>
                  <a:pt x="2654269" y="389398"/>
                  <a:pt x="2474553" y="369332"/>
                </a:cubicBezTo>
                <a:cubicBezTo>
                  <a:pt x="2294837" y="349266"/>
                  <a:pt x="2053513" y="374395"/>
                  <a:pt x="1899386" y="369332"/>
                </a:cubicBezTo>
                <a:cubicBezTo>
                  <a:pt x="1745259" y="364269"/>
                  <a:pt x="1402502" y="400118"/>
                  <a:pt x="1136957" y="369332"/>
                </a:cubicBezTo>
                <a:cubicBezTo>
                  <a:pt x="871412" y="338546"/>
                  <a:pt x="241049" y="389682"/>
                  <a:pt x="0" y="369332"/>
                </a:cubicBezTo>
                <a:cubicBezTo>
                  <a:pt x="6959" y="193373"/>
                  <a:pt x="6874" y="143842"/>
                  <a:pt x="0" y="0"/>
                </a:cubicBezTo>
                <a:close/>
              </a:path>
            </a:pathLst>
          </a:custGeom>
          <a:noFill/>
          <a:ln w="19050">
            <a:solidFill>
              <a:schemeClr val="accent4">
                <a:lumMod val="75000"/>
              </a:schemeClr>
            </a:solidFill>
            <a:extLst>
              <a:ext uri="{C807C97D-BFC1-408E-A445-0C87EB9F89A2}">
                <ask:lineSketchStyleProps xmlns:ask="http://schemas.microsoft.com/office/drawing/2018/sketchyshapes" sd="1856502935">
                  <a:prstGeom prst="rect">
                    <a:avLst/>
                  </a:prstGeom>
                  <ask:type>
                    <ask:lineSketchFreehand/>
                  </ask:type>
                </ask:lineSketchStyleProps>
              </a:ext>
            </a:extLst>
          </a:ln>
        </p:spPr>
        <p:txBody>
          <a:bodyPr wrap="square" rtlCol="0">
            <a:spAutoFit/>
          </a:bodyPr>
          <a:lstStyle/>
          <a:p>
            <a:pPr algn="ctr"/>
            <a:r>
              <a:rPr lang="en-US" b="1" dirty="0">
                <a:solidFill>
                  <a:schemeClr val="accent6">
                    <a:lumMod val="75000"/>
                  </a:schemeClr>
                </a:solidFill>
              </a:rPr>
              <a:t>The running template algorithm (RTA): results</a:t>
            </a:r>
          </a:p>
        </p:txBody>
      </p:sp>
      <p:sp>
        <p:nvSpPr>
          <p:cNvPr id="9" name="TextBox 8">
            <a:extLst>
              <a:ext uri="{FF2B5EF4-FFF2-40B4-BE49-F238E27FC236}">
                <a16:creationId xmlns:a16="http://schemas.microsoft.com/office/drawing/2014/main" id="{1889C145-3C5A-16A9-BC77-6DF8493BDF18}"/>
              </a:ext>
            </a:extLst>
          </p:cNvPr>
          <p:cNvSpPr txBox="1"/>
          <p:nvPr/>
        </p:nvSpPr>
        <p:spPr>
          <a:xfrm>
            <a:off x="9338447" y="2085904"/>
            <a:ext cx="2079499" cy="923330"/>
          </a:xfrm>
          <a:prstGeom prst="rect">
            <a:avLst/>
          </a:prstGeom>
          <a:ln>
            <a:solidFill>
              <a:schemeClr val="accent4">
                <a:lumMod val="75000"/>
              </a:schemeClr>
            </a:solidFill>
          </a:ln>
        </p:spPr>
        <p:style>
          <a:lnRef idx="2">
            <a:schemeClr val="accent3"/>
          </a:lnRef>
          <a:fillRef idx="1">
            <a:schemeClr val="lt1"/>
          </a:fillRef>
          <a:effectRef idx="0">
            <a:schemeClr val="accent3"/>
          </a:effectRef>
          <a:fontRef idx="minor">
            <a:schemeClr val="dk1"/>
          </a:fontRef>
        </p:style>
        <p:txBody>
          <a:bodyPr wrap="square" rtlCol="0">
            <a:spAutoFit/>
          </a:bodyPr>
          <a:lstStyle/>
          <a:p>
            <a:r>
              <a:rPr lang="en-US" dirty="0"/>
              <a:t>90%He-10%iC</a:t>
            </a:r>
            <a:r>
              <a:rPr lang="en-US" baseline="-25000" dirty="0"/>
              <a:t>4</a:t>
            </a:r>
            <a:r>
              <a:rPr lang="en-US" dirty="0"/>
              <a:t>H</a:t>
            </a:r>
            <a:r>
              <a:rPr lang="en-US" baseline="-25000" dirty="0"/>
              <a:t>10 </a:t>
            </a:r>
            <a:r>
              <a:rPr lang="en-US" dirty="0"/>
              <a:t>30°</a:t>
            </a:r>
          </a:p>
          <a:p>
            <a:r>
              <a:rPr lang="en-US" dirty="0"/>
              <a:t>nominal HV+20</a:t>
            </a:r>
            <a:endParaRPr lang="en-US" baseline="-25000" dirty="0"/>
          </a:p>
        </p:txBody>
      </p:sp>
      <p:sp>
        <p:nvSpPr>
          <p:cNvPr id="12" name="TextBox 11">
            <a:extLst>
              <a:ext uri="{FF2B5EF4-FFF2-40B4-BE49-F238E27FC236}">
                <a16:creationId xmlns:a16="http://schemas.microsoft.com/office/drawing/2014/main" id="{553CCE8B-2302-D4CD-40E8-971CCDFABBC1}"/>
              </a:ext>
            </a:extLst>
          </p:cNvPr>
          <p:cNvSpPr txBox="1"/>
          <p:nvPr/>
        </p:nvSpPr>
        <p:spPr>
          <a:xfrm>
            <a:off x="767408" y="1052736"/>
            <a:ext cx="1440160" cy="369332"/>
          </a:xfrm>
          <a:prstGeom prst="rect">
            <a:avLst/>
          </a:prstGeom>
          <a:noFill/>
        </p:spPr>
        <p:txBody>
          <a:bodyPr wrap="square">
            <a:spAutoFit/>
          </a:bodyPr>
          <a:lstStyle/>
          <a:p>
            <a:r>
              <a:rPr lang="en-US" dirty="0"/>
              <a:t>1 cm cell size</a:t>
            </a:r>
          </a:p>
        </p:txBody>
      </p:sp>
      <p:sp>
        <p:nvSpPr>
          <p:cNvPr id="13" name="TextBox 12">
            <a:extLst>
              <a:ext uri="{FF2B5EF4-FFF2-40B4-BE49-F238E27FC236}">
                <a16:creationId xmlns:a16="http://schemas.microsoft.com/office/drawing/2014/main" id="{C2574A94-1BFA-A0D8-0141-C5AB9E84C53C}"/>
              </a:ext>
            </a:extLst>
          </p:cNvPr>
          <p:cNvSpPr txBox="1"/>
          <p:nvPr/>
        </p:nvSpPr>
        <p:spPr>
          <a:xfrm>
            <a:off x="6672064" y="4149080"/>
            <a:ext cx="1440160" cy="369332"/>
          </a:xfrm>
          <a:prstGeom prst="rect">
            <a:avLst/>
          </a:prstGeom>
          <a:noFill/>
        </p:spPr>
        <p:txBody>
          <a:bodyPr wrap="square">
            <a:spAutoFit/>
          </a:bodyPr>
          <a:lstStyle/>
          <a:p>
            <a:r>
              <a:rPr lang="en-US" dirty="0"/>
              <a:t>2 cm cell size</a:t>
            </a:r>
          </a:p>
        </p:txBody>
      </p:sp>
      <p:sp>
        <p:nvSpPr>
          <p:cNvPr id="10" name="TextBox 9">
            <a:extLst>
              <a:ext uri="{FF2B5EF4-FFF2-40B4-BE49-F238E27FC236}">
                <a16:creationId xmlns:a16="http://schemas.microsoft.com/office/drawing/2014/main" id="{7322670F-08F6-9020-AA57-342F31005FAC}"/>
              </a:ext>
            </a:extLst>
          </p:cNvPr>
          <p:cNvSpPr txBox="1"/>
          <p:nvPr/>
        </p:nvSpPr>
        <p:spPr>
          <a:xfrm>
            <a:off x="753719" y="4666151"/>
            <a:ext cx="3312368" cy="646331"/>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dirty="0"/>
              <a:t>The mean values are compatible with the ones expected!</a:t>
            </a:r>
          </a:p>
        </p:txBody>
      </p:sp>
    </p:spTree>
    <p:extLst>
      <p:ext uri="{BB962C8B-B14F-4D97-AF65-F5344CB8AC3E}">
        <p14:creationId xmlns:p14="http://schemas.microsoft.com/office/powerpoint/2010/main" val="2193387524"/>
      </p:ext>
    </p:extLst>
  </p:cSld>
  <p:clrMapOvr>
    <a:masterClrMapping/>
  </p:clrMapOvr>
</p:sld>
</file>

<file path=ppt/theme/theme1.xml><?xml version="1.0" encoding="utf-8"?>
<a:theme xmlns:a="http://schemas.openxmlformats.org/drawingml/2006/main" name="Facet">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1785</TotalTime>
  <Words>2041</Words>
  <Application>Microsoft Office PowerPoint</Application>
  <PresentationFormat>Widescreen</PresentationFormat>
  <Paragraphs>332</Paragraphs>
  <Slides>22</Slides>
  <Notes>0</Notes>
  <HiddenSlides>0</HiddenSlides>
  <MMClips>0</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22</vt:i4>
      </vt:variant>
    </vt:vector>
  </HeadingPairs>
  <TitlesOfParts>
    <vt:vector size="33" baseType="lpstr">
      <vt:lpstr>Arial</vt:lpstr>
      <vt:lpstr>ArialMT</vt:lpstr>
      <vt:lpstr>Calibri</vt:lpstr>
      <vt:lpstr>Cambria Math</vt:lpstr>
      <vt:lpstr>Courier New</vt:lpstr>
      <vt:lpstr>Helvetica</vt:lpstr>
      <vt:lpstr>Helvetica Neue</vt:lpstr>
      <vt:lpstr>Wingdings</vt:lpstr>
      <vt:lpstr>Wingdings 3</vt:lpstr>
      <vt:lpstr>Facet</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Federica Cuna</dc:creator>
  <cp:lastModifiedBy>Federica Cuna</cp:lastModifiedBy>
  <cp:revision>63</cp:revision>
  <dcterms:created xsi:type="dcterms:W3CDTF">2022-06-14T15:59:33Z</dcterms:created>
  <dcterms:modified xsi:type="dcterms:W3CDTF">2022-07-28T07:37:16Z</dcterms:modified>
</cp:coreProperties>
</file>