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291" r:id="rId4"/>
    <p:sldId id="276" r:id="rId5"/>
    <p:sldId id="257" r:id="rId6"/>
    <p:sldId id="296" r:id="rId7"/>
    <p:sldId id="29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029"/>
  </p:normalViewPr>
  <p:slideViewPr>
    <p:cSldViewPr snapToGrid="0" snapToObjects="1">
      <p:cViewPr varScale="1">
        <p:scale>
          <a:sx n="118" d="100"/>
          <a:sy n="118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2022/5/17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Progress on CEPC Booster </a:t>
            </a:r>
            <a:r>
              <a:rPr lang="en-US" altLang="zh-CN" dirty="0" err="1"/>
              <a:t>polarazation</a:t>
            </a:r>
            <a:r>
              <a:rPr lang="en-US" altLang="zh-CN" dirty="0"/>
              <a:t> simulation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 err="1"/>
              <a:t>ChenTao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2022-5-17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29B1EE-C992-DE48-A447-458E547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共振强度计算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BB60DD1-C70E-7D4D-817E-58696350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DB98D4-DA46-EC44-8EBC-68C02987CCD7}"/>
              </a:ext>
            </a:extLst>
          </p:cNvPr>
          <p:cNvSpPr txBox="1"/>
          <p:nvPr/>
        </p:nvSpPr>
        <p:spPr>
          <a:xfrm>
            <a:off x="479503" y="705111"/>
            <a:ext cx="709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electron; Simple ring ; K=46.08 ; normalized emittance = 500mmmrad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402152-8B2B-A34A-BDB9-0967D43302F2}"/>
                  </a:ext>
                </a:extLst>
              </p:cNvPr>
              <p:cNvSpPr txBox="1"/>
              <p:nvPr/>
            </p:nvSpPr>
            <p:spPr>
              <a:xfrm>
                <a:off x="479503" y="985015"/>
                <a:ext cx="7667868" cy="2376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S.Y.Lee </a:t>
                </a:r>
                <a:r>
                  <a:rPr kumimoji="1" lang="zh-CN" altLang="en-US" dirty="0"/>
                  <a:t>书公式计算结果： </a:t>
                </a:r>
                <a:r>
                  <a:rPr kumimoji="1" lang="en-US" altLang="zh-CN" dirty="0"/>
                  <a:t>0.0143072</a:t>
                </a:r>
              </a:p>
              <a:p>
                <a:r>
                  <a:rPr kumimoji="1" lang="en-US" altLang="zh-CN" dirty="0"/>
                  <a:t>DEPOL</a:t>
                </a:r>
                <a:r>
                  <a:rPr kumimoji="1" lang="zh-CN" altLang="en-US" dirty="0"/>
                  <a:t>计算结果：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2.82041698</a:t>
                </a:r>
              </a:p>
              <a:p>
                <a:r>
                  <a:rPr kumimoji="1" lang="en-US" altLang="zh-CN" dirty="0"/>
                  <a:t>BMAD</a:t>
                </a:r>
                <a:r>
                  <a:rPr kumimoji="1" lang="zh-CN" altLang="en-US" dirty="0"/>
                  <a:t>计算：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=1.78383</m:t>
                    </m:r>
                    <m:r>
                      <m:rPr>
                        <m:sty m:val="p"/>
                      </m:rPr>
                      <a:rPr kumimoji="1" lang="en-US" altLang="zh-CN" i="1">
                        <a:latin typeface="Cambria Math" panose="02040503050406030204" pitchFamily="18" charset="0"/>
                      </a:rPr>
                      <m:t>e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kumimoji="1" lang="zh-CN" altLang="en-US" dirty="0"/>
                  <a:t>共振强度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41492</m:t>
                    </m:r>
                  </m:oMath>
                </a14:m>
                <a:endParaRPr kumimoji="1" lang="en-US" altLang="zh-CN" dirty="0"/>
              </a:p>
              <a:p>
                <a:r>
                  <a:rPr kumimoji="1" lang="zh-CN" altLang="en-US" dirty="0"/>
                  <a:t>升能模拟结果：</a:t>
                </a:r>
                <a:endParaRPr kumimoji="1" lang="en-US" altLang="zh-CN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𝑑𝐺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0.000855217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kumimoji="1"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⁡(0.5(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+1))</m:t>
                            </m:r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0.0140941</m:t>
                    </m:r>
                  </m:oMath>
                </a14:m>
                <a:r>
                  <a:rPr kumimoji="1" lang="en-US" altLang="zh-CN" dirty="0"/>
                  <a:t>(</a:t>
                </a:r>
                <a:r>
                  <a:rPr kumimoji="1" lang="zh-CN" altLang="en-US" dirty="0"/>
                  <a:t>取最终</a:t>
                </a:r>
                <a:r>
                  <a:rPr kumimoji="1" lang="en-US" altLang="zh-CN" dirty="0"/>
                  <a:t>Sy=0.3886)</a:t>
                </a:r>
              </a:p>
              <a:p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402152-8B2B-A34A-BDB9-0967D4330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3" y="985015"/>
                <a:ext cx="7667868" cy="2376420"/>
              </a:xfrm>
              <a:prstGeom prst="rect">
                <a:avLst/>
              </a:prstGeom>
              <a:blipFill>
                <a:blip r:embed="rId2"/>
                <a:stretch>
                  <a:fillRect l="-661" t="-10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9659BE4D-2EF7-3C4C-A193-BC24191CC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3" y="2916027"/>
            <a:ext cx="4976387" cy="36911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D113B7-4949-9B4A-990B-F726344D7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890" y="2916027"/>
            <a:ext cx="4976388" cy="37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3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D28717-1AA1-F046-8FE5-4B4A6194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共振强度计算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E1BDD04-70F4-9544-8380-006F03A2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D6DD6BB-47DC-0E43-87D1-A8568B1FBB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8263" y="766171"/>
              <a:ext cx="8336511" cy="480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511">
                      <a:extLst>
                        <a:ext uri="{9D8B030D-6E8A-4147-A177-3AD203B41FA5}">
                          <a16:colId xmlns:a16="http://schemas.microsoft.com/office/drawing/2014/main" val="2632223652"/>
                        </a:ext>
                      </a:extLst>
                    </a:gridCol>
                    <a:gridCol w="1393372">
                      <a:extLst>
                        <a:ext uri="{9D8B030D-6E8A-4147-A177-3AD203B41FA5}">
                          <a16:colId xmlns:a16="http://schemas.microsoft.com/office/drawing/2014/main" val="2967714423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1612325485"/>
                        </a:ext>
                      </a:extLst>
                    </a:gridCol>
                    <a:gridCol w="1426029">
                      <a:extLst>
                        <a:ext uri="{9D8B030D-6E8A-4147-A177-3AD203B41FA5}">
                          <a16:colId xmlns:a16="http://schemas.microsoft.com/office/drawing/2014/main" val="563820740"/>
                        </a:ext>
                      </a:extLst>
                    </a:gridCol>
                    <a:gridCol w="1458685">
                      <a:extLst>
                        <a:ext uri="{9D8B030D-6E8A-4147-A177-3AD203B41FA5}">
                          <a16:colId xmlns:a16="http://schemas.microsoft.com/office/drawing/2014/main" val="4216969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质子 </a:t>
                          </a:r>
                          <a:r>
                            <a:rPr lang="en-US" altLang="zh-CN" dirty="0"/>
                            <a:t>simple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ring</a:t>
                          </a:r>
                          <a:r>
                            <a:rPr lang="zh-CN" altLang="en-US" dirty="0"/>
                            <a:t> 共振强度计算结果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556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发射度单位：</a:t>
                          </a:r>
                          <a:r>
                            <a:rPr lang="en-US" altLang="zh-CN" dirty="0" err="1"/>
                            <a:t>mmmrad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SYLee</a:t>
                          </a:r>
                          <a:r>
                            <a:rPr lang="zh-CN" altLang="en-US" dirty="0"/>
                            <a:t>公式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DEPOL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tao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单粒子跟踪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41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=398.08;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0.0720043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0.07309293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0.0730913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0.0751875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=398.08;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0.0509147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0.05168451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0.051684</m:t>
                                </m:r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0.0526044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479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=398.08;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0.0227698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0.02311401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0.0231138</m:t>
                                </m:r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0.0235558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390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=398.08;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0.0161006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0.01634408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0.0163439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0.0167007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346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=398.08;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0.00720043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0.00730929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0.00730922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0.00747052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468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=398.08;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=0.01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0.00227698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0.00231140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0.00231138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0.0023721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717745"/>
                      </a:ext>
                    </a:extLst>
                  </a:tr>
                  <a:tr h="13498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=49.92;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0.0570158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0.05781950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0.0576166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0.0577838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070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=49.92;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0.0254983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0.02585767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0.0257669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0.0254032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8021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=49.92;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0.01803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0.01828413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0.01822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0.0183195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29990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=49.92;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0.00806326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0.00817691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0.00814822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0.00841208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51473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=49.92;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05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0.00570158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0.00578195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0.00576166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0.00595568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6293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0D6DD6BB-47DC-0E43-87D1-A8568B1FBBF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8263" y="766171"/>
              <a:ext cx="8336511" cy="480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21511">
                      <a:extLst>
                        <a:ext uri="{9D8B030D-6E8A-4147-A177-3AD203B41FA5}">
                          <a16:colId xmlns:a16="http://schemas.microsoft.com/office/drawing/2014/main" val="2632223652"/>
                        </a:ext>
                      </a:extLst>
                    </a:gridCol>
                    <a:gridCol w="1393372">
                      <a:extLst>
                        <a:ext uri="{9D8B030D-6E8A-4147-A177-3AD203B41FA5}">
                          <a16:colId xmlns:a16="http://schemas.microsoft.com/office/drawing/2014/main" val="2967714423"/>
                        </a:ext>
                      </a:extLst>
                    </a:gridCol>
                    <a:gridCol w="1436914">
                      <a:extLst>
                        <a:ext uri="{9D8B030D-6E8A-4147-A177-3AD203B41FA5}">
                          <a16:colId xmlns:a16="http://schemas.microsoft.com/office/drawing/2014/main" val="1612325485"/>
                        </a:ext>
                      </a:extLst>
                    </a:gridCol>
                    <a:gridCol w="1426029">
                      <a:extLst>
                        <a:ext uri="{9D8B030D-6E8A-4147-A177-3AD203B41FA5}">
                          <a16:colId xmlns:a16="http://schemas.microsoft.com/office/drawing/2014/main" val="563820740"/>
                        </a:ext>
                      </a:extLst>
                    </a:gridCol>
                    <a:gridCol w="1458685">
                      <a:extLst>
                        <a:ext uri="{9D8B030D-6E8A-4147-A177-3AD203B41FA5}">
                          <a16:colId xmlns:a16="http://schemas.microsoft.com/office/drawing/2014/main" val="4216969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/>
                            <a:t>质子 </a:t>
                          </a:r>
                          <a:r>
                            <a:rPr lang="en-US" altLang="zh-CN" dirty="0"/>
                            <a:t>simple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ring</a:t>
                          </a:r>
                          <a:r>
                            <a:rPr lang="zh-CN" altLang="en-US" dirty="0"/>
                            <a:t> 共振强度计算结果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556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发射度单位：</a:t>
                          </a:r>
                          <a:r>
                            <a:rPr lang="en-US" altLang="zh-CN" dirty="0" err="1"/>
                            <a:t>mmmrad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SYLee</a:t>
                          </a:r>
                          <a:r>
                            <a:rPr lang="zh-CN" altLang="en-US" dirty="0"/>
                            <a:t>公式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DEPOL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tao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单粒子跟踪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41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196667" r="-218841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0.0720043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0.07309293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196667" r="-105357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196667" r="-2609" b="-9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3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306897" r="-218841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0.0509147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0.05168451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306897" r="-105357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306897" r="-2609" b="-9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4479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406897" r="-218841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0.0227698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0.02311401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406897" r="-105357" b="-8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406897" r="-2609" b="-8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0390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506897" r="-218841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0.0161006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0.01634408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506897" r="-105357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506897" r="-2609" b="-7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346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586667" r="-21884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0.00720043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0.00730929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586667" r="-10535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586667" r="-2609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4468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710345" r="-218841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0.00227698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0.00231140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710345" r="-105357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710345" r="-2609" b="-5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0717745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1021739" r="-218841" b="-5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0.0570158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0.05781950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1021739" r="-105357" b="-5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1021739" r="-2609" b="-55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0702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860000" r="-21884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0.0254983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0.02585767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860000" r="-105357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860000" r="-2609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8021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993103" r="-218841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0.01803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0.01828413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993103" r="-105357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993103" r="-2609" b="-2379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299903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792500" r="-218841" b="-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0.00806326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0.00817691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792500" r="-105357" b="-7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792500" r="-2609" b="-7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5147307"/>
                      </a:ext>
                    </a:extLst>
                  </a:tr>
                  <a:tr h="2971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83" t="-1552174" r="-218841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zh-CN" dirty="0"/>
                            <a:t>0.00570158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0.00578195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84821" t="-1552174" r="-105357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72174" t="-1552174" r="-2609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6293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819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34F55-5B22-1F44-A392-C3002117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共振强度计算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3211E33-D3B7-1A45-91F1-43229B7F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1BAF06C-1FCA-CC4B-9D07-89FFDDE57B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4458" y="711156"/>
              <a:ext cx="8663083" cy="375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305">
                      <a:extLst>
                        <a:ext uri="{9D8B030D-6E8A-4147-A177-3AD203B41FA5}">
                          <a16:colId xmlns:a16="http://schemas.microsoft.com/office/drawing/2014/main" val="2632223652"/>
                        </a:ext>
                      </a:extLst>
                    </a:gridCol>
                    <a:gridCol w="1302969">
                      <a:extLst>
                        <a:ext uri="{9D8B030D-6E8A-4147-A177-3AD203B41FA5}">
                          <a16:colId xmlns:a16="http://schemas.microsoft.com/office/drawing/2014/main" val="2967714423"/>
                        </a:ext>
                      </a:extLst>
                    </a:gridCol>
                    <a:gridCol w="1237821">
                      <a:extLst>
                        <a:ext uri="{9D8B030D-6E8A-4147-A177-3AD203B41FA5}">
                          <a16:colId xmlns:a16="http://schemas.microsoft.com/office/drawing/2014/main" val="1612325485"/>
                        </a:ext>
                      </a:extLst>
                    </a:gridCol>
                    <a:gridCol w="1368118">
                      <a:extLst>
                        <a:ext uri="{9D8B030D-6E8A-4147-A177-3AD203B41FA5}">
                          <a16:colId xmlns:a16="http://schemas.microsoft.com/office/drawing/2014/main" val="563820740"/>
                        </a:ext>
                      </a:extLst>
                    </a:gridCol>
                    <a:gridCol w="1256435">
                      <a:extLst>
                        <a:ext uri="{9D8B030D-6E8A-4147-A177-3AD203B41FA5}">
                          <a16:colId xmlns:a16="http://schemas.microsoft.com/office/drawing/2014/main" val="42169695"/>
                        </a:ext>
                      </a:extLst>
                    </a:gridCol>
                    <a:gridCol w="1256435">
                      <a:extLst>
                        <a:ext uri="{9D8B030D-6E8A-4147-A177-3AD203B41FA5}">
                          <a16:colId xmlns:a16="http://schemas.microsoft.com/office/drawing/2014/main" val="1953331549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电子 </a:t>
                          </a:r>
                          <a:r>
                            <a:rPr lang="en-US" altLang="zh-CN" dirty="0"/>
                            <a:t>simple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ring</a:t>
                          </a:r>
                          <a:r>
                            <a:rPr lang="zh-CN" altLang="en-US" dirty="0"/>
                            <a:t> 共振强度计算结果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3557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发射度单位：</a:t>
                          </a:r>
                          <a:r>
                            <a:rPr lang="en-US" altLang="zh-CN" dirty="0" err="1"/>
                            <a:t>mmmrad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SYLee</a:t>
                          </a:r>
                          <a:r>
                            <a:rPr lang="zh-CN" altLang="en-US" dirty="0"/>
                            <a:t>公式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DEPOL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tao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单粒子跟踪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DEPOL/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417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=46.08;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0.000639836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0.12613288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0.00063277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0.000639132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0.000632755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648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=46.08;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0.00286143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0.56408340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0.00282983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0.00281998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0.00282977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479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=46.08;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0.00639836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1.26132882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0.0063277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0.00628578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0.00632755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3901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=46.08;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0.0143072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2.82041698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0.0141492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0.0140941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altLang="zh-CN" dirty="0"/>
                            <a:t>0.0141488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346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=46.08;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0.0319918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6.30664409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0.0316385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0.0324244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0.0316378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4689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=161.92;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/>
                            <a:t>0.00492375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1.71360589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0.00458518</m:t>
                                </m:r>
                              </m:oMath>
                            </m:oMathPara>
                          </a14:m>
                          <a:endParaRPr kumimoji="1"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0.00455046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0.0045859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7177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21BAF06C-1FCA-CC4B-9D07-89FFDDE57B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64458" y="711156"/>
              <a:ext cx="8663083" cy="375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1305">
                      <a:extLst>
                        <a:ext uri="{9D8B030D-6E8A-4147-A177-3AD203B41FA5}">
                          <a16:colId xmlns:a16="http://schemas.microsoft.com/office/drawing/2014/main" val="2632223652"/>
                        </a:ext>
                      </a:extLst>
                    </a:gridCol>
                    <a:gridCol w="1302969">
                      <a:extLst>
                        <a:ext uri="{9D8B030D-6E8A-4147-A177-3AD203B41FA5}">
                          <a16:colId xmlns:a16="http://schemas.microsoft.com/office/drawing/2014/main" val="2967714423"/>
                        </a:ext>
                      </a:extLst>
                    </a:gridCol>
                    <a:gridCol w="1237821">
                      <a:extLst>
                        <a:ext uri="{9D8B030D-6E8A-4147-A177-3AD203B41FA5}">
                          <a16:colId xmlns:a16="http://schemas.microsoft.com/office/drawing/2014/main" val="1612325485"/>
                        </a:ext>
                      </a:extLst>
                    </a:gridCol>
                    <a:gridCol w="1368118">
                      <a:extLst>
                        <a:ext uri="{9D8B030D-6E8A-4147-A177-3AD203B41FA5}">
                          <a16:colId xmlns:a16="http://schemas.microsoft.com/office/drawing/2014/main" val="563820740"/>
                        </a:ext>
                      </a:extLst>
                    </a:gridCol>
                    <a:gridCol w="1256435">
                      <a:extLst>
                        <a:ext uri="{9D8B030D-6E8A-4147-A177-3AD203B41FA5}">
                          <a16:colId xmlns:a16="http://schemas.microsoft.com/office/drawing/2014/main" val="42169695"/>
                        </a:ext>
                      </a:extLst>
                    </a:gridCol>
                    <a:gridCol w="1256435">
                      <a:extLst>
                        <a:ext uri="{9D8B030D-6E8A-4147-A177-3AD203B41FA5}">
                          <a16:colId xmlns:a16="http://schemas.microsoft.com/office/drawing/2014/main" val="1953331549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电子 </a:t>
                          </a:r>
                          <a:r>
                            <a:rPr lang="en-US" altLang="zh-CN" dirty="0"/>
                            <a:t>simple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ring</a:t>
                          </a:r>
                          <a:r>
                            <a:rPr lang="zh-CN" altLang="en-US" dirty="0"/>
                            <a:t> 共振强度计算结果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3557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/>
                            <a:t>发射度单位：</a:t>
                          </a:r>
                          <a:r>
                            <a:rPr lang="en-US" altLang="zh-CN" dirty="0" err="1"/>
                            <a:t>mmmrad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SYLee</a:t>
                          </a:r>
                          <a:r>
                            <a:rPr lang="zh-CN" altLang="en-US" dirty="0"/>
                            <a:t>公式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DEPOL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err="1"/>
                            <a:t>tao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zh-CN" altLang="en-US" dirty="0"/>
                            <a:t>单粒子跟踪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90909" t="-96667" r="-2020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54176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151282" r="-287571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0.000639836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0.12613288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151282" r="-185185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151282" r="-102020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0.000632755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648382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245000" r="-287571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0.00286143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0.56408340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245000" r="-185185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245000" r="-102020" b="-4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0.00282977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4479614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345000" r="-287571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0.00639836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1.26132882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345000" r="-185185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345000" r="-10202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0.00632755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039016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445000" r="-287571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0.0143072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2.82041698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445000" r="-18518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445000" r="-10202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altLang="zh-CN" dirty="0"/>
                            <a:t>0.0141488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346229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558974" r="-287571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 dirty="0"/>
                            <a:t>0.0319918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6.30664409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558974" r="-185185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558974" r="-10202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0.0316378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4468901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642500" r="-28757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zh-CN"/>
                            <a:t>0.00492375</a:t>
                          </a:r>
                        </a:p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solidFill>
                                <a:srgbClr val="FF0000"/>
                              </a:solidFill>
                            </a:rPr>
                            <a:t>1.71360589</a:t>
                          </a:r>
                        </a:p>
                        <a:p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0000" t="-642500" r="-185185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0909" t="-642500" r="-10202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0.0045859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071774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04839B8-921C-F64A-9180-40B16CA5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404" y="5036960"/>
            <a:ext cx="5241074" cy="10036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05D5A6-BBD0-3D46-A034-FD6415AD5090}"/>
                  </a:ext>
                </a:extLst>
              </p:cNvPr>
              <p:cNvSpPr txBox="1"/>
              <p:nvPr/>
            </p:nvSpPr>
            <p:spPr>
              <a:xfrm>
                <a:off x="284470" y="4538005"/>
                <a:ext cx="9586983" cy="51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</a:rPr>
                  <a:t>DEPOL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代码：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W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是共振强度，对质子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kumimoji="1"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kumimoji="1"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0.01,</m:t>
                    </m:r>
                    <m:r>
                      <a:rPr kumimoji="1"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kumimoji="1"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kumimoji="1"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den>
                    </m:f>
                    <m:r>
                      <a:rPr kumimoji="1"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但对电子（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kumimoji="1"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</m:t>
                    </m:r>
                  </m:oMath>
                </a14:m>
                <a:r>
                  <a:rPr kumimoji="1" lang="zh-CN" altLang="en-US" dirty="0">
                    <a:solidFill>
                      <a:srgbClr val="FF0000"/>
                    </a:solidFill>
                  </a:rPr>
                  <a:t>）却没有进行这步</a:t>
                </a: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05D5A6-BBD0-3D46-A034-FD6415AD5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0" y="4538005"/>
                <a:ext cx="9586983" cy="519438"/>
              </a:xfrm>
              <a:prstGeom prst="rect">
                <a:avLst/>
              </a:prstGeom>
              <a:blipFill>
                <a:blip r:embed="rId4"/>
                <a:stretch>
                  <a:fillRect l="-529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4CA848B-9968-6642-9A05-10F53F06C1CA}"/>
              </a:ext>
            </a:extLst>
          </p:cNvPr>
          <p:cNvSpPr txBox="1"/>
          <p:nvPr/>
        </p:nvSpPr>
        <p:spPr>
          <a:xfrm>
            <a:off x="494946" y="6207064"/>
            <a:ext cx="1120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>
                <a:solidFill>
                  <a:srgbClr val="FF0000"/>
                </a:solidFill>
              </a:rPr>
              <a:t>之前的模拟基于</a:t>
            </a:r>
            <a:r>
              <a:rPr kumimoji="1" lang="en-US" altLang="zh-CN" sz="2000" dirty="0">
                <a:solidFill>
                  <a:srgbClr val="FF0000"/>
                </a:solidFill>
              </a:rPr>
              <a:t>DEPOL</a:t>
            </a:r>
            <a:r>
              <a:rPr kumimoji="1" lang="zh-CN" altLang="en-US" sz="2000" dirty="0">
                <a:solidFill>
                  <a:srgbClr val="FF0000"/>
                </a:solidFill>
              </a:rPr>
              <a:t>计算结果，实际上的共振强度比之前预估的要小得多！（两个数量级以上）</a:t>
            </a:r>
          </a:p>
        </p:txBody>
      </p:sp>
    </p:spTree>
    <p:extLst>
      <p:ext uri="{BB962C8B-B14F-4D97-AF65-F5344CB8AC3E}">
        <p14:creationId xmlns:p14="http://schemas.microsoft.com/office/powerpoint/2010/main" val="426416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共振强度修正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A049D6-4A69-344C-9CE2-CE14CB3B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07" y="2154343"/>
            <a:ext cx="4799693" cy="35101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9248050-8B4A-344E-88CB-60B1930F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4343"/>
            <a:ext cx="4799693" cy="36129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7D114E-FF07-D74B-99DD-35FA8CC6FA9C}"/>
                  </a:ext>
                </a:extLst>
              </p:cNvPr>
              <p:cNvSpPr txBox="1"/>
              <p:nvPr/>
            </p:nvSpPr>
            <p:spPr>
              <a:xfrm>
                <a:off x="1164771" y="914400"/>
                <a:ext cx="95887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dirty="0"/>
                  <a:t>CEPC CDR booster lattice(</a:t>
                </a:r>
                <a:r>
                  <a:rPr kumimoji="1" lang="zh-CN" altLang="en-US" sz="2000" dirty="0"/>
                  <a:t>仅包含</a:t>
                </a:r>
                <a:r>
                  <a:rPr kumimoji="1" lang="en-US" altLang="zh-CN" sz="2000" dirty="0"/>
                  <a:t>intrinsic resonance); </a:t>
                </a:r>
                <a:r>
                  <a:rPr kumimoji="1" lang="zh-CN" altLang="en-US" sz="2000" dirty="0"/>
                  <a:t>归一化发射度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E7D114E-FF07-D74B-99DD-35FA8CC6F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1" y="914400"/>
                <a:ext cx="9588715" cy="400110"/>
              </a:xfrm>
              <a:prstGeom prst="rect">
                <a:avLst/>
              </a:prstGeom>
              <a:blipFill>
                <a:blip r:embed="rId4"/>
                <a:stretch>
                  <a:fillRect l="-661"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7D1A099B-BDE2-EE44-A9A0-D0A1A53DBC3D}"/>
              </a:ext>
            </a:extLst>
          </p:cNvPr>
          <p:cNvSpPr txBox="1"/>
          <p:nvPr/>
        </p:nvSpPr>
        <p:spPr>
          <a:xfrm>
            <a:off x="3341914" y="186678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修正前的结果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A64BF5-28AA-C243-9E4C-7D44C2F5E07F}"/>
              </a:ext>
            </a:extLst>
          </p:cNvPr>
          <p:cNvSpPr txBox="1"/>
          <p:nvPr/>
        </p:nvSpPr>
        <p:spPr>
          <a:xfrm>
            <a:off x="8141607" y="186678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修正后的结果</a:t>
            </a:r>
          </a:p>
        </p:txBody>
      </p:sp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6F111-1393-C64A-ACB3-CEA38D6C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10-45GeV</a:t>
            </a:r>
            <a:r>
              <a:rPr kumimoji="1" lang="zh-CN" altLang="en-US" dirty="0"/>
              <a:t>升能模拟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C34144E-4228-084F-AD05-D4BBB5D7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1E2136-64F7-8349-85EB-DE046161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574844"/>
            <a:ext cx="4887686" cy="36889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8D8FF5-1F1C-6A45-A202-3D3B3FB9B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14" y="1594190"/>
            <a:ext cx="4887686" cy="366961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60ED2F-74C1-EC47-BE03-C7BB5D367FFE}"/>
              </a:ext>
            </a:extLst>
          </p:cNvPr>
          <p:cNvSpPr txBox="1"/>
          <p:nvPr/>
        </p:nvSpPr>
        <p:spPr>
          <a:xfrm>
            <a:off x="4322117" y="1023713"/>
            <a:ext cx="3547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/>
              <a:t>单粒子；注入时发射度</a:t>
            </a:r>
            <a:r>
              <a:rPr kumimoji="1" lang="en-US" altLang="zh-CN" sz="2000" dirty="0"/>
              <a:t>=40nm</a:t>
            </a:r>
            <a:endParaRPr kumimoji="1"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65E037-34AF-BC44-8C65-B396C9388E1D}"/>
              </a:ext>
            </a:extLst>
          </p:cNvPr>
          <p:cNvSpPr txBox="1"/>
          <p:nvPr/>
        </p:nvSpPr>
        <p:spPr>
          <a:xfrm>
            <a:off x="1045028" y="5672547"/>
            <a:ext cx="1051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/>
              <a:t>结论：由于共振强度较弱，</a:t>
            </a:r>
            <a:r>
              <a:rPr kumimoji="1" lang="en-US" altLang="zh-CN" sz="2400" dirty="0"/>
              <a:t>Z</a:t>
            </a:r>
            <a:r>
              <a:rPr kumimoji="1" lang="zh-CN" altLang="en-US" sz="2400" dirty="0"/>
              <a:t>模式下可以直接升能，升能期间极化度损失很少</a:t>
            </a:r>
          </a:p>
        </p:txBody>
      </p:sp>
    </p:spTree>
    <p:extLst>
      <p:ext uri="{BB962C8B-B14F-4D97-AF65-F5344CB8AC3E}">
        <p14:creationId xmlns:p14="http://schemas.microsoft.com/office/powerpoint/2010/main" val="31907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5F367-782C-0548-90B6-9121AF4B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更高能量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32C388-63E8-6D4B-9D92-56AFE09B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DC0232A-CC0D-D643-810C-F75F257522FC}"/>
              </a:ext>
            </a:extLst>
          </p:cNvPr>
          <p:cNvGrpSpPr/>
          <p:nvPr/>
        </p:nvGrpSpPr>
        <p:grpSpPr>
          <a:xfrm>
            <a:off x="1447386" y="1795636"/>
            <a:ext cx="5781221" cy="4361111"/>
            <a:chOff x="5845628" y="1444785"/>
            <a:chExt cx="5781221" cy="436111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A3B6F2-ACC6-E641-83FB-35E17AC3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5628" y="1444785"/>
              <a:ext cx="5781221" cy="4361111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F8831C5-6D9C-EA4A-B449-D7E2BEB89491}"/>
                </a:ext>
              </a:extLst>
            </p:cNvPr>
            <p:cNvSpPr txBox="1"/>
            <p:nvPr/>
          </p:nvSpPr>
          <p:spPr>
            <a:xfrm>
              <a:off x="9362308" y="3233846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80GeV</a:t>
              </a:r>
              <a:endParaRPr kumimoji="1" lang="zh-CN" alt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6B07111-9D38-4B47-97AB-A60D50A759CD}"/>
                </a:ext>
              </a:extLst>
            </p:cNvPr>
            <p:cNvSpPr txBox="1"/>
            <p:nvPr/>
          </p:nvSpPr>
          <p:spPr>
            <a:xfrm>
              <a:off x="10537371" y="2656114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120GeV</a:t>
              </a:r>
              <a:endParaRPr kumimoji="1"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00E30D7-FE56-2845-BC9F-9B6B3BB91306}"/>
                </a:ext>
              </a:extLst>
            </p:cNvPr>
            <p:cNvSpPr txBox="1"/>
            <p:nvPr/>
          </p:nvSpPr>
          <p:spPr>
            <a:xfrm>
              <a:off x="7778295" y="3603178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45.5GeV</a:t>
              </a:r>
              <a:endParaRPr kumimoji="1"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1CDCC2-A08E-4548-874C-BC33051FF6C9}"/>
                  </a:ext>
                </a:extLst>
              </p:cNvPr>
              <p:cNvSpPr txBox="1"/>
              <p:nvPr/>
            </p:nvSpPr>
            <p:spPr>
              <a:xfrm>
                <a:off x="3233891" y="972769"/>
                <a:ext cx="54425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CEPC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Booster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CDR</a:t>
                </a:r>
                <a:r>
                  <a:rPr kumimoji="1" lang="zh-CN" altLang="en-US" dirty="0"/>
                  <a:t> 无误差</a:t>
                </a:r>
                <a:r>
                  <a:rPr kumimoji="1" lang="en-US" altLang="zh-CN" dirty="0"/>
                  <a:t>lattice</a:t>
                </a:r>
                <a:r>
                  <a:rPr kumimoji="1" lang="zh-CN" altLang="en-US" dirty="0"/>
                  <a:t>，</a:t>
                </a:r>
                <a:r>
                  <a:rPr kumimoji="1" lang="en-US" altLang="zh-CN" dirty="0"/>
                  <a:t>intrinsic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resonance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1CDCC2-A08E-4548-874C-BC33051FF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91" y="972769"/>
                <a:ext cx="5442516" cy="646331"/>
              </a:xfrm>
              <a:prstGeom prst="rect">
                <a:avLst/>
              </a:prstGeom>
              <a:blipFill>
                <a:blip r:embed="rId3"/>
                <a:stretch>
                  <a:fillRect l="-930" t="-384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C59CAFB-2E09-4C45-B5D6-77F0522E887C}"/>
              </a:ext>
            </a:extLst>
          </p:cNvPr>
          <p:cNvGrpSpPr/>
          <p:nvPr/>
        </p:nvGrpSpPr>
        <p:grpSpPr>
          <a:xfrm>
            <a:off x="838200" y="1619100"/>
            <a:ext cx="6601797" cy="4957200"/>
            <a:chOff x="2610710" y="1352824"/>
            <a:chExt cx="6601797" cy="495134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58AAAE4-38DC-9643-81C0-E5B3267E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0710" y="1352824"/>
              <a:ext cx="6601797" cy="4951348"/>
            </a:xfrm>
            <a:prstGeom prst="rect">
              <a:avLst/>
            </a:prstGeom>
          </p:spPr>
        </p:pic>
        <p:cxnSp>
          <p:nvCxnSpPr>
            <p:cNvPr id="19" name="直线箭头连接符 18">
              <a:extLst>
                <a:ext uri="{FF2B5EF4-FFF2-40B4-BE49-F238E27FC236}">
                  <a16:creationId xmlns:a16="http://schemas.microsoft.com/office/drawing/2014/main" id="{8A6CAB23-EBE1-664B-B665-6E57BB8FB8F6}"/>
                </a:ext>
              </a:extLst>
            </p:cNvPr>
            <p:cNvCxnSpPr/>
            <p:nvPr/>
          </p:nvCxnSpPr>
          <p:spPr>
            <a:xfrm>
              <a:off x="5230300" y="2957319"/>
              <a:ext cx="0" cy="2427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>
              <a:extLst>
                <a:ext uri="{FF2B5EF4-FFF2-40B4-BE49-F238E27FC236}">
                  <a16:creationId xmlns:a16="http://schemas.microsoft.com/office/drawing/2014/main" id="{BBB265BD-0E50-D348-A004-0F3AA0D77C10}"/>
                </a:ext>
              </a:extLst>
            </p:cNvPr>
            <p:cNvCxnSpPr/>
            <p:nvPr/>
          </p:nvCxnSpPr>
          <p:spPr>
            <a:xfrm>
              <a:off x="6395072" y="2685404"/>
              <a:ext cx="0" cy="2427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>
              <a:extLst>
                <a:ext uri="{FF2B5EF4-FFF2-40B4-BE49-F238E27FC236}">
                  <a16:creationId xmlns:a16="http://schemas.microsoft.com/office/drawing/2014/main" id="{2D91770E-49F5-FA4C-A1DF-923DAA40E1C3}"/>
                </a:ext>
              </a:extLst>
            </p:cNvPr>
            <p:cNvCxnSpPr/>
            <p:nvPr/>
          </p:nvCxnSpPr>
          <p:spPr>
            <a:xfrm>
              <a:off x="7668700" y="2403321"/>
              <a:ext cx="0" cy="2427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E6A36B7F-B13D-6E4C-84B5-4EFCC69452F0}"/>
                </a:ext>
              </a:extLst>
            </p:cNvPr>
            <p:cNvSpPr txBox="1"/>
            <p:nvPr/>
          </p:nvSpPr>
          <p:spPr>
            <a:xfrm>
              <a:off x="7104558" y="2045344"/>
              <a:ext cx="96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120GeV</a:t>
              </a:r>
              <a:endParaRPr kumimoji="1"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4FFB2CD-2CF7-844D-A310-90C624258E73}"/>
                </a:ext>
              </a:extLst>
            </p:cNvPr>
            <p:cNvSpPr txBox="1"/>
            <p:nvPr/>
          </p:nvSpPr>
          <p:spPr>
            <a:xfrm>
              <a:off x="5941752" y="2300178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80GeV</a:t>
              </a:r>
              <a:endParaRPr kumimoji="1"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5295DF1-4F82-EB42-89B8-120B11A1F2EC}"/>
                </a:ext>
              </a:extLst>
            </p:cNvPr>
            <p:cNvSpPr txBox="1"/>
            <p:nvPr/>
          </p:nvSpPr>
          <p:spPr>
            <a:xfrm>
              <a:off x="4637876" y="2581221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45.5GeV</a:t>
              </a:r>
              <a:endParaRPr kumimoji="1"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D49F624-D6F7-8E4C-B8D4-67ED39A8F728}"/>
                  </a:ext>
                </a:extLst>
              </p:cNvPr>
              <p:cNvSpPr/>
              <p:nvPr/>
            </p:nvSpPr>
            <p:spPr>
              <a:xfrm>
                <a:off x="7260611" y="4323361"/>
                <a:ext cx="3665542" cy="1238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i="1" dirty="0">
                    <a:latin typeface="Cambria Math" panose="02040503050406030204" pitchFamily="18" charset="0"/>
                  </a:rPr>
                  <a:t>平均升能速度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0.00219</m:t>
                    </m:r>
                  </m:oMath>
                </a14:m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=0.0006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0.999484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D49F624-D6F7-8E4C-B8D4-67ED39A8F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611" y="4323361"/>
                <a:ext cx="3665542" cy="1238224"/>
              </a:xfrm>
              <a:prstGeom prst="rect">
                <a:avLst/>
              </a:prstGeom>
              <a:blipFill>
                <a:blip r:embed="rId5"/>
                <a:stretch>
                  <a:fillRect l="-1379" t="-2041" b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19849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117</TotalTime>
  <Words>494</Words>
  <Application>Microsoft Macintosh PowerPoint</Application>
  <PresentationFormat>宽屏</PresentationFormat>
  <Paragraphs>142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ChenTao2.0</vt:lpstr>
      <vt:lpstr>  Progress on CEPC Booster polarazation simulation  ChenTao  2022-5-17</vt:lpstr>
      <vt:lpstr>共振强度计算</vt:lpstr>
      <vt:lpstr>共振强度计算</vt:lpstr>
      <vt:lpstr>共振强度计算</vt:lpstr>
      <vt:lpstr>共振强度修正</vt:lpstr>
      <vt:lpstr>10-45GeV升能模拟</vt:lpstr>
      <vt:lpstr>更高能量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Progress on CEPC Booster polarazation simulation  ChenTao  2022-5-17</dc:title>
  <dc:creator>chentao201@mails.ucas.ac.cn</dc:creator>
  <cp:lastModifiedBy>chentao201@mails.ucas.ac.cn</cp:lastModifiedBy>
  <cp:revision>10</cp:revision>
  <dcterms:created xsi:type="dcterms:W3CDTF">2022-05-17T04:44:41Z</dcterms:created>
  <dcterms:modified xsi:type="dcterms:W3CDTF">2022-05-17T06:42:25Z</dcterms:modified>
</cp:coreProperties>
</file>