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329" r:id="rId4"/>
    <p:sldId id="677" r:id="rId5"/>
    <p:sldId id="678" r:id="rId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04"/>
    <p:restoredTop sz="94676"/>
  </p:normalViewPr>
  <p:slideViewPr>
    <p:cSldViewPr snapToGrid="0" snapToObjects="1">
      <p:cViewPr varScale="1">
        <p:scale>
          <a:sx n="53" d="100"/>
          <a:sy n="53" d="100"/>
        </p:scale>
        <p:origin x="4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Shape 79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2" name="Shape 7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733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955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/>
              <a:t>Full</a:t>
            </a:r>
            <a:r>
              <a:rPr lang="zh-CN" altLang="en-US" sz="2400" dirty="0"/>
              <a:t> </a:t>
            </a:r>
            <a:r>
              <a:rPr lang="en-US" altLang="zh-CN" sz="2400" dirty="0"/>
              <a:t>size</a:t>
            </a:r>
            <a:r>
              <a:rPr lang="zh-CN" altLang="en-US" sz="2400" dirty="0"/>
              <a:t> </a:t>
            </a:r>
            <a:r>
              <a:rPr lang="en-US" altLang="zh-CN" sz="2400" dirty="0"/>
              <a:t>vertex</a:t>
            </a:r>
            <a:r>
              <a:rPr lang="zh-CN" altLang="en-US" sz="2400" dirty="0"/>
              <a:t> </a:t>
            </a:r>
            <a:r>
              <a:rPr lang="en-US" altLang="zh-CN" sz="2400" dirty="0"/>
              <a:t>detector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590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9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703" r:id="rId51"/>
    <p:sldLayoutId id="2147483704" r:id="rId52"/>
    <p:sldLayoutId id="2147483705" r:id="rId53"/>
    <p:sldLayoutId id="2147483707" r:id="rId54"/>
    <p:sldLayoutId id="2147483708" r:id="rId55"/>
    <p:sldLayoutId id="2147483709" r:id="rId56"/>
    <p:sldLayoutId id="2147483710" r:id="rId57"/>
    <p:sldLayoutId id="2147483711" r:id="rId58"/>
    <p:sldLayoutId id="2147483713" r:id="rId59"/>
    <p:sldLayoutId id="2147483714" r:id="rId60"/>
    <p:sldLayoutId id="2147483716" r:id="rId61"/>
    <p:sldLayoutId id="2147483717" r:id="rId62"/>
    <p:sldLayoutId id="2147483718" r:id="rId63"/>
    <p:sldLayoutId id="2147483719" r:id="rId64"/>
    <p:sldLayoutId id="2147483720" r:id="rId65"/>
    <p:sldLayoutId id="2147483721" r:id="rId66"/>
    <p:sldLayoutId id="2147483722" r:id="rId67"/>
    <p:sldLayoutId id="2147483723" r:id="rId68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1.png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高能环形正负电子对撞机关键技术研发和验证"/>
          <p:cNvSpPr txBox="1"/>
          <p:nvPr/>
        </p:nvSpPr>
        <p:spPr>
          <a:xfrm>
            <a:off x="2533481" y="1538911"/>
            <a:ext cx="19317038" cy="410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t>高能环形正负电子对撞机关键技术研发和验证</a:t>
            </a:r>
          </a:p>
        </p:txBody>
      </p:sp>
      <p:sp>
        <p:nvSpPr>
          <p:cNvPr id="781" name="课题：        大科学装置前沿研究…"/>
          <p:cNvSpPr txBox="1"/>
          <p:nvPr/>
        </p:nvSpPr>
        <p:spPr>
          <a:xfrm>
            <a:off x="5844045" y="6689813"/>
            <a:ext cx="12695910" cy="337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课题</a:t>
            </a:r>
            <a:r>
              <a:rPr lang="en-US" altLang="zh-CN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2</a:t>
            </a: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：</a:t>
            </a:r>
            <a:r>
              <a:rPr lang="zh-CN" altLang="en-US" sz="54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硅径迹探测器关键技术验证 </a:t>
            </a:r>
          </a:p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dirty="0" err="1"/>
              <a:t>报告人</a:t>
            </a:r>
            <a:r>
              <a:rPr dirty="0"/>
              <a:t>：            </a:t>
            </a:r>
            <a:r>
              <a:rPr dirty="0" err="1"/>
              <a:t>梁志均</a:t>
            </a:r>
            <a:endParaRPr dirty="0"/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项目负责人</a:t>
            </a:r>
            <a:r>
              <a:rPr sz="5000" dirty="0"/>
              <a:t>：    João </a:t>
            </a:r>
            <a:r>
              <a:rPr sz="5000" dirty="0" err="1"/>
              <a:t>Guimarães</a:t>
            </a:r>
            <a:r>
              <a:rPr sz="5000" dirty="0"/>
              <a:t> da Costa</a:t>
            </a:r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项目承担单位：中国科学院</a:t>
            </a:r>
            <a:r>
              <a:rPr sz="5000" dirty="0"/>
              <a:t> </a:t>
            </a:r>
            <a:r>
              <a:rPr sz="5000" dirty="0" err="1"/>
              <a:t>高能物理研究所</a:t>
            </a:r>
            <a:endParaRPr sz="5000" dirty="0"/>
          </a:p>
        </p:txBody>
      </p:sp>
      <p:grpSp>
        <p:nvGrpSpPr>
          <p:cNvPr id="789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82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83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84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5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6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7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8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90" name="国家重点研发计划 • 项目年度交流会"/>
          <p:cNvSpPr txBox="1"/>
          <p:nvPr/>
        </p:nvSpPr>
        <p:spPr>
          <a:xfrm>
            <a:off x="9003067" y="-17431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A4B57B8-9AFE-8D44-827F-E54E0867DE6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9246758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1202172"/>
            <a:ext cx="24384001" cy="521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t>R&amp;D and Verification of Key Technologies for a High Energy Circular Electron-Positron Collider</a:t>
            </a:r>
          </a:p>
        </p:txBody>
      </p:sp>
      <p:grpSp>
        <p:nvGrpSpPr>
          <p:cNvPr id="804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97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98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99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5" name="国家重点研发计划 • 项目实施方案汇报"/>
          <p:cNvSpPr txBox="1"/>
          <p:nvPr/>
        </p:nvSpPr>
        <p:spPr>
          <a:xfrm>
            <a:off x="8786499" y="15123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en-US" altLang="zh-CN"/>
          </a:p>
        </p:txBody>
      </p:sp>
      <p:sp>
        <p:nvSpPr>
          <p:cNvPr id="14" name="课题：        大科学装置前沿研究…">
            <a:extLst>
              <a:ext uri="{FF2B5EF4-FFF2-40B4-BE49-F238E27FC236}">
                <a16:creationId xmlns:a16="http://schemas.microsoft.com/office/drawing/2014/main" id="{560F05B7-F8DA-BB4B-8EDE-7C31C6205BFE}"/>
              </a:ext>
            </a:extLst>
          </p:cNvPr>
          <p:cNvSpPr txBox="1"/>
          <p:nvPr/>
        </p:nvSpPr>
        <p:spPr>
          <a:xfrm>
            <a:off x="5844045" y="6689813"/>
            <a:ext cx="12695910" cy="337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课题</a:t>
            </a:r>
            <a:r>
              <a:rPr lang="en-US" altLang="zh-CN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2</a:t>
            </a: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：</a:t>
            </a:r>
            <a:r>
              <a:rPr lang="zh-CN" altLang="en-US" sz="54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硅径迹探测器关键技术验证 </a:t>
            </a:r>
          </a:p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dirty="0" err="1"/>
              <a:t>报告人</a:t>
            </a:r>
            <a:r>
              <a:rPr dirty="0"/>
              <a:t>：            </a:t>
            </a:r>
            <a:r>
              <a:rPr dirty="0" err="1"/>
              <a:t>梁志均</a:t>
            </a:r>
            <a:endParaRPr dirty="0"/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项目负责人</a:t>
            </a:r>
            <a:r>
              <a:rPr sz="5000" dirty="0"/>
              <a:t>：    João </a:t>
            </a:r>
            <a:r>
              <a:rPr sz="5000" dirty="0" err="1"/>
              <a:t>Guimarães</a:t>
            </a:r>
            <a:r>
              <a:rPr sz="5000" dirty="0"/>
              <a:t> da Costa</a:t>
            </a:r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项目承担单位：中国科学院</a:t>
            </a:r>
            <a:r>
              <a:rPr sz="5000" dirty="0"/>
              <a:t> </a:t>
            </a:r>
            <a:r>
              <a:rPr sz="5000" dirty="0" err="1"/>
              <a:t>高能物理研究所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401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DF1174-6588-E24A-91CA-7E406226B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</a:t>
            </a:r>
            <a:r>
              <a:rPr kumimoji="1" lang="en-US" altLang="zh-CN" dirty="0"/>
              <a:t>Overview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task2</a:t>
            </a:r>
            <a:r>
              <a:rPr kumimoji="1" lang="zh-CN" altLang="en-US" dirty="0"/>
              <a:t>：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0AAF19-1ECA-9F4A-B09F-F9B69FAF5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61" y="1167402"/>
            <a:ext cx="24384001" cy="11412142"/>
          </a:xfrm>
        </p:spPr>
        <p:txBody>
          <a:bodyPr/>
          <a:lstStyle/>
          <a:p>
            <a:r>
              <a:rPr kumimoji="1" lang="en-US" altLang="zh-CN" sz="4800" dirty="0"/>
              <a:t>Can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break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down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into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sub-tasks:</a:t>
            </a: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CMOS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imaging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sensor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chip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layout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optimization,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Ladder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and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vertex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support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structure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assembly</a:t>
            </a:r>
            <a:r>
              <a:rPr kumimoji="1" lang="zh-CN" altLang="en-US" sz="4800" dirty="0">
                <a:solidFill>
                  <a:srgbClr val="FFC000"/>
                </a:solidFill>
              </a:rPr>
              <a:t> 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Data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acquisition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system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R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&amp;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39DDA05-8CDA-7046-BEEE-5EB0F0C10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2" y="7214847"/>
            <a:ext cx="3025775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1CA8EAF-6C8A-264C-B600-7D804A2A0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09" y="7406640"/>
            <a:ext cx="6595150" cy="258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5596F0C-6D6B-E842-802D-E9974ECF1243}"/>
              </a:ext>
            </a:extLst>
          </p:cNvPr>
          <p:cNvSpPr/>
          <p:nvPr/>
        </p:nvSpPr>
        <p:spPr>
          <a:xfrm>
            <a:off x="29712" y="6005560"/>
            <a:ext cx="346120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CMOS</a:t>
            </a:r>
            <a:r>
              <a:rPr lang="zh-CN" altLang="en-US" sz="2800" dirty="0"/>
              <a:t> </a:t>
            </a:r>
            <a:r>
              <a:rPr lang="en-US" altLang="zh-CN" sz="2800" dirty="0"/>
              <a:t>imaging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sensor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prototyping</a:t>
            </a:r>
            <a:endParaRPr lang="zh-CN" altLang="en-US" sz="2800" dirty="0"/>
          </a:p>
        </p:txBody>
      </p:sp>
      <p:sp>
        <p:nvSpPr>
          <p:cNvPr id="17" name="右箭头 16">
            <a:extLst>
              <a:ext uri="{FF2B5EF4-FFF2-40B4-BE49-F238E27FC236}">
                <a16:creationId xmlns:a16="http://schemas.microsoft.com/office/drawing/2014/main" id="{89232D97-27A7-8C4D-A757-DEB2B5076065}"/>
              </a:ext>
            </a:extLst>
          </p:cNvPr>
          <p:cNvSpPr/>
          <p:nvPr/>
        </p:nvSpPr>
        <p:spPr>
          <a:xfrm>
            <a:off x="3301359" y="8460722"/>
            <a:ext cx="1298256" cy="785987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" name="右箭头 17">
            <a:extLst>
              <a:ext uri="{FF2B5EF4-FFF2-40B4-BE49-F238E27FC236}">
                <a16:creationId xmlns:a16="http://schemas.microsoft.com/office/drawing/2014/main" id="{1D6E57A2-B408-F94F-96DA-0F6E751CCD60}"/>
              </a:ext>
            </a:extLst>
          </p:cNvPr>
          <p:cNvSpPr/>
          <p:nvPr/>
        </p:nvSpPr>
        <p:spPr>
          <a:xfrm>
            <a:off x="17495447" y="8616863"/>
            <a:ext cx="1435536" cy="829979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3A53605-E517-D14A-AFE2-80CBE39DB508}"/>
              </a:ext>
            </a:extLst>
          </p:cNvPr>
          <p:cNvSpPr/>
          <p:nvPr/>
        </p:nvSpPr>
        <p:spPr>
          <a:xfrm>
            <a:off x="5313848" y="5919366"/>
            <a:ext cx="454002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module</a:t>
            </a:r>
            <a:r>
              <a:rPr lang="zh-CN" altLang="en-US" sz="2800" dirty="0"/>
              <a:t> </a:t>
            </a:r>
            <a:r>
              <a:rPr lang="en-US" altLang="zh-CN" sz="2800" dirty="0"/>
              <a:t>(ladder)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pPr algn="ctr"/>
            <a:r>
              <a:rPr lang="en-US" altLang="zh-CN" sz="2800" dirty="0"/>
              <a:t>Prototyping</a:t>
            </a:r>
            <a:r>
              <a:rPr lang="zh-CN" altLang="en-US" sz="2800" dirty="0"/>
              <a:t> 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696E141-0FF5-D246-8BC0-608BDA1CCCFD}"/>
              </a:ext>
            </a:extLst>
          </p:cNvPr>
          <p:cNvSpPr/>
          <p:nvPr/>
        </p:nvSpPr>
        <p:spPr>
          <a:xfrm>
            <a:off x="11676805" y="6396420"/>
            <a:ext cx="7141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/>
              <a:t>Full</a:t>
            </a:r>
            <a:r>
              <a:rPr lang="zh-CN" altLang="en-US" sz="2800" dirty="0"/>
              <a:t> </a:t>
            </a:r>
            <a:r>
              <a:rPr lang="en-US" altLang="zh-CN" sz="2800" dirty="0"/>
              <a:t>size</a:t>
            </a:r>
            <a:r>
              <a:rPr lang="zh-CN" altLang="en-US" sz="2800" dirty="0"/>
              <a:t> </a:t>
            </a:r>
            <a:r>
              <a:rPr lang="en-US" altLang="zh-CN" sz="2800" dirty="0"/>
              <a:t>vertex</a:t>
            </a:r>
            <a:r>
              <a:rPr lang="zh-CN" altLang="en-US" sz="2800" dirty="0"/>
              <a:t> </a:t>
            </a:r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Prototype</a:t>
            </a:r>
            <a:r>
              <a:rPr lang="zh-CN" altLang="en-US" sz="2800" dirty="0"/>
              <a:t> </a:t>
            </a:r>
          </a:p>
        </p:txBody>
      </p:sp>
      <p:sp>
        <p:nvSpPr>
          <p:cNvPr id="21" name="右箭头 20">
            <a:extLst>
              <a:ext uri="{FF2B5EF4-FFF2-40B4-BE49-F238E27FC236}">
                <a16:creationId xmlns:a16="http://schemas.microsoft.com/office/drawing/2014/main" id="{5A6A21A5-D008-094D-A785-FFA855CADC9D}"/>
              </a:ext>
            </a:extLst>
          </p:cNvPr>
          <p:cNvSpPr/>
          <p:nvPr/>
        </p:nvSpPr>
        <p:spPr>
          <a:xfrm>
            <a:off x="10350808" y="8529265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C785298-5701-4148-BA5C-7996A16A69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5843" y="7154003"/>
            <a:ext cx="5445639" cy="4349322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6F0F3EB3-6948-0C46-900F-A8E43A7FD4A8}"/>
              </a:ext>
            </a:extLst>
          </p:cNvPr>
          <p:cNvSpPr/>
          <p:nvPr/>
        </p:nvSpPr>
        <p:spPr>
          <a:xfrm>
            <a:off x="19025018" y="6199896"/>
            <a:ext cx="474040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Beam</a:t>
            </a:r>
            <a:r>
              <a:rPr lang="zh-CN" altLang="en-US" sz="2800" dirty="0"/>
              <a:t> </a:t>
            </a:r>
            <a:r>
              <a:rPr lang="en-US" altLang="zh-CN" sz="2800" dirty="0"/>
              <a:t>test</a:t>
            </a:r>
            <a:r>
              <a:rPr lang="zh-CN" altLang="en-US" sz="2800" dirty="0"/>
              <a:t> </a:t>
            </a:r>
            <a:r>
              <a:rPr lang="en-US" altLang="zh-CN" sz="2800" dirty="0"/>
              <a:t>to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verify</a:t>
            </a:r>
            <a:r>
              <a:rPr lang="zh-CN" altLang="en-US" sz="2800" dirty="0"/>
              <a:t> </a:t>
            </a:r>
            <a:r>
              <a:rPr lang="en-US" altLang="zh-CN" sz="2800" dirty="0"/>
              <a:t>its</a:t>
            </a:r>
            <a:r>
              <a:rPr lang="zh-CN" altLang="en-US" sz="2800" dirty="0"/>
              <a:t> </a:t>
            </a:r>
            <a:r>
              <a:rPr lang="en-US" altLang="zh-CN" sz="2800" dirty="0"/>
              <a:t>spatial</a:t>
            </a:r>
            <a:r>
              <a:rPr lang="zh-CN" altLang="en-US" sz="2800" dirty="0"/>
              <a:t> </a:t>
            </a:r>
            <a:r>
              <a:rPr lang="en-US" altLang="zh-CN" sz="2800" dirty="0"/>
              <a:t>resolution</a:t>
            </a:r>
            <a:endParaRPr lang="zh-CN" altLang="en-US" sz="2800" dirty="0"/>
          </a:p>
        </p:txBody>
      </p:sp>
      <p:sp>
        <p:nvSpPr>
          <p:cNvPr id="24" name="灯片编号占位符 23">
            <a:extLst>
              <a:ext uri="{FF2B5EF4-FFF2-40B4-BE49-F238E27FC236}">
                <a16:creationId xmlns:a16="http://schemas.microsoft.com/office/drawing/2014/main" id="{430CB078-30BD-CD49-BCDC-2F1B482D43F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en-US" altLang="zh-CN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83E9D9F5-0FA1-3544-8A28-DCCBEBDBD6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299" y="11324978"/>
            <a:ext cx="11922982" cy="2229920"/>
          </a:xfrm>
          <a:prstGeom prst="rect">
            <a:avLst/>
          </a:prstGeom>
        </p:spPr>
      </p:pic>
      <p:sp>
        <p:nvSpPr>
          <p:cNvPr id="26" name="右箭头 25">
            <a:extLst>
              <a:ext uri="{FF2B5EF4-FFF2-40B4-BE49-F238E27FC236}">
                <a16:creationId xmlns:a16="http://schemas.microsoft.com/office/drawing/2014/main" id="{B7B30315-6C1E-2F4F-BC0B-DB2FCA24E337}"/>
              </a:ext>
            </a:extLst>
          </p:cNvPr>
          <p:cNvSpPr/>
          <p:nvPr/>
        </p:nvSpPr>
        <p:spPr>
          <a:xfrm rot="5400000">
            <a:off x="6208090" y="10057169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6233A9F-D399-8E4A-BB2D-E0E66AECA1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4376" y="7067461"/>
            <a:ext cx="6135222" cy="426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3393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2D8C35-6918-374C-B1BE-E23E5B77A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Timeline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59289C-3592-2648-8D29-CB182C325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63127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Ladders Mechanics:</a:t>
            </a:r>
          </a:p>
          <a:p>
            <a:pPr lvl="1"/>
            <a:r>
              <a:rPr lang="en" altLang="zh-CN" dirty="0">
                <a:effectLst/>
              </a:rPr>
              <a:t>Now: Carbon support samples available</a:t>
            </a:r>
          </a:p>
          <a:p>
            <a:pPr lvl="1"/>
            <a:r>
              <a:rPr lang="en" altLang="zh-CN" dirty="0">
                <a:effectLst/>
              </a:rPr>
              <a:t>May: Pre-production carbon support ladders available</a:t>
            </a:r>
          </a:p>
          <a:p>
            <a:pPr lvl="1"/>
            <a:r>
              <a:rPr lang="en" altLang="zh-CN" dirty="0">
                <a:effectLst/>
              </a:rPr>
              <a:t>August: Production of final carbon support ladders (if needed)</a:t>
            </a:r>
          </a:p>
          <a:p>
            <a:r>
              <a:rPr lang="en" altLang="zh-CN" dirty="0">
                <a:solidFill>
                  <a:srgbClr val="FFFF00"/>
                </a:solidFill>
                <a:effectLst/>
              </a:rPr>
              <a:t>Ladders Assembly:</a:t>
            </a:r>
          </a:p>
          <a:p>
            <a:pPr lvl="1"/>
            <a:r>
              <a:rPr lang="en" altLang="zh-CN" dirty="0">
                <a:effectLst/>
              </a:rPr>
              <a:t>May: Flex cable available</a:t>
            </a:r>
          </a:p>
          <a:p>
            <a:pPr lvl="1"/>
            <a:r>
              <a:rPr lang="en" altLang="zh-CN" dirty="0">
                <a:effectLst/>
              </a:rPr>
              <a:t>May: Test of wire bonding and gluing on carbon support</a:t>
            </a:r>
          </a:p>
          <a:p>
            <a:pPr lvl="1"/>
            <a:r>
              <a:rPr lang="en" altLang="zh-CN" dirty="0">
                <a:effectLst/>
              </a:rPr>
              <a:t>July: ASICs arrive to IHEP</a:t>
            </a:r>
          </a:p>
          <a:p>
            <a:pPr lvl="1"/>
            <a:r>
              <a:rPr lang="en" altLang="zh-CN" dirty="0">
                <a:effectLst/>
              </a:rPr>
              <a:t>August: Wafer level test of ASICs</a:t>
            </a:r>
          </a:p>
          <a:p>
            <a:pPr lvl="1"/>
            <a:r>
              <a:rPr lang="en" altLang="zh-CN" dirty="0">
                <a:effectLst/>
              </a:rPr>
              <a:t>September: Single chip and module testing</a:t>
            </a:r>
          </a:p>
          <a:p>
            <a:pPr lvl="1"/>
            <a:r>
              <a:rPr lang="en" altLang="zh-CN" dirty="0">
                <a:effectLst/>
              </a:rPr>
              <a:t>September: Assembly of ladders with chips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A0D2BB-C0B2-6442-A6E8-0078F11B56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27771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90C51C-7C2B-8146-8D9D-DDBAB252D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 line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0090E4-4B91-6A40-9C7C-91BD246CBE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Barrel Prototype:</a:t>
            </a:r>
          </a:p>
          <a:p>
            <a:pPr lvl="1"/>
            <a:r>
              <a:rPr lang="en" altLang="zh-CN" dirty="0">
                <a:effectLst/>
              </a:rPr>
              <a:t>June: Production of installation tooling</a:t>
            </a:r>
          </a:p>
          <a:p>
            <a:pPr lvl="1"/>
            <a:r>
              <a:rPr lang="en" altLang="zh-CN" dirty="0">
                <a:effectLst/>
              </a:rPr>
              <a:t>June: Installation mock-up</a:t>
            </a:r>
          </a:p>
          <a:p>
            <a:pPr lvl="1"/>
            <a:r>
              <a:rPr lang="en" altLang="zh-CN" dirty="0">
                <a:effectLst/>
              </a:rPr>
              <a:t>July: Barrel support parts fabricated</a:t>
            </a:r>
          </a:p>
          <a:p>
            <a:pPr lvl="1"/>
            <a:r>
              <a:rPr lang="en" altLang="zh-CN" dirty="0">
                <a:effectLst/>
              </a:rPr>
              <a:t>End September: Assembly first barrels</a:t>
            </a:r>
          </a:p>
          <a:p>
            <a:pPr lvl="1"/>
            <a:r>
              <a:rPr lang="en" altLang="zh-CN" dirty="0">
                <a:effectLst/>
              </a:rPr>
              <a:t>October: Assembly of multiple ladders and readout tests</a:t>
            </a:r>
          </a:p>
          <a:p>
            <a:pPr lvl="1"/>
            <a:r>
              <a:rPr lang="en" altLang="zh-CN" dirty="0">
                <a:effectLst/>
              </a:rPr>
              <a:t>Earlier November: Finish assembly of prototype</a:t>
            </a:r>
          </a:p>
          <a:p>
            <a:pPr lvl="1"/>
            <a:r>
              <a:rPr lang="en" altLang="zh-CN" dirty="0">
                <a:effectLst/>
              </a:rPr>
              <a:t>November: Cosmic ray testing or BEPC beam test</a:t>
            </a:r>
          </a:p>
          <a:p>
            <a:r>
              <a:rPr lang="en" altLang="zh-CN" dirty="0">
                <a:effectLst/>
              </a:rPr>
              <a:t>December: DESY test beam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723386-300A-3D4D-A36A-0192D98ED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434434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12997</TotalTime>
  <Words>273</Words>
  <Application>Microsoft Macintosh PowerPoint</Application>
  <PresentationFormat>自定义</PresentationFormat>
  <Paragraphs>53</Paragraphs>
  <Slides>5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21" baseType="lpstr"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Industrial</vt:lpstr>
      <vt:lpstr>PowerPoint 演示文稿</vt:lpstr>
      <vt:lpstr>PowerPoint 演示文稿</vt:lpstr>
      <vt:lpstr>   Overview of task2： vertex detector R &amp; D</vt:lpstr>
      <vt:lpstr>Timeline </vt:lpstr>
      <vt:lpstr>Time line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zhijun liang</cp:lastModifiedBy>
  <cp:revision>305</cp:revision>
  <dcterms:modified xsi:type="dcterms:W3CDTF">2022-05-26T05:56:40Z</dcterms:modified>
</cp:coreProperties>
</file>