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42ACE-2536-42EA-9037-D5E5023EC820}" type="datetimeFigureOut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30DF-A326-4581-9F5A-11F441EA6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28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06ADC-0B57-4688-97AC-97D613466A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8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06ADC-0B57-4688-97AC-97D613466A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329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06ADC-0B57-4688-97AC-97D613466A9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969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EAC9-1551-4431-AA82-3EF3A0881C23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4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DA41A-747B-4BDF-BCF4-005C94295DAF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7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A39F-51FC-4FC9-9AAA-BA74EF723A39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88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F718-9329-4BC3-B30B-516949EBED77}" type="datetime1">
              <a:rPr lang="zh-CN" altLang="en-US" smtClean="0"/>
              <a:t>2022/5/20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0616" y="683740"/>
            <a:ext cx="12002530" cy="2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12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B6B2-3B35-402C-A9E1-848F387072E0}" type="datetime1">
              <a:rPr lang="en-US" altLang="zh-CN" smtClean="0"/>
              <a:t>5/20/2022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0616" y="683740"/>
            <a:ext cx="12002530" cy="2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337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9096-FC32-4D48-9774-9AC5EE2505C2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1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62E6-6F2F-4BFE-8869-81B7E3C600CA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52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6C8-2ADB-4E61-8255-6FB827C837F2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9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92C3-40D0-48B8-B774-D17A2B159C14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22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776C-2C5E-4F3C-B250-94AF7E394F59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24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5B935-0532-4683-A2F8-7AEB331A5E92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32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92E3-2FA0-4030-9C39-20CB42072463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D441-C798-4AA7-92E2-D8A16AE6C881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63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D8DDA-E65F-46F4-8503-41B12443B82A}" type="datetime1">
              <a:rPr lang="zh-CN" altLang="en-US" smtClean="0"/>
              <a:t>2022/5/20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47E7-408D-405F-AF86-08246ED837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3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481C-A5A3-4FA3-AF28-9B6D011C856E}" type="datetime1">
              <a:rPr lang="zh-CN" altLang="en-US" smtClean="0"/>
              <a:t>2022/5/20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554480" y="2460568"/>
            <a:ext cx="92188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The Optimization of </a:t>
            </a:r>
            <a:r>
              <a:rPr lang="en-US" altLang="zh-CN" sz="2800" dirty="0" err="1" smtClean="0"/>
              <a:t>SITOuter</a:t>
            </a:r>
            <a:r>
              <a:rPr lang="en-US" altLang="zh-CN" sz="2800" dirty="0" smtClean="0"/>
              <a:t> &amp; </a:t>
            </a:r>
            <a:r>
              <a:rPr lang="en-US" altLang="zh-CN" sz="2800" dirty="0" err="1" smtClean="0"/>
              <a:t>DCInner</a:t>
            </a:r>
            <a:r>
              <a:rPr lang="en-US" altLang="zh-CN" sz="2800" dirty="0" smtClean="0"/>
              <a:t> Layers’ Position</a:t>
            </a:r>
          </a:p>
          <a:p>
            <a:pPr algn="ctr"/>
            <a:endParaRPr lang="en-US" altLang="zh-CN" sz="2800" dirty="0"/>
          </a:p>
          <a:p>
            <a:pPr algn="ctr"/>
            <a:r>
              <a:rPr lang="en-US" altLang="zh-CN" sz="2800" dirty="0" err="1" smtClean="0"/>
              <a:t>XiaoJie</a:t>
            </a:r>
            <a:r>
              <a:rPr lang="en-US" altLang="zh-CN" sz="2800" dirty="0" smtClean="0"/>
              <a:t> Jiang</a:t>
            </a:r>
          </a:p>
          <a:p>
            <a:pPr algn="ctr"/>
            <a:r>
              <a:rPr lang="en-US" altLang="zh-CN" sz="2800" dirty="0" smtClean="0"/>
              <a:t>2022/5/20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60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484581"/>
            <a:ext cx="3111501" cy="3111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83" y="2536247"/>
            <a:ext cx="3008167" cy="3008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2" y="861291"/>
            <a:ext cx="5327074" cy="53270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0436" y="1904750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CEPCSW’s result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836" y="129309"/>
            <a:ext cx="559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The verification by other tools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019636" y="845414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Compare the Full sim, LDT, Fast </a:t>
            </a:r>
            <a:r>
              <a:rPr lang="en-US" altLang="zh-CN" dirty="0" err="1"/>
              <a:t>cal</a:t>
            </a: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20436" y="5883564"/>
            <a:ext cx="603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result is similar.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92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836" y="129309"/>
            <a:ext cx="737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The difference between Marlin &amp; CEPPCSW 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57382" y="5407889"/>
            <a:ext cx="1095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trend of the curves is similar. But CEPCSW’s curve is higher overall, especially at low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These two full simulation used different DC’s structure.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758872"/>
            <a:ext cx="4620491" cy="462049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54618" y="787398"/>
            <a:ext cx="5837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Figure from </a:t>
            </a:r>
            <a:r>
              <a:rPr lang="en-US" altLang="zh-CN" dirty="0" err="1" smtClean="0"/>
              <a:t>GangLi</a:t>
            </a:r>
            <a:r>
              <a:rPr lang="en-US" altLang="zh-CN" dirty="0" smtClean="0"/>
              <a:t>, Marlin’s </a:t>
            </a:r>
            <a:r>
              <a:rPr lang="en-US" altLang="zh-CN" dirty="0" err="1" smtClean="0"/>
              <a:t>datas</a:t>
            </a:r>
            <a:r>
              <a:rPr lang="en-US" altLang="zh-CN" dirty="0" smtClean="0"/>
              <a:t> from </a:t>
            </a:r>
            <a:r>
              <a:rPr lang="en-US" altLang="zh-CN" dirty="0" err="1" smtClean="0"/>
              <a:t>ChengDong</a:t>
            </a:r>
            <a:r>
              <a:rPr lang="en-US" altLang="zh-CN" dirty="0" smtClean="0"/>
              <a:t> Fu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60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836" y="129309"/>
            <a:ext cx="959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Not Use the DC Hits(but there are still DC’s materials) 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18836" y="5346597"/>
            <a:ext cx="1095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When we don’t use the </a:t>
            </a:r>
            <a:r>
              <a:rPr lang="en-US" altLang="zh-CN" dirty="0" err="1" smtClean="0"/>
              <a:t>DCHits</a:t>
            </a:r>
            <a:r>
              <a:rPr lang="en-US" altLang="zh-CN" dirty="0" smtClean="0"/>
              <a:t>, the result is very similar of these two full simulation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There are still a little difference. You can see it in the yellow circle.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" y="935758"/>
            <a:ext cx="4214301" cy="42143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36" y="1019567"/>
            <a:ext cx="4046682" cy="40466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18" y="1155326"/>
            <a:ext cx="3994732" cy="3994732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400808" y="3013788"/>
            <a:ext cx="891369" cy="6760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33453" y="3154280"/>
            <a:ext cx="1043589" cy="535584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836" y="129309"/>
            <a:ext cx="959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</a:t>
            </a:r>
            <a:r>
              <a:rPr lang="en-US" altLang="zh-CN" sz="2800" dirty="0"/>
              <a:t>Smooth the Curve by </a:t>
            </a:r>
            <a:r>
              <a:rPr lang="en-US" altLang="zh-CN" sz="2800" b="1" dirty="0"/>
              <a:t>interpolation</a:t>
            </a:r>
            <a:r>
              <a:rPr lang="en-US" altLang="zh-CN" sz="2800" dirty="0"/>
              <a:t> </a:t>
            </a:r>
            <a:r>
              <a:rPr lang="en-US" altLang="zh-CN" sz="2800" b="1" dirty="0"/>
              <a:t>method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18836" y="5346597"/>
            <a:ext cx="1095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Compare </a:t>
            </a:r>
            <a:r>
              <a:rPr lang="en-US" altLang="zh-CN" dirty="0"/>
              <a:t>Use </a:t>
            </a:r>
            <a:r>
              <a:rPr lang="en-US" altLang="zh-CN" dirty="0" err="1"/>
              <a:t>DCHits</a:t>
            </a:r>
            <a:r>
              <a:rPr lang="en-US" altLang="zh-CN" dirty="0"/>
              <a:t> with not </a:t>
            </a:r>
            <a:r>
              <a:rPr lang="en-US" altLang="zh-CN" dirty="0" smtClean="0"/>
              <a:t>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curves are still have </a:t>
            </a:r>
            <a:r>
              <a:rPr lang="en-US" altLang="zh-CN" dirty="0"/>
              <a:t>The big ups and </a:t>
            </a:r>
            <a:r>
              <a:rPr lang="en-US" altLang="zh-CN" dirty="0" smtClean="0"/>
              <a:t>downs.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86" y="1138335"/>
            <a:ext cx="4092889" cy="40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10836" y="129309"/>
            <a:ext cx="9596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The </a:t>
            </a:r>
            <a:r>
              <a:rPr lang="en-US" altLang="zh-CN" sz="2800" dirty="0" err="1" smtClean="0"/>
              <a:t>StdDev</a:t>
            </a:r>
            <a:r>
              <a:rPr lang="en-US" altLang="zh-CN" sz="2800" dirty="0" smtClean="0"/>
              <a:t> values come from </a:t>
            </a:r>
            <a:r>
              <a:rPr lang="en-US" altLang="zh-CN" sz="2800" dirty="0"/>
              <a:t>Histogram </a:t>
            </a:r>
            <a:r>
              <a:rPr lang="en-US" altLang="zh-CN" sz="2800" dirty="0" smtClean="0"/>
              <a:t>directly</a:t>
            </a:r>
            <a:endParaRPr lang="zh-CN" altLang="en-US" sz="2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14779" y="5458564"/>
            <a:ext cx="10954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curves are still have </a:t>
            </a:r>
            <a:r>
              <a:rPr lang="en-US" altLang="zh-CN" dirty="0"/>
              <a:t>The big ups and </a:t>
            </a:r>
            <a:r>
              <a:rPr lang="en-US" altLang="zh-CN" dirty="0" smtClean="0"/>
              <a:t>downs. I thought we should </a:t>
            </a:r>
            <a:r>
              <a:rPr lang="en-US" altLang="zh-CN" dirty="0"/>
              <a:t>u</a:t>
            </a:r>
            <a:r>
              <a:rPr lang="en-US" altLang="zh-CN" dirty="0" smtClean="0"/>
              <a:t>se </a:t>
            </a:r>
            <a:r>
              <a:rPr lang="en-US" altLang="zh-CN" dirty="0"/>
              <a:t>larger statistics</a:t>
            </a:r>
          </a:p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8" y="784171"/>
            <a:ext cx="4886225" cy="4886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89" y="1454717"/>
            <a:ext cx="4124131" cy="412413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03437" y="993481"/>
            <a:ext cx="393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Compare with the fitting values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8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C732-BBBB-4904-9D70-B69A3D9E6A6E}" type="datetime1">
              <a:rPr lang="zh-CN" altLang="en-US" smtClean="0"/>
              <a:t>2022/5/20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30" y="972589"/>
            <a:ext cx="6129290" cy="3474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2" y="1421476"/>
            <a:ext cx="4409311" cy="28351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5512" y="972589"/>
            <a:ext cx="344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4</a:t>
            </a:r>
            <a:r>
              <a:rPr lang="en-US" altLang="zh-CN" baseline="30000" dirty="0" smtClean="0"/>
              <a:t>th</a:t>
            </a:r>
            <a:r>
              <a:rPr lang="zh-CN" altLang="en-US" dirty="0" smtClean="0"/>
              <a:t> </a:t>
            </a:r>
            <a:r>
              <a:rPr lang="en-US" altLang="zh-CN" dirty="0" smtClean="0"/>
              <a:t>CEPC conceptual Tracker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62458" y="1236810"/>
            <a:ext cx="152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GangLi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61505" y="4940164"/>
            <a:ext cx="10252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Particle </a:t>
            </a:r>
            <a:r>
              <a:rPr lang="zh-CN" altLang="en-US" dirty="0"/>
              <a:t>ID with a drift chamber is a key feature for the 4th conceptual </a:t>
            </a:r>
            <a:r>
              <a:rPr lang="zh-CN" altLang="en-US" dirty="0" smtClean="0"/>
              <a:t>detector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/>
              <a:t>Most </a:t>
            </a:r>
            <a:r>
              <a:rPr lang="zh-CN" altLang="en-US" dirty="0"/>
              <a:t>hadrons from Higgs/Z pole data are below 20 GeV/</a:t>
            </a:r>
            <a:r>
              <a:rPr lang="zh-CN" altLang="en-US" dirty="0" smtClean="0"/>
              <a:t>c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</a:t>
            </a:r>
            <a:r>
              <a:rPr lang="en-US" altLang="zh-CN" dirty="0" smtClean="0"/>
              <a:t>tracker should </a:t>
            </a:r>
            <a:r>
              <a:rPr lang="en-US" altLang="zh-CN" dirty="0"/>
              <a:t>have sufficient </a:t>
            </a:r>
            <a:r>
              <a:rPr lang="en-US" altLang="zh-CN" dirty="0" smtClean="0"/>
              <a:t>momentum resolution </a:t>
            </a:r>
            <a:r>
              <a:rPr lang="en-US" altLang="zh-CN" dirty="0"/>
              <a:t>for </a:t>
            </a:r>
            <a:r>
              <a:rPr lang="en-US" altLang="zh-CN" dirty="0" smtClean="0"/>
              <a:t>particles </a:t>
            </a:r>
            <a:r>
              <a:rPr lang="en-US" altLang="zh-CN" dirty="0"/>
              <a:t>&lt; 20 GeV/c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0331" y="10759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1. Introduction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414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976" y="111967"/>
            <a:ext cx="11999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1.2 Introduction-CEPC Detector’s geometry</a:t>
            </a:r>
            <a:endParaRPr lang="zh-CN" altLang="en-US" sz="3200" dirty="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1F88-7CF3-4BFB-8336-5ABAA5949216}" type="datetime1">
              <a:rPr lang="en-US" altLang="zh-CN" smtClean="0"/>
              <a:t>5/20/2022</a:t>
            </a:fld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42" y="801125"/>
            <a:ext cx="11495234" cy="555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9918"/>
            <a:ext cx="12086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1.Introduction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30E1-0340-4340-A965-4E2EB5C8D7BD}" type="datetime1">
              <a:rPr lang="zh-CN" altLang="en-US" smtClean="0"/>
              <a:t>2022/5/20</a:t>
            </a:fld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899B-F113-41E2-803B-F2C74FBB4501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79" y="1563995"/>
            <a:ext cx="5077534" cy="30103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53589" y="5156269"/>
            <a:ext cx="10167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 order to get a better </a:t>
            </a:r>
            <a:r>
              <a:rPr lang="en-US" altLang="zh-CN" dirty="0" err="1" smtClean="0"/>
              <a:t>sagitta</a:t>
            </a:r>
            <a:r>
              <a:rPr lang="en-US" altLang="zh-CN" dirty="0" smtClean="0"/>
              <a:t> value, we thought it’s necessary to place a sensitive enough detector at the middle of a whole </a:t>
            </a:r>
            <a:r>
              <a:rPr lang="en-US" altLang="zh-CN" dirty="0" err="1" smtClean="0"/>
              <a:t>Trcker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9A5A5C6-2BEC-42B4-99C8-4546F2248456}"/>
              </a:ext>
            </a:extLst>
          </p:cNvPr>
          <p:cNvCxnSpPr/>
          <p:nvPr/>
        </p:nvCxnSpPr>
        <p:spPr>
          <a:xfrm>
            <a:off x="-1" y="562187"/>
            <a:ext cx="12204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CD6C5A8-0F4A-49F8-A419-0456AAF93468}"/>
              </a:ext>
            </a:extLst>
          </p:cNvPr>
          <p:cNvSpPr txBox="1"/>
          <p:nvPr/>
        </p:nvSpPr>
        <p:spPr>
          <a:xfrm>
            <a:off x="0" y="100522"/>
            <a:ext cx="947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Tracker parameters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600-1800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14B15F-52E6-4571-8263-B603D7A0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6410-C80A-4566-8605-9E879B55F713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238777"/>
                  </p:ext>
                </p:extLst>
              </p:nvPr>
            </p:nvGraphicFramePr>
            <p:xfrm>
              <a:off x="395311" y="908092"/>
              <a:ext cx="11413375" cy="5102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2675">
                      <a:extLst>
                        <a:ext uri="{9D8B030D-6E8A-4147-A177-3AD203B41FA5}">
                          <a16:colId xmlns:a16="http://schemas.microsoft.com/office/drawing/2014/main" val="983985643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3131678393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1285914042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3677013531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1426419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Components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Radius(mm)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zh-CN" altLang="en-US" sz="12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200" b="0" dirty="0">
                              <a:latin typeface="Symbol" panose="05050102010706020507" pitchFamily="18" charset="2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2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200" b="0" dirty="0">
                              <a:latin typeface="Symbol" panose="05050102010706020507" pitchFamily="18" charset="2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Thickness(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200" b="0" i="1" smtClean="0">
                                      <a:latin typeface="Cambria Math" panose="02040503050406030204" pitchFamily="18" charset="0"/>
                                    </a:rPr>
                                    <m:t>0 </m:t>
                                  </m:r>
                                </m:sub>
                              </m:s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2127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Pipe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10.35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0.172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31988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12.3/14.4/35.5/37.5/58.3/60.3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VXD_v01_01.xml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0.156/0.156/0.154/0.154/0.153/0.153</a:t>
                          </a:r>
                          <a:r>
                            <a:rPr lang="en-US" altLang="zh-CN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CN" altLang="en-US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VXD_v01_01.xml</a:t>
                          </a:r>
                          <a:r>
                            <a:rPr lang="zh-CN" altLang="en-US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baseline="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9097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VTX-shell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65.245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0.139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562493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SITs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81.5/332.2/582.7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7.2/7.2/7.2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86.6/86.6/86.6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0.661/0.652/0.651</a:t>
                          </a:r>
                          <a:r>
                            <a:rPr lang="en-US" altLang="zh-CN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r>
                            <a:rPr lang="zh-CN" altLang="en-US" sz="1200" b="0" baseline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baseline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SIT_SimplePixel_v01_02.xml</a:t>
                          </a:r>
                          <a:r>
                            <a:rPr lang="zh-CN" altLang="en-US" sz="12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74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inner wall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611.9</a:t>
                          </a:r>
                          <a:r>
                            <a:rPr lang="zh-CN" altLang="en-US" sz="1200" b="0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6822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cell (66 x18x18mm) </a:t>
                          </a:r>
                          <a:endParaRPr lang="en-US" altLang="zh-CN" sz="12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DC_Simple_v01_02.xml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612-1800 </a:t>
                          </a:r>
                          <a:endParaRPr lang="en-US" altLang="zh-CN" sz="12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2828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0.00127</a:t>
                          </a: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66</a:t>
                          </a:r>
                          <a:r>
                            <a:rPr lang="en-US" altLang="zh-CN" sz="12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</a:t>
                          </a:r>
                          <a:endParaRPr lang="zh-CN" altLang="en-US" sz="12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79022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outer wall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1801.93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1.349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69282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1811.3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0.182</a:t>
                          </a:r>
                          <a:r>
                            <a:rPr lang="en-US" altLang="zh-CN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zh-CN" altLang="en-US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SET_SimplePixel_v01_01.xml</a:t>
                          </a:r>
                          <a:r>
                            <a:rPr lang="zh-CN" altLang="en-US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4688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TotalAir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0.193**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492315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7238777"/>
                  </p:ext>
                </p:extLst>
              </p:nvPr>
            </p:nvGraphicFramePr>
            <p:xfrm>
              <a:off x="395311" y="908092"/>
              <a:ext cx="11413375" cy="5102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2675">
                      <a:extLst>
                        <a:ext uri="{9D8B030D-6E8A-4147-A177-3AD203B41FA5}">
                          <a16:colId xmlns:a16="http://schemas.microsoft.com/office/drawing/2014/main" val="983985643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3131678393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1285914042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3677013531"/>
                        </a:ext>
                      </a:extLst>
                    </a:gridCol>
                    <a:gridCol w="2282675">
                      <a:extLst>
                        <a:ext uri="{9D8B030D-6E8A-4147-A177-3AD203B41FA5}">
                          <a16:colId xmlns:a16="http://schemas.microsoft.com/office/drawing/2014/main" val="142641931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Components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Radius(mm)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802" t="-1639" r="-201604" b="-1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0000" t="-1639" r="-101067" b="-12819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400000" t="-1639" r="-1067" b="-12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21277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Pipe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10.35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0.172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43198898"/>
                      </a:ext>
                    </a:extLst>
                  </a:tr>
                  <a:tr h="80365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12.3/14.4/35.5/37.5/58.3/60.3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VXD_v01_01.xml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0.156/0.156/0.154/0.154/0.153/0.153</a:t>
                          </a:r>
                          <a:r>
                            <a:rPr lang="en-US" altLang="zh-CN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CN" altLang="en-US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VXD_v01_01.xml</a:t>
                          </a:r>
                          <a:r>
                            <a:rPr lang="zh-CN" altLang="en-US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baseline="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690970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VTX-shell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65.245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0.139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35624936"/>
                      </a:ext>
                    </a:extLst>
                  </a:tr>
                  <a:tr h="6111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SITs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81.5/332.2/582.7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7.2/7.2/7.2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86.6/86.6/86.6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0.661/0.652/0.651</a:t>
                          </a:r>
                          <a:r>
                            <a:rPr lang="en-US" altLang="zh-CN" sz="1200" b="0" baseline="300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r>
                            <a:rPr lang="zh-CN" altLang="en-US" sz="1200" b="0" baseline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baseline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SIT_SimplePixel_v01_02.xml</a:t>
                          </a:r>
                          <a:r>
                            <a:rPr lang="zh-CN" altLang="en-US" sz="1200" b="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baseline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974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inner wall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611.9</a:t>
                          </a:r>
                          <a:r>
                            <a:rPr lang="zh-CN" altLang="en-US" sz="1200" b="0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kern="12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682262"/>
                      </a:ext>
                    </a:extLst>
                  </a:tr>
                  <a:tr h="6111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cell (66 x18x18mm) </a:t>
                          </a:r>
                          <a:endParaRPr lang="en-US" altLang="zh-CN" sz="12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DC_Simple_v01_02.xml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200" b="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612-1800 </a:t>
                          </a:r>
                          <a:endParaRPr lang="en-US" altLang="zh-CN" sz="1200" b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2828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0.00127</a:t>
                          </a: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66</a:t>
                          </a:r>
                          <a:r>
                            <a:rPr lang="en-US" altLang="zh-CN" sz="12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</a:t>
                          </a:r>
                          <a:endParaRPr lang="zh-CN" altLang="en-US" sz="12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37902223"/>
                      </a:ext>
                    </a:extLst>
                  </a:tr>
                  <a:tr h="6111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outer wall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1801.93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1.349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06928284"/>
                      </a:ext>
                    </a:extLst>
                  </a:tr>
                  <a:tr h="61112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1811.3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Dimensions_DC600.xml</a:t>
                          </a:r>
                          <a:r>
                            <a:rPr lang="zh-CN" altLang="en-US" sz="1200" b="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0.182</a:t>
                          </a:r>
                          <a:r>
                            <a:rPr lang="en-US" altLang="zh-CN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zh-CN" altLang="en-US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（</a:t>
                          </a:r>
                          <a:r>
                            <a:rPr lang="en-US" altLang="zh-CN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SET_SimplePixel_v01_01.xml</a:t>
                          </a:r>
                          <a:r>
                            <a:rPr lang="zh-CN" altLang="en-US" sz="12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）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246881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TotalAir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2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2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0.193**</a:t>
                          </a:r>
                          <a:endParaRPr lang="zh-CN" altLang="en-US" sz="12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449231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本框 5"/>
          <p:cNvSpPr txBox="1"/>
          <p:nvPr/>
        </p:nvSpPr>
        <p:spPr>
          <a:xfrm>
            <a:off x="395311" y="6169580"/>
            <a:ext cx="892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red words is the parameters &amp; the files we need to change.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709265" y="564290"/>
            <a:ext cx="275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From </a:t>
            </a:r>
            <a:r>
              <a:rPr lang="en-US" altLang="zh-CN" dirty="0" err="1" smtClean="0"/>
              <a:t>ChengDong</a:t>
            </a:r>
            <a:r>
              <a:rPr lang="en-US" altLang="zh-CN" dirty="0" smtClean="0"/>
              <a:t> Fu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8984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9A5A5C6-2BEC-42B4-99C8-4546F2248456}"/>
              </a:ext>
            </a:extLst>
          </p:cNvPr>
          <p:cNvCxnSpPr/>
          <p:nvPr/>
        </p:nvCxnSpPr>
        <p:spPr>
          <a:xfrm>
            <a:off x="-1" y="562187"/>
            <a:ext cx="12204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CD6C5A8-0F4A-49F8-A419-0456AAF93468}"/>
              </a:ext>
            </a:extLst>
          </p:cNvPr>
          <p:cNvSpPr txBox="1"/>
          <p:nvPr/>
        </p:nvSpPr>
        <p:spPr>
          <a:xfrm>
            <a:off x="0" y="100522"/>
            <a:ext cx="947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Tracker parameters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800-1800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375DC7C3-0725-4257-B3CF-1292C81D67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185107"/>
                  </p:ext>
                </p:extLst>
              </p:nvPr>
            </p:nvGraphicFramePr>
            <p:xfrm>
              <a:off x="80506" y="624947"/>
              <a:ext cx="12030988" cy="5804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1471">
                      <a:extLst>
                        <a:ext uri="{9D8B030D-6E8A-4147-A177-3AD203B41FA5}">
                          <a16:colId xmlns:a16="http://schemas.microsoft.com/office/drawing/2014/main" val="4279583440"/>
                        </a:ext>
                      </a:extLst>
                    </a:gridCol>
                    <a:gridCol w="2707689">
                      <a:extLst>
                        <a:ext uri="{9D8B030D-6E8A-4147-A177-3AD203B41FA5}">
                          <a16:colId xmlns:a16="http://schemas.microsoft.com/office/drawing/2014/main" val="713799418"/>
                        </a:ext>
                      </a:extLst>
                    </a:gridCol>
                    <a:gridCol w="1376039">
                      <a:extLst>
                        <a:ext uri="{9D8B030D-6E8A-4147-A177-3AD203B41FA5}">
                          <a16:colId xmlns:a16="http://schemas.microsoft.com/office/drawing/2014/main" val="2709161115"/>
                        </a:ext>
                      </a:extLst>
                    </a:gridCol>
                    <a:gridCol w="1509204">
                      <a:extLst>
                        <a:ext uri="{9D8B030D-6E8A-4147-A177-3AD203B41FA5}">
                          <a16:colId xmlns:a16="http://schemas.microsoft.com/office/drawing/2014/main" val="454666221"/>
                        </a:ext>
                      </a:extLst>
                    </a:gridCol>
                    <a:gridCol w="3686585">
                      <a:extLst>
                        <a:ext uri="{9D8B030D-6E8A-4147-A177-3AD203B41FA5}">
                          <a16:colId xmlns:a16="http://schemas.microsoft.com/office/drawing/2014/main" val="903295479"/>
                        </a:ext>
                      </a:extLst>
                    </a:gridCol>
                  </a:tblGrid>
                  <a:tr h="46864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Components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Radius(mm)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800" b="0" dirty="0">
                              <a:latin typeface="Symbol" panose="05050102010706020507" pitchFamily="18" charset="2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800" b="0" dirty="0">
                              <a:latin typeface="Symbol" panose="05050102010706020507" pitchFamily="18" charset="2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Thickness(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0 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1891434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Pipe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0673228"/>
                      </a:ext>
                    </a:extLst>
                  </a:tr>
                  <a:tr h="4404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12.3/14.4/35.5/37.5/58.3/60.3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0.156/0.156/0.154/0.154/0.153/0.153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57366748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VTX-shell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65.245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9555931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81.5/430.9/780.6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7.2/7.2/7.2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86.6/86.6/86.6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0.661/0.651/0.650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6351520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inner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809.9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1961712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cell (</a:t>
                          </a:r>
                          <a:r>
                            <a:rPr lang="en-US" altLang="zh-CN" sz="16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 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x18x18mm) 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810-1800 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2828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0.00127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50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2507855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outer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1801.93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8828926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1811.3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0.182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20600391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TotalAir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0.262**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279905"/>
                      </a:ext>
                    </a:extLst>
                  </a:tr>
                  <a:tr h="1349852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#average for 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(0,2)</a:t>
                          </a:r>
                          <a:endParaRPr lang="en-US" altLang="zh-CN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##GasHe_90Isob_10 without wire, if Air, 0.00592% per cell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 Sensor face to IP, 0.468% lie after sensor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 Dominant lie between 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4519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375DC7C3-0725-4257-B3CF-1292C81D67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8185107"/>
                  </p:ext>
                </p:extLst>
              </p:nvPr>
            </p:nvGraphicFramePr>
            <p:xfrm>
              <a:off x="80506" y="624947"/>
              <a:ext cx="12030988" cy="58043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51471">
                      <a:extLst>
                        <a:ext uri="{9D8B030D-6E8A-4147-A177-3AD203B41FA5}">
                          <a16:colId xmlns:a16="http://schemas.microsoft.com/office/drawing/2014/main" val="4279583440"/>
                        </a:ext>
                      </a:extLst>
                    </a:gridCol>
                    <a:gridCol w="2707689">
                      <a:extLst>
                        <a:ext uri="{9D8B030D-6E8A-4147-A177-3AD203B41FA5}">
                          <a16:colId xmlns:a16="http://schemas.microsoft.com/office/drawing/2014/main" val="713799418"/>
                        </a:ext>
                      </a:extLst>
                    </a:gridCol>
                    <a:gridCol w="1376039">
                      <a:extLst>
                        <a:ext uri="{9D8B030D-6E8A-4147-A177-3AD203B41FA5}">
                          <a16:colId xmlns:a16="http://schemas.microsoft.com/office/drawing/2014/main" val="2709161115"/>
                        </a:ext>
                      </a:extLst>
                    </a:gridCol>
                    <a:gridCol w="1509204">
                      <a:extLst>
                        <a:ext uri="{9D8B030D-6E8A-4147-A177-3AD203B41FA5}">
                          <a16:colId xmlns:a16="http://schemas.microsoft.com/office/drawing/2014/main" val="454666221"/>
                        </a:ext>
                      </a:extLst>
                    </a:gridCol>
                    <a:gridCol w="3686585">
                      <a:extLst>
                        <a:ext uri="{9D8B030D-6E8A-4147-A177-3AD203B41FA5}">
                          <a16:colId xmlns:a16="http://schemas.microsoft.com/office/drawing/2014/main" val="903295479"/>
                        </a:ext>
                      </a:extLst>
                    </a:gridCol>
                  </a:tblGrid>
                  <a:tr h="50234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Components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Radius(mm)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8667" t="-1220" r="-380889" b="-10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2419" t="-1220" r="-245565" b="-10780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6446" t="-1220" r="-661" b="-10780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891434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Pipe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0673228"/>
                      </a:ext>
                    </a:extLst>
                  </a:tr>
                  <a:tr h="44041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12.3/14.4/35.5/37.5/58.3/60.3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0.156/0.156/0.154/0.154/0.153/0.153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57366748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VTX-shell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65.245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9555931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81.5/430.9/780.6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7.2/7.2/7.2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86.6/86.6/86.6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0.661/0.651/0.650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6351520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inner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809.9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1961712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cell (</a:t>
                          </a:r>
                          <a:r>
                            <a:rPr lang="en-US" altLang="zh-CN" sz="160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 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x18x18mm) 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810-1800 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2828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0.00127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50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2507855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outer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1801.93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8828926"/>
                      </a:ext>
                    </a:extLst>
                  </a:tr>
                  <a:tr h="41338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1811.3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0.182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206003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TotalAir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0.262**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279905"/>
                      </a:ext>
                    </a:extLst>
                  </a:tr>
                  <a:tr h="1510665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#average for 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(0,2)</a:t>
                          </a:r>
                          <a:endParaRPr lang="en-US" altLang="zh-CN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##GasHe_90Isob_10 without wire, if Air, 0.00592% per cell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 Sensor face to IP, 0.468% lie after sensor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 Dominant lie between 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4519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14B15F-52E6-4571-8263-B603D7A0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6410-C80A-4566-8605-9E879B55F7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1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19A5A5C6-2BEC-42B4-99C8-4546F2248456}"/>
              </a:ext>
            </a:extLst>
          </p:cNvPr>
          <p:cNvCxnSpPr/>
          <p:nvPr/>
        </p:nvCxnSpPr>
        <p:spPr>
          <a:xfrm>
            <a:off x="-1" y="562187"/>
            <a:ext cx="12204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BCD6C5A8-0F4A-49F8-A419-0456AAF93468}"/>
              </a:ext>
            </a:extLst>
          </p:cNvPr>
          <p:cNvSpPr txBox="1"/>
          <p:nvPr/>
        </p:nvSpPr>
        <p:spPr>
          <a:xfrm>
            <a:off x="0" y="100522"/>
            <a:ext cx="947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Tracker parameters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1000-1800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375DC7C3-0725-4257-B3CF-1292C81D67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514622"/>
                  </p:ext>
                </p:extLst>
              </p:nvPr>
            </p:nvGraphicFramePr>
            <p:xfrm>
              <a:off x="83129" y="620492"/>
              <a:ext cx="11770671" cy="5837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1937">
                      <a:extLst>
                        <a:ext uri="{9D8B030D-6E8A-4147-A177-3AD203B41FA5}">
                          <a16:colId xmlns:a16="http://schemas.microsoft.com/office/drawing/2014/main" val="4279583440"/>
                        </a:ext>
                      </a:extLst>
                    </a:gridCol>
                    <a:gridCol w="2649102">
                      <a:extLst>
                        <a:ext uri="{9D8B030D-6E8A-4147-A177-3AD203B41FA5}">
                          <a16:colId xmlns:a16="http://schemas.microsoft.com/office/drawing/2014/main" val="713799418"/>
                        </a:ext>
                      </a:extLst>
                    </a:gridCol>
                    <a:gridCol w="1346265">
                      <a:extLst>
                        <a:ext uri="{9D8B030D-6E8A-4147-A177-3AD203B41FA5}">
                          <a16:colId xmlns:a16="http://schemas.microsoft.com/office/drawing/2014/main" val="2709161115"/>
                        </a:ext>
                      </a:extLst>
                    </a:gridCol>
                    <a:gridCol w="1476549">
                      <a:extLst>
                        <a:ext uri="{9D8B030D-6E8A-4147-A177-3AD203B41FA5}">
                          <a16:colId xmlns:a16="http://schemas.microsoft.com/office/drawing/2014/main" val="454666221"/>
                        </a:ext>
                      </a:extLst>
                    </a:gridCol>
                    <a:gridCol w="3606818">
                      <a:extLst>
                        <a:ext uri="{9D8B030D-6E8A-4147-A177-3AD203B41FA5}">
                          <a16:colId xmlns:a16="http://schemas.microsoft.com/office/drawing/2014/main" val="903295479"/>
                        </a:ext>
                      </a:extLst>
                    </a:gridCol>
                  </a:tblGrid>
                  <a:tr h="49302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Components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Radius(mm)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800" b="0" dirty="0">
                              <a:latin typeface="Symbol" panose="05050102010706020507" pitchFamily="18" charset="2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altLang="zh-CN" sz="1800" b="0" dirty="0">
                              <a:latin typeface="Symbol" panose="05050102010706020507" pitchFamily="18" charset="2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Thickness(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0 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21891434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Pipe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0673228"/>
                      </a:ext>
                    </a:extLst>
                  </a:tr>
                  <a:tr h="4437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12.3/14.4/35.5/37.5/58.3/60.3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0.156/0.156/0.154/0.154/0.153/0.153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57366748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VTX-shell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65.245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9555931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81.5/520.8/960.5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7.2/7.2/7.2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86.6/86.6/86.6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0.661/0.651/0.650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6351520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inner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989.9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1961712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cell (45 x18x18mm) 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990-1800 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2828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0.00127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45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2507855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outer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1801.93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8828926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1811.3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0.182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20600391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TotalAir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0.321**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279905"/>
                      </a:ext>
                    </a:extLst>
                  </a:tr>
                  <a:tr h="1457753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#average for 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(0,2)</a:t>
                          </a:r>
                          <a:endParaRPr lang="en-US" altLang="zh-CN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##GasHe_90Isob_10 without wire, if Air, 0.00592% per cell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 Sensor face to IP, 0.468% lie after sensor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 Dominant lie between 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4519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375DC7C3-0725-4257-B3CF-1292C81D67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514622"/>
                  </p:ext>
                </p:extLst>
              </p:nvPr>
            </p:nvGraphicFramePr>
            <p:xfrm>
              <a:off x="83129" y="620492"/>
              <a:ext cx="11770671" cy="5837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1937">
                      <a:extLst>
                        <a:ext uri="{9D8B030D-6E8A-4147-A177-3AD203B41FA5}">
                          <a16:colId xmlns:a16="http://schemas.microsoft.com/office/drawing/2014/main" val="4279583440"/>
                        </a:ext>
                      </a:extLst>
                    </a:gridCol>
                    <a:gridCol w="2649102">
                      <a:extLst>
                        <a:ext uri="{9D8B030D-6E8A-4147-A177-3AD203B41FA5}">
                          <a16:colId xmlns:a16="http://schemas.microsoft.com/office/drawing/2014/main" val="713799418"/>
                        </a:ext>
                      </a:extLst>
                    </a:gridCol>
                    <a:gridCol w="1346265">
                      <a:extLst>
                        <a:ext uri="{9D8B030D-6E8A-4147-A177-3AD203B41FA5}">
                          <a16:colId xmlns:a16="http://schemas.microsoft.com/office/drawing/2014/main" val="2709161115"/>
                        </a:ext>
                      </a:extLst>
                    </a:gridCol>
                    <a:gridCol w="1476549">
                      <a:extLst>
                        <a:ext uri="{9D8B030D-6E8A-4147-A177-3AD203B41FA5}">
                          <a16:colId xmlns:a16="http://schemas.microsoft.com/office/drawing/2014/main" val="454666221"/>
                        </a:ext>
                      </a:extLst>
                    </a:gridCol>
                    <a:gridCol w="3606818">
                      <a:extLst>
                        <a:ext uri="{9D8B030D-6E8A-4147-A177-3AD203B41FA5}">
                          <a16:colId xmlns:a16="http://schemas.microsoft.com/office/drawing/2014/main" val="903295479"/>
                        </a:ext>
                      </a:extLst>
                    </a:gridCol>
                  </a:tblGrid>
                  <a:tr h="502349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Components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Radius(mm)</a:t>
                          </a: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97285" t="-1205" r="-379186" b="-1071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54132" t="-1205" r="-246281" b="-1071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26520" t="-1205" r="-676" b="-10710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1891434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Pipe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10.35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0.172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70673228"/>
                      </a:ext>
                    </a:extLst>
                  </a:tr>
                  <a:tr h="44374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12.3/14.4/35.5/37.5/58.3/60.3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2.8/6/4/4/4/4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0.156/0.156/0.154/0.154/0.153/0.153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57366748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VTX-shell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65.245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0.139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9555931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81.5/520.8/960.5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7.2/7.2/7.2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86.6/86.6/86.6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0.661/0.651/0.650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56351520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inner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989.9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0.110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1961712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cell (45 x18x18mm) 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990-1800 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2828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0.00127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45</a:t>
                          </a:r>
                          <a:r>
                            <a:rPr lang="en-US" altLang="zh-CN" sz="1600" b="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</a:t>
                          </a:r>
                          <a:endParaRPr lang="zh-CN" altLang="en-US" sz="1600" b="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42507855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DC outer wall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1801.93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1.349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88828926"/>
                      </a:ext>
                    </a:extLst>
                  </a:tr>
                  <a:tr h="4176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1811.3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0.182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2060039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TotalAir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0.321**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42279905"/>
                      </a:ext>
                    </a:extLst>
                  </a:tr>
                  <a:tr h="1510665">
                    <a:tc gridSpan="5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#average for </a:t>
                          </a: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(0,2)</a:t>
                          </a:r>
                          <a:endParaRPr lang="en-US" altLang="zh-CN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##GasHe_90Isob_10 without wire, if Air, 0.00592% per cell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 Sensor face to IP, 0.468% lie after sensor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** Dominant lie between SITs</a:t>
                          </a:r>
                          <a:endParaRPr lang="zh-CN" altLang="en-US" sz="16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</a:pPr>
                          <a:endParaRPr lang="zh-CN" altLang="en-US" sz="18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224519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A14B15F-52E6-4571-8263-B603D7A0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6410-C80A-4566-8605-9E879B55F7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51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37179" y="588356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Dcinner</a:t>
            </a:r>
            <a:r>
              <a:rPr lang="en-US" altLang="zh-CN" dirty="0" smtClean="0"/>
              <a:t> = 600mm is better.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4" y="1138381"/>
            <a:ext cx="4528127" cy="45281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82" y="1365824"/>
            <a:ext cx="4038600" cy="4038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3200" y="175491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2.Fast Calculation’s result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01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484581"/>
            <a:ext cx="3111501" cy="31115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83" y="2536247"/>
            <a:ext cx="3008167" cy="30081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882" y="861291"/>
            <a:ext cx="5327074" cy="532707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0436" y="1904750"/>
            <a:ext cx="334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CEPCSW’s result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10836" y="129309"/>
            <a:ext cx="5597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3. The verification by other tools</a:t>
            </a:r>
            <a:endParaRPr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7019636" y="845414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Compare the Full sim, LDT, Fast </a:t>
            </a:r>
            <a:r>
              <a:rPr lang="en-US" altLang="zh-CN" dirty="0" err="1"/>
              <a:t>cal</a:t>
            </a:r>
            <a:r>
              <a:rPr lang="en-US" altLang="zh-CN" dirty="0"/>
              <a:t>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720436" y="5883564"/>
            <a:ext cx="603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result is similar.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2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663</Words>
  <Application>Microsoft Office PowerPoint</Application>
  <PresentationFormat>宽屏</PresentationFormat>
  <Paragraphs>209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Symbol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11</cp:revision>
  <dcterms:created xsi:type="dcterms:W3CDTF">2022-04-29T11:58:20Z</dcterms:created>
  <dcterms:modified xsi:type="dcterms:W3CDTF">2022-05-20T08:00:04Z</dcterms:modified>
</cp:coreProperties>
</file>