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3:45.8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0 127 24575,'3'-5'0,"0"0"0,1 0 0,-1 1 0,1 0 0,-1-1 0,2 1 0,-1 1 0,0-1 0,1 1 0,-1-1 0,1 1 0,0 0 0,0 1 0,0-1 0,0 1 0,11-3 0,8-1 0,0 2 0,43-4 0,-16 2 0,137-15 0,301 4 0,1072 18 0,-1452 2 0,0 5 0,154 30 0,650 165 0,-742-168 0,-95-22 0,-1 3 0,117 43 0,220 109 0,-326-128 0,120 74 0,-198-109 0,380 244 0,-91-54 0,-63-16 0,-69-26 0,-138-123 0,-1 1 0,-1 1 0,31 54 0,6 23 0,177 291 0,-220-374-195,-1 0 0,-1 2 0,-2 0 0,-1 1 0,-1 0 0,12 44 0,-18-41-6631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32.7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24575,'4'0'0,"6"0"0,5 0 0,5 0 0,3 0 0,1 0 0,-2 0-8191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34.3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130 1 24575,'-4'0'0,"-1"0"0,0 0 0,1 1 0,-1 0 0,1 0 0,-1 0 0,1 0 0,-1 1 0,1 0 0,0 0 0,0 0 0,0 0 0,0 1 0,0-1 0,0 1 0,-4 5 0,3-3 0,0 1 0,0 0 0,1 0 0,0 0 0,1 1 0,-1-1 0,1 1 0,0 0 0,-3 12 0,3-6 0,0 1 0,1 0 0,1-1 0,0 1 0,0 0 0,2-1 0,-1 1 0,2 0 0,0 0 0,7 24 0,-7-34 8,-1 0-1,1-1 1,0 1-1,0 0 1,0 0-1,0-1 1,1 0-1,-1 1 1,1-1-1,0 0 1,0 0-1,0 0 1,1-1-1,-1 1 1,4 1-1,-1-1-172,0 0 0,1-1 0,-1 0 0,0 0 0,1 0 0,-1-1 0,1 0 0,11 0 0,4 0-6661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01.1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24575,'3'0'0,"-1"1"0,0-1 0,1 1 0,-1-1 0,0 1 0,0 0 0,1 0 0,-1 0 0,0 1 0,0-1 0,0 0 0,0 1 0,0-1 0,-1 1 0,1 0 0,0-1 0,-1 1 0,1 0 0,-1 0 0,0 0 0,1 0 0,0 4 0,3 5 0,0-1 0,-1 0 0,4 17 0,21 110 0,-5 1 0,8 190 0,-22-207 0,3 91 0,-14 1101-1365,1-1292-5461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02.3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24575,'2'0'0,"-1"1"0,0 0 0,0 0 0,1 0 0,-1 0 0,0 0 0,0 0 0,0 1 0,0-1 0,0 0 0,-1 0 0,1 1 0,0-1 0,0 0 0,-1 1 0,1-1 0,-1 1 0,1 1 0,2 3 0,45 86 0,-24-50 0,27 69 0,-49-106 0,0 0 0,0 0 0,0-1 0,0 0 0,0 1 0,1-1 0,0 0 0,0 0 0,0 0 0,1 0 0,-1-1 0,1 0 0,6 6 0,-7-8 0,1 1 0,-1-1 0,1 0 0,0 0 0,-1 0 0,1 0 0,0 0 0,-1-1 0,1 0 0,0 0 0,0 0 0,-1 0 0,1 0 0,0-1 0,0 0 0,-1 0 0,1 0 0,5-2 0,-1-1 0,1 0 0,0 0 0,-1-1 0,0 0 0,0-1 0,0 0 0,-1 0 0,0 0 0,0-1 0,-1 0 0,1-1 0,7-12 0,5-11 0,31-65 0,-39 73 0,9-21-1365,-5 6-5461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15.8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2970 24575,'72'-63'0,"7"-6"0,13-20 0,122-89 0,-198 167 0,0 1 0,1 0 0,32-12 0,19-11 0,40-34 0,52-30 0,20-12 0,34-16 0,-48 30 0,-45 24 0,102-61 0,70-43 0,-102 57 0,-51 37 0,157-94 0,-84 13 0,-153 112 0,55-51 0,178-202 0,-254 260 0,-2-2 0,48-77 0,-39 34 0,-24 45 0,2 0 0,37-51 0,-36 64 0,1 2 0,46-40 0,-57 52 0,-15 15 0,0 1 0,0 0 0,0 0 0,0 0 0,0-1 0,0 1 0,0 0 0,0 0 0,-1 0 0,1 0 0,0 0 0,0-1 0,0 1 0,0 0 0,0 0 0,-1 0 0,1 0 0,0 0 0,0 0 0,0 0 0,0 0 0,-1-1 0,1 1 0,0 0 0,0 0 0,0 0 0,-1 0 0,1 0 0,0 0 0,0 0 0,0 0 0,-1 0 0,1 0 0,0 0 0,0 1 0,0-1 0,-1 0 0,1 0 0,0 0 0,0 0 0,0 0 0,0 0 0,-1 0 0,1 0 0,0 1 0,0-1 0,-41 16 0,-144 55 132,25-10-1629,130-48-5329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16.8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24575,'4'0'0,"6"4"0,5 6 0,1 6 0,1 7 0,-2 10 0,-4 7 0,-3 1 0,-4-3 0,-2-2 0,-1-9-8191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20.7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23 24575,'4'0'0,"10"0"0,7 0 0,12 0 0,5 0 0,1-4 0,-3-2 0,-3 1 0,-3 0 0,-6 2-8191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22.3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24575,'4'4'0,"6"2"0,5 4 0,0 4 0,-2 4 0,-4 4 0,-3 2 0,-3 0 0,-1 2 0,-2-4-8191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24.7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35 24575,'29'0'0,"-16"-1"0,1 1 0,-1 0 0,0 1 0,17 3 0,-26-3 0,0 0 0,0 1 0,-1-1 0,1 1 0,0 0 0,-1 0 0,1 0 0,-1 0 0,0 0 0,0 1 0,0 0 0,0-1 0,0 1 0,-1 0 0,1 0 0,-1 1 0,0-1 0,3 6 0,1 6 0,0 0 0,-1 1 0,-1-1 0,-1 1 0,0 0 0,-1 0 0,-1 0 0,0 0 0,-1 0 0,-4 24 0,4-36 0,-1 0 0,0 1 0,0-1 0,-1-1 0,1 1 0,-1 0 0,0 0 0,0 0 0,0-1 0,-5 6 0,7-9 0,0 1 0,-1-1 0,1 1 0,-1-1 0,1 0 0,0 1 0,-1-1 0,1 1 0,-1-1 0,1 0 0,-1 0 0,0 1 0,1-1 0,-1 0 0,1 0 0,-1 1 0,1-1 0,-1 0 0,0 0 0,1 0 0,-1 0 0,1 0 0,-1 0 0,0 0 0,1 0 0,-1 0 0,0-1 0,-1 0 0,1 0 0,0 0 0,0 0 0,0 0 0,0 0 0,1-1 0,-1 1 0,0 0 0,0-1 0,1 1 0,-1 0 0,1-1 0,-1 1 0,1-1 0,0 1 0,-1-1 0,1-1 0,-4-31 0,1 0 0,2-1 0,1 1 0,5-39 0,-4 62-227,1 0-1,0 0 1,0 0-1,1 0 1,7-19-1,0 11-6598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39.3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 24575,'68'-1'0,"77"2"0,-143-1 0,1 1 0,-1-1 0,1 0 0,0 1 0,-1 0 0,1-1 0,-1 1 0,0 0 0,1 0 0,-1 0 0,0 1 0,1-1 0,-1 0 0,0 1 0,0 0 0,0-1 0,0 1 0,-1 0 0,4 3 0,-3-1 0,0 0 0,-1 0 0,1 0 0,-1 0 0,1 0 0,-1 0 0,0 0 0,-1 0 0,1 0 0,0 9 0,-2 5 0,-1-1 0,0 1 0,-1-1 0,-10 30 0,4-23 0,-1 0 0,-1 0 0,-1-2 0,-27 39 0,17-27 0,21-33 0,0 0 0,1 0 0,-1 1 0,0-1 0,1 0 0,-1 0 0,1 0 0,-1 0 0,1 1 0,-1-1 0,1 0 0,0 1 0,0-1 0,0 0 0,0 0 0,0 1 0,0-1 0,0 0 0,0 1 0,0-1 0,1 2 0,0-2 0,-1 0 0,1 0 0,0 0 0,0-1 0,0 1 0,0 0 0,0 0 0,-1 0 0,2-1 0,-1 1 0,0 0 0,0-1 0,0 1 0,0-1 0,0 1 0,0-1 0,1 0 0,0 1 0,9 0 0,-1 0 0,1 0 0,0-1 0,12-1 0,-11 0 0,71-2-1365,-55 3-5461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12.6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40.3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24575,'8'4'0,"12"2"0,6 4 0,4 4 0,-5 0-8191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5:02.8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139 95 24575,'0'-2'0,"-1"1"0,1 0 0,-1 0 0,1 0 0,-1 0 0,1 0 0,-1 0 0,0 0 0,0 0 0,1 0 0,-1 0 0,0 1 0,0-1 0,0 0 0,0 0 0,0 1 0,0-1 0,0 0 0,0 1 0,0-1 0,0 1 0,0 0 0,-1-1 0,1 1 0,0 0 0,0 0 0,-2-1 0,-39-3 0,38 3 0,-5 1 0,6 0 0,-1 0 0,0 0 0,1 0 0,-1-1 0,1 1 0,-1-1 0,1 0 0,0 0 0,-1 0 0,1-1 0,-6-2 0,9 4 0,0-1 0,0 1 0,0 0 0,0 0 0,0 0 0,0-1 0,0 1 0,0 0 0,-1 0 0,1-1 0,0 1 0,0 0 0,0 0 0,0-1 0,0 1 0,1 0 0,-1 0 0,0-1 0,0 1 0,0 0 0,0 0 0,0-1 0,0 1 0,0 0 0,0 0 0,0 0 0,1-1 0,-1 1 0,0 0 0,0 0 0,0 0 0,0-1 0,1 1 0,-1 0 0,0 0 0,0 0 0,0 0 0,1 0 0,-1 0 0,0-1 0,0 1 0,1 0 0,-1 0 0,0 0 0,0 0 0,1 0 0,-1 0 0,0 0 0,0 0 0,1 0 0,-1 0 0,0 0 0,0 0 0,1 0 0,-1 0 0,17-3 0,-8 2 0,19-3 0,-25-2 0,-16-5 0,-27-7-1365,19 12-5461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5:04.9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24575,'4'0'0,"6"0"0,5 0 0,5 0 0,3 0 0,-3 4 0,-4 6 0,-6 5 0,-3 5 0,-4 2 0,-2 3 0,-1 0 0,-1 1 0,0-4-8191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3:53.7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24575,'1326'0'0,"-1276"4"0,0 1 0,0 3 0,89 26 0,8 0 0,15-6 0,210 49 0,-293-57 0,141 14 0,-20-4 0,219 54 0,-366-73 0,82 20 0,-85-18-108,1-3-1,0-2 1,76 2-1,-79-7-822,-8 0-5895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3:55.1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1 24575,'-1'0'0,"1"0"0,-1 0 0,0 0 0,1 1 0,-1-1 0,1 0 0,-1 0 0,0 1 0,1-1 0,-1 0 0,1 1 0,-1-1 0,1 1 0,-1-1 0,1 0 0,0 1 0,-1-1 0,1 1 0,0-1 0,-1 1 0,1-1 0,0 1 0,-1 0 0,1-1 0,0 1 0,0-1 0,0 1 0,0 0 0,-1-1 0,1 1 0,0-1 0,0 1 0,0 0 0,0-1 0,0 1 0,1 0 0,-1-1 0,0 1 0,0-1 0,0 1 0,0 0 0,1-1 0,-1 1 0,0-1 0,1 1 0,-1 0 0,14 29 0,1-11 0,0-1 0,1-1 0,1 0 0,26 20 0,84 52 0,-69-50 0,-43-28 0,-4-4 0,0 0 0,-1 1 0,0 0 0,0 1 0,14 15 0,-23-22 0,1 0 0,-1 0 0,0 1 0,1-1 0,-1 0 0,0 1 0,-1-1 0,1 0 0,0 1 0,0-1 0,-1 1 0,0-1 0,1 1 0,-1-1 0,0 1 0,0-1 0,-1 1 0,1-1 0,0 1 0,-1-1 0,1 1 0,-1-1 0,0 1 0,0-1 0,0 0 0,0 1 0,0-1 0,-1 0 0,1 0 0,-1 0 0,1 0 0,-1 0 0,0 0 0,-3 2 0,-7 8 0,0-2 0,-1 0 0,0 0 0,0-1 0,-1-1 0,0 0 0,-1-1 0,0 0 0,0-1 0,0-1 0,-1-1 0,-18 4 0,11-3-273,0 2 0,1 0 0,0 2 0,-25 13 0,12-4-6553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36.9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131 158 24575,'-1'38'0,"0"-27"0,0 1 0,1-1 0,0 0 0,0 1 0,2-1 0,-1 0 0,5 14 0,-6-24 0,1 0 0,-1 0 0,1-1 0,-1 1 0,1 0 0,0 0 0,0 0 0,-1 0 0,1 0 0,0-1 0,0 1 0,0 0 0,0-1 0,0 1 0,0-1 0,0 1 0,0-1 0,0 1 0,0-1 0,0 0 0,0 0 0,1 1 0,-1-1 0,0 0 0,0 0 0,0 0 0,0 0 0,0 0 0,0 0 0,1-1 0,-1 1 0,0 0 0,0-1 0,0 1 0,0 0 0,0-1 0,0 1 0,2-2 0,0 0 0,1 0 0,0 0 0,-1 0 0,1-1 0,-1 1 0,0-1 0,1 0 0,-1 0 0,3-5 0,-2 1 0,-1-1 0,1 0 0,-1 0 0,-1 0 0,0 0 0,0 0 0,0-1 0,-1 1 0,-1-1 0,1 1 0,-2-13 0,1 10 0,0 0 0,1 0 0,0-1 0,0 1 0,7-21 0,13-14 0,-19 43 0,-1 0 0,1 0 0,0 1 0,0-1 0,0 1 0,0-1 0,0 1 0,1 0 0,-1 0 0,1 0 0,-1 0 0,1 0 0,4-1 0,-7 3 0,1 0 0,0-1 0,0 1 0,-1 0 0,1 0 0,0 0 0,0 0 0,0 0 0,-1 0 0,1 0 0,0 0 0,0 0 0,-1 1 0,1-1 0,0 0 0,0 0 0,-1 1 0,1-1 0,0 0 0,-1 1 0,1-1 0,0 1 0,-1-1 0,1 1 0,-1-1 0,1 1 0,0-1 0,-1 1 0,0 0 0,1-1 0,-1 1 0,1 0 0,-1-1 0,0 1 0,1 0 0,-1 0 0,0-1 0,0 1 0,0 0 0,1 1 0,4 34 0,-5-35 0,1 290 0,-4-129 0,3-150 0,0-1 0,-1 0 0,0 0 0,-1 0 0,-1 0 0,1 0 0,-7 15 0,8-23 0,0 0 0,-1-1 0,1 1 0,-1-1 0,1 1 0,-1-1 0,0 1 0,0-1 0,0 0 0,0 0 0,0 0 0,-1 0 0,1 0 0,0-1 0,-1 1 0,0-1 0,1 1 0,-1-1 0,0 0 0,0 0 0,1 0 0,-1-1 0,0 1 0,0 0 0,0-1 0,0 0 0,0 0 0,0 0 0,0 0 0,0 0 0,0-1 0,-4 0 0,-3-2 7,-1-1-1,1 0 0,-1 0 1,1-1-1,0 0 1,1 0-1,-13-10 1,-61-56-301,46 38-829,21 20-5703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42.7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24575,'5'0'0,"0"5"0,0 5 0,0 5 0,-2 5 0,-1 2 0,-1 3 0,-1 0 0,0 1 0,0 0 0,4 0 0,1 0 0,0-5-8191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3:57.6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1599 24575,'6'-2'0,"0"1"0,0-1 0,0-1 0,0 1 0,0-1 0,0 0 0,-1 0 0,1-1 0,-1 0 0,8-7 0,3-1 0,37-25 0,265-193 0,-106 70 0,4-12 0,135-114 0,-242 200 0,105-94 0,-115 82 0,126-95 0,-194 169-682,42-41-1,-57 48-6143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3:59.3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24575,'673'0'0,"-671"0"0,1 0 0,0 0 0,0 0 0,-1 1 0,1-1 0,0 1 0,-1-1 0,1 1 0,-1 0 0,1 0 0,-1 0 0,1 0 0,-1 1 0,0-1 0,0 1 0,1-1 0,3 5 0,-4-4 0,-1 1 0,1 0 0,0 0 0,-1 0 0,1 0 0,-1 0 0,0 1 0,0-1 0,0 0 0,-1 0 0,1 1 0,-1-1 0,0 1 0,0 4 0,-2 32 0,-3-1 0,-1 1 0,-17 59 0,5-23 0,3-7-682,-9 122-1,24-163-6143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0T08:14:31.6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143 1 24575,'1'93'0,"-3"104"0,2-192 7,0 0 0,-1 0 0,0-1 0,0 1 0,-1 0 1,1-1-1,-1 1 0,0 0 0,0-1 0,0 0 0,-1 0 0,1 0 0,-1 0 0,0 0 0,-1 0 0,-4 5 0,3-6-121,0 1 0,-1-1-1,1 1 1,-1-1 0,1-1 0,-1 1-1,0-1 1,0 0 0,0 0 0,0-1-1,0 0 1,-9 1 0,-7-1-6712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5D0425-15CE-B32D-44C3-7F2A3F458D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97DC022-BFAE-692E-C784-887BBF7DE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FD411D-09B2-D949-8D98-A057AC49E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C6814F-3519-FFA7-50F4-691C8804B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10DDC2-4202-20C3-3D38-044EF9A9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11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6DBCEF-36E6-4515-9328-90614710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68AB85-9CC0-9BFC-A063-77E802FC3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E5951C-8F1D-AFA0-A760-B952EDA7F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04CCCF-1E27-907F-9F55-772BBCAFC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384F5D-9473-66C3-309D-66862B54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247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3B05974-7C30-82D4-AC13-DFFF9DDE18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FD4940C-0D3A-04D7-5BE6-6AD4C91CA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82B526-AD16-8BC1-8ADD-3C3B1DA8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0F37A3-DA4F-C509-2069-881620E0A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E9F86F-E063-345F-D1B0-B9A276AB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064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27CF9F-1225-901B-D7F4-399932C50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D4DC4F-4B76-0F3E-CD7B-D5B2BB2D2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B4FDBA-6888-4788-8A79-D177F727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70A581-9A35-C197-43EF-48E5B8DD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C7FED7-C7C6-7208-A2E5-0AF3B410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774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B6AD4F-2CB5-BBCB-A735-2642804C7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0501DEE-0804-DCB1-046C-5AED64A97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632692-63E8-34C7-0C5F-FC0854FB6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579FD6-5169-C638-8FB3-223B5B8E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E83B45-C2A2-1240-1ADE-B2F30D73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26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39BE0B-D925-5B9C-517F-5E2F66305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6C2ACE-C1D0-DD93-D562-F977BEB16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9071E53-7629-9E7C-AEFE-5482A9EF9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191D5A1-0FD1-91C2-1487-181B0FAF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6E9842-8FB8-42FE-AD91-287E8D446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2A317B-729B-4216-2C7D-1177694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80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8FBE20-E12E-E17D-C211-1D6F6D96D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B9A4199-E71E-8A25-1116-D76E7DA4D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741D2F-0C38-1C0F-4A48-1B2D76017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2577F06-8085-DBC0-2280-7B9E17D10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950B45C-0F95-BD26-0A1D-53B6321F6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30393C9-9230-1832-F0F8-294EF50CA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BF9F7F6-6951-8DDE-EF63-7B37F27E4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814029B-33AE-EE21-40BF-F8CEB554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907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F8566B-264B-8624-9633-05281BB5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648FF28-1D52-60A1-AC3D-E098FE57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7CD25ED-EB2F-FBD0-0F5E-D30D20F8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B4CA078-645A-8677-8AC0-1ACA6192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41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F3673F5-0AB0-06B4-18B1-9E47B7D77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F1C7551-9E75-1119-108B-EBF9B7E0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ABBB19-0BCA-F7EA-87E5-58928F2E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598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46EAB1-8A42-65CE-3DF6-63609189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7FF247-3715-9625-1E59-988143426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72E01BD-6542-EAAC-E445-84417A9E4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C420B82-F773-BB7D-CCDB-FA9A27881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769939-2398-1EE3-4980-F9B57A40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2B5F7B9-4C5A-0B95-23D4-7F792BE4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481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0AD69-9AB8-8E4B-7FDD-3E1535FAC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D74B146-2282-11A7-BA14-8B559AF0B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3CA0888-EC0D-2940-1550-F4899CF94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4A4E1F-FC47-DE86-82A1-D36775966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FC5F995-9462-1998-EE5F-8662091D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103DDC-6CD7-1E6C-EEB7-28430491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09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B996DBC-CAB5-502E-E7E9-118F14522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482D30-5F27-CD95-A0A2-1CE0CFEA3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6368AB-BB5E-EFB5-0D21-9F7C32214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C5E8C-0804-47EF-9EE1-5A3F46E7F716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DE0F09-BB93-F766-20FE-FA11135E85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263D4B-FBA3-A100-8824-1AEE6CBC3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0CC93-1A16-44FD-A579-C08F91DB90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76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.emf"/><Relationship Id="rId50" Type="http://schemas.openxmlformats.org/officeDocument/2006/relationships/image" Target="../media/image5.emf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4.png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4.emf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image" Target="../media/image3.emf"/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image" Target="../media/image1.emf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11.emf"/><Relationship Id="rId7" Type="http://schemas.openxmlformats.org/officeDocument/2006/relationships/image" Target="../media/image24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Relationship Id="rId9" Type="http://schemas.openxmlformats.org/officeDocument/2006/relationships/image" Target="../media/image2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image" Target="../media/image28.emf"/><Relationship Id="rId7" Type="http://schemas.openxmlformats.org/officeDocument/2006/relationships/image" Target="../media/image32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emf"/><Relationship Id="rId5" Type="http://schemas.openxmlformats.org/officeDocument/2006/relationships/image" Target="../media/image30.png"/><Relationship Id="rId4" Type="http://schemas.openxmlformats.org/officeDocument/2006/relationships/image" Target="../media/image29.emf"/><Relationship Id="rId9" Type="http://schemas.openxmlformats.org/officeDocument/2006/relationships/image" Target="../media/image3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13" Type="http://schemas.openxmlformats.org/officeDocument/2006/relationships/image" Target="../media/image46.emf"/><Relationship Id="rId3" Type="http://schemas.openxmlformats.org/officeDocument/2006/relationships/image" Target="../media/image36.emf"/><Relationship Id="rId7" Type="http://schemas.openxmlformats.org/officeDocument/2006/relationships/image" Target="../media/image40.emf"/><Relationship Id="rId12" Type="http://schemas.openxmlformats.org/officeDocument/2006/relationships/image" Target="../media/image45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emf"/><Relationship Id="rId11" Type="http://schemas.openxmlformats.org/officeDocument/2006/relationships/image" Target="../media/image44.emf"/><Relationship Id="rId5" Type="http://schemas.openxmlformats.org/officeDocument/2006/relationships/image" Target="../media/image38.emf"/><Relationship Id="rId10" Type="http://schemas.openxmlformats.org/officeDocument/2006/relationships/image" Target="../media/image43.emf"/><Relationship Id="rId4" Type="http://schemas.openxmlformats.org/officeDocument/2006/relationships/image" Target="../media/image37.emf"/><Relationship Id="rId9" Type="http://schemas.openxmlformats.org/officeDocument/2006/relationships/image" Target="../media/image42.emf"/><Relationship Id="rId14" Type="http://schemas.openxmlformats.org/officeDocument/2006/relationships/image" Target="../media/image47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3" Type="http://schemas.openxmlformats.org/officeDocument/2006/relationships/image" Target="../media/image49.emf"/><Relationship Id="rId7" Type="http://schemas.openxmlformats.org/officeDocument/2006/relationships/image" Target="../media/image53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emf"/><Relationship Id="rId5" Type="http://schemas.openxmlformats.org/officeDocument/2006/relationships/image" Target="../media/image51.emf"/><Relationship Id="rId4" Type="http://schemas.openxmlformats.org/officeDocument/2006/relationships/image" Target="../media/image5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38BA9C-02E6-CE03-E518-D756DFBC4C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An Introduction to Spin Response Function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7192682-600C-32A5-6EC0-A52F8D308D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付泓瑾</a:t>
            </a:r>
          </a:p>
        </p:txBody>
      </p:sp>
    </p:spTree>
    <p:extLst>
      <p:ext uri="{BB962C8B-B14F-4D97-AF65-F5344CB8AC3E}">
        <p14:creationId xmlns:p14="http://schemas.microsoft.com/office/powerpoint/2010/main" val="1208029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1EBB98-CAFB-D4CA-8E06-2998B11F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6</a:t>
            </a:r>
            <a:r>
              <a:rPr lang="zh-CN" altLang="en-US" dirty="0"/>
              <a:t>月计划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727225-D1CF-B6A7-E691-787B461D9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更细致阅读文献，再利用</a:t>
            </a:r>
            <a:r>
              <a:rPr lang="en-US" altLang="zh-CN" dirty="0" err="1"/>
              <a:t>vepp</a:t>
            </a:r>
            <a:r>
              <a:rPr lang="zh-CN" altLang="en-US" dirty="0"/>
              <a:t>的参数做一些计算（</a:t>
            </a:r>
            <a:r>
              <a:rPr lang="en-US" altLang="zh-CN" dirty="0"/>
              <a:t>~</a:t>
            </a:r>
            <a:r>
              <a:rPr lang="zh-CN" altLang="en-US" dirty="0"/>
              <a:t>第一周）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怎么结合现有程序怎么计算</a:t>
            </a:r>
            <a:r>
              <a:rPr lang="en-US" altLang="zh-CN" dirty="0"/>
              <a:t>F3</a:t>
            </a:r>
            <a:r>
              <a:rPr lang="zh-CN" altLang="en-US" dirty="0"/>
              <a:t>（</a:t>
            </a:r>
            <a:r>
              <a:rPr lang="en-US" altLang="zh-CN" dirty="0"/>
              <a:t>~ </a:t>
            </a:r>
            <a:r>
              <a:rPr lang="zh-CN" altLang="en-US" dirty="0"/>
              <a:t>第二周）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具体计算</a:t>
            </a:r>
            <a:r>
              <a:rPr lang="en-US" altLang="zh-CN" dirty="0"/>
              <a:t>BEPC </a:t>
            </a:r>
            <a:r>
              <a:rPr lang="zh-CN" altLang="en-US" dirty="0"/>
              <a:t>电子环</a:t>
            </a:r>
            <a:r>
              <a:rPr lang="en-US" altLang="zh-CN" dirty="0"/>
              <a:t>TFB </a:t>
            </a:r>
            <a:r>
              <a:rPr lang="zh-CN" altLang="en-US" dirty="0"/>
              <a:t>的</a:t>
            </a:r>
            <a:r>
              <a:rPr lang="en-US" altLang="zh-CN" dirty="0"/>
              <a:t>F3</a:t>
            </a:r>
            <a:r>
              <a:rPr lang="zh-CN" altLang="en-US" dirty="0"/>
              <a:t>（</a:t>
            </a:r>
            <a:r>
              <a:rPr lang="en-US" altLang="zh-CN" dirty="0"/>
              <a:t>~</a:t>
            </a:r>
            <a:r>
              <a:rPr lang="zh-CN" altLang="en-US" dirty="0"/>
              <a:t>第四周）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选取合适的</a:t>
            </a:r>
            <a:r>
              <a:rPr lang="en-US" altLang="zh-CN" dirty="0"/>
              <a:t>BEPC</a:t>
            </a:r>
            <a:r>
              <a:rPr lang="zh-CN" altLang="en-US" dirty="0"/>
              <a:t>退极化实验的参数（</a:t>
            </a:r>
            <a:r>
              <a:rPr lang="en-US" altLang="zh-CN" dirty="0"/>
              <a:t>~</a:t>
            </a:r>
            <a:r>
              <a:rPr lang="zh-CN" altLang="en-US" dirty="0"/>
              <a:t>第四五周）</a:t>
            </a:r>
          </a:p>
        </p:txBody>
      </p:sp>
    </p:spTree>
    <p:extLst>
      <p:ext uri="{BB962C8B-B14F-4D97-AF65-F5344CB8AC3E}">
        <p14:creationId xmlns:p14="http://schemas.microsoft.com/office/powerpoint/2010/main" val="105837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3CB234-18C3-D4D2-27AF-62490B41C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12" y="815788"/>
            <a:ext cx="10515600" cy="5576328"/>
          </a:xfrm>
        </p:spPr>
        <p:txBody>
          <a:bodyPr/>
          <a:lstStyle/>
          <a:p>
            <a:r>
              <a:rPr lang="zh-CN" altLang="en-US" dirty="0"/>
              <a:t>坐标系约定：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单位制约定：高斯单位制</a:t>
            </a:r>
            <a:r>
              <a:rPr lang="en-US" altLang="zh-CN" dirty="0"/>
              <a:t>            </a:t>
            </a:r>
            <a:r>
              <a:rPr lang="zh-CN" altLang="en-US" dirty="0"/>
              <a:t>洛伦兹力：</a:t>
            </a:r>
            <a:endParaRPr lang="en-US" altLang="zh-CN" dirty="0"/>
          </a:p>
          <a:p>
            <a:r>
              <a:rPr lang="zh-CN" altLang="en-US" dirty="0"/>
              <a:t>轨道动力学变量：                                             </a:t>
            </a:r>
            <a:endParaRPr lang="en-US" altLang="zh-CN" dirty="0"/>
          </a:p>
          <a:p>
            <a:r>
              <a:rPr lang="zh-CN" altLang="en-US" dirty="0"/>
              <a:t> 约化磁感应强度</a:t>
            </a:r>
            <a:r>
              <a:rPr lang="en-US" altLang="zh-CN" dirty="0"/>
              <a:t>:</a:t>
            </a:r>
          </a:p>
          <a:p>
            <a:endParaRPr lang="zh-CN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墨迹 12">
                <a:extLst>
                  <a:ext uri="{FF2B5EF4-FFF2-40B4-BE49-F238E27FC236}">
                    <a16:creationId xmlns:a16="http://schemas.microsoft.com/office/drawing/2014/main" id="{52D6D1DD-6DE1-EB6C-20F4-F52CC6CC9122}"/>
                  </a:ext>
                </a:extLst>
              </p14:cNvPr>
              <p14:cNvContentPartPr/>
              <p14:nvPr/>
            </p14:nvContentPartPr>
            <p14:xfrm>
              <a:off x="349581" y="2222344"/>
              <a:ext cx="2431440" cy="878040"/>
            </p14:xfrm>
          </p:contentPart>
        </mc:Choice>
        <mc:Fallback xmlns="">
          <p:pic>
            <p:nvPicPr>
              <p:cNvPr id="13" name="墨迹 12">
                <a:extLst>
                  <a:ext uri="{FF2B5EF4-FFF2-40B4-BE49-F238E27FC236}">
                    <a16:creationId xmlns:a16="http://schemas.microsoft.com/office/drawing/2014/main" id="{52D6D1DD-6DE1-EB6C-20F4-F52CC6CC91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5261" y="2218024"/>
                <a:ext cx="2440080" cy="88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墨迹 22">
                <a:extLst>
                  <a:ext uri="{FF2B5EF4-FFF2-40B4-BE49-F238E27FC236}">
                    <a16:creationId xmlns:a16="http://schemas.microsoft.com/office/drawing/2014/main" id="{EF601522-0ED9-1D26-0D66-3E47FF7B4DA7}"/>
                  </a:ext>
                </a:extLst>
              </p14:cNvPr>
              <p14:cNvContentPartPr/>
              <p14:nvPr/>
            </p14:nvContentPartPr>
            <p14:xfrm>
              <a:off x="474861" y="3451024"/>
              <a:ext cx="360" cy="360"/>
            </p14:xfrm>
          </p:contentPart>
        </mc:Choice>
        <mc:Fallback xmlns="">
          <p:pic>
            <p:nvPicPr>
              <p:cNvPr id="23" name="墨迹 22">
                <a:extLst>
                  <a:ext uri="{FF2B5EF4-FFF2-40B4-BE49-F238E27FC236}">
                    <a16:creationId xmlns:a16="http://schemas.microsoft.com/office/drawing/2014/main" id="{EF601522-0ED9-1D26-0D66-3E47FF7B4DA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0541" y="3446704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墨迹 13">
                <a:extLst>
                  <a:ext uri="{FF2B5EF4-FFF2-40B4-BE49-F238E27FC236}">
                    <a16:creationId xmlns:a16="http://schemas.microsoft.com/office/drawing/2014/main" id="{A0D79B7A-567C-55EC-4E13-D2AB34AA984C}"/>
                  </a:ext>
                </a:extLst>
              </p14:cNvPr>
              <p14:cNvContentPartPr/>
              <p14:nvPr/>
            </p14:nvContentPartPr>
            <p14:xfrm>
              <a:off x="1873461" y="2321704"/>
              <a:ext cx="1356840" cy="161280"/>
            </p14:xfrm>
          </p:contentPart>
        </mc:Choice>
        <mc:Fallback xmlns="">
          <p:pic>
            <p:nvPicPr>
              <p:cNvPr id="14" name="墨迹 13">
                <a:extLst>
                  <a:ext uri="{FF2B5EF4-FFF2-40B4-BE49-F238E27FC236}">
                    <a16:creationId xmlns:a16="http://schemas.microsoft.com/office/drawing/2014/main" id="{A0D79B7A-567C-55EC-4E13-D2AB34AA984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69141" y="2317384"/>
                <a:ext cx="1365480" cy="16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墨迹 14">
                <a:extLst>
                  <a:ext uri="{FF2B5EF4-FFF2-40B4-BE49-F238E27FC236}">
                    <a16:creationId xmlns:a16="http://schemas.microsoft.com/office/drawing/2014/main" id="{EBD0D9A6-0DCE-68A3-1978-6E6E6EBAAB5C}"/>
                  </a:ext>
                </a:extLst>
              </p14:cNvPr>
              <p14:cNvContentPartPr/>
              <p14:nvPr/>
            </p14:nvContentPartPr>
            <p14:xfrm>
              <a:off x="3142101" y="2330344"/>
              <a:ext cx="148320" cy="222840"/>
            </p14:xfrm>
          </p:contentPart>
        </mc:Choice>
        <mc:Fallback xmlns="">
          <p:pic>
            <p:nvPicPr>
              <p:cNvPr id="15" name="墨迹 14">
                <a:extLst>
                  <a:ext uri="{FF2B5EF4-FFF2-40B4-BE49-F238E27FC236}">
                    <a16:creationId xmlns:a16="http://schemas.microsoft.com/office/drawing/2014/main" id="{EBD0D9A6-0DCE-68A3-1978-6E6E6EBAAB5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37781" y="2326024"/>
                <a:ext cx="15696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4" name="墨迹 33">
                <a:extLst>
                  <a:ext uri="{FF2B5EF4-FFF2-40B4-BE49-F238E27FC236}">
                    <a16:creationId xmlns:a16="http://schemas.microsoft.com/office/drawing/2014/main" id="{F17FD9BB-8C9D-71AC-8E9B-0948238BC8F2}"/>
                  </a:ext>
                </a:extLst>
              </p14:cNvPr>
              <p14:cNvContentPartPr/>
              <p14:nvPr/>
            </p14:nvContentPartPr>
            <p14:xfrm>
              <a:off x="3377181" y="2247184"/>
              <a:ext cx="120240" cy="236520"/>
            </p14:xfrm>
          </p:contentPart>
        </mc:Choice>
        <mc:Fallback xmlns="">
          <p:pic>
            <p:nvPicPr>
              <p:cNvPr id="34" name="墨迹 33">
                <a:extLst>
                  <a:ext uri="{FF2B5EF4-FFF2-40B4-BE49-F238E27FC236}">
                    <a16:creationId xmlns:a16="http://schemas.microsoft.com/office/drawing/2014/main" id="{F17FD9BB-8C9D-71AC-8E9B-0948238BC8F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72861" y="2242864"/>
                <a:ext cx="12888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0" name="墨迹 39">
                <a:extLst>
                  <a:ext uri="{FF2B5EF4-FFF2-40B4-BE49-F238E27FC236}">
                    <a16:creationId xmlns:a16="http://schemas.microsoft.com/office/drawing/2014/main" id="{BDDFC7FC-9276-3043-3CD3-D1C69D855D86}"/>
                  </a:ext>
                </a:extLst>
              </p14:cNvPr>
              <p14:cNvContentPartPr/>
              <p14:nvPr/>
            </p14:nvContentPartPr>
            <p14:xfrm>
              <a:off x="3397701" y="2223064"/>
              <a:ext cx="14760" cy="89280"/>
            </p14:xfrm>
          </p:contentPart>
        </mc:Choice>
        <mc:Fallback xmlns="">
          <p:pic>
            <p:nvPicPr>
              <p:cNvPr id="40" name="墨迹 39">
                <a:extLst>
                  <a:ext uri="{FF2B5EF4-FFF2-40B4-BE49-F238E27FC236}">
                    <a16:creationId xmlns:a16="http://schemas.microsoft.com/office/drawing/2014/main" id="{BDDFC7FC-9276-3043-3CD3-D1C69D855D8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93381" y="2218744"/>
                <a:ext cx="23400" cy="97920"/>
              </a:xfrm>
              <a:prstGeom prst="rect">
                <a:avLst/>
              </a:prstGeom>
            </p:spPr>
          </p:pic>
        </mc:Fallback>
      </mc:AlternateContent>
      <p:grpSp>
        <p:nvGrpSpPr>
          <p:cNvPr id="43" name="组合 42">
            <a:extLst>
              <a:ext uri="{FF2B5EF4-FFF2-40B4-BE49-F238E27FC236}">
                <a16:creationId xmlns:a16="http://schemas.microsoft.com/office/drawing/2014/main" id="{57BC6C20-0105-F840-FFCF-AF67E7255644}"/>
              </a:ext>
            </a:extLst>
          </p:cNvPr>
          <p:cNvGrpSpPr/>
          <p:nvPr/>
        </p:nvGrpSpPr>
        <p:grpSpPr>
          <a:xfrm>
            <a:off x="493221" y="1496944"/>
            <a:ext cx="2148480" cy="1954800"/>
            <a:chOff x="493221" y="1496944"/>
            <a:chExt cx="2148480" cy="195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7" name="墨迹 16">
                  <a:extLst>
                    <a:ext uri="{FF2B5EF4-FFF2-40B4-BE49-F238E27FC236}">
                      <a16:creationId xmlns:a16="http://schemas.microsoft.com/office/drawing/2014/main" id="{98935AE8-E996-A92C-3135-E5068CF3BE41}"/>
                    </a:ext>
                  </a:extLst>
                </p14:cNvPr>
                <p14:cNvContentPartPr/>
                <p14:nvPr/>
              </p14:nvContentPartPr>
              <p14:xfrm>
                <a:off x="1891461" y="1728424"/>
                <a:ext cx="722160" cy="575640"/>
              </p14:xfrm>
            </p:contentPart>
          </mc:Choice>
          <mc:Fallback xmlns="">
            <p:pic>
              <p:nvPicPr>
                <p:cNvPr id="17" name="墨迹 16">
                  <a:extLst>
                    <a:ext uri="{FF2B5EF4-FFF2-40B4-BE49-F238E27FC236}">
                      <a16:creationId xmlns:a16="http://schemas.microsoft.com/office/drawing/2014/main" id="{98935AE8-E996-A92C-3135-E5068CF3BE4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87141" y="1724104"/>
                  <a:ext cx="730800" cy="58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8" name="墨迹 17">
                  <a:extLst>
                    <a:ext uri="{FF2B5EF4-FFF2-40B4-BE49-F238E27FC236}">
                      <a16:creationId xmlns:a16="http://schemas.microsoft.com/office/drawing/2014/main" id="{3B5A87F7-49BD-21C0-614C-ADFC6D82655E}"/>
                    </a:ext>
                  </a:extLst>
                </p14:cNvPr>
                <p14:cNvContentPartPr/>
                <p14:nvPr/>
              </p14:nvContentPartPr>
              <p14:xfrm>
                <a:off x="2375661" y="1738864"/>
                <a:ext cx="266040" cy="235080"/>
              </p14:xfrm>
            </p:contentPart>
          </mc:Choice>
          <mc:Fallback xmlns="">
            <p:pic>
              <p:nvPicPr>
                <p:cNvPr id="18" name="墨迹 17">
                  <a:extLst>
                    <a:ext uri="{FF2B5EF4-FFF2-40B4-BE49-F238E27FC236}">
                      <a16:creationId xmlns:a16="http://schemas.microsoft.com/office/drawing/2014/main" id="{3B5A87F7-49BD-21C0-614C-ADFC6D82655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371341" y="1734544"/>
                  <a:ext cx="27468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1" name="墨迹 30">
                  <a:extLst>
                    <a:ext uri="{FF2B5EF4-FFF2-40B4-BE49-F238E27FC236}">
                      <a16:creationId xmlns:a16="http://schemas.microsoft.com/office/drawing/2014/main" id="{C4888CDD-31F6-3391-6209-AE68B5CDE8EA}"/>
                    </a:ext>
                  </a:extLst>
                </p14:cNvPr>
                <p14:cNvContentPartPr/>
                <p14:nvPr/>
              </p14:nvContentPartPr>
              <p14:xfrm>
                <a:off x="2099901" y="1496944"/>
                <a:ext cx="52200" cy="145440"/>
              </p14:xfrm>
            </p:contentPart>
          </mc:Choice>
          <mc:Fallback xmlns="">
            <p:pic>
              <p:nvPicPr>
                <p:cNvPr id="31" name="墨迹 30">
                  <a:extLst>
                    <a:ext uri="{FF2B5EF4-FFF2-40B4-BE49-F238E27FC236}">
                      <a16:creationId xmlns:a16="http://schemas.microsoft.com/office/drawing/2014/main" id="{C4888CDD-31F6-3391-6209-AE68B5CDE8E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95581" y="1492624"/>
                  <a:ext cx="6084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2" name="墨迹 31">
                  <a:extLst>
                    <a:ext uri="{FF2B5EF4-FFF2-40B4-BE49-F238E27FC236}">
                      <a16:creationId xmlns:a16="http://schemas.microsoft.com/office/drawing/2014/main" id="{498EF756-729A-0378-76DE-F9A14B40913F}"/>
                    </a:ext>
                  </a:extLst>
                </p14:cNvPr>
                <p14:cNvContentPartPr/>
                <p14:nvPr/>
              </p14:nvContentPartPr>
              <p14:xfrm>
                <a:off x="2088381" y="1496944"/>
                <a:ext cx="42840" cy="360"/>
              </p14:xfrm>
            </p:contentPart>
          </mc:Choice>
          <mc:Fallback xmlns="">
            <p:pic>
              <p:nvPicPr>
                <p:cNvPr id="32" name="墨迹 31">
                  <a:extLst>
                    <a:ext uri="{FF2B5EF4-FFF2-40B4-BE49-F238E27FC236}">
                      <a16:creationId xmlns:a16="http://schemas.microsoft.com/office/drawing/2014/main" id="{498EF756-729A-0378-76DE-F9A14B40913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84061" y="1492624"/>
                  <a:ext cx="5148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3" name="墨迹 32">
                  <a:extLst>
                    <a:ext uri="{FF2B5EF4-FFF2-40B4-BE49-F238E27FC236}">
                      <a16:creationId xmlns:a16="http://schemas.microsoft.com/office/drawing/2014/main" id="{923A67C8-928E-23A7-5A85-EEE142BCE813}"/>
                    </a:ext>
                  </a:extLst>
                </p14:cNvPr>
                <p14:cNvContentPartPr/>
                <p14:nvPr/>
              </p14:nvContentPartPr>
              <p14:xfrm>
                <a:off x="2131581" y="1496944"/>
                <a:ext cx="54000" cy="127440"/>
              </p14:xfrm>
            </p:contentPart>
          </mc:Choice>
          <mc:Fallback xmlns="">
            <p:pic>
              <p:nvPicPr>
                <p:cNvPr id="33" name="墨迹 32">
                  <a:extLst>
                    <a:ext uri="{FF2B5EF4-FFF2-40B4-BE49-F238E27FC236}">
                      <a16:creationId xmlns:a16="http://schemas.microsoft.com/office/drawing/2014/main" id="{923A67C8-928E-23A7-5A85-EEE142BCE81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127261" y="1492624"/>
                  <a:ext cx="6264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0" name="墨迹 19">
                  <a:extLst>
                    <a:ext uri="{FF2B5EF4-FFF2-40B4-BE49-F238E27FC236}">
                      <a16:creationId xmlns:a16="http://schemas.microsoft.com/office/drawing/2014/main" id="{626391ED-01A5-7EB4-16AB-49711A824D13}"/>
                    </a:ext>
                  </a:extLst>
                </p14:cNvPr>
                <p14:cNvContentPartPr/>
                <p14:nvPr/>
              </p14:nvContentPartPr>
              <p14:xfrm>
                <a:off x="1909461" y="2339704"/>
                <a:ext cx="63360" cy="850680"/>
              </p14:xfrm>
            </p:contentPart>
          </mc:Choice>
          <mc:Fallback xmlns="">
            <p:pic>
              <p:nvPicPr>
                <p:cNvPr id="20" name="墨迹 19">
                  <a:extLst>
                    <a:ext uri="{FF2B5EF4-FFF2-40B4-BE49-F238E27FC236}">
                      <a16:creationId xmlns:a16="http://schemas.microsoft.com/office/drawing/2014/main" id="{626391ED-01A5-7EB4-16AB-49711A824D1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905141" y="2335384"/>
                  <a:ext cx="72000" cy="85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1" name="墨迹 20">
                  <a:extLst>
                    <a:ext uri="{FF2B5EF4-FFF2-40B4-BE49-F238E27FC236}">
                      <a16:creationId xmlns:a16="http://schemas.microsoft.com/office/drawing/2014/main" id="{C8B1A3FC-72BE-3C5F-DB57-B3ACD49A9771}"/>
                    </a:ext>
                  </a:extLst>
                </p14:cNvPr>
                <p14:cNvContentPartPr/>
                <p14:nvPr/>
              </p14:nvContentPartPr>
              <p14:xfrm>
                <a:off x="1873461" y="3083464"/>
                <a:ext cx="174960" cy="125640"/>
              </p14:xfrm>
            </p:contentPart>
          </mc:Choice>
          <mc:Fallback xmlns="">
            <p:pic>
              <p:nvPicPr>
                <p:cNvPr id="21" name="墨迹 20">
                  <a:extLst>
                    <a:ext uri="{FF2B5EF4-FFF2-40B4-BE49-F238E27FC236}">
                      <a16:creationId xmlns:a16="http://schemas.microsoft.com/office/drawing/2014/main" id="{C8B1A3FC-72BE-3C5F-DB57-B3ACD49A977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869141" y="3079144"/>
                  <a:ext cx="183600" cy="1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4" name="墨迹 23">
                  <a:extLst>
                    <a:ext uri="{FF2B5EF4-FFF2-40B4-BE49-F238E27FC236}">
                      <a16:creationId xmlns:a16="http://schemas.microsoft.com/office/drawing/2014/main" id="{963641E3-0686-4415-5CF5-6CC722012A91}"/>
                    </a:ext>
                  </a:extLst>
                </p14:cNvPr>
                <p14:cNvContentPartPr/>
                <p14:nvPr/>
              </p14:nvContentPartPr>
              <p14:xfrm>
                <a:off x="493221" y="2382184"/>
                <a:ext cx="1386000" cy="1069560"/>
              </p14:xfrm>
            </p:contentPart>
          </mc:Choice>
          <mc:Fallback xmlns="">
            <p:pic>
              <p:nvPicPr>
                <p:cNvPr id="24" name="墨迹 23">
                  <a:extLst>
                    <a:ext uri="{FF2B5EF4-FFF2-40B4-BE49-F238E27FC236}">
                      <a16:creationId xmlns:a16="http://schemas.microsoft.com/office/drawing/2014/main" id="{963641E3-0686-4415-5CF5-6CC722012A91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88901" y="2377864"/>
                  <a:ext cx="1394640" cy="10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5" name="墨迹 24">
                  <a:extLst>
                    <a:ext uri="{FF2B5EF4-FFF2-40B4-BE49-F238E27FC236}">
                      <a16:creationId xmlns:a16="http://schemas.microsoft.com/office/drawing/2014/main" id="{FB4FAC93-A4CA-8764-B719-EA7DA4E9DBD7}"/>
                    </a:ext>
                  </a:extLst>
                </p14:cNvPr>
                <p14:cNvContentPartPr/>
                <p14:nvPr/>
              </p14:nvContentPartPr>
              <p14:xfrm>
                <a:off x="1828461" y="2437984"/>
                <a:ext cx="37440" cy="96840"/>
              </p14:xfrm>
            </p:contentPart>
          </mc:Choice>
          <mc:Fallback xmlns="">
            <p:pic>
              <p:nvPicPr>
                <p:cNvPr id="25" name="墨迹 24">
                  <a:extLst>
                    <a:ext uri="{FF2B5EF4-FFF2-40B4-BE49-F238E27FC236}">
                      <a16:creationId xmlns:a16="http://schemas.microsoft.com/office/drawing/2014/main" id="{FB4FAC93-A4CA-8764-B719-EA7DA4E9DBD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24141" y="2433664"/>
                  <a:ext cx="4608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7" name="墨迹 26">
                  <a:extLst>
                    <a:ext uri="{FF2B5EF4-FFF2-40B4-BE49-F238E27FC236}">
                      <a16:creationId xmlns:a16="http://schemas.microsoft.com/office/drawing/2014/main" id="{DA853D42-09F2-A4AE-DE98-89A4DDCCF1AF}"/>
                    </a:ext>
                  </a:extLst>
                </p14:cNvPr>
                <p14:cNvContentPartPr/>
                <p14:nvPr/>
              </p14:nvContentPartPr>
              <p14:xfrm>
                <a:off x="779781" y="2734984"/>
                <a:ext cx="98280" cy="8280"/>
              </p14:xfrm>
            </p:contentPart>
          </mc:Choice>
          <mc:Fallback xmlns="">
            <p:pic>
              <p:nvPicPr>
                <p:cNvPr id="27" name="墨迹 26">
                  <a:extLst>
                    <a:ext uri="{FF2B5EF4-FFF2-40B4-BE49-F238E27FC236}">
                      <a16:creationId xmlns:a16="http://schemas.microsoft.com/office/drawing/2014/main" id="{DA853D42-09F2-A4AE-DE98-89A4DDCCF1A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75461" y="2730664"/>
                  <a:ext cx="10692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8" name="墨迹 27">
                  <a:extLst>
                    <a:ext uri="{FF2B5EF4-FFF2-40B4-BE49-F238E27FC236}">
                      <a16:creationId xmlns:a16="http://schemas.microsoft.com/office/drawing/2014/main" id="{BA325F10-6C40-C36F-D14D-D7976567C5FD}"/>
                    </a:ext>
                  </a:extLst>
                </p14:cNvPr>
                <p14:cNvContentPartPr/>
                <p14:nvPr/>
              </p14:nvContentPartPr>
              <p14:xfrm>
                <a:off x="878421" y="2698264"/>
                <a:ext cx="28080" cy="61560"/>
              </p14:xfrm>
            </p:contentPart>
          </mc:Choice>
          <mc:Fallback xmlns="">
            <p:pic>
              <p:nvPicPr>
                <p:cNvPr id="28" name="墨迹 27">
                  <a:extLst>
                    <a:ext uri="{FF2B5EF4-FFF2-40B4-BE49-F238E27FC236}">
                      <a16:creationId xmlns:a16="http://schemas.microsoft.com/office/drawing/2014/main" id="{BA325F10-6C40-C36F-D14D-D7976567C5F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74101" y="2693944"/>
                  <a:ext cx="3672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9" name="墨迹 28">
                  <a:extLst>
                    <a:ext uri="{FF2B5EF4-FFF2-40B4-BE49-F238E27FC236}">
                      <a16:creationId xmlns:a16="http://schemas.microsoft.com/office/drawing/2014/main" id="{A13775A2-CDAE-E156-8BBF-074A1232C5D4}"/>
                    </a:ext>
                  </a:extLst>
                </p14:cNvPr>
                <p14:cNvContentPartPr/>
                <p14:nvPr/>
              </p14:nvContentPartPr>
              <p14:xfrm>
                <a:off x="806421" y="2784304"/>
                <a:ext cx="74160" cy="122760"/>
              </p14:xfrm>
            </p:contentPart>
          </mc:Choice>
          <mc:Fallback xmlns="">
            <p:pic>
              <p:nvPicPr>
                <p:cNvPr id="29" name="墨迹 28">
                  <a:extLst>
                    <a:ext uri="{FF2B5EF4-FFF2-40B4-BE49-F238E27FC236}">
                      <a16:creationId xmlns:a16="http://schemas.microsoft.com/office/drawing/2014/main" id="{A13775A2-CDAE-E156-8BBF-074A1232C5D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02101" y="2779984"/>
                  <a:ext cx="8280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6" name="墨迹 35">
                  <a:extLst>
                    <a:ext uri="{FF2B5EF4-FFF2-40B4-BE49-F238E27FC236}">
                      <a16:creationId xmlns:a16="http://schemas.microsoft.com/office/drawing/2014/main" id="{7DCECC1A-BDA2-7F3E-83B7-332A5711ECB4}"/>
                    </a:ext>
                  </a:extLst>
                </p14:cNvPr>
                <p14:cNvContentPartPr/>
                <p14:nvPr/>
              </p14:nvContentPartPr>
              <p14:xfrm>
                <a:off x="2169381" y="3155104"/>
                <a:ext cx="127800" cy="155160"/>
              </p14:xfrm>
            </p:contentPart>
          </mc:Choice>
          <mc:Fallback xmlns="">
            <p:pic>
              <p:nvPicPr>
                <p:cNvPr id="36" name="墨迹 35">
                  <a:extLst>
                    <a:ext uri="{FF2B5EF4-FFF2-40B4-BE49-F238E27FC236}">
                      <a16:creationId xmlns:a16="http://schemas.microsoft.com/office/drawing/2014/main" id="{7DCECC1A-BDA2-7F3E-83B7-332A5711ECB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165061" y="3150784"/>
                  <a:ext cx="13644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8" name="墨迹 37">
                  <a:extLst>
                    <a:ext uri="{FF2B5EF4-FFF2-40B4-BE49-F238E27FC236}">
                      <a16:creationId xmlns:a16="http://schemas.microsoft.com/office/drawing/2014/main" id="{5EF2AF4C-9F5B-BD62-6F2F-BB408241820A}"/>
                    </a:ext>
                  </a:extLst>
                </p14:cNvPr>
                <p14:cNvContentPartPr/>
                <p14:nvPr/>
              </p14:nvContentPartPr>
              <p14:xfrm>
                <a:off x="2223381" y="3191104"/>
                <a:ext cx="39600" cy="17640"/>
              </p14:xfrm>
            </p:contentPart>
          </mc:Choice>
          <mc:Fallback xmlns="">
            <p:pic>
              <p:nvPicPr>
                <p:cNvPr id="38" name="墨迹 37">
                  <a:extLst>
                    <a:ext uri="{FF2B5EF4-FFF2-40B4-BE49-F238E27FC236}">
                      <a16:creationId xmlns:a16="http://schemas.microsoft.com/office/drawing/2014/main" id="{5EF2AF4C-9F5B-BD62-6F2F-BB408241820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219061" y="3186784"/>
                  <a:ext cx="4824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42" name="墨迹 41">
                  <a:extLst>
                    <a:ext uri="{FF2B5EF4-FFF2-40B4-BE49-F238E27FC236}">
                      <a16:creationId xmlns:a16="http://schemas.microsoft.com/office/drawing/2014/main" id="{65B18B8E-0DF3-3A72-0098-DEF9DF906CA9}"/>
                    </a:ext>
                  </a:extLst>
                </p14:cNvPr>
                <p14:cNvContentPartPr/>
                <p14:nvPr/>
              </p14:nvContentPartPr>
              <p14:xfrm>
                <a:off x="2173341" y="1499104"/>
                <a:ext cx="50040" cy="34560"/>
              </p14:xfrm>
            </p:contentPart>
          </mc:Choice>
          <mc:Fallback xmlns="">
            <p:pic>
              <p:nvPicPr>
                <p:cNvPr id="42" name="墨迹 41">
                  <a:extLst>
                    <a:ext uri="{FF2B5EF4-FFF2-40B4-BE49-F238E27FC236}">
                      <a16:creationId xmlns:a16="http://schemas.microsoft.com/office/drawing/2014/main" id="{65B18B8E-0DF3-3A72-0098-DEF9DF906CA9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169021" y="1494784"/>
                  <a:ext cx="58680" cy="43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4" name="墨迹 43">
                <a:extLst>
                  <a:ext uri="{FF2B5EF4-FFF2-40B4-BE49-F238E27FC236}">
                    <a16:creationId xmlns:a16="http://schemas.microsoft.com/office/drawing/2014/main" id="{25E1ABB3-068D-400D-35DC-2996A9F19BC4}"/>
                  </a:ext>
                </a:extLst>
              </p14:cNvPr>
              <p14:cNvContentPartPr/>
              <p14:nvPr/>
            </p14:nvContentPartPr>
            <p14:xfrm>
              <a:off x="2088381" y="1479304"/>
              <a:ext cx="46800" cy="61200"/>
            </p14:xfrm>
          </p:contentPart>
        </mc:Choice>
        <mc:Fallback xmlns="">
          <p:pic>
            <p:nvPicPr>
              <p:cNvPr id="44" name="墨迹 43">
                <a:extLst>
                  <a:ext uri="{FF2B5EF4-FFF2-40B4-BE49-F238E27FC236}">
                    <a16:creationId xmlns:a16="http://schemas.microsoft.com/office/drawing/2014/main" id="{25E1ABB3-068D-400D-35DC-2996A9F19BC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084061" y="1474984"/>
                <a:ext cx="55440" cy="69840"/>
              </a:xfrm>
              <a:prstGeom prst="rect">
                <a:avLst/>
              </a:prstGeom>
            </p:spPr>
          </p:pic>
        </mc:Fallback>
      </mc:AlternateContent>
      <p:pic>
        <p:nvPicPr>
          <p:cNvPr id="58" name="图片 57">
            <a:extLst>
              <a:ext uri="{FF2B5EF4-FFF2-40B4-BE49-F238E27FC236}">
                <a16:creationId xmlns:a16="http://schemas.microsoft.com/office/drawing/2014/main" id="{6B729649-621E-4FD6-9390-64634F5E9D19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3230301" y="4449295"/>
            <a:ext cx="2554455" cy="409575"/>
          </a:xfrm>
          <a:prstGeom prst="rect">
            <a:avLst/>
          </a:prstGeom>
        </p:spPr>
      </p:pic>
      <p:pic>
        <p:nvPicPr>
          <p:cNvPr id="60" name="图片 59">
            <a:extLst>
              <a:ext uri="{FF2B5EF4-FFF2-40B4-BE49-F238E27FC236}">
                <a16:creationId xmlns:a16="http://schemas.microsoft.com/office/drawing/2014/main" id="{23740A3F-7DC4-7B53-8073-9090ECCEC407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3180967" y="4858870"/>
            <a:ext cx="1285875" cy="685800"/>
          </a:xfrm>
          <a:prstGeom prst="rect">
            <a:avLst/>
          </a:prstGeom>
        </p:spPr>
      </p:pic>
      <p:pic>
        <p:nvPicPr>
          <p:cNvPr id="66" name="图片 65">
            <a:extLst>
              <a:ext uri="{FF2B5EF4-FFF2-40B4-BE49-F238E27FC236}">
                <a16:creationId xmlns:a16="http://schemas.microsoft.com/office/drawing/2014/main" id="{1BB9A69E-23CC-B7D3-8F71-097412D8A6CF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6187623" y="4510437"/>
            <a:ext cx="1093694" cy="348433"/>
          </a:xfrm>
          <a:prstGeom prst="rect">
            <a:avLst/>
          </a:prstGeom>
        </p:spPr>
      </p:pic>
      <p:pic>
        <p:nvPicPr>
          <p:cNvPr id="70" name="图片 69">
            <a:extLst>
              <a:ext uri="{FF2B5EF4-FFF2-40B4-BE49-F238E27FC236}">
                <a16:creationId xmlns:a16="http://schemas.microsoft.com/office/drawing/2014/main" id="{D8E99DA5-DD7C-A319-4CC9-C762D9B325CD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7528967" y="4330232"/>
            <a:ext cx="1171575" cy="647700"/>
          </a:xfrm>
          <a:prstGeom prst="rect">
            <a:avLst/>
          </a:prstGeom>
        </p:spPr>
      </p:pic>
      <p:pic>
        <p:nvPicPr>
          <p:cNvPr id="72" name="图片 71">
            <a:extLst>
              <a:ext uri="{FF2B5EF4-FFF2-40B4-BE49-F238E27FC236}">
                <a16:creationId xmlns:a16="http://schemas.microsoft.com/office/drawing/2014/main" id="{9660A7BB-AFE1-B2B6-4735-528212FEC7DF}"/>
              </a:ext>
            </a:extLst>
          </p:cNvPr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7268154" y="3682532"/>
            <a:ext cx="15621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5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BD7E38-9B94-7E78-5CC1-E02C71A66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9953"/>
            <a:ext cx="10515600" cy="5657010"/>
          </a:xfrm>
        </p:spPr>
        <p:txBody>
          <a:bodyPr/>
          <a:lstStyle/>
          <a:p>
            <a:r>
              <a:rPr lang="zh-CN" altLang="en-US" dirty="0"/>
              <a:t>二阶辛矩阵：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斜六阶辛矩阵：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 反对称                平方负幺：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5D0539F-2A4D-B23C-5935-80A3A45C5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374" y="400890"/>
            <a:ext cx="1266825" cy="6858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6CED657-B382-9FB7-A7E8-5A943B7F3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174" y="1277470"/>
            <a:ext cx="1924050" cy="105727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E915922-85B5-515F-8B45-E98840C856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858" y="2565554"/>
            <a:ext cx="1060915" cy="394759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A06C9105-5491-E632-A15E-3E16B61F20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7834" y="2610533"/>
            <a:ext cx="852589" cy="34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14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3B0C8E-8240-C32A-7995-5B486FF8A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自旋进动方程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78CA11-86B0-A95B-BD46-E56E663DD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  选择实验室参考系</a:t>
            </a:r>
            <a:endParaRPr lang="en-US" altLang="zh-CN" dirty="0"/>
          </a:p>
          <a:p>
            <a:r>
              <a:rPr lang="zh-CN" altLang="en-US" dirty="0"/>
              <a:t>在轨自旋进动方程：电子在参考轨道上运动时的自旋运动方程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对于电子在纯磁场中的平面轨道上运动有，</a:t>
            </a:r>
            <a:r>
              <a:rPr lang="en-US" altLang="zh-CN" dirty="0"/>
              <a:t>          </a:t>
            </a:r>
          </a:p>
          <a:p>
            <a:r>
              <a:rPr lang="zh-CN" altLang="en-US" dirty="0"/>
              <a:t>该方程有三类线性无关解族，其中一类是周期解族，其满足</a:t>
            </a:r>
            <a:r>
              <a:rPr lang="en-US" altLang="zh-CN" dirty="0"/>
              <a:t>         </a:t>
            </a:r>
          </a:p>
          <a:p>
            <a:r>
              <a:rPr lang="en-US" altLang="zh-CN" dirty="0"/>
              <a:t> </a:t>
            </a:r>
            <a:r>
              <a:rPr lang="zh-CN" altLang="en-US" dirty="0"/>
              <a:t>取模长为</a:t>
            </a:r>
            <a:r>
              <a:rPr lang="en-US" altLang="zh-CN" dirty="0"/>
              <a:t>1</a:t>
            </a:r>
            <a:r>
              <a:rPr lang="zh-CN" altLang="en-US" dirty="0"/>
              <a:t>的解，                       称其为自旋闭轨。另外两类解记为       ，这样任意的在轨自旋矢量总可以由这三个矢量线性表出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zh-CN" altLang="en-US" dirty="0"/>
              <a:t>为后面讨论方便，构造复矢量：</a:t>
            </a:r>
            <a:r>
              <a:rPr lang="en-US" altLang="zh-CN" dirty="0"/>
              <a:t>              </a:t>
            </a:r>
          </a:p>
          <a:p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9069407-54AA-B0CD-BAFB-A55C1BF1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952" y="2782418"/>
            <a:ext cx="1536048" cy="84919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6944573-96E9-0680-323D-7175FB9456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7140" y="3738588"/>
            <a:ext cx="1057275" cy="3429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C89E3CB-36D7-EF8D-BBF6-76AE679A13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6807" y="3753942"/>
            <a:ext cx="1038225" cy="3429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E398CBC-F8F1-BC0F-EE7C-B096B1CF5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2240" y="4550057"/>
            <a:ext cx="2161007" cy="446295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6CF88CC-E0F7-0A87-5ACE-CB4A90B2D3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27931" y="3738588"/>
            <a:ext cx="1475360" cy="365792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D9EBF1F4-8C2F-D645-5CF2-9F5C2DF8A9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66888" y="5059105"/>
            <a:ext cx="552450" cy="36195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2C95B062-7AE1-798F-2A27-F87B581990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000" y="5495265"/>
            <a:ext cx="1095375" cy="36195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A83FCEC8-5885-D7FC-27DB-A90D935361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97308" y="5495265"/>
            <a:ext cx="92392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266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04A661-BC68-D9EA-AFCA-C383F6A59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0306"/>
            <a:ext cx="10515600" cy="5746657"/>
          </a:xfrm>
        </p:spPr>
        <p:txBody>
          <a:bodyPr/>
          <a:lstStyle/>
          <a:p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由于      是进动的非周期性解，           与      相差一个非零相位，而且可以取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离轴自旋进动方程：由于外场扰动等因素，增加对进动矢量的扰动，变为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zh-CN" altLang="en-US" dirty="0"/>
              <a:t>对于修改后的进动方程，如果仍存在一个单位模长的周期解，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</a:t>
            </a:r>
            <a:r>
              <a:rPr lang="zh-CN" altLang="en-US" dirty="0"/>
              <a:t>，其必然可以由前面在轨的三个独立解线性表出</a:t>
            </a:r>
            <a:r>
              <a:rPr lang="en-US" altLang="zh-CN" dirty="0"/>
              <a:t> </a:t>
            </a:r>
            <a:r>
              <a:rPr lang="zh-CN" altLang="en-US" dirty="0"/>
              <a:t>，或者等价于如下形式：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zh-CN" altLang="en-US" dirty="0"/>
              <a:t>将其带入前面的离轴进动方程有，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230D9A0-FDC6-9E77-E4A9-5CDB5EFC1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948" y="2822342"/>
            <a:ext cx="1152525" cy="32385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70F018ED-0C67-DD73-1229-2057560C2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974910"/>
            <a:ext cx="942975" cy="36195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5C439D14-9F90-8AD6-2C32-0EB00CD82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0706" y="974910"/>
            <a:ext cx="495300" cy="36195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B979B9E7-24FD-C6EC-4336-BF36536DE6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2052" y="977165"/>
            <a:ext cx="554784" cy="35969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D8CB3278-74B3-7829-EFA2-08F9B6DB9D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1948" y="1336860"/>
            <a:ext cx="2324703" cy="424705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AD72B56D-A752-85F2-6E08-0C1F6B7912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7068" y="3785907"/>
            <a:ext cx="1562100" cy="36195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BA72E353-BF85-39D7-BC60-036EBD85EE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00462" y="4207950"/>
            <a:ext cx="2486025" cy="4191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EA15211-9BD1-5DA2-1122-EA877945A3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8218" y="4559112"/>
            <a:ext cx="2841352" cy="62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F52142-5868-89A0-5852-37B0FCE72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961530"/>
          </a:xfrm>
        </p:spPr>
        <p:txBody>
          <a:bodyPr/>
          <a:lstStyle/>
          <a:p>
            <a:r>
              <a:rPr lang="zh-CN" altLang="en-US" dirty="0"/>
              <a:t>低阶共振情况：</a:t>
            </a:r>
            <a:endParaRPr lang="en-US" altLang="zh-CN" dirty="0"/>
          </a:p>
          <a:p>
            <a:r>
              <a:rPr lang="en-US" altLang="zh-CN" dirty="0"/>
              <a:t>   </a:t>
            </a:r>
            <a:r>
              <a:rPr lang="zh-CN" altLang="en-US" dirty="0"/>
              <a:t>共振会出现，如果满足</a:t>
            </a:r>
            <a:endParaRPr lang="en-US" altLang="zh-CN" dirty="0"/>
          </a:p>
          <a:p>
            <a:r>
              <a:rPr lang="en-US" altLang="zh-CN" dirty="0"/>
              <a:t>   </a:t>
            </a:r>
            <a:r>
              <a:rPr lang="zh-CN" altLang="en-US" dirty="0"/>
              <a:t>如果只考虑零阶或者一阶共振，那么前面的方程可以取一阶近似</a:t>
            </a:r>
            <a:endParaRPr lang="en-US" altLang="zh-CN" dirty="0"/>
          </a:p>
          <a:p>
            <a:r>
              <a:rPr lang="en-US" altLang="zh-CN" dirty="0"/>
              <a:t>   </a:t>
            </a:r>
          </a:p>
          <a:p>
            <a:r>
              <a:rPr lang="zh-CN" altLang="en-US" dirty="0"/>
              <a:t>即</a:t>
            </a:r>
            <a:endParaRPr lang="en-US" altLang="zh-CN" dirty="0"/>
          </a:p>
          <a:p>
            <a:r>
              <a:rPr lang="zh-CN" altLang="en-US" dirty="0"/>
              <a:t>实际上    是轨道动力学变量的线性函数，因而借助斜辛矩阵可以写成</a:t>
            </a:r>
            <a:endParaRPr lang="en-US" altLang="zh-CN" dirty="0"/>
          </a:p>
          <a:p>
            <a:r>
              <a:rPr lang="en-US" altLang="zh-CN" dirty="0"/>
              <a:t>C</a:t>
            </a:r>
            <a:r>
              <a:rPr lang="zh-CN" altLang="en-US" dirty="0"/>
              <a:t>仍然有                             </a:t>
            </a:r>
            <a:r>
              <a:rPr lang="en-US" altLang="zh-CN" dirty="0"/>
              <a:t>,</a:t>
            </a:r>
            <a:r>
              <a:rPr lang="zh-CN" altLang="en-US" dirty="0"/>
              <a:t>所以   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</a:t>
            </a:r>
            <a:r>
              <a:rPr lang="en-US" altLang="zh-CN" dirty="0"/>
              <a:t>F</a:t>
            </a:r>
            <a:r>
              <a:rPr lang="zh-CN" altLang="en-US" dirty="0"/>
              <a:t>是一个</a:t>
            </a:r>
            <a:r>
              <a:rPr lang="en-US" altLang="zh-CN" dirty="0"/>
              <a:t>1x6</a:t>
            </a:r>
            <a:r>
              <a:rPr lang="zh-CN" altLang="en-US" dirty="0"/>
              <a:t>的列矩阵，其分量被称为自旋响应函数，</a:t>
            </a:r>
            <a:r>
              <a:rPr lang="en-US" altLang="zh-CN" dirty="0"/>
              <a:t>F</a:t>
            </a:r>
            <a:r>
              <a:rPr lang="zh-CN" altLang="en-US" dirty="0"/>
              <a:t>类似于轨道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轨道动力学变量。 </a:t>
            </a:r>
            <a:r>
              <a:rPr lang="en-US" altLang="zh-CN" dirty="0"/>
              <a:t>X</a:t>
            </a:r>
            <a:r>
              <a:rPr lang="zh-CN" altLang="en-US" dirty="0"/>
              <a:t> 满足                </a:t>
            </a:r>
            <a:r>
              <a:rPr lang="en-US" altLang="zh-CN" dirty="0"/>
              <a:t>,  </a:t>
            </a:r>
            <a:r>
              <a:rPr lang="zh-CN" altLang="en-US" dirty="0"/>
              <a:t>亦有</a:t>
            </a:r>
            <a:r>
              <a:rPr lang="en-US" altLang="zh-CN" dirty="0"/>
              <a:t>F</a:t>
            </a:r>
            <a:r>
              <a:rPr lang="zh-CN" altLang="en-US" dirty="0"/>
              <a:t>满足   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H</a:t>
            </a:r>
            <a:r>
              <a:rPr lang="zh-CN" altLang="en-US" dirty="0"/>
              <a:t>是轨道哈密顿量对应的赫斯矩阵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05B83DE-85E3-A4C1-0F7B-BB17824FC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964" y="1339103"/>
            <a:ext cx="2486025" cy="3429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82A38EE-0488-7472-A47C-6DB78BA3D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2964" y="2488268"/>
            <a:ext cx="1000125" cy="59055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5DBB873-7DC9-259C-CA51-079D8EC566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0171" y="3248025"/>
            <a:ext cx="2619375" cy="36195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BA39A55A-864E-F605-EA88-6E0800DFDE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0287" y="3778623"/>
            <a:ext cx="276225" cy="304800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FC088505-8700-FF1B-CE06-7A8821AC93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9359" y="4172635"/>
            <a:ext cx="1472173" cy="370481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83C9EDDE-1117-2DF2-3FDC-0F580D3D8C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38399" y="4624665"/>
            <a:ext cx="2707813" cy="45552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377A727D-2922-C056-F421-81DBB998AE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5930" y="4630674"/>
            <a:ext cx="2124075" cy="36195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68371493-C6CF-1697-11FE-100B3F03F2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36641" y="4640199"/>
            <a:ext cx="2057400" cy="34290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31C2DF7A-693F-8324-BAD6-BC78D82D86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08297" y="5650444"/>
            <a:ext cx="1566914" cy="394468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9C9535E6-98EF-EA1A-0F7F-436537A87A4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08125" y="5625301"/>
            <a:ext cx="1620136" cy="372981"/>
          </a:xfrm>
          <a:prstGeom prst="rect">
            <a:avLst/>
          </a:prstGeom>
        </p:spPr>
      </p:pic>
      <p:pic>
        <p:nvPicPr>
          <p:cNvPr id="29" name="图片 28">
            <a:extLst>
              <a:ext uri="{FF2B5EF4-FFF2-40B4-BE49-F238E27FC236}">
                <a16:creationId xmlns:a16="http://schemas.microsoft.com/office/drawing/2014/main" id="{6E2C8D95-291E-4D03-5F6B-C83D28FF683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51622" y="5963779"/>
            <a:ext cx="1304925" cy="704850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id="{3E0D3C1D-AC79-50B2-3976-62ED0E136C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335455" y="5670818"/>
            <a:ext cx="891989" cy="312196"/>
          </a:xfrm>
          <a:prstGeom prst="rect">
            <a:avLst/>
          </a:prstGeom>
        </p:spPr>
      </p:pic>
      <p:pic>
        <p:nvPicPr>
          <p:cNvPr id="35" name="图片 34">
            <a:extLst>
              <a:ext uri="{FF2B5EF4-FFF2-40B4-BE49-F238E27FC236}">
                <a16:creationId xmlns:a16="http://schemas.microsoft.com/office/drawing/2014/main" id="{FC7F4770-E59C-A7C5-32BC-DD4AC33EB48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87376" y="4181166"/>
            <a:ext cx="141922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8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172361-07CF-C6D9-FCA6-D09560EF7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094"/>
            <a:ext cx="10515600" cy="5692869"/>
          </a:xfrm>
        </p:spPr>
        <p:txBody>
          <a:bodyPr/>
          <a:lstStyle/>
          <a:p>
            <a:r>
              <a:rPr lang="zh-CN" altLang="en-US" dirty="0"/>
              <a:t>求导并带入可得</a:t>
            </a:r>
            <a:r>
              <a:rPr lang="en-US" altLang="zh-CN" dirty="0"/>
              <a:t>f0</a:t>
            </a:r>
            <a:r>
              <a:rPr lang="zh-CN" altLang="en-US" dirty="0"/>
              <a:t>的运动方程</a:t>
            </a:r>
            <a:r>
              <a:rPr lang="en-US" altLang="zh-CN" dirty="0"/>
              <a:t>,</a:t>
            </a:r>
          </a:p>
          <a:p>
            <a:r>
              <a:rPr lang="zh-CN" altLang="en-US" dirty="0"/>
              <a:t>利用准周期性，</a:t>
            </a:r>
            <a:endParaRPr lang="en-US" altLang="zh-CN" dirty="0"/>
          </a:p>
          <a:p>
            <a:r>
              <a:rPr lang="en-US" altLang="zh-CN" dirty="0"/>
              <a:t>F</a:t>
            </a:r>
            <a:r>
              <a:rPr lang="zh-CN" altLang="en-US" dirty="0"/>
              <a:t>与</a:t>
            </a:r>
            <a:r>
              <a:rPr lang="en-US" altLang="zh-CN" dirty="0"/>
              <a:t>X</a:t>
            </a:r>
            <a:r>
              <a:rPr lang="zh-CN" altLang="en-US" dirty="0"/>
              <a:t>的运动方程类似，故也可利用传输矩阵。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利用前述关系，有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9F2537B-5E12-25DD-7CBA-0DF9CEEF4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4416" y="567018"/>
            <a:ext cx="4438650" cy="381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4ACDE17-B2E6-1C17-ADF8-7EE8FDE97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3604" y="2202027"/>
            <a:ext cx="3126476" cy="44487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69EC949-C506-0E15-4875-5ADE31F9F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202027"/>
            <a:ext cx="3062320" cy="48689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97B121D-2923-860B-6D97-DB5C556DE7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3780" y="3487693"/>
            <a:ext cx="2714625" cy="70485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EAF4363-E09A-8BD8-E6BF-3C68AE7611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80417" y="3493507"/>
            <a:ext cx="2724150" cy="70485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D85EBCE6-9430-17DC-6CE0-4C7E852D6C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3741" y="3487693"/>
            <a:ext cx="2295525" cy="7239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E5C0C754-2252-EE78-9D52-9159FAB7CD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29305" y="880046"/>
            <a:ext cx="507682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38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3591CA-E81C-D905-467C-AC9810945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692588"/>
          </a:xfrm>
        </p:spPr>
        <p:txBody>
          <a:bodyPr/>
          <a:lstStyle/>
          <a:p>
            <a:r>
              <a:rPr lang="zh-CN" altLang="en-US" dirty="0"/>
              <a:t>自旋响应函数的应用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计算极化时间和平衡态极化度：显然有自旋轨道耦合矢量              </a:t>
            </a:r>
            <a:endParaRPr lang="en-US" altLang="zh-CN" dirty="0"/>
          </a:p>
          <a:p>
            <a:r>
              <a:rPr lang="zh-CN" altLang="en-US" dirty="0"/>
              <a:t>如果忽略同步振荡，</a:t>
            </a:r>
            <a:r>
              <a:rPr lang="en-US" altLang="zh-CN" dirty="0"/>
              <a:t>F5</a:t>
            </a:r>
            <a:r>
              <a:rPr lang="zh-CN" altLang="en-US" dirty="0"/>
              <a:t>可由</a:t>
            </a:r>
            <a:r>
              <a:rPr lang="en-US" altLang="zh-CN" dirty="0"/>
              <a:t>F1</a:t>
            </a:r>
            <a:r>
              <a:rPr lang="zh-CN" altLang="en-US" dirty="0"/>
              <a:t>和</a:t>
            </a:r>
            <a:r>
              <a:rPr lang="en-US" altLang="zh-CN" dirty="0"/>
              <a:t>F3</a:t>
            </a:r>
            <a:r>
              <a:rPr lang="zh-CN" altLang="en-US" dirty="0"/>
              <a:t>导出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计算共振强度：  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zh-CN" altLang="en-US" dirty="0"/>
              <a:t>对于缺陷共振，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zh-CN" altLang="en-US" dirty="0"/>
              <a:t>特别地，水平磁场扰动结果为           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12035B2-C5BE-9F10-A2DF-275F53475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2301" y="1643917"/>
            <a:ext cx="1231499" cy="71939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13E8F7B-4D4B-FA54-0431-17800B005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5841" y="4290174"/>
            <a:ext cx="1638300" cy="62865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1FD2AB51-7122-14E5-6940-B3F9CD117C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6492" y="3780306"/>
            <a:ext cx="136207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86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A7A611-90CE-5BA1-A4A8-D1A69B1D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911A64-B297-1C92-34C1-A5A7706C7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1.Spin-orbital Function Formalism and ASPIRRIN Code, E.A. </a:t>
            </a:r>
            <a:r>
              <a:rPr lang="en-US" altLang="zh-CN" dirty="0" err="1"/>
              <a:t>Perevedentsev</a:t>
            </a:r>
            <a:r>
              <a:rPr lang="en-US" altLang="zh-CN" dirty="0"/>
              <a:t>, AIP conference proceedings, 2003</a:t>
            </a:r>
          </a:p>
          <a:p>
            <a:r>
              <a:rPr lang="en-US" altLang="zh-CN" dirty="0"/>
              <a:t>2.Spin response formalism in circular accelerators, V.I. </a:t>
            </a:r>
            <a:r>
              <a:rPr lang="en-US" altLang="zh-CN" dirty="0" err="1"/>
              <a:t>Ptitsyn</a:t>
            </a:r>
            <a:r>
              <a:rPr lang="en-US" altLang="zh-CN" dirty="0"/>
              <a:t>, Nuclear Instruments and Methods in Physics Research A, 2009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7411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523</Words>
  <Application>Microsoft Office PowerPoint</Application>
  <PresentationFormat>宽屏</PresentationFormat>
  <Paragraphs>67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等线</vt:lpstr>
      <vt:lpstr>等线 Light</vt:lpstr>
      <vt:lpstr>Arial</vt:lpstr>
      <vt:lpstr>Office 主题​​</vt:lpstr>
      <vt:lpstr>An Introduction to Spin Response Function </vt:lpstr>
      <vt:lpstr>PowerPoint 演示文稿</vt:lpstr>
      <vt:lpstr>PowerPoint 演示文稿</vt:lpstr>
      <vt:lpstr>自旋进动方程</vt:lpstr>
      <vt:lpstr>PowerPoint 演示文稿</vt:lpstr>
      <vt:lpstr>PowerPoint 演示文稿</vt:lpstr>
      <vt:lpstr>PowerPoint 演示文稿</vt:lpstr>
      <vt:lpstr>PowerPoint 演示文稿</vt:lpstr>
      <vt:lpstr>Reference</vt:lpstr>
      <vt:lpstr>6月计划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Spin Response Function</dc:title>
  <dc:creator>Wen Jingda</dc:creator>
  <cp:lastModifiedBy>Wen Jingda</cp:lastModifiedBy>
  <cp:revision>12</cp:revision>
  <dcterms:created xsi:type="dcterms:W3CDTF">2022-05-30T01:28:03Z</dcterms:created>
  <dcterms:modified xsi:type="dcterms:W3CDTF">2022-05-31T05:38:00Z</dcterms:modified>
</cp:coreProperties>
</file>