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6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2"/>
  </p:sldMasterIdLst>
  <p:notesMasterIdLst>
    <p:notesMasterId r:id="rId16"/>
  </p:notesMasterIdLst>
  <p:sldIdLst>
    <p:sldId id="257" r:id="rId3"/>
    <p:sldId id="258" r:id="rId4"/>
    <p:sldId id="259" r:id="rId5"/>
    <p:sldId id="262" r:id="rId6"/>
    <p:sldId id="269" r:id="rId7"/>
    <p:sldId id="260" r:id="rId8"/>
    <p:sldId id="261" r:id="rId9"/>
    <p:sldId id="265" r:id="rId10"/>
    <p:sldId id="267" r:id="rId11"/>
    <p:sldId id="264" r:id="rId12"/>
    <p:sldId id="1259" r:id="rId13"/>
    <p:sldId id="1260" r:id="rId14"/>
    <p:sldId id="1261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6">
          <p15:clr>
            <a:srgbClr val="A4A3A4"/>
          </p15:clr>
        </p15:guide>
        <p15:guide id="2" pos="379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  <p:cmAuthor id="1" name="huaqiao ZHANG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6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84" y="184"/>
      </p:cViewPr>
      <p:guideLst>
        <p:guide orient="horz" pos="2196"/>
        <p:guide pos="379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2022/6/8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52253-1C03-3942-8195-3FBD8B73F8CA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GB" altLang="zh-CN" dirty="0"/>
              <a:t>The basic unit is a wedge-shaped crystal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52253-1C03-3942-8195-3FBD8B73F8CA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2022/6/8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2022/6/8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2022/6/8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2022/6/8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2022/6/8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2022/6/8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2022/6/8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2022/6/8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2022/6/8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dico.ihep.ac.cn/event/15369/" TargetMode="External"/><Relationship Id="rId5" Type="http://schemas.openxmlformats.org/officeDocument/2006/relationships/hyperlink" Target="https://indico.ihep.ac.cn/event/15394/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6895714"/>
          </a:xfrm>
          <a:prstGeom prst="rect">
            <a:avLst/>
          </a:prstGeom>
          <a:gradFill flip="none" rotWithShape="1">
            <a:gsLst>
              <a:gs pos="20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Performance</a:t>
            </a:r>
            <a:r>
              <a:rPr lang="zh-CN" altLang="en-US" dirty="0"/>
              <a:t> </a:t>
            </a:r>
            <a:r>
              <a:rPr lang="en-US" altLang="zh-CN" dirty="0"/>
              <a:t>study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br>
              <a:rPr lang="en-US" altLang="zh-CN" dirty="0"/>
            </a:br>
            <a:r>
              <a:rPr lang="en-US" altLang="en-GB" dirty="0"/>
              <a:t>cross-c</a:t>
            </a:r>
            <a:r>
              <a:rPr lang="en-GB" altLang="zh-CN" dirty="0"/>
              <a:t>rystal </a:t>
            </a:r>
            <a:r>
              <a:rPr lang="en-US" altLang="zh-CN" dirty="0"/>
              <a:t>F</a:t>
            </a:r>
            <a:r>
              <a:rPr lang="en-GB" altLang="zh-CN" dirty="0"/>
              <a:t>an</a:t>
            </a:r>
            <a:r>
              <a:rPr lang="en-US" altLang="zh-CN" dirty="0"/>
              <a:t> </a:t>
            </a:r>
            <a:r>
              <a:rPr lang="en-GB" altLang="zh-CN" dirty="0" err="1"/>
              <a:t>Ecal</a:t>
            </a:r>
            <a:r>
              <a:rPr lang="en-GB" altLang="zh-CN" dirty="0"/>
              <a:t> for CEPC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404870"/>
            <a:ext cx="9349105" cy="3227070"/>
          </a:xfrm>
        </p:spPr>
        <p:txBody>
          <a:bodyPr>
            <a:normAutofit/>
          </a:bodyPr>
          <a:lstStyle/>
          <a:p>
            <a:endParaRPr kumimoji="1" lang="en-US" altLang="zh-CN" dirty="0"/>
          </a:p>
          <a:p>
            <a:r>
              <a:rPr kumimoji="1" lang="en-US" altLang="zh-CN" u="sng" dirty="0"/>
              <a:t>Xiao</a:t>
            </a:r>
            <a:r>
              <a:rPr kumimoji="1" lang="zh-CN" altLang="en-US" u="sng" dirty="0"/>
              <a:t> </a:t>
            </a:r>
            <a:r>
              <a:rPr kumimoji="1" lang="en-US" altLang="zh-CN" u="sng" dirty="0"/>
              <a:t>Zhao</a:t>
            </a:r>
            <a:r>
              <a:rPr kumimoji="1" lang="en-US" altLang="zh-CN" dirty="0"/>
              <a:t>,</a:t>
            </a:r>
            <a:r>
              <a:rPr kumimoji="1" lang="zh-CN" altLang="en-US" dirty="0"/>
              <a:t> </a:t>
            </a:r>
            <a:r>
              <a:rPr kumimoji="1" lang="en-US" altLang="zh-CN" dirty="0"/>
              <a:t>Huaqiao</a:t>
            </a:r>
            <a:r>
              <a:rPr kumimoji="1" lang="zh-CN" altLang="en-US" dirty="0"/>
              <a:t> </a:t>
            </a:r>
            <a:r>
              <a:rPr kumimoji="1" lang="en-US" altLang="zh-CN" dirty="0"/>
              <a:t>Zhang</a:t>
            </a:r>
            <a:r>
              <a:rPr kumimoji="1" lang="zh-CN" altLang="en-US" dirty="0"/>
              <a:t> </a:t>
            </a:r>
            <a:r>
              <a:rPr kumimoji="1" lang="en-US" altLang="zh-CN" dirty="0"/>
              <a:t>(Institute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High</a:t>
            </a:r>
            <a:r>
              <a:rPr kumimoji="1" lang="zh-CN" altLang="en-US" dirty="0"/>
              <a:t> </a:t>
            </a:r>
            <a:r>
              <a:rPr kumimoji="1" lang="en-US" altLang="zh-CN" dirty="0"/>
              <a:t>Energy</a:t>
            </a:r>
            <a:r>
              <a:rPr kumimoji="1" lang="zh-CN" altLang="en-US" dirty="0"/>
              <a:t> </a:t>
            </a:r>
            <a:r>
              <a:rPr kumimoji="1" lang="en-US" altLang="zh-CN" dirty="0"/>
              <a:t>Physics,</a:t>
            </a:r>
            <a:r>
              <a:rPr kumimoji="1" lang="zh-CN" altLang="en-US" dirty="0"/>
              <a:t> </a:t>
            </a:r>
            <a:r>
              <a:rPr kumimoji="1" lang="en-US" altLang="zh-CN" dirty="0"/>
              <a:t>CAS)</a:t>
            </a:r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dirty="0"/>
              <a:t>08/06/2022</a:t>
            </a:r>
          </a:p>
          <a:p>
            <a:endParaRPr kumimoji="1"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3751-9E4E-824C-81BB-85BF65CDE4DB}" type="slidenum">
              <a:rPr kumimoji="1" lang="zh-CN" altLang="en-US" smtClean="0"/>
              <a:t>1</a:t>
            </a:fld>
            <a:endParaRPr kumimoji="1"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44D3-EDD8-3C45-9DF5-36785E69CA6C}" type="datetime1">
              <a:rPr kumimoji="1" lang="zh-CN" altLang="en-US" smtClean="0"/>
              <a:t>2022/6/8</a:t>
            </a:fld>
            <a:endParaRPr kumimoji="1"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GB" altLang="zh-CN"/>
              <a:t>CEPC physics and detector meeting</a:t>
            </a:r>
            <a:endParaRPr kumimoji="1" lang="zh-CN" altLang="en-US"/>
          </a:p>
        </p:txBody>
      </p:sp>
      <p:sp>
        <p:nvSpPr>
          <p:cNvPr id="8" name="TextBox 6"/>
          <p:cNvSpPr txBox="1"/>
          <p:nvPr/>
        </p:nvSpPr>
        <p:spPr>
          <a:xfrm>
            <a:off x="4913630" y="5029392"/>
            <a:ext cx="7278624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Many thanks to Chengdong Fu, Fangyi Guo for framework support</a:t>
            </a:r>
          </a:p>
          <a:p>
            <a:r>
              <a:rPr lang="en-US" dirty="0"/>
              <a:t>And useful discussions with Shengsen Sun, Yong Liu, Baohua Qi, Dejing Du ....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1194746"/>
          </a:xfrm>
          <a:prstGeom prst="rect">
            <a:avLst/>
          </a:prstGeom>
          <a:gradFill flip="none" rotWithShape="1">
            <a:gsLst>
              <a:gs pos="20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315" y="178505"/>
            <a:ext cx="10969200" cy="705600"/>
          </a:xfrm>
        </p:spPr>
        <p:txBody>
          <a:bodyPr/>
          <a:lstStyle/>
          <a:p>
            <a:r>
              <a:rPr lang="en-US" dirty="0"/>
              <a:t>Ghost Hit in cross-crystal Fan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59A8C-5399-C24D-ADAD-27EE22BEEC5E}" type="slidenum">
              <a:rPr lang="en-US" smtClean="0"/>
              <a:t>10</a:t>
            </a:fld>
            <a:endParaRPr lang="en-US" sz="1800"/>
          </a:p>
        </p:txBody>
      </p:sp>
      <p:grpSp>
        <p:nvGrpSpPr>
          <p:cNvPr id="55" name="Group 54"/>
          <p:cNvGrpSpPr/>
          <p:nvPr/>
        </p:nvGrpSpPr>
        <p:grpSpPr>
          <a:xfrm>
            <a:off x="6317827" y="1151694"/>
            <a:ext cx="4238227" cy="3842823"/>
            <a:chOff x="1838790" y="1505656"/>
            <a:chExt cx="4238227" cy="3842823"/>
          </a:xfrm>
        </p:grpSpPr>
        <p:sp>
          <p:nvSpPr>
            <p:cNvPr id="43" name="矩形 19"/>
            <p:cNvSpPr/>
            <p:nvPr/>
          </p:nvSpPr>
          <p:spPr>
            <a:xfrm rot="19922988" flipH="1">
              <a:off x="4600133" y="1649844"/>
              <a:ext cx="200327" cy="280459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矩形 40"/>
            <p:cNvSpPr/>
            <p:nvPr/>
          </p:nvSpPr>
          <p:spPr>
            <a:xfrm rot="19922988" flipH="1">
              <a:off x="3454659" y="1762567"/>
              <a:ext cx="200327" cy="280459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矩形 34"/>
            <p:cNvSpPr/>
            <p:nvPr/>
          </p:nvSpPr>
          <p:spPr>
            <a:xfrm rot="19922988" flipH="1">
              <a:off x="3699945" y="1757558"/>
              <a:ext cx="200327" cy="280459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矩形 20"/>
            <p:cNvSpPr/>
            <p:nvPr/>
          </p:nvSpPr>
          <p:spPr>
            <a:xfrm rot="19922988" flipH="1">
              <a:off x="3938647" y="1748343"/>
              <a:ext cx="200327" cy="280459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矩形 19"/>
            <p:cNvSpPr/>
            <p:nvPr/>
          </p:nvSpPr>
          <p:spPr>
            <a:xfrm rot="19922988" flipH="1">
              <a:off x="4390453" y="1723998"/>
              <a:ext cx="200327" cy="280459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矩形 7"/>
            <p:cNvSpPr/>
            <p:nvPr/>
          </p:nvSpPr>
          <p:spPr>
            <a:xfrm rot="19922988" flipH="1">
              <a:off x="4168254" y="1714898"/>
              <a:ext cx="200327" cy="280459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矩形 12"/>
            <p:cNvSpPr/>
            <p:nvPr/>
          </p:nvSpPr>
          <p:spPr>
            <a:xfrm rot="1445045" flipH="1">
              <a:off x="4668654" y="1753626"/>
              <a:ext cx="200327" cy="2804593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矩形 13"/>
            <p:cNvSpPr/>
            <p:nvPr/>
          </p:nvSpPr>
          <p:spPr>
            <a:xfrm rot="1445045" flipH="1">
              <a:off x="4454651" y="1742873"/>
              <a:ext cx="200327" cy="2804593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矩形 14"/>
            <p:cNvSpPr/>
            <p:nvPr/>
          </p:nvSpPr>
          <p:spPr>
            <a:xfrm rot="1445045" flipH="1">
              <a:off x="4240646" y="1732122"/>
              <a:ext cx="200327" cy="2804593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" name="矩形 15"/>
            <p:cNvSpPr/>
            <p:nvPr/>
          </p:nvSpPr>
          <p:spPr>
            <a:xfrm rot="1445045" flipH="1">
              <a:off x="4026642" y="1721373"/>
              <a:ext cx="200327" cy="2804593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" name="矩形 16"/>
            <p:cNvSpPr/>
            <p:nvPr/>
          </p:nvSpPr>
          <p:spPr>
            <a:xfrm rot="1445045" flipH="1">
              <a:off x="3810347" y="1730056"/>
              <a:ext cx="200327" cy="2804593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矩形 17"/>
            <p:cNvSpPr/>
            <p:nvPr/>
          </p:nvSpPr>
          <p:spPr>
            <a:xfrm rot="1445045" flipH="1">
              <a:off x="3579175" y="1736988"/>
              <a:ext cx="200327" cy="2804593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" name="椭圆 21"/>
            <p:cNvSpPr/>
            <p:nvPr/>
          </p:nvSpPr>
          <p:spPr>
            <a:xfrm rot="403350">
              <a:off x="3982921" y="2198580"/>
              <a:ext cx="180985" cy="20040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9" name="椭圆 22"/>
            <p:cNvSpPr/>
            <p:nvPr/>
          </p:nvSpPr>
          <p:spPr>
            <a:xfrm rot="403350">
              <a:off x="4568907" y="3328797"/>
              <a:ext cx="180985" cy="20040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1" name="椭圆 46"/>
            <p:cNvSpPr/>
            <p:nvPr/>
          </p:nvSpPr>
          <p:spPr>
            <a:xfrm rot="403350">
              <a:off x="4237497" y="4014330"/>
              <a:ext cx="180985" cy="20040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44" name="椭圆 22"/>
            <p:cNvSpPr/>
            <p:nvPr/>
          </p:nvSpPr>
          <p:spPr>
            <a:xfrm rot="403350">
              <a:off x="3632890" y="2934894"/>
              <a:ext cx="180985" cy="20040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47" name="Straight Arrow Connector 46"/>
            <p:cNvCxnSpPr/>
            <p:nvPr/>
          </p:nvCxnSpPr>
          <p:spPr bwMode="auto">
            <a:xfrm>
              <a:off x="1838790" y="4572000"/>
              <a:ext cx="4238227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8" name="Straight Arrow Connector 47"/>
            <p:cNvCxnSpPr/>
            <p:nvPr/>
          </p:nvCxnSpPr>
          <p:spPr bwMode="auto">
            <a:xfrm flipV="1">
              <a:off x="2689122" y="1558144"/>
              <a:ext cx="0" cy="37903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0" name="TextBox 49"/>
            <p:cNvSpPr txBox="1"/>
            <p:nvPr/>
          </p:nvSpPr>
          <p:spPr>
            <a:xfrm>
              <a:off x="2358955" y="1505656"/>
              <a:ext cx="483988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509468" y="4202668"/>
              <a:ext cx="56754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Phi</a:t>
              </a:r>
            </a:p>
          </p:txBody>
        </p:sp>
      </p:grpSp>
      <p:sp>
        <p:nvSpPr>
          <p:cNvPr id="56" name="Content Placeholder 2"/>
          <p:cNvSpPr>
            <a:spLocks noGrp="1"/>
          </p:cNvSpPr>
          <p:nvPr>
            <p:ph idx="1"/>
          </p:nvPr>
        </p:nvSpPr>
        <p:spPr>
          <a:xfrm>
            <a:off x="780928" y="1715181"/>
            <a:ext cx="5135824" cy="4267049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Confusion of red hit with yellow ones</a:t>
            </a:r>
          </a:p>
          <a:p>
            <a:r>
              <a:rPr lang="en-US" dirty="0"/>
              <a:t>Happens</a:t>
            </a:r>
            <a:r>
              <a:rPr lang="zh-CN" altLang="en-US" dirty="0"/>
              <a:t> </a:t>
            </a:r>
            <a:r>
              <a:rPr lang="en-US" altLang="zh-CN" dirty="0"/>
              <a:t>only in small phi/R range</a:t>
            </a:r>
          </a:p>
          <a:p>
            <a:pPr lvl="1"/>
            <a:r>
              <a:rPr lang="en-US" altLang="zh-CN" dirty="0">
                <a:solidFill>
                  <a:schemeClr val="tx1"/>
                </a:solidFill>
              </a:rPr>
              <a:t>R-range:     0-30CM</a:t>
            </a:r>
          </a:p>
          <a:p>
            <a:pPr lvl="1"/>
            <a:r>
              <a:rPr lang="en-US" altLang="zh-CN" dirty="0">
                <a:solidFill>
                  <a:schemeClr val="tx1"/>
                </a:solidFill>
              </a:rPr>
              <a:t>Phi-range: ~ - 4.5 cm - +4.5 cm (10 layer)</a:t>
            </a:r>
          </a:p>
          <a:p>
            <a:r>
              <a:rPr lang="en-US" dirty="0"/>
              <a:t>Large probability have hits in middle shower depth, small chance to have hits in small or large shower depth</a:t>
            </a:r>
          </a:p>
          <a:p>
            <a:r>
              <a:rPr lang="en-US" dirty="0"/>
              <a:t>Big energy deposited in middle shower depth hit, small in small or large shower depth</a:t>
            </a:r>
          </a:p>
          <a:p>
            <a:r>
              <a:rPr lang="en-US" dirty="0"/>
              <a:t>If ghost hits happens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largest change of phi: ~4.5 cm,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largest change of R: ~15cm</a:t>
            </a:r>
          </a:p>
        </p:txBody>
      </p:sp>
      <p:cxnSp>
        <p:nvCxnSpPr>
          <p:cNvPr id="59" name="Straight Connector 58"/>
          <p:cNvCxnSpPr/>
          <p:nvPr/>
        </p:nvCxnSpPr>
        <p:spPr bwMode="auto">
          <a:xfrm>
            <a:off x="8043974" y="2840898"/>
            <a:ext cx="0" cy="2015613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>
            <a:off x="9263590" y="2862869"/>
            <a:ext cx="0" cy="2015613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8100819" y="4427338"/>
            <a:ext cx="11919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Phi range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594832" y="6157803"/>
            <a:ext cx="8839488" cy="3683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Not yet estimated, but should be very small chance to have ghost hit have big impact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150475" y="1346835"/>
            <a:ext cx="17449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Huaqiao Zhang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1194746"/>
          </a:xfrm>
          <a:prstGeom prst="rect">
            <a:avLst/>
          </a:prstGeom>
          <a:gradFill flip="none" rotWithShape="1">
            <a:gsLst>
              <a:gs pos="20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400" y="244545"/>
            <a:ext cx="10969200" cy="7056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2500" lnSpcReduction="20000"/>
          </a:bodyPr>
          <a:lstStyle/>
          <a:p>
            <a:r>
              <a:rPr kumimoji="1" lang="en-US" altLang="zh-CN" dirty="0">
                <a:solidFill>
                  <a:schemeClr val="tx1"/>
                </a:solidFill>
              </a:rPr>
              <a:t>Present the energy resolution of single photon shower</a:t>
            </a:r>
          </a:p>
          <a:p>
            <a:pPr marL="742950" lvl="1" indent="-285750">
              <a:buSzPct val="70000"/>
              <a:buFont typeface="Wingdings" panose="05000000000000000000" pitchFamily="2" charset="2"/>
              <a:buChar char="l"/>
            </a:pPr>
            <a:r>
              <a:rPr kumimoji="1" lang="en-US" altLang="zh-CN" dirty="0"/>
              <a:t>Z resolution ~ 0.886 mm</a:t>
            </a:r>
          </a:p>
          <a:p>
            <a:pPr marL="742950" lvl="1" indent="-285750">
              <a:buSzPct val="70000"/>
              <a:buFont typeface="Wingdings" panose="05000000000000000000" pitchFamily="2" charset="2"/>
              <a:buChar char="l"/>
            </a:pPr>
            <a:r>
              <a:rPr kumimoji="1" lang="en-US" altLang="zh-CN" dirty="0"/>
              <a:t>Phi resolution ~ 1.6 mm</a:t>
            </a:r>
          </a:p>
          <a:p>
            <a:pPr marL="742950" lvl="1" indent="-285750">
              <a:buSzPct val="70000"/>
              <a:buFont typeface="Wingdings" panose="05000000000000000000" pitchFamily="2" charset="2"/>
              <a:buChar char="l"/>
            </a:pPr>
            <a:r>
              <a:rPr kumimoji="1" lang="en-US" altLang="zh-CN" dirty="0"/>
              <a:t>R resolution ~ 6.975 mm</a:t>
            </a:r>
          </a:p>
          <a:p>
            <a:pPr lvl="1"/>
            <a:endParaRPr kumimoji="1" lang="en-US" altLang="zh-CN" dirty="0"/>
          </a:p>
          <a:p>
            <a:pPr marL="0" lvl="1"/>
            <a:r>
              <a:rPr kumimoji="1" lang="en-US" altLang="zh-CN" sz="1800" dirty="0">
                <a:solidFill>
                  <a:schemeClr val="tx1"/>
                </a:solidFill>
                <a:sym typeface="+mn-ea"/>
              </a:rPr>
              <a:t>Quantify </a:t>
            </a:r>
            <a:r>
              <a:rPr kumimoji="1" lang="el-GR" altLang="zh-CN" sz="1800" dirty="0">
                <a:solidFill>
                  <a:schemeClr val="tx1"/>
                </a:solidFill>
                <a:sym typeface="+mn-ea"/>
              </a:rPr>
              <a:t>γ</a:t>
            </a:r>
            <a:r>
              <a:rPr kumimoji="1" lang="en-US" altLang="zh-CN" sz="1800" dirty="0">
                <a:solidFill>
                  <a:schemeClr val="tx1"/>
                </a:solidFill>
                <a:sym typeface="+mn-ea"/>
              </a:rPr>
              <a:t>/</a:t>
            </a:r>
            <a:r>
              <a:rPr kumimoji="1" lang="en-US" altLang="zh-CN" sz="1800" dirty="0" err="1">
                <a:solidFill>
                  <a:schemeClr val="tx1"/>
                </a:solidFill>
                <a:sym typeface="+mn-ea"/>
              </a:rPr>
              <a:t>γ</a:t>
            </a:r>
            <a:r>
              <a:rPr kumimoji="1" lang="zh-CN" altLang="en-US" sz="1800" dirty="0">
                <a:solidFill>
                  <a:schemeClr val="tx1"/>
                </a:solidFill>
                <a:sym typeface="+mn-ea"/>
              </a:rPr>
              <a:t> </a:t>
            </a:r>
            <a:r>
              <a:rPr kumimoji="1" lang="en-US" altLang="zh-CN" sz="1800" dirty="0">
                <a:solidFill>
                  <a:schemeClr val="tx1"/>
                </a:solidFill>
                <a:sym typeface="+mn-ea"/>
              </a:rPr>
              <a:t>and</a:t>
            </a:r>
            <a:r>
              <a:rPr kumimoji="1" lang="zh-CN" altLang="en-US" sz="1800" dirty="0">
                <a:solidFill>
                  <a:schemeClr val="tx1"/>
                </a:solidFill>
                <a:sym typeface="+mn-ea"/>
              </a:rPr>
              <a:t> </a:t>
            </a:r>
            <a:r>
              <a:rPr kumimoji="1" lang="en-US" altLang="zh-CN" sz="1800" dirty="0" err="1">
                <a:solidFill>
                  <a:schemeClr val="tx1"/>
                </a:solidFill>
                <a:sym typeface="+mn-ea"/>
              </a:rPr>
              <a:t>γ</a:t>
            </a:r>
            <a:r>
              <a:rPr kumimoji="1" lang="en-US" altLang="zh-CN" sz="1800" dirty="0">
                <a:solidFill>
                  <a:schemeClr val="tx1"/>
                </a:solidFill>
                <a:sym typeface="+mn-ea"/>
              </a:rPr>
              <a:t>/π</a:t>
            </a:r>
            <a:r>
              <a:rPr kumimoji="1" lang="en-US" altLang="zh-CN" sz="1800" baseline="30000" dirty="0">
                <a:solidFill>
                  <a:schemeClr val="tx1"/>
                </a:solidFill>
                <a:uFillTx/>
                <a:sym typeface="+mn-ea"/>
              </a:rPr>
              <a:t>-</a:t>
            </a:r>
            <a:r>
              <a:rPr kumimoji="1" lang="zh-CN" altLang="en-US" sz="1800" dirty="0">
                <a:solidFill>
                  <a:schemeClr val="tx1"/>
                </a:solidFill>
                <a:sym typeface="+mn-ea"/>
              </a:rPr>
              <a:t> </a:t>
            </a:r>
            <a:r>
              <a:rPr kumimoji="1" lang="en-US" altLang="zh-CN" sz="1800" dirty="0">
                <a:solidFill>
                  <a:schemeClr val="tx1"/>
                </a:solidFill>
                <a:sym typeface="+mn-ea"/>
              </a:rPr>
              <a:t>separation</a:t>
            </a:r>
            <a:r>
              <a:rPr kumimoji="1" lang="zh-CN" altLang="en-US" sz="1800" dirty="0">
                <a:solidFill>
                  <a:schemeClr val="tx1"/>
                </a:solidFill>
                <a:sym typeface="+mn-ea"/>
              </a:rPr>
              <a:t> </a:t>
            </a:r>
            <a:r>
              <a:rPr kumimoji="1" lang="en-US" altLang="zh-CN" sz="1800" dirty="0">
                <a:solidFill>
                  <a:schemeClr val="tx1"/>
                </a:solidFill>
                <a:sym typeface="+mn-ea"/>
              </a:rPr>
              <a:t>based</a:t>
            </a:r>
            <a:r>
              <a:rPr kumimoji="1" lang="zh-CN" altLang="en-US" sz="1800" dirty="0">
                <a:solidFill>
                  <a:schemeClr val="tx1"/>
                </a:solidFill>
                <a:sym typeface="+mn-ea"/>
              </a:rPr>
              <a:t> </a:t>
            </a:r>
            <a:r>
              <a:rPr kumimoji="1" lang="en-US" altLang="zh-CN" sz="1800" dirty="0">
                <a:solidFill>
                  <a:schemeClr val="tx1"/>
                </a:solidFill>
                <a:sym typeface="+mn-ea"/>
              </a:rPr>
              <a:t>on</a:t>
            </a:r>
            <a:r>
              <a:rPr kumimoji="1" lang="zh-CN" altLang="en-US" sz="1800" dirty="0">
                <a:solidFill>
                  <a:schemeClr val="tx1"/>
                </a:solidFill>
                <a:sym typeface="+mn-ea"/>
              </a:rPr>
              <a:t> </a:t>
            </a:r>
            <a:r>
              <a:rPr kumimoji="1" lang="en-US" altLang="zh-CN" sz="1800" dirty="0">
                <a:solidFill>
                  <a:schemeClr val="tx1"/>
                </a:solidFill>
                <a:sym typeface="+mn-ea"/>
              </a:rPr>
              <a:t>cross-crystal</a:t>
            </a:r>
            <a:r>
              <a:rPr kumimoji="1" lang="zh-CN" altLang="en-US" sz="1800" dirty="0">
                <a:solidFill>
                  <a:schemeClr val="tx1"/>
                </a:solidFill>
                <a:sym typeface="+mn-ea"/>
              </a:rPr>
              <a:t> </a:t>
            </a:r>
            <a:r>
              <a:rPr kumimoji="1" lang="en-US" altLang="zh-CN" sz="1800" dirty="0">
                <a:solidFill>
                  <a:schemeClr val="tx1"/>
                </a:solidFill>
                <a:sym typeface="+mn-ea"/>
              </a:rPr>
              <a:t>Fan</a:t>
            </a:r>
            <a:r>
              <a:rPr kumimoji="1" lang="zh-CN" altLang="en-US" sz="1800" dirty="0">
                <a:solidFill>
                  <a:schemeClr val="tx1"/>
                </a:solidFill>
                <a:sym typeface="+mn-ea"/>
              </a:rPr>
              <a:t> </a:t>
            </a:r>
            <a:r>
              <a:rPr kumimoji="1" lang="en-US" altLang="zh-CN" sz="1800" dirty="0" err="1">
                <a:solidFill>
                  <a:schemeClr val="tx1"/>
                </a:solidFill>
                <a:sym typeface="+mn-ea"/>
              </a:rPr>
              <a:t>Ecal</a:t>
            </a:r>
            <a:r>
              <a:rPr kumimoji="1" lang="zh-CN" altLang="en-US" sz="1800" dirty="0">
                <a:solidFill>
                  <a:schemeClr val="tx1"/>
                </a:solidFill>
                <a:sym typeface="+mn-ea"/>
              </a:rPr>
              <a:t> </a:t>
            </a:r>
            <a:endParaRPr kumimoji="1" lang="en-US" altLang="zh-CN" sz="1800" dirty="0">
              <a:solidFill>
                <a:schemeClr val="tx1"/>
              </a:solidFill>
            </a:endParaRPr>
          </a:p>
          <a:p>
            <a:pPr lvl="1"/>
            <a:r>
              <a:rPr kumimoji="1" lang="en-US" altLang="zh-CN" dirty="0">
                <a:solidFill>
                  <a:schemeClr val="tx1"/>
                </a:solidFill>
              </a:rPr>
              <a:t>Good separation effciency of </a:t>
            </a:r>
            <a:r>
              <a:rPr kumimoji="1" lang="el-GR" altLang="zh-CN" dirty="0">
                <a:solidFill>
                  <a:schemeClr val="tx1"/>
                </a:solidFill>
                <a:sym typeface="+mn-ea"/>
              </a:rPr>
              <a:t>γ</a:t>
            </a:r>
            <a:r>
              <a:rPr kumimoji="1" lang="en-US" altLang="zh-CN" dirty="0">
                <a:solidFill>
                  <a:schemeClr val="tx1"/>
                </a:solidFill>
                <a:sym typeface="+mn-ea"/>
              </a:rPr>
              <a:t>/</a:t>
            </a:r>
            <a:r>
              <a:rPr kumimoji="1" lang="en-US" altLang="zh-CN" dirty="0" err="1">
                <a:solidFill>
                  <a:schemeClr val="tx1"/>
                </a:solidFill>
                <a:sym typeface="+mn-ea"/>
              </a:rPr>
              <a:t>γ</a:t>
            </a:r>
            <a:endParaRPr kumimoji="1" lang="en-US" altLang="zh-CN" dirty="0">
              <a:solidFill>
                <a:schemeClr val="tx1"/>
              </a:solidFill>
            </a:endParaRPr>
          </a:p>
          <a:p>
            <a:pPr lvl="1"/>
            <a:r>
              <a:rPr kumimoji="1" lang="en-US" altLang="zh-CN" dirty="0">
                <a:solidFill>
                  <a:schemeClr val="tx1"/>
                </a:solidFill>
                <a:sym typeface="+mn-ea"/>
              </a:rPr>
              <a:t>Optimize</a:t>
            </a:r>
            <a:r>
              <a:rPr kumimoji="1" lang="en-US" altLang="zh-CN" dirty="0">
                <a:solidFill>
                  <a:schemeClr val="tx1"/>
                </a:solidFill>
              </a:rPr>
              <a:t> </a:t>
            </a:r>
            <a:r>
              <a:rPr kumimoji="1" lang="en-US" altLang="zh-CN" dirty="0" err="1">
                <a:solidFill>
                  <a:schemeClr val="tx1"/>
                </a:solidFill>
                <a:sym typeface="+mn-ea"/>
              </a:rPr>
              <a:t>γ</a:t>
            </a:r>
            <a:r>
              <a:rPr kumimoji="1" lang="en-US" altLang="zh-CN" dirty="0">
                <a:solidFill>
                  <a:schemeClr val="tx1"/>
                </a:solidFill>
                <a:sym typeface="+mn-ea"/>
              </a:rPr>
              <a:t>/π</a:t>
            </a:r>
            <a:r>
              <a:rPr kumimoji="1" lang="en-US" altLang="zh-CN" baseline="30000" dirty="0">
                <a:solidFill>
                  <a:schemeClr val="tx1"/>
                </a:solidFill>
                <a:sym typeface="+mn-ea"/>
              </a:rPr>
              <a:t>- </a:t>
            </a:r>
            <a:r>
              <a:rPr kumimoji="1" lang="en-US" altLang="zh-CN" dirty="0">
                <a:solidFill>
                  <a:schemeClr val="tx1"/>
                </a:solidFill>
                <a:sym typeface="+mn-ea"/>
              </a:rPr>
              <a:t>separation effciency</a:t>
            </a:r>
          </a:p>
          <a:p>
            <a:pPr marL="457200" lvl="1" indent="0">
              <a:buNone/>
            </a:pPr>
            <a:endParaRPr kumimoji="1" lang="en-US" altLang="zh-CN" dirty="0"/>
          </a:p>
          <a:p>
            <a:pPr algn="l">
              <a:buClrTx/>
              <a:buSzTx/>
            </a:pPr>
            <a:r>
              <a:rPr kumimoji="1" lang="en-US" altLang="zh-CN" dirty="0">
                <a:solidFill>
                  <a:schemeClr val="tx1"/>
                </a:solidFill>
              </a:rPr>
              <a:t>Boson Mass Resolution</a:t>
            </a:r>
          </a:p>
          <a:p>
            <a:pPr lvl="1" algn="l">
              <a:buClrTx/>
              <a:buSzTx/>
            </a:pPr>
            <a:r>
              <a:rPr kumimoji="1" lang="en-US" altLang="zh-CN" sz="1600" dirty="0">
                <a:solidFill>
                  <a:schemeClr val="tx1"/>
                </a:solidFill>
              </a:rPr>
              <a:t>Related to the reconstruction method and threshold</a:t>
            </a:r>
            <a:endParaRPr kumimoji="1" lang="en-US" altLang="zh-CN" dirty="0">
              <a:solidFill>
                <a:schemeClr val="tx1"/>
              </a:solidFill>
            </a:endParaRPr>
          </a:p>
          <a:p>
            <a:pPr algn="l">
              <a:buClrTx/>
              <a:buSzTx/>
            </a:pPr>
            <a:endParaRPr kumimoji="1" lang="en-US" altLang="zh-CN" dirty="0">
              <a:solidFill>
                <a:schemeClr val="tx1"/>
              </a:solidFill>
            </a:endParaRPr>
          </a:p>
          <a:p>
            <a:r>
              <a:rPr kumimoji="1" lang="en-US" altLang="zh-CN" dirty="0">
                <a:solidFill>
                  <a:schemeClr val="tx1"/>
                </a:solidFill>
              </a:rPr>
              <a:t>Next step：</a:t>
            </a:r>
          </a:p>
          <a:p>
            <a:pPr lvl="1"/>
            <a:r>
              <a:rPr kumimoji="1" lang="en-US" altLang="zh-CN" dirty="0">
                <a:solidFill>
                  <a:schemeClr val="tx1"/>
                </a:solidFill>
                <a:sym typeface="+mn-ea"/>
              </a:rPr>
              <a:t>Optimize reconstruction method</a:t>
            </a:r>
          </a:p>
          <a:p>
            <a:pPr lvl="1"/>
            <a:r>
              <a:rPr kumimoji="1" lang="en-US" altLang="zh-CN" dirty="0">
                <a:solidFill>
                  <a:schemeClr val="tx1"/>
                </a:solidFill>
                <a:sym typeface="+mn-ea"/>
              </a:rPr>
              <a:t>Many technical support needed.....</a:t>
            </a:r>
            <a:endParaRPr kumimoji="1" dirty="0"/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E59A8C-5399-C24D-ADAD-27EE22BEEC5E}" type="slidenum">
              <a:rPr lang="en-US" smtClean="0"/>
              <a:t>11</a:t>
            </a:fld>
            <a:endParaRPr lang="en-US"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backup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146935" y="377825"/>
            <a:ext cx="26593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pi+/gamma, d = 230 mm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9870" y="596265"/>
            <a:ext cx="4361815" cy="28416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579870" y="227965"/>
            <a:ext cx="44627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pi-/gamma, d = 150 mm delta_crystal = 16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2860" y="685800"/>
            <a:ext cx="4310380" cy="27686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2860" y="3974465"/>
            <a:ext cx="4187825" cy="267271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619250" y="5344795"/>
            <a:ext cx="13830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pi-, phi = 10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6865" y="3890645"/>
            <a:ext cx="4274820" cy="275653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369310" y="2430145"/>
            <a:ext cx="22339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Threshold = 0.1GeV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643495" y="3522345"/>
            <a:ext cx="24752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pi-/gamma, d = 90 mm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13</a:t>
            </a:fld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12192000" cy="1194746"/>
          </a:xfrm>
          <a:prstGeom prst="rect">
            <a:avLst/>
          </a:prstGeom>
          <a:gradFill flip="none" rotWithShape="1">
            <a:gsLst>
              <a:gs pos="20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-102243"/>
            <a:ext cx="10515600" cy="1325563"/>
          </a:xfrm>
        </p:spPr>
        <p:txBody>
          <a:bodyPr/>
          <a:lstStyle/>
          <a:p>
            <a:r>
              <a:rPr kumimoji="1" lang="en-US" altLang="zh-CN" dirty="0"/>
              <a:t>Outline</a:t>
            </a:r>
            <a:endParaRPr kumimoji="1"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3751-9E4E-824C-81BB-85BF65CDE4DB}" type="slidenum">
              <a:rPr kumimoji="1" lang="zh-CN" altLang="en-US" smtClean="0"/>
              <a:t>2</a:t>
            </a:fld>
            <a:endParaRPr kumimoji="1"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954133" y="1364535"/>
            <a:ext cx="10433957" cy="4954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60000"/>
              <a:buFont typeface="Wingdings" panose="05000000000000000000" pitchFamily="2" charset="2"/>
              <a:buChar char="l"/>
            </a:pPr>
            <a:r>
              <a:rPr kumimoji="1" lang="en-US" altLang="zh-CN" sz="2800" dirty="0">
                <a:sym typeface="+mn-ea"/>
              </a:rPr>
              <a:t>cross-crystal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Fan</a:t>
            </a:r>
            <a:r>
              <a:rPr kumimoji="1" lang="zh-CN" altLang="en-US" sz="2800" dirty="0"/>
              <a:t> </a:t>
            </a:r>
            <a:r>
              <a:rPr kumimoji="1" lang="en-US" altLang="zh-CN" sz="2800" dirty="0" err="1"/>
              <a:t>Ecal</a:t>
            </a:r>
            <a:r>
              <a:rPr kumimoji="1" lang="en-US" altLang="zh-CN" sz="2800" dirty="0"/>
              <a:t>: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basic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concept</a:t>
            </a:r>
          </a:p>
          <a:p>
            <a:pPr marL="2286000" lvl="4" indent="-457200">
              <a:buSzPct val="60000"/>
              <a:buFont typeface="Wingdings" panose="05000000000000000000" pitchFamily="2" charset="2"/>
              <a:buChar char="l"/>
            </a:pPr>
            <a:endParaRPr kumimoji="1" lang="en-US" altLang="zh-CN" sz="3200" dirty="0"/>
          </a:p>
          <a:p>
            <a:pPr marL="0" lvl="1" indent="-457200">
              <a:buSzPct val="60000"/>
              <a:buFont typeface="Wingdings" panose="05000000000000000000" pitchFamily="2" charset="2"/>
              <a:buChar char="l"/>
            </a:pPr>
            <a:r>
              <a:rPr kumimoji="1" lang="en-US" altLang="zh-CN" sz="2800" dirty="0">
                <a:sym typeface="+mn-ea"/>
              </a:rPr>
              <a:t>Performance with cross-crystal Fan ECAL</a:t>
            </a:r>
          </a:p>
          <a:p>
            <a:pPr lvl="2" indent="-457200">
              <a:buSzPct val="60000"/>
              <a:buFont typeface="Wingdings" panose="05000000000000000000" pitchFamily="2" charset="2"/>
              <a:buChar char="l"/>
            </a:pPr>
            <a:r>
              <a:rPr lang="en-US" altLang="zh-CN" sz="2000" dirty="0"/>
              <a:t>Energy resolution</a:t>
            </a:r>
          </a:p>
          <a:p>
            <a:pPr lvl="2" indent="-457200">
              <a:buSzPct val="60000"/>
              <a:buFont typeface="Wingdings" panose="05000000000000000000" pitchFamily="2" charset="2"/>
              <a:buChar char="l"/>
            </a:pPr>
            <a:r>
              <a:rPr lang="en-US" altLang="zh-CN" sz="2000" dirty="0"/>
              <a:t>Separation power of close-by particles</a:t>
            </a:r>
          </a:p>
          <a:p>
            <a:pPr lvl="3" indent="-457200">
              <a:buSzPct val="60000"/>
              <a:buFont typeface="Wingdings" panose="05000000000000000000" pitchFamily="2" charset="2"/>
              <a:buChar char="l"/>
            </a:pPr>
            <a:r>
              <a:rPr lang="en-US" altLang="zh-CN" sz="2000" dirty="0"/>
              <a:t>separation method</a:t>
            </a:r>
          </a:p>
          <a:p>
            <a:pPr marL="1371600" lvl="5" indent="-457200">
              <a:buSzPct val="60000"/>
              <a:buFont typeface="Wingdings" panose="05000000000000000000" pitchFamily="2" charset="2"/>
              <a:buChar char="l"/>
            </a:pPr>
            <a:r>
              <a:rPr kumimoji="1" lang="el-GR" altLang="zh-CN" sz="2000" dirty="0">
                <a:sym typeface="+mn-ea"/>
              </a:rPr>
              <a:t>γ</a:t>
            </a:r>
            <a:r>
              <a:rPr kumimoji="1" lang="en-US" altLang="zh-CN" sz="2000" dirty="0">
                <a:sym typeface="+mn-ea"/>
              </a:rPr>
              <a:t>/</a:t>
            </a:r>
            <a:r>
              <a:rPr kumimoji="1" lang="en-US" altLang="zh-CN" sz="2000" dirty="0" err="1">
                <a:sym typeface="+mn-ea"/>
              </a:rPr>
              <a:t>γ</a:t>
            </a:r>
            <a:r>
              <a:rPr lang="zh-CN" altLang="en-US" sz="2000" dirty="0">
                <a:latin typeface="Calibri" panose="020F0502020204030204" charset="0"/>
                <a:ea typeface="黑体" panose="02010609060101010101" pitchFamily="49" charset="-122"/>
                <a:cs typeface="Calibri" panose="020F0502020204030204" charset="0"/>
                <a:sym typeface="+mn-ea"/>
              </a:rPr>
              <a:t> </a:t>
            </a:r>
            <a:r>
              <a:rPr lang="en-US" altLang="zh-CN" sz="2000" dirty="0">
                <a:latin typeface="Calibri" panose="020F0502020204030204" charset="0"/>
                <a:ea typeface="黑体" panose="02010609060101010101" pitchFamily="49" charset="-122"/>
                <a:cs typeface="Calibri" panose="020F0502020204030204" charset="0"/>
                <a:sym typeface="+mn-ea"/>
              </a:rPr>
              <a:t>separation </a:t>
            </a:r>
          </a:p>
          <a:p>
            <a:pPr marL="1371600" lvl="5" indent="-457200">
              <a:buSzPct val="60000"/>
              <a:buFont typeface="Wingdings" panose="05000000000000000000" pitchFamily="2" charset="2"/>
              <a:buChar char="l"/>
            </a:pPr>
            <a:r>
              <a:rPr kumimoji="1" lang="en-US" altLang="zh-CN" sz="2000" dirty="0" err="1">
                <a:sym typeface="+mn-ea"/>
              </a:rPr>
              <a:t>γ</a:t>
            </a:r>
            <a:r>
              <a:rPr kumimoji="1" lang="en-US" altLang="zh-CN" sz="2000" dirty="0">
                <a:sym typeface="+mn-ea"/>
              </a:rPr>
              <a:t>/π</a:t>
            </a:r>
            <a:r>
              <a:rPr kumimoji="1" lang="en-US" altLang="zh-CN" sz="2000" baseline="30000" dirty="0">
                <a:uFillTx/>
                <a:sym typeface="+mn-ea"/>
              </a:rPr>
              <a:t>-</a:t>
            </a:r>
            <a:r>
              <a:rPr lang="en-US" altLang="zh-CN" sz="2000" dirty="0">
                <a:latin typeface="Calibri" panose="020F0502020204030204" charset="0"/>
                <a:ea typeface="黑体" panose="02010609060101010101" pitchFamily="49" charset="-122"/>
                <a:cs typeface="Calibri" panose="020F0502020204030204" charset="0"/>
                <a:sym typeface="+mn-ea"/>
              </a:rPr>
              <a:t> separation</a:t>
            </a:r>
            <a:endParaRPr lang="en-US" altLang="zh-CN" sz="2000" dirty="0">
              <a:latin typeface="Calibri" panose="020F0502020204030204" charset="0"/>
              <a:ea typeface="黑体" panose="02010609060101010101" pitchFamily="49" charset="-122"/>
              <a:cs typeface="Calibri" panose="020F0502020204030204" charset="0"/>
            </a:endParaRPr>
          </a:p>
          <a:p>
            <a:pPr marL="914400" lvl="1" indent="-457200">
              <a:buSzPct val="60000"/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Calibri" panose="020F0502020204030204" charset="0"/>
                <a:ea typeface="黑体" panose="02010609060101010101" pitchFamily="49" charset="-122"/>
                <a:cs typeface="Calibri" panose="020F0502020204030204" charset="0"/>
                <a:sym typeface="+mn-ea"/>
              </a:rPr>
              <a:t>Boson mass resolution  </a:t>
            </a:r>
            <a:endParaRPr kumimoji="1" lang="en-US" altLang="zh-CN" sz="2000" dirty="0"/>
          </a:p>
          <a:p>
            <a:pPr marL="914400" lvl="1" indent="-457200">
              <a:buSzPct val="60000"/>
              <a:buFont typeface="Wingdings" panose="05000000000000000000" pitchFamily="2" charset="2"/>
              <a:buChar char="l"/>
            </a:pPr>
            <a:r>
              <a:rPr kumimoji="1" lang="zh-CN" altLang="en-US" sz="2000" dirty="0"/>
              <a:t>Ghost Hit in cross-crystal Fan design</a:t>
            </a:r>
          </a:p>
          <a:p>
            <a:pPr lvl="1" indent="0">
              <a:buSzPct val="60000"/>
              <a:buFont typeface="Wingdings" panose="05000000000000000000" pitchFamily="2" charset="2"/>
              <a:buNone/>
            </a:pPr>
            <a:endParaRPr kumimoji="1" lang="en-US" altLang="zh-CN" sz="3200" dirty="0"/>
          </a:p>
          <a:p>
            <a:pPr marL="457200" indent="-457200">
              <a:buSzPct val="60000"/>
              <a:buFont typeface="Wingdings" panose="05000000000000000000" pitchFamily="2" charset="2"/>
              <a:buChar char="l"/>
            </a:pPr>
            <a:r>
              <a:rPr kumimoji="1" lang="en-US" altLang="zh-CN" sz="2800" dirty="0"/>
              <a:t>Summary</a:t>
            </a:r>
          </a:p>
          <a:p>
            <a:endParaRPr kumimoji="1" lang="en-US" altLang="zh-CN" sz="2800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DA374-B6F4-4B4D-91C7-EC0D372F62A5}" type="datetime1">
              <a:rPr kumimoji="1" lang="zh-CN" altLang="en-US" smtClean="0"/>
              <a:t>2022/6/8</a:t>
            </a:fld>
            <a:endParaRPr kumimoji="1" lang="zh-CN" altLang="en-US" dirty="0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GB" altLang="zh-CN"/>
              <a:t>CEPC physics and detector meeting</a:t>
            </a:r>
            <a:endParaRPr kumimoji="1"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729" y="1291553"/>
            <a:ext cx="5429393" cy="5268311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0"/>
            <a:ext cx="12192000" cy="1194746"/>
          </a:xfrm>
          <a:prstGeom prst="rect">
            <a:avLst/>
          </a:prstGeom>
          <a:gradFill flip="none" rotWithShape="1">
            <a:gsLst>
              <a:gs pos="20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-68021"/>
            <a:ext cx="10515600" cy="1325563"/>
          </a:xfrm>
        </p:spPr>
        <p:txBody>
          <a:bodyPr/>
          <a:lstStyle/>
          <a:p>
            <a:r>
              <a:rPr kumimoji="1" lang="en-US" altLang="zh-CN" dirty="0"/>
              <a:t>Basic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concept</a:t>
            </a:r>
            <a:endParaRPr kumimoji="1" lang="zh-CN" altLang="en-US" dirty="0"/>
          </a:p>
        </p:txBody>
      </p:sp>
      <p:cxnSp>
        <p:nvCxnSpPr>
          <p:cNvPr id="12" name="直线箭头连接符 11"/>
          <p:cNvCxnSpPr/>
          <p:nvPr/>
        </p:nvCxnSpPr>
        <p:spPr>
          <a:xfrm flipV="1">
            <a:off x="7360267" y="1585609"/>
            <a:ext cx="0" cy="2340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线箭头连接符 15"/>
          <p:cNvCxnSpPr/>
          <p:nvPr/>
        </p:nvCxnSpPr>
        <p:spPr>
          <a:xfrm flipV="1">
            <a:off x="7360267" y="1789889"/>
            <a:ext cx="995793" cy="2062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线箭头连接符 19"/>
          <p:cNvCxnSpPr/>
          <p:nvPr/>
        </p:nvCxnSpPr>
        <p:spPr>
          <a:xfrm flipV="1">
            <a:off x="7396426" y="2986391"/>
            <a:ext cx="1689208" cy="865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7120647" y="2577830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r1</a:t>
            </a:r>
            <a:endParaRPr kumimoji="1" lang="zh-CN" altLang="en-US" dirty="0"/>
          </a:p>
        </p:txBody>
      </p:sp>
      <p:sp>
        <p:nvSpPr>
          <p:cNvPr id="24" name="文本框 23"/>
          <p:cNvSpPr txBox="1"/>
          <p:nvPr/>
        </p:nvSpPr>
        <p:spPr>
          <a:xfrm>
            <a:off x="8127307" y="3234606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r2</a:t>
            </a:r>
            <a:endParaRPr kumimoji="1" lang="zh-CN" altLang="en-US" dirty="0"/>
          </a:p>
        </p:txBody>
      </p:sp>
      <p:cxnSp>
        <p:nvCxnSpPr>
          <p:cNvPr id="30" name="直线连接符 29"/>
          <p:cNvCxnSpPr/>
          <p:nvPr/>
        </p:nvCxnSpPr>
        <p:spPr>
          <a:xfrm flipV="1">
            <a:off x="7313119" y="1805597"/>
            <a:ext cx="1031951" cy="146100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7676772" y="1832194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D</a:t>
            </a:r>
            <a:endParaRPr kumimoji="1" lang="zh-CN" altLang="en-US" dirty="0"/>
          </a:p>
        </p:txBody>
      </p:sp>
      <p:sp>
        <p:nvSpPr>
          <p:cNvPr id="39" name="文本框 38"/>
          <p:cNvSpPr txBox="1"/>
          <p:nvPr/>
        </p:nvSpPr>
        <p:spPr>
          <a:xfrm>
            <a:off x="7316146" y="304994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/>
              <a:t>φ</a:t>
            </a:r>
            <a:endParaRPr kumimoji="1" lang="zh-CN" altLang="en-US" dirty="0"/>
          </a:p>
        </p:txBody>
      </p:sp>
      <p:sp>
        <p:nvSpPr>
          <p:cNvPr id="41" name="弧 40"/>
          <p:cNvSpPr/>
          <p:nvPr/>
        </p:nvSpPr>
        <p:spPr>
          <a:xfrm>
            <a:off x="7220566" y="3433674"/>
            <a:ext cx="279400" cy="285524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" name="弧 42"/>
          <p:cNvSpPr/>
          <p:nvPr/>
        </p:nvSpPr>
        <p:spPr>
          <a:xfrm>
            <a:off x="7235006" y="1845713"/>
            <a:ext cx="264960" cy="208762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" name="文本框 43"/>
          <p:cNvSpPr txBox="1"/>
          <p:nvPr/>
        </p:nvSpPr>
        <p:spPr>
          <a:xfrm>
            <a:off x="7290638" y="1319895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alpha</a:t>
            </a:r>
            <a:endParaRPr kumimoji="1" lang="zh-CN" altLang="en-US" dirty="0"/>
          </a:p>
        </p:txBody>
      </p:sp>
      <p:sp>
        <p:nvSpPr>
          <p:cNvPr id="45" name="文本框 44"/>
          <p:cNvSpPr txBox="1"/>
          <p:nvPr/>
        </p:nvSpPr>
        <p:spPr>
          <a:xfrm>
            <a:off x="161925" y="1584960"/>
            <a:ext cx="4519295" cy="4707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SzPct val="70000"/>
              <a:buFont typeface="Wingdings" panose="05000000000000000000" pitchFamily="2" charset="2"/>
              <a:buChar char="l"/>
            </a:pPr>
            <a:r>
              <a:rPr lang="en-GB" altLang="zh-CN" sz="1600" dirty="0"/>
              <a:t>Crystal not pointing back to IP</a:t>
            </a:r>
            <a:r>
              <a:rPr lang="zh-CN" altLang="en-US" sz="1600" dirty="0"/>
              <a:t> </a:t>
            </a:r>
            <a:r>
              <a:rPr lang="en-GB" altLang="zh-CN" sz="1600" dirty="0"/>
              <a:t>(Z axis)</a:t>
            </a:r>
          </a:p>
          <a:p>
            <a:pPr marL="742950" lvl="1" indent="-285750" algn="l">
              <a:buSzPct val="70000"/>
              <a:buFont typeface="Wingdings" panose="05000000000000000000" pitchFamily="2" charset="2"/>
              <a:buChar char="l"/>
            </a:pPr>
            <a:r>
              <a:rPr lang="en-GB" altLang="zh-CN" sz="1400" dirty="0"/>
              <a:t>Angle with inner det. radius is </a:t>
            </a:r>
            <a:r>
              <a:rPr lang="en-US" altLang="zh-CN" sz="1400" dirty="0"/>
              <a:t>alpha</a:t>
            </a:r>
          </a:p>
          <a:p>
            <a:pPr marL="742950" lvl="1" indent="-285750" algn="l">
              <a:buSzPct val="70000"/>
              <a:buFont typeface="Wingdings" panose="05000000000000000000" pitchFamily="2" charset="2"/>
              <a:buChar char="l"/>
            </a:pPr>
            <a:r>
              <a:rPr lang="en-GB" altLang="zh-CN" sz="1400" dirty="0"/>
              <a:t>alpha </a:t>
            </a:r>
            <a:r>
              <a:rPr lang="en-US" altLang="zh-CN" sz="1400" dirty="0"/>
              <a:t>&lt;</a:t>
            </a:r>
            <a:r>
              <a:rPr lang="en-GB" altLang="zh-CN" sz="1400" dirty="0"/>
              <a:t>= </a:t>
            </a:r>
            <a:r>
              <a:rPr lang="en-US" altLang="zh-CN" sz="1400" dirty="0"/>
              <a:t>9</a:t>
            </a:r>
            <a:r>
              <a:rPr lang="en-GB" altLang="zh-CN" sz="1400" dirty="0"/>
              <a:t>0°</a:t>
            </a:r>
          </a:p>
          <a:p>
            <a:pPr marL="285750" lvl="1" indent="-285750" algn="l">
              <a:buSzPct val="70000"/>
              <a:buFont typeface="Wingdings" panose="05000000000000000000" pitchFamily="2" charset="2"/>
              <a:buChar char="l"/>
            </a:pPr>
            <a:r>
              <a:rPr lang="en-GB" altLang="zh-CN" sz="1600" dirty="0"/>
              <a:t>Transverse Segmentation</a:t>
            </a:r>
          </a:p>
          <a:p>
            <a:pPr marL="742950" lvl="2" indent="-285750" algn="l">
              <a:buSzPct val="70000"/>
              <a:buFont typeface="Wingdings" panose="05000000000000000000" pitchFamily="2" charset="2"/>
              <a:buChar char="l"/>
            </a:pPr>
            <a:r>
              <a:rPr lang="en-GB" altLang="zh-CN" sz="1400" dirty="0"/>
              <a:t>D</a:t>
            </a:r>
            <a:r>
              <a:rPr lang="en-US" altLang="zh-CN" sz="1400" dirty="0" err="1"/>
              <a:t>ifferent</a:t>
            </a:r>
            <a:r>
              <a:rPr lang="zh-CN" altLang="en-US" sz="1400" dirty="0"/>
              <a:t> </a:t>
            </a:r>
            <a:r>
              <a:rPr lang="en-US" altLang="zh-CN" sz="1400" dirty="0"/>
              <a:t>number</a:t>
            </a:r>
            <a:r>
              <a:rPr lang="zh-CN" altLang="en-US" sz="1400" dirty="0"/>
              <a:t> </a:t>
            </a:r>
            <a:r>
              <a:rPr lang="en-US" altLang="zh-CN" sz="1400" dirty="0"/>
              <a:t>of</a:t>
            </a:r>
            <a:r>
              <a:rPr lang="zh-CN" altLang="en-US" sz="1400" dirty="0"/>
              <a:t> </a:t>
            </a:r>
            <a:r>
              <a:rPr lang="en-US" altLang="zh-CN" sz="1400" dirty="0"/>
              <a:t>layers</a:t>
            </a:r>
            <a:r>
              <a:rPr lang="zh-CN" altLang="en-US" sz="1400" dirty="0"/>
              <a:t> </a:t>
            </a:r>
            <a:endParaRPr lang="en-US" altLang="zh-CN" sz="1400" dirty="0"/>
          </a:p>
          <a:p>
            <a:pPr marL="285750" lvl="1" indent="-285750" algn="l">
              <a:buSzPct val="70000"/>
              <a:buFont typeface="Wingdings" panose="05000000000000000000" pitchFamily="2" charset="2"/>
              <a:buChar char="l"/>
            </a:pPr>
            <a:r>
              <a:rPr lang="en-GB" altLang="zh-CN" sz="1600" dirty="0"/>
              <a:t>Uniform along Z</a:t>
            </a:r>
          </a:p>
          <a:p>
            <a:pPr marL="0" lvl="1" indent="-285750" algn="l">
              <a:buSzPct val="70000"/>
              <a:buFont typeface="Wingdings" panose="05000000000000000000" pitchFamily="2" charset="2"/>
              <a:buChar char="l"/>
            </a:pPr>
            <a:r>
              <a:rPr lang="en-US" sz="1600" dirty="0">
                <a:sym typeface="+mn-ea"/>
              </a:rPr>
              <a:t>Fine</a:t>
            </a:r>
            <a:r>
              <a:rPr lang="zh-CN" altLang="en-US" sz="1600" dirty="0">
                <a:sym typeface="+mn-ea"/>
              </a:rPr>
              <a:t> </a:t>
            </a:r>
            <a:r>
              <a:rPr lang="en-US" altLang="zh-CN" sz="1600" dirty="0">
                <a:sym typeface="+mn-ea"/>
              </a:rPr>
              <a:t>s</a:t>
            </a:r>
            <a:r>
              <a:rPr lang="en-US" sz="1600" dirty="0">
                <a:sym typeface="+mn-ea"/>
              </a:rPr>
              <a:t>egmentation of Z, Phi, r</a:t>
            </a:r>
            <a:endParaRPr lang="en-US" sz="1600" dirty="0">
              <a:solidFill>
                <a:schemeClr val="tx1"/>
              </a:solidFill>
            </a:endParaRPr>
          </a:p>
          <a:p>
            <a:pPr marL="0" lvl="1" indent="-285750" algn="l">
              <a:buSzPct val="70000"/>
              <a:buFont typeface="Wingdings" panose="05000000000000000000" pitchFamily="2" charset="2"/>
              <a:buChar char="l"/>
            </a:pPr>
            <a:r>
              <a:rPr lang="en-US" sz="1600" dirty="0">
                <a:sym typeface="+mn-ea"/>
              </a:rPr>
              <a:t>2D readout in Z, Phi plane, reduced readout electronics channels</a:t>
            </a:r>
            <a:endParaRPr lang="en-GB" altLang="zh-CN" sz="1600" dirty="0"/>
          </a:p>
          <a:p>
            <a:pPr marL="285750" lvl="1" indent="-285750" algn="l">
              <a:buSzPct val="70000"/>
              <a:buFont typeface="Wingdings" panose="05000000000000000000" pitchFamily="2" charset="2"/>
              <a:buChar char="l"/>
            </a:pPr>
            <a:r>
              <a:rPr lang="en-GB" altLang="zh-CN" sz="1600" dirty="0"/>
              <a:t>r</a:t>
            </a:r>
            <a:r>
              <a:rPr lang="en-US" altLang="zh-CN" sz="1600" dirty="0"/>
              <a:t>2</a:t>
            </a:r>
            <a:r>
              <a:rPr lang="en-GB" altLang="zh-CN" sz="1600" dirty="0"/>
              <a:t> = 1.</a:t>
            </a:r>
            <a:r>
              <a:rPr lang="en-US" altLang="zh-CN" sz="1600" dirty="0"/>
              <a:t>9</a:t>
            </a:r>
            <a:r>
              <a:rPr lang="en-GB" altLang="zh-CN" sz="1600" dirty="0"/>
              <a:t> m, r</a:t>
            </a:r>
            <a:r>
              <a:rPr lang="en-US" altLang="zh-CN" sz="1600" dirty="0"/>
              <a:t>1</a:t>
            </a:r>
            <a:r>
              <a:rPr lang="en-GB" altLang="zh-CN" sz="1600" dirty="0"/>
              <a:t> = 2.</a:t>
            </a:r>
            <a:r>
              <a:rPr lang="en-US" altLang="zh-CN" sz="1600" dirty="0"/>
              <a:t>2</a:t>
            </a:r>
            <a:r>
              <a:rPr lang="en-GB" altLang="zh-CN" sz="1600" dirty="0"/>
              <a:t> m</a:t>
            </a:r>
            <a:endParaRPr lang="en-GB" altLang="zh-CN" dirty="0"/>
          </a:p>
          <a:p>
            <a:pPr marL="285750" lvl="1" indent="-285750" algn="l">
              <a:buFont typeface="Wingdings" panose="05000000000000000000" pitchFamily="2" charset="2"/>
              <a:buChar char="l"/>
            </a:pPr>
            <a:endParaRPr lang="en-GB" altLang="zh-CN" sz="1600" dirty="0"/>
          </a:p>
          <a:p>
            <a:pPr marL="285750" lvl="1" indent="-285750" algn="l">
              <a:buSzPct val="70000"/>
              <a:buFont typeface="Wingdings" panose="05000000000000000000" pitchFamily="2" charset="2"/>
              <a:buChar char="l"/>
            </a:pPr>
            <a:r>
              <a:rPr lang="en-GB" altLang="zh-CN" sz="1600" dirty="0"/>
              <a:t>Simulation and reconstruction done using CEPCSW </a:t>
            </a:r>
          </a:p>
          <a:p>
            <a:pPr marL="742950" lvl="2" indent="-285750" algn="l">
              <a:buSzPct val="70000"/>
              <a:buFont typeface="Wingdings" panose="05000000000000000000" pitchFamily="2" charset="2"/>
              <a:buChar char="l"/>
            </a:pPr>
            <a:r>
              <a:rPr lang="en-GB" altLang="zh-CN" sz="1400" dirty="0"/>
              <a:t>Geometry implemented by Chengdong FU</a:t>
            </a:r>
          </a:p>
          <a:p>
            <a:pPr marL="742950" lvl="2" indent="-285750" algn="l">
              <a:buSzPct val="70000"/>
              <a:buFont typeface="Wingdings" panose="05000000000000000000" pitchFamily="2" charset="2"/>
              <a:buChar char="l"/>
            </a:pPr>
            <a:r>
              <a:rPr lang="en-GB" altLang="zh-CN" sz="1400" dirty="0"/>
              <a:t>Simulation readout using carloStep info (no digitization)</a:t>
            </a:r>
          </a:p>
          <a:p>
            <a:pPr marL="742950" lvl="2" indent="-285750" algn="l">
              <a:buSzPct val="70000"/>
              <a:buFont typeface="Wingdings" panose="05000000000000000000" pitchFamily="2" charset="2"/>
              <a:buChar char="l"/>
            </a:pPr>
            <a:r>
              <a:rPr lang="en-GB" altLang="zh-CN" sz="1400" dirty="0"/>
              <a:t>Reconstruction code initially provided by Fangyi Guo</a:t>
            </a:r>
          </a:p>
          <a:p>
            <a:pPr marL="742950" lvl="2" indent="-285750" algn="l">
              <a:buSzPct val="70000"/>
              <a:buFont typeface="Wingdings" panose="05000000000000000000" pitchFamily="2" charset="2"/>
              <a:buChar char="l"/>
            </a:pPr>
            <a:r>
              <a:rPr lang="en-GB" altLang="zh-CN" sz="1400" dirty="0"/>
              <a:t>Development and reconfiguration by Huaqiao Zhang and X. Zha</a:t>
            </a:r>
            <a:r>
              <a:rPr lang="en-US" altLang="en-GB" sz="1400" dirty="0"/>
              <a:t>o</a:t>
            </a:r>
            <a:endParaRPr kumimoji="1" lang="zh-CN" altLang="en-US" dirty="0"/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6515" y="1585609"/>
            <a:ext cx="2295984" cy="1778530"/>
          </a:xfrm>
          <a:prstGeom prst="rect">
            <a:avLst/>
          </a:prstGeom>
        </p:spPr>
      </p:pic>
      <p:sp>
        <p:nvSpPr>
          <p:cNvPr id="48" name="文本框 47"/>
          <p:cNvSpPr txBox="1"/>
          <p:nvPr/>
        </p:nvSpPr>
        <p:spPr>
          <a:xfrm>
            <a:off x="161637" y="6225648"/>
            <a:ext cx="7581058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Cited</a:t>
            </a:r>
            <a:r>
              <a:rPr kumimoji="1" lang="zh-CN" altLang="en-US" dirty="0"/>
              <a:t> </a:t>
            </a:r>
            <a:r>
              <a:rPr kumimoji="1" lang="en-US" altLang="zh-CN" sz="1400" dirty="0">
                <a:hlinkClick r:id="rId5"/>
              </a:rPr>
              <a:t>:</a:t>
            </a:r>
            <a:r>
              <a:rPr kumimoji="1" lang="zh-CN" altLang="en-US" sz="1400" dirty="0">
                <a:hlinkClick r:id="rId5"/>
              </a:rPr>
              <a:t> </a:t>
            </a:r>
            <a:r>
              <a:rPr kumimoji="1" lang="en-US" altLang="zh-CN" sz="1400" dirty="0">
                <a:hlinkClick r:id="rId5"/>
              </a:rPr>
              <a:t>Huaqiao</a:t>
            </a:r>
            <a:r>
              <a:rPr kumimoji="1" lang="zh-CN" altLang="en-US" sz="1400" dirty="0">
                <a:hlinkClick r:id="rId5"/>
              </a:rPr>
              <a:t> </a:t>
            </a:r>
            <a:r>
              <a:rPr kumimoji="1" lang="en-US" altLang="zh-CN" sz="1400" dirty="0">
                <a:hlinkClick r:id="rId5"/>
              </a:rPr>
              <a:t>Zhang,</a:t>
            </a:r>
            <a:r>
              <a:rPr kumimoji="1" lang="zh-CN" altLang="en-US" sz="1400" dirty="0">
                <a:hlinkClick r:id="rId5"/>
              </a:rPr>
              <a:t> </a:t>
            </a:r>
            <a:r>
              <a:rPr lang="en-GB" altLang="zh-CN" sz="1400" dirty="0">
                <a:hlinkClick r:id="rId5"/>
              </a:rPr>
              <a:t>New idea of Crystal fan(</a:t>
            </a:r>
            <a:r>
              <a:rPr lang="zh-CN" altLang="en-US" sz="1400" dirty="0">
                <a:hlinkClick r:id="rId5"/>
              </a:rPr>
              <a:t>晶扇</a:t>
            </a:r>
            <a:r>
              <a:rPr lang="en-US" altLang="zh-CN" sz="1400" dirty="0">
                <a:hlinkClick r:id="rId5"/>
              </a:rPr>
              <a:t>) </a:t>
            </a:r>
            <a:r>
              <a:rPr lang="en-GB" altLang="zh-CN" sz="1400" dirty="0" err="1">
                <a:hlinkClick r:id="rId5"/>
              </a:rPr>
              <a:t>Ecal</a:t>
            </a:r>
            <a:r>
              <a:rPr lang="en-GB" altLang="zh-CN" sz="1400" dirty="0">
                <a:hlinkClick r:id="rId5"/>
              </a:rPr>
              <a:t> for CEPC</a:t>
            </a:r>
            <a:endParaRPr lang="en-GB" altLang="zh-CN" sz="1400" dirty="0"/>
          </a:p>
          <a:p>
            <a:r>
              <a:rPr lang="zh-CN" altLang="en-US" sz="1400" dirty="0"/>
              <a:t>          </a:t>
            </a:r>
            <a:r>
              <a:rPr lang="en-US" altLang="zh-CN" sz="1400" dirty="0"/>
              <a:t>  </a:t>
            </a:r>
            <a:r>
              <a:rPr lang="zh-CN" altLang="en-US" sz="1400" dirty="0"/>
              <a:t> </a:t>
            </a:r>
            <a:r>
              <a:rPr lang="en-GB" altLang="zh-CN" sz="1400" dirty="0">
                <a:hlinkClick r:id="rId6"/>
              </a:rPr>
              <a:t>Huaqiao Zhang, </a:t>
            </a:r>
            <a:r>
              <a:rPr lang="en-GB" altLang="zh-CN" sz="1400" u="sng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Energy/position resolution of Crystal Fan Ecal for CEPC</a:t>
            </a:r>
            <a:endParaRPr lang="en-GB" altLang="zh-CN" sz="1400" u="sng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altLang="zh-CN" sz="1400" dirty="0"/>
          </a:p>
          <a:p>
            <a:endParaRPr kumimoji="1" lang="en-GB" altLang="zh-CN" sz="1400" dirty="0"/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0124" y="4350482"/>
            <a:ext cx="2512375" cy="1472549"/>
          </a:xfrm>
          <a:prstGeom prst="rect">
            <a:avLst/>
          </a:prstGeom>
        </p:spPr>
      </p:pic>
      <p:sp>
        <p:nvSpPr>
          <p:cNvPr id="56" name="右箭头 55"/>
          <p:cNvSpPr/>
          <p:nvPr/>
        </p:nvSpPr>
        <p:spPr>
          <a:xfrm rot="3734672">
            <a:off x="10688846" y="3698619"/>
            <a:ext cx="986604" cy="2938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364371" y="1207749"/>
            <a:ext cx="3056351" cy="363255"/>
          </a:xfrm>
          <a:custGeom>
            <a:avLst/>
            <a:gdLst>
              <a:gd name="connsiteX0" fmla="*/ 0 w 3056351"/>
              <a:gd name="connsiteY0" fmla="*/ 0 h 363255"/>
              <a:gd name="connsiteX1" fmla="*/ 3056351 w 3056351"/>
              <a:gd name="connsiteY1" fmla="*/ 0 h 363255"/>
              <a:gd name="connsiteX2" fmla="*/ 3056351 w 3056351"/>
              <a:gd name="connsiteY2" fmla="*/ 363255 h 363255"/>
              <a:gd name="connsiteX3" fmla="*/ 0 w 3056351"/>
              <a:gd name="connsiteY3" fmla="*/ 363255 h 363255"/>
              <a:gd name="connsiteX4" fmla="*/ 0 w 3056351"/>
              <a:gd name="connsiteY4" fmla="*/ 0 h 363255"/>
              <a:gd name="connsiteX0-1" fmla="*/ 0 w 3056351"/>
              <a:gd name="connsiteY0-2" fmla="*/ 275573 h 363255"/>
              <a:gd name="connsiteX1-3" fmla="*/ 3056351 w 3056351"/>
              <a:gd name="connsiteY1-4" fmla="*/ 0 h 363255"/>
              <a:gd name="connsiteX2-5" fmla="*/ 3056351 w 3056351"/>
              <a:gd name="connsiteY2-6" fmla="*/ 363255 h 363255"/>
              <a:gd name="connsiteX3-7" fmla="*/ 0 w 3056351"/>
              <a:gd name="connsiteY3-8" fmla="*/ 363255 h 363255"/>
              <a:gd name="connsiteX4-9" fmla="*/ 0 w 3056351"/>
              <a:gd name="connsiteY4-10" fmla="*/ 275573 h 3632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056351" h="363255">
                <a:moveTo>
                  <a:pt x="0" y="275573"/>
                </a:moveTo>
                <a:lnTo>
                  <a:pt x="3056351" y="0"/>
                </a:lnTo>
                <a:lnTo>
                  <a:pt x="3056351" y="363255"/>
                </a:lnTo>
                <a:lnTo>
                  <a:pt x="0" y="363255"/>
                </a:lnTo>
                <a:lnTo>
                  <a:pt x="0" y="275573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0812307" y="1303763"/>
            <a:ext cx="1431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C00000"/>
                </a:solidFill>
              </a:rPr>
              <a:t>Alpha</a:t>
            </a:r>
            <a:r>
              <a:rPr kumimoji="1" lang="zh-CN" altLang="en-US" dirty="0">
                <a:solidFill>
                  <a:srgbClr val="C00000"/>
                </a:solidFill>
              </a:rPr>
              <a:t> </a:t>
            </a:r>
            <a:r>
              <a:rPr kumimoji="1" lang="en-US" altLang="zh-CN" dirty="0">
                <a:solidFill>
                  <a:srgbClr val="C00000"/>
                </a:solidFill>
              </a:rPr>
              <a:t>=</a:t>
            </a:r>
            <a:r>
              <a:rPr kumimoji="1" lang="zh-CN" altLang="en-US" dirty="0">
                <a:solidFill>
                  <a:srgbClr val="C00000"/>
                </a:solidFill>
              </a:rPr>
              <a:t> </a:t>
            </a:r>
            <a:r>
              <a:rPr kumimoji="1" lang="en-US" altLang="zh-CN" dirty="0">
                <a:solidFill>
                  <a:srgbClr val="C00000"/>
                </a:solidFill>
              </a:rPr>
              <a:t>30</a:t>
            </a:r>
            <a:r>
              <a:rPr kumimoji="1" lang="zh-CN" altLang="en-US" dirty="0">
                <a:solidFill>
                  <a:srgbClr val="C00000"/>
                </a:solidFill>
              </a:rPr>
              <a:t> </a:t>
            </a:r>
            <a:r>
              <a:rPr kumimoji="1" lang="en-US" altLang="zh-CN" dirty="0">
                <a:solidFill>
                  <a:srgbClr val="C00000"/>
                </a:solidFill>
              </a:rPr>
              <a:t>°</a:t>
            </a:r>
          </a:p>
          <a:p>
            <a:r>
              <a:rPr kumimoji="1" lang="zh-CN" altLang="en-US" dirty="0">
                <a:solidFill>
                  <a:srgbClr val="C00000"/>
                </a:solidFill>
              </a:rPr>
              <a:t> </a:t>
            </a:r>
            <a:r>
              <a:rPr kumimoji="1" lang="en-US" altLang="zh-CN" dirty="0">
                <a:solidFill>
                  <a:srgbClr val="C00000"/>
                </a:solidFill>
              </a:rPr>
              <a:t>14</a:t>
            </a:r>
            <a:r>
              <a:rPr kumimoji="1" lang="zh-CN" altLang="en-US" dirty="0">
                <a:solidFill>
                  <a:srgbClr val="C00000"/>
                </a:solidFill>
              </a:rPr>
              <a:t> </a:t>
            </a:r>
            <a:r>
              <a:rPr kumimoji="1" lang="en-US" altLang="zh-CN" dirty="0">
                <a:solidFill>
                  <a:srgbClr val="C00000"/>
                </a:solidFill>
              </a:rPr>
              <a:t>layers</a:t>
            </a:r>
            <a:endParaRPr kumimoji="1" lang="zh-CN" altLang="en-US" dirty="0">
              <a:solidFill>
                <a:srgbClr val="C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3751-9E4E-824C-81BB-85BF65CDE4DB}" type="slidenum">
              <a:rPr kumimoji="1" lang="zh-CN" altLang="en-US" smtClean="0"/>
              <a:t>3</a:t>
            </a:fld>
            <a:endParaRPr kumimoji="1"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DD5DF-838F-E547-830D-1EB41CC062CD}" type="datetime1">
              <a:rPr kumimoji="1" lang="zh-CN" altLang="en-US" smtClean="0"/>
              <a:t>2022/6/8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GB" altLang="zh-CN"/>
              <a:t>CEPC physics and detector meeting</a:t>
            </a:r>
            <a:endParaRPr kumimoji="1"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12192000" cy="1136822"/>
          </a:xfrm>
          <a:prstGeom prst="rect">
            <a:avLst/>
          </a:prstGeom>
          <a:gradFill flip="none" rotWithShape="1">
            <a:gsLst>
              <a:gs pos="20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-102243"/>
            <a:ext cx="10515600" cy="1325563"/>
          </a:xfrm>
        </p:spPr>
        <p:txBody>
          <a:bodyPr/>
          <a:lstStyle/>
          <a:p>
            <a:r>
              <a:rPr kumimoji="1" lang="en-US" altLang="zh-CN" dirty="0"/>
              <a:t>cross-crystal</a:t>
            </a:r>
            <a:r>
              <a:rPr kumimoji="1" lang="zh-CN" altLang="en-US" dirty="0"/>
              <a:t> </a:t>
            </a:r>
            <a:r>
              <a:rPr kumimoji="1" lang="en-US" altLang="zh-CN" dirty="0"/>
              <a:t>Fan</a:t>
            </a:r>
            <a:r>
              <a:rPr kumimoji="1" lang="zh-CN" altLang="en-US" dirty="0"/>
              <a:t>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18618" y="1325582"/>
            <a:ext cx="5115697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70000"/>
              <a:buFont typeface="Wingdings" panose="05000000000000000000" pitchFamily="2" charset="2"/>
              <a:buChar char="l"/>
            </a:pP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improve 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phi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resolution accuracy:</a:t>
            </a:r>
          </a:p>
          <a:p>
            <a:pPr marL="742950" lvl="1" indent="-285750">
              <a:buSzPct val="70000"/>
              <a:buFont typeface="Wingdings" panose="05000000000000000000" pitchFamily="2" charset="2"/>
              <a:buChar char="l"/>
            </a:pPr>
            <a:r>
              <a:rPr kumimoji="1" lang="en-US" altLang="zh-CN" sz="1600" dirty="0">
                <a:sym typeface="+mn-ea"/>
              </a:rPr>
              <a:t>Crossing even and odd modules</a:t>
            </a:r>
            <a:endParaRPr kumimoji="1" lang="en-US" altLang="zh-CN" sz="1600" dirty="0"/>
          </a:p>
          <a:p>
            <a:pPr marL="742950" lvl="1" indent="-285750">
              <a:buSzPct val="70000"/>
              <a:buFont typeface="Wingdings" panose="05000000000000000000" pitchFamily="2" charset="2"/>
              <a:buChar char="l"/>
            </a:pPr>
            <a:r>
              <a:rPr kumimoji="1" lang="en-US" altLang="zh-CN" sz="1600" dirty="0">
                <a:sym typeface="+mn-ea"/>
              </a:rPr>
              <a:t>Odd</a:t>
            </a:r>
            <a:r>
              <a:rPr kumimoji="1" lang="zh-CN" altLang="en-US" sz="1600" dirty="0">
                <a:sym typeface="+mn-ea"/>
              </a:rPr>
              <a:t> </a:t>
            </a:r>
            <a:r>
              <a:rPr kumimoji="1" lang="en-US" altLang="zh-CN" sz="1600" dirty="0">
                <a:sym typeface="+mn-ea"/>
              </a:rPr>
              <a:t>layer</a:t>
            </a:r>
            <a:r>
              <a:rPr kumimoji="1" lang="zh-CN" altLang="en-US" sz="1600" dirty="0">
                <a:sym typeface="+mn-ea"/>
              </a:rPr>
              <a:t>： </a:t>
            </a:r>
            <a:r>
              <a:rPr kumimoji="1" lang="en-US" altLang="zh-CN" sz="1600" dirty="0">
                <a:sym typeface="+mn-ea"/>
              </a:rPr>
              <a:t>alpha’=</a:t>
            </a:r>
            <a:r>
              <a:rPr kumimoji="1" lang="zh-CN" altLang="en-US" sz="1600" dirty="0">
                <a:sym typeface="+mn-ea"/>
              </a:rPr>
              <a:t> </a:t>
            </a:r>
            <a:r>
              <a:rPr kumimoji="1" lang="en-US" altLang="zh-CN" sz="1600" dirty="0">
                <a:sym typeface="+mn-ea"/>
              </a:rPr>
              <a:t>-alpha</a:t>
            </a:r>
            <a:endParaRPr kumimoji="1" lang="en-US" altLang="zh-CN" sz="1600" dirty="0"/>
          </a:p>
          <a:p>
            <a:pPr marL="285750" indent="-285750">
              <a:buSzPct val="70000"/>
              <a:buFont typeface="Wingdings" panose="05000000000000000000" pitchFamily="2" charset="2"/>
              <a:buChar char="l"/>
            </a:pPr>
            <a:r>
              <a:rPr kumimoji="1" lang="en-US" altLang="zh-CN" dirty="0"/>
              <a:t>Good performance</a:t>
            </a:r>
          </a:p>
          <a:p>
            <a:pPr marL="742950" lvl="1" indent="-285750">
              <a:buSzPct val="70000"/>
              <a:buFont typeface="Wingdings" panose="05000000000000000000" pitchFamily="2" charset="2"/>
              <a:buChar char="l"/>
            </a:pPr>
            <a:r>
              <a:rPr kumimoji="1" lang="en-US" altLang="zh-CN" sz="1600" dirty="0"/>
              <a:t>Z resolution ~ 0.886 mm</a:t>
            </a:r>
          </a:p>
          <a:p>
            <a:pPr marL="742950" lvl="1" indent="-285750">
              <a:buSzPct val="70000"/>
              <a:buFont typeface="Wingdings" panose="05000000000000000000" pitchFamily="2" charset="2"/>
              <a:buChar char="l"/>
            </a:pPr>
            <a:r>
              <a:rPr kumimoji="1" lang="en-US" altLang="zh-CN" sz="1600" dirty="0"/>
              <a:t>Phi resolution ~ 1.6 mm</a:t>
            </a:r>
          </a:p>
          <a:p>
            <a:pPr marL="742950" lvl="1" indent="-285750">
              <a:buSzPct val="70000"/>
              <a:buFont typeface="Wingdings" panose="05000000000000000000" pitchFamily="2" charset="2"/>
              <a:buChar char="l"/>
            </a:pPr>
            <a:r>
              <a:rPr kumimoji="1" lang="en-US" altLang="zh-CN" sz="1600" dirty="0"/>
              <a:t>R resolution ~ 6.975 mm</a:t>
            </a:r>
          </a:p>
          <a:p>
            <a:pPr marL="742950" lvl="1" indent="-285750">
              <a:buFont typeface="Wingdings" panose="05000000000000000000" pitchFamily="2" charset="2"/>
              <a:buChar char="l"/>
            </a:pPr>
            <a:endParaRPr kumimoji="1" lang="en-US" altLang="zh-CN" sz="16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2" y="3382467"/>
            <a:ext cx="3698200" cy="30261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8058" y="3470751"/>
            <a:ext cx="3556013" cy="2937866"/>
          </a:xfrm>
          <a:prstGeom prst="rect">
            <a:avLst/>
          </a:prstGeom>
        </p:spPr>
      </p:pic>
      <p:sp>
        <p:nvSpPr>
          <p:cNvPr id="17" name="右箭头 16"/>
          <p:cNvSpPr/>
          <p:nvPr/>
        </p:nvSpPr>
        <p:spPr>
          <a:xfrm>
            <a:off x="3738137" y="4703610"/>
            <a:ext cx="779841" cy="356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6142" y="4024321"/>
            <a:ext cx="3602727" cy="26823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6142" y="1325563"/>
            <a:ext cx="3351957" cy="2596515"/>
          </a:xfrm>
          <a:prstGeom prst="rect">
            <a:avLst/>
          </a:prstGeom>
        </p:spPr>
      </p:pic>
      <p:cxnSp>
        <p:nvCxnSpPr>
          <p:cNvPr id="15" name="直线连接符 14"/>
          <p:cNvCxnSpPr/>
          <p:nvPr/>
        </p:nvCxnSpPr>
        <p:spPr>
          <a:xfrm flipV="1">
            <a:off x="9940413" y="4144297"/>
            <a:ext cx="575187" cy="25623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右箭头 19"/>
          <p:cNvSpPr/>
          <p:nvPr/>
        </p:nvSpPr>
        <p:spPr>
          <a:xfrm rot="5400000">
            <a:off x="8953855" y="3594044"/>
            <a:ext cx="779841" cy="356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3751-9E4E-824C-81BB-85BF65CDE4DB}" type="slidenum">
              <a:rPr kumimoji="1" lang="zh-CN" altLang="en-US" smtClean="0"/>
              <a:t>4</a:t>
            </a:fld>
            <a:endParaRPr kumimoji="1" lang="zh-CN" altLang="en-US"/>
          </a:p>
        </p:txBody>
      </p:sp>
      <p:sp>
        <p:nvSpPr>
          <p:cNvPr id="24" name="日期占位符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C58D-EC56-DD41-BD5C-26C225970C15}" type="datetime1">
              <a:rPr kumimoji="1" lang="zh-CN" altLang="en-US" smtClean="0"/>
              <a:t>2022/6/8</a:t>
            </a:fld>
            <a:endParaRPr kumimoji="1" lang="zh-CN" altLang="en-US"/>
          </a:p>
        </p:txBody>
      </p:sp>
      <p:sp>
        <p:nvSpPr>
          <p:cNvPr id="25" name="页脚占位符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GB" altLang="zh-CN"/>
              <a:t>CEPC physics and detector meeting</a:t>
            </a:r>
            <a:endParaRPr kumimoji="1"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10928513" y="1679835"/>
            <a:ext cx="126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C00000"/>
                </a:solidFill>
              </a:rPr>
              <a:t>Crystal</a:t>
            </a:r>
            <a:r>
              <a:rPr kumimoji="1" lang="zh-CN" altLang="en-US" dirty="0">
                <a:solidFill>
                  <a:srgbClr val="C00000"/>
                </a:solidFill>
              </a:rPr>
              <a:t> </a:t>
            </a:r>
            <a:r>
              <a:rPr kumimoji="1" lang="en-US" altLang="zh-CN" dirty="0">
                <a:solidFill>
                  <a:srgbClr val="C00000"/>
                </a:solidFill>
              </a:rPr>
              <a:t>Fan</a:t>
            </a:r>
            <a:endParaRPr kumimoji="1" lang="zh-CN" altLang="en-US" dirty="0">
              <a:solidFill>
                <a:srgbClr val="C00000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0260061" y="4465091"/>
            <a:ext cx="1931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C00000"/>
                </a:solidFill>
              </a:rPr>
              <a:t>Cross </a:t>
            </a:r>
            <a:r>
              <a:rPr kumimoji="1" lang="zh-CN" altLang="en-US" dirty="0">
                <a:solidFill>
                  <a:srgbClr val="C00000"/>
                </a:solidFill>
              </a:rPr>
              <a:t> </a:t>
            </a:r>
            <a:r>
              <a:rPr kumimoji="1" lang="en-US" altLang="zh-CN" dirty="0">
                <a:solidFill>
                  <a:srgbClr val="C00000"/>
                </a:solidFill>
              </a:rPr>
              <a:t>Crystal</a:t>
            </a:r>
            <a:r>
              <a:rPr kumimoji="1" lang="zh-CN" altLang="en-US" dirty="0">
                <a:solidFill>
                  <a:srgbClr val="C00000"/>
                </a:solidFill>
              </a:rPr>
              <a:t> </a:t>
            </a:r>
            <a:r>
              <a:rPr kumimoji="1" lang="en-US" altLang="zh-CN" dirty="0">
                <a:solidFill>
                  <a:srgbClr val="C00000"/>
                </a:solidFill>
              </a:rPr>
              <a:t>Fan</a:t>
            </a:r>
            <a:endParaRPr kumimoji="1" lang="zh-CN" altLang="en-US" dirty="0">
              <a:solidFill>
                <a:srgbClr val="C0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26490" y="3081020"/>
            <a:ext cx="41071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en-US" altLang="zh-CN" b="1" dirty="0">
                <a:solidFill>
                  <a:srgbClr val="FF0000"/>
                </a:solidFill>
                <a:sym typeface="+mn-ea"/>
              </a:rPr>
              <a:t>cross-crystal fan Ecal with 10 layers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12192000" cy="1194746"/>
          </a:xfrm>
          <a:prstGeom prst="rect">
            <a:avLst/>
          </a:prstGeom>
          <a:gradFill flip="none" rotWithShape="1">
            <a:gsLst>
              <a:gs pos="20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-102243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Energy resolution</a:t>
            </a:r>
            <a:endParaRPr kumimoji="1"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3751-9E4E-824C-81BB-85BF65CDE4DB}" type="slidenum">
              <a:rPr kumimoji="1" lang="zh-CN" altLang="en-US" smtClean="0"/>
              <a:t>5</a:t>
            </a:fld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8929-FC9F-3142-9CA6-7A227DAF6016}" type="datetime1">
              <a:rPr kumimoji="1" lang="zh-CN" altLang="en-US" smtClean="0"/>
              <a:t>2022/6/8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GB" altLang="zh-CN"/>
              <a:t>CEPC physics and detector meeting</a:t>
            </a:r>
            <a:endParaRPr kumimoji="1" lang="zh-CN" altLang="en-US"/>
          </a:p>
        </p:txBody>
      </p:sp>
      <p:pic>
        <p:nvPicPr>
          <p:cNvPr id="9" name="图片 2" descr="捕获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140" y="1727835"/>
            <a:ext cx="3572510" cy="2460625"/>
          </a:xfrm>
          <a:prstGeom prst="rect">
            <a:avLst/>
          </a:prstGeom>
        </p:spPr>
      </p:pic>
      <p:pic>
        <p:nvPicPr>
          <p:cNvPr id="10" name="图片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0" y="4188460"/>
            <a:ext cx="3347720" cy="2263140"/>
          </a:xfrm>
          <a:prstGeom prst="rect">
            <a:avLst/>
          </a:prstGeom>
        </p:spPr>
      </p:pic>
      <p:sp>
        <p:nvSpPr>
          <p:cNvPr id="12" name="文本框 54"/>
          <p:cNvSpPr txBox="1"/>
          <p:nvPr/>
        </p:nvSpPr>
        <p:spPr>
          <a:xfrm>
            <a:off x="2135924" y="2460549"/>
            <a:ext cx="1763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solidFill>
                  <a:srgbClr val="C00000"/>
                </a:solidFill>
              </a:rPr>
              <a:t>R</a:t>
            </a:r>
            <a:r>
              <a:rPr kumimoji="1" lang="zh-CN" altLang="en-US" sz="2400" dirty="0">
                <a:solidFill>
                  <a:srgbClr val="C00000"/>
                </a:solidFill>
              </a:rPr>
              <a:t> </a:t>
            </a:r>
            <a:r>
              <a:rPr kumimoji="1" lang="en-US" altLang="zh-CN" sz="2400" dirty="0">
                <a:solidFill>
                  <a:srgbClr val="C00000"/>
                </a:solidFill>
              </a:rPr>
              <a:t>resolution</a:t>
            </a:r>
            <a:endParaRPr kumimoji="1"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13" name="文本框 55"/>
          <p:cNvSpPr txBox="1"/>
          <p:nvPr/>
        </p:nvSpPr>
        <p:spPr>
          <a:xfrm>
            <a:off x="1791501" y="4279852"/>
            <a:ext cx="1760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solidFill>
                  <a:srgbClr val="C00000"/>
                </a:solidFill>
              </a:rPr>
              <a:t>Z</a:t>
            </a:r>
            <a:r>
              <a:rPr kumimoji="1" lang="zh-CN" altLang="en-US" sz="2400" dirty="0">
                <a:solidFill>
                  <a:srgbClr val="C00000"/>
                </a:solidFill>
              </a:rPr>
              <a:t> </a:t>
            </a:r>
            <a:r>
              <a:rPr kumimoji="1" lang="en-US" altLang="zh-CN" sz="2400" dirty="0">
                <a:solidFill>
                  <a:srgbClr val="C00000"/>
                </a:solidFill>
              </a:rPr>
              <a:t>resolution</a:t>
            </a:r>
            <a:endParaRPr kumimoji="1" lang="zh-CN" altLang="en-US" sz="2400" dirty="0">
              <a:solidFill>
                <a:srgbClr val="C00000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4650" y="4159885"/>
            <a:ext cx="3455035" cy="2313940"/>
          </a:xfrm>
          <a:prstGeom prst="rect">
            <a:avLst/>
          </a:prstGeom>
        </p:spPr>
      </p:pic>
      <p:pic>
        <p:nvPicPr>
          <p:cNvPr id="15" name="内容占位符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184650" y="1927860"/>
            <a:ext cx="3349625" cy="22606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6" name="文本框 51"/>
          <p:cNvSpPr txBox="1"/>
          <p:nvPr/>
        </p:nvSpPr>
        <p:spPr>
          <a:xfrm>
            <a:off x="4811376" y="2354357"/>
            <a:ext cx="2722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C00000"/>
                </a:solidFill>
              </a:rPr>
              <a:t>E</a:t>
            </a:r>
            <a:r>
              <a:rPr kumimoji="1" lang="zh-CN" altLang="en-US" dirty="0">
                <a:solidFill>
                  <a:srgbClr val="C00000"/>
                </a:solidFill>
              </a:rPr>
              <a:t> </a:t>
            </a:r>
            <a:r>
              <a:rPr kumimoji="1" lang="en-US" altLang="zh-CN" dirty="0">
                <a:solidFill>
                  <a:srgbClr val="C00000"/>
                </a:solidFill>
              </a:rPr>
              <a:t>resolution with </a:t>
            </a:r>
            <a:r>
              <a:rPr kumimoji="1" lang="en-US" altLang="zh-CN" dirty="0" err="1">
                <a:solidFill>
                  <a:srgbClr val="C00000"/>
                </a:solidFill>
              </a:rPr>
              <a:t>gaus</a:t>
            </a:r>
            <a:r>
              <a:rPr kumimoji="1" lang="en-US" altLang="zh-CN" dirty="0">
                <a:solidFill>
                  <a:srgbClr val="C00000"/>
                </a:solidFill>
              </a:rPr>
              <a:t>. fit</a:t>
            </a:r>
          </a:p>
          <a:p>
            <a:r>
              <a:rPr kumimoji="1" lang="en-US" altLang="zh-CN" dirty="0"/>
              <a:t>setup too optimistic?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5930" y="4083050"/>
            <a:ext cx="3484245" cy="23685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63865" y="1781175"/>
            <a:ext cx="3385185" cy="230187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2830195" y="1501775"/>
            <a:ext cx="41351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single gamma, phi: 10~350</a:t>
            </a:r>
            <a:r>
              <a:rPr lang="zh-CN" altLang="en-US"/>
              <a:t>°</a:t>
            </a:r>
            <a:r>
              <a:rPr lang="en-US" altLang="zh-CN"/>
              <a:t>, theta: 90</a:t>
            </a:r>
            <a:r>
              <a:rPr lang="zh-CN" altLang="en-US"/>
              <a:t>°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831080" y="2905125"/>
            <a:ext cx="261556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/>
              <a:t>Crystal bar threshold</a:t>
            </a:r>
            <a:r>
              <a:rPr lang="zh-CN" altLang="en-US" sz="1400"/>
              <a:t>：</a:t>
            </a:r>
            <a:r>
              <a:rPr lang="en-US" altLang="zh-CN" sz="1400"/>
              <a:t>0.1MeV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533765" y="6399530"/>
            <a:ext cx="257683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/>
              <a:t>related to crystal bar threshold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737225" y="916305"/>
            <a:ext cx="63550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en-US" altLang="zh-CN" b="1" dirty="0">
                <a:solidFill>
                  <a:srgbClr val="FF0000"/>
                </a:solidFill>
                <a:sym typeface="+mn-ea"/>
              </a:rPr>
              <a:t>The</a:t>
            </a:r>
            <a:r>
              <a:rPr kumimoji="1" lang="zh-CN" altLang="en-US" b="1" dirty="0">
                <a:solidFill>
                  <a:srgbClr val="FF0000"/>
                </a:solidFill>
                <a:sym typeface="+mn-ea"/>
              </a:rPr>
              <a:t> </a:t>
            </a:r>
            <a:r>
              <a:rPr kumimoji="1" lang="en-US" altLang="zh-CN" b="1" dirty="0">
                <a:solidFill>
                  <a:srgbClr val="FF0000"/>
                </a:solidFill>
                <a:sym typeface="+mn-ea"/>
              </a:rPr>
              <a:t>following</a:t>
            </a:r>
            <a:r>
              <a:rPr kumimoji="1" lang="zh-CN" altLang="en-US" b="1" dirty="0">
                <a:solidFill>
                  <a:srgbClr val="FF0000"/>
                </a:solidFill>
                <a:sym typeface="+mn-ea"/>
              </a:rPr>
              <a:t> </a:t>
            </a:r>
            <a:r>
              <a:rPr kumimoji="1" lang="en-US" altLang="zh-CN" b="1" dirty="0">
                <a:solidFill>
                  <a:srgbClr val="FF0000"/>
                </a:solidFill>
                <a:sym typeface="+mn-ea"/>
              </a:rPr>
              <a:t>plots</a:t>
            </a:r>
            <a:r>
              <a:rPr kumimoji="1" lang="zh-CN" altLang="en-US" b="1" dirty="0">
                <a:solidFill>
                  <a:srgbClr val="FF0000"/>
                </a:solidFill>
                <a:sym typeface="+mn-ea"/>
              </a:rPr>
              <a:t> </a:t>
            </a:r>
            <a:r>
              <a:rPr kumimoji="1" lang="en-US" altLang="zh-CN" b="1" dirty="0">
                <a:solidFill>
                  <a:srgbClr val="FF0000"/>
                </a:solidFill>
                <a:sym typeface="+mn-ea"/>
              </a:rPr>
              <a:t>are</a:t>
            </a:r>
            <a:r>
              <a:rPr kumimoji="1" lang="zh-CN" altLang="en-US" b="1" dirty="0">
                <a:solidFill>
                  <a:srgbClr val="FF0000"/>
                </a:solidFill>
                <a:sym typeface="+mn-ea"/>
              </a:rPr>
              <a:t> </a:t>
            </a:r>
            <a:r>
              <a:rPr kumimoji="1" lang="en-US" altLang="zh-CN" b="1" dirty="0">
                <a:solidFill>
                  <a:srgbClr val="FF0000"/>
                </a:solidFill>
                <a:sym typeface="+mn-ea"/>
              </a:rPr>
              <a:t>done</a:t>
            </a:r>
            <a:r>
              <a:rPr kumimoji="1" lang="zh-CN" altLang="en-US" b="1" dirty="0">
                <a:solidFill>
                  <a:srgbClr val="FF0000"/>
                </a:solidFill>
                <a:sym typeface="+mn-ea"/>
              </a:rPr>
              <a:t> </a:t>
            </a:r>
            <a:r>
              <a:rPr kumimoji="1" lang="en-US" altLang="zh-CN" b="1" dirty="0">
                <a:solidFill>
                  <a:srgbClr val="FF0000"/>
                </a:solidFill>
                <a:sym typeface="+mn-ea"/>
              </a:rPr>
              <a:t>with</a:t>
            </a:r>
            <a:r>
              <a:rPr kumimoji="1" lang="zh-CN" altLang="en-US" b="1" dirty="0">
                <a:solidFill>
                  <a:srgbClr val="FF0000"/>
                </a:solidFill>
                <a:sym typeface="+mn-ea"/>
              </a:rPr>
              <a:t> </a:t>
            </a:r>
            <a:r>
              <a:rPr kumimoji="1" lang="en-US" altLang="zh-CN" b="1" dirty="0">
                <a:solidFill>
                  <a:srgbClr val="FF0000"/>
                </a:solidFill>
                <a:sym typeface="+mn-ea"/>
              </a:rPr>
              <a:t>event</a:t>
            </a:r>
            <a:r>
              <a:rPr kumimoji="1" lang="zh-CN" altLang="en-US" b="1" dirty="0">
                <a:solidFill>
                  <a:srgbClr val="FF0000"/>
                </a:solidFill>
                <a:sym typeface="+mn-ea"/>
              </a:rPr>
              <a:t> </a:t>
            </a:r>
            <a:r>
              <a:rPr kumimoji="1" lang="en-US" altLang="zh-CN" b="1" dirty="0">
                <a:solidFill>
                  <a:srgbClr val="FF0000"/>
                </a:solidFill>
                <a:sym typeface="+mn-ea"/>
              </a:rPr>
              <a:t>generated</a:t>
            </a:r>
            <a:r>
              <a:rPr kumimoji="1" lang="zh-CN" altLang="en-US" b="1" dirty="0">
                <a:solidFill>
                  <a:srgbClr val="FF0000"/>
                </a:solidFill>
                <a:sym typeface="+mn-ea"/>
              </a:rPr>
              <a:t> </a:t>
            </a:r>
            <a:r>
              <a:rPr kumimoji="1" lang="en-US" altLang="zh-CN" b="1" dirty="0">
                <a:solidFill>
                  <a:srgbClr val="FF0000"/>
                </a:solidFill>
                <a:sym typeface="+mn-ea"/>
              </a:rPr>
              <a:t>using</a:t>
            </a:r>
            <a:r>
              <a:rPr kumimoji="1" lang="zh-CN" altLang="en-US" b="1" dirty="0">
                <a:solidFill>
                  <a:srgbClr val="FF0000"/>
                </a:solidFill>
                <a:sym typeface="+mn-ea"/>
              </a:rPr>
              <a:t> </a:t>
            </a:r>
          </a:p>
          <a:p>
            <a:r>
              <a:rPr kumimoji="1" lang="en-US" altLang="zh-CN" b="1" dirty="0">
                <a:solidFill>
                  <a:srgbClr val="FF0000"/>
                </a:solidFill>
              </a:rPr>
              <a:t>cross-crystal fan Ecal with 10 layers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12192000" cy="1194746"/>
          </a:xfrm>
          <a:prstGeom prst="rect">
            <a:avLst/>
          </a:prstGeom>
          <a:gradFill flip="none" rotWithShape="1">
            <a:gsLst>
              <a:gs pos="20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-102243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Separation method</a:t>
            </a:r>
            <a:endParaRPr kumimoji="1"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3751-9E4E-824C-81BB-85BF65CDE4DB}" type="slidenum">
              <a:rPr kumimoji="1" lang="zh-CN" altLang="en-US" smtClean="0"/>
              <a:t>6</a:t>
            </a:fld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8929-FC9F-3142-9CA6-7A227DAF6016}" type="datetime1">
              <a:rPr kumimoji="1" lang="zh-CN" altLang="en-US" smtClean="0"/>
              <a:t>2022/6/8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GB" altLang="zh-CN"/>
              <a:t>CEPC physics and detector meeting</a:t>
            </a:r>
            <a:endParaRPr kumimoji="1"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3325" y="1812925"/>
            <a:ext cx="5106035" cy="3394075"/>
          </a:xfrm>
          <a:prstGeom prst="rect">
            <a:avLst/>
          </a:prstGeom>
        </p:spPr>
      </p:pic>
      <p:pic>
        <p:nvPicPr>
          <p:cNvPr id="20" name="ECB019B1-382A-4266-B25C-5B523AA43C14-1" descr="wp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90" y="1684020"/>
            <a:ext cx="5775325" cy="3953510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7595235" y="2784475"/>
            <a:ext cx="635635" cy="128905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8427085" y="2784475"/>
            <a:ext cx="635635" cy="128905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10515600" y="5147945"/>
            <a:ext cx="47625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/>
              <a:t>Phi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976620" y="1915160"/>
            <a:ext cx="306705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/>
              <a:t>Z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775700" y="2174240"/>
            <a:ext cx="13639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>
                <a:solidFill>
                  <a:schemeClr val="accent1">
                    <a:lumMod val="75000"/>
                  </a:schemeClr>
                </a:solidFill>
              </a:rPr>
              <a:t>two 5GeV </a:t>
            </a:r>
            <a:r>
              <a:rPr kumimoji="1" lang="en-US" altLang="zh-CN" dirty="0" err="1">
                <a:solidFill>
                  <a:schemeClr val="accent1">
                    <a:lumMod val="75000"/>
                  </a:schemeClr>
                </a:solidFill>
                <a:sym typeface="+mn-ea"/>
              </a:rPr>
              <a:t>γ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12140" y="1444625"/>
            <a:ext cx="1960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For each module: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12192000" cy="1194746"/>
          </a:xfrm>
          <a:prstGeom prst="rect">
            <a:avLst/>
          </a:prstGeom>
          <a:gradFill flip="none" rotWithShape="1">
            <a:gsLst>
              <a:gs pos="20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-102243"/>
            <a:ext cx="10515600" cy="1325563"/>
          </a:xfrm>
        </p:spPr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kumimoji="1" lang="en-US" altLang="zh-CN" dirty="0" err="1">
                <a:solidFill>
                  <a:schemeClr val="tx1"/>
                </a:solidFill>
                <a:sym typeface="+mn-ea"/>
              </a:rPr>
              <a:t>γ</a:t>
            </a:r>
            <a:r>
              <a:rPr kumimoji="1" lang="en-US" altLang="zh-CN" dirty="0">
                <a:solidFill>
                  <a:schemeClr val="tx1"/>
                </a:solidFill>
                <a:sym typeface="+mn-ea"/>
              </a:rPr>
              <a:t>/</a:t>
            </a:r>
            <a:r>
              <a:rPr kumimoji="1" lang="en-US" altLang="zh-CN" dirty="0" err="1">
                <a:solidFill>
                  <a:schemeClr val="tx1"/>
                </a:solidFill>
                <a:sym typeface="+mn-ea"/>
              </a:rPr>
              <a:t>γ</a:t>
            </a:r>
            <a:r>
              <a:rPr lang="en-US" altLang="zh-CN" dirty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separation</a:t>
            </a:r>
            <a:endParaRPr kumimoji="1"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3751-9E4E-824C-81BB-85BF65CDE4DB}" type="slidenum">
              <a:rPr kumimoji="1" lang="zh-CN" altLang="en-US" smtClean="0"/>
              <a:t>7</a:t>
            </a:fld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8929-FC9F-3142-9CA6-7A227DAF6016}" type="datetime1">
              <a:rPr kumimoji="1" lang="zh-CN" altLang="en-US" smtClean="0"/>
              <a:t>2022/6/8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GB" altLang="zh-CN"/>
              <a:t>CEPC physics and detector meeting</a:t>
            </a:r>
            <a:endParaRPr kumimoji="1"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79730" y="1449070"/>
            <a:ext cx="84975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Calibri" panose="020F0502020204030204" charset="0"/>
                <a:cs typeface="Calibri" panose="020F0502020204030204" charset="0"/>
              </a:rPr>
              <a:t>Two 5 GeV gammas, vary distance in between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Calibri" panose="020F0502020204030204" charset="0"/>
                <a:cs typeface="Calibri" panose="020F0502020204030204" charset="0"/>
              </a:rPr>
              <a:t>Success reconstruction: </a:t>
            </a:r>
            <a:r>
              <a:rPr lang="en-US" altLang="zh-CN" dirty="0">
                <a:solidFill>
                  <a:srgbClr val="FFC000"/>
                </a:solidFill>
                <a:latin typeface="Calibri" panose="020F0502020204030204" charset="0"/>
                <a:cs typeface="Calibri" panose="020F0502020204030204" charset="0"/>
              </a:rPr>
              <a:t>2 neutral particles, 3.3GeV&lt;E</a:t>
            </a:r>
            <a:r>
              <a:rPr lang="en-US" altLang="zh-CN" baseline="-25000" dirty="0">
                <a:solidFill>
                  <a:srgbClr val="FFC000"/>
                </a:solidFill>
                <a:uFillTx/>
                <a:latin typeface="Calibri" panose="020F0502020204030204" charset="0"/>
                <a:cs typeface="Calibri" panose="020F0502020204030204" charset="0"/>
              </a:rPr>
              <a:t>gamma</a:t>
            </a:r>
            <a:r>
              <a:rPr lang="en-US" altLang="zh-CN" dirty="0">
                <a:solidFill>
                  <a:srgbClr val="FFC000"/>
                </a:solidFill>
                <a:latin typeface="Calibri" panose="020F0502020204030204" charset="0"/>
                <a:cs typeface="Calibri" panose="020F0502020204030204" charset="0"/>
              </a:rPr>
              <a:t>&lt;6.6GeV </a:t>
            </a:r>
            <a:r>
              <a:rPr lang="en-US" altLang="zh-CN" dirty="0">
                <a:solidFill>
                  <a:srgbClr val="FFC000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for each gamma</a:t>
            </a:r>
            <a:endParaRPr lang="en-US" altLang="zh-CN" dirty="0">
              <a:solidFill>
                <a:srgbClr val="FFC000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solidFill>
                <a:srgbClr val="FFC00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t="1443" r="516"/>
          <a:stretch>
            <a:fillRect/>
          </a:stretch>
        </p:blipFill>
        <p:spPr>
          <a:xfrm>
            <a:off x="1416050" y="2915285"/>
            <a:ext cx="4537710" cy="31756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667760" y="4752340"/>
            <a:ext cx="1730375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/>
              <a:t>Threshold: 2MeV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695" y="2839720"/>
            <a:ext cx="4150360" cy="33115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2320" y="1347470"/>
            <a:ext cx="2003425" cy="149225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704330" y="6030595"/>
            <a:ext cx="483489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Baohua Qi, R&amp;D of a Novel High Granularity Crystal ECAL</a:t>
            </a:r>
          </a:p>
        </p:txBody>
      </p:sp>
      <p:sp>
        <p:nvSpPr>
          <p:cNvPr id="20" name="椭圆 19"/>
          <p:cNvSpPr/>
          <p:nvPr/>
        </p:nvSpPr>
        <p:spPr>
          <a:xfrm>
            <a:off x="5112557" y="2115639"/>
            <a:ext cx="1799421" cy="180565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1" name="直线箭头连接符 20"/>
          <p:cNvCxnSpPr/>
          <p:nvPr/>
        </p:nvCxnSpPr>
        <p:spPr>
          <a:xfrm flipV="1">
            <a:off x="6012267" y="2204250"/>
            <a:ext cx="330660" cy="858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线箭头连接符 21"/>
          <p:cNvCxnSpPr/>
          <p:nvPr/>
        </p:nvCxnSpPr>
        <p:spPr>
          <a:xfrm flipV="1">
            <a:off x="6012267" y="2319980"/>
            <a:ext cx="532853" cy="7467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5713425" y="2754342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/>
              <a:t>IP</a:t>
            </a:r>
            <a:endParaRPr kumimoji="1" lang="zh-CN" altLang="en-US" sz="1400" dirty="0"/>
          </a:p>
        </p:txBody>
      </p:sp>
      <p:sp>
        <p:nvSpPr>
          <p:cNvPr id="25" name="文本框 24"/>
          <p:cNvSpPr txBox="1"/>
          <p:nvPr/>
        </p:nvSpPr>
        <p:spPr>
          <a:xfrm>
            <a:off x="6237056" y="1984115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/>
              <a:t>gamma</a:t>
            </a:r>
            <a:endParaRPr kumimoji="1" lang="zh-CN" altLang="en-US" sz="1400" dirty="0"/>
          </a:p>
        </p:txBody>
      </p:sp>
      <p:sp>
        <p:nvSpPr>
          <p:cNvPr id="26" name="文本框 25"/>
          <p:cNvSpPr txBox="1"/>
          <p:nvPr/>
        </p:nvSpPr>
        <p:spPr>
          <a:xfrm>
            <a:off x="6415520" y="2394433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/>
              <a:t>gamma</a:t>
            </a:r>
            <a:endParaRPr kumimoji="1" lang="zh-CN" alt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rcRect t="10096" r="1386"/>
          <a:stretch>
            <a:fillRect/>
          </a:stretch>
        </p:blipFill>
        <p:spPr>
          <a:xfrm>
            <a:off x="4707890" y="4271645"/>
            <a:ext cx="2776220" cy="17938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055" y="2663190"/>
            <a:ext cx="4751705" cy="337883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0"/>
            <a:ext cx="12192000" cy="1194746"/>
          </a:xfrm>
          <a:prstGeom prst="rect">
            <a:avLst/>
          </a:prstGeom>
          <a:gradFill flip="none" rotWithShape="1">
            <a:gsLst>
              <a:gs pos="20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-102243"/>
            <a:ext cx="10515600" cy="1325563"/>
          </a:xfrm>
        </p:spPr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</a:t>
            </a:r>
            <a:r>
              <a:rPr kumimoji="1" lang="en-US" altLang="zh-CN" dirty="0" err="1">
                <a:solidFill>
                  <a:schemeClr val="tx1"/>
                </a:solidFill>
                <a:sym typeface="+mn-ea"/>
              </a:rPr>
              <a:t>γ</a:t>
            </a:r>
            <a:r>
              <a:rPr kumimoji="1" lang="en-US" altLang="zh-CN" dirty="0">
                <a:solidFill>
                  <a:schemeClr val="tx1"/>
                </a:solidFill>
                <a:sym typeface="+mn-ea"/>
              </a:rPr>
              <a:t>/π</a:t>
            </a:r>
            <a:r>
              <a:rPr kumimoji="1" lang="en-US" altLang="zh-CN" baseline="30000" dirty="0">
                <a:solidFill>
                  <a:schemeClr val="tx1"/>
                </a:solidFill>
                <a:sym typeface="+mn-ea"/>
              </a:rPr>
              <a:t>- </a:t>
            </a:r>
            <a:r>
              <a:rPr lang="en-US" altLang="zh-CN" dirty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separation</a:t>
            </a:r>
            <a:endParaRPr kumimoji="1"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3751-9E4E-824C-81BB-85BF65CDE4DB}" type="slidenum">
              <a:rPr kumimoji="1" lang="zh-CN" altLang="en-US" smtClean="0"/>
              <a:t>8</a:t>
            </a:fld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8929-FC9F-3142-9CA6-7A227DAF6016}" type="datetime1">
              <a:rPr kumimoji="1" lang="zh-CN" altLang="en-US" smtClean="0"/>
              <a:t>2022/6/8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GB" altLang="zh-CN"/>
              <a:t>CEPC physics and detector meeting</a:t>
            </a:r>
            <a:endParaRPr kumimoji="1"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35610" y="1223010"/>
            <a:ext cx="7640955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Calibri" panose="020F0502020204030204" charset="0"/>
                <a:cs typeface="Calibri" panose="020F0502020204030204" charset="0"/>
              </a:rPr>
              <a:t>5 GeV γ/10GeV </a:t>
            </a:r>
            <a:r>
              <a:rPr lang="en-US" altLang="zh-CN" dirty="0">
                <a:latin typeface="Calibri" panose="020F0502020204030204" charset="0"/>
                <a:cs typeface="Calibri" panose="020F0502020204030204" charset="0"/>
                <a:sym typeface="+mn-ea"/>
              </a:rPr>
              <a:t>π-</a:t>
            </a:r>
            <a:r>
              <a:rPr lang="en-US" altLang="zh-CN" dirty="0">
                <a:latin typeface="Calibri" panose="020F0502020204030204" charset="0"/>
                <a:cs typeface="Calibri" panose="020F0502020204030204" charset="0"/>
              </a:rPr>
              <a:t>, vary distance in between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Calibri" panose="020F0502020204030204" charset="0"/>
                <a:cs typeface="Calibri" panose="020F0502020204030204" charset="0"/>
              </a:rPr>
              <a:t>Success reconstruction: </a:t>
            </a:r>
            <a:r>
              <a:rPr lang="en-US" altLang="zh-CN" dirty="0">
                <a:solidFill>
                  <a:srgbClr val="FFC000"/>
                </a:solidFill>
                <a:latin typeface="Calibri" panose="020F0502020204030204" charset="0"/>
                <a:cs typeface="Calibri" panose="020F0502020204030204" charset="0"/>
              </a:rPr>
              <a:t>3.3GeV&lt;E</a:t>
            </a:r>
            <a:r>
              <a:rPr lang="en-US" altLang="zh-CN" baseline="-25000" dirty="0">
                <a:solidFill>
                  <a:srgbClr val="FFC000"/>
                </a:solidFill>
                <a:uFillTx/>
                <a:latin typeface="Calibri" panose="020F0502020204030204" charset="0"/>
                <a:cs typeface="Calibri" panose="020F0502020204030204" charset="0"/>
              </a:rPr>
              <a:t>gamma</a:t>
            </a:r>
            <a:r>
              <a:rPr lang="en-US" altLang="zh-CN" dirty="0">
                <a:solidFill>
                  <a:srgbClr val="FFC000"/>
                </a:solidFill>
                <a:latin typeface="Calibri" panose="020F0502020204030204" charset="0"/>
                <a:cs typeface="Calibri" panose="020F0502020204030204" charset="0"/>
              </a:rPr>
              <a:t>&lt;6.6GeV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Calibri" panose="020F0502020204030204" charset="0"/>
                <a:cs typeface="Calibri" panose="020F0502020204030204" charset="0"/>
                <a:sym typeface="+mn-ea"/>
              </a:rPr>
              <a:t>π-/γ separation should be better than γ/π- separation in our geometry: </a:t>
            </a:r>
            <a:r>
              <a:rPr kumimoji="1" lang="en-US" altLang="zh-CN" sz="1600" dirty="0">
                <a:sym typeface="+mn-ea"/>
              </a:rPr>
              <a:t>Optimize reconstruction method</a:t>
            </a:r>
            <a:endParaRPr kumimoji="1" lang="en-US" altLang="zh-CN" sz="1600" dirty="0"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255010" y="5182870"/>
            <a:ext cx="153797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/>
              <a:t>Threshold: 2MeV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60" y="2721610"/>
            <a:ext cx="4151630" cy="334391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6704330" y="6030595"/>
            <a:ext cx="478917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Baohua Qi,R&amp;D of a Novel High Granularity Crystal ECAL</a:t>
            </a:r>
          </a:p>
        </p:txBody>
      </p:sp>
      <p:sp>
        <p:nvSpPr>
          <p:cNvPr id="5" name="椭圆 4"/>
          <p:cNvSpPr/>
          <p:nvPr/>
        </p:nvSpPr>
        <p:spPr>
          <a:xfrm>
            <a:off x="5097317" y="2525849"/>
            <a:ext cx="1799421" cy="180565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0" name="直线箭头连接符 9"/>
          <p:cNvCxnSpPr/>
          <p:nvPr/>
        </p:nvCxnSpPr>
        <p:spPr>
          <a:xfrm flipV="1">
            <a:off x="5998297" y="2634145"/>
            <a:ext cx="330660" cy="858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线箭头连接符 14"/>
          <p:cNvCxnSpPr/>
          <p:nvPr/>
        </p:nvCxnSpPr>
        <p:spPr>
          <a:xfrm flipV="1">
            <a:off x="5998297" y="2749875"/>
            <a:ext cx="532853" cy="7467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直线箭头连接符 18"/>
          <p:cNvCxnSpPr/>
          <p:nvPr/>
        </p:nvCxnSpPr>
        <p:spPr>
          <a:xfrm flipV="1">
            <a:off x="5993812" y="2545534"/>
            <a:ext cx="122041" cy="9436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5643575" y="3332827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/>
              <a:t>IP</a:t>
            </a:r>
            <a:endParaRPr kumimoji="1" lang="zh-CN" altLang="en-US" sz="1400" dirty="0"/>
          </a:p>
        </p:txBody>
      </p:sp>
      <p:sp>
        <p:nvSpPr>
          <p:cNvPr id="25" name="文本框 24"/>
          <p:cNvSpPr txBox="1"/>
          <p:nvPr/>
        </p:nvSpPr>
        <p:spPr>
          <a:xfrm>
            <a:off x="6223086" y="2414010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/>
              <a:t>gamma</a:t>
            </a:r>
            <a:endParaRPr kumimoji="1" lang="zh-CN" altLang="en-US" sz="1400" dirty="0"/>
          </a:p>
        </p:txBody>
      </p:sp>
      <p:sp>
        <p:nvSpPr>
          <p:cNvPr id="26" name="文本框 25"/>
          <p:cNvSpPr txBox="1"/>
          <p:nvPr/>
        </p:nvSpPr>
        <p:spPr>
          <a:xfrm>
            <a:off x="6223086" y="2834989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/>
              <a:t>pi-</a:t>
            </a:r>
            <a:endParaRPr kumimoji="1" lang="zh-CN" altLang="en-US" sz="1400" dirty="0"/>
          </a:p>
        </p:txBody>
      </p:sp>
      <p:sp>
        <p:nvSpPr>
          <p:cNvPr id="8" name="文本框 7"/>
          <p:cNvSpPr txBox="1"/>
          <p:nvPr/>
        </p:nvSpPr>
        <p:spPr>
          <a:xfrm>
            <a:off x="5825576" y="2545429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/>
              <a:t>pi-</a:t>
            </a:r>
            <a:endParaRPr kumimoji="1" lang="zh-CN" alt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9370" y="4081145"/>
            <a:ext cx="3331210" cy="211772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0"/>
            <a:ext cx="12192000" cy="1194746"/>
          </a:xfrm>
          <a:prstGeom prst="rect">
            <a:avLst/>
          </a:prstGeom>
          <a:gradFill flip="none" rotWithShape="1">
            <a:gsLst>
              <a:gs pos="20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-102243"/>
            <a:ext cx="10515600" cy="1325563"/>
          </a:xfrm>
        </p:spPr>
        <p:txBody>
          <a:bodyPr/>
          <a:lstStyle/>
          <a:p>
            <a:r>
              <a:rPr lang="en-US" altLang="zh-CN" dirty="0">
                <a:latin typeface="Calibri" panose="020F0502020204030204" charset="0"/>
                <a:ea typeface="黑体" panose="02010609060101010101" pitchFamily="49" charset="-122"/>
                <a:cs typeface="Calibri" panose="020F0502020204030204" charset="0"/>
                <a:sym typeface="+mn-ea"/>
              </a:rPr>
              <a:t>Boson mass resolution </a:t>
            </a:r>
            <a:endParaRPr kumimoji="1"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3751-9E4E-824C-81BB-85BF65CDE4DB}" type="slidenum">
              <a:rPr kumimoji="1" lang="zh-CN" altLang="en-US" smtClean="0"/>
              <a:t>9</a:t>
            </a:fld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8929-FC9F-3142-9CA6-7A227DAF6016}" type="datetime1">
              <a:rPr kumimoji="1" lang="zh-CN" altLang="en-US" smtClean="0"/>
              <a:t>2022/6/8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GB" altLang="zh-CN"/>
              <a:t>CEPC physics and detector meeting</a:t>
            </a:r>
            <a:endParaRPr kumimoji="1"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30175" y="1317625"/>
            <a:ext cx="519430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ym typeface="+mn-ea"/>
              </a:rPr>
              <a:t>ZH-&gt;gamma/gamma + 2 neutrinos</a:t>
            </a:r>
            <a:r>
              <a:rPr lang="en-US" altLang="zh-CN" dirty="0">
                <a:latin typeface="Calibri" panose="020F0502020204030204" charset="0"/>
                <a:ea typeface="黑体" panose="02010609060101010101" pitchFamily="49" charset="-122"/>
                <a:cs typeface="Calibri" panose="020F0502020204030204" charset="0"/>
                <a:sym typeface="+mn-ea"/>
              </a:rPr>
              <a:t> at 240 GeV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Calibri" panose="020F0502020204030204" charset="0"/>
                <a:cs typeface="Calibri" panose="020F0502020204030204" charset="0"/>
                <a:sym typeface="+mn-ea"/>
              </a:rPr>
              <a:t>Success reconstruction:</a:t>
            </a:r>
            <a:endParaRPr lang="en-US" altLang="zh-CN" dirty="0">
              <a:latin typeface="Calibri" panose="020F0502020204030204" charset="0"/>
              <a:ea typeface="黑体" panose="02010609060101010101" pitchFamily="49" charset="-122"/>
              <a:cs typeface="Calibri" panose="020F0502020204030204" charset="0"/>
              <a:sym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FFC000"/>
                </a:solidFill>
                <a:latin typeface="Calibri" panose="020F0502020204030204" charset="0"/>
                <a:cs typeface="Calibri" panose="020F0502020204030204" charset="0"/>
              </a:rPr>
              <a:t>Crystal bar energy threshold: 2 MeV/50MeV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FFC000"/>
                </a:solidFill>
                <a:latin typeface="Calibri" panose="020F0502020204030204" charset="0"/>
                <a:cs typeface="Calibri" panose="020F0502020204030204" charset="0"/>
              </a:rPr>
              <a:t>10</a:t>
            </a:r>
            <a:r>
              <a:rPr lang="zh-CN" altLang="en-US" dirty="0">
                <a:solidFill>
                  <a:srgbClr val="FFC000"/>
                </a:solidFill>
                <a:latin typeface="Calibri" panose="020F0502020204030204" charset="0"/>
                <a:cs typeface="Calibri" panose="020F0502020204030204" charset="0"/>
              </a:rPr>
              <a:t>°</a:t>
            </a:r>
            <a:r>
              <a:rPr lang="en-US" altLang="zh-CN" dirty="0">
                <a:solidFill>
                  <a:srgbClr val="FFC000"/>
                </a:solidFill>
                <a:latin typeface="Calibri" panose="020F0502020204030204" charset="0"/>
                <a:cs typeface="Calibri" panose="020F0502020204030204" charset="0"/>
              </a:rPr>
              <a:t> &lt; Phi &lt;350</a:t>
            </a:r>
            <a:r>
              <a:rPr lang="zh-CN" altLang="en-US" dirty="0">
                <a:solidFill>
                  <a:srgbClr val="FFC000"/>
                </a:solidFill>
                <a:latin typeface="Calibri" panose="020F0502020204030204" charset="0"/>
                <a:cs typeface="Calibri" panose="020F0502020204030204" charset="0"/>
              </a:rPr>
              <a:t>°</a:t>
            </a:r>
            <a:r>
              <a:rPr lang="en-US" altLang="zh-CN" dirty="0">
                <a:solidFill>
                  <a:srgbClr val="FFC000"/>
                </a:solidFill>
                <a:latin typeface="Calibri" panose="020F0502020204030204" charset="0"/>
                <a:cs typeface="Calibri" panose="020F0502020204030204" charset="0"/>
              </a:rPr>
              <a:t> to avoid affect of geometry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FFC000"/>
                </a:solidFill>
                <a:latin typeface="Calibri" panose="020F0502020204030204" charset="0"/>
                <a:cs typeface="Calibri" panose="020F0502020204030204" charset="0"/>
              </a:rPr>
              <a:t>Two particles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9686290" y="2301875"/>
            <a:ext cx="108204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1600" dirty="0">
                <a:solidFill>
                  <a:schemeClr val="tx2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Zhiyu Zhao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0305" y="2639060"/>
            <a:ext cx="2995295" cy="28174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005" y="3194050"/>
            <a:ext cx="4216400" cy="269811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1425" y="1773555"/>
            <a:ext cx="3467735" cy="220726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795135" y="3146425"/>
            <a:ext cx="144272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/>
              <a:t>BMR = 0.33%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870700" y="5309870"/>
            <a:ext cx="132969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/>
              <a:t>BMR = 1.3%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05815" y="5045710"/>
            <a:ext cx="153797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/>
              <a:t>Threshold: 2MeV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795135" y="3431540"/>
            <a:ext cx="1341755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/>
              <a:t>Threshold: 2MeV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870700" y="5595620"/>
            <a:ext cx="142621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/>
              <a:t>Threshold: 50MeV</a:t>
            </a:r>
          </a:p>
        </p:txBody>
      </p:sp>
      <p:sp>
        <p:nvSpPr>
          <p:cNvPr id="22" name="椭圆 21"/>
          <p:cNvSpPr/>
          <p:nvPr/>
        </p:nvSpPr>
        <p:spPr>
          <a:xfrm>
            <a:off x="1003300" y="5338445"/>
            <a:ext cx="2534920" cy="53276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Q2OTdjNmFhZDU2MWFkYzdkNzkyNjE5YTgyNmI4ND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:customData xmlns="http://www.wps.cn/officeDocument/2013/wpsCustomData" xmlns:s="http://www.wps.cn/officeDocument/2013/wpsCustomData">
  <extobjs>
    <extobj name="ECB019B1-382A-4266-B25C-5B523AA43C14-1">
      <extobjdata type="ECB019B1-382A-4266-B25C-5B523AA43C14" data="ewoJIkZpbGVJZCIgOiAiMTc1MjI2MDI2NjE5IiwKCSJHcm91cElkIiA6ICI5MjM4MDUyNjgiLAoJIkltYWdlIiA6ICJpVkJPUncwS0dnb0FBQUFOU1VoRVVnQUFBeVVBQUFJbkNBWUFBQUNHSy9ZZ0FBQUFDWEJJV1hNQUFBc1RBQUFMRXdFQW1wd1lBQUFnQUVsRVFWUjRuT3pkZVZTVTFmOEg4UGN6ckFvTWlJQW9tN0s0S3pDNGtKYTVKV2lsYVdXWjM3NWxsbVdyMytwYm1mYXoxQmExVHZXMU1pczF5SzF5MzFOUjNGY1lCRkUyUVJiWkJKUWRCbWJ1N3c5aVlnUmtVR0FBMzY5ek9JZTVjNTk3UC9maE9aejV6TDMzZVFB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vblpCTW5RQVRjeFlvVkE4SzRSNEVZQzNKRWtXaGc2SWlGcWRFaUZFTklEVlNxVnlGWUFLUXdkRVJFUjByMnRQU1lteFFxSDRBOEJrUXdkQ1JHMkRFQ0pFcVZTT0J4TVRJaUlpZzJvM1NZbENvWmdCWUhXUEhqMHdiOTQ4ZUhwNndzckt5dEJoRVZFclUxUlVoS1NrSkN4ZHVoU1hMbDJDRUdLdVVxbjh3dEJ4RVJFUjNjdGtoZzZncWZ5OVpBdno1czJEcjY4dkV4SWlxcE9scFNVR0RCaUErZlBuQXdBa1NacG00SkNJaUlqdWVlMG1LUUhnRFFDZW5wNkdqb09JMmdCblorZnFYNzBNR1FjUkVSRzFvNlNrZWxNN1owaUlTQjhXRnRyN1lIUXdaQnhFUkVUVWpwSVNJaUlpSWlKcW01aVVFQkVSRVJHUlFURXBJU0lpSWlJaWcySlNRa1JFUkVSRUJzV2toSWlJaUlpSURJcEpDUkVSRVJFUkdSU1RFaUlpSWlJaU1pZ21KVVJFUkVSRVpGQk1Tb2lJaUlpSXlLQ1lsQkFSRVJFUmtVRXhLU0VpSWlJaUlvTmlVa0pFUkVSRVJBYkZwSVNJaUlpSWlBeksyTkFCdEdmeXdPQjYzeXZZOTI4QXdPZzVlekNzZnhjc2Z0R3ZTZnNlOTg0K25JN08xdlp6cjVJSEJzTy9ud1AyZnhYWVlGMjFSdURzNWV2WWR5WU5lUVhsV0Q3bnZtYU43VTcrOW8wWkR4RVJFVkZid2FTa21iazVXbUwycEQ3MXZwOSt2UVNaZWFVdEdGSGI4Zm5hQzhpK1VZcXYzL0J2OXI1bUxqbUdnK2ZUY2FPd0hBRGczOCtoMmZ1czcyL2ZrdU1tSWlJaWFnMllsRFN6cnAwNzR0WEo5U2NsWjFaT2hMbVpVUXRHMUhaOHZ2WkNpeVFIQUhEd2ZEb2VHdXlFOFVPZE1lUHpveTNTWjMxLys1WWNOeEVSRVZGcndLVEV3S3d0VFEwZHdoM1JDQUdaSkJrNmpDYVQrUHRVR01tcXh0TlNTVWxiL2RzVEVSRVJOVFZ1ZERjd2VXQXd4cjJ6cjg2eXF4bUZlT0tqRUhTZHZCNDlwdjZPRDM4NkQ3Vkc2TlF0S3EzQUJ5dlBvZGYwVGJCL2RCMGVlRzBYRG9kbk5EcU9QdzhuSWZEZGZYQ2FzZ0VPRTlkaHlLenQySGNtclZaTWg4TXowUGZmbTJFei9qY0FRR3hLUHVTQndYaHMzc0ZhYlphcDFIQjVZaU5HejltakxkTUlnUiszWDhid1YzZkMvdEYxNkRaNUE4Yk0yWXRMVjIvcTlGVzlIK2QwZExiTzYycWJRcS9pMFEvMncvbnhqZWo4eUZvTW1iVWRHME1TR3ozdWF0VUpTV085dFBRNDVJSEJTRXd2MUNtZk1qOEU4c0JnWE0zUUxSL3h4bTc0enR3R29QYmZYcDl4VjB2T0xNSVRINFhBOGJIMTZENzFkL3gzeFZsVVZHb2FqTGU2enl2WENqQmxmdFh4UGFiK2ppL1dSUUlBa2pJS01YWEJJWFNadEI1ZEo2L0hzNHVQSUNlL3JGWTdEWjMvblNkVElBOE14c3dseDNTT08zRHVHdVNCd1hodnhia0dZeVVpSXFKN0I1T1NWaXEvU0lYSjgwUFFvNXNWL2pPMVB5dzZtT0M3TFpmd3YwM1IyanFxU2cwbXpqMkFIN1plaHJlbkxlYjkyeHUrUFR0aitxSlFKR2NXNmQzWG05K2V3c3dseDVDVFg0NVhKdlhHM0g5NW82ZUxOU0lUODNUcUZaZFc0TFZ2VHVLcFVlNTRiVXBmQUVBdlYyc01IOUFGUjVRWnlMcWh1ejlpOTZsVTVCZXBNUFBoWHRxeS8zNS9GdSt0T0FmN1RoMHc5MS9lZUcxeUg1aWF5SkNhL1UrOFg3dzhHRis4UEJoQTFaNmNtcStCcW1SbjVwS2prRWtTWHAvU0YrOCtQUUFGeFJXWXRldzRRaU1hbjVEZGpZQWh6Z0NBb3hjeXRXWGxGV3FjaUt4NmZWajVUendGeFNwRUp1UmgzR0NuT3R0cWFOelY4b3RVbVBUaEFYUjN0TVRiVC9XSDNNSVVLN2ZINEt2Zkwrb1ZjMjUrR1I3L0tBUjkzS3p4MWhQOTBOSGNHSi85Rm9IUGZvdEE0THQvd2N6RUNIUC9OUkIrUGUydy9YZ3lYdjd5aE03eCtwei9SNGU1WXJ5L016YUZKdUZDUXRWMVZLa1crUERuODNCeHNNREhNM3oxaXBXSWlJanVEVnkrMWN6S0s5Ukl5ZEpORUt3dFRCdGN1bk01K1NiVy9kOUlQRHJNRlFEdytJanVVTHk0RFJ0REV2R2ZxZjBCQUQvdmlNSDVtQnk4ODlRQUxLanhJUzl3cURPZS92aXdYdkZ0Q3IyS1gvZkdZOUw5YmxqOXdRTXdNZjRuVDFYZDhzMTdWT0lOQk0xN0VKTWZjTk1wZjJGQ1Q1eUl5c0xtMEtzNisyZldIN3dDYTB0VFRIbXd1N1pzN1lFcjZPVnFqVzJmanRWcG8rWU1VSFViSDZ3OFYrZWVIR01qR2ZaL05SNUQrOXByeTBiNWRzVzRkL1podzhGRWpQVHBxdGZZbThMWVFkMWdKSk53OUVJbW5oL3ZCUUE0ZVRFYnBTbzFlcnRhNDdBeUF6TW05QVFBbklqS2hrWUlCUDZkeU55cW9YRlh1NXg4RTJ2bWpzRGpmNS9YcVNON3dPZUZiZGdVbW9RUHBnOXNNT2I0dEFKc1dqUkdteHhORytNTzM1bmI4TVc2U0x3d29TZStlYk5xZy8wYmovZkQwSmQzNE9ENWE4Z3RLRWRudVJrQS9jLy9sNjhPUmFneUV4LzlFb1lkWHp5RVZidGlFWnVTajIyZmprVkhjLzdySVNJaW9uOXdwcVNaS2VOeTBmKzVMVG8vUDJ5NzNPQnh6ZzRXMm9RRUFEeWM1UEIwa3Vzc0Uvb3o5Q282bUJyaHY5TUc2Qnc3d2Q4Rm5rNXl2ZUpidlRzV0pzWXlmUE9tdjA1Q0FnQ210N3p1WkdXR1NmZTc0bFlUNzNlRnJkd01Hdy85czN3bjYwWXBEb1dsWTlvWUQzUXcvV2N6ZDJkck02UmRMMFo0WEk1T0c0MVpQbVZzSk9sOElDNHNxZERHbnBaZHJIYzdUY0hHMGhSRCs5cmplT1EvTXlVaFllbm8xNzBUSmc1M3c1R0lUR2hFVmNKMUxESVRIYzJOTVh4Z2w3dnFzMXZuanRxRUJBQzZkN1dDbDR1ODFsS3gramc3V09qTTFuVHZhb1ZlcnRZQWdEbFA5dE9XRzhra1BEQ3dDNFFBa2pQL2FWdmY4Ky9pWUlFUG4vVkdhRVFHL2p5Y2hNL1dYc0F6RDNsZ3RGKzN4ZzJZaUlpSTJqMStYZG5NZXJsYVk4SHpDcDJ5bmk0Tkp3eE9kaDFybGRuS3pSQ2ZWcUI5SFp0NkUxNHUxblYrNjJ4blk0NkVhd1cxeW05MTRVb2VlcnRhYTc4RnZ4MzNibFoxYm00M016SEM5SWM4c0h6ekpjU25GY0RMV1k2TklZbFFhd1JlZUxpblR0MXYzdkRIQzE4Y3c4ZzM5MkNFdHlPZUMvVEM1QkhkWVd6VXVEMGRtMEtUOE52K0JFUW01Q0czb0Z4YlhxRnVlRjlGVXdzWTRvd0ZxOE1SbDVxUG5pN1dPQlNXanZIK3poZ3pxQnVXYm9oRVJId3VGRDN0Y0N3eUV5Tjl1dFpLOWhyTHBZdEZyVEliUzlOYU0xdjFxZXZha2x0VXpkeTVPVnJWV1Y1ZW9kdTJ2dWYvdGNsOXNmRmdJbVl0T3c1YnVSaytuelZJcnhpSmlJam8zc0taa21iV3ljb01qd3h6MGZucDZXTGQ0SEZTSFIvK2J5MVRWV2hxelc1VVU2dEZuZVczS2xlcFlXU2szMlZRWDE4QXRFdVVmdjk3cy9QNkExZHdYejhIOUhiVkhldTR3VTY0R0RRRmkxLzBRMFp1Q1dZdU9RYi9WM1kwYWcvTWx4dWo4TUlYeDlEQjFCaGZ2allVeDc5L0JPbGJwK2w5ZkZNYk42UnExdUhvaFV4azNTakZ4YVFiR08vdmpNRzk3U0czTU1XaDhBd1VGS3NRZGVVR0FvYlV2WitrTWZTNU5ocDcvRC92Tlh4OFk4Ni9rVXhDWjJzenFEVUNwc2F5MjE1RFJFUkVkTy9pSjRRMnpORzJBNjVjSzBEbExRbUlXaU9RbU43d0xBbFF0YUU2TmlVZkpXV1ZkeFdMcDVNY0k3d2Q4VWRvRXBSeHViaWNmQk16YjVrbHFXWmphWW8zbitpSDh6OC9ocVd6QnlNdU5SK0xnaVAwN212RnRzdHdjYkRBK2dVajhmaUQzVEhRdzdiV04va3RxVi8zVG5DMnQ4Q3hDNWs0RkpZT2V4dHorUFd5ZzdHUmhKRStqamdjbnFIZFR6S3VudjBrYlVsanp2OHZ1Mk54OUVJbUZyM29oNHpjVWl4WUZkN0MwUklSRVZGYndLU2tEUnV0NklhYlJTcXMzaDJyVS83VGpoaWRKVFczODhUSUhpZ3RyOFNDTmJVL0xEWTJVWmt4b1NldVpoVGk0elhoc0pXYllkSXRHK0lCNkR6QlhKS0FhV004QUtETzI4NmFHc3VRVjhjNENvb3JJRWtTUkkxYzdFYzk5dWswcDRBaFRqZ1dtWVdROEF5TUcreWtYZVkyeHE4Ynpsekt4b0h6MTlDL1I2YzZsMDdkcXI1eHR4YjZudi9rekNKODlFc1lIaG5tZ3JlZTZJZG5Benp4eSs1WW5Jck9ic0ZvaVlpSXFDM2ducEkyN04ybkIyRHJzV1M4dCtJY3pzYmtZSUI3SjF5SXo4WFptQnowY2JQQjVlU2JEYll4WjJwL0hEaC9EU3UzeHlBc05nZmpCanZEeEZqQ2lhaHNETzV0aDduLzh0WTdua2VIdThMTzJoeUhsUmw0ZlVwZm1KblVmbHE1OTR5dGVOamZHUU04YktIV0NPdzhtUUlBZUdhTWU2MjZQbDZkY2ZieWRiejU3U25JTFV5eCtFVS9BTUJJMzY3NDYyd2Fwc3cvaUpFK1hSRVJuNHZyTjJzbk5ZM3h3MWJkRDlVWnVTVTZaZlhkQ2F0YXdCQm5yTm9kaHdQbnJtSDVuUHUwNVdNSE9VRlZxY0hXbzFmeDNOOTM1MnBJZmVOdUxmUTUvMElBczc4NkFhRVIydHNhLzkvenZ0aDZMQmx2ZkhNS0ozNTRwTTdyZzRpSWlPNU5uQ2xwdzl3Y0xmSFhWd0VZcGVpS25TZFNzR3hERk1vck5OaTdMRUR2cDRWM01EWEM3cVVCbVBzdmIrUVhxZkRsaGtoOHVURUs1U28xUmlzYWQ1Y2tVMk1aUnZvNEFrQ3REZTdWbmh6WkhhZWlzN0h3VnlXKy91TWlMTXlNc1dIQktFd2RYVHNwK2ZvTmYvVHYwUWxyOXlkZzk2bFViZmtQYncvRFl3KzQ0ZXpsNi9oeVl4Uk1USXl3ZnNHb1JzVjZxdzlXbnRQK0FGWGY4dDlhZGpzUCtqakMzTlFJeGFVVkdGUGp2TGs0V01ETFdZN2NnbktNRzZ6ZjBxMzZ4dDFhNkhQK1YrNjRqT05SV1pnenRUOWN1MWdDQU94dHpQSEI5SUdJUzgzSGtyOGYxa2hFUkVRRUFIZjJHT3RXU0tGUUNBQUlDd3N6ZENqM3JPTFNTdlNjL2lkOHZUcGoxNUp4aGc2SHFFRitmbFd6VU9IaDRlM21meUVSRVZGYnhKa1NhakkvNzRwQllVbEZnMHVkaUlpSWlJaHE0cDRTdW1zTGYxV2lvRmlGMVh2aU1IYVFFeWI0dXhnNkpDSWlJaUpxUTVpVTBGMzdjWHNNQkFTZUd1Mk9aYThPTVhRNFJFUkVSTlRHTUNtaHUyYklCeGNTRVJFUlVkdkhQU1ZFUkVSRVJHUlFURXFJaUlpSWlNaWdtSlFRRVJFUkVaRkJNU21oZG1YY08vc2dEd3cyZEJoM1pmU2NQWmovaS83UDIybHNmU0lpSXFMV2hra0pVU3VUZnIwRW1YbWx0Y28vWDNzQi8xbCtXdS82UkVSRVJHMEY3NzVGMU1xY1dUa1I1bVpHdGNvL1gzc0IvdjBjOUs1UFJFUkUxRll3S2FFN3BoRUNNa2t5ZEJqdGpyV2xhYlBXSnlJaUltcHRtSlMwRVdxTndQZGJMaUg0cndSY3pTaUVqWlVwQW9ZNDQrTVpDdGpibU92VWxRY0d3NytmQTM1NmR6amUvZUVzVGx6TWdybUpFYWFOOWNDaUYvMWdKSlB1cXQyNTA3M3gyamNua1paZGpJSjkvOWErWDFDc3d1TGdDOWgrUEJsNUJlWG83V2FOeFM4T3dxZS9SZUIwZERZSzl2MGJzU241R0R4ck8wYjdkY08yVDhmcXRGK21Vc1BybVQvaDVTekhvVzhtM1BaOEZKVldZSEZ3QkxZZS9ic3ZWMnNzbk9uWHBPZHY3ZnlSbVB2VE9SdzhuNDR5bFJyK2ZlMngrS1ZCR09EZXFWYmJ2K3lNeGJxRFZ4Q2JrZzhBNk9WcWplZkhlMkhHK0o2b21iZHBoTUJQTzJMdzIxOEppRXN0Z0lteERIM2NiTEI4em4zbzI5MUdwLy85WHdWcVgxYzdIWjJ0ZlYxOTdtK3QzOWlZYXJhaHp6VkRSRVJFMU5TWWxMUUJRZ0QvWG53RXUwNmxZUElEM2ZGc2dDZVMwZ3V4ZG44Q1RrZG40OWgzajZDanVlNmZNcjlJaGNuelF6QjJVRGNNNld1UDRIMEorRzdMSmRqYm1PTS9VL3ZmY2J2RnBSVjQ3WnVUZUdxVU84b3ExTnB5VmFVR2o4NDlBR1ZjTGdLSE91TytmZzVJVEMvRU13c1B3N0tEaWJaZUwxZHJEQi9RQlVlVUdjaTZVWW91blRwbzM5dDlLaFg1UlNyTWZMalhiYytIcWxLRGlYTVA0SHhNRGdLSE9tTlkvNnErcGk4S2hWVkhrMXIxNzNTY0U5NzdDNzFjclBHZnFmMlFrRmFBOVFldklQRGRmVGorL1NQbzBkVUtRTldILzJjV0hzYmUwMm53NytlQWQ1N3VEN1ZhWU0rcFZNejUzMmtvNDNLeGZNNTkybmIvKy8xWi9Md3JGcVA5dXVIeEIzdWd0THdTeDZPeWtKcGRwRTFLYnZYRnk0TUJBQitzUEFjM1Iwdk1udFRudHVlbnNURlYwK2VhSVNJaUlxTGJVQ2dVUXFGUWlQWm96WjQ0WVJVUUpJTDN4ZXVVYnd5NUlxd0Nnc1NQMnk3cmxGc0ZCQW1yZ0NDeDQwU3l0aXdoTFYvSUE0UEVrRm5iNzdyZExVZXYxb3B4K2Vab1lSVVFKRDVaRTY1VHZ2WG9WZTF4MWY0NGxDaXNBb0xFOTFzdTZkU2RNditnY0g1OGd5Z3ByN3pkNlJEZi9kM1h4NnQxKzlwOUtxVldYM2N6enVXYm8zWEsxKzFQRUZZQlFXTDJWeWUwWlN1M1h4WldBVUhpbmUvUDZOU3RWR3ZFRXgrRkNLdUFJQkdxek5DV08weGNKd2E5dEszV21DclZHcDMrSDNwN2I2MDYrcFkzTnFhYVkyN29tbWx2cXY5dkdQci9GeEVSMGIyT2Q5OXFBNEwyeGNQSnJpTWU5SEZFU2xhUjlzZmJzek1BNEZoa1pxMWpuQjBzOE9nd1YrMXJEeWM1UEoza1NFd3Z2S3QyTzFtWllkTDlyclhLTngrNUNuTlRJN3p6MUFDZDhzY2VjSU9IazF5bmJPTDlyckNWbTJIam9VUnRXZGFOVWh3S1M4ZTBNUjdvWUhyN1RkdC9obDVGQjFNai9IZWFibDhUL0YzZ2VVdGZkenBPTzJ0enpINU1kMFppMmxnUDJOdVlJMVNab1MxYmQvQUt6RTJOOFBFTVg1MjZSaklKSDB3ZkNBRFlkdXlxdHJ5enRSblNyaGNqUEM2blZ2Mm0wdGlZcXVsenpSQVJFUkUxQnk3ZmFnTXVKZDFBcVVxTi9zOXRxZlA5M0lMeVdtVk9kaDFybGRuS3pSQ2ZWbkJYN2JwM3M2cHpjM3RzU2o2OG5PV3c2RkQ3a3JLM01jZVZhLy8wYTJaaWhPa1BlV0Q1NWt1SVR5dUFsN01jRzBNU29kWUl2UEJ3enpwajBla3I5U2E4WEt4ckxia0NBRHNiY3lUVTZPdHV4bmxyb2lCSmdKdWpKUzRrNUduTFlwTHowY3ZWV21lSldyVitQYXIybmlSbS9QT2gvcHMzL1BIQ0Y4Y3c4czA5R09IdGlPY0N2VEI1UkhjWUd6VmRVdExZbUtycGM4MFFFUkVSTlFjbUpXMkFSbFI5YTcyb25vM2N0bkt6V21WU0hZbkRyV1YzMHE2SmNkMlRhMldxU3BpYTFEM0RvVmJYWGgwelkwSlBMTjk4Q2IrSEpHTCtjejVZZitBSzd1dm5nTjZ1MW5XMlVaT3FRbE52SEhYMWRTZmpsTlV6YzFGU1ZnbXpHdU1VUXRSNXJuWGFxdkgrdU1GT3VCZzBCY0g3NGhHMEx4NHpseHpEa3ZXUjJMeG9ETndjTFcvYmpyNGFHMU0xZmE0WklpSWlvdWJBcEtRTmNITzBSRzUrR2NiN096ZnBNcCttYk5mUnRpT3VYQ3RBcFZyb2ZPdXYxZ2drMWZHdHZLZVRIQ084SGZGSGFCSWV2czhGbDVOdjRwZjM3dGV6cnc3MTlwV1lYdnRiL1RzWlovYU4yZzhqTEN5cFFFSmFnWGJaRndCNGRKTWpOaVVmSldXVnRXWnVvcE51QUtqYTNGK1RqYVVwM255aUg5NTR2QjlXN3JpTTkxYWN3NkxnQ0wzSDM1QTdpWW1JaUlqSWtMaW5wQTE0WkpnTGNndks4Y1BXeTdYZWkwOHJRSG1OdTJBWnF0MHhmdDF3czBpRlgzYkY2SlQvdENNR09mbGxkUjR6WTBKUFhNMG94TWRyd21Fck44T2tCOXowNm11MG9xcXYxYnRqYS9WVjExS3NPeGxuWW5vaGRweEkwU2xidWo0U3Frb05uaHpWWFZzMmRYVFZIYlFXQmlsMTZtcUV3TElOVVpBazRKbXhIdHJ5bWs5ZWx5UmcycGlxOStvN1J6V1pHc3VRVjhmNGJ0WFltSWlJaUlnTWpUTWxiY0IvbnV5UDdjZFRNTy9uOHppc3pNRHdBUTdRYUlDdzJCenNQNWVHcE4rZjBsbFNaSWgyMzN0bUlMWWZUOFlIUDU1SFdHd3UrcnQzZ2pJdUYrZGpjOURiMVJveGZ6OHJvNlpIaDd2Q3p0b2NoNVVaZUgxS1g3MzdldmZwQWRoNkxCbnZyVGlIc3pFNUdPRGVDUmZpYzNFMkpnZDkzR3h3T2ZubVhZL1QyZDRDcjM5OUVnZk9YWU9Ia3hWT1IxL0hudE9wR05UYlR1ZVd4YTlONll1L3pxYmhoNjJYRVJHZml6RitUdEFJZ2QyblVoRVJuNHNGTTN3eDBNTldXOTk3eGxZODdPK01BUjYyVUdzRWRwNnNTbnllR2VQZTRMaDl2RHJqN09YcmVQUGJVNUJibUdMeGkzVXZSMnRzVEVSRVJFU0d4cG1TTnNEYTBoUUh2eDZQV1JON0l5YjVKajROanNDM202S1JYNnpDOGpuRElMZTRzeWQ2TjJXN0xnNFcrT3VyUUl6MjY0WWRKMUt3YkVNVTFCcUJmY3NDME5IY3BNNU4xNmJHTW96MGNRUUF2VGE0VjNOenRNUmZYd1ZnbEtJcmR2N2RWM21GQm51WEJkVDVkUE03R2Flemd3WCtYRGdHRjVOdTROUGdDd2lQeThFcmsvcGcrMmNQNmV4bk1UV1dZZHRuRDJIK2N6N0lMU2pIa25VWDhPMmYwYkRxWUlMZlB4NWQ2MjVrVDQ3c2psUFIyVmo0cXhKZi8zRVJGbWJHMkxCZ0ZLYU9iamdwK2ZvTmYvVHYwUWxyOXlkZzk2blVldXMxTmlZaUlpSWlRMnMzdTFpcm56VVFGaFptNkZDb0JsV2xCajJtL2c1UFp6bU8vTzlobmZlS1N5dlJjL3FmOFBYcWpGMUx4aGtvd3RycWVrSTZ0VTkrZmxXelRlSGg0ZTNtZnlFUkVWRmJ4SmtTYWhMRnBaWFFpTnAzdnZwcVl4UUtTeW93dVk3OUlqL3Zpa0ZoU1FWZW5YejdKNVFURVJFUlVmdkdQU1hVSkk1Rlp1THQ3ODRnWUlnVHVuZTFRa2xaSlk1RVpPRGt4V3dNNm0ySFZ5YjlrM2dzL0ZXSmdtSVZWdStKdzloQlRwamc3MkxBeUltSWlJakkwSmlVVUpQbzc5NEo5L1Yzd0w0emFjak1LNFdacVJHOG5PVDR2K2Q5OGRxVXZqQ3Y4WlQySDdmSFFFRGdxZEh1V1BicUVBTkdUVVJFUkVTdFFidFpSODA5SlVUVVdOeFRRa1JFMURwd1R3a1JFUkVSRVJrVWt4SWlJaUlpSWpJb0ppVkVSRVJFUkdSUVRFcUlpSWlJaU1pZ21KUVFFUkVSRVpGQk1Ta2hJaUlpSWlLRFlsSkNSRVJFUkVRR3hhU0VpSWlJaUlnTXFqMGxKU1VBVUZSVVpPZzRpS2dOS0NrcHFmNjF6SkJ4RUJFUlVUdEtTb1FRMFFDUWxKUms2RkNJcUEzSXlNZ0FBQWdoRWcwY0NoRVIwVDJ2M1NRbEFGWUR3TktsU3hFYkc0dmk0bUpEeDBORXJWQkpTUW11WExtQ0w3LzhzcnBva3lIaklTSWlJa0F5ZEFCTnlNVFgxM2V2SkVsakRCMElOUzBoQkNTcFBWMnExSXFjS1M4dkh4RWRIYTB5ZENCRVJFVDNNaU5EQjlDRU5KbVptUnNjSFIxTEpFbHlBQ0FIWUdMb29PanV0V1JDd2dUb25sQW1oSWdEc0VLbFVyM0FoSVNJaUlpSUd1VHI2L3VaUXFFUXExYXRFczFseDQ0ZFFxRlFDRjlmMzE4TlBWNGlJaUtpZTAxNzJsTkNSRVJFUkVSdEVKTVNJaUlpSWlJeUtDWWxSRVJFUkVSa1VFeEtpSWlJaUlqSW9KaVVFQkVSRVJHUlFURXBJU0lpSWlJaWcySlNRa1JFUkVSRUJzV2toSWlJaUlpSURJcEpDUkVSRVJFUkdSU1RFaUlpSWlJaU1pZ21KVVJFUkVSRVpGQk1Tb2lJaUlpSXlLQ1lsQkFSRVJFUmtVRXhLU0VpSWlJaUlvTmlVa0pFUkVSRVJBYkZwSVNJaUlpSWlBeUtTUWtSRVJFUkVSa1VreElpSWlJaUlqSW9ZME1IUUZTVHM3UHp0dzRPRG04Q2dCQ2lNaVltcHNldGRWYXNXSUZmZnZrRkFPRHE2b3JObXpkREpwUEJ6OC92dG0zUG1qVUxMNy84c3ZhMVJxUEJYMy85aGIxNzl5SXlNaElBSUVuU3N3TUdEQmhYV2xwNk9UYzM5NXNiTjI3c2JMclJFUkVSRVZGZG1KUlFxNUtYbDdmRTN0NytaVW1TekNSSk11N1VxZFByQURUVjc1ZVhsMlBUcGszYStyTm16WUpNMXZnSnY1S1NFcnoxMWxzSUR3Ky85UzJaaVlsSlZ4TVRrNjVsWldWUlRFcUlpSWlJbWgrVEVtcFZTa3BLMG5OeWNuNjJ0N2QvSFFEczdPeGVraVJwZGZYN08zZnV4TTJiTndFQTd1N3VDQWdJcUxPZG1UTm53c0hCUWFlc2I5KysydCsvKys0N2JVSmlabWFHUG4zNklDSWlBa0tJY3prNU9lZXRyYTBmYnVLaEVSRVJFVkU5bUpSUXE1T1RrL1BGMzhtSW1iR3hzYTBRb3I4a1NRQ0E5ZXZYYSt1OS9QTEw5YzZTakJrekJyMTY5YXEzandNSERtaC9YN2h3SVVwTFN4RVJFUUVBbDFKVFUxOU5UVTJWbVptWmVUVEpnSWlJaUlqb3RyalJuVnFkMHRMU2F6azVPYXVxWDB1U05CZ0FrcEtTa0p5Y0RBRHc4dkxDbURGajdyaVB3c0pDN2U4cWxhcXVLcHJ5OHZMNE8rNkFpSWlJaVBUR3BJUmFwWnljbkMrRUVOWFpRbWNBMVRNWkFJQlhYbmtGMWJNbmQ2SjM3OTdhM3hjdlhveWpSNC9lY1Z0RVJFUkVkSGZ1L0ZNZFVUTnpkWFZkWVdkbjk4cXQ1WDM3OXNWdnYvMVdxMzVEZDk4S0N3dlQvbjcrL0htOCt1cXJVS3ZWdDFhTHVYVHAwdml5c3JLcmR4SXpFUkVSRVRVZVowcW8xYnArL2ZyblFvaUtXOHRmZWFWV250Sm9nd1lOd2pmZmZBTTdPN3RiMytyZHAwK2YySzVkdTg2LzYwNklpSWlJU0MvYzZFNnRWbWxwYVVwdWJ1NGFPenU3V2RWbEF3Y094UERod3hzOHRxNjdiOTFxMkxCaDJMWnRHN1p2MzQ0MWE5WWdKeWNIQUNCSmttblhybDBYQ1NHTU1qTXpQN25MWVJBUkVSRlJBNWlVVUt1V25aMzlXYzJrWk9iTW1Yb2QxOURkdDZwMTZOQUJUei85TkRwMjdJaFBQdmtFQUlvQldBQ0FvNlBqZTVtWm1Vc0FsTjFKN0VSRVJFU2tIeTdmb2xhdHJLd3N1ZVpyZTN2N1p1bW5ldE84RU9KZ2RabE1KdXRvYW1wYTY0bnlSRVJFUk5TMG1KVFFQZW5iYjc5RlNVbEpyWEloaEtibWE1VktkYVBGZ2lJaUlpSzZSM0g1RnQyMWdRTUhEalUyTmg2azBXanFmT0NISVlTRWhDQXFLcXBXK1JOUFBBRUFDQTRPeHBZdFczRC8vZmZEeThzTFY2NWNBUURJWkxKSHF1dEtrcFRrNCtQemFGUEZKSlBKeklRUVVVcWw4a2hUdFVsRVJFVFVIdkNXd0hUWEZBcEZBUUNybHVoci9mcjE5ZTRWYWVpV3dNQS90d1hXcDI1ekVFSVVLNVZLUzROMFRrUkVSTlJLY2FhRTdwb1E0bjBBMzB0L2I4enc4L09EcTZ0cms3Vy9kZXZXSm11cjJyeDU4M0RreUJIRXg4Zmp4bzBicUt5c2hMR3hNU3d0TGVIbzZBaDNkM2VZbUpqY2RUK1ptWms0ZGVxVTlyVWtTWi9mZGFORVJFUkU3UXhuU3FoSkRCdzRVR0ZrWkxSUmtpU3ZqaDA3WXY3OCtRZ0lDREIwV0FaMTlPaFJmUFRSUnlncUtnS0FWQURUdzhQRGp4azRMQ0lpSXFKV3g4alFBVkQ3a0pXVmxXRnRiZjJycWFtcFIwVkZSYitRa0JCY3YzNGRRNFlNZ2JIeHZUVWhWMTVlanYvOTczOVl0bXdaVkNvVkFPelNhRFRqbEVwbG5LRmpJeUlpSW1xTk9GTkNUVTZoVU13QzhEV0FqdTd1N2xpeVpBbmMzZDBOSFZhTFNFdEx3OXk1YzNIcDBpVUFLQk5DekZjcWxWOFpPaTRpSWlLaTFvd3pKZFRrTWpJeXd1enQ3WGRJa2pUeTVzMmI5anQyN0lDRGd3TjY5dXlwZlI1SWV5T0VRRWhJQ0Y1Ly9YVmtaR1FBUUtKYXJYNGtJaUppazZGakl5SWlJbXJ0bUpSUXM4akt5c3FXeVdTL1dsaFl1S2pWYXUvUTBGQ2twYVZoNk5DaE1EVTFOWFI0VGFxMHRCUmZmdmtsL3ZlLy82R3lzaEpDaUUwcWxTb3dLaW9xeWRDeEVSRVJFYlVGN2ZOcmEycFZmSHg4bnBQSlpNc0JXTG00dUdEcDBxWG8yYk9ub2NOcUVzbkp5WGovL2ZjUkh4OFBBQ1VhamVhOWlJaUk3MmJPc3FjQUFDQUFTVVJCVkEwZEZ4RVJFVkZid3BrU2FuYVptWmtYSEJ3Y05zdGtzZ2NMQ2dxNjdOaXhBelkyTnVqVHAwK2JYYzRsaE1DZVBYdncxbHR2SVRzN0cwS0lPQUNCRVJFUk93MGRHeEVSRVZGYnc2U0VXa1JXVmxhdWhZWEZHak16TXdlTlJ1TjMvUGh4WExseUJmNysvakF6TXpOMGVJMVNYRnlNeno3N0RDdFhyb1JhclFhQWRkZXZYMzg0TGk0dXpkQ3hFUkVSRWJWRmJmTnJhbXJUdkwyOXB4b1pHYTBFWU5PMWExY3NXYklFL2ZyMU0zUllla2xJU01ENzc3K1BxMWV2UWdoUkJPQXRwVks1MnRCeEVSRVJFYlZsbkNtaEZwZVZsUlZ0YjIvL2h5Ukp3NHVLaXJydDJMRURGaFlXNk4rL2Y2dGR6aVdFd0xadDIvRE9PKzhnTHk4UFFvaG9TWkxHS1pYS0E0YU9qWWlJaUtpdFkxSkNCcEdWbFhYVHljbnBWeUdFdFVhakdYTHExQ25wOHVYTDhQZjNoN201dWFIRDAxRllXSWhQUHZrRWE5YXNnVnF0RmdCV0Z4WVdUb3FPanM0MGRHeEVSRVJFN1VIci9GcWE3aW0rdnI0VEpVbGFEYUN6dmIwOVB2LzhjL2o2K2hvNkxBREE1Y3VYOGY3NzcrUGF0V3NBa0svUmFGNk5pSWhZYitpNGlJaUlpTm9UenBTUXdXVm1ac1k2T0Rpc2t5VEp2NlNreEdYWHJsMHdNVEdCdDdlM3daWnphVFFhL1A3Nzczai8vZmVSbjU4UEFFcVZTalUyTWpMeXFFRUNJaUlpSW1ySE9GTkNyWW1SajQvUFo1SWt2U3RKa216SWtDRll2SGd4T25mdTNLSkI1T2ZuWStIQ2hRZ05EWVVRUWlPRVdCRVJFVEVIUUdXTEJrSkVSRVIwaitCTUNiVW1Jak16ODJDWExsMU9TNUkwTGowOTNYTDM3dDNvM2JzM25KeWNXaVNBeU1oSXpKNDlHOUhSMFJCQzVHazBtbWN2WExqd0ZRQk5pd1JBUkVSRWRBOWlVa0t0VGxaVzFoVTdPN3Zmakl5TS9FcExTM3ZzMmJNSEdvMEd2cjYra01sa3pkS25XcTNHMnJWcjhlR0hINktvcUFnQXpzaGtzckZLcGZKMHMzUklSRVJFUkZwY3ZrV3RtVXloVVB3ZmdQa0FqSHg5ZmZIcHA1K2lTNWN1VGRwSlhsNGVGaXhZZ0pNblR3S0FHc0RYNGVIaDc0T3pJMFJFUkVRdGdqTWwxSnFKakl5TVVFZEh4eU1BSHNyTXpKVHYyclVMbnA2ZWNIVjFiWklPd3NMQ01IdjJiTVRGeFVFSWtTMkVtS1pVS3I4SElKcWtBeUlpSWlKcUVKTVNhdlV5TXpPVGJXeHNna3hNVEx6THk4czk5KzdkaTdLeU12ajUrY0hJNk00dTRjcktTcXhhdFFvTEZpeEFhV2twQUJ6N2U3bFdlSk1HVDBSRVJFUkU3WXJrNit2N2dVS2hVQ2tVQ3ZIc3M4K0thOWV1aWNiS3pzNFdzMmJORWdxRlFpZ1VpZ29mSDUvRjRGSkdJaUlpSW9QaFRBbTFLWm1abWNlN2R1MTZRQWd4OXZyMTZ6WTdkKzVFOSs3ZDBhTkhENzJPUDNYcUZHYlBubzJrcENRQXlCQkNQQkVSRWZGTHN3Wk5SRVJFUkxmRnBJVGFuSXlNakRSSFI4Y2dBSDByS2lwNjdkKy9IL241K1JnMGFCQ01qWTNyUEthaW9nSXJWcXpBWjU5OWh2THljZ2doRHNwa3NySGg0ZUVYV3paNklpSWlJaUpxVjN4OGZON3k5ZlV0VXlnVTR1bW5ueGJKeWNtMWxtdWxwNmVMR1RObVZDL1hLbGNvRlBNTUhUY1JFUkVSL1lNekpkU21aV1ptbm5Gd2NOZ2pTZEtZdkx3ODJ4MDdkc0RKeVFtZW5wNEFnQ05IanVDMTExNURhbW9xQUtRQ2VDdzhQSHl0SVdNbUlpSWlJbDNjM0V2dFFxOWV2YXdzTEN4K0FUQVZBTWFQSDQ4T0hUcGd5NVl0MVZWMmF6U2FmMFZFUk53MFdKQkVSRVJFVktmMmxwUVlLeFNLWjRVUUx3THdsaVRKd3RBQmtlRUpJU0JKN2UxU3A3dFFJb1NJQnJCYXFWU3VBbEJoNklDSWlJanVkZTNwazVxeFFxSDRBOEJrUXdkQ2hpVkUxWE1QSlVsaVFrSzNKWVFJVVNxVjQ4SEVoSWlJeUtEYXphYzFoVUl4QThEcUhqMTZZTjY4ZWZEMDlJU1ZsWldod3lLaVZxYW9xQWhKU1VsWXVuUXBMbDI2QkNIRVhLVlMrWVdoNHlJaUlycVh5UXdkUUZQNWU4a1c1czJiQjE5Zlh5WWtSRlFuUzB0TERCZ3dBUFBuendjQVNKSTB6Y0FoRVJFUjNmUGFUVklDd0J1QTlxNUxSRVMzNCt6c1hQMnJseUhqSUNJaW9uYVVsRlJ2YXVjTUNSSHB3OEpDZXgrTURvYU1nNGlJaU5wUlVrSkVSRVJFUkcwVGt4SWlJaUlpSWpJb0ppVkVSRVJFUkdSUVRFcUlpSWlJaU1pZ21KUVFFUkVSRVpGQk1Ta2hJaUlpSWlLRFlsSkNSRVJFUkVRR3hhU0VpSWlJaUlnTWlra0pFUkVSRVJFWkZKTVNJaUlpSWlJeUtDWWxSRVJFUkVSa1VFeEtpSWlJaUlqSW9KaVVFQkVSRVJHUlFSa2JPb0RXUmg0WVhPOTdCZnYrRFFBWVBXY1Bodlh2Z3NVditqVnAzK1BlMllmVDBkbmFmdTVWOHNCZytQZHp3UDZ2QW05YjczUjBObjdhRVlPVEY3TnhQYjhNOG80bWVOQ25LejU2emdjZVR2Sm1pZTFPL3ZiNmp1ZE9OWGY3UkVSRVJNMk5TVWtkM0J3dE1YdFNuM3JmVDc5ZWdzeTgwaGFNcU8zNGZPMEZaTjhveGRkditEZHJQeWN2WmlQdzNYM3dkSkxqOFpIZDRkQ3BBeTRuMzhRZmh4SnhXSm1CNDk4L0FoY0hpeWJ2dDc2L2ZYT1B1NlhPYTJ2SDgwQkVSTlErTVNtcFE5Zk9IZkhxNVBxVGtqTXJKOExjektnRkkybzdQbDk3QWY3OUhKcTluMHExQmwrK09nUXZQdG9MTWtuU2xqOHcwQkd6dnpxQjc3WmN3cEpYQmpkNXYvWDk3WnQ3M0MxMVhsczduZ2NpSXFMMmlYdEs3b0MxcFNuTVROcGVVcUlSd3RBaE5Ka1IzbzZZTmJHM1RrSUNBRk5HdUFFQUxsMjkwU3o5dHRXL1BSRVJFVkZyeHBtU08xRFhHdjdxc3AvZUhZNTNmemlMRXhlellHNWloR2xqUGJEb1JUOFl5Zjc1OEZ4VVdvSEZ3UkhZZWpRWmVRWGw2TzFxallVekc3OC81Yy9EU1ZpMU94WlJpVGRRVWFsQmQwZExMSnpwaDhDaHpqb3h6WjN1amRlK09ZbTA3R0lVN1BzM1lsUHlNWGpXZG96MjY0WnRuNDdWYWJOTXBZYlhNMy9DeTFtT1E5OU1BRkNWelB5MEl3YS8vWldBdU5RQ21CakwwTWZOQnN2bjNJZSszVzIwZlZVN0haMnRmVjF6Zjh5bTBLc0kyaGNIWlh3ZVNzc3I0ZEhOQ204L05RQlBqM0Z2OU5qclU2WlNBd0NzT3ByVVcrZWxwY2Z4KzZGRVJLeWVEUGR1VnRyeUtmTkRjUEQ4TlVTdW1ZenVYZjhwSC9IR2JoU1dWRUM1NnJGYWYzdDl4bDB0T2JNSTczeC9Cc2Vqc21CdWFvUW5SL1hBWnk4TmdvbHgvZDhOTkhYN2FvM0E5MXN1SWZpdkJGek5LSVNObFNrQ2hqamo0eGtLMk51WTF4dEh6WGowdmM3MTZXdm55UlJNWHhpS0owZjF3S3IzSDlBZWUrRGNOVHorVVFoZW1kUUhTMmNQYnRSNUlDSWlvcmFIU1VrVHlpOVNZZkw4RUl3ZDFBMUQrdG9qZUY4Q3Z0dHlDZlkyNXZqUDFQNEFBRldsQmhQbkhzRDVtQndFRG5YR3NQNE9TRXd2eFBSRm9iZjlJSDJyTjc4OWhWLzN4cU9uaXpWZW1kUWJsaDFNRUJhYmc4akVQRzFTQWdERnBSVjQ3WnVUZUdxVU84b3FxajZ3OTNLMXh2QUJYWEJFbVlHc0c2WG8wcW1EdHY3dVU2bklMMUpoNXNPOXRHWC8vZjRzZnQ0Vmk5RiszZkQ0Z3oxUVdsNko0MUZaU00wdTBpWWxYN3hjdFZUcWc1WG42dHlUVTZaU1krYVNveGpwMHhXdlQra0xJUVNDOXNaajFyTGpjT3pjQVNOOXVqYnliTmR0MThsVUFNQVlQNmQ2NndRTWNjYnZoeEp4OUVLbU5pa3ByMURqUkdRbUFPQ3dNZ016L2s1S0NvcFZpRXpJdzh1VGV0ZlpWa1BqcnBaZnBNS2tEdzlnckYvVnRiRjIveFdzM0I2RHpuSnpmREI5WUwyeE5tWDdRZ0QvWG53RXUwNmxZUElEM2ZGc2dDZVMwZ3V4ZG44Q1RrZG40OWgzajZDamVjUC9FdlM1enZYdDY5RmhyaGp2NzR4Tm9VbDQ4L0YrOFBhMFJhVmE0TU9mejhQRndRSWZ6L0J0MUhrZ0lpSWlNaWlGUWlFVUNvVzRXMVlCUVdMRUc3dEVjbWFoenMvTnduS2RPZys5dmJmV2NWWUJRV0xIaVdSdFdVSmF2cEFIQm9raHM3WnJ5NzdiSEMyc0FvTEV4NnZEZFk3ZmZTcEYyMFpEL2p5Y0pLd0Nnc1MvRm9VS1ZZVmE1NzN5R3ErcjI5dHk5R3F0TnY0NGxDaXNBb0xFOTFzdTZaUlBtWDlRT0QrK1FaU1VWMnJMSENhdUU0TmUybGFyalVxMXBsWlpYZWRHQ0NFcUtqWGlkSFMyVHRtcGkxbkNLaUJJekZwMlhLODJHcEtaVnlJOG4vNURESHgraXlpdEVmK3RiaFNXQzV2eHdXTEc1MGUxWllmQzA0VlZRSkFZL05JMjhlemlVRzM1bmxPcHdpb2dTQndLUzc5dGJMZUx1ZnJ2c0NrMFNWdVdsRjRnckFPRGhkK0x0YzlyZlczY2JmdHI5c1FKcTRBZ0Vid3ZYdWY0alNGWGhGVkFrUGh4MjJXOTR0RG5PbTlNWHlsWlJjSmg0anJ4NlB2N2hSQkMvTGp0c3JBS0NCSWg1NjgxNmp6Y2llci9HNGIrLzBWRVJIU3Y0NTZTT2lqamN0SC91UzA2UHo5c3U5emdjYzRPRm5oMG1LdjJ0WWVUSEo1T2NpU21GMnJML2d5OWlnNm1Sdmp2dEFFNngwN3dkNEdubnJleFhiMDdGaWJHTW56enBuK3RwVCttdDd6dVpHV0dTZmU3NGxZVDczZUZyZHdNR3c4bGFzdXlicFRpVUZnNnBvM3hRQWZUZi9aTmRMWTJROXIxWW9USDVlaTBVWE9wVGtPTWpTUU03V3V2ZlYxWVVxR05QUzI3V085MjZsTlVXb0dwQ3c2aG9GaUZYK2VPZ0xscC9mcytiQ3hOTWJTdlBZNy9QVE1DQUNGaDZlalh2Uk1tRG5mRGtZaE03ZjZiWTVHWjZHaHVqT0VEdTl4VmZOMDZkOFRqRDNiWHZ1N2UxUXBlTG5KY3pTaXMvNkFtYmo5b1h6eWM3RHJpUVI5SHBHUVZhWCs4UFRzRHFCcXJQdlM1emh2VGw0dURCVDU4MWh1aEVSbjQ4M0FTUGx0N0FjODg1SUhSZnQzdTZGemNJWm1QajQ5TlMzWklSRVJFLytEeXJUcjBjclhHZ3VjVk9tVTlYUnBPR0p6c090WXFzNVdiSVQ2dFFQczZOdlVtdkZ5czYxd21ZMmRqam9SckJiWEtiM1hoU2g1NnUxcWpzOXlzd2JydTNheHFiUVlIQURNVEkweC95QVBMTjE5Q2ZGb0J2SnpsMkJpU0NMVkc0SVdIZStyVS9lWU5mN3p3eFRHTWZITVBSbmc3NHJsQUwwd2UwUjNHUnZvbkpRQ3dLVFFKdisxUFFHUkNIbklMeXJYbEZXcE5vOXE1VlhGcEphYk1EMEhVbFR5cysyZ1VmSHQyYnZDWWdDSE9XTEE2SEhHcCtlanBZbzFEWWVrWTcrK01NWU82WWVtR1NFVEU1MExSMHc3SElqTXgwcWRycldTdnNWeTYxTDQ5c1kybEtWU1ZkemYyeHJSL0tla0dTbFZxOUg5dVM1MXQxUHliM0k0KzEzbGorM3B0Y2w5c1BKaUlXY3VPdzFadWhzOW5EZElybHFiaTYrdjd1eVJKVHlnVWlrUWhSTGdRNG8raW9xSWRDUWtKK3AwVUlpSWl1aXRNU3VyUXljb01qd3h6YWZSeFVoMGYvbTh0VTFWbzZ0M1lyRmJydDRxa1hLV0drWkYrSDVKdnQ0bDZ4b1NlV0w3NUVuNFBTY1Q4NTN5dy9zQVYzTmZQQWIxZHJYWHFqUnZzaEl0QlV4QzhMeDVCKytJeGM4a3hMRmtmaWMyTHhzRE4wVkt2T0w3Y0dJV0Z2eW94d2Q4Rlg3NDJGRjdPY3JoM3MwSzN5UnYwT3I0K2hTVVZtRHp2SUpUeHVWZ3pkd1RHK3pzM2ZCQ0FjVU9jc0dCMU9JNWV5SVMxcFNrdUp0M0F0Mi81dzlmTERuSUxVeHdLejRDbmt4eFJWMjdnaFFrOUcyNndBZnBjRzgzZHZrWlV6V29zcXVlbUNyWjZKTG5OMVplUlRFSm5hek9vTlFLbXhyTGJYcmROVFZUTmlqMzY5MHQzU1pMY0pVbDZRaTZYbC9uNitzWUNPQzJFK0MwaUl1SkVpd1ZGUkVSMGoyRlMwc0ljYlR2Z3lyVUNWS3FGemt5RFdpT1FtTjd3TEFsUTlYREgySlI4bEpSVjZyVXh1VDZlVG5LTThIYkVINkZKZVBnK0YxeE92b2xmM3J1L3pybzJscVo0ODRsK2VPUHhmbGk1NHpMZVczRU9pNElqNnExL3F4WGJMc1BGd1FMckY0elV6dHpvKzgxOGZXNFdxZkRZaHdkeDZlb05iRmd3Q3VNRzE3KzUvVmI5dW5lQ3M3MEZqbDNJaElXNU1leHR6T0hYeXc0eVNjSklIMGNjRHM5QXYrNmRvQkVDNDRib2wraTBkbTZPbHNqTkw4TjRmK2RHTGIxcmliNSsyUjJMb3hjeXNlaEZQeXhZRlk0RnE4THgxZXREbXpYR21pUkpNbk56YzhNWFgzeUJxS2dvN05tekJ4RVJFZWFTSkhrRDhKWWs2V1ZmWDkrYkFLSUJoRWlTOUZ0NGVIaENpd1ZJUkVUVXpuRlBTUXNicmVpR20wVXFyTjRkcTFQKzA0NFl2VCtrUHpHeTZnNVlDOWFFMTNxdnBLeXlVZkhNbU5BVFZ6TUs4ZkdhY05qS3pURHBBYmRhZFdvK3dWeVNnR2xqUEFBQU9mbGx0ZXFhR3N1UVY4YzRDb29ySUVrU2FqNHE1VWM5OXVuVUo2K2dISSsrdngreHFUZXhhZEdZUmlVazFRS0dPT0ZZWkJaQ3dqTXdickNUTmxrYTQ5Y05aeTVsNDhENWEramZvMU9keTVWdVZkKzRtMHBUdFAvSU1CZmtGcFRqaDYyMXozdDhXZ0hLLzc0N1cxTm9URi9KbVVYNDZKY3dQRExNQlc4OTBRL1BCbmppbDkyeE9CV2RYZXZZNWpqUDFiTThRNFlNUWMrZVBmSDQ0NDlqMWFwVkNBME54YXBWcS9EeXl5L0QyZGtaa2lUWlNKSTBYSktrL3dNUTUrdnJtNlpRS1BZcUZJcVhCd3dZMEtsSmd5SWlJcnJIY0tha2hiMzc5QUJzUFphTTkxYWN3OW1ZSEF4dzc0UUw4Yms0RzVPRFBtNDJ1Sng4czhFMjVrenRqd1BucjJIbDloaUV4ZVpnM0dCbm1CaExPQkdWamNHOTdURDNYOTU2eC9Qb2NGZllXWnZqc0RJRHIwL3BXK2VEQWIxbmJNWEQvczRZNEdFTHRVWmc1OGtVQU1BemRUeGZ4TWVyTTg1ZXZvNDN2ejBGdVlVcEZyOVl0WHhucEc5WC9IVTJEVlBtSDhSSW42NklpTS9GOVp1MWt4cDlQZkwrZmx4TXVvRW5IdXlPaTRrM2NERlI5MkdKWGUwNlluSWRDVlpOQVVPY3NXcDNIQTZjdTRibGMrN1RsbzhkNUFSVnBRWmJqMTdGYytPOTlJcW52bkUzbGFaby96OVA5c2YyNHltWTkvTjVIRlptWVBnQUIyZzBRRmhzRHZhZlMwUFM3MDgxMllNaDllMUxDR0QyVnljZ05FSjcyOS8vZTk0WFc0OGw0NDF2VHVIRUQ0L294TlNjNTNuRWlCRTZyNjJzck9EajR3TWZIeCs4OU5KTHVISGpCbEpTVW5EbzBDSHMzTGxUS2lnb2NBTGdCQ0RReE1Ua2UxOWYzelFBMFVLSVg0Mk1qTGFGaFlWVk5GbHdSRVJFN1J4blNscVltNk1sL3ZvcUFLTVVYYkh6UkFxV2JZaENlWVVHZTVjRndOclNWSzgyT3BnYVlmZlNBTXo5bHpmeWkxVDRja01rdnR3WWhYS1ZHcU1WamJ0amthbXhEQ045SEFHZzFnYjNhaytPN0k1VDBkbFkrS3NTWC85eEVSWm14dGl3WUJTbWpxNmRsSHo5aGovNjkraUV0ZnNUc1B0VXFyYjhoN2VINGJFSDNIRDI4blY4dVRFS0ppWkdXTDlnVktOaXJlbGlVbFVTc3VuSVZYeXc4bHl0bnhWNnpNSTg2T01JYzFNakZKZFdZRXlOOCtiaVlBRXZaemx5QzhveGJyQitTN2ZxRzNkVGFZcjJyUzFOY2ZEcjhaZzFzVGRpa20vaTArQUlmTHNwR3ZuRktpeWZNd3h5Qy8ydXY2YnNhK1dPeXpnZWxZVTVVL3ZEdFV2Vi9pUjdtNnBucThTbDVtUEp1a2lkZHB2alBBc2hZR3BxaWtHRDZ0OWNMMGtTYkcxdDRlUGpnN2ZmZmhzSER4N0VybDI3OE8yMzMyTHMyTEV3TmpZMmtpVEpUWktrQ1RLWjdBOGhSSUZDb2Jpc1VDalcrUGo0REd1U1FJbUlpTnF4NWwxWTNvS3FuelVRRmhabTZGRGFsT0xTU3ZTYy9pZDh2VHBqMTVKeGhnNkhxRVVwRkFwSWtnUS9Qei84OU5OUGQ5eU9TcVhDdFd2WEVCVVZoYTFidHlJeU12TFdLdmtBRWdIc3JheXMvQ1V5TWpMcExzSW1JaUpxZDdoODZ4NzM4NjRZRkpaVTROWEpmRUkyM1h1cTk1UDQrZDNkTWpCVFUxUDA2TkVEUFhyMHdNU0pFMUZVVklTMHREU2NQSGtTVzdkdVJYcDZ1alVBWHdDK1JrWkdjeFVLUlpZUUlnN0F4c0xDd25VSkNRbjYzZVdDaUlpb25lSk15VDFxNGE5S0ZCU3JzSHBQSEViNmRzT1d4V01NSFJKUmk2dE9SdGF1WFlzK2Zab25NUmRDSURjM0Z5a3BLZGkvZnovMjdObUQ0bUtkQjRaV0FrZ1JRa1FCV0sxVUtuY0RhTHE3RGhBUkViVUJURXJ1VWQwbWI0Q0F3R1AzdTJIWnEwTmcyY0hFMENFUnRhaVVsQlJNbmp3Wm5UcDF3djc5K3lHVHRjd1dPN1ZhamN6TVRNVEh4MlA3OXUwNGZ2dzROQnFkaDJpV0NpRVNKVWs2VVZsWnVUSXlNckwyYmZhSWlJamFHUzdmdWtlbGI1MW02QkNJREVxcFZBSUF2TDI5V3l3aEFRQWpJeU00T1RuQnlja0pJMGVPUkZsWkdhNWR1NGFJaUFoczJiSUZNVEV4SFNSSjZnZWduN0d4OFN4Zlg5ODhWTzFIMmFuUmFGWmR1SERoV29zRlMwUkUxRUtZbEJEUlBlblVxVk1BZ0tGRFcrNGhqWFV4TnplSGg0Y0hQRHc4TUdYS0ZCUVdGaUkxTlJYSGpoM0R0bTNiY1AzNmRWc0F0Z0FHeVdTeUJiNit2aGtBWWdHc2s4bGtHOFBDd2tvTU9nQWlJcUltd09WYlJIVFBVYXZWR0RGaUJNckt5ckJueng1MDZkTEYwQ0hWU1FpQi9QeDhYTHQyRFR0MzdzVE9uVHRSVnFiemZKOUtJVVNXSkVrWEFYd2ZIaDYrQzRDb3V6VWlJcUxXaTBrSkVkMXpvcUtpOFB6eno4UFYxUlZidG16UjNvV3J0Vk9yMWNqTnpVVkNRZ0wrK09NUEhEdDI3TllxcFFBeUFCd1JRbnlyVkNvdnRIeVVSRVJFamNmbFcwUU5HUGZPUHB5T3prYkJ2bjhiT3BRN05uck9IZ3pyMzBYdko2QTN0bjViRXg1ZXRYZmN4OGVuelNRa1FOVitGQWNIQnpnNE9HRFlzR0VvTHkvSDlldlhFUllXaG8wYk55SXVMcTREQUhjQTdwSWt6VkFvRlBsQ2lEUUFtMVVxMVlybzZPaE1BdytCaUlpb1RreEtpTzRCNmRkTGtKbFhXcXY4ODdVWGtIMmpGRisvNGE5WC9mYmkrUEhqQUlEaHc0Y2JPSks3WTJabUJtZG5aemc3TzJQaXhJa29MaTVHVmxZV1FrSkNzR25USnVUbTVscExrbVFOb0orcHFlbDhYMS9mSEFCWEFLeTZjZVBHdXF0WHI1WTEwQVVSRVZHTGFEdGZFVGFBeTdlb3ViU0htWkw4SWhYTXpZeGdabUtrVXk0UERJWi9Qd2ZzL3lwUXIvcnRRWEZ4TVVhTkdnVWhCSTRlUFlvT0hUb1lPcVJtb2RGb2NQUG1UYVNtcG1MNzl1M1lzMmNQS2lvcWFsYXBBSkFwaElnUVFpeVBpSWc0WUtCUWlZaUlPRk5Dcll0R0NNamEwSEthdHNMYTByUlo2N2Nsa1pHUlVLdlZNRFkyUmtSRUJQejkvZHZVRWk1OXlXUXkyTnJhd3RiV0Z0N2Uzdmp3d3crUm01dUxtSmdZL1A3Nzd6aHo1b3dKQUJkSmtsd2tTWHBVb1ZDVUFFZ1hRaHlvcUtoWWZ2SGl4Y3VHSGdNUkVkMDdtSlEwZytwdm4xZThQUXovWFhFT0p5OW1vWU9wRVY2ZTFBY2ZUQitJcEl4Q3ZQL2pPUnlKeUlSTUJvejFjOExYYnd5Rm5iVzVUanViUXE4aWFGOGNsUEY1S0MydmhFYzNLN3o5MUFBOFBjWWRBTER6WkFxbUx3ekZrNk42WU5YN0QyaVBPM0R1R2g3L0tBU3ZUT3FEcGJNSDF4dW5XaVB3L1paTENQNHJBVmN6Q21GalpZcUFJYzc0ZUlZQzlqYTZzVlNQNmFkM2grUGRIODdpeE1Vc21Kc1lZZHBZRHl4NjBROUdNdW11MnAwNzNSdXZmWE1TYWRuRk9qTVNCY1VxTEE2K2dPM0hrNUZYVUk3ZWJ0WlkvT0lnZlBwYmhIYjJJallsSDRObmJjZG92MjdZOXVsWW5mYkxWR3A0UGZNbnZKemxPUFROaE52KzNZcEtLN0E0T0FKYmovN2RsNnMxRnM2c2YwL0ZuWXh6N2Z5Um1QdlRPUnc4bjQ0eWxScitmZTJ4K0tWQkdPRGVxVmJidit5TXhicURWeENia2c4QTZPVnFqZWZIZTJIRytKNm8rUmxhSXdSKzJoR0QzLzVLUUZ4cUFVeU1aZWpqWm9QbGMrNUQzKzQyT3YxWHo0aklBNE8xeDUrT3p0YStyajczZGMyZ05DYW1tbTNvYzgyMHBNTENRZ0JBWldVbFhuLzlkWmlabWNIZTNoNURodzdGMDA4L0RYZDNkNFBFMWR5TWpZM1JwVXNYZE9uU0JROCsrQ0RLeXNwdy9mcDFuRDU5R2hzMmJFQnljbkpIQUo2U0pIbWFtSmk4NHV2cmUxT1NwRlNOUnJPeHJLenNwNWlZbUZ4RGo0R0lpTnF2ZHZQMVlHdGF2aVVQRElhWHN4eHFqY0REOTduQXNvTUoxdTVQUUdwMk1UNllQaEJCK3hJd3BJODkvSHAxeHNIejZUaDZJUk1QRFhiQzVrVmp0RzJVcWRUb01ta2RSdnAweFgzOXUwQUlnYUM5OFVqUExjR09MeDdDU0ordUFJQ25QajZFZldmU2NIVDVJL0QydEVXbFd1QysyVHRRVWxhSmN6OU5Ra2Z6dXZOT0lZQi9MUXJGcmxNcG1QeEFkL2oyN0l5azlFS3MzWjhBTjBkTEhQdnVFWjFqNVlIQjZPTm1BMVdsQm1NSGRZTzlqVG1DOXlVZ0phc0luN3lnd0grbTlyL2pkZ2U0ZDhLTkloV2VHdVdPc2dvMVBwODFDQUNncXRUZ29iZjNRaG1YaThDaHpyaXZud01TMHd1eDVlaFZXSFl3UVVadWlmWkQ5UGovL29YVDBkbUlXZmNFdW5UNlp6bk81aU5YTWVQem8xanh6bkJNZjhpajNyK1pxbEtEd0hmMzRYeE1EZ0tIT21OWS82cStOb1ZlaFZWSDNiN3VacHpsRlJyMGNySEc0RDUyU0VncndQcURWOURCekJqSHYzOEVQYnBhQWFqNjhQL013c1BZZXpvTi92MGNNSFpRTjZqVkFudE9wZUxDbFR3OEYraUY1WFB1MDdiOXpuZG44UE91V0l6MjY0WVJBeDFSV2w2SjQxRlptUE5rUHdRTWNkYjJYelBKK0dGcjFaZmdINnc4QnpkSFM4eWUxQWNBOE9ya1BuWFdiMnhNamJsbVdwb1FBbmw1ZVRoejVnem16NTlmYTViRTNOd2NuVHAxd29RSkUvRDAwMC9EMXRiV0lIRzJKQ0VFeXNyS2tKZVhoejE3OW1EanhvMjRlZk5temZjMUFBb0FKQVA0bjFLcC9BMVZ5NytJaUlpb0pvVkNJUlFLaFdnTnJBS0NoRlZBa1BqcmJKcTJMQ205UU5pTUR4WldBVUhpclc5UGFjc3IxUnJoOStJMklROE1Fam41WmRyeWlrcU5PQjJkcmRQdXFZdFp3aW9nU014YWRseGJscEpWSkJ3bXJoT1B2cjlmQ0NIRWo5c3VDNnVBSUJGeS90cHRZMXl6SjA1WUJRU0o0SDN4T3VVYlE2NElxNEFnOGVPMnkzV09hY2VKWkcxWlFscStrQWNHaVNHenR0OTF1MXVPWHEwVjQvTE4wY0lxSUVoOHNpWmNwM3pyMGF2YTQ2cjljU2hSV0FVRWllKzNYTktwTzJYK1FlSDgrQVpSVWw1NXU5TWh2dnU3cjQ5WDYvYTErMVJLcmI3dVpwekxOMGZybEsvYm55Q3NBb0xFN0s5T2FNdFdicS82Rzc3ei9SbWR1cFZxalhqaW94QmhGUkFrUXBVWjJuS0hpZXZFb0plMjFScFRwVnFqMC85RGIrK3RWVWZmOHNiR1ZIUE1EVjB6aGxUOWY4UFgxOWROb1ZETVV5Z1VXZFZsQ29WQytQbjVpUkVqUm9pbm5ucEtiTjI2VmFoVUtrT0gzQ0xVYXJVb0tDZ1FNVEV4WXNHQ0JXTHc0TUdpNW5sUktCUVZDb1VpVzZGUS9LVlFLRVliK3Y4L0VSRzFmVEpEQjlCZU9UdFlZTnhnSiszcjdsMnQwTXZWR2dBdzU4bCsybklqbVlRSEJuYUJFRUJ5WnFHMjNOaEl3dEMrOXRyWGhTVVZNREd1K25PbFpSZHJ5MTBjTFBEaHM5NElqY2pBbjRlVDhObmFDM2ptSVErTTl1dDIyL2lDOXNYRHlhNGpIdlJ4UkVwV2tmYkgyN016QU9CWVpPMDdoem83V09EUllhN2ExeDVPY25nNnlaR1lYbmhYN1hheU1zT2srMTFybFc4K2NoWG1wa1o0NTZrQk91V1BQZUFHRHllNVR0bkUrMTFoS3pmRHhrT0oycktzRzZVNEZKYU9hV004ME1IMDlodTIvd3k5aWc2bVJ2anZOTjIrSnZpN3dQT1d2dTUwbkhiVzVwajlXQitkc21salBXQnZZNDVRWllhMmJOM0JLekEzTmNMSE0zeDE2aHJKSkh3d2ZTQUFZTnV4cTlyeXp0Wm1TTHRlalBDNG5GcjFtMHBqWTZxbXp6WFRHaWlWeXVUdzhQQlB3OFBESFNWSnNpa3ZML2NSUXZ3aWhGQVZGUlVoUGo0ZWl4WXR3ckJod3pCbXpCaTgrdXFyT0hQbURJUm9uODhwbE1sa3NMS3lRcTlldmZEeHh4L2o1TW1UT0hqd0lKWXZYNDVCZ3dZQlZVdC83UUdNQXhDaVVDaEtGUXBGdWtLaCtNbkh4OGZMb01FVEVWR2J4RDBsemNUSnJtT3RNcmxGMWVaaE4wZXJPc3ZMS3pRNjVadENrL0RiL2dSRUp1UWh0NkJjVzE2aDFxMzMydVMrMkhnd0ViT1dIWWV0M0V5Ny9PbDJMaVhkUUtsS2pmN1BiYW56L1pyOTNXNU10bkl6eEtjVjNGVzc3dDJzNnR6Y0hwdVNEeTluT1N3NjFMNU03VzNNY2VYYVAvMmFtUmhoK2tNZVdMNzVFdUxUQ3VEbExNZkdrRVNvTlFJdlBOeXp6bGgwK2txOUNTOFg2enFYdTluWmpOemRQQUFBSUFCSlJFRlVtQ09oUmw5M004NWJFd1ZKQXR3Yy81KzlPdytMc21vZk9QNDl3NzY2NFk2bXBvbWl3QXd1dUZYbTNtYVdxV2hsVnFhdmFmWCtLczFYTGJQRnBhd3NiZE5LeTB6VHRIS3ZNRTFUVTVrQkVnMzNIUlhjUUxhQm1mUDdBNWtnY0VjRzhQNWNGOWMxOHp6UG5ITS9Mc3pjYzg2NWp5K3hlMDQ3anYxOThCeU42MWJBMTh1dFVCdkI5WFBYbnV4TC9PZEQvZnNqSW5oaTBucnVmSFlGdDRmV1lHRDNSdlM2dlI2dUxzV1hsRnh0VEhtdTVOOU1LYU9qbzZQUEFiSEFZR0JvVUZCUVJVOVBUNU5TYXFUZGJ1OTg5dXhaL3Z6elQvNzg4MC9jM2QzeDgvT2pRNGNPUFBiWVk5eHl5eTFPRHYvR2NIVjFwVktsU3JSdDI5YXhQOHJreVpQNTlkZGYwVnFUbnA3dUNkUUVCaXVsbmpLWlRPZTExaWUwMWwra3BLUjh0Ry9mdm5QT3ZnY2hoQkNsbXlRbE44aWxxdmxjU2FHZmQrYi94WVRaRnU2T3FNTTd6N1NtVWFBL0RXcjVVYXZYdDRXdWRURW9xbFR3d0diWHVMc2FIQ01xbDJMWHVkOWF2MzZSaGR5Vi9UMktpTHR3NFA4K2RpM3RYaXplVEdzTzdoY3BTV3V6RmY2R2V0RGR0L0hoOXp0WUVMV1BzUVBEbVBmTFh0b0VWeVBvd2dqVnBWaXo3UmVObzZpK3J1VStEUmNadVVqUHpDbFFlbGRyZmRscVVQbVR1SzR0YTdOOXpvTjh0V28zYzFidDVzbko2NWs4TDQ3dlgrL0VMVFY4TDluT2xicmFtUEpjeWIrWlVzNTJZWUgzTDhBdkRSczI5SEJ6YzZ2czRlRnhqMUxxSmF2VmV0dXBVNmY0NFljZitPR0hIL0R5OHFKeTVjcjA3Tm1UaHg5K0dILy93cU5zNVlHSGh3ZHhjWEdrcGYwemFqdGh3Z1QyNzkvUGQ5OTlwOUxTMHZ5VVVuNUtxYmNxVktqd2h0Rm9QQWZzQWQ2eldDemZBVFpueFM2RUVLSjBrcVNrbFByNGg1M1VxZWJEdkZmdmRIellLK3JiZDRCWnl4UDRQZlk0cno4VnpxdWZtM24xY3pOVGg3ZStaUHUzMVBEbDFMbE1la1FFRnVzMG4rSnN0MFpsYi9ZZVRTSEhwZ3Q4NjIremEvWVg4YTE4dzlyKzNCNWFnKy9XN3VlZU5uWFllZkFzczBhMnY4Syt2QzdhMTc1amhiL1Z2NWI3UEhtbThHYUVxZW5aN0RtUzRwajJCWEJyTFg4U0RwMGpQVE9uME1oTi9QNHpBSTZwZ0hrcStycnpiTzlnUmp3VXpLYy83V1RreDF0NS9hdVlLNzcveTdtV21NcWpQWHYyWkFHSndDeGdWbkJ3c0srbnAyZDFyZlVnWUZoR1JrYWxvMGVQOHRGSEgvSHh4eC9qNit0TFlHQWcvZnYzcDF1M2JyaTRsSTk5WDA2ZVBNbisvZnNMSE51K2ZUdWpSbzFpMkxCaG5EOS9ua09IRHZITk45L3d5eSsvR0xUV2xZQ1d3RHlUeVRSSGEzMEcyQXhNc2xnc201eHdDMElJSVVvWldWTlNTcVdrWmFPVUl2K1U5VTkrS0x4dHdNSGo1eGszSzVwNzI5Ymh1ZDdCUE5xdEliT1dKN0FwL3VRbDI3KzNiUjFPcFdRNXFqRGx0L3RJQ2xuWjEvWkZabkcyMnltOEZtZlBXNW0xN084Q3h6Lzc2VytTenhXOUVmV2d1Mi9qUUdJcTQ3ODBVOW5mZzU0ZHJtdzZ6VjJtM0w2K1dKNVFxSytpa3NGcnVjOTl4MUw1Nlk5REJZNU5tUmVITmNmT3d4M3JPWTcxdWFzK0dWazVUSmhqS1hDdFhXdmUvdll2bElMK25mK3BKSlovNTNXbElMSlQ3cm1ML1JubDUrNXE0UFJGa3QzOHJqYW1tMFY4ZlB6NTZPam92V2F6ZWF6WmJLNWl0OXNyYWExYkF0OW9yVzJwcWFuczNMbVRjZVBHMGFaTkd6cDM3c3p6eno5UFRFeU1zME8vTGx1MmJDbDA3TGZmZmtOcmpjRmd3Ti9mbjJiTm1qRng0a1R1di85K0lIZDBwWGJ0MmdCdVNxbHFTcW43bFZJYlRTWlR1dEZvUEdJMEdxZUZoNGNYWGx4Mmt3a0pDZkV4bVV6ZmhZU0VPS2M4blJCQ09JbU1sSlJTZHhwcnNuckxFUjRjK3l0M2h0VWtadmNwa3M0Vy9KQ3BOZnhuNmg5b3UyYlNrTno5U0Y1NTNNaVM5UWNaOGY0bS92am8zb3Z1eVAzZmg1dng0NFpEakptNWpkOHNpYlJyWGcyN0hhSVRrdmw1NnhIMkwraDdUYnQ1RjJlN0kvdUg4T09HZzd6OHlUYWlFMDdSckVFbExMdE9zUzBobWFDNkZmajdVT0ZwNnZlMXEwdEFCVTkrc3lReS9NR21WOXpYaS8yYXMyVDlRVVordkpVdGZ5ZlR2RUVsWW5lZllzdmZ5VFM1cFNJN0Q1NHRjUDIxM0dkZ1ZSK0d2N2VSWDdZZTVkYmFmbXlPVDJMRjVzTzBDQXJneVhzYU82NTc1c0dtck41eWhJK1c3Q1JtOXlrNmhkZkdyalhMTngwbVp2Y3BYaDFrSk9UV2Y4clVoZzVhd2owUmdUUy90VEkydTJicHh0ekVwMytueSsrM0VkYW9DbHQySnZIc3RFMzQrN2p6eGxORlQwZTcycGh1VWpvbUp1WXNzQTE0QkhqY2FEUldVa3BGYUsxZnR0bHNiYytjT2NQNjlldFp2MzQ5N3U3dVZLaFFnWTRkTy9Mb280OVNxOWFsaTFPVUpwczNiM1k4OXZiMkpqMDluYVNrSlA3NjZ5OUNRa0lLWEx0MTYxWUFzckt5ZU9tbGwyalpzaVhuenAwaktpcUt1WFBuY3VMRUNTK2xWRzNnV2J2ZFBzSmtNcVVDeDREUGNuSnlQb3VMaTB2akp1THE2am9JZU5qRnhlVjJvSWF6NHhGQ2lKSWlJeVdsMUVmLzE1WUhPdHpDbHAxSnZEUC9MOXpjWEpqM2FzY0MxM3o2MDg3Yy9TajZOS051OWR5MUExVXJldkx5Z0JCMkhUN0g1Ry9pTHRwK0JWOTNmbjJ2QjAvZkg4VGZCOC95NWxjeFRGc1V6N2swS3g4KzM5YXgrUDVxRldlN2RhcjVzSHBxZCs0S3I4VlBmeHppN1cvL3dtYlhySHE3Rzk2ZWJrVXV1blozTlhCbldPNzcrSlVzY005elN3MWZWay90UmtkVFRaWmU2Q3NyMjg3S3Q3c1Z1YnY1dGR4bllEVWZGazdveFBiOVozanpxMWpNdTVJWjJyTUpQNzdWcGNCNkZuZFhBeis4MVlXeEE4TTRsWkxGNUc5aW1iWXdIajh2TnhhTXY2dFFOYktINzZ6SHB2aVRUSmh0NGIzdnR1UGo0Y3EzcjNha3oxMlhUMHJlR3hGQnMvcVZtUHZ6SHBadk9uelI2NjQySmdGQWpzVmlTVEtielVzdEZrczdzOW5zbHBLU1VrRnIvU1N3ejJxMWtwU1V4SGZmZmNkOTk5MUhSRVFFM2JwMTQvUFBQeSt3VnFPMDBWcno1NTkvT3A0LytPQ0Rqc2RSVVZFRnJqMTgrRERIamgwRGNoZkxoNGVINCtucFNmWHExZW5mdnovTGx5OW4wNlpOckZ5NWtzY2ZmeHd2THk4RitBTkJ3THN1TGk0cEpwTXAzV1F5eFpsTXByNlVvNzIxTHVGdUFLVlVkWlBKTk5MWndRZ2hSRWtwTjcvZ1M5UG1pZUxHc3ViWXFkOW5BUTBEL1ZuM3dUMEZ6cVZsNUhEYmdJVVlHMVZoMmVTdVRvcXdzS0oyU0JmT0Z4NmVPekprTnB0TC9IZGhjSEN3dTkxdXIrTGw1ZlVNOEN4UW9DeWZoNGNIZ1lHQlBQSEVFM1R0MmhXRG9YUjhoN1I3OTI3Njllc0hnTHU3TzZ0WHI2WkhqeDVrWm1aU3UzWnRmdnJwSjhlMWl4WXRZdUxFaVFDWVRDWm16cHhab0syREJ3OHlmLzU4Tm0zYXhQSGp4M0Z6Y3lNd01KQW1UWnFRbEpURXhvMGIvOTI5VFd1ZEFmeXV0UjRmRXhPejlRYmVhb2tMRGc1MjkvRHdTT09mV1F4cE9UazUxVysyMFNJaHhNMnBkTHpMQ1ZHRXRJd2M3RVhzQXpGMS9sK2twbWZUcTRqMUlqT1gvVTFxZXJaalozSWhTcXY0K0hqcnpwMDdFeStzUjZsdyt2UnByNXljbk9aYTYvbUFQU3NyaTcxNzl6Sm16QmhhdDI1TisvYnRHVEZpQkgvOTlaZFQ0ODQvU2hJV0ZvYS92ei90MitjV1ZEaDY5Q2gvLy8xM2tkZTJibDJ3K01iOCtmUHAwNmNQMzMzM0hZY1BIeVk3TzV2MDlIUjI3ZHJGanovK3lKOS8vc21BQVFOWXQyNGQ3Ny8vUGsyYU5BRndVVXI1S3FYdU5oZ01mNXBNSnF2UmFEeHROQm8vREEwTnJVMFo1Kzd1M2dad2JkU29FUjA2ZEFEd2NYVjEvZERKWVFraFJJbVFOU1dpMUZvZmQ1ei9tLzRuM1ZyVnBsNU5QOUl6YzFnWGs4akc3U2RwRVJUQTBKNy9KQjRUWmx0SVNiUHl4WXBkZEc1Um03c2o2amd4Y2lHdW1qNXc0RUFtc0IySUJBYUVoSVI0WFZoWE1ONXV0N2ZLeU1oZzQ4YU5iTnk0RVJjWEY3eTl2ZW5ldlR1REJnMmlldlhxSlJab1VZbEdwMDZkK1BYWFh3RllzMllOUVVGQjJPMTJ4M3FTL05jQ3pKNDltdzgvTFBoWnUzTGx5bmg3ZTNQczJESHNkanMybTQxdnZ2bUdwS1FrSms2Y1NQdjI3Y25KeVNFOVBaMFZLMVl3ZS9ac2xaeWM3S2FVcWdRTU54Z016NWhNcGl6Z3BOMXVmKy9zMmJPZlhQZ3pMVXZ1QURBYWpVUkdSckorL1hxMDFnTkRRME9ueHNiR3hqczdPQ0dFdUpFa0tSR2xWck1HbFdqVHJCcXIvanpDOGRNWmVMaTcwS2kyUDY4OGJ1U1pCNXZpbVcrWDlrOSsvQnVOcHU5ZERYaDdXQ3NuUmkxRXNiQmZtTEt6OHNLUGEvUG16ZjNjM056NmE2MUgyMnkyMnFtcHFTeGN1SkNGQ3hmaTV1Wkc1Y3FWNmQrL1A3MTc5OGJUMC9PR0JKV2RuWTNaYkhZOHowczAycmR2ajd1N08xYXJsYWlvS0lZTkc4YU9IVHRJVGMwdDNlM3I2MHR3Y0RBQThmSHhUSjgrM2RGRzFhcFZlZTIxMXh4dG5UbHpocGt6WjdKZ3dRSUFmdjc1WjlxMmJjdDk5OTJIbTVzYkZTcFVJREl5a243OStwR2RuVTF5Y2pMejVzMWowYUpGS2pzNzJ4T29hekFZM3F0VXFkTFV5cFVyWndJN3RkWVRMQmJMUC9QS1NxLzdJUGZQczI3ZHVnd2NPSkE1YytZWURBYkRSMXhJV0lRUW9yeVNOU1ZDaUp1V005ZVVYSStHRFJ0NmVIaDRWUGZ3OEhnZStBL2d5RUtVVXJpN3UxTy9mbjBHRHg3TUhYZmNVV3diVmtaSFIvUDAwMDhEVUtGQ0JYNzk5VmZIV3BjWFhuaUJ0V3ZYQXJCdzRVSisrKzAzUHZyb0l3QTZkdXpJTysrOEE4Q1FJVVBZdG0wYmtGdTU2NXR2dnFGdTNjS1ZnTWVORzhlS0ZTc0FDcTFWS1lyZGJzZHF0YkozNzE0Kysrd3pObXpZOE85TGNyVFdtY0JxZzhId1duUjB0SFBud2YxTFVGQlFGUzh2cnlRM056ZjF4eDkvNE9ycVNrWkdCcDA3ZHlZakkwTXJwZnFaemVidm5CMm5FRUxjS0xLbVJBZ2h5cGc5ZS9aa3hjZkhIektiemY5bk5wdTlUNTQ4NloyZG5kMUNhLzJqMXBxc3JDeisvdnR2WG5qaEJWcTFha1g3OXUxNThjVVgyYlZyMTNYMW03OFVjS3RXclFvc3Z1L1NwWXZqOFpvMWE0cWM1blhzMkxFQ1h4dzkvdmpqUlNZa0FKR1JrWTdIUjQ4ZVplL2V2WmVNeldBdzRPbnBTWEJ3TU5PbVRXUExsaTM4L3Z2dlRKbzBpUVlOR2dDNFhsaVA4cERkYm84MUdvMVpKcE1weVdReVRURWFqVld2NkEvZ0J2TDA5R3l2bEZJaElTRzR1dVpPWXZEeThtTGt5SkVvcFpUV2Vpcmw2SXRFSVlUNE41bStKWVFRWlpzK2N1Ukl4cEVqUjZLQkIvSU9ta3ltYmxyclNYYTdQU3dqSTRQZmZ2dU4zMzc3RGNndHo5dXJWeThHRHg1TWxTcFZycmlqL0lsR1JFUkVnWE8zMzM2N1l3clhtalZyT0hEZ2dPTmNYbEt5WWNNRzlJWGlGVW9weDhhS1JhbGZ2MzZCNXdjUEh1VFdXNjk4ZzA0WEZ4ZDhmSHpvMHFXTEkyR3lXcTE4Ly8zM3pKbzFTNTA5ZTlZZENBQmVVa3E5WkRLWkFKSzAxbThZRElhUG82T2pzNis0czJKZ01CaTZBclJvMGFMQThaNDllekovL254Mjdkb1ZhRFFhMzdSWUxQOHJ5YmlFRUtLa3lFaUpFRUtVUTJhemViWEZZakdheldhVmxaWGxBWXpRV3A4QXlNbkpZZUhDaFhUdDJwWHc4SER1dXVzdTVzMmJoOVZxdldoN0tTa3A3Tnk1MC9HOFZhdUNhN2U4dmIwZGlVcENRZ0paV1ZrQTFLeFowekVhc21mUEhzZjFkZXJVb1dyVml3OVE1T1RrWFBMNXRYQjNkeWN5TXBLb3FDaWlvNlA1K2VlZjZkT25EeTR1anZWcFZaVlMwN1RXVnBQSnBFMG1VNnpSYU94eDNSMWZtZnNBN3JpajhOS1IwYU5IQTZDVWVpa29LT2pLczBnaGhDaERKQ2tSUW9oeUxqNCszbW8ybTZkYkxKWWFack5acGFTa1ZBT21hYTJ0QU9mT25XUHExS20wYWRPRzhQQncrdlRwVTJCVUErRDgrZk4wN05nUmYzOS82dFNwVStRTzlKMDZkU3AwTEgvVnJmUG56enNlWHlvaEFkaTNiMStCNXdFQkFWZDJzMWVoU3BVcWpCbzFpaTFidGhBZEhjMDMzM3p6N3hHZ0VLWFVpZ3NKaXQxa01pMDJtVXpGWG04OExDeXNFVkNuVXFWS0JBVUZGVG9mRWhMQzNYZmZEZURxNWVYMWFYSDNMNFFRcFlGTTN4SkNpSnZNbmoxN2tvRG5ML3hnTXBsQ3ROWVRsVkozQSt6ZHU1Zm5ubnZPY2YwZGQ5ekI4T0hEbVRKbENuYTduYVNrcENMYnZmUE9PM0Z6Y3lNNys1K1pUL21URW45L2Y4ZmovQWxLVWZKdm5Pamk0bExraC9YaUZoUVV4SXdaTTREY25ldWpvcUtZTVdNR2h3NGRndHoxSEwyQVhoZW1lbVhZN2ZZUGdZa3hNVEZucjZkZmc4SFFIbkwzZmJtWTU1OS9uaFVyVnFDVWVpZ3NMS3h0VEV4TW9aMGxoUkNpTEpPa1JBZ2hibkptc3prT3VPZkNVMlV5bVI0QTNnS0NBTmF0VzhlNmRldUEzQ2xRZmZ2MlpkQ2dRVlNvVUtGQU83Nit2clJxMVlvLy92Z2p0eUdsQ2t6emF0YXNHUXNYTGdSeXAzS2RQbjJheXBVckY0b25LeXVMSlV1V09KNUhSRVRnN2UxZFRIZDdaWlJTZE83Y21jNmRPd09Ra1pIQnQ5OSt5NXc1Yy9JU0tpK0R3VEFTR0hraFNUbG10OXRmalltSitSS3dYV1YzM2FId2xMajhxbFNwd3ZEaHc1aytmVG9HZzJFNllMcE1tNjRtaytsUnJmVlRRS2hTeXVjcVl4SkNsSC9wV3V0NDRBdUx4Zkk1VUtKcjZmNnQzRlR5a0pMQVFvaXJWVlpMQXBla3dNQkFyMnJWcW8zUVdyOThZYVBDQXFwVXFjTFFvVU81Ly83N2NYVjE1ZHk1YzJ6YXRJbk5temR6N3R3NTNudnZQY2UxYVdscDNIMzMzWTVSa2k1ZHV2RFdXMjhWcU9LbHRlYTExMTVqNmRLbGptTWZmUEFCN2RxMXU1RzNlZFZPbkRqQko1OTh3dEtsU3d0TWM4dWp0ZDZpdFI0VkV4T3o5akpOS1pQSmRCN3dYcjU4T1RWcTFMam9oVGFialM1ZHVuRHUzRG0wMXYreFdDeWZYT1JTVjVQSjlCMjVJenRDQ0hGWld1c29pOFhTQXljbUp1WG1qVmlTRWlIRTFaS2s1T29aamNaYXdHdEtxVUdBeTcvUE4yM2FsR2VmZlphV0xWc1crZnJGaXhmejVwdHZPcDQzYjk2Y2h4OSttSVlOR3pvMlFzeGZlcmhkdTNaODhNRUh4WDRmeFMwMk5wWVBQdmlBbUppWVF1ZTAxbmFsMUxjNU9Ubmo0dUxpOXVjL1p6UWFXeWlsdHRhcFU0Y2Zmdmpoc3YxRVJVVXhjdVJJdE5abkxCWkxWWW9ZbFRHWlRJT0FMK3JYcjgrWU1XTm8yTEFoZm41KzEzNXpRb2h5NmZ6NTgremZ2NThwVTZhd1k4Y090TmFqTFJiTEpHZkZVMjdlaUUwbVV4cmd2VzdkT254OWZaMGRqaENpbEV0UFQ2ZERodzRBbVdhejJjdlo4WlJWb2FHaHJRd0d3MlNsMUozL1BxZVVvbXZYcnZ6blAvK2hUcDA2anVQdnZmY2VjK2ZPdld6YkRSczJaTmFzV1dYdUE3WE5abVBseXBWODhza25KQ1ltRm5WSnF0MXVuNXFkblQzVjNkMzlhYVhVMVB2dXU0L3g0OGRmVWZ0UFBQRUVzYkd4YUswL3NGZ3N6LzM3dk5Gby9FTXAxWGJXckZrWWpjYnJ1eGtoUkxtWGtKQkEvLzc5QWVMTVpuT29zK0lvTjBtSjBXamNvcFJxT1h2MmJKbzNiKzdzY0lRUXBkemV2WHZwMDZjUFd1c2RGb3NsMk5ueGxCT0dzTEN3aHd3R3cxaWdvZGJhVXlubG1Kdmw1ZVhGd3c4L1RHUmtKR2F6bVJrelpuRHMyTEZDalNpbHVPZWVleGcxYWxTSnJ5VzVFZExTMHBnL2Z6NExGaXdnSlNXbFFDR0FQRk9tVENteWVsbFJkdS9lVFdSa0pGcHJiYmZiRzhURXhCeklmOTVvTko1WFN2bXNYYnUyekNWMFFvaVNsNWFXeHUyMzN3NlFZVGFibmZaTHR6d2xKVU9WVWg4M2JkcVVzV1BIRWhnWWlJK1ByT3NyRDlhc1djUG8wYU9MWlorQ1MzRnhjZUhsbDEvbXdRY2Z2S0g5Q09kS1QwOG5NVEdSZDk1NWh5MWJ0cUMxbm1DeFdGNTFkbHpsVVhCd3NLKzd1L3R3cGRRSXJYVVZ3RjBwNVhqZnFWNjlPbDI2ZE1IRnhZV2twQ1JjWEZ5b1Y2OGVIVHQyNUpaYmJuRmk1RGZXMGFOSG1UVnJGci8rK2l0WldWa1lEQWJXcmwyTHA2Zm5GYmN4WmNvVUZpeFlBTERhYkRaM3ozOU9wak1MSWE1V2Faak9YRzZTRXNETmFEU3VWRXBkMlZkTlFoUkJhMDIrejB5aS9Qc3pLeXZyOXZqNCtJdnZHaWlLamRGb3ZFVXBOUWJvQzNnQmJ2blBoNFNFTUdUSUVFSkRRM0YzZDgrL3FhSDRsOVRVVkxwMDZVSjJkalpLcVh1am82T1g1NTJUcEVRSWNiVWtLU2wrYmthajhRV2xWQ1RRaU53M1BWRk9QUFBNTXp6eHhCTTNwTzJsUzVkZThYeHVVZVpsYXEzM0FZdXNWdXVia3BBNFQyaG9hSHNYRjVmeFd1c0lwWlFuK1JiT0d3d0d1bmZ2enFCQmc2aGR1emJ1N3U3eWhjRy9MRnk0a0VtVEpnSHNOcHZOUVlBZEpDa1JRbHk5MHBDVWxMZDlTckl2VkExd1d1VUFVZnlNUnVOYlNxblJKZEdYMW5xT3hXSjV2Q1Q2RXVKbUZ4c2J1d0hvZk9HcHE5Rm83SC9oLy9vdE5wdk5jOFdLRldyRmloVkE3aDRva1pHUlBQend3L2o1K2VIbTVuYlRKeW05ZS9mbXE2Kys0dGl4WTQyTVJ1TklaMWJORVVLSTYyVzQvQ1ZDQ0NIRURaZGpzVmkrTXB2TlRjeG1zN2ZXdXJMV2VvTFcrcVRXT2lzMU5WWFBuRG1UcmwyNzBxWk5HeDU0NEFHV0xWdEdXbHJhRFY5dlZsb3BwUmd6Wmt6ZTAzSEJ3Y0ZTZWxJSVVXWkpVaUtFRUtMVWlZbUpPV3V4V0Y2MVdDelZMUmFMcDkxdUQ3TGI3ZDhBcVVET2tTTkhlUFhWVjduOTl0dHAzYm8xUTRjT3hXS3hrSkdSZ2QxdWQzYjRKU1lpSW9JT0hUcWdsUEwyOFBENDBObnhDQ0hFdFNwdjA3ZUVFRUtVUTdHeHNidUFSL0tlaDRhR2RuUnhjUmtKaEFPVnRtN2Q2cnAxNjFZZ3Q1SmVqeDQ5Nk5ldm42TVNZLzVkNDh1YkYxOThrWTBiTjJLejJSNFBEUTB0L1R0TkNpRkVFU1FwRVVJSVVlYkV4c2IrQnZ3R0VCd2M3TzdxNmpyQVlEQThDOVRMeWNueFg3WnNtV0hac21VQStQdjcwN2R2WCs2Nzd6NHFWYXFFbDVkWHVWcVBFaGdZeU9PUFA4N25uMytPd1dDWTd1eDRoQkRpV2toU0lvUVFva3k3VUVIdHl3cy8zSGJiYlFFK1BqNGpsRklEdGRaVlVsSlNmR2ZPbk1uTW1UTUJxRmV2SGdNSERxUnQyN2I0Ky92ajd1N3V4T2lMeDVOUFBzbUNCUXM0Zi81OFcyZkhJb1FRMTBLU0VpR0VFT1hLcmwyN2tvRlhML3dRR2hvYWJEQVlSaW1sdW1pdEt4MDRjTURqdGRkZWMxd2ZFUkhCWTQ4OVJ1UEdqZkh6OHl1VCs2TjRlSGd3YXRRb3hvMGI1K3hRaEJEaW1raFNJb1FRb2x5TGpZMk5CeDY3OEZTRmhZWDFNQmdNTHdJaFFJWE5temU3YnQ2OEdRQjNkM2Z1dmZkZSt2YnRTNDBhTmZEeDhTa3pVNzE2OU9qQjNMbHpTVWhJY0hZb1FnaHgxU1FwRVVJSWNUUFJNVEV4SzRBVkFJR0JnVjRCQVFHRGxGTERsRktCV1ZsWi9vc1hMMWFMRnk4R29ITGx5dlR2MzUvdTNidFRzV0pGUEQwOVMyMlNvcFRpNVpkZlp0Q2dRUUNjUG4yYXlwVXJPemtxSVlTNE11VzNISWtRUWdoeEdVZU9ITW1JaVluNXlHS3hORE9ielJVTkJrTnQ0RzNnTUpCKyt2UnBwaytmenIzMzNrdjc5dTJKakl4azFhcFZuRHAxaXV6c2JDZEhYMWhJU0FqMzNITVBBRys5OVphVG94RkNpQ3NuSXlWQ0NDSEVCZEhSMFluQXlBcy9tRXltY0dDVTF2cDJvTkx1M2J2ZDh6WXNWRXB4KysyMzgraWpqOUtnUVFOOGZYMUx4WHFVRVNOR3NIcjFhbjc3N1Rjc0ZndEdvOUhaSVFraHhHVkpVaUtFRUVKY2hObHNqZ2I2WEhocU1KbE1kd1BEdGRiTmdPcnIxcTF6WGJkdUhRQ2VucDdjZmZmZDlPelprOXExYTFPeFlrV25UUFdxV3JVcXc0Y1A1LzMzMzJmU3BFbk1temV2VkNSTFFnaHhLWktVQ0NHRUVGZkdiamFibHdITEFFSkNRbndNQnNQalNxbkhsVkwxTWpJeXF1UmZqeElRRUVEZnZuM3AyTEVqMWFwVnc4ZkhwMFNDdE5sczFLdFhENEE5ZS9ZUUZSVkYxNjVkUzZSdklZUzRWcEtVQ0NHRUVOY2dMaTR1RFpoeDRZZG16WnJWY1hOemUwWXA5UUJRS3prNTJXL0dqQm5NbURFRGdDWk5tdEMvZjM4NmQrNThRL1pHMFZwejZOQWhSbzhlN2FqQVZiZHVYVXdtVTdIM0pZUVF4VTJTRWlHRUVLSVliTisrL1REdzhvVWZRa0pDV3J1NHVEd0x0QVZxN3R5NTAyUGN1SEdjUG4yYVJ4NTVwRmo3UG5mdUhOT21UZVBISDM5MEhCczdkaXk5ZXZVcTFuNkVFT0pHa2FSRUNDR0V1QUhpNHVMK0JBWmNlT3BtTkJxemxGSXFLQ2lvMlBySXlzcGkrZkxsdlBYV1cyaXRBVElBTDYyMUpDUkNpREpGa2hJaGhCRGlCbXZXckZsZHBaU3FVS0VDNGVIaDE5MmUzVzRuTmphV2tTTkhjdnIwYVFDYjFucHpkbmIyUSs3dTdzZEw2MTRxUWdoeE1aS1VDQ0dFRURlWXE2dHJlNEN3c0xEcnFzaWx0U1l4TVpGWFhua0ZpOFdTZCt3ZzhKakZZdmtka0RVa1FvZ3lTWklTVWFvRUJnWk9xMWF0MnJNQVd1dWN2Ly8rdS82L3IvbjQ0NCtaTldzV2tMdUk4L3Z2djhkZ01GejIyOGVubjM2YUlVT0dPSjdiN1haV3IxN055cFVyaVl1TEEwQXA5V2p6NXMyN1ptUms3RHgxNnRUN1o4NmNXVnA4ZHllRXVGa1pESWE3QVNJaUlxNjVqVE5uenZESko1K3dhTkdpdkVOSmRydjl0WmlZbUJuRkVLSVFRamlWSkNXaVZEbDkrdlRrcWxXckRsRktlU2lsWEN0VnFqUWNzT2VkejhyS3l2K0d6Tk5QUDQzQllManFmdExUMDNudXVlY3dtODMvUG1Wd2MzT3I2ZWJtVmpNek0vTXZTVXFFRU1YQUZlZ08wS0ZEaDZ0K2NXWm1KaXRYcm1UU3BFbms1T1FBWkdpdDUxbXQxbUh4OGZIVzRnMVZDQ0djUTVJU1VhcWtwNmNmUzA1T25sbTFhdFhoQUFFQkFZT1ZVbC9rblYrNmRDbG56NTRGb0VHREJuVHIxcTNJZHA1ODhrbXFWYXRXNEZqVHBrMGRqNmRQbis1SVNEdzhQR2pTcEFreE1URm9yYmNtSnlkdnExQ2h3ajNGZkd0Q2lKdFVXRmlZRWZDdlc3Y3VOV3ZXdk9MWDJlMTJMQllMNDhhTjQ4U0pFMml0N2NDRzdPenNSeTVVK2hKQ2lISkRraEpSNmlRbkowKzZrSXg0dUxxNlZ0WmFOOHViZ3oxdjNqekhkVU9HRExub0tFbW5UcDFvM0xqeFJmdjQ1WmRmSEk4blRKaEFSa1lHTVRFeEFEc09IejQ4N1BEaHd3WVBENDliaStXR2hCQTNOYVhVN1pDN251UktIVGx5aERmZmZKTXRXN1lBb0xYZXI3VWVFaE1UODh0bFhpcUVFR1dTSkNXaTFNbkl5RGlhbkp6OGVkV3FWWWNCS0tWYUF1emZ2NStEQnc4QzBLaFJJenAxNm5UTmZhU21wam9lVzYxRnpuNndaMlZsN2I3bURvUVE0Z0tsMUQwQWJkdTJ2ZXkxS1NrcHpKa3poOW16WndPZ3RUNERUTEZZTEpOdVpJeml5aTNkZUlpNVArL0JuSENLTTZsWlZQQjFwMFZRQUUvZDA1Z3VMV3M3Tzd3cjR0LzlLeUtDcS9IejFPN09Ea1VJQjBsS1JLbDBZYlRrS2FXVU8xQUZ5QnZKQUdEbzBLSFhWY0VtS0NpSXYvNzZDNEEzM25pRGR1M2FYVi9BUWdoUmhKQ1FFQi9nZGhjWGwwc21KVmFybFRWcjF2RDY2NitUbVptSjFqb0xXR0l3R0o2TWpvNU9MN0dBeFVWbFdHMDhOV2s5U3pjZW9sNU5QM3AzckUvMVNwNGNTODVnMmFaRFBEUXVpaWZ1dm8xM1I3VEdJQ1daQVpnNE41YVRaeko0YjhTMUYzZ1FOdzlKU2tTcGxKR1JjZmpVcVZOZkJBUUVETTA3ZHV6WU1TQjNiY2lkZDk1NXlkZjM3OSsvMExIbzZHakg0K0hEaHpOczJEQnNOaHRaV1Ztc1diTUdBS1ZVYTA5UHozcVptWmtIaXVFMmhCQTNPWVBCMEJad2FkeTRNVDQrUG9YT2E2MkpqNDluM0xoeEhEcDBDSjI3QStKV3U5MythR3hzN0s0U0QxaGMxSFBUTnJGMDR5R0c5bXpDbTRQRGNYUDlaL3J3aENkTlBQZkJacjVZc1lzYVZieDVlVUNJRXlNdFBTYk9qU1VpdU5ybEx4UUN1UHF5UlVLVWtLU2twSWxhNit4L0h4ODZkR2hSbDErVkZpMWE4UDc3N3hNUUVQRHZVMEZObWpSSnFGbXo1dGpyN2tRSWNkTlRTblVFTUJxTmhjNmRPSEdDa1NOSE1uRGd3THlFNUlqZGJuL0lZckcwbG9Ta2ROa2NmNUw1VWZ2bzJySTJVLzdUc2tCQ0F1RHA3c0tNLzdhbFdmMUtUSjMvRnlmT1pEZ3AwcHVEWFd0bmh5QnVBQmtwRWFWV1JrYkdvVlBLRnlDSUFBQWdBRWxFUVZTblRuMFpFQkR3ZE42eGtKQ1FLNXBxVlZUMXJYOXIyN1l0UC96d0F6LysrQ05mZnZrbHljbkpBQ2lsM0d2V3JQbTYxdHJsK1BIanIxM25iUWdoYm00OWdRS2p1eWtwS1h6OTlkZDg4VVZ1WVVHdDlSbWwxRlNMeGZJV0lKKzJTcUd2VnU4QllNeWpGeTlXNE9xaStNOERUWGptdlkxOHYvWUF3M28xY1p6TFc4UHgyWXZ0ZVBHakxmeXgvUVNlYmk1RWRyNlYxNThLeDhYd3ozUXZtMTB6WS9FT3ZscTlod09KcVZUMGM2ZGJxMERHRHpKUnRhTG5GY1c3OExmOWZMNDhnYi8yblNFN3gwNjlHcjVNZURLYzdxMERpN3orWW10TXVyNndpczN4SjBsWjlaamptRjFyUHZ2cGI3NWV2WWRkaDFOd2N6WFE1SmFLZlBoOEc1cldxK2hvTDgvbStKT081L25idVpyN3pJdHY5SUJRbm5sL0kwZE9waFZvUzVRUGtwU0lVdTNreVpOdjVVOUtubnp5eVN0NjNlV3FiK1h4OHZLaVg3OStlSHQ3ODlwcnJ3R2tBVDRBTldyVUdIbjgrUEhKUU9hMXhDNkV1TG1GaG9iV1ZrbzE5ZmIySmpRMGxPenNiS0tpb25qcnJiZElTMHREYTIwRkZoa01obUhSMGRIbm5CMnZ1TGhOOFNlcDR1K0I4YllxbDd5dWZVaDFBTFlsSkJjNmQrNjhsVjVqbytqY29oYXRtbGJscTFWN21MNTRCMVVyZXZMZlBzMEEwQm9lZTJNZHl6WWRvbGVIZWp6YXJTSDdqNlV5OStjOWJJNC95ZnJwOStMdGVlbVBiczlPMjhUc2xidTVyVTRGaHZZTXd0ZkxqZWlFWk9MMm5iNW9VbkkxWHBxeGhabkxFcmdydkJZUDNWR2ZqS3djTnZ4MWdzTW56enVTa2tsRFdnTHc4cWRidWFXR0wvL3AyYVJBRzlkeW4ya1oyVHp6L2tiNmRteEFacmJ0dXU5RGxENlNsSWhTTFRNejgyRCs1MVdyVnIwaC9lUXRtdGRhLzZxVTZnbGdNQmk4M2QzZDYxdXQxcDAzcEZNaFJMbm00dUxTSG5KSGVIZnMyTUhycjcvTzNyMTdJWGMwWkl2Tlpuc3FMaTV1dTFPREZGZmtXSEk2amV0V3VPeDFOYXA0QTVCOHR2QjNXVHNQbnVXYlYrN2t2cloxQVhqbzlucVludnFCK1ZIN0hFbkpuRlc3V2JyeEVEUCsyNVpIdXpWMHZMWk5zMm9NbnJLQnIxZnZZVWpQb0l2MnYyanRBV2F2M0UzUDlyZnd4Y3NkQ2t3enMrYllML3E2cXpIM2w3MDBybHVCSDk3c1hPQzR6ZjdQSUYvZUtOSExuMjZsWmhYdkFxTkdjRzMzK2RlK004d1pjd2U5T3R4U0xQY2hTaDlaVXlKdVN0T21UU005dlhCQm13dWJremxZcmRZekpSYVVFS0pjMFZwM0FZaUxpK1B4eHgvUFMwZ09BWkZtc3psQ0VwS3l3MmF6Y3lVRnRmSm1ZYm00Rkw0NHNKcVBJeUVCdUxXMlB3MXIrN1B2MkQ4bDZ1ZXMyazN0QUcvdUNLdkJvUlBuSFQraERYTkhhTmJISGI5ay8xOHNUOEROMWNEN3owWVVXdmZpN2xvOEgvbXFWUERnU0ZJYTVsMEZSNFB5VDBHN25HdTV6MHArSHZSc1g3ZlFjVkYreUVpSnVHNGhJU0d0WFYxZFc5anQ5aUkzL0hDR3FLZ29SOG5mL0hyMzdnM0FWMTk5eGVMRmkybmZ2ajJOR2pYSys3Q0F3V0M0Tis5YXBkVCtzTEN3KzRvckpvUEI0S0cxL3N0aXNhd3JyamFGRUtXV1VrbzlBT1I5QVpLcXRaNWhzVmpHQWpMM3BJeXBXdEdUbzBscGw3MHVNVG4zeTY2YUYwWk04cXNkVVBoWVpYOFBkaDlKY1R6ZnNmOE1HVllielFZdUxyTDlVeWxabCt3L2R1OXBndXBXb0lxL3gyVmp2VmJ2ajRqZ2lVbnJ1ZlBaRmR3ZVdvT0IzUnZSNi9aNnVCYVJpRjNNdGR4bmcxcCtVbXE1bkpPa1JGdzNWMWZYWHdDL2krMnU3Z3lmZi81NWtjZnpraEtBOCtmUHMyclZLbGF0V3BYL0VyZThCMXJyK2dhRDRiTmlEaTBOOEMzbU5vVVFwVXl6WnMycWFhMHJBWFpnT2ZDa3hXSkpjbkpZNGhxMWJGS1ZIOVlmSlA3QUdZTHJWYnJvZGV2alRnQVVXUWEzcUwyMS9uM01ybk5IVUY1L01yekk5aXRmSnRuSXN0cHdjYm14NzhWZFc5Wm0rNXdIK1dyVmJ1YXMyczJUazljemVWNGMzNy9laVZ0cVhObmIyN1hjNTc5SGZrVDVJMG1KdUc1YTYxSEFESFhodDJ0NGVEaDE2eGJmRU91U0pVdUtyYTA4WThhTVlkMjZkZXpldlpzelo4NlFrNU9EcTZzcnZyNisxS2hSZ3dZTkd1RG01bmI1aGk3aitQSGpiTnEweWZGY0tUWHh1aHNWUXBSNjI3ZHZQeEVXRnRaUEtUVmJLZFVGZUFSNEg2bXVWU2IxNzN3clA2dy95SlJ2NHBnejVvNGlyOG5Pc1ROanlRNTh2ZHg0NEJxbkdkMVN3NWRUNXpMcEVSRjRWZE9oOHI4KzRkQTUwak56THJzZ1BqOHZkeGZTTWdwVjRPZjBSVVptS3ZxNjgyenZZRVk4Rk15blArMWs1TWRiZWYyckdHYU5iSC9GY1Y3UGZZcnlTWklTY2Qwc0ZzdkhJU0VoZjdxNHVNeFhTalhhdVhNbkR6MzBFTjI2ZFN1VzlzZU92Ykl0US9KdmpuZzVEejc0SUE4KytPQzFoblJGZnYvOWQ4YU5HNWYzOURBd3dHdzJyNytoblFvaFNvM3M3T3dmUFR3OFBBQVg0RjJqMGZnVThKekZZdm5WeWFHSnE5U3RWU0NkVzlSbXlmcUQzUFpWREtNZkRTMHdsU2dqSzRkbjN0dkVqZ05uZVdkWUsveDkzSytwbjN2YjF1SGRCZHY1YU1sT1JqelV0TUM1M1VkU3FGdmRCdzgzbDR1K3Z2ZWQ5Wms0TjVaWHZ6VHo5bjlhRlRoM3FVU2xZYUEvQ1lmT2NTWTFpMHArdWFNVThRZk9zT3R3NGFKd3gwOW5VS095RndCS1FXU25XeG41OFZhU3p4VmUzTy91YWlneXNibmUreFRsa3lRbG9sakV4Y1daR3pkdUhPN2o0ek1yUFQyOXovLys5eisyYnQzS2l5KytpS2ZubGRWVkx5K3lzcktZTVdNRzMzenpUZDZoWlhhNy9kR1ltSml6em94TENGR3k0dVBqclNhVDZTZWdGNEJTcXFuV2VyWFJhRnlsdFg0bUppYm1nSE1qRkZkS0tmank1UTcwSGIrR3lmUGkrSEhEUVhwRTFLR1NuenRIVHFheGRPTmhFaytsODJLLzVqeDkvOFdyWTEzT2Z4OXV4bzhiRGpGbTVqWitzeVRTcm5rMTdIYUlUa2ptNTYxSDJMK2c3eVUvckQvZnB4bS9iRHZLcHovK1RYUkNNbDFiQnVMbXF2ampyNU8wREFwZzlDT2hSYjV1UUplR3ZQenBWZ2ErK1RzdjlHdE9TcnFWTitiRVVMT0tONG1uQ2hhRkNSMjBoSHNpQW1sK2EyVnNkczNTalljQTZOK3BRYUYyd3hwVlljdk9KSjZkdGdsL0gzZmVlQ3E4V081VGxFK1NsSWhpazVDUWtBcjBOWmxNVWNCN1M1WXM4WTZOaldYeTVNazBhRkQ0bDFWNWRPVElFVWFQSHMyT0hUc0FNclhXWXkwV3kxUm54eVdFY0E2NzNiN1NZREQwYXQrK1BhMWF0V0w2OU9rR3E5VjZ0MUlxM21ReXpUeDkrdlRMQnc0Y2tMMlF5b0FLdnU0c245S05lYi9zWlg3VVByNWNzWXUwekJ5cVZ2Q2tYYk5xREgyZ0NhMmFYRi9aK2dxKzd2ejZYZzhtem8xbHhhYkRyTFVjdzl2VGplWU5LdkhoODIwdk93TGo1ZTdDOGluZGVQKzc3U3hhdTU5M3ZvM0R6YzJBcVZFQWQ1bHFYZlIxUXg4STRsUktKbCt0MmtQdmNWRTBxVmVSS2Y5cHhadGZ4eFJLU2g2K3N4NVIwY2RZc3Y0ZzNwNnVoTjVhbVc5ZjdjZzliZW9VYXZlOUVSRU1lWHNEYzMvZXd5MDEvQnhKeWZYZXB5aWZaQ0tmdUNGQ1FrS2F1Ymk0TEZCS05mWHc4R0QwNk5IY2UrKzlSUzcwS3crMDFrUkZSVEYrL0hneU1qSUE5dGxzdHNqWTJOZ3R6bzVOQ09FOHpaczNEM0p6Yzl0WnBVb1ZWcTllVFhKeU1oOS8vREUvL3ZoajNpV0pkcnY5MVppWW1KbkYxYWZKWk5Kd2RWTmFoUkEzdC9EdzNJVFJiRFk3N1lPYWxESVFOMFJjWE56MkV5ZE90TlJhZjVXVmxjWDQ4ZU41NVpWWFNFdTdmRW5Gc2lZakk0TkpreVl4YXRRb01qSXkwRm92eXNyS0NwV0VSQWp4MTE5L0pRREhUcDA2eGQ2OWU2bGF0U3F2dlBJS2MrZk9wVm16WmdBMURRYkRaeWFUS2Rwb05MWnhjcmhDQ09FMGtwU0lHK2JZc1dQcEZvdGxvTjF1Znh4SVhiRmlCUU1HREdEWHJsM09EcTNZSER4NGtFR0RCckZvMFNLQWRMdmRQdHhpc1R3Y0h4OS8zdG14Q1NGS0JVMXVTV0IrLy8xM3g4RW1UWnJ3eFJkZk1HblNKQ3BYcmd4Z1VrcXROeHFOQzRPRGcyczRKMVFoaEhBZVNVckVEUmNURXpQSFpyTzFBT0lPSHo3TVk0ODl4cUpGaTlDNjdGYkcxRnF6ZlBseUlpTWoyYjE3TjFyclhWcnJ0akV4TVRPY0hac1FvblRSV3E4RzJMcDFhNEhqTGk0dWRPblNoWjkrK29uLys3Ly93OFhGeFVVcDFkdmQzWDJQeVdSNlB6dzgvUHJya2dzaFJCa2hTWWtvRWJHeHNidFNVbEphQVo5bFoyY3pjZUpFUm8wYVJXcHFxck5EdTJwcGFXbTg5dHBydlBMS0syUmxaUUY4azVTVUZHYXhXR0tkSFpzUW92U3gyV3pyQWVMaTRzakp5U2wwM3N2TGl3RURCckJzMmJLOHRYYyt3SE4ydS8yQXlXUjZ2SVRERlVJSXA1Q2tSSlNZUFh2MlpKbk41aUUybTYwdmNEWXFLb3JJeUVqaTQrT2RIZG9WMjdObkQ0ODk5aGhMbHk1RmEzMWVhLzJrMld4KzVNaVJJeG5PamswSVVUckZ4Y1dkMUZySFptWm1ZamFiTDNwZHRXclZHRDkrUEhQbnppVW9LQWlsVkMzZ3l3dnJUVnFVWE1SQ0NGSHlKQ2tSSlM0Mk52YTduSndjazlaNlcySmlJb01HRFdMZXZIbWxlanFYMXBvbFM1Ynd5Q09QY09EQUFiVFc4VXFwVmhhTDVRdG54eWFFS0JPV0FxeGZmK245VTVWU05HblNoRGx6NWpCNThtVDgvZjBoZDczSkpxUFJ1Q2dvS0toS0NjUXFoQkFsVHBJUzRSUnhjWEg3RFFaRFc2MzFCems1T1hycTFLbjg5Ny8vNWV6WjByZS9ZR3BxS21QR2pPR05OOTdBYXJWcXJmWG5xYW1wNFdhemVhZXpZeE5DbEJsckFTd1d5eFZkN09ycVN1Zk9uVm02ZENsRGh3NUZLZVdxbEhySTI5dDdYMWhZMkJ2SSs3Y1FvcHlSWDJyQ2FhS2pvN010RnN0endBUEFxZlhyMTlPdlg3OHJmdE11Q1R0MzdtVEFnQUdzWHIwYTRKelcraEdMeGZMVW5qMTdzcHdkbXhDaTdEQVlESnVBbkYyN2RsM1ZXanBmWDE4R0R4N01Uei85Uk1lT0hRSDhEUWJER0tQUnVNOW9OUGErVWZFS0lVUkprNlJFT0ozRll2bkpack9GYXEwM0ppVWw4ZlRUVC9QbGwxOWl0OXVkRnBQZGJtZisvUGtNSERpUW8wZVBBbGlzVm10NFRFek1QS2NGSllRb3M2S2pvOU8xMW10dE5oc2JOMjY4NnRmWHFsV0x0OTkrbTg4Ly81eDY5ZXFobExvRitNNW9OUDVoTkJxYkZuL0VRZ2hSc2lRcEVhVkNiR3pzVVl2RmNydmRicDlpczluczA2ZFA1NWxubnVIVXFWTWxIc3U1YytkNDZhV1hlUHZ0dDhuSnliSGI3ZllaWnJPNTFmYnQyL2VXZURCQ2lQSmtLY0FmZi94eFRTOVdTaEVXRnNiOCtmT1pNbVVLUGo0K1NpblZWaWtWWXpLWnZtL1lzS0Yvc1VZcmhCQWxTSklTVVpyWVltSmlSdG50OWg1YTZ4TmJ0bXloWDc5K2JObFNjaHVqeDhYRkVSa1p5ZHExYTlGYW43YmI3US9IeE1RTUJ3clg4UlJDaUt0Z3Q5dlh3NVd2SzdrWU56YzNPblhxeE1xVkszbjY2YWNCM0lBSC9mMzlEeG1OeGduWEg2a1FRcFE4U1VwRXFSTWJHL3R6ZG5aMktQRGI2ZE9uR1Rac0dKOTg4Z2sybSsyRzlXbXoyZmpxcTY5NDRva25PSEhpQk1DZkJvUEJHQnNidS9pR2RTcUV1S25FeHNiR2FhM1BIRHQyakNOSGpseDNlNzYrdmd3Wk1vUmx5NWJSdm4xN2dBcEtxWEhYM2JBUVFqaUJpN01ERUtJb0owK2VURXRNVFB5NlpzMmFBQjNNWnJOaDI3WnR0RzdkR2w5ZjMyTHQ2L1RwMDd6ODhzc3NXclFJd0FhOGF6YWJJeE1URTB0ZktUQWhSRm5qWWpLWjdxbFpzK2FrbWpWcnZubGg3eEhxMTY5UDA2YkZzeFRFejgrUGJ0MjYwYlp0VzdadDIwWnFhaXBhYXpadDJrUjRlRGdWS2xRb2xuNkVFT1hYWjU5OUJrQmlZdUpyem9wQk9hdGpJYTZVMFdpOEEvaEdLVlc3UW9VS3ZQNzY2N1JyMTY1WTJvNk9qbWIwNk5HY09uVUtyZlZKcmZVVE1URXh5NHVsY1NIRVRTa3NMQ3hNS1RVRTZLQ1VxZzk0NTUwekdBeDA2TkNCc1dQSFVybHk1V0x2MjJxMTh2UFBQL1BtbTI5aXRWcHhjM09qYytmT2pCOC9IbGRYMTJMdlR3aFJQb1NIaHdOZ05wdWRsaHRJVWlMS2hLQ2dvQ3JlM3Q3ZkFOMEFIbnZzTVlZTkc0YWJtOXMxdFplVGs4T1hYMzdKSjU5OGtuZG92VktxYjNSMGRHTHhSQ3lFdUZtRWg0Zlh0TnZ0VHdMM0E3Y3FwUXBrRzQwYk4rYkJCeC9FYURSU3UzWnRQRDA5YjNoTTU4NmRZOWFzV2N5Ymwxc3djTUtFQ2R4enp6MDN2RjhoUk5ra1NZa1FWMGNaamNaUlNxa0pnRnR3Y0RDVEprMmlWcTFhVjlWSVVsSVNZOGVPWmR1MmJRQTVkcnQ5Y2t4TXpEaWc5RzRwTDRRb05RSURBNzBDQWdMNktxVWVBWUtBbWtvcHh4ck5nSUFBZXZic3lSMTMzRUZnWUtEVHBrOUZSVVV4Y3VSSUtsV3F4TktsUy9IeThuSktIRUtJMGsrU0VpR3VnY2xraXRCYWY2dVVxdWZyNjh2NDhlUHpOaFc3ckUyYk5qRm16QmpPblRzSGtLaTFmc3hpc2Z4NlF3TVdRcFIxS2l3c3JMUEJZSGhTYTIyNnNFZUllOTVKRHc4UHVuYnRTbzhlUGFoZnZ6NEJBUUVZRE02dEkyTzFXcm52dnZ0SVRrN21mLy83SHc4OTlKQlQ0eEZDbEc2bElTbVJDYWFpekRHYnpadkR3c0tNd0p6ejU4L2YvK0tMTDlLM2IxK2VlKzQ1UER3OGlueE5kblkybjM3NktWOSsrU1VBV3V0ZkRRWkRwTmxzVGk3QjBJVVFaVVR6NXMyYnU3cTZQcWVVNmdqVUJMd2dkNjhRcFJUdDJyWGo0WWNmNXJiYmJxTnk1Y3FsYnIzR25EbHpTRTVPcG1uVHB2VHExY3ZaNFFnaHhHWEpTSWtvMDhMQ3dwNVRTazFXU25uY2R0dHRUSjQ4bWJwMTZ4YTRKakV4a1RGanhoQWJHd3RnQlNhWXplWTNuUkd2RUtKMENna0pxZWJpNGpJVTZLT1VxZzFVekgvKzFsdHZwWC8vL3JSbzBZS0FnSUFTV1JkeXJSSVRFK25WcXhmWjJkbk1uajJiNXMyYk96c2tJVVFwSnlNbFFseW5tSmlZYVNFaElldGRYRndXN05xMXEySC8vdjBaTjI0YzNicDFBMkRkdW5XODhzb3JuRDkvSHVBd01NQnNOcTkzWnN4Q0NPZHIyTENoaDYrdmI2UlNhakJ3SzFBMS83cVFTcFVxMGJ0M2I3cDA2VUsxYXRYdzlmVkZxYkx4UGQ0SEgzeEFkblkyWGJ0MmxZUkVDRkZtbEkzZnNFSmNSdVBHamYxOGZIeG1BWDBBZXZUb2daZVhGNHNYTy9ZK1hHNjMyeCtKaVltUnZVZUV1RGtwazhuVUVSZ0JoQU0xeU4wSkhRQjNkM2U2ZGV0R3IxNjlxRk9uRGhVclZuVDZ1cEJyWVRhYkdUeDRNQUMvL3ZvcmxTcFZjbkpFUW9peVFFWktoQ2dtQ1FrSnFVQmZrOG0wQm5oMzVjcVZlZnNDWkdxdHgxb3NscWxPREU4STRRU2hvYUczS2FXZU5SZ00zYlRXTlFHZi9PZGJ0bXhKMzc1OWFkS2tDVldxVkxubUV1T2xoZGFhU1pNbU9aNUxRaUtFS0V2S1cxTGlhaktaSHRWYVB3V0VLcVY4THZzS1VlNW9uVnZaVnltRjF0cFRLZldPeVdSNng4bGhpZElqWFdzZEQzeGhzVmcrQjdLZEhaQW9IczJiTjYvazV1WTJXR3M5QUFoVVNsWGl3b3dBcFJSMTY5WWxNaktTTm0zYUVCQVFVTzVLNUM1ZHVwUzllL2VpdFM0elU4MkVFQ0pQZVVwS1hFMG0wM2RBTC9sbGZIUEwvL2N2L3haRUVieVZVaTJCbGthanNiZkZZdW1CSkNabFVuaDR1SnZkYm44SUdLS1VDZ0txQWk1NS8rLzkvUHpvMWFzWFBYcjBvRWFOR3ZqNStaWGIzd2xwYVdsTW5lb1lFTTRDUE02ZlA0K3ZyNjhUb3hKQ2xBWHA2ZWw1RHpPZEdVZTVTVXBNSnRPalFLLzY5ZXN6WnN3WUdqWnNpSitmbjdQREVrS1VNdWZQbjJmLy92MU1tVEtGSFR0MmRESWFqUzlZTEpaSmwzK2xLQTJNUnVNZHdFaWdwZGE2b2xMS01lZksxZFdWN3QyNzA2OWZQd0lEQS9IeDhTbVQ2MEt1eGFlZmZwcFgwR01ONEFlMDNMOS92eXgwRjBKY1ZtSmlJZ0JhNjMzT2pLUGNmR1ZrTkJyL1VFcTFuVFZyRmthajBkbmhDQ0ZLdVlTRUJQcjM3dzhRWnphYlE1MGRqeWhhOCtiTkc3aTZ1cjZvbE9vSlZPTENmaUY1VENZVEF3Y09KRGc0R0Q4L3YxSzNYMGhKMkxkdkgzMzc5c1Z1dDJ1YnpSWmtNQmp1VWtwOTNMUnBVOGFPSGV0STBJUVFJci8wOUhRU0V4TjU1NTEzMkxKbEMxcnJDUmFMNVZWbnhWT2VmbnVIQWpSczJORFpjUWdoeW9EQXdNQzhoNDJjR1ljb3FHSERodjcrL3Y1RHRkYURsVkxWdGRhK0t0K2NxOXExYS9QWVk0OXh4eDEzNE8vdmY5RU5VMjhtVTZkT3hXNjNBOHlLalkzZEJldzNHbzI5ZCt6WTBlbEM0aTJFRUpmenA5VnFkZW9lYnVVbUtjbGIxQzVUdG9RUVZ5TGZOOGZsYTdWejJlTmlNcGtlQXY1UGE5MUlLVldCZk90Q2ZIMTllZWloaCtqVnF4ZFZxbFRCMjl1NzNLNEx1UlliTm14ZzgrYk5BQ2s1T1RuL3ZYQTQyMkt4OURBYWpTOG9wU0xKVGJ6bDM3a1E0dDh5TDB6WldtUzFXdCtNajQrM09qT1ljcE9VQ0NHRUtCdENRME5iR1F5R1VVQjdwVlJGd0IxeUMxTW9wV2pUcGcxUFAvMDB0OXh5Qzc2K3ZqZk51cENyWmJQWmVPdXR0d0RRV3I4V0Z4ZVhsdTkwOW9XMVVySmVTZ2hSSmtoU0lvUVE0b1lLRFEydGJUQVkvZy9vbzVTcURIam5QKy9sNVVWR1JnYVFXOUo3NDhhTkhEeDRrQ2VmZkpLZVBYczZJZUtTRVJjWHgrelpzNG1MaThQYjI1c2ZmdmpocWhLd0JRc1djT0xFQ2JUV095d1d5N1FiR0tvUVF0eHdrcFFJSVlRb1ZyVnExZkt1WHIzNlU4QlFwVlJ0cmJWZi9uVWhWYXRXNWNFSEgrUzMzMzVqMTY1ZGpvUWt2Nk5IanpKaHdnUzJiTm5DaEFrVGNIRnhLY2xidUNHT0h6L08xMTkvVFZSVUZDa3BLV1JsWlRuT25UbHpobTNidHRHcVZhc3JhdXZNbVROOCtPR0hBTmp0OXY4Q3Roc1JzeEJDbEJSSlNvUVFRbHd2WlRLWjd0VmF2NmlVQ2dZcUFvNHN3c3ZMaTU0OWU5SzdkMitxVmF1R1VvcEhIMzJVZ3djUE9ocG8zcnc1VFpzMkpTVWxoWFhyMWpucTVxOWF0UXAvZjM5R2pScFYwdmQwM1RJeU1saThlREhmZi84OVNVbEorZmNDeUhOSWF6MFZ1RlVwOWV5R0RSdXVPQ241NktPUHNGcXRBTXRqWTJOL0x0N0loUkNpNUVsU0lvUVE0cXExYU5IQ2FMUFpYZ1U2S2FVOEFkZjhDOURkM056SXpzN0dZREN3Y3VWSy9QMzlIZWNtVDU3c1NFaTh2YjJaT25WcWdRL2pTVWxKREI4K25EMTc5Z0N3Y09GQzdyMzNYb0tEZzB2azNxNlZ6V1pqelpvMWZQNzU1eHc2ZEFpcjFZclcybkZlYTMwZStEQXpNL05EZzhGd0ttOVJxZEZvN0FROGF6YWJyNmlmK1BoNEZpOWVER0RMeXNwNnF2anZSQWdoU3A0a0pVSUlJUzZyZGV2VzFiT3lza1lwcFI0SGZPeDJ1M3YrSktSeDQ4WU1HVEtFbGkxYjR1SGhRZS9ldlRsMDZCQjJ1eDJ6MmN5ZGQ5NEpRRXBLQ2t1V0xIRzg3b1VYWGlnME9sQzFhbFhlZmZkZCt2VHBRMlptSmxwcjVzeVp3NVFwVTByZ1RxL09qaDA3K1BUVFQ0bU9qaVlyS3l1dk5DOEFXbXU3VW1vaDhOYkpreWQzSHpseUpCUFEvMjdqekpremYxU3VYTm0rYytkT1ExcGEybVgzRkprOGVYTGV3L2ZpNCtPUEY5L2RDQ0dFODBoU0lvUVFvcENHRFJ0NitQdjdEOVphdjZDVXFtRzFXajBNQm9NakMzRjFkZVhXVzIvbHd3OC94Ti9mSDFkWDF3S2xlbHUxYXNXaFE0Y0EyTHg1c3lNcDJiSmxDOW5aMlFDNHU3dlRvMGVQSXZ1dlhiczJQWHYyWk1HQ0JRQ3NYNytlakl3TXZMeWNXOWsyS1NtSjJiTm5zMnpaTWpJek04bkp5U2x3WG11OVRXczkzbTYzcjQyTGk4c0E3RVczOUk4REJ3NWtWcXBVYVkxU3F2T0dEUnZvMXEzYlJhOWR2WG8xOGZIeGFLMVBXaXlXMGRkOVEwSUlVVXBJblVVaGhCQUFHSTNHSGthamNaUEpaRXJ6OC9OTEJ6NVVTdFVEUEQwOFBGVFBuajBkaVVkT1RnNEpDUW44NzMvL3cycTFGdG83SkNJaXd2RjR5NVl0anNkSGpoeHhQSzVldmZvbE56L00vK0hjYXJYeTk5OS9YOWY5WFl1c3JDem16WnZIUGZmY1EwUkVCTjI3ZDJmKy9QbWNQMytlbkp3Y3ROYUpXdXRuN1haN0piUFo3RzZ4V0ZyR3hNUXN2MUNlOTdJSlNSNmwxSEtBalJzM1h2U2E3T3hzSms2Y0NJRGRibjhaeUxub3hVSUlVY2JJU0lrUVF0eWtUQ1pURTYzMUswcXBlOGpkWE0veG5xQ1VvbDI3ZGd3ZVBKaEdqUnJoN3U2T3dXQmd4NDRkN042OTI5SEd0bTNiR0R4NE1COSsrQ0ZWcWxSeEhHL1JvZ1VHZ3dHNzNjN0Jnd2M1ZnZ3NE5XclVLREN5a0wvNlZGR2FOR25pYUFNZ01URVJvOUZZVEhkZk5LMDFHelpzWU9iTW1lelpzNmZRdWhBZ0EvaE1LZlh1dVhQblR1elpzK2ZTTjNHRmNuSnlmbmQxZFNVbUp1YWkxM3o1NVpla3BxYWl0ZDRTR3h2N1pYSDBLNFFRcFlVa0pVSUljWk1JRGc2dTdPYm05b0xCWUhoYWErMFB1T1V2MVZ1dlhqMkdEQmxDdTNidDhQVDBMTElNYit2V3JRc2tKUUFKQ1FrTUdqU0k2ZE9uVTdkdVhRRDgvUHhvMnJRcDI3ZHZCM0tuY0Qzd3dBTlVyVnJWOGJxVEowOXk5dXhaS2xhc1dHUzg3dTd1K1ByNmtwS1NBdVF1Skw4Ujl1N2R5MmVmZmNZZmYveFJhRjBJb0xYV3k3VFdyeWNuSjIrLzJMcVE2eFVYRjJjeG1VeXBSNDRjOFR0MjdCaTFhdFVxY1A3NDhlUE1uRGt6NytrenhkMi9FRUk0bXlRbFFnaFJUb1dIaDd2WjdmWkhnVkZLcVRwYWE4KzhKRVFwaGIrL1A0OCsraWk5ZXZYQzE5ZTMwTHFRb2tSRVJEQjM3bHdBS2xldVROV3FWVWxJU09EbzBhTTg4Y1FUVEpzMnpWRWxLeUlpd3BHVWJObXloUWNlZUtCUUJhMjFhOWZ5d0FNUEZObFhWbFlXNTgrZmR6eXZVYVBHdGYxQi9NdlpzMmY1K3V1dldiSmtDV2xwYVlYV2hRRGJ0ZGF2Mld5MmxYRnhjWm1VekI0Z1dtdTlUQ2tWdVg3OWV2cjI3VnZnNVB2dnY1K1hMQzJ3V0N6YlNpQWVJWVFvVVpLVUNDRkVPV0kwR2pzcnBTWUI0VnByL2wybXQxZXZYanoxMUZNRUJBUmNhL3U0dTd0anRWbzVmZm8wNzc3N0xoOSsrQ0hSMGRHY09YT0dJVU9HOFBiYmI5T21UUnRhdDI3TnJGbXpnTnlrUkd0Tnc0WU5xVnUzcm1NUi9PelpzN243N3J0eGQzY3YxTmVhTldzY294YWVucDQwYTlic21tTE96czVtOGVMRnpKbzFpOU9uVHhkMVNaTFcrbldEd2ZCSmRIUjA5alYxVWp4V0FwR2JOMjh1a0pSczNicVZYMzc1QmExMWx0VnFsUkxBUW9oeVNaSVNJWVFvdzB3bVUwUGdUYUJQVWVkYnQyN044T0hEYWRxMGFiSDA1K25wU1VoSUNOdTI1WDVadjMzN2RxWlBuODY0Y2VQNDlkZGZ5Y2pJNFBubm4rZlZWMStsYTlldWVIdDdrNTZlenBrelo5aTFheGVOR3plbWI5Kyt2UDMyMndBY1BueVlWMTk5bFFrVEp1RG01dWJvWjgrZVBiejc3cnVPNXc4ODhNQVZWOTdTV3JOcDB5YW1UNTlPUWtKQ1VlZXR3S2MybSsyTnVMaTRrOWZ4eDFHc2JEYmJCbGRYVnl3V2krT1kxcG8zMzN3ejcra2I4Zkh4NTR0OHNSQkNsSEUzZFZMaTMvMnJpNTVMV2ZVWUFIYzl2NEsyemFyenhsUGh4ZHAzMXhkV3NUbitwS09mbTVWLzk2K0lDSzdHejFPN0YzdmIxL0ozZHlQanVWSTM2dCtjS0I5YXQyN3RuNTJkUFZKci9ieFNxdENHRnJWcjEyYkVpQkYwNnRRSmcrSEdGRmlNaUlod0pDV2JOMjhtTWpLU2lSTW5FaEFRd1B6NTg4bkp5ZUdWVjE0aE9UbVpWcTFhc1hidFdzZTFqUnMzcG5mdjN2ejAwMCtPaE9Ibm4zOG1JU0dCN3QyNzQrUGp3NDRkTzRpS2luS1VEcTVSb3diRGhnMjdaRXdIRHg1ayt2VHByRm16cHNqeld1dFZXdXZSTVpkYVNlNWtjWEZ4KzAwbTA5N1UxTlJidDIvZlRyTm16Vml5WkFtSER4OUdhMzNBWXJHODRld1loUkRpUnJtcGt4S0FXMnI0OHArZVRTNTYvbGhTT3NkUFo1UmdSR1hIeExteG5EeVR3WHNqSWk1L3NSTmM3Tyt1ck1ZdGJsb3VZV0ZoanhnTWhnbEEzYndQNm5uVHNueDhmQmc0Y0NBREJnekEwOU96UkFKcTNibzEwNmRQQjhCc05wT1RrNE9ycXlzdnZmUVNWYXRXWmZyMDZXaXRtVFp0R29HQmdZN1gvZm5ubnd3Y09CQlhWMWZlZi85OWhnd1o0cGpHZGZEZ1FUNzk5Tk5DZmRXdVhac1pNMllVMmxBd0pTV0ZPWFBtOE8yMzM2d05aaFlBQUNBQVNVUkJWQlpaeFV0cnZVc3BOZHBzTmk4dXpuc3ZBVXVCNTlldFcwZURCZzBjRzBacXJmL3IzTENFRU9MR3V1bVRrcHBWdkJuVzYrSkp5WitmM28rblIrRUtOQ0wzdzMxRWNEVm5oM0ZSRi91N0s2dHhpNXRIV0ZoWVc4UC90M2ZuY1ZHVit4L0FQMmRZWlVjV1VWQnhYMURaRk1uU1RFMWN1cFZXWnF1cHBabFozZHRpbGwyOWFvdG12L1pNS3hYWExNdDlCemZNSFlaRlJBUUJCZGtFa1cyQWdabm45d2N5TWc3SXFnZnc4MzY5ZXIyWTU1eDV6dmVjT1dQbk84K21VQ3dHOE5EdDJ4UUtCY2FPSFl2cDA2ZWpiZHUyTWtRSDlPelpFelkyTnNqTHk0TktwVUprWkNSOGZId0FBSys4OGdxY25KeXdZTUVDbEpXVjZhMUxvbFFxb1ZhcllXcHFDbWRuWjZ4YnR3Ny85My8vaDUwN2R4b01OcmUzdDhlVFR6NkpLVk9td01MQ0FocU5CanQzN3NUUFAvK016RXpESGxkQ2lCc0F2cmgyN2RwM0tTa3B6VG1yUHdqZ0hhVlNpWktTRXBTV2xrSUlFUndlSHI1VjdzQ0lpTzZtK3o0cHFZbXRsZUhneStaQUt3UVVOY3lpMDlJMTE4K3V1Y1pkVjd4SGIrblRwMDk3VTFQVEJVS0lseVZKTXVoejVlbnBpVm16WnQzMU5UcHFTNkZRd00vUEQwRkJRUURLVzBBcWtoSUFHRHQyTEJ3Y0hQRCsrKzlEcFZMcHl0VnFOWlJLSlFZT0hBaWd2SlhuazA4K3dadHZ2b25RMEZCa1pHVEEzTndjblRwMWdxZW5KeUlpSWpCejVreEVSa1pXRlVhWkVDSlFvOUhNajR5TVRLbHFoK2FvdExUMG1JbUpDWlJLcFc1c2lTUkpyOHNjRmhIUlhjZWtwQVpWalRHb0tGdngzb040NzZmVCtPZGNCc3hOalBEY2lDNVkrS292akJTM0hyUUtpa3F4YUUwNHRoeTlqT3Q1SmVqWndSWUxwdFo5ck1DZmh4THgyNjVZUkNYa29MUk1DM2NYS3l5WTZvdFJBOTMwWXByemdpZG1mbk1jS1ptRnlOdjdNbUt2NUdMQXRHMFk1dHNPV3o4ZG9WZG5zVnFEYnMvL2lXNXVOamo0elJnQTVRK0tLN1pmd05wOThiaVluQWNUWXdWNmRiVEQ5Kzg4Z043dWRycGpWVGdabmFsN1hYbDh6T2JEU1FqY2V4SEt1T3NvS2lsRGwzYlcrTSt6ZlRGeGVPYzZuZmRyUzQ1aDA4RUVoSzhjaDg3dHJIWGw0K2NHSStqc1ZVU3VHZ2YzdHJmS2g4emFoWHhWS1pTL1BXbncyZFVtN2dxWDB3dnc3bytuY0N3cUErYW1Sbmpta1U3NDdMWCtNREcrY3gvOWltTXUrODhndkwvc0RJNmZ5MEFyVXlOTWY2SVhQbnloSHhMVDhqSDc1ek00RXA0T2hRSVk0ZXVLcjJjTmhLT3R1VUVkOWIzbnFxTFJDdno0OTNtczJSZVBwTFI4MkZtYklzRFBEZk1uKzhESlRyL0xUMTJPVlo5NmI3OUhLK1FWcXJGb1RRUzJIYnY1WGVsb2kwV3Y5c2VuYThOMTQ2L3FlajgzVmI2K3ZoWkNpSGNBZkFEQXRxSzhva3RXbXpadE1HUEdESXdkTy9hdWpRdHBxSUVEQitvbEpUTm16TkRiN3Uvdmp4VXJWdUN0dDk3U20vSHE5T25UdXFTa2dyMjlQVWFNR0lIVTFGVDgvUFBQK1B6enoyOWZzQkFBSUlRNEN1QkRwVko1b3ZIUHFHbUlpb3JLOGZIeE9RV2c0aUt0Q0FzTGk1Y3pKaUtpZTRGSlNUM2xGcWd4Ym00d1J2UnZCNy9lVGxpek54NC8vSDBlVG5ibStQZUU4bWtyMVdWYVBEN25BTTVleU1Lb2dXNFkxTWNaQ2FuNWVHSGhZVmhibU5Sd2hGdmUrdllFVnUrSlEvZjJ0bmo5aVo2d2FtV0MwTmdzUkNaYzF5VWxBRkJZVklxWjN4ekhzNDkwUm5GcCtiVDZQVHJZNHNHK2JYQkVtWWFNbkNLMHNiODFlODJ1RThuSUxWQmo2dGdldXJMM2Z6eU5YM2JHWXBodk96ejFjQ2NVbFpUaFdGUUdrak1MZEVuSkY5TUhBQUErWEg2bXlqRTV4V29OcGk0K2lxRmViZkhtK040UVFpQndUeHltZlhrTUxnNnRNTlNyOWwxT0F2emNzT2xnQW81R3BPdVNrcEpTRGY2SlRBY0FIRkttWWZMTnBDU3ZVSTNJK091WS9rVFBLdXVxS2U0S3VRVnFQUEhSQVl6d0xmOXMxKzIvaE9YYkxzREJ4aHdmdnRDdnhwaXpjNHZ4MUNmQkdQdEFld3pvNlloMSsrUHgyZHB3YUxWYUJPNk5oMTh2Sjh4NXNSK0N6cVppMjdITFVKV1U0YStGdzJ1c3R6YjNYRldFQUY1ZWRBUTdUMXpCdU1IdWVDbWdLeEpUODdGdWZ6eE9SbWNpNUlmSFlHR3UvMDlCYlk1Vm4zcXJ1a2VCOHUvS3YrWWNnUEppTmtZTmRNTURIdVhmbGVjWEhJSlZxMXZmbGJyZXowMkk1T1hsOWJRa1NZc2tTZXArK3dPM3ViazVubi8rZVV5YU5BbFdWbFl5aFZnM2xST0w2T2hvRkJRVUdNVGVxMWN2ckY2OUdoOTk5QkhjM056ZzUrZUhCeDU0UUxkZHBWSmgvZnIxV0xObWpWNkxTaVdYQWN3TkN3dGJqN3V3WUdFVHRnUGxTVWx4U1VuSkxMbURJU0s2Ris3N3BLU2tWSU1yR2ZvekxOcGFtdGJZaFNibThnMnMvKzlRL0d0UStlckZUdzF4aDgrclcvRjdjSUx1b2UyWDdSZHc5a0lXM24yMkwrWk52dFh0WXRSQU4weWNmNmhXOFcwK25JVFZlK0x3eEVNZHNmTER3WHEvMUt2TDlGWWRSbFJDRGdJL2ZoampCbmZVSzU4eXBqditpY3JBWDRlVDlNYlBiQWk2QkZzclU0eC8yRjFYdHU3QUpmVG9ZR3Z3SzdSR2UrdDVvS0tPRDVlZnFYSk1qckdSQXZ1L0dvMkJ2Vyt0M1B5SWQxdU1mSGN2TmdZbDFDa3BHZEcvSFl3VUVvNUdwT09WMGQwQUFNZlBaYUpJclVIUERyYmxTY21ZN2dDQWY2SXlvUlVDby96Y3FxeXJwcmdyeEZ5K2dWVnpodUNwbTlkbHd0Qk84SnF5RlpzUEo5WXFLWWxMeWNQbWhjTXhjb0FyQU9DNTRaM2hQWFVydmxnZmlTbGp1dU9idDhvSDJNOTZ5Z01EcDI5SDBObXJ5TTRyZ1lPTjJSM3JyYzA5VjVYQXZYSFljZndLZnZ6M0lMd1UwRlZYL2tBZlo3eTI1QmpXN29zM1NPUnFjNno2MUZ2ZFBicGkrd1VvTDJianZZbDk4ZDlYYm4xWGh2dTJ3OHVmSHRIYnR5NzNzMHdVdnI2KzVscXR0cjhrU2ZNQlBGSjVvNUdSRWN6TnpURnMyREJNblRvVjdkdTNseWZLQm5KMWRZV3JxeXV1WHIwS3JWYUxNMmZPNEpGSEhxbHl2OVdyVjBPajBhQzR1QmhCUVVINDdiZmZrSnFhcXR0SGxHZHBha21Tc3JWYTdRK2xwYVhmMytkVDMyNEM4TDRRNGovUjBkRnF1WU1oSXJvWDd2dWtSSGt4RzMwbTZVL09NdWRGVDh4NTBmT083M056dHRROXNBRkFGMWNiZEhXMVFVSnF2cTdzejhOSmFHVnFoUGVmNjZ2MzNqSCs3ZEhWMVFieFYvTnFqRy9scmxpWUdDdnd6VnYrQmwySFRHOTdiVzl0aGljZTZvRGJQZjVRQjdSZVpvYmZEeWJvSHVJeWNvcHdNRFFWci8yckoxcVozaHBVN1dCcmhwUnJoUWk3bUFXZjdyY1dWNnVwZTFCbHhrYVNYa0tTcnlyVnhaNlNXVmpyZWdEQXpzb1VBM3M3NGRqTmxoRUFDQTVOaFllN1BjWSswQjYvN0l6VmpVMElpVXlIaGJreEh1elhwazdIdUYwN0J3dGRRZ0lBN20ydDBhMjlEUklyZmJaMzR1WnNxVXRJS3Q3Zm80TXR6aWZkd0R2UDNGck4ya2doWVhDL05yaVluSXZMNmZrMUppVzF1ZWVxRXJnM0RxNk9GbmpZeTBVdkFmZnM2Z0FBQ0lsTU4wZ2Vhbk9zK3RSYjNUMzYxNUVrbUpzYTRkMW45YjhyVHc3dWlDNnVOcmhVNmJ0U2wvdjVYbkYzZHpkdjNicTFteEJpdGlSSnJ3Z2hqQ3U2WWttU0JETXpNL1RxMVF2VHAwL0hnQUVEN25sOGQ0dS92ei8rK3VzdktCUUtKQ1VsNlczVGFyVW9LU2xCZEhRMGxpOWZqckN3c052ZlhncEFKWVRZck5Gb1BvMk1qRXk4UjJFM2VUZTdhOW5KSFFjUjBiMTAzeWNsUFRyWVl0NHJQbnBsM2R2YjFQZytWMGNMZzdMV05tYUlTN24xOEJTYmZBUGQydHNhZEdFQkFFYzc4MW9sSlJHWHJxTm5COXNhSDFnQm9ITTc2eW9IRHB1WkdPR0ZSN3ZnKzcvT0l5NGxEOTNjYlBCN2NBSTBXb0VwWTd2cjdmdk5MSDlNK1NJRVE5L2FqU0dlTHBnMHFodkdEWEdIc1ZIZEJpUnZQcHlJdGZ2akVSbC9IZGw1dDZickxOVm83L0N1cWdYNHVXSGV5akJjVE01RjkvYTJPQmlhaXRIK2JoamV2eDJXYkl4RWVGdzJmTG83SWlReUhVTzkyaG9rYTNYVnZvM0IwZyt3c3pJMWFKbXFUbFgzaG8xbGVjdGJSeGZyS3N0TFNtdXV1emIzWEZYT0orYWdTSzB4U0w0clZQNTg2bktzK3RSYjNUMGFleVVYM2R4c1lObks4THZpWkdldWw1VFU1WDYrVzN4OWZVM3k4L050TFN3c1hsTW9GTzhDY0FCdWpRa3hOVFZGbXpadDhNb3JyK0N4eHg2RHNYSEwvS2QyL1BqeDhQUHpnNStmSDZ5dHJWRlNVb0swdERRRUJnWmk1ODZkdXRYWWI5SUlJWW9sU1RvdGhKaXZWQ3FQeWhVM0VSRTFQUzN6LzVSMVlHOXRoc2NHMWIzN2hGVEZnOVh0WmVwU2JiVURveldhMm5XUExsRnJZR1JVdTRmc093M0NuanltTzc3LzZ6dzJCU2RnN2lRdmJEaHdDUTk0T0tObkIxdTkvVVlPY01XNXdQRllzemNPZ1h2ak1IVnhDQlp2aU1SZkM0ZWpvMHZ0K3Jvdi9UMEtDMVlyTWNhL1BaYk9ISWh1YmpibzNNNGE3Y1p0ck5YN2J6ZlN6eFh6Vm9iaGFFUTZiSzFNY1M0eEI5Kys3US92Ym82d3NUVEZ3YkEwZEhXMVFkU2xIRXdaMC9DSDB0cDh0blY5LzYxdDlRcXAybnByRTVkV2xMZDBMS3htZ29YV1ZTUzh0VGxXZmVxdDdoNHRWcGZCMUtUcUZvNnF2aXUxdlo4YmtaR0hoMGNyWTJQak1RcUY0cjlDQ0kvSzR5ZU1qWTFoWldXRmNlUEc0Y1VYWDRTZFhjdi9rVnNJZ1M1ZHVzRFoyUmwvL1BFSDFxOWZqN3k4dk1yYmhTUkp4VUtJWkVtU1BnOExDMXNMUUZOOWpVUkVkRCs3NzVPU3U4bWxkU3RjdXBxSE1vM1FhMm5RYUFVU1VtdHVKUUhLRjNlTXZaSUxWWEZabFMwdXRkWFYxUVpEUEYzd3grRkVqSDJnUFdJdTM4Q3ZIeGdzZ1FDZ3ZGWGdyYWM5TU9zcER5emZIb01QbHAzQndqWGgxZTUvdTJWYlk5RGUyUkliNWczVi9TcGUxYS9tdGVYaGJnODNKMHVFUktURDB0d1lUbmJtOE8zaENJVWtZYWlYQ3c2RnBjSEQzUjVhSVRDeW12RWs5N09PTGxiSXppM0dhSCszT25YRHU1ZjF1clMycVBhN2twaG0yRDJ0THZkelBVbHVibTdtRGc0T2ZZMk1qUDRMWUd6bGpRcUZBbVptWmhnOGVEQmVmZlZWZE9uU3BUR1AzV1JWakFzSkNRbkJMNy84b3RkbHEySmNDSUJjQUN2S3lzcitMeW9xS2tlbVVJbUlxSmxwbW5OTnRoRERmTnJoUm9FYUszZkY2cFd2Mkg2aDFnL3BUdzh0bndGcjNpcUQvdGhRRlpkVjhZN3FUUjdUSFVscCtaaS9LZ3l0YmN6d3hHMkRqUUhvclNRdVNjQnp3OHNmdHJKeWl3MzJOVFZXNEhvVjU1RlhXQXBKa2xCNWdxR2Z0OGJVS2RiYkJmaTVJaVF5QThGaGFSZzV3RldYN0F6M2JZZFQ1ek54NE94VjlPbGtYMlczbzlyRzNWSTlOcWc5c3ZOSzhOTVd3ODhnTGlVUEphWDErL0c2TWVzZDdsditYZmwxNXdXOThoWGJMMVI1N3dHMXU1L3JvbXZYcm1iZTN0NGR2YjI5di9QMjlpNXlkblpXR1JrWm5RSXd0bUpjaUllSEI3Nzk5bHVjUG4wYXg0NGR3K2VmZjk2aUV4S3RWb3Vpb2lKRVJrWmkxcXhaOFBQenc1QWhRL0R4eHg5WEpDUmxBUEtGRUJza1NmSlFLcFhtU3FXeWpWS3AvSVFKQ1JFUjFRVmJTdTZpOXliMnhaYVF5L2hnMlJtY3ZwQ0Z2cDN0RVJHWGpkTVhzdENyb3gxaUx0K29zWTUzSnZUQmdiTlhzWHpiQllUR1ptSGtBRGVZR0V2NEp5b1RBM282MWpnZ3Y3Si9QZGdCanJibU9LUk13NXZqZThPc2l1NHlucE8zWUt5L0cvcDJhUTJOVm1ESDhTc0FnT2VyV0YvRXE1c0RUc2RjdzF2Zm5vQ05wU2tXdlZyZWpXZW9kMXZzTzUyQzhYT0RNTlNyTGNManNuSHRSdFVQbHJVVjRPZUczM1pkeElFelYvSDlPN2VtRkIzUjN4WHFNaTIySEUzQ3BKdXpjOVdrdXJoYnFuOC8wd2ZiamwzQng3K2N4U0ZsR2g3czZ3eXRGZ2lOemNMK015bEkzUFJzbGZmQ3ZhejNnK2Y3WWR1eHkvanc1N01JamMxR244NzJVRjdNeHRuWUxQVHNZSXNMVjNJTjNsT2IrL2xPS2xZUUYwTEF4OGNuRllEZXRIQ21wcVp3Y0hEQWl5KytpUEhqeDhQVXRPVXZhaW1FZ0ZxdFJsWldGdGF1WFl1dFc3ZWl0TFMwOG5hdEpFbEZRb2dvclZZN1B5SWlZcCtNNFJJUlVRdkNscEs3cUtPTEZmWjlGWUJIZk5waXh6OVg4T1hHS0pTVWFySG55NEJhcjlyZHl0UUl1NVlFWU02TG5zZ3RVR1BweGtncy9UMEtKV29OaHZtMHExTThwc1lLRFBWeUFZQnFCd1EvTTlRZEo2SXpzV0MxRWwvL2NRNldac2JZT084UlRCaG1tSlI4UGNzZmZUclpZOTMrZU93Nmthd3IvK2svZy9EazRJNDRIWE1OUzMrUGdvbUpFVGJNTTV3cXRDNGU5bktCdWFrUkNvdEtNYnpTZWJkM3RrUTNOeHRrNTVWZzVJRGFkZDJxTHU2V3l0YktGRUZmajhhMHgzdml3dVViK0hSTk9MN2RISTNjUWpXK2YyZVFickM5blBXMmQ3YkV2cTlHWVpodk8yeS8rVjNSYUFYMmZoa0FDM01UdmJWS0t0VG1mcTVPZUhpNGJwMk5tMk5sMnBxYm04UEZ4UVdUSjAvRy92MzdjZUxFQ2V6Y3VSTVRKMDVzc1FtSkVBSkZSVVZJVFUzRnI3Lytpa2NmZlJTREJnM0M0NDgvamovLy9CTnF0Vm9yaExnQklFSUk4YXBTcVRRUEN3dXpVaXFWRHpBaElTS2l4dFI0SGN4bDV1UGpJd0FnTkRSVTdsQ2FyTUtpTW5SLzRVOTRkM1BBenNVajVRNkhxRWJxTWkwNlRkaUVybTQyT1BLZDNyQ09CdDNQUVVGQm1EMTdOaFFLQlVhT0hJbEpreWFoZS9kN00zT1gzTlJxTmZMeThuRDY5R2tFQmdZaVB2N1dZdUUzeDRXb0FGd0RzQzQvUC8rNytQajRhM0xGU2tSRTl3OTIzN3FQL0xMekF2SlZwZFV1R2tna2w4S2lNclF5TnpLWUx2aXIzNk9RcnlvMVdHd1JhTmo5N08xZHZrQ2pxYWtwRml4WUFDT2plNysyeWIyaTBXaVFuNStQaElRRXJGbXpCaUVoSVhyYmhSQWxraVRsQUFoU0tCUkxRa05EbytTSmxJaUk3bWRNU3U0REMxWXJrVmVveHNyZEZ6R2l2eXZHK0RmUEZhU3A1UXFKVE1kL2ZqaUZBRDlYdUxlMWhxcTRERWZDMDNEOFhDYjY5M1RFNjAvY1Nqd2E0MzUyY0hCQXQyN2RFQmNYaDdDd3NCYTFvS0VRQW9XRmhjak16TVRtelp1eFpjc1dxTlY2aTRKckFOd1FRcHdUUW53WkhoNitTNlpRaVlpSWRKaVUzQWQrM25ZQkFnTFBEdXVNTDkvd2t6c2NJZ045T3R2amdUN08ySHNxQmVuWGkyQm1hb1J1cmpiNDd5dmVtRG0rTjh3cnJkTGVXUGZ6NE1HREVSY1hoNk5IanpicnBFUUlnWktTRXR5NGNRTUhEaHpBK3ZYcmNlM2F0Y3JiaFNSSmVVS0lGRW1TbG1WbVpxNU1TVWtwdWtPVlJFUkU5eHpIbEJEUmZlblVxVk40NDQwMzBMdDNiNnhkdTFidWNPcWt0TFFVK2ZuNVVDcVZXTDE2TmM2ZlAzLzdMaW9BMlVLSVA3UmE3ZGNSRVJGWFpRaVRpSWlvMXRoU1FrVDNwWDc5K2dFQVltSmlvRktwWUdGUjh4bzNjdEZxdGNqUHo4Zmx5NWV4ZnYxNkJBVUY2VzBYUXFnQjVFaVNkRXlyMVM0T0R3OC9JMCtrUkVSRTljT2toSWp1UzYxYXRRSlEzdjNwMkxGakdEbXk2Y3hJSjRTQVNxVkNWbFlXdG03ZGlzMmJOME9sVWxYZVJTT0V5QVZ3RWNCWFNxWHlMd0NpeXNxSWlJaWFBU1lsUkhUZkVrSkFraVRaazVLSzlVSXlNek54OU9oUmJOcTBDZW5wNlpXM0MwbVNzb1VRU1pJa0JaYVVsS3lPam80dWtDMWdJaUtpUnNha3BCR05mSGN2VGtabkltL3Z5M0tIVW0vRDN0bU5RWDNhMUhxVjg3cnVmemZZakZvRGZ3OW43UDlxbEd3eHRDUWFyY0RwbUd2WWV5b0YxL05LOFAwN0QxUzc3eUZsR3BadWpFTG94U3hvTkFLOTNPM3d6ak1lR0QvRXZjYmpuSXpPeElydEYzRDhYQ2F1NVJiRHhzSUVEM3UxeFNlVHZOREYxYVlSejZobTRlSGh1Z1RsWHFsWU9UMHFLZ29iTjI1RVZKVEJUTHo1QUZJQmJGT3IxVDlHUjBkZnVXZkJFUkVSM1dOTVNraFA2alVWMHE4YlRzenorYm9JWk9ZVTRldFovclhhdnlXcDd0eGJvcW1MUXhCME5oVTUrU1VBQUg4UDUycjNQYVJNdzdpUGd1QmtaNDZaNDNyQlNDRmg3YjU0dlBMWlVRQzRZMkp5L0Z3bVJyMjNGMTFkYmZEVVVIYzQyN2RDek9VYitPTmdBZzRwMDNEc3g4ZlEzdG15VWMrdEtoVkp5TldyVjVHYW1ncFhWOWU3ZGl5TlJvT2NuQndrSlNWaDgrYk5DQTRPaGxhcjFXMFhRcFFBU0FOd0VzQjNTcVh5eEYwTGhvaUlxSWxoVWtKNlRpMS9IT1ptaGd2SmZiNHVvc29IMU9yMmIwbXFPL2VXS09oc0toNGQ0SXJSQTkwdytmT2pkOXozdDUyeDBBcUJMWitOUUo5TzlnQ0FDY002dzJmcVZtdzRjT21PU1VtWlJvdWxiL2poMVgvMTBGc3djWEEvRjh6NDZoLzg4UGQ1TEg3OTNrelRXOUZDRWhJU2dva1RKelpxdmZuNStVaExTOE9lUFh1d2RldFc1T2ZuVjk1RkF5QlRDQkdyMVdxWFJVUkUvQTJnck5FQ0lDSWlha2FZbEpBZVd5dlR1N28vTlcwSm15YkFTRkdlSk5TVWxLaEtOQUFBZHhjclhWbHJhek1BZ0puSnJVUjE1dGZIVVZoVWh0VWZEZEdWRGZGMHdSQlBGNE02eHcvcGlCbGYvWVB6U1RuMVA0bDZPblhxVklPVGtxS2lJbHk3ZGcwblRwekF4bzBia1p5Y3JOc21oQkFBY2dCY1VTZ1U2elVhemEvaDRlRTNHaFkxRVJGUnk4Q2twQjRLaWtxeGFFMDR0aHk5ak90NUplalp3UllMcGxZL3BrS2pGZmp4Ny9OWXN5OGVTV241c0xNMlJZQ2ZHK1pQOW9HVG5ibmV2aFhqSTliTkhZbzVLODRnNkd3cWl0VWErUGQyd3FMWCtxTnZaM3VEdW4vZEVZdjFRWmNRZXlVWEFOQ2pneTFlR2QwTmswZDNSK1V1OGxvaHNHTDdCYXpkRjQrTHlYa3dNVmFnVjBjN2ZQL09BK2p0YnFkMy9JcnhHVGFqMXVqZWZ6STZVL2U2WXR4TVZlTTU2aEpUNVRwV3ZQY2czdnZwTlA0NWx3RnpFeU04TjZJTEZyN3FxM3RJcmtsbVRySCtOZk53d3FldjlkZjlpbC9YeitOTzUvN2FrbVBZZERBQjRTdkhvWE03YTkxKzQrY0dJK2pzVlVTdUdnZjN0cmZLaDh6YWhYeFZLWlMvUFZtbkdPcTZiME92Wlcydk5RQThOcWc5Z3M1ZXhmZC9uY2VjRnoxUlVGU0tXZCtjZ0pGQ3d1dFA5dFR0RjNQNUJwUVhzMnRWWjdHNlBOR3h0akNwZFJ5TkpTSWlBbHF0RmdxRm90YnZLUzB0UlhaMk5tSmlZdkQ3NzcvajdObXpldHVGRUlVb0h4ZXlWd2p4ZlhoNGVGempSazFFUk5ReU1DbXBJM1daRm8vUE9ZQ3pGN0l3YXFBYkJ2VnhSa0pxUGw1WWVMaktCeWtoZ0pjWEhjSE9FMWN3YnJBN1hncm9pc1RVZkt6Ykg0K1QwWmtJK2VFeFdKanJmd3lGUmFVWTg4RSs5R2h2aTM5UDhFQjhTaDQyQkYzQ3FQZjI0dGlQajZIVHpZZGRqVmJnK1FXSHNPZGtDdnc5blBIdXhEN1FhQVIybjBqR085K2RoUEppdHQ0ZzVmZC9QSTFmZHNaaW1HODdQUFZ3SnhTVmxPRllWQWFTTXd0MFNjbnR2cGhlM29YbXcrVm4wTkhGQ2pPZTZIWEg2MVBYbUNya0ZxZ3hibTR3UnZSdkI3L2VUbGl6Tng0Ly9IMGVUbmJtK1BlRVBuZitVS3E0Wm5FcGVkZ1lkQWtCNytwZnM3cDhIbmM2OXdBL04ydzZtSUNqRWVtNnBLU2tWSU4vSXN0blREcWtUTVBrbThmTUsxUWpNdjQ2cGovUnM4NHgxT2YrYWVpMXJLM0pvN3ZqN0lVc2ZMNHVBc2NpTTNBdU1RY09ObWI0ZTlFSURPNTNxeFdrc0tpczFpMXFPNCtYdHl3TTk3MTdZenR1ZDNOY1NWSnVicTU3VEV3TVBEdzhxdDFYcTlVaUp5Y0h5Y25KMkxKbEMvYnQyNGZTMGxMZGRpR0VXcEtrZEFDaFdxMzJ1L0R3OE1OM08zNGlJcUtXZ0VsSkhmMnkvUUxPWHNqQ3U4LzJ4YnpKM3JyeVVRUGRNSEgrSVlQOUEvZkdZY2Z4Sy9qeDM0UHdVa0JYWGZrRGZaengycEpqV0xzdlh2ZXdXaUVxSVFlZlRldVBOOGYzMXBVTjZ0TUdyMy8xRDc3Y0dJV2Yvak1JUUhtZi9qMG5VekR0OFo1WStvYWZidDhQbnUrSGlmTVBJWEJ2SEo0ZTJna1BlNVUvSUs0N2NBazlPdGhpNjZjajlJNm4wVmEvdk1FYjQ4b2Z4RDljZmdadEhTeDByNnRUMTVncXhGeStnZlgvSFlwL0Rlb0FBSGhxaUR0OFh0MkszNE1UYXZVZ1hkVTE4Ky90akpsZkg5ZTdablg1UE81MDdpUDZ0NE9SUXNMUmlIUzhNcm9iZ1BMQjIwVnFEWHAyc0MxUFNzWjBCd0Q4RTVVSnJSQVk1ZWRXNXhqcWMvODA5RnJXVmxKNlBsSXlDeUZKUUhSU0RuTHlTekRjcHkxNmRyVFY3YVBSQ2lTbEY4Qy90MU9OOVdYa0ZHSEJhaVU2dGJYR0M0OTJhYlE0YTJrYmdMZVBIRG1pbDVRSUlYRGp4ZzFjdVhJRkJ3OGV4TTZkTzNIamhsNlBLdzJBRkNIRWVVbVNBaFVLeGQraG9hR2xJQ0lpb2pxcGZUOEZBZ0Q4ZVRnSnJVeU44UDV6ZmZYS3gvaTNSOWNxcGpFTjNCc0hWMGNMUE96bGdpc1pCYnIvUExzNkFBQkNJdE1OM3VOb2E0NFpUK28vL0Q4M29ndWM3TXh4V0ptbUsxc2ZkQW5tcGthWVh5azVBc3E3NEh6NFF2bHExVnREa25UbERyWm1TTGxXaUxDTFdRYjdONWE2eGxUQnpkbFM5eEFOQUYxY2JkRFYxUVlKcWZrRysxYkZ5Yzd3bXIwd3Nnc2NiZld2V1gwK2o2cllXWmxpWUc4bkhLdTBmM0JvS2p6YzdmSDRneDF4SkR3ZFdpRjBkVnFZRytQQmZtM3FIRU45NG0zb3RheU5oTlI4UFBMMmJsekpMTURoYjhmaTB1OFQ4T3NIRHlFa01nTVB2ckVURVpldUF3RE94RnhEVVVrWnhqN1EvbzcxRlJTVllzSzhnOGdyVkdQMW5DRXdONzNua3ljRUEwQm9hQ2hVS2hYaTR1S3dZY01HUFAzMDB4Z3hZZ1NtVEptQ2Rldlc0Y2FORzBJSWNVMEljVUlJOFc1QlFZRkxXRmlZdTFLcEhCTVdGcmFKQ1FrUkVWSDlzS1dram1LVGI2QmJlMXVETGpNQTRHaG5qdmlyZVhwbDV4TnpVS1RXb00ra3Y2dXNMenV2eEtDc2N6dHJnMFJCa29DT0xsYUlpTCt1Szd0d09SYzlPdGpDcXBWaHR6R1BtK01vRXRKdVBZaCtNOHNmVTc0SXdkQzNkbU9JcHdzbWplcUdjVVBjWVd6VWVFbEpYV09xNE9wb1lWRFcyc1lNY1NsNUJ1VlY2ZFRXOEpvcEpBbnViZld2V1gwK2orb0UrTGxoM3Nvd1hFek9SZmYydGpnWW1vclIvbTRZM3I4ZGxteU1SSGhjTm55Nk95SWtNaDFEdmRyQzFGaFI1eGpxRTI5RHIyVnRmUEpyS0hJTDFBaitlclJ1VFpFSnd6cGppRmRiUFA3aGZqd3g1d0NPZmo4V3YrNjZDR3NMRXp3N3JITzFkUlVXbFdIODNHQkVYYnFPOVo4OEF1L3VEbzBXWjIycFZLcmpyVnExMG9hSGh5c0dEeDZzdDAwSVVRQWdRUWdSYkdSa3RDSXNMT3pDUFErUWlJaW9oV05TVWtmcVVpMU1qS3R1WU5Kb0RMdEJhVVg1TDlVTHF4a0kzOXJHektCTVVVM0xoYXE0VEc5V285b3M5bFo1dXRXUkExeHhMbkE4MXV5TlErRGVPRXhkSElMRkd5THgxOExoNkZocEJxV0dxR3RNRmFwNlQxMFdzcXZ0TmF2UDUxR2RrWDZ1bUxjeURFY2owbUZyWllwemlUbjQ5bTEvZUhkemhJMmxLUTZHcGFHcnF3MmlMdVZneXMydVhIV05vVDd4TnZSYTFzWWhaUm84T3RrYkxITG8wcm9WdG56MktCNmV0Uk5QZmhTRVM2bDVtUGVLVDdWalN2SlZwUmozY1JDVWNkbFlOV2NJUnZ1N05XcWN0WFhod29Wc0h4K2Zrd0FHQVZBTElTNUxraFFxaFBoVnFWUWVCRkI5SDBjaUlpSnFNQ1lsZGVUU3VoVXVYYzFEbVVib3RUQm90QUlKcVlhL1JIZDBzVUoyYmpGRys3dlZZUllwdzhVSTgxV2xpRS9KMDNYYkFZQXU3V3dRZXlVWHF1SXlnNWFiNk1UeUtWVjdkTERWSzdlek1zVmJUM3RnMWxNZVdMNDlCaDhzTzRPRmE4THg2d2NQMVNxMm10UW5wc1p3cDJ2V3QwdHJYVmw5UG8vcWVMamJ3ODNKRWlFUjZiQTBONGFUblRsOGV6aENJVWtZNnVXQ1EyRnA4SEMzaDFZSWpQUzc5YkJkbHhnYU05N0dwTkZvVVZLcXFYS2JxNk1GbHI0eEVDOS9lZ1I5Tzl2anJhZXJIamgrbzBDTkp6OEt3dm1rSEd5Yzl3aEdEcmgzZzl1cklvUjRScXZWRHM3TnpkMldsSlJVTEdzd1JFUkU5eG1PS2FtallUN3RjS05BalpXN1l2WEtWMnkvVUdWWG1zY0d0VWQyWGdsKzJoSmpzQzB1SmEvS0I3dUUxSHhzLytlS1h0bVNEWkZRbDJueHpDUHV1cklKMk94UXNnQUFIcVZKUkVGVXc4cG4wRm9RcU5UYlZ5c0V2dHdZQlVrQ25oOXhhOEJ3NVpYWEpRbDRibmo1dHF6Y21wKy9USTBWdUY2THJrMTFqYW14M09tYVBmV3d1NjZzUHAvSG5jNDl3TThWSVpFWkNBNUx3OGdCcnJwV29PRys3WERxZkNZT25MMktQcDNzOWJwVTFTV0crc1I3THd6bzVZVFlLN25ZZkRqSllOdnhjNW1ZdnlvTUFCQ2Zrb2ZJUzRiVEFWL1BLOEcvWnU5SGJQSU5iRjQ0WFBhRUJBQ1VTbVZxUkVURUppWWtSRVJFOXg1YlN1cm92WWw5c1NYa01qNVlkZ2FuTDJTaGIyZDdSTVJsNC9TRkxQVHFhSWVZeS9wcm9mMzdtVDdZZHV3S1B2N2xMQTRwMC9CZ1gyZG90VUJvYkJiMm4wbEI0cVpuOWJvWEFZQ2JreVhlL1BvNERweTVpaTZ1MWpnWmZRMjdUeWFqZjA5SFRCM2JRN2ZmelBHOXNlOTBDbjdhRW9Qd3VHd005M1dGVmdqc09wR004TGhzekp2c2pYNlZXZ2s4SjIvQldIODM5TzNTR2hxdHdJN2o1US94encrdnZyOS9CYTl1RGpnZGN3MXZmWHNDTnBhbVdQUnExZDJKNmhwVFk2bnVtbmwyYlkzWC9uWHJtdFhuODdqVHVRZjR1ZUczWFJkeDRNeFZ2YW1PUi9SM2hicE1peTFIa3pEcDV1eGM5WW1oUHZFMnhPM0pUMXEyU3Erc1lnYXloVk45TWZxRGZaanl4VkdzM0JXTFBwMWJRMVZjaXJDTDJUaVhtSU51YmpZSS9tWTBYbDE4REdNKzJJK25IblpIWG1FcDFzNTlHQUR3Mk96OU9KZVlnNmNmZHNlNWhCeWNTOUJmTExHdG93WEdEZTdZYU9kRlJFUkVUUnVUa2pycTZHS0ZmVjhGWU80dm9kanh6eFhzUFpXQ2h6MWRzT2ZMQUV4ZEhHS3d2NjJWS1lLK0hvM1AxMFZnOTRsa0hGYW13c0xjQkgwNzIrUDdkd2JCeHRLd3I3MmJzeVVXVHZYRmg4dlA0UGZnQk5oYm0rTDFKM3JoazBsZWV1TlpUSTBWMlByWm8vanVyMmo4ZVNnUmk5ZEh3TlRFQ043ZEhMQnAvakNEL3ZuUERIVkhjR2dxdG9SY2hvVzVNVHk3dE1iR2VZL1VPRE1TQUh3OXl4L1R2enlHZGZ2ajBkSEZ1dHFrcEs0eE5SWTNaMHNzbU9LRE9Tdk82cTdadE1kNzRwT1h2ZlFlMnV2emVkenAzQi8yY29HNXFSRUtpMG94M0tlZHJyeTlzeVc2dWRrZ0xpVVBJd2ZvbjNOZFlxaFB2QTN4NGZJemVxOHZweGZvbFZVa0pkN2RIUkR5dzJOWStuc1VqaWpUY0NJNkU2M01qT0hSeVE1Znp2RERwTkhkWUc1cWhHMmZqY0FiLzNjY2Z4eE1STHRLclVYbmJuYmwyM3drQ1p1UEpCbkU0ZS9oektTRWlJam9QdEowT3FrM2tJK1Bqd0RLcC9Sc3pxcGFJWjJJN2c1ZjMvSUVNeXdzck1YOFcwaEVSTlFjY1V3SkVSRVJFUkhKaWtrSkVSRVJFUkhKaWtrSkVSRVJFUkhKaWdQZG01aTh2Uy9MSFFJUkVSRVIwVDNGbGhJaUlpSWlJcElWa3hJaUlpSWlJcElWa3hJaUlpSWlJcElWa3hJaUlpSWlJcElWa3hJaUlpSWlJcElWa3hJaUlpSWlJcElWa3hJaUlpSWlJcElWa3hJaUlpSWlJcEpWUzBwS1ZBQlFVRkFnZHh4RTFBeW9WS3FLUDR2bGpJT0lpSWhhVUZJaWhJZ0dnTVRFUkxsRElhSm1JQzB0RFFBZ2hFaVFPUlFpSXFMN1hvdEpTZ0NzQklBbFM1WWdOallXaFlXRmNzZERSRTJRU3FYQ3BVdVhzSFRwMG9xaXpYTEdRMFJFUklBa2R3Q055TVRiMjN1UEpFbkQ1UTZFaUpxTlV5VWxKVU9pbzZQVmNnZENSRVIwUHpPU080QkdwRTFQVDkvbzR1S2lraVRKR1lBTkFCTzVneUtpSnFkWUNIRVJ3REsxV2oyRkNRa1JFWkg4V2xKTENiVlFucDZlNDR5TWpEYmg3aWVaWlFCbWhvV0ZyYmpMeHlFaUlpS2lTbHJTbUJKcW9SUUt4UURjbTFZdll5SEUwSHR3SENJaUlpS3F4Rmp1QUlocWErYk1tWmd5WmNwZHFYdkhqaDJZUDM4K0FMQXJEeEVSRWRFOXhwWVNJaUlpSWlLU0ZaTVNJaUlpSWlLU0ZaTVNJaUlpSWlLU0ZaTVNJaUlpSWlLU0ZaTVNJaUlpSWlLU0ZaTVNJaUlpSWlLU0ZaTVNJaUlpSWlLU0ZaTVNJaUlpSWlLU0ZaTVNJaUlpSWlLU0ZaTVNJaUlpSWlLU0ZaTVNJaUlpSWlLU0ZaTVNJaUlpSWlLU0ZaTVNJaUlpSWlLU0ZaTVNJaUlpSWlLU0ZaTVNJaUlpSWlLU0ZaTVNJaUlpSWlLU0ZaTVNJaUlpSWlLU0ZaTVNJaUlpSWlLU2xiSGNBUkJWNXVibTlxMnpzL05iQUNDRUtMdHc0VUtuMi9kWnRtd1pmdjMxVndCQWh3NGQ4TmRmZjBHaFVNRFgxL2VPZFUrYk5nM1RwMC9YdmRacXRkaTNieC8yN05tRHlNaElBSUFrU1MvMTdkdDNaRkZSVVV4MmR2WTNPVGs1T3hydjdJaUlpSWlvS2t4S3FFbTVmdjM2WWljbnArbVNKSmxKa21Sc2IyLy9KZ0J0eGZhU2toSnMzcnhadC8rMGFkT2dVTlM5d1UrbFV1SHR0OTlHV0ZqWTdac1VKaVltYlUxTVROb1dGeGRITVNraElpSWl1dnVZbEZDVG9sS3BVck95c241eGNuSjZFd0FjSFIxZmt5UnBaY1gySFR0MjRNYU5Hd0NBenAwN0l5QWdvTXA2cGs2ZENtZG5aNzJ5M3IxNzYvNys0WWNmZEFtSm1aa1pldlhxaGZEd2NBZ2h6bVJsWloyMXRiVWQyOGluUmtSRVJFVFZZRkpDVFU1V1Z0WVhONU1STTJOajQ5WkNpRDZTSkFFQU5tellvTnR2K3ZUcDFiYVNEQjgrSEQxNjlLajJHQWNPSE5EOXZXREJBaFFWRlNFOFBCd0F6aWNuSjcrUm5KeXNNRE16NjlJb0owUkVSRVJFZDhTQjd0VGtGQlVWWGMzS3l2cXQ0clVrU1FNQUlERXhFWmN2WHdZQWRPdldEY09IRDYvM01mTHo4M1YvcTlYcXFuYlJscFNVeE5YN0FFUkVSRVJVYTB4S3FFbkt5c3I2UWdoUmtTMDRBS2hveVFBQXZQNzY2NmhvUGFtUG5qMTc2djVldEdnUmpoNDlXdSs2aUlpSWlLaGg2djlVUjNTWGRlalFZWm1qbytQcnQ1ZjM3dDBiYTlldU5kaS9wdG0zUWtORGRYK2ZQWHNXYjd6eEJqUWF6ZTI3WFRoLy92em80dUxpcFByRVRFUkVSRVIxeDVZU2FyS3VYYnYydVJDaTlQYnkxMTgzeUZQcXJILy8vdmptbTIvZzZPaDQrNmFldlhyMWltM2J0dTNjQmgrRWlJaUlpR3FGQTkycHlTb3FLcnFTbloyOXl0SFJjVnBGV2I5Ky9mRGdndy9XK042cVp0KzYzYUJCZzdCMTYxWnMyN1lOcTFhdFFsWldGZ0JBa2lUVHRtM2JMaFJDR0tXbnAvK3ZnYWRCUkVSRVJEVmdVa0pOV21abTVtZVZrNUtwVTZmVzZuMDF6YjVWb1ZXclZwZzRjU0lzTEN6d3YvLzlEd0FLQVZnQ2dJdUx5d2ZwNmVtTEFSVFhKM1lpSWlJaXFoMTIzNkltcmJpNCtITGwxMDVPVG5mbE9CV0Q1b1VRUVJWbENvWEN3dFRVMUdCRmVTSWlJaUpxWEV4SzZMNzA3YmZmUXFWU0daUUxJYlNWWDZ2VjZweDdGaFFSRVJIUmZZcmR0NmpCK3ZYck45RFkyTGkvVnF1dGNzRVBPUVFIQnlNcUtzcWcvT21ubndZQXJGbXpCbi8vL1RjZWV1Z2hkT3ZXRFpjdVhRSUFLQlNLeHlyMmxTUXAwY3ZMNjErTkZaTkNvVEFUUWtRcGxjb2pqVlVuRVJFUlVVdkFLWUdwd1h4OGZQSUFXTitMWTIzWXNLSGFzU0kxVFFrTTNKb1d1RGI3M2cxQ2lFS2xVbWtseThHSmlJaUltaWkybEZDRENTRm1BL2hSdWprd3c5ZlhGeDA2ZEdpMCtyZHMyZEpvZFZYNCtPT1BjZVRJRWNURnhTRW5Kd2RsWldVd05qYUdsWlVWWEZ4YzBMbHpaNWlZbURUNE9PbnA2VGh4NG9UdXRTUkpuemU0VWlJaUlxSVdoaTBsMUNqNjlldm5ZMlJrOUxza1NkMHNMQ3d3ZCs1Y0JBUUV5QjJXckk0ZVBZcFBQdmtFQlFVRkFKQU00SVd3c0xBUW1jTWlJaUlpYW5LTTVBNkFXb2FNakl3MFcxdmIxYWFtcGwxS1Mwczlnb09EY2UzYU5majUrY0hZK1A1cWtDc3BLY0YzMzMySEw3LzhFbXExR2dCMmFyWGFrVXFsOHFMY3NSRVJFUkUxUld3cG9VYm40K016RGNEWEFDdzZkKzZNeFlzWG8zUG56bktIZFUra3BLUmd6cHc1T0gvK1BBQVVDeUhtS3BYS3IrU09pNGlJaUtncFkwc0pOYnEwdExSUUp5ZW43WklrRGIxeDQ0YlQ5dTNiNGV6c2pPN2R1K3ZXQTJscGhCQUlEZzdHbTIrK2liUzBOQUJJMEdnMGo0V0hoMitXT3pZaUlpS2lwbzVKQ2QwVkdSa1ptUXFGWXJXbHBXVjdqVWJqZWZqd1lhU2twR0Rnd0lFd05UV1ZPN3hHVlZSVWhLVkxsK0s3Nzc1RFdWa1poQkNiMVdyMXFLaW9xRVM1WXlNaUlpSnFEbHJtejliVXBIaDVlVTFTS0JUZkE3QnUzNzQ5bGl4Wmd1N2R1OHNkVnFPNGZQa3lacytlamJpNE9BQlFhYlhhRDhMRHczK1VPeTRpSWlLaTVvUXRKWFRYcGFlblJ6ZzdPLytsVUNnZXpzdkxhN045KzNiWTJkbWhWNjllemJZN2x4QUN1M2Z2eHR0dnY0M016RXdJSVM0Q0dCVWVIcjVEN3RpSWlJaUltaHNtSlhSUFpHUmtaRnRhV3E0eU16TnoxbXExdnNlT0hjT2xTNWZnNys4UE16TXp1Y09yazhMQ1FuejIyV2RZdm53NU5Cb05BS3kvZHUzYTJJc1hMNmJJSFJzUkVSRlJjOVE4ZjZhbVpzM1QwM09Da1pIUmNnQjJiZHUyeGVMRmkrSGg0U0YzV0xVU0h4K1AyYk5uSXlrcENVS0lBZ0J2SzVYS2xYTEhSVVJFUk5TY3NhV0U3cm1Nakl4b0p5ZW5QeVJKZXJDZ29LRGQ5dTNiWVdscGlUNTkralRaN2x4Q0NHemR1aFh2dnZzdXJsKy9EaUZFdENSSkk1Vks1UUc1WXlNaUlpSnE3cGlVa0N3eU1qSnV1THE2cmhaQzJHcTFXcjhUSjA1SU1URXg4UGYzaDdtNXVkemg2Y25QejhmLy92Yy9yRnExQ2hxTlJnQlltWitmLzBSMGRIUzYzTEVSRVJFUnRRUk44MmRwdXE5NGUzcy9Ma25TU2dBT1RrNU8rUHp6eitIdDdTMTNXQUNBbUpnWXpKNDlHMWV2WGdXQVhLMVcrMFo0ZVBnR3VlTWlJaUlpYWtuWVVrS3lTMDlQajNWMmRsNHZTWksvU3FWcXYzUG5UcGlZbU1EVDAxTzI3bHhhclJhYk5tM0M3Tm16a1p1YkN3Qkt0Vm85SWpJeThxZ3NBUkVSRVJHMVlHd3BvYWJFeU12TDZ6TkprdDZUSkVuaDUrZUhSWXNXd2NIQjRaNEdrWnViaXdVTEZ1RHc0Y01RUW1pRkVNdkN3OFBmQVZCMlR3TWhJaUlpdWsrd3BZU2FFcEdlbmg3VXBrMmJrNUlralV4TlRiWGF0V3NYZXZic0NWZFgxM3NTUUdSa0pHYk1tSUhvNkdnSUlhNXJ0ZHFYSWlJaXZnS2d2U2NCRUJFUkVkMkhtSlJRazVPUmtYSEowZEZ4clpHUmtXOVJVVkduM2J0M1E2dlZ3dHZiR3dxRjRxNGNVNlBSWU4yNmRmam9vNDlRVUZBQUFLY1VDc1VJcFZKNThxNGNrSWlJaUloMDJIMkxtaktGajQvUGZ3SE1CV0RrN2UyTlR6LzlGRzNhdEduVWcxeS9maDN6NXMzRDhlUEhBVUFENE91d3NMRFpZT3NJRVJFUjBUM0JsaEpxeWtSYVd0cGhGeGVYSXdBZVRVOVB0OW01Y3llNmR1MktEaDA2Tk1vQlFrTkRNV1BHREZ5OGVCRkNpRXdoeEhOS3BmSkhBS0pSRGtCRVJFUkVOV0pTUWsxZWVucjZaVHM3dTBBVEV4UFBrcEtTcm52MjdFRnhjVEY4ZlgxaFpGUy9XN2lzckF5Ly9mWWI1czJiaDZLaUlnQUl1ZGxkSzZ4Umd5Y2lJaUlpb2haRjh2YjIvdERIeDBmdDQrTWpYbnJwSlhIMTZsVlJWNW1abVdMYXRHbkN4OGRIK1BqNGxIcDVlUzBDdXpJU0VSRVJ5WVl0SmRTc3BLZW5IMnZidHUwQkljU0lhOWV1MmUzWXNRUHU3dTdvMUtsVHJkNS80c1FKekpneEE0bUppUUNRSm9SNE9qdzgvTmU3R2pRUkVSRVIzUkdURW1wMjB0TFNVbHhjWEFJQjlDNHRMZTJ4Zi85KzVPYm1vbi8vL2pBMk5xN3lQYVdscFZpMmJCaysrK3d6bEpTVVFBZ1JwRkFvUm9TRmhaMjd0OUVURVJFUkVWR0w0dVhsOWJhM3QzZXhqNCtQbURoeG9yaDgrYkpCZDYzVTFGUXhlZkxraXU1YUpUNCtQaC9MSFRjUkVSRVIzY0tXRW1yVzB0UFRUems3TysrV0pHbjQ5ZXZYVzIvZnZoMnVycTdvMnJVckFPRElrU09ZT1hNbWtwT1RBU0Fad0pOaFlXSHI1SXlaaUlpSWlQUnhjQysxQ0QxNjlMQzJ0TFQ4RmNBRUFCZzllalJhdFdxRnYvLyt1MktYWFZxdDlzWHc4UEFic2dWSlJFUkVSRlZpVWtJdGlvK1B6M1FBL3dmQTRtWlJzUkJpcmxLcC9FckdzSWlJaUlqb0RwaVVVSXZUcjErL1BrWkdScjlMa21TbTBXaGVpSWlJT0MxM1RFUkVSRVJVdlphUWxCajcrUGk4SklSNEZZQ25KRW1XY2dkRVJFMk9TZ2dSRFdDbFVxbjhEVUNwM0FFUkVSSFJMYzA5S1RIMjhmSDVBOEE0dVFNaG91WkJDQkdzVkNwSGc0a0pFUkZSazlHc2t4SWZINS9KQUZaMjZ0UUpIMy84TWJwMjdRcHJhMnU1d3lLaUpxYWdvQUNKaVlsWXNtUUp6cDgvRHlIRUhLVlMrWVhjY1JFUkVWRTVoZHdCTk1UTkxsdjQrT09QNGUzdHpZU0VpS3BrWldXRnZuMzdZdTdjdVFBQVNaS2VremtrSWlJaXFxUlpKeVVBUEFIbzFxUWdJcm9UTnplM2lqKzd5UmtIRVJFUjZXdldTVW5Gb0hhMmtCQlJiVmhhNnViQmFDVm5IRVJFUktTdldTY2xSRVJFUkVUVS9ERXBJU0lpSWlJaVdURXBJU0lpSWlJaVdURXBJU0lpSWlJaVdURXBJU0lpSWlJaVdURXBJU0lpSWlJaVdURXBJU0lpSWlJaVdURXBJU0lpSWlJaVdURXBJU0lpSWlJaVdURXBJU0lpSWlJaVdURXBJU0lpSWlJaVdURXBJU0lpSWlJaVdURXBJU0lpSWlJaVdURXBJU0lpSWlJaVdURXBJU0lpSWlJaVdURXBJU0lpSWlJaVdURXBJU0lpSWlJaVdURXBJU0lpSWlJaVdURXBJU0lpSWlJaVdURXBJU0lpSWlJaVdURXBJU0lpSWlJaVdURXBJU0lpSWlJaVdURXBJU0lpSWlJaVdURXBJU0lpSWlJaVdURXB1Y3ZpVXZJdzdjdGo2UEhDWnRpUFdZczJUMnlBMzdSdE9CaWEycUI2YlVhdHdjaDM5K3BlRDN0bk4rYitHdHFnT2h1akRycXoyejgzSWlJaUlnS001UTZnSlR0MS9ob2VuM01BbHViR21EQ3NFOW81V0NBcnR4aUh3dEp3NFVvdWh2bTJhN1JqcFY1VElmMTZrVUg1NStzaWtKbFRoSzluK2RlN2pycW95L0dhOGpHYU8xNGpJaUlpYWs2WWxOeEZjMWFjZ1pGQ1FzaVBqOEhWMGVMV2hxbEFUbjVKb3g3cjFQTEhZVzVtWkZEKytib0krSHM0TjZpT3Vxakw4WnJ5TVpvN1hpTWlJaUpxVHBpVTNFV1I4ZGZScDNOci9ZVGtKbnRyczBZOWxxMlZhWk9vZzFvMnJSQlFTSkxjWVJBUkVWRUx3NlRrTG5LME5jZjVwQndrcHVXalUxdnJPKzVyTTJvTi9EMmNzVzd1VU14WmNRWkJaMU5Sck5iQXY3Y1RGcjNXSDMwNzI5ZnEvZnUvR3FWN1hlRmtkS2J1ZGQ3ZWwydGRSK1d5RmU4OWlQZCtPbzEvem1YQTNNUUl6NDNvZ29XditzSklJZFg2ZUJxdHdLODdZckUrNkJKaXIrUUNBSHAwc01Vcm83dGg4dWp1cU9sWjkwN0hlRzNKTVd3Nm1JRHdsZVBRdWQydGF6MStiakNDemw1RjVLcHhjSy8wR1F5WnRRdjVxbElvZjN1eVVXS3I4T2VoUlB5Mkt4WlJDVGtvTGRQQzNjVUtDNmI2WXRSQXQyclA2ZlpyRGdBajM5MkxrOUdaZXRkUEt3UldiTCtBdGZ2aWNURTVEeWJHQ3ZUcWFJZnYzM2tBdmQzdGFyeEdGVFJhZ1IvL1BvODErK0tSbEpZUE8ydFRCUGk1WWY1a0h6alptVmNaMzV3WFBESHptK05JeVN6VTFWV2JlSWlJaUlocWcwbkpYVFR0OFo2WXZ5b01qN3k5RzUrOTFoL1BqZWh5eDRmYndxSlNqUGxnSDNxMHQ4Vy9KM2dnUGlVUEc0SXVZZFI3ZTNIc3g4ZHFUR3dxKzJMNkFBREFoOHZQb0tPTEZXWTgwYXZlNTVGYm9NYTR1Y0VZMGI4ZC9IbzdZYzNlZVB6dzkzazQyWm5qM3hQNjFPcDRHcTNBOHdzT1ljL0pGUGg3T09QZGlYMmcwUWpzUHBHTWQ3NDdDZVhGYkh6L3pnUDFQcWNBUHpkc09waUFveEhwdXFTa3BGU0RmeUxUQVFDSGxHbVlmUFA2NVJXcUVSbC9IZE9mNk5sb3NRSEFXOStld09vOWNlamUzaGF2UDlFVFZxMU1FQnFiaGNpRTY5VW1KWFh4L28rbjhjdk9XQXp6Ylllbkh1NkVvcEl5SEl2S1FISm1nUzRKcU9sekVBSjRlZEVSN0R4eEJlTUd1K09sZ0s1SVRNM0h1djN4T0JtZGlaQWZIb09GdWY0L0M0VkZwWmo1elhFOCswaG5GSmRxNmhRUEVSRVJVWXZuNCtNamZIeDhSRk9sMVFyeHYxVmh3bmJVR21FZEVDZ0d6ZGd1RGlsVHE5elhPaUJRV0FjRWl1Ly9pdFlyWDc4L1hsZ0hCSW9aWC8xanNQK2ovOWxUN2V1YXlxdUw0Zlo5SytMYS9zOWxYVmw4U3E2d0dSVW8vS1p0cS9YeGxtK0xFZFlCZ2VMZEgwL3BsWmRwdE9McFQ0S0ZkVUNnT0t4TXEzZWNPZmtsd203MEdqSDU4Nk82c29OaHFjSTZJRkFNZUcycmVHblJZVjM1N2hQSndqb2dVQndNVFcyMDJQNDhsQ2lzQXdMRml3c1BDM1dwUm05YlNhWFh0ZjNjSHYzUEhtRWRFS2hYNXZ6NGV0SC90YTBHKzVacHRBWmwxZFc3YXZkRllSMFFLTmJzamRNci96MzRrckFPQ0JRL2I0MHhxTWM2SUZEOGZUVEpvSzY2eE5PVVZQeTdJZmUvWDBSRVJIUUxwd1MraXlRSitPOHIzamowN1JnODFMY05vaEp5OFBpSEIvREJzak1RVlR3U09kcWFZOGFUK3I5c1B6ZWlDNXpzekhGWW1YYVBvamJrNW15SmZ3M3FvSHZkeGRVR1hWMXRrSkNhWCtzNjFnZGRncm1wRWVaUDl0WXJOMUpJK1BDRmZnQ0FyU0ZKOVk3Unpzb1VBM3M3NGRqTmxoRUFDQTVOaFllN1BSNS9zQ09PaEtkRGUvT2loMFNtdzhMY0dBLzJhOU5vc2EzY0ZRc1RZd1crZWNzZkpzYjZYeXRUNDhiNW1qblltaUhsV2lIQ0xtWVp4RmxiZ1h2ajRPcG9nWWU5WEhBbG8wRDNuMmRYQndEbDErWjI5dFptZU9LaERnYmxqUkVQRVJFUkVjQ2s1Sjd3N3U2QTNWOEc0UGY1ajZDZGd3ViszaGFEYi80OFo3QmY1M2JXQmc5MGtnUjBkTEZDUms3RHB1cHRpS29HNnJlMk1VTkpwYTQ4TmJsd09SYzlPdGpDcXBXSndUYVBUdVhqWlJMU2FwL2tWQ1hBenczcDE0dHdNYmw4VE1qQjBGU005bmZEOFA3dGtKTmZndkM0YkFEbEQ5NUR2ZHJxa29YR2lDM2kwblgwN0dBTEI1dkduY0Nnc205bStjTklvY0RRdDNianNkbjc4ZWVoUkpScDZ2YUQvL25FSEZ6TlVxSFBwTC8xL3ZPYnRnMEFrSjFuT0N0YzUzYldWUTV1YjR4NGlJaUlpQUNPS2Jtbnh2aTNoNGU3UFFaTTI0YmwyeTdveG1OVVVGVHpDN09xdUF4bUpnMmJxcmNocENvZVNLc3F1eE1oUkkzdmFlaXNUaVA5WERGdlpSaU9ScVREMXNvVTV4Sno4TzNiL3ZEdTVnZ2JTMU1jREV0RFYxY2JSRjNLd1pReDNSczF0aEsxQmtaR2R6ZkhIem5BRmVjQ3gyUE4zamdFN28zRDFNVWhXTHdoRW44dEhJNk9MbGExcWtNcnlsdTZGazcxclhKNzZ5cVNxdHRiZmhvekhpSWlJaUtBU2NrOTE5SEZDcjNjN1hBKzhZYkJ0c3dxV2tQeVZhV0lUOG5UZGE5cHJycTBzMEhzbFZ5b2lzc01CbEpISitZQUtKL3RxaUU4M08zaDVtU0prSWgwV0pvYnc4bk9ITDQ5SEtHUUpBejFjc0doc0RSNHVOdERLd1JHK3QwYWVONFlzWFYwc2FxMmpqdHBaV3FFd3FKU2cvTHJWYlJZQU9YZDFONTYyZ096bnZMQTh1MHgrR0RaR1N4Y0U0NWZQM2lvVnNmcjZHS0Y3TnhpalBaM2E1UnVWZzJOaDRpSWlBaGc5NjI3Nm8rRENRWmpSN0p5aXhHZmtvZmVuUXhuSjBwSXpjZjJmNjdvbFMzWkVBbDFtUmJQUE9KZXJ4aE1qUlhWUHVEZURkVWRiOEt3OHRtWkZnUXE5Y3ExUXVETGpWR1FKT0Q1RVYwYWRBd0FDUEJ6UlVoa0JvTEQwakJ5Z0t1dWhXTzRienVjT3ArSkEyZXZvazhuZTcwdWFZMFIyOU5EeSt1WXR5ck1ZSnVxdUt6YTkzVjFLMCtJS2krbUdaMlVvK3VDVmxuNjlWdEpxeVFCencwdmp5a3J0OWhnMytxdTBXT0QyaU03cndRL2JZa3gyQmFYa2xlbkxubDFpWWVJaUlqb1R0aFNjaGU5dXVRWXZsZ2ZpVWNIdU1MVjBRSlp1Y1hZZkRnSnhXb04vamZGeDJCL055ZEx2UG4xY1J3NGN4VmRYSzF4TXZvYWRwOU1SditlanBnNnRrZTlZdkRxNW9EVE1kZncxcmNuWUdOcGlrV3ZWdDF0cDdGVWQ3eVo0M3RqMytrVS9MUWxCdUZ4MlJqdTZ3cXRFTmgxSWhuaGNkbVlOOWtiL2JxMGJ0QXhnUEp4SmIvdHVvZ0RaNjdxVGVNN29yOHIxR1ZhYkRtYWhFbWp1K25WMXhpeHZUT2hEdzZjdllybDJ5NGdORFlMSXdlNHdjUll3ajlSbVJqUTB4RnpYdlNzOG4wdlBOb1ZIeTQvZzBtZkhzVzdFL3NpVDZYR29zQnd0SFd3UUZxMlNtOWZ6OGxiTU5iZkRYMjd0SVpHSzdEamVIa0MrL3p3enJXK1J2OStwZysySGJ1Q2ozODVpMFBLTkR6WTF4bGFMUkFhbTRYOVoxS1F1T25aV25jVnJFczhSRVJFUkhmQ2xwSzdhTTZMbnJDMU1zVzYvZkdZdnlvTXZ3Y253SytYRXc1K013WkR2ZG9hN08vbWJJay9Gd3pIdWNRY2ZMb21BbUVYcy9ENkU3Mnc3Yk5IcSszWFg1T3ZaL21qVHlkN3JOc2ZqMTBua2h0NlN2VStucW14QWxzL2V4UnpKM2toTzY4RWk5ZEg0TnMvbzJIZHlnU2I1Zy9EdTgvMmJmQXhBT0JoTHhlWTMrd1NOZHlubmE2OHZiTWx1cm5aSUR1dkJDTUg2SzhaMGhpeHRUSTF3cTRsQVpqem9pZHlDOVJZdWpFU1MzK1BRb2xhZzJHVjRyamQ2MC8yeFB2UDlVWE01UnQ0K3BOZ2ZMa3hDa3RtK0ZVNUp1T1pvZTQ0RVoySkJhdVYrUHFQYzdBME04YkdlWTlnd2pEREpLQzZhMlJyWllxZ3IwZGoydU05Y2VIeURYeTZKaHpmYm81R2JxRWEzNzh6Q0RhV3BqV2VhMzNpSVNJaUlycVRaajEzWjhWYUE2R2hvWEtIMG1EVnJleE5SSTNMMTdlODFTZ3NMS3haLy90SFJFVFVrckNsaElpSWlJaUlaTVdraElpSWlJaUlaTVdraElpSWlJaUlaTVhadDVxSXZMMHZ5eDBDRVJFUkVaRXMyRkpDUkVSRVJFU3lZbEpDUkVSRVJFU3lZbEpDUkVSRVJFU3lZbEpDUkVSRVJFU3lZbEpDUkVSRVJFU3lZbEpDUkVSRVJFU3lZbEpDUkVSRVJFU3lZbEpDUkVSRVJFU3lZbEpDUkVSRVJFU3lZbEpDUkVSRVJFU3lZbEpDUkVSRVJFU3lZbEpDUkVSRVJFU3lZbEpDUkVSRVJFU3lZbEpDUkVSRVJFU3lZbEpDUkVSRVJFU3lZbEpDUkVSRVJFU3lZbEpDUkVSRVJFU3lZbEpDUkVSRVJFU3lZbEpDUkVSRVJFU3lhdTVKaVFvQUNnb0s1STZEaUpvQmxVcFY4V2V4bkhFUUVSR1J2bWFkbEFnaG9nRWdNVEZSN2xDSXFCbElTMHNEQUFnaEVtUU9oWWlJaUNwcDFra0pnSlVBc0dUSkVzVEd4cUt3c0ZEdWVJaW9DVktwVkxoMDZSS1dMbDFhVWJSWnpuaUlpSWhJbnlSM0FBMWs0dTN0dlVlU3BPRnlCMEpFemNhcGtwS1NJZEhSMFdxNUF5RWlJcUp5Um5JSDBFRGE5UFQwalM0dUxpcEprcHdCMkFBd2tUc29JbXB5aW9VUUZ3RXNVNnZWVTVpUUVC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ZFVDlQOTlYM3dKSjFVMDd3QUFBQUJKUlU1RXJrSmdnZz09IiwKCSJUaGVtZSIgOiAiIiwKCSJUeXBlIiA6ICJmbG93IiwKCSJWZXJzaW9uIiA6ICIxNyIKfQo="/>
    </extobj>
  </extobjs>
</s:customData>
</file>

<file path=customXml/itemProps1.xml><?xml version="1.0" encoding="utf-8"?>
<ds:datastoreItem xmlns:ds="http://schemas.openxmlformats.org/officeDocument/2006/customXml" ds:itemID="{4673CE96-4157-2340-9335-450F4099056F}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829</Words>
  <Application>Microsoft Macintosh PowerPoint</Application>
  <PresentationFormat>宽屏</PresentationFormat>
  <Paragraphs>172</Paragraphs>
  <Slides>13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黑体</vt:lpstr>
      <vt:lpstr>宋体</vt:lpstr>
      <vt:lpstr>微软雅黑</vt:lpstr>
      <vt:lpstr>Arial</vt:lpstr>
      <vt:lpstr>Calibri</vt:lpstr>
      <vt:lpstr>Wingdings</vt:lpstr>
      <vt:lpstr>Office 主题​​</vt:lpstr>
      <vt:lpstr>Performance study of  cross-crystal Fan Ecal for CEPC</vt:lpstr>
      <vt:lpstr>Outline</vt:lpstr>
      <vt:lpstr>Basic concept</vt:lpstr>
      <vt:lpstr>cross-crystal Fan </vt:lpstr>
      <vt:lpstr>Energy resolution</vt:lpstr>
      <vt:lpstr>Separation method</vt:lpstr>
      <vt:lpstr> γ/γ separation</vt:lpstr>
      <vt:lpstr> γ/π- separation</vt:lpstr>
      <vt:lpstr>Boson mass resolution </vt:lpstr>
      <vt:lpstr>Ghost Hit in cross-crystal Fan design</vt:lpstr>
      <vt:lpstr>Summary</vt:lpstr>
      <vt:lpstr>backup</vt:lpstr>
      <vt:lpstr>PowerPoint 演示文稿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zxssg1992@163.com</cp:lastModifiedBy>
  <cp:revision>185</cp:revision>
  <dcterms:created xsi:type="dcterms:W3CDTF">2019-06-19T02:08:00Z</dcterms:created>
  <dcterms:modified xsi:type="dcterms:W3CDTF">2022-06-08T07:31:57Z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2052-11.1.0.11744</vt:lpwstr>
  </property>
  <property fmtid="{D5CDD505-2E9C-101B-9397-08002B2CF9AE}" pid="3" name="ICV">
    <vt:lpwstr>6C4AF2DAFA2E4DD8A686C510FBAA37B2</vt:lpwstr>
  </property>
</Properties>
</file>