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329" r:id="rId4"/>
    <p:sldId id="680" r:id="rId5"/>
    <p:sldId id="679" r:id="rId6"/>
    <p:sldId id="677" r:id="rId7"/>
    <p:sldId id="678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55"/>
    <p:restoredTop sz="94671"/>
  </p:normalViewPr>
  <p:slideViewPr>
    <p:cSldViewPr snapToGrid="0" snapToObjects="1">
      <p:cViewPr varScale="1">
        <p:scale>
          <a:sx n="40" d="100"/>
          <a:sy n="40" d="100"/>
        </p:scale>
        <p:origin x="264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Shape 7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73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59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高能环形正负电子对撞机关键技术研发和验证"/>
          <p:cNvSpPr txBox="1"/>
          <p:nvPr/>
        </p:nvSpPr>
        <p:spPr>
          <a:xfrm>
            <a:off x="2533481" y="1538911"/>
            <a:ext cx="19317038" cy="410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高能环形正负电子对撞机关键技术研发和验证</a:t>
            </a:r>
          </a:p>
        </p:txBody>
      </p:sp>
      <p:sp>
        <p:nvSpPr>
          <p:cNvPr id="781" name="课题：        大科学装置前沿研究…"/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  <p:grpSp>
        <p:nvGrpSpPr>
          <p:cNvPr id="789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82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83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84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0" name="国家重点研发计划 • 项目年度交流会"/>
          <p:cNvSpPr txBox="1"/>
          <p:nvPr/>
        </p:nvSpPr>
        <p:spPr>
          <a:xfrm>
            <a:off x="9003067" y="-17431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4B57B8-9AFE-8D44-827F-E54E0867DE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246758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39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AD10D-6614-FD8D-A1D0-E6A99D6B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News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0B8A75-1743-B7F2-0A5A-DDB9A67E6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7802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6 Taichu3 wafers are ready.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Shipped to IFAE by </a:t>
            </a:r>
            <a:r>
              <a:rPr kumimoji="1" lang="en-US" altLang="zh-CN" dirty="0" err="1">
                <a:solidFill>
                  <a:srgbClr val="FFFF00"/>
                </a:solidFill>
              </a:rPr>
              <a:t>TowerJazz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IFAE will send to IHEP in next few days </a:t>
            </a:r>
          </a:p>
          <a:p>
            <a:r>
              <a:rPr kumimoji="1" lang="en-US" altLang="zh-CN" dirty="0"/>
              <a:t>Need a quick test of the Taichu3 ASIC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Another 5-6 wafers waiting for production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If there is issue, can modify the metal layer for next batch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Next batch is modified TJ180 process ? 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07538A-8E01-CB26-15C1-CCC1D2088D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1539341-E77A-3F77-DAAA-0320ACF9E1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9" name="图片 8" descr="图片包含 室内, 覆盖, 充满, 柜台&#10;&#10;描述已自动生成">
            <a:extLst>
              <a:ext uri="{FF2B5EF4-FFF2-40B4-BE49-F238E27FC236}">
                <a16:creationId xmlns:a16="http://schemas.microsoft.com/office/drawing/2014/main" id="{A14B029D-9B80-E8D5-B040-D205B1261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37451" y="3320926"/>
            <a:ext cx="11024627" cy="826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9169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42FDF-135D-FD62-DD8D-DE6FDB7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Timeline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53CEE-1056-1CA4-521D-F74849DA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3" y="2214562"/>
            <a:ext cx="19659826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ASIC</a:t>
            </a:r>
          </a:p>
          <a:p>
            <a:pPr lvl="2"/>
            <a:r>
              <a:rPr lang="en" altLang="zh-CN" dirty="0">
                <a:effectLst/>
              </a:rPr>
              <a:t>ASICs arrive to IHEP (June)	</a:t>
            </a:r>
          </a:p>
          <a:p>
            <a:pPr lvl="2"/>
            <a:r>
              <a:rPr lang="en" altLang="zh-CN" dirty="0">
                <a:effectLst/>
              </a:rPr>
              <a:t>Dicing and Thinning (one wafer dicing before wafer-level tests)  (June)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Single ASIC testing </a:t>
            </a:r>
          </a:p>
          <a:p>
            <a:pPr lvl="2"/>
            <a:r>
              <a:rPr lang="en" altLang="zh-CN" dirty="0">
                <a:effectLst/>
              </a:rPr>
              <a:t>10 single ASIC test</a:t>
            </a:r>
            <a:r>
              <a:rPr lang="zh-CN" altLang="en-US" dirty="0">
                <a:effectLst/>
              </a:rPr>
              <a:t> </a:t>
            </a:r>
            <a:r>
              <a:rPr lang="en" altLang="zh-CN" dirty="0">
                <a:effectLst/>
              </a:rPr>
              <a:t>PCB board ready</a:t>
            </a:r>
            <a:r>
              <a:rPr lang="zh-CN" altLang="en-US" dirty="0">
                <a:effectLst/>
              </a:rPr>
              <a:t> </a:t>
            </a:r>
            <a:r>
              <a:rPr lang="en" altLang="zh-CN" dirty="0">
                <a:effectLst/>
              </a:rPr>
              <a:t> , more PCB under production ( when ?)</a:t>
            </a:r>
          </a:p>
          <a:p>
            <a:pPr lvl="2"/>
            <a:r>
              <a:rPr lang="en" altLang="zh-CN" dirty="0">
                <a:effectLst/>
              </a:rPr>
              <a:t>Wire-bonding on test PCB … (June)</a:t>
            </a:r>
          </a:p>
          <a:p>
            <a:pPr lvl="2"/>
            <a:r>
              <a:rPr lang="en" altLang="zh-CN" dirty="0">
                <a:effectLst/>
              </a:rPr>
              <a:t>Functional Tests … (June)</a:t>
            </a:r>
          </a:p>
          <a:p>
            <a:pPr lvl="2"/>
            <a:r>
              <a:rPr lang="en" altLang="zh-CN" dirty="0">
                <a:effectLst/>
              </a:rPr>
              <a:t>Laser, beta source test (July)</a:t>
            </a:r>
          </a:p>
          <a:p>
            <a:pPr lvl="2"/>
            <a:r>
              <a:rPr lang="en" altLang="zh-CN" dirty="0">
                <a:effectLst/>
              </a:rPr>
              <a:t>Irradiation test (July )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Multi-ASIC test ? (needed ? Or we can do it on module level ?)</a:t>
            </a:r>
          </a:p>
          <a:p>
            <a:pPr lvl="2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Wafer level testing </a:t>
            </a:r>
          </a:p>
          <a:p>
            <a:pPr lvl="2"/>
            <a:r>
              <a:rPr lang="en" altLang="zh-CN" dirty="0">
                <a:effectLst/>
              </a:rPr>
              <a:t>Wafer level test of ASICs (End of June)</a:t>
            </a:r>
          </a:p>
          <a:p>
            <a:pPr lvl="2"/>
            <a:r>
              <a:rPr lang="en" altLang="zh-CN" dirty="0">
                <a:effectLst/>
              </a:rPr>
              <a:t>Dicing , (thinning ?)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50E881-D69D-4474-75CE-5F50757D22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1637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effectLst/>
              </a:rPr>
              <a:t>May: Pre-production carbon support ladders available</a:t>
            </a:r>
          </a:p>
          <a:p>
            <a:pPr lvl="1"/>
            <a:r>
              <a:rPr lang="en" altLang="zh-CN" dirty="0">
                <a:effectLst/>
              </a:rPr>
              <a:t>August: Production of final carbon support ladders (if needed)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Tooling design and production (June) </a:t>
            </a:r>
          </a:p>
          <a:p>
            <a:pPr lvl="1"/>
            <a:r>
              <a:rPr lang="en" altLang="zh-CN" dirty="0">
                <a:effectLst/>
              </a:rPr>
              <a:t>Dummy sensor (Glass) assembly on flex  (JUNE)</a:t>
            </a:r>
          </a:p>
          <a:p>
            <a:pPr lvl="1"/>
            <a:r>
              <a:rPr lang="en" altLang="zh-CN" dirty="0">
                <a:effectLst/>
              </a:rPr>
              <a:t>Jig tool , Wire bonding tests on flex (July)</a:t>
            </a:r>
          </a:p>
          <a:p>
            <a:pPr lvl="1"/>
            <a:r>
              <a:rPr lang="en" altLang="zh-CN" dirty="0">
                <a:effectLst/>
              </a:rPr>
              <a:t>Assembly of ladders with chips (August 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DAQ</a:t>
            </a:r>
          </a:p>
          <a:p>
            <a:pPr lvl="1"/>
            <a:r>
              <a:rPr lang="en" altLang="zh-CN" dirty="0">
                <a:effectLst/>
              </a:rPr>
              <a:t>Single ASIC testing DAQ  (July ?)</a:t>
            </a:r>
          </a:p>
          <a:p>
            <a:pPr lvl="1"/>
            <a:r>
              <a:rPr lang="en" altLang="zh-CN" dirty="0">
                <a:effectLst/>
              </a:rPr>
              <a:t>Module testing (August)</a:t>
            </a: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2777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effectLst/>
              </a:rPr>
              <a:t>June: Production of installation tooling</a:t>
            </a:r>
          </a:p>
          <a:p>
            <a:pPr lvl="1"/>
            <a:r>
              <a:rPr lang="en" altLang="zh-CN" dirty="0">
                <a:effectLst/>
              </a:rPr>
              <a:t>June: Installation mock-up</a:t>
            </a:r>
          </a:p>
          <a:p>
            <a:pPr lvl="1"/>
            <a:r>
              <a:rPr lang="en" altLang="zh-CN" dirty="0">
                <a:effectLst/>
              </a:rPr>
              <a:t>July: Barrel support parts fabricated</a:t>
            </a:r>
          </a:p>
          <a:p>
            <a:pPr lvl="1"/>
            <a:r>
              <a:rPr lang="en" altLang="zh-CN" dirty="0">
                <a:effectLst/>
              </a:rPr>
              <a:t>End September: Assembly first barrels</a:t>
            </a:r>
          </a:p>
          <a:p>
            <a:pPr lvl="1"/>
            <a:r>
              <a:rPr lang="en" altLang="zh-CN" dirty="0">
                <a:effectLst/>
              </a:rPr>
              <a:t>October: Assembly of multiple ladders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December: DESY test beam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43443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13026</TotalTime>
  <Words>456</Words>
  <Application>Microsoft Macintosh PowerPoint</Application>
  <PresentationFormat>自定义</PresentationFormat>
  <Paragraphs>83</Paragraphs>
  <Slides>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3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PowerPoint 演示文稿</vt:lpstr>
      <vt:lpstr>   Overview of task2： vertex detector R &amp; D</vt:lpstr>
      <vt:lpstr>News </vt:lpstr>
      <vt:lpstr> Timeline</vt:lpstr>
      <vt:lpstr>Timeline </vt:lpstr>
      <vt:lpstr>Time line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309</cp:revision>
  <dcterms:modified xsi:type="dcterms:W3CDTF">2022-06-09T06:01:58Z</dcterms:modified>
</cp:coreProperties>
</file>