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7" r:id="rId2"/>
    <p:sldId id="390" r:id="rId3"/>
    <p:sldId id="459" r:id="rId4"/>
    <p:sldId id="442" r:id="rId5"/>
    <p:sldId id="392" r:id="rId6"/>
    <p:sldId id="441" r:id="rId7"/>
    <p:sldId id="443" r:id="rId8"/>
    <p:sldId id="395" r:id="rId9"/>
    <p:sldId id="444" r:id="rId10"/>
    <p:sldId id="445" r:id="rId11"/>
    <p:sldId id="398" r:id="rId12"/>
    <p:sldId id="446" r:id="rId13"/>
    <p:sldId id="447" r:id="rId14"/>
    <p:sldId id="448" r:id="rId15"/>
    <p:sldId id="454" r:id="rId16"/>
    <p:sldId id="422" r:id="rId17"/>
    <p:sldId id="457" r:id="rId18"/>
    <p:sldId id="458" r:id="rId19"/>
    <p:sldId id="455" r:id="rId20"/>
    <p:sldId id="456"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0" autoAdjust="0"/>
    <p:restoredTop sz="89901" autoAdjust="0"/>
  </p:normalViewPr>
  <p:slideViewPr>
    <p:cSldViewPr snapToGrid="0">
      <p:cViewPr varScale="1">
        <p:scale>
          <a:sx n="161" d="100"/>
          <a:sy n="161" d="100"/>
        </p:scale>
        <p:origin x="150" y="192"/>
      </p:cViewPr>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07CD6-E695-49A0-A6D9-1C58B16CAB74}" type="datetimeFigureOut">
              <a:rPr lang="zh-CN" altLang="en-US" smtClean="0"/>
              <a:t>2022/10/24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92AD2-DAF6-4583-9B5F-10F6A4CCD7EC}" type="slidenum">
              <a:rPr lang="zh-CN" altLang="en-US" smtClean="0"/>
              <a:t>‹#›</a:t>
            </a:fld>
            <a:endParaRPr lang="zh-CN" altLang="en-US"/>
          </a:p>
        </p:txBody>
      </p:sp>
    </p:spTree>
    <p:extLst>
      <p:ext uri="{BB962C8B-B14F-4D97-AF65-F5344CB8AC3E}">
        <p14:creationId xmlns:p14="http://schemas.microsoft.com/office/powerpoint/2010/main" val="2506806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024893-FBE9-4F5D-8C6A-13C145199598}" type="slidenum">
              <a:rPr lang="zh-CN" altLang="en-US" smtClean="0"/>
              <a:t>1</a:t>
            </a:fld>
            <a:endParaRPr lang="zh-CN" altLang="en-US"/>
          </a:p>
        </p:txBody>
      </p:sp>
    </p:spTree>
    <p:extLst>
      <p:ext uri="{BB962C8B-B14F-4D97-AF65-F5344CB8AC3E}">
        <p14:creationId xmlns:p14="http://schemas.microsoft.com/office/powerpoint/2010/main" val="268567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94208B2-3F48-4B6B-95B1-DAABF66BA3E1}" type="slidenum">
              <a:rPr lang="zh-CN" altLang="en-US" smtClean="0"/>
              <a:t>2</a:t>
            </a:fld>
            <a:endParaRPr lang="zh-CN" altLang="en-US"/>
          </a:p>
        </p:txBody>
      </p:sp>
    </p:spTree>
    <p:extLst>
      <p:ext uri="{BB962C8B-B14F-4D97-AF65-F5344CB8AC3E}">
        <p14:creationId xmlns:p14="http://schemas.microsoft.com/office/powerpoint/2010/main" val="412977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092AD2-DAF6-4583-9B5F-10F6A4CCD7EC}" type="slidenum">
              <a:rPr lang="zh-CN" altLang="en-US" smtClean="0"/>
              <a:t>3</a:t>
            </a:fld>
            <a:endParaRPr lang="zh-CN" altLang="en-US"/>
          </a:p>
        </p:txBody>
      </p:sp>
    </p:spTree>
    <p:extLst>
      <p:ext uri="{BB962C8B-B14F-4D97-AF65-F5344CB8AC3E}">
        <p14:creationId xmlns:p14="http://schemas.microsoft.com/office/powerpoint/2010/main" val="3617084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sz="1200" dirty="0" smtClean="0">
                    <a:solidFill>
                      <a:srgbClr val="FF0000"/>
                    </a:solidFill>
                  </a:rPr>
                  <a:t> </a:t>
                </a:r>
                <a:r>
                  <a:rPr lang="en-US" altLang="zh-CN" sz="120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_𝑥</a:t>
                </a:r>
                <a:r>
                  <a:rPr lang="en-US" altLang="zh-CN" sz="1200" i="0">
                    <a:solidFill>
                      <a:srgbClr val="FF0000"/>
                    </a:solidFill>
                    <a:latin typeface="Cambria Math" panose="02040503050406030204" pitchFamily="18" charset="0"/>
                    <a:ea typeface="Cambria Math" panose="02040503050406030204" pitchFamily="18" charset="0"/>
                  </a:rPr>
                  <a:t>×15</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_𝑦</a:t>
                </a:r>
                <a:r>
                  <a:rPr lang="en-US" altLang="zh-CN" sz="1200" i="0">
                    <a:solidFill>
                      <a:srgbClr val="FF0000"/>
                    </a:solidFill>
                    <a:latin typeface="Cambria Math" panose="02040503050406030204" pitchFamily="18" charset="0"/>
                    <a:ea typeface="Cambria Math" panose="02040503050406030204" pitchFamily="18" charset="0"/>
                  </a:rPr>
                  <a:t>×1.7%(booster 3.6nm)</a:t>
                </a:r>
                <a:endParaRPr lang="zh-CN" altLang="en-US" dirty="0"/>
              </a:p>
            </p:txBody>
          </p:sp>
        </mc:Fallback>
      </mc:AlternateContent>
      <p:sp>
        <p:nvSpPr>
          <p:cNvPr id="4" name="灯片编号占位符 3"/>
          <p:cNvSpPr>
            <a:spLocks noGrp="1"/>
          </p:cNvSpPr>
          <p:nvPr>
            <p:ph type="sldNum" sz="quarter" idx="10"/>
          </p:nvPr>
        </p:nvSpPr>
        <p:spPr/>
        <p:txBody>
          <a:bodyPr/>
          <a:lstStyle/>
          <a:p>
            <a:fld id="{5B554DA0-051F-4D56-B4F9-DBF64DC2126A}" type="slidenum">
              <a:rPr lang="zh-CN" altLang="en-US" smtClean="0"/>
              <a:t>11</a:t>
            </a:fld>
            <a:endParaRPr lang="zh-CN" altLang="en-US"/>
          </a:p>
        </p:txBody>
      </p:sp>
    </p:spTree>
    <p:extLst>
      <p:ext uri="{BB962C8B-B14F-4D97-AF65-F5344CB8AC3E}">
        <p14:creationId xmlns:p14="http://schemas.microsoft.com/office/powerpoint/2010/main" val="2438343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sz="1200" dirty="0" smtClean="0">
                    <a:solidFill>
                      <a:srgbClr val="FF0000"/>
                    </a:solidFill>
                  </a:rPr>
                  <a:t> </a:t>
                </a:r>
                <a:r>
                  <a:rPr lang="en-US" altLang="zh-CN" sz="120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_𝑥</a:t>
                </a:r>
                <a:r>
                  <a:rPr lang="en-US" altLang="zh-CN" sz="1200" i="0">
                    <a:solidFill>
                      <a:srgbClr val="FF0000"/>
                    </a:solidFill>
                    <a:latin typeface="Cambria Math" panose="02040503050406030204" pitchFamily="18" charset="0"/>
                    <a:ea typeface="Cambria Math" panose="02040503050406030204" pitchFamily="18" charset="0"/>
                  </a:rPr>
                  <a:t>×15</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_𝑦</a:t>
                </a:r>
                <a:r>
                  <a:rPr lang="en-US" altLang="zh-CN" sz="1200" i="0">
                    <a:solidFill>
                      <a:srgbClr val="FF0000"/>
                    </a:solidFill>
                    <a:latin typeface="Cambria Math" panose="02040503050406030204" pitchFamily="18" charset="0"/>
                    <a:ea typeface="Cambria Math" panose="02040503050406030204" pitchFamily="18" charset="0"/>
                  </a:rPr>
                  <a:t>×1.7%(booster 3.6nm)</a:t>
                </a:r>
                <a:endParaRPr lang="zh-CN" altLang="en-US" dirty="0"/>
              </a:p>
            </p:txBody>
          </p:sp>
        </mc:Fallback>
      </mc:AlternateContent>
      <p:sp>
        <p:nvSpPr>
          <p:cNvPr id="4" name="灯片编号占位符 3"/>
          <p:cNvSpPr>
            <a:spLocks noGrp="1"/>
          </p:cNvSpPr>
          <p:nvPr>
            <p:ph type="sldNum" sz="quarter" idx="10"/>
          </p:nvPr>
        </p:nvSpPr>
        <p:spPr/>
        <p:txBody>
          <a:bodyPr/>
          <a:lstStyle/>
          <a:p>
            <a:fld id="{5B554DA0-051F-4D56-B4F9-DBF64DC2126A}" type="slidenum">
              <a:rPr lang="zh-CN" altLang="en-US" smtClean="0"/>
              <a:t>12</a:t>
            </a:fld>
            <a:endParaRPr lang="zh-CN" altLang="en-US"/>
          </a:p>
        </p:txBody>
      </p:sp>
    </p:spTree>
    <p:extLst>
      <p:ext uri="{BB962C8B-B14F-4D97-AF65-F5344CB8AC3E}">
        <p14:creationId xmlns:p14="http://schemas.microsoft.com/office/powerpoint/2010/main" val="1502532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zh-CN" altLang="en-US" dirty="0"/>
              </a:p>
            </p:txBody>
          </p:sp>
        </mc:Choice>
        <mc:Fallback xmlns="">
          <p:sp>
            <p:nvSpPr>
              <p:cNvPr id="3" name="备注占位符 2"/>
              <p:cNvSpPr>
                <a:spLocks noGrp="1"/>
              </p:cNvSpPr>
              <p:nvPr>
                <p:ph type="body" idx="1"/>
              </p:nvPr>
            </p:nvSpPr>
            <p:spPr/>
            <p:txBody>
              <a:bodyPr/>
              <a:lstStyle/>
              <a:p>
                <a:r>
                  <a:rPr lang="en-US" altLang="zh-CN" sz="1200" dirty="0" smtClean="0">
                    <a:solidFill>
                      <a:srgbClr val="FF0000"/>
                    </a:solidFill>
                  </a:rPr>
                  <a:t> </a:t>
                </a:r>
                <a:r>
                  <a:rPr lang="en-US" altLang="zh-CN" sz="120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_𝑥</a:t>
                </a:r>
                <a:r>
                  <a:rPr lang="en-US" altLang="zh-CN" sz="1200" i="0">
                    <a:solidFill>
                      <a:srgbClr val="FF0000"/>
                    </a:solidFill>
                    <a:latin typeface="Cambria Math" panose="02040503050406030204" pitchFamily="18" charset="0"/>
                    <a:ea typeface="Cambria Math" panose="02040503050406030204" pitchFamily="18" charset="0"/>
                  </a:rPr>
                  <a:t>×15</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_𝑦</a:t>
                </a:r>
                <a:r>
                  <a:rPr lang="en-US" altLang="zh-CN" sz="1200" i="0">
                    <a:solidFill>
                      <a:srgbClr val="FF0000"/>
                    </a:solidFill>
                    <a:latin typeface="Cambria Math" panose="02040503050406030204" pitchFamily="18" charset="0"/>
                    <a:ea typeface="Cambria Math" panose="02040503050406030204" pitchFamily="18" charset="0"/>
                  </a:rPr>
                  <a:t>×1.7%(booster 3.6nm)</a:t>
                </a:r>
                <a:endParaRPr lang="zh-CN" altLang="en-US" dirty="0"/>
              </a:p>
            </p:txBody>
          </p:sp>
        </mc:Fallback>
      </mc:AlternateContent>
      <p:sp>
        <p:nvSpPr>
          <p:cNvPr id="4" name="灯片编号占位符 3"/>
          <p:cNvSpPr>
            <a:spLocks noGrp="1"/>
          </p:cNvSpPr>
          <p:nvPr>
            <p:ph type="sldNum" sz="quarter" idx="10"/>
          </p:nvPr>
        </p:nvSpPr>
        <p:spPr/>
        <p:txBody>
          <a:bodyPr/>
          <a:lstStyle/>
          <a:p>
            <a:fld id="{5B554DA0-051F-4D56-B4F9-DBF64DC2126A}" type="slidenum">
              <a:rPr lang="zh-CN" altLang="en-US" smtClean="0"/>
              <a:t>13</a:t>
            </a:fld>
            <a:endParaRPr lang="zh-CN" altLang="en-US"/>
          </a:p>
        </p:txBody>
      </p:sp>
    </p:spTree>
    <p:extLst>
      <p:ext uri="{BB962C8B-B14F-4D97-AF65-F5344CB8AC3E}">
        <p14:creationId xmlns:p14="http://schemas.microsoft.com/office/powerpoint/2010/main" val="341795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Though the current injection schemes for W and Z modes are both transverse injection, it’s worthy to further improve the momentum acceptance for exploring the longitudinal injection scheme and leaving more margins for the error effects. The dynamic aperture at the W and Z energies has been optimized with 116 variables (96 arc sextupole families + 8 IR sextupoles + 4 multipoles + 8 phase advance). The current momentum acceptance of W and Z energies achieved 1.2% and 1.3% respectively which fulfill the requirement from the beam-beam effect and injection, shown in the following figure. Further optimization with 160 more arc families is undergoing to increase the on-momentum dynamic aperture. </a:t>
                </a:r>
                <a:endParaRPr lang="zh-CN" altLang="en-US" dirty="0"/>
              </a:p>
            </p:txBody>
          </p:sp>
        </mc:Choice>
        <mc:Fallback xmlns="">
          <p:sp>
            <p:nvSpPr>
              <p:cNvPr id="3" name="备注占位符 2"/>
              <p:cNvSpPr>
                <a:spLocks noGrp="1"/>
              </p:cNvSpPr>
              <p:nvPr>
                <p:ph type="body" idx="1"/>
              </p:nvPr>
            </p:nvSpPr>
            <p:spPr/>
            <p:txBody>
              <a:bodyPr/>
              <a:lstStyle/>
              <a:p>
                <a:r>
                  <a:rPr lang="en-US" altLang="zh-CN" sz="1200" dirty="0" smtClean="0">
                    <a:solidFill>
                      <a:srgbClr val="FF0000"/>
                    </a:solidFill>
                  </a:rPr>
                  <a:t> </a:t>
                </a:r>
                <a:r>
                  <a:rPr lang="en-US" altLang="zh-CN" sz="120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1</a:t>
                </a:r>
                <a:r>
                  <a:rPr lang="en-US" altLang="zh-CN" sz="1200" b="0" i="0" smtClean="0">
                    <a:solidFill>
                      <a:srgbClr val="FF0000"/>
                    </a:solidFill>
                    <a:latin typeface="Cambria Math" panose="02040503050406030204" pitchFamily="18" charset="0"/>
                  </a:rPr>
                  <a:t>?</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_𝑥</a:t>
                </a:r>
                <a:r>
                  <a:rPr lang="en-US" altLang="zh-CN" sz="1200" i="0">
                    <a:solidFill>
                      <a:srgbClr val="FF0000"/>
                    </a:solidFill>
                    <a:latin typeface="Cambria Math" panose="02040503050406030204" pitchFamily="18" charset="0"/>
                    <a:ea typeface="Cambria Math" panose="02040503050406030204" pitchFamily="18" charset="0"/>
                  </a:rPr>
                  <a:t>×15</a:t>
                </a:r>
                <a:r>
                  <a:rPr lang="zh-CN" altLang="en-US" sz="1200" i="0">
                    <a:solidFill>
                      <a:srgbClr val="FF0000"/>
                    </a:solidFill>
                    <a:latin typeface="Cambria Math" panose="02040503050406030204" pitchFamily="18" charset="0"/>
                  </a:rPr>
                  <a:t>𝜎</a:t>
                </a:r>
                <a:r>
                  <a:rPr lang="en-US" altLang="zh-CN" sz="1200" i="0">
                    <a:solidFill>
                      <a:srgbClr val="FF0000"/>
                    </a:solidFill>
                    <a:latin typeface="Cambria Math" panose="02040503050406030204" pitchFamily="18" charset="0"/>
                  </a:rPr>
                  <a:t>_𝑦</a:t>
                </a:r>
                <a:r>
                  <a:rPr lang="en-US" altLang="zh-CN" sz="1200" i="0">
                    <a:solidFill>
                      <a:srgbClr val="FF0000"/>
                    </a:solidFill>
                    <a:latin typeface="Cambria Math" panose="02040503050406030204" pitchFamily="18" charset="0"/>
                    <a:ea typeface="Cambria Math" panose="02040503050406030204" pitchFamily="18" charset="0"/>
                  </a:rPr>
                  <a:t>×1.7%(booster 3.6nm)</a:t>
                </a:r>
                <a:endParaRPr lang="zh-CN" altLang="en-US" dirty="0"/>
              </a:p>
            </p:txBody>
          </p:sp>
        </mc:Fallback>
      </mc:AlternateContent>
      <p:sp>
        <p:nvSpPr>
          <p:cNvPr id="4" name="灯片编号占位符 3"/>
          <p:cNvSpPr>
            <a:spLocks noGrp="1"/>
          </p:cNvSpPr>
          <p:nvPr>
            <p:ph type="sldNum" sz="quarter" idx="10"/>
          </p:nvPr>
        </p:nvSpPr>
        <p:spPr/>
        <p:txBody>
          <a:bodyPr/>
          <a:lstStyle/>
          <a:p>
            <a:fld id="{5B554DA0-051F-4D56-B4F9-DBF64DC2126A}" type="slidenum">
              <a:rPr lang="zh-CN" altLang="en-US" smtClean="0"/>
              <a:t>14</a:t>
            </a:fld>
            <a:endParaRPr lang="zh-CN" altLang="en-US"/>
          </a:p>
        </p:txBody>
      </p:sp>
    </p:spTree>
    <p:extLst>
      <p:ext uri="{BB962C8B-B14F-4D97-AF65-F5344CB8AC3E}">
        <p14:creationId xmlns:p14="http://schemas.microsoft.com/office/powerpoint/2010/main" val="147670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94208B2-3F48-4B6B-95B1-DAABF66BA3E1}" type="slidenum">
              <a:rPr lang="zh-CN" altLang="en-US" smtClean="0"/>
              <a:t>15</a:t>
            </a:fld>
            <a:endParaRPr lang="zh-CN" altLang="en-US"/>
          </a:p>
        </p:txBody>
      </p:sp>
    </p:spTree>
    <p:extLst>
      <p:ext uri="{BB962C8B-B14F-4D97-AF65-F5344CB8AC3E}">
        <p14:creationId xmlns:p14="http://schemas.microsoft.com/office/powerpoint/2010/main" val="663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94208B2-3F48-4B6B-95B1-DAABF66BA3E1}" type="slidenum">
              <a:rPr lang="zh-CN" altLang="en-US" smtClean="0"/>
              <a:t>16</a:t>
            </a:fld>
            <a:endParaRPr lang="zh-CN" altLang="en-US"/>
          </a:p>
        </p:txBody>
      </p:sp>
    </p:spTree>
    <p:extLst>
      <p:ext uri="{BB962C8B-B14F-4D97-AF65-F5344CB8AC3E}">
        <p14:creationId xmlns:p14="http://schemas.microsoft.com/office/powerpoint/2010/main" val="500687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r>
              <a:rPr lang="en-US" altLang="zh-CN" smtClean="0"/>
              <a:t>Yiwei Wang</a:t>
            </a:r>
            <a:endParaRPr lang="zh-CN" altLang="en-US"/>
          </a:p>
        </p:txBody>
      </p:sp>
      <p:sp>
        <p:nvSpPr>
          <p:cNvPr id="5" name="页脚占位符 4"/>
          <p:cNvSpPr>
            <a:spLocks noGrp="1"/>
          </p:cNvSpPr>
          <p:nvPr>
            <p:ph type="ftr" sz="quarter" idx="11"/>
          </p:nvPr>
        </p:nvSpPr>
        <p:spPr/>
        <p:txBody>
          <a:bodyPr/>
          <a:lstStyle/>
          <a:p>
            <a:r>
              <a:rPr lang="en-US" altLang="zh-CN" smtClean="0"/>
              <a:t>Yiwei Wang, 24 Oct. 2022</a:t>
            </a:r>
            <a:endParaRPr lang="zh-CN" altLang="en-US"/>
          </a:p>
        </p:txBody>
      </p:sp>
      <p:sp>
        <p:nvSpPr>
          <p:cNvPr id="6" name="灯片编号占位符 5"/>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4200154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Yiwei Wang</a:t>
            </a:r>
            <a:endParaRPr lang="zh-CN" altLang="en-US"/>
          </a:p>
        </p:txBody>
      </p:sp>
      <p:sp>
        <p:nvSpPr>
          <p:cNvPr id="5" name="页脚占位符 4"/>
          <p:cNvSpPr>
            <a:spLocks noGrp="1"/>
          </p:cNvSpPr>
          <p:nvPr>
            <p:ph type="ftr" sz="quarter" idx="11"/>
          </p:nvPr>
        </p:nvSpPr>
        <p:spPr/>
        <p:txBody>
          <a:bodyPr/>
          <a:lstStyle/>
          <a:p>
            <a:r>
              <a:rPr lang="en-US" altLang="zh-CN" smtClean="0"/>
              <a:t>Yiwei Wang, 24 Oct. 2022</a:t>
            </a:r>
            <a:endParaRPr lang="zh-CN" altLang="en-US"/>
          </a:p>
        </p:txBody>
      </p:sp>
      <p:sp>
        <p:nvSpPr>
          <p:cNvPr id="6" name="灯片编号占位符 5"/>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274581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Yiwei Wang</a:t>
            </a:r>
            <a:endParaRPr lang="zh-CN" altLang="en-US"/>
          </a:p>
        </p:txBody>
      </p:sp>
      <p:sp>
        <p:nvSpPr>
          <p:cNvPr id="5" name="页脚占位符 4"/>
          <p:cNvSpPr>
            <a:spLocks noGrp="1"/>
          </p:cNvSpPr>
          <p:nvPr>
            <p:ph type="ftr" sz="quarter" idx="11"/>
          </p:nvPr>
        </p:nvSpPr>
        <p:spPr/>
        <p:txBody>
          <a:bodyPr/>
          <a:lstStyle/>
          <a:p>
            <a:r>
              <a:rPr lang="en-US" altLang="zh-CN" smtClean="0"/>
              <a:t>Yiwei Wang, 24 Oct. 2022</a:t>
            </a:r>
            <a:endParaRPr lang="zh-CN" altLang="en-US"/>
          </a:p>
        </p:txBody>
      </p:sp>
      <p:sp>
        <p:nvSpPr>
          <p:cNvPr id="6" name="灯片编号占位符 5"/>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43626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Yiwei Wang</a:t>
            </a:r>
            <a:endParaRPr lang="zh-CN" altLang="en-US"/>
          </a:p>
        </p:txBody>
      </p:sp>
      <p:sp>
        <p:nvSpPr>
          <p:cNvPr id="5" name="页脚占位符 4"/>
          <p:cNvSpPr>
            <a:spLocks noGrp="1"/>
          </p:cNvSpPr>
          <p:nvPr>
            <p:ph type="ftr" sz="quarter" idx="11"/>
          </p:nvPr>
        </p:nvSpPr>
        <p:spPr/>
        <p:txBody>
          <a:bodyPr/>
          <a:lstStyle/>
          <a:p>
            <a:r>
              <a:rPr lang="en-US" altLang="zh-CN" smtClean="0"/>
              <a:t>Yiwei Wang, 24 Oct. 2022</a:t>
            </a:r>
            <a:endParaRPr lang="zh-CN" altLang="en-US"/>
          </a:p>
        </p:txBody>
      </p:sp>
      <p:sp>
        <p:nvSpPr>
          <p:cNvPr id="6" name="灯片编号占位符 5"/>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1939991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r>
              <a:rPr lang="en-US" altLang="zh-CN" smtClean="0"/>
              <a:t>Yiwei Wang</a:t>
            </a:r>
            <a:endParaRPr lang="zh-CN" altLang="en-US"/>
          </a:p>
        </p:txBody>
      </p:sp>
      <p:sp>
        <p:nvSpPr>
          <p:cNvPr id="5" name="页脚占位符 4"/>
          <p:cNvSpPr>
            <a:spLocks noGrp="1"/>
          </p:cNvSpPr>
          <p:nvPr>
            <p:ph type="ftr" sz="quarter" idx="11"/>
          </p:nvPr>
        </p:nvSpPr>
        <p:spPr/>
        <p:txBody>
          <a:bodyPr/>
          <a:lstStyle/>
          <a:p>
            <a:r>
              <a:rPr lang="en-US" altLang="zh-CN" smtClean="0"/>
              <a:t>Yiwei Wang, 24 Oct. 2022</a:t>
            </a:r>
            <a:endParaRPr lang="zh-CN" altLang="en-US"/>
          </a:p>
        </p:txBody>
      </p:sp>
      <p:sp>
        <p:nvSpPr>
          <p:cNvPr id="6" name="灯片编号占位符 5"/>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2902394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en-US" altLang="zh-CN" smtClean="0"/>
              <a:t>Yiwei Wang</a:t>
            </a:r>
            <a:endParaRPr lang="zh-CN" altLang="en-US"/>
          </a:p>
        </p:txBody>
      </p:sp>
      <p:sp>
        <p:nvSpPr>
          <p:cNvPr id="6" name="页脚占位符 5"/>
          <p:cNvSpPr>
            <a:spLocks noGrp="1"/>
          </p:cNvSpPr>
          <p:nvPr>
            <p:ph type="ftr" sz="quarter" idx="11"/>
          </p:nvPr>
        </p:nvSpPr>
        <p:spPr/>
        <p:txBody>
          <a:bodyPr/>
          <a:lstStyle/>
          <a:p>
            <a:r>
              <a:rPr lang="en-US" altLang="zh-CN" smtClean="0"/>
              <a:t>Yiwei Wang, 24 Oct. 2022</a:t>
            </a:r>
            <a:endParaRPr lang="zh-CN" altLang="en-US"/>
          </a:p>
        </p:txBody>
      </p:sp>
      <p:sp>
        <p:nvSpPr>
          <p:cNvPr id="7" name="灯片编号占位符 6"/>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274036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en-US" altLang="zh-CN" smtClean="0"/>
              <a:t>Yiwei Wang</a:t>
            </a:r>
            <a:endParaRPr lang="zh-CN" altLang="en-US"/>
          </a:p>
        </p:txBody>
      </p:sp>
      <p:sp>
        <p:nvSpPr>
          <p:cNvPr id="8" name="页脚占位符 7"/>
          <p:cNvSpPr>
            <a:spLocks noGrp="1"/>
          </p:cNvSpPr>
          <p:nvPr>
            <p:ph type="ftr" sz="quarter" idx="11"/>
          </p:nvPr>
        </p:nvSpPr>
        <p:spPr/>
        <p:txBody>
          <a:bodyPr/>
          <a:lstStyle/>
          <a:p>
            <a:r>
              <a:rPr lang="en-US" altLang="zh-CN" smtClean="0"/>
              <a:t>Yiwei Wang, 24 Oct. 2022</a:t>
            </a:r>
            <a:endParaRPr lang="zh-CN" altLang="en-US"/>
          </a:p>
        </p:txBody>
      </p:sp>
      <p:sp>
        <p:nvSpPr>
          <p:cNvPr id="9" name="灯片编号占位符 8"/>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224137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smtClean="0"/>
              <a:t>Yiwei Wang</a:t>
            </a:r>
            <a:endParaRPr lang="zh-CN" altLang="en-US"/>
          </a:p>
        </p:txBody>
      </p:sp>
      <p:sp>
        <p:nvSpPr>
          <p:cNvPr id="4" name="页脚占位符 3"/>
          <p:cNvSpPr>
            <a:spLocks noGrp="1"/>
          </p:cNvSpPr>
          <p:nvPr>
            <p:ph type="ftr" sz="quarter" idx="11"/>
          </p:nvPr>
        </p:nvSpPr>
        <p:spPr/>
        <p:txBody>
          <a:bodyPr/>
          <a:lstStyle/>
          <a:p>
            <a:r>
              <a:rPr lang="en-US" altLang="zh-CN" smtClean="0"/>
              <a:t>Yiwei Wang, 24 Oct. 2022</a:t>
            </a:r>
            <a:endParaRPr lang="zh-CN" altLang="en-US"/>
          </a:p>
        </p:txBody>
      </p:sp>
      <p:sp>
        <p:nvSpPr>
          <p:cNvPr id="5" name="灯片编号占位符 4"/>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233744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Yiwei Wang</a:t>
            </a:r>
            <a:endParaRPr lang="zh-CN" altLang="en-US"/>
          </a:p>
        </p:txBody>
      </p:sp>
      <p:sp>
        <p:nvSpPr>
          <p:cNvPr id="3" name="页脚占位符 2"/>
          <p:cNvSpPr>
            <a:spLocks noGrp="1"/>
          </p:cNvSpPr>
          <p:nvPr>
            <p:ph type="ftr" sz="quarter" idx="11"/>
          </p:nvPr>
        </p:nvSpPr>
        <p:spPr/>
        <p:txBody>
          <a:bodyPr/>
          <a:lstStyle/>
          <a:p>
            <a:r>
              <a:rPr lang="en-US" altLang="zh-CN" smtClean="0"/>
              <a:t>Yiwei Wang, 24 Oct. 2022</a:t>
            </a:r>
            <a:endParaRPr lang="zh-CN" altLang="en-US"/>
          </a:p>
        </p:txBody>
      </p:sp>
      <p:sp>
        <p:nvSpPr>
          <p:cNvPr id="4" name="灯片编号占位符 3"/>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414832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r>
              <a:rPr lang="en-US" altLang="zh-CN" smtClean="0"/>
              <a:t>Yiwei Wang</a:t>
            </a:r>
            <a:endParaRPr lang="zh-CN" altLang="en-US"/>
          </a:p>
        </p:txBody>
      </p:sp>
      <p:sp>
        <p:nvSpPr>
          <p:cNvPr id="6" name="页脚占位符 5"/>
          <p:cNvSpPr>
            <a:spLocks noGrp="1"/>
          </p:cNvSpPr>
          <p:nvPr>
            <p:ph type="ftr" sz="quarter" idx="11"/>
          </p:nvPr>
        </p:nvSpPr>
        <p:spPr/>
        <p:txBody>
          <a:bodyPr/>
          <a:lstStyle/>
          <a:p>
            <a:r>
              <a:rPr lang="en-US" altLang="zh-CN" smtClean="0"/>
              <a:t>Yiwei Wang, 24 Oct. 2022</a:t>
            </a:r>
            <a:endParaRPr lang="zh-CN" altLang="en-US"/>
          </a:p>
        </p:txBody>
      </p:sp>
      <p:sp>
        <p:nvSpPr>
          <p:cNvPr id="7" name="灯片编号占位符 6"/>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153572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r>
              <a:rPr lang="en-US" altLang="zh-CN" smtClean="0"/>
              <a:t>Yiwei Wang</a:t>
            </a:r>
            <a:endParaRPr lang="zh-CN" altLang="en-US"/>
          </a:p>
        </p:txBody>
      </p:sp>
      <p:sp>
        <p:nvSpPr>
          <p:cNvPr id="6" name="页脚占位符 5"/>
          <p:cNvSpPr>
            <a:spLocks noGrp="1"/>
          </p:cNvSpPr>
          <p:nvPr>
            <p:ph type="ftr" sz="quarter" idx="11"/>
          </p:nvPr>
        </p:nvSpPr>
        <p:spPr/>
        <p:txBody>
          <a:bodyPr/>
          <a:lstStyle/>
          <a:p>
            <a:r>
              <a:rPr lang="en-US" altLang="zh-CN" smtClean="0"/>
              <a:t>Yiwei Wang, 24 Oct. 2022</a:t>
            </a:r>
            <a:endParaRPr lang="zh-CN" altLang="en-US"/>
          </a:p>
        </p:txBody>
      </p:sp>
      <p:sp>
        <p:nvSpPr>
          <p:cNvPr id="7" name="灯片编号占位符 6"/>
          <p:cNvSpPr>
            <a:spLocks noGrp="1"/>
          </p:cNvSpPr>
          <p:nvPr>
            <p:ph type="sldNum" sz="quarter" idx="12"/>
          </p:nvPr>
        </p:nvSpPr>
        <p:spPr/>
        <p:txBody>
          <a:body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399188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t>Yiwei Wang</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Yiwei Wang, 24 Oct. 2022</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91457-C063-4D8E-B76C-6152AF5215F9}" type="slidenum">
              <a:rPr lang="zh-CN" altLang="en-US" smtClean="0"/>
              <a:t>‹#›</a:t>
            </a:fld>
            <a:endParaRPr lang="zh-CN" altLang="en-US"/>
          </a:p>
        </p:txBody>
      </p:sp>
    </p:spTree>
    <p:extLst>
      <p:ext uri="{BB962C8B-B14F-4D97-AF65-F5344CB8AC3E}">
        <p14:creationId xmlns:p14="http://schemas.microsoft.com/office/powerpoint/2010/main" val="1776111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5.png"/><Relationship Id="rId4" Type="http://schemas.openxmlformats.org/officeDocument/2006/relationships/image" Target="../media/image24.png"/><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jpe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jpe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jpe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jpeg"/><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9.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11.emf"/><Relationship Id="rId4" Type="http://schemas.openxmlformats.org/officeDocument/2006/relationships/oleObject" Target="../embeddings/oleObject1.bin"/><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pPr lvl="1" algn="ctr" rtl="0">
              <a:spcBef>
                <a:spcPct val="0"/>
              </a:spcBef>
            </a:pPr>
            <a:r>
              <a:rPr lang="en-US" altLang="zh-CN" sz="3200" b="1" dirty="0" smtClean="0">
                <a:solidFill>
                  <a:srgbClr val="0070C0"/>
                </a:solidFill>
              </a:rPr>
              <a:t>CEPC Collider ring </a:t>
            </a:r>
            <a:r>
              <a:rPr lang="en-US" altLang="zh-CN" sz="3200" b="1" smtClean="0">
                <a:solidFill>
                  <a:srgbClr val="0070C0"/>
                </a:solidFill>
              </a:rPr>
              <a:t>lattice design</a:t>
            </a:r>
            <a:endParaRPr lang="en-US" altLang="zh-CN" sz="3200" b="1" dirty="0">
              <a:solidFill>
                <a:srgbClr val="0070C0"/>
              </a:solidFill>
            </a:endParaRPr>
          </a:p>
        </p:txBody>
      </p:sp>
      <p:pic>
        <p:nvPicPr>
          <p:cNvPr id="4"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025" y="68629"/>
            <a:ext cx="1536169" cy="905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dministrator\Desktop\1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357" y="442303"/>
            <a:ext cx="3960284" cy="2413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65" y="68627"/>
            <a:ext cx="5848615" cy="9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副标题 2"/>
          <p:cNvSpPr>
            <a:spLocks noGrp="1"/>
          </p:cNvSpPr>
          <p:nvPr>
            <p:ph type="subTitle" idx="1"/>
          </p:nvPr>
        </p:nvSpPr>
        <p:spPr>
          <a:xfrm>
            <a:off x="527382" y="3886200"/>
            <a:ext cx="11425269" cy="2279104"/>
          </a:xfrm>
        </p:spPr>
        <p:txBody>
          <a:bodyPr>
            <a:normAutofit fontScale="92500" lnSpcReduction="10000"/>
          </a:bodyPr>
          <a:lstStyle/>
          <a:p>
            <a:r>
              <a:rPr lang="en-US" altLang="zh-CN" sz="2000" dirty="0"/>
              <a:t>Yiwei </a:t>
            </a:r>
            <a:r>
              <a:rPr lang="en-US" altLang="zh-CN" sz="2000" dirty="0" smtClean="0"/>
              <a:t>Wang</a:t>
            </a:r>
          </a:p>
          <a:p>
            <a:r>
              <a:rPr lang="en-US" altLang="zh-CN" sz="2000" dirty="0" smtClean="0"/>
              <a:t>for </a:t>
            </a:r>
            <a:r>
              <a:rPr lang="en-US" altLang="zh-CN" sz="2000" dirty="0"/>
              <a:t>the CEPC Accelerator Physics Group</a:t>
            </a:r>
          </a:p>
          <a:p>
            <a:r>
              <a:rPr lang="en-US" altLang="zh-CN" sz="2000" dirty="0"/>
              <a:t>The Institute of High Energy Physics, Chinese Academy of Sciences </a:t>
            </a:r>
          </a:p>
          <a:p>
            <a:endParaRPr lang="en-US" altLang="zh-CN" sz="2000" dirty="0"/>
          </a:p>
          <a:p>
            <a:r>
              <a:rPr lang="en-US" altLang="zh-CN" sz="2000" dirty="0"/>
              <a:t>The 2022 International Workshop on the High Energy Circular Electron Positron </a:t>
            </a:r>
            <a:r>
              <a:rPr lang="en-US" altLang="zh-CN" sz="2000" dirty="0" smtClean="0"/>
              <a:t>Collider</a:t>
            </a:r>
          </a:p>
          <a:p>
            <a:r>
              <a:rPr lang="en-US" altLang="zh-CN" sz="2000" dirty="0" smtClean="0"/>
              <a:t>24 Oct. 2022, IHEP, Beijing</a:t>
            </a:r>
            <a:endParaRPr lang="en-US" altLang="zh-CN" sz="2000" dirty="0"/>
          </a:p>
        </p:txBody>
      </p:sp>
      <p:sp>
        <p:nvSpPr>
          <p:cNvPr id="9" name="灯片编号占位符 8"/>
          <p:cNvSpPr>
            <a:spLocks noGrp="1"/>
          </p:cNvSpPr>
          <p:nvPr>
            <p:ph type="sldNum" sz="quarter" idx="12"/>
          </p:nvPr>
        </p:nvSpPr>
        <p:spPr/>
        <p:txBody>
          <a:bodyPr/>
          <a:lstStyle/>
          <a:p>
            <a:fld id="{0C913308-F349-4B6D-A68A-DD1791B4A57B}" type="slidenum">
              <a:rPr lang="zh-CN" altLang="en-US" smtClean="0"/>
              <a:t>1</a:t>
            </a:fld>
            <a:endParaRPr lang="zh-CN" altLang="en-US" dirty="0"/>
          </a:p>
        </p:txBody>
      </p:sp>
      <p:sp>
        <p:nvSpPr>
          <p:cNvPr id="7" name="页脚占位符 6"/>
          <p:cNvSpPr>
            <a:spLocks noGrp="1"/>
          </p:cNvSpPr>
          <p:nvPr>
            <p:ph type="ftr" sz="quarter" idx="11"/>
          </p:nvPr>
        </p:nvSpPr>
        <p:spPr/>
        <p:txBody>
          <a:bodyPr/>
          <a:lstStyle/>
          <a:p>
            <a:r>
              <a:rPr lang="en-US" altLang="zh-CN" smtClean="0"/>
              <a:t>Yiwei Wang, 24 Oct. 2022</a:t>
            </a:r>
            <a:endParaRPr lang="zh-CN" altLang="en-US"/>
          </a:p>
        </p:txBody>
      </p:sp>
    </p:spTree>
    <p:extLst>
      <p:ext uri="{BB962C8B-B14F-4D97-AF65-F5344CB8AC3E}">
        <p14:creationId xmlns:p14="http://schemas.microsoft.com/office/powerpoint/2010/main" val="3734114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22E91457-C063-4D8E-B76C-6152AF5215F9}" type="slidenum">
              <a:rPr lang="zh-CN" altLang="en-US" smtClean="0"/>
              <a:t>10</a:t>
            </a:fld>
            <a:endParaRPr lang="zh-CN" altLang="en-US"/>
          </a:p>
        </p:txBody>
      </p:sp>
      <p:grpSp>
        <p:nvGrpSpPr>
          <p:cNvPr id="20" name="组合 19"/>
          <p:cNvGrpSpPr/>
          <p:nvPr/>
        </p:nvGrpSpPr>
        <p:grpSpPr>
          <a:xfrm>
            <a:off x="263581" y="1526628"/>
            <a:ext cx="11616683" cy="4688842"/>
            <a:chOff x="263581" y="1526628"/>
            <a:chExt cx="11616683" cy="4688842"/>
          </a:xfrm>
        </p:grpSpPr>
        <p:pic>
          <p:nvPicPr>
            <p:cNvPr id="3" name="图片 2"/>
            <p:cNvPicPr>
              <a:picLocks noChangeAspect="1"/>
            </p:cNvPicPr>
            <p:nvPr/>
          </p:nvPicPr>
          <p:blipFill>
            <a:blip r:embed="rId2"/>
            <a:stretch>
              <a:fillRect/>
            </a:stretch>
          </p:blipFill>
          <p:spPr>
            <a:xfrm>
              <a:off x="263581" y="3946638"/>
              <a:ext cx="3730360" cy="2261386"/>
            </a:xfrm>
            <a:prstGeom prst="rect">
              <a:avLst/>
            </a:prstGeom>
          </p:spPr>
        </p:pic>
        <p:pic>
          <p:nvPicPr>
            <p:cNvPr id="4" name="图片 3"/>
            <p:cNvPicPr>
              <a:picLocks noChangeAspect="1"/>
            </p:cNvPicPr>
            <p:nvPr/>
          </p:nvPicPr>
          <p:blipFill>
            <a:blip r:embed="rId3"/>
            <a:stretch>
              <a:fillRect/>
            </a:stretch>
          </p:blipFill>
          <p:spPr>
            <a:xfrm>
              <a:off x="4101481" y="3927587"/>
              <a:ext cx="3851810" cy="2287883"/>
            </a:xfrm>
            <a:prstGeom prst="rect">
              <a:avLst/>
            </a:prstGeom>
          </p:spPr>
        </p:pic>
        <p:pic>
          <p:nvPicPr>
            <p:cNvPr id="5" name="图片 4"/>
            <p:cNvPicPr>
              <a:picLocks noChangeAspect="1"/>
            </p:cNvPicPr>
            <p:nvPr/>
          </p:nvPicPr>
          <p:blipFill>
            <a:blip r:embed="rId4"/>
            <a:stretch>
              <a:fillRect/>
            </a:stretch>
          </p:blipFill>
          <p:spPr>
            <a:xfrm>
              <a:off x="8106214" y="3958023"/>
              <a:ext cx="3774050" cy="2227009"/>
            </a:xfrm>
            <a:prstGeom prst="rect">
              <a:avLst/>
            </a:prstGeom>
          </p:spPr>
        </p:pic>
        <p:pic>
          <p:nvPicPr>
            <p:cNvPr id="6" name="图片 5"/>
            <p:cNvPicPr>
              <a:picLocks noChangeAspect="1"/>
            </p:cNvPicPr>
            <p:nvPr/>
          </p:nvPicPr>
          <p:blipFill>
            <a:blip r:embed="rId5"/>
            <a:stretch>
              <a:fillRect/>
            </a:stretch>
          </p:blipFill>
          <p:spPr>
            <a:xfrm>
              <a:off x="8134789" y="1526628"/>
              <a:ext cx="3742295" cy="2227009"/>
            </a:xfrm>
            <a:prstGeom prst="rect">
              <a:avLst/>
            </a:prstGeom>
          </p:spPr>
        </p:pic>
      </p:grpSp>
      <p:grpSp>
        <p:nvGrpSpPr>
          <p:cNvPr id="7" name="组合 6"/>
          <p:cNvGrpSpPr/>
          <p:nvPr/>
        </p:nvGrpSpPr>
        <p:grpSpPr>
          <a:xfrm>
            <a:off x="330256" y="1908257"/>
            <a:ext cx="7718688" cy="1463749"/>
            <a:chOff x="3654541" y="4739035"/>
            <a:chExt cx="7718688" cy="1463749"/>
          </a:xfrm>
        </p:grpSpPr>
        <p:pic>
          <p:nvPicPr>
            <p:cNvPr id="8" name="图片 7"/>
            <p:cNvPicPr>
              <a:picLocks noChangeAspect="1"/>
            </p:cNvPicPr>
            <p:nvPr/>
          </p:nvPicPr>
          <p:blipFill>
            <a:blip r:embed="rId6"/>
            <a:stretch>
              <a:fillRect/>
            </a:stretch>
          </p:blipFill>
          <p:spPr>
            <a:xfrm>
              <a:off x="9031678" y="4788749"/>
              <a:ext cx="2341551" cy="1414035"/>
            </a:xfrm>
            <a:prstGeom prst="rect">
              <a:avLst/>
            </a:prstGeom>
          </p:spPr>
        </p:pic>
        <p:pic>
          <p:nvPicPr>
            <p:cNvPr id="9" name="图片 8"/>
            <p:cNvPicPr>
              <a:picLocks noChangeAspect="1"/>
            </p:cNvPicPr>
            <p:nvPr/>
          </p:nvPicPr>
          <p:blipFill>
            <a:blip r:embed="rId7"/>
            <a:stretch>
              <a:fillRect/>
            </a:stretch>
          </p:blipFill>
          <p:spPr>
            <a:xfrm>
              <a:off x="6338188" y="4755619"/>
              <a:ext cx="2379573" cy="1432392"/>
            </a:xfrm>
            <a:prstGeom prst="rect">
              <a:avLst/>
            </a:prstGeom>
          </p:spPr>
        </p:pic>
        <p:pic>
          <p:nvPicPr>
            <p:cNvPr id="10" name="图片 9"/>
            <p:cNvPicPr>
              <a:picLocks noChangeAspect="1"/>
            </p:cNvPicPr>
            <p:nvPr/>
          </p:nvPicPr>
          <p:blipFill>
            <a:blip r:embed="rId8"/>
            <a:stretch>
              <a:fillRect/>
            </a:stretch>
          </p:blipFill>
          <p:spPr>
            <a:xfrm>
              <a:off x="3654541" y="4739035"/>
              <a:ext cx="2372934" cy="1417371"/>
            </a:xfrm>
            <a:prstGeom prst="rect">
              <a:avLst/>
            </a:prstGeom>
          </p:spPr>
        </p:pic>
        <p:sp>
          <p:nvSpPr>
            <p:cNvPr id="11" name="文本框 10"/>
            <p:cNvSpPr txBox="1"/>
            <p:nvPr/>
          </p:nvSpPr>
          <p:spPr>
            <a:xfrm>
              <a:off x="5975559" y="5118921"/>
              <a:ext cx="362629" cy="523220"/>
            </a:xfrm>
            <a:prstGeom prst="rect">
              <a:avLst/>
            </a:prstGeom>
            <a:noFill/>
          </p:spPr>
          <p:txBody>
            <a:bodyPr wrap="square" rtlCol="0">
              <a:spAutoFit/>
            </a:bodyPr>
            <a:lstStyle/>
            <a:p>
              <a:r>
                <a:rPr lang="en-US" altLang="zh-CN" sz="2800" b="1" dirty="0" smtClean="0"/>
                <a:t>+</a:t>
              </a:r>
              <a:endParaRPr lang="zh-CN" altLang="en-US" sz="2800" b="1" dirty="0"/>
            </a:p>
          </p:txBody>
        </p:sp>
        <p:sp>
          <p:nvSpPr>
            <p:cNvPr id="12" name="右箭头 11"/>
            <p:cNvSpPr/>
            <p:nvPr/>
          </p:nvSpPr>
          <p:spPr>
            <a:xfrm>
              <a:off x="8814303" y="5261250"/>
              <a:ext cx="143487" cy="23856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095573" y="4831315"/>
              <a:ext cx="1235400" cy="369332"/>
            </a:xfrm>
            <a:prstGeom prst="rect">
              <a:avLst/>
            </a:prstGeom>
            <a:noFill/>
          </p:spPr>
          <p:txBody>
            <a:bodyPr wrap="square" rtlCol="0">
              <a:spAutoFit/>
            </a:bodyPr>
            <a:lstStyle/>
            <a:p>
              <a:r>
                <a:rPr lang="en-US" altLang="zh-CN" dirty="0"/>
                <a:t>case </a:t>
              </a:r>
              <a:r>
                <a:rPr lang="en-US" altLang="zh-CN" dirty="0" smtClean="0"/>
                <a:t>{3,4}</a:t>
              </a:r>
              <a:endParaRPr lang="zh-CN" altLang="en-US" dirty="0"/>
            </a:p>
          </p:txBody>
        </p:sp>
        <p:sp>
          <p:nvSpPr>
            <p:cNvPr id="14" name="矩形 13"/>
            <p:cNvSpPr/>
            <p:nvPr/>
          </p:nvSpPr>
          <p:spPr>
            <a:xfrm>
              <a:off x="9430021" y="4841036"/>
              <a:ext cx="1693092" cy="369332"/>
            </a:xfrm>
            <a:prstGeom prst="rect">
              <a:avLst/>
            </a:prstGeom>
          </p:spPr>
          <p:txBody>
            <a:bodyPr wrap="none">
              <a:spAutoFit/>
            </a:bodyPr>
            <a:lstStyle/>
            <a:p>
              <a:r>
                <a:rPr lang="en-US" altLang="zh-CN" dirty="0"/>
                <a:t>case </a:t>
              </a:r>
              <a:r>
                <a:rPr lang="en-US" altLang="zh-CN" dirty="0" smtClean="0"/>
                <a:t>{4,3}+{3,4}</a:t>
              </a:r>
              <a:endParaRPr lang="zh-CN" altLang="en-US" dirty="0"/>
            </a:p>
          </p:txBody>
        </p:sp>
        <p:sp>
          <p:nvSpPr>
            <p:cNvPr id="15" name="矩形 14"/>
            <p:cNvSpPr/>
            <p:nvPr/>
          </p:nvSpPr>
          <p:spPr>
            <a:xfrm>
              <a:off x="4390069" y="4815193"/>
              <a:ext cx="1109599" cy="369332"/>
            </a:xfrm>
            <a:prstGeom prst="rect">
              <a:avLst/>
            </a:prstGeom>
          </p:spPr>
          <p:txBody>
            <a:bodyPr wrap="none">
              <a:spAutoFit/>
            </a:bodyPr>
            <a:lstStyle/>
            <a:p>
              <a:r>
                <a:rPr lang="en-US" altLang="zh-CN" dirty="0"/>
                <a:t>case {</a:t>
              </a:r>
              <a:r>
                <a:rPr lang="en-US" altLang="zh-CN" dirty="0" smtClean="0"/>
                <a:t>4,3</a:t>
              </a:r>
              <a:r>
                <a:rPr lang="en-US" altLang="zh-CN" dirty="0"/>
                <a:t>}</a:t>
              </a:r>
              <a:endParaRPr lang="zh-CN" altLang="en-US" dirty="0"/>
            </a:p>
          </p:txBody>
        </p:sp>
      </p:grpSp>
      <p:pic>
        <p:nvPicPr>
          <p:cNvPr id="17" name="Picture 8" descr="logo_main20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Administrator\Desktop\111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22" name="内容占位符 2"/>
          <p:cNvSpPr txBox="1">
            <a:spLocks/>
          </p:cNvSpPr>
          <p:nvPr/>
        </p:nvSpPr>
        <p:spPr>
          <a:xfrm>
            <a:off x="658931" y="1302988"/>
            <a:ext cx="10515600" cy="4246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smtClean="0">
                <a:latin typeface="Times New Roman" panose="02020603050405020304" pitchFamily="18" charset="0"/>
                <a:cs typeface="Times New Roman" panose="02020603050405020304" pitchFamily="18" charset="0"/>
              </a:rPr>
              <a:t>Cancellation of main </a:t>
            </a:r>
            <a:r>
              <a:rPr lang="en-US" altLang="zh-CN" sz="1800" dirty="0">
                <a:latin typeface="Times New Roman" panose="02020603050405020304" pitchFamily="18" charset="0"/>
                <a:cs typeface="Times New Roman" panose="02020603050405020304" pitchFamily="18" charset="0"/>
              </a:rPr>
              <a:t>a</a:t>
            </a:r>
            <a:r>
              <a:rPr lang="en-US" altLang="zh-CN" sz="1800" dirty="0" smtClean="0">
                <a:latin typeface="Times New Roman" panose="02020603050405020304" pitchFamily="18" charset="0"/>
                <a:cs typeface="Times New Roman" panose="02020603050405020304" pitchFamily="18" charset="0"/>
              </a:rPr>
              <a:t>berration has period of 23*3 cells.</a:t>
            </a:r>
          </a:p>
        </p:txBody>
      </p:sp>
      <p:sp>
        <p:nvSpPr>
          <p:cNvPr id="21" name="标题 1"/>
          <p:cNvSpPr txBox="1">
            <a:spLocks/>
          </p:cNvSpPr>
          <p:nvPr/>
        </p:nvSpPr>
        <p:spPr>
          <a:xfrm>
            <a:off x="2311816" y="232300"/>
            <a:ext cx="7105650" cy="88818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r>
              <a:rPr lang="en-US" altLang="zh-CN" sz="3200" b="1" kern="0" dirty="0" smtClean="0">
                <a:solidFill>
                  <a:srgbClr val="0070C0"/>
                </a:solidFill>
                <a:latin typeface="+mn-ea"/>
                <a:ea typeface="+mn-ea"/>
              </a:rPr>
              <a:t>Optimization of ARC aberration for </a:t>
            </a:r>
          </a:p>
          <a:p>
            <a:pPr marL="0" lvl="1" algn="ctr"/>
            <a:r>
              <a:rPr lang="en-US" altLang="zh-CN" sz="3200" b="1" kern="0" dirty="0" smtClean="0">
                <a:solidFill>
                  <a:srgbClr val="0070C0"/>
                </a:solidFill>
                <a:latin typeface="+mn-ea"/>
                <a:ea typeface="+mn-ea"/>
              </a:rPr>
              <a:t>Z/W modes (cont.)</a:t>
            </a:r>
            <a:endParaRPr lang="en-US" altLang="zh-CN" sz="3200" b="1" kern="0" dirty="0">
              <a:solidFill>
                <a:srgbClr val="0070C0"/>
              </a:solidFill>
              <a:latin typeface="+mn-ea"/>
              <a:ea typeface="+mn-ea"/>
            </a:endParaRPr>
          </a:p>
        </p:txBody>
      </p:sp>
      <p:sp>
        <p:nvSpPr>
          <p:cNvPr id="16" name="页脚占位符 15"/>
          <p:cNvSpPr>
            <a:spLocks noGrp="1"/>
          </p:cNvSpPr>
          <p:nvPr>
            <p:ph type="ftr" sz="quarter" idx="11"/>
          </p:nvPr>
        </p:nvSpPr>
        <p:spPr/>
        <p:txBody>
          <a:bodyPr/>
          <a:lstStyle/>
          <a:p>
            <a:r>
              <a:rPr lang="en-US" altLang="zh-CN" smtClean="0"/>
              <a:t>Yiwei Wang, 24 Oct. 2022</a:t>
            </a:r>
            <a:endParaRPr lang="zh-CN" altLang="en-US"/>
          </a:p>
        </p:txBody>
      </p:sp>
    </p:spTree>
    <p:extLst>
      <p:ext uri="{BB962C8B-B14F-4D97-AF65-F5344CB8AC3E}">
        <p14:creationId xmlns:p14="http://schemas.microsoft.com/office/powerpoint/2010/main" val="3070228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a:spLocks noGrp="1"/>
          </p:cNvSpPr>
          <p:nvPr>
            <p:ph type="title"/>
          </p:nvPr>
        </p:nvSpPr>
        <p:spPr>
          <a:xfrm>
            <a:off x="2201322" y="70934"/>
            <a:ext cx="7886700" cy="1325563"/>
          </a:xfrm>
        </p:spPr>
        <p:txBody>
          <a:bodyPr>
            <a:normAutofit/>
          </a:bodyPr>
          <a:lstStyle/>
          <a:p>
            <a:pPr algn="ctr"/>
            <a:r>
              <a:rPr lang="en-US" altLang="zh-CN" sz="3200" b="1" dirty="0" smtClean="0">
                <a:solidFill>
                  <a:srgbClr val="0070C0"/>
                </a:solidFill>
                <a:latin typeface="+mn-lt"/>
              </a:rPr>
              <a:t>Lattice of </a:t>
            </a:r>
            <a:r>
              <a:rPr lang="en-US" altLang="zh-CN" sz="3200" b="1" dirty="0">
                <a:solidFill>
                  <a:srgbClr val="0070C0"/>
                </a:solidFill>
                <a:latin typeface="+mn-lt"/>
              </a:rPr>
              <a:t>h</a:t>
            </a:r>
            <a:r>
              <a:rPr lang="en-US" altLang="zh-CN" sz="3200" b="1" dirty="0" smtClean="0">
                <a:solidFill>
                  <a:srgbClr val="0070C0"/>
                </a:solidFill>
                <a:latin typeface="+mn-lt"/>
              </a:rPr>
              <a:t>alf ring</a:t>
            </a:r>
            <a:endParaRPr lang="zh-CN" altLang="en-US" sz="3200" b="1" dirty="0">
              <a:solidFill>
                <a:srgbClr val="0070C0"/>
              </a:solidFill>
              <a:latin typeface="+mn-lt"/>
            </a:endParaRPr>
          </a:p>
        </p:txBody>
      </p:sp>
      <p:pic>
        <p:nvPicPr>
          <p:cNvPr id="12"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6" name="灯片编号占位符 5"/>
          <p:cNvSpPr>
            <a:spLocks noGrp="1"/>
          </p:cNvSpPr>
          <p:nvPr>
            <p:ph type="sldNum" sz="quarter" idx="12"/>
          </p:nvPr>
        </p:nvSpPr>
        <p:spPr/>
        <p:txBody>
          <a:bodyPr/>
          <a:lstStyle/>
          <a:p>
            <a:fld id="{22E91457-C063-4D8E-B76C-6152AF5215F9}" type="slidenum">
              <a:rPr lang="zh-CN" altLang="en-US" smtClean="0"/>
              <a:t>11</a:t>
            </a:fld>
            <a:endParaRPr lang="zh-CN" altLang="en-US"/>
          </a:p>
        </p:txBody>
      </p:sp>
      <p:grpSp>
        <p:nvGrpSpPr>
          <p:cNvPr id="24" name="组合 23"/>
          <p:cNvGrpSpPr/>
          <p:nvPr/>
        </p:nvGrpSpPr>
        <p:grpSpPr>
          <a:xfrm>
            <a:off x="1142651" y="1209675"/>
            <a:ext cx="9421926" cy="5214329"/>
            <a:chOff x="1142651" y="889635"/>
            <a:chExt cx="9421926" cy="5214329"/>
          </a:xfrm>
        </p:grpSpPr>
        <p:pic>
          <p:nvPicPr>
            <p:cNvPr id="26" name="图片 25"/>
            <p:cNvPicPr>
              <a:picLocks noChangeAspect="1"/>
            </p:cNvPicPr>
            <p:nvPr/>
          </p:nvPicPr>
          <p:blipFill>
            <a:blip r:embed="rId5"/>
            <a:stretch>
              <a:fillRect/>
            </a:stretch>
          </p:blipFill>
          <p:spPr>
            <a:xfrm>
              <a:off x="5957401" y="3600051"/>
              <a:ext cx="4545838" cy="2503913"/>
            </a:xfrm>
            <a:prstGeom prst="rect">
              <a:avLst/>
            </a:prstGeom>
          </p:spPr>
        </p:pic>
        <p:pic>
          <p:nvPicPr>
            <p:cNvPr id="27" name="图片 26"/>
            <p:cNvPicPr>
              <a:picLocks noChangeAspect="1"/>
            </p:cNvPicPr>
            <p:nvPr/>
          </p:nvPicPr>
          <p:blipFill>
            <a:blip r:embed="rId6"/>
            <a:stretch>
              <a:fillRect/>
            </a:stretch>
          </p:blipFill>
          <p:spPr>
            <a:xfrm>
              <a:off x="1142651" y="889635"/>
              <a:ext cx="4456400" cy="2541757"/>
            </a:xfrm>
            <a:prstGeom prst="rect">
              <a:avLst/>
            </a:prstGeom>
          </p:spPr>
        </p:pic>
        <p:sp>
          <p:nvSpPr>
            <p:cNvPr id="29" name="文本框 28"/>
            <p:cNvSpPr txBox="1"/>
            <p:nvPr/>
          </p:nvSpPr>
          <p:spPr>
            <a:xfrm>
              <a:off x="1763953" y="1168159"/>
              <a:ext cx="3950130" cy="369332"/>
            </a:xfrm>
            <a:prstGeom prst="rect">
              <a:avLst/>
            </a:prstGeom>
            <a:noFill/>
          </p:spPr>
          <p:txBody>
            <a:bodyPr wrap="square" rtlCol="0">
              <a:spAutoFit/>
            </a:bodyPr>
            <a:lstStyle/>
            <a:p>
              <a:r>
                <a:rPr lang="en-US" altLang="zh-CN" dirty="0" smtClean="0"/>
                <a:t>ttbar: εx=1.4nm, </a:t>
              </a:r>
              <a:r>
                <a:rPr lang="el-GR" altLang="zh-CN" dirty="0" smtClean="0"/>
                <a:t>β</a:t>
              </a:r>
              <a:r>
                <a:rPr lang="en-US" altLang="zh-CN" dirty="0" smtClean="0"/>
                <a:t>=1.04m/2.7mm</a:t>
              </a:r>
              <a:endParaRPr lang="zh-CN" altLang="en-US" dirty="0"/>
            </a:p>
          </p:txBody>
        </p:sp>
        <p:pic>
          <p:nvPicPr>
            <p:cNvPr id="35" name="图片 34"/>
            <p:cNvPicPr>
              <a:picLocks noChangeAspect="1"/>
            </p:cNvPicPr>
            <p:nvPr/>
          </p:nvPicPr>
          <p:blipFill>
            <a:blip r:embed="rId7"/>
            <a:stretch>
              <a:fillRect/>
            </a:stretch>
          </p:blipFill>
          <p:spPr>
            <a:xfrm>
              <a:off x="6059547" y="889636"/>
              <a:ext cx="4362710" cy="2458029"/>
            </a:xfrm>
            <a:prstGeom prst="rect">
              <a:avLst/>
            </a:prstGeom>
          </p:spPr>
        </p:pic>
        <p:sp>
          <p:nvSpPr>
            <p:cNvPr id="36" name="文本框 35"/>
            <p:cNvSpPr txBox="1"/>
            <p:nvPr/>
          </p:nvSpPr>
          <p:spPr>
            <a:xfrm>
              <a:off x="6553109" y="1168159"/>
              <a:ext cx="3950130" cy="369332"/>
            </a:xfrm>
            <a:prstGeom prst="rect">
              <a:avLst/>
            </a:prstGeom>
            <a:noFill/>
          </p:spPr>
          <p:txBody>
            <a:bodyPr wrap="square" rtlCol="0">
              <a:spAutoFit/>
            </a:bodyPr>
            <a:lstStyle/>
            <a:p>
              <a:r>
                <a:rPr lang="en-US" altLang="zh-CN" dirty="0" smtClean="0"/>
                <a:t>Higgs: εx=0.64nm, </a:t>
              </a:r>
              <a:r>
                <a:rPr lang="el-GR" altLang="zh-CN" dirty="0" smtClean="0"/>
                <a:t>β</a:t>
              </a:r>
              <a:r>
                <a:rPr lang="en-US" altLang="zh-CN" dirty="0" smtClean="0"/>
                <a:t>=0.30m/1mm</a:t>
              </a:r>
              <a:endParaRPr lang="zh-CN" altLang="en-US" dirty="0"/>
            </a:p>
          </p:txBody>
        </p:sp>
        <p:pic>
          <p:nvPicPr>
            <p:cNvPr id="37" name="图片 36"/>
            <p:cNvPicPr>
              <a:picLocks noChangeAspect="1"/>
            </p:cNvPicPr>
            <p:nvPr/>
          </p:nvPicPr>
          <p:blipFill>
            <a:blip r:embed="rId8"/>
            <a:stretch>
              <a:fillRect/>
            </a:stretch>
          </p:blipFill>
          <p:spPr>
            <a:xfrm>
              <a:off x="1198792" y="3622911"/>
              <a:ext cx="4439319" cy="2481053"/>
            </a:xfrm>
            <a:prstGeom prst="rect">
              <a:avLst/>
            </a:prstGeom>
          </p:spPr>
        </p:pic>
        <p:sp>
          <p:nvSpPr>
            <p:cNvPr id="39" name="文本框 38"/>
            <p:cNvSpPr txBox="1"/>
            <p:nvPr/>
          </p:nvSpPr>
          <p:spPr>
            <a:xfrm>
              <a:off x="1877832" y="3802649"/>
              <a:ext cx="3722372" cy="369332"/>
            </a:xfrm>
            <a:prstGeom prst="rect">
              <a:avLst/>
            </a:prstGeom>
            <a:noFill/>
          </p:spPr>
          <p:txBody>
            <a:bodyPr wrap="square" rtlCol="0">
              <a:spAutoFit/>
            </a:bodyPr>
            <a:lstStyle/>
            <a:p>
              <a:r>
                <a:rPr lang="en-US" altLang="zh-CN" dirty="0" smtClean="0"/>
                <a:t>W: εx=0.87nm, </a:t>
              </a:r>
              <a:r>
                <a:rPr lang="el-GR" altLang="zh-CN" dirty="0" smtClean="0"/>
                <a:t>β</a:t>
              </a:r>
              <a:r>
                <a:rPr lang="en-US" altLang="zh-CN" dirty="0" smtClean="0"/>
                <a:t>=0.21m/1mm</a:t>
              </a:r>
              <a:endParaRPr lang="zh-CN" altLang="en-US" dirty="0"/>
            </a:p>
          </p:txBody>
        </p:sp>
        <p:sp>
          <p:nvSpPr>
            <p:cNvPr id="40" name="文本框 39"/>
            <p:cNvSpPr txBox="1"/>
            <p:nvPr/>
          </p:nvSpPr>
          <p:spPr>
            <a:xfrm>
              <a:off x="6614447" y="3779789"/>
              <a:ext cx="3950130" cy="369332"/>
            </a:xfrm>
            <a:prstGeom prst="rect">
              <a:avLst/>
            </a:prstGeom>
            <a:noFill/>
          </p:spPr>
          <p:txBody>
            <a:bodyPr wrap="square" rtlCol="0">
              <a:spAutoFit/>
            </a:bodyPr>
            <a:lstStyle/>
            <a:p>
              <a:r>
                <a:rPr lang="en-US" altLang="zh-CN" dirty="0" smtClean="0"/>
                <a:t>Z: εx=0.27nm, </a:t>
              </a:r>
              <a:r>
                <a:rPr lang="el-GR" altLang="zh-CN" dirty="0" smtClean="0"/>
                <a:t>β</a:t>
              </a:r>
              <a:r>
                <a:rPr lang="en-US" altLang="zh-CN" dirty="0" smtClean="0"/>
                <a:t>=0.13m/0.9mm</a:t>
              </a:r>
              <a:endParaRPr lang="zh-CN" altLang="en-US" dirty="0"/>
            </a:p>
          </p:txBody>
        </p:sp>
      </p:grpSp>
      <p:sp>
        <p:nvSpPr>
          <p:cNvPr id="2" name="页脚占位符 1"/>
          <p:cNvSpPr>
            <a:spLocks noGrp="1"/>
          </p:cNvSpPr>
          <p:nvPr>
            <p:ph type="ftr" sz="quarter" idx="11"/>
          </p:nvPr>
        </p:nvSpPr>
        <p:spPr/>
        <p:txBody>
          <a:bodyPr/>
          <a:lstStyle/>
          <a:p>
            <a:r>
              <a:rPr lang="en-US" altLang="zh-CN" smtClean="0"/>
              <a:t>Yiwei Wang, 24 Oct. 2022</a:t>
            </a:r>
            <a:endParaRPr lang="zh-CN" altLang="en-US"/>
          </a:p>
        </p:txBody>
      </p:sp>
    </p:spTree>
    <p:extLst>
      <p:ext uri="{BB962C8B-B14F-4D97-AF65-F5344CB8AC3E}">
        <p14:creationId xmlns:p14="http://schemas.microsoft.com/office/powerpoint/2010/main" val="313614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a:spLocks noGrp="1"/>
          </p:cNvSpPr>
          <p:nvPr>
            <p:ph type="title"/>
          </p:nvPr>
        </p:nvSpPr>
        <p:spPr>
          <a:xfrm>
            <a:off x="2201322" y="70934"/>
            <a:ext cx="7886700" cy="1325563"/>
          </a:xfrm>
        </p:spPr>
        <p:txBody>
          <a:bodyPr>
            <a:normAutofit/>
          </a:bodyPr>
          <a:lstStyle/>
          <a:p>
            <a:pPr algn="ctr"/>
            <a:r>
              <a:rPr lang="en-US" altLang="zh-CN" sz="3200" b="1" dirty="0" smtClean="0">
                <a:solidFill>
                  <a:srgbClr val="0070C0"/>
                </a:solidFill>
                <a:latin typeface="+mn-lt"/>
              </a:rPr>
              <a:t>Dynamic aperture requirement</a:t>
            </a:r>
            <a:endParaRPr lang="zh-CN" altLang="en-US" sz="3200" b="1" dirty="0">
              <a:solidFill>
                <a:srgbClr val="0070C0"/>
              </a:solidFill>
              <a:latin typeface="+mn-lt"/>
            </a:endParaRPr>
          </a:p>
        </p:txBody>
      </p:sp>
      <p:sp>
        <p:nvSpPr>
          <p:cNvPr id="6" name="灯片编号占位符 5"/>
          <p:cNvSpPr>
            <a:spLocks noGrp="1"/>
          </p:cNvSpPr>
          <p:nvPr>
            <p:ph type="sldNum" sz="quarter" idx="12"/>
          </p:nvPr>
        </p:nvSpPr>
        <p:spPr/>
        <p:txBody>
          <a:bodyPr/>
          <a:lstStyle/>
          <a:p>
            <a:fld id="{22E91457-C063-4D8E-B76C-6152AF5215F9}" type="slidenum">
              <a:rPr lang="zh-CN" altLang="en-US" smtClean="0"/>
              <a:t>12</a:t>
            </a:fld>
            <a:endParaRPr lang="zh-CN" altLang="en-US"/>
          </a:p>
        </p:txBody>
      </p:sp>
      <p:sp>
        <p:nvSpPr>
          <p:cNvPr id="2" name="文本框 1"/>
          <p:cNvSpPr txBox="1"/>
          <p:nvPr/>
        </p:nvSpPr>
        <p:spPr>
          <a:xfrm>
            <a:off x="8392336" y="1076786"/>
            <a:ext cx="3179728" cy="338554"/>
          </a:xfrm>
          <a:prstGeom prst="rect">
            <a:avLst/>
          </a:prstGeom>
          <a:noFill/>
        </p:spPr>
        <p:txBody>
          <a:bodyPr wrap="square" rtlCol="0">
            <a:spAutoFit/>
          </a:bodyPr>
          <a:lstStyle/>
          <a:p>
            <a:r>
              <a:rPr lang="en-US" altLang="zh-CN" sz="1600" dirty="0"/>
              <a:t>b</a:t>
            </a:r>
            <a:r>
              <a:rPr lang="en-US" altLang="zh-CN" sz="1600" dirty="0" smtClean="0"/>
              <a:t>y X. H. Cui, Y. Zhang, Y. W. Wang</a:t>
            </a:r>
            <a:endParaRPr lang="zh-CN" altLang="en-US" sz="1600" dirty="0"/>
          </a:p>
        </p:txBody>
      </p:sp>
      <p:pic>
        <p:nvPicPr>
          <p:cNvPr id="8"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3" name="页脚占位符 2"/>
          <p:cNvSpPr>
            <a:spLocks noGrp="1"/>
          </p:cNvSpPr>
          <p:nvPr>
            <p:ph type="ftr" sz="quarter" idx="11"/>
          </p:nvPr>
        </p:nvSpPr>
        <p:spPr/>
        <p:txBody>
          <a:bodyPr/>
          <a:lstStyle/>
          <a:p>
            <a:r>
              <a:rPr lang="en-US" altLang="zh-CN" smtClean="0"/>
              <a:t>Yiwei Wang, 24 Oct. 2022</a:t>
            </a:r>
            <a:endParaRPr lang="zh-CN" altLang="en-US"/>
          </a:p>
        </p:txBody>
      </p:sp>
      <p:sp>
        <p:nvSpPr>
          <p:cNvPr id="11" name="文本框 10"/>
          <p:cNvSpPr txBox="1"/>
          <p:nvPr/>
        </p:nvSpPr>
        <p:spPr>
          <a:xfrm>
            <a:off x="8326016" y="5345386"/>
            <a:ext cx="3312367" cy="276999"/>
          </a:xfrm>
          <a:prstGeom prst="rect">
            <a:avLst/>
          </a:prstGeom>
          <a:noFill/>
        </p:spPr>
        <p:txBody>
          <a:bodyPr wrap="square" rtlCol="0">
            <a:spAutoFit/>
          </a:bodyPr>
          <a:lstStyle/>
          <a:p>
            <a:r>
              <a:rPr lang="en-US" altLang="zh-CN" sz="1200" dirty="0" smtClean="0"/>
              <a:t>* need beam-beam simulation to check for y </a:t>
            </a:r>
            <a:endParaRPr lang="zh-CN" altLang="en-US" sz="1200" dirty="0"/>
          </a:p>
        </p:txBody>
      </p:sp>
      <mc:AlternateContent xmlns:mc="http://schemas.openxmlformats.org/markup-compatibility/2006" xmlns:a14="http://schemas.microsoft.com/office/drawing/2010/main">
        <mc:Choice Requires="a14">
          <p:graphicFrame>
            <p:nvGraphicFramePr>
              <p:cNvPr id="12" name="表格 11"/>
              <p:cNvGraphicFramePr>
                <a:graphicFrameLocks noGrp="1"/>
              </p:cNvGraphicFramePr>
              <p:nvPr>
                <p:extLst>
                  <p:ext uri="{D42A27DB-BD31-4B8C-83A1-F6EECF244321}">
                    <p14:modId xmlns:p14="http://schemas.microsoft.com/office/powerpoint/2010/main" val="23154235"/>
                  </p:ext>
                </p:extLst>
              </p:nvPr>
            </p:nvGraphicFramePr>
            <p:xfrm>
              <a:off x="748131" y="1607361"/>
              <a:ext cx="11164908" cy="3421761"/>
            </p:xfrm>
            <a:graphic>
              <a:graphicData uri="http://schemas.openxmlformats.org/drawingml/2006/table">
                <a:tbl>
                  <a:tblPr firstRow="1" bandRow="1">
                    <a:tableStyleId>{5C22544A-7EE6-4342-B048-85BDC9FD1C3A}</a:tableStyleId>
                  </a:tblPr>
                  <a:tblGrid>
                    <a:gridCol w="2720703">
                      <a:extLst>
                        <a:ext uri="{9D8B030D-6E8A-4147-A177-3AD203B41FA5}">
                          <a16:colId xmlns:a16="http://schemas.microsoft.com/office/drawing/2014/main" val="1838936193"/>
                        </a:ext>
                      </a:extLst>
                    </a:gridCol>
                    <a:gridCol w="2090057">
                      <a:extLst>
                        <a:ext uri="{9D8B030D-6E8A-4147-A177-3AD203B41FA5}">
                          <a16:colId xmlns:a16="http://schemas.microsoft.com/office/drawing/2014/main" val="4224557666"/>
                        </a:ext>
                      </a:extLst>
                    </a:gridCol>
                    <a:gridCol w="2108719">
                      <a:extLst>
                        <a:ext uri="{9D8B030D-6E8A-4147-A177-3AD203B41FA5}">
                          <a16:colId xmlns:a16="http://schemas.microsoft.com/office/drawing/2014/main" val="542674080"/>
                        </a:ext>
                      </a:extLst>
                    </a:gridCol>
                    <a:gridCol w="2146041">
                      <a:extLst>
                        <a:ext uri="{9D8B030D-6E8A-4147-A177-3AD203B41FA5}">
                          <a16:colId xmlns:a16="http://schemas.microsoft.com/office/drawing/2014/main" val="3589964933"/>
                        </a:ext>
                      </a:extLst>
                    </a:gridCol>
                    <a:gridCol w="2099388">
                      <a:extLst>
                        <a:ext uri="{9D8B030D-6E8A-4147-A177-3AD203B41FA5}">
                          <a16:colId xmlns:a16="http://schemas.microsoft.com/office/drawing/2014/main" val="3909266692"/>
                        </a:ext>
                      </a:extLst>
                    </a:gridCol>
                  </a:tblGrid>
                  <a:tr h="0">
                    <a:tc>
                      <a:txBody>
                        <a:bodyPr/>
                        <a:lstStyle/>
                        <a:p>
                          <a:pPr algn="ct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1" dirty="0" smtClean="0">
                              <a:solidFill>
                                <a:schemeClr val="tx1"/>
                              </a:solidFill>
                              <a:latin typeface="Times New Roman" panose="02020603050405020304" pitchFamily="18" charset="0"/>
                              <a:cs typeface="Times New Roman" panose="02020603050405020304" pitchFamily="18" charset="0"/>
                            </a:rPr>
                            <a:t>ttbar</a:t>
                          </a:r>
                          <a:endParaRPr lang="zh-CN" alt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1" dirty="0" smtClean="0">
                              <a:solidFill>
                                <a:schemeClr val="tx1"/>
                              </a:solidFill>
                              <a:latin typeface="Times New Roman" panose="02020603050405020304" pitchFamily="18" charset="0"/>
                              <a:cs typeface="Times New Roman" panose="02020603050405020304" pitchFamily="18" charset="0"/>
                            </a:rPr>
                            <a:t>Higgs</a:t>
                          </a:r>
                          <a:endParaRPr lang="zh-CN" alt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1" dirty="0" smtClean="0">
                              <a:solidFill>
                                <a:schemeClr val="tx1"/>
                              </a:solidFill>
                              <a:latin typeface="Times New Roman" panose="02020603050405020304" pitchFamily="18" charset="0"/>
                              <a:cs typeface="Times New Roman" panose="02020603050405020304" pitchFamily="18" charset="0"/>
                            </a:rPr>
                            <a:t>W</a:t>
                          </a:r>
                          <a:endParaRPr lang="zh-CN" alt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1" dirty="0" smtClean="0">
                              <a:solidFill>
                                <a:schemeClr val="tx1"/>
                              </a:solidFill>
                              <a:latin typeface="Times New Roman" panose="02020603050405020304" pitchFamily="18" charset="0"/>
                              <a:cs typeface="Times New Roman" panose="02020603050405020304" pitchFamily="18" charset="0"/>
                            </a:rPr>
                            <a:t>Z</a:t>
                          </a:r>
                          <a:endParaRPr lang="zh-CN" altLang="en-US" sz="16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1663356"/>
                      </a:ext>
                    </a:extLst>
                  </a:tr>
                  <a:tr h="299181">
                    <a:tc>
                      <a:txBody>
                        <a:bodyPr/>
                        <a:lstStyle/>
                        <a:p>
                          <a:pPr algn="l"/>
                          <a:r>
                            <a:rPr lang="en-US" altLang="zh-CN" sz="1600" b="0" dirty="0" smtClean="0">
                              <a:solidFill>
                                <a:schemeClr val="tx1"/>
                              </a:solidFill>
                              <a:latin typeface="Times New Roman" panose="02020603050405020304" pitchFamily="18" charset="0"/>
                              <a:cs typeface="Times New Roman" panose="02020603050405020304" pitchFamily="18" charset="0"/>
                            </a:rPr>
                            <a:t>Horizontal Emittance</a:t>
                          </a:r>
                          <a:r>
                            <a:rPr lang="en-US" altLang="zh-CN" sz="1600" b="0" baseline="0" dirty="0" smtClean="0">
                              <a:solidFill>
                                <a:schemeClr val="tx1"/>
                              </a:solidFill>
                              <a:latin typeface="Times New Roman" panose="02020603050405020304" pitchFamily="18" charset="0"/>
                              <a:cs typeface="Times New Roman" panose="02020603050405020304" pitchFamily="18" charset="0"/>
                            </a:rPr>
                            <a:t> in collider/booster [nm]</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14:m>
                            <m:oMath xmlns:m="http://schemas.openxmlformats.org/officeDocument/2006/math">
                              <m:r>
                                <a:rPr lang="en-US" altLang="zh-CN" sz="1600" b="0" i="1" smtClean="0">
                                  <a:solidFill>
                                    <a:schemeClr val="tx1"/>
                                  </a:solidFill>
                                  <a:latin typeface="Cambria Math" panose="02040503050406030204" pitchFamily="18" charset="0"/>
                                </a:rPr>
                                <m:t>1.4</m:t>
                              </m:r>
                            </m:oMath>
                          </a14:m>
                          <a:r>
                            <a:rPr lang="en-US" altLang="zh-CN" sz="1600" b="0" dirty="0" smtClean="0">
                              <a:solidFill>
                                <a:schemeClr val="tx1"/>
                              </a:solidFill>
                              <a:latin typeface="Times New Roman" panose="02020603050405020304" pitchFamily="18" charset="0"/>
                              <a:cs typeface="Times New Roman" panose="02020603050405020304" pitchFamily="18" charset="0"/>
                            </a:rPr>
                            <a:t> / 2.83</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14:m>
                            <m:oMath xmlns:m="http://schemas.openxmlformats.org/officeDocument/2006/math">
                              <m:r>
                                <a:rPr lang="en-US" altLang="zh-CN" sz="1600" b="0" i="1" smtClean="0">
                                  <a:solidFill>
                                    <a:schemeClr val="tx1"/>
                                  </a:solidFill>
                                  <a:latin typeface="Cambria Math" panose="02040503050406030204" pitchFamily="18" charset="0"/>
                                </a:rPr>
                                <m:t>0.64 </m:t>
                              </m:r>
                            </m:oMath>
                          </a14:m>
                          <a:r>
                            <a:rPr lang="en-US" altLang="zh-CN" sz="1600" b="0" dirty="0" smtClean="0">
                              <a:solidFill>
                                <a:schemeClr val="tx1"/>
                              </a:solidFill>
                              <a:latin typeface="Times New Roman" panose="02020603050405020304" pitchFamily="18" charset="0"/>
                              <a:cs typeface="Times New Roman" panose="02020603050405020304" pitchFamily="18" charset="0"/>
                            </a:rPr>
                            <a:t>/ 1.26</a:t>
                          </a:r>
                          <a:endParaRPr lang="zh-CN" altLang="en-US" sz="16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14:m>
                            <m:oMath xmlns:m="http://schemas.openxmlformats.org/officeDocument/2006/math">
                              <m:r>
                                <a:rPr lang="en-US" altLang="zh-CN" sz="1600" b="0" i="1" smtClean="0">
                                  <a:solidFill>
                                    <a:schemeClr val="tx1"/>
                                  </a:solidFill>
                                  <a:latin typeface="Cambria Math" panose="02040503050406030204" pitchFamily="18" charset="0"/>
                                </a:rPr>
                                <m:t>0.87 </m:t>
                              </m:r>
                            </m:oMath>
                          </a14:m>
                          <a:r>
                            <a:rPr lang="en-US" altLang="zh-CN" sz="1600" b="0" dirty="0" smtClean="0">
                              <a:solidFill>
                                <a:schemeClr val="tx1"/>
                              </a:solidFill>
                              <a:latin typeface="Times New Roman" panose="02020603050405020304" pitchFamily="18" charset="0"/>
                              <a:cs typeface="Times New Roman" panose="02020603050405020304" pitchFamily="18" charset="0"/>
                            </a:rPr>
                            <a:t>/ 0.56</a:t>
                          </a:r>
                          <a:endParaRPr lang="zh-CN" altLang="en-US" sz="16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14:m>
                            <m:oMath xmlns:m="http://schemas.openxmlformats.org/officeDocument/2006/math">
                              <m:r>
                                <a:rPr lang="en-US" altLang="zh-CN" sz="1600" b="0" i="1" smtClean="0">
                                  <a:solidFill>
                                    <a:schemeClr val="tx1"/>
                                  </a:solidFill>
                                  <a:latin typeface="Cambria Math" panose="02040503050406030204" pitchFamily="18" charset="0"/>
                                </a:rPr>
                                <m:t>0.27</m:t>
                              </m:r>
                            </m:oMath>
                          </a14:m>
                          <a:r>
                            <a:rPr lang="en-US" altLang="zh-CN" sz="1600" b="0" dirty="0" smtClean="0">
                              <a:solidFill>
                                <a:schemeClr val="tx1"/>
                              </a:solidFill>
                              <a:latin typeface="Times New Roman" panose="02020603050405020304" pitchFamily="18" charset="0"/>
                              <a:cs typeface="Times New Roman" panose="02020603050405020304" pitchFamily="18" charset="0"/>
                            </a:rPr>
                            <a:t> / 0.19</a:t>
                          </a:r>
                          <a:endParaRPr lang="zh-CN" altLang="en-US" sz="1600" b="0"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08217953"/>
                      </a:ext>
                    </a:extLst>
                  </a:tr>
                  <a:tr h="299181">
                    <a:tc>
                      <a:txBody>
                        <a:bodyPr/>
                        <a:lstStyle/>
                        <a:p>
                          <a:pPr algn="l"/>
                          <a:r>
                            <a:rPr lang="en-US" altLang="zh-CN" sz="1600" b="0" dirty="0" smtClean="0">
                              <a:solidFill>
                                <a:schemeClr val="tx1"/>
                              </a:solidFill>
                              <a:latin typeface="Times New Roman" panose="02020603050405020304" pitchFamily="18" charset="0"/>
                              <a:cs typeface="Times New Roman" panose="02020603050405020304" pitchFamily="18" charset="0"/>
                            </a:rPr>
                            <a:t>DA requirement from injection</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rPr>
                                    </m:ctrlPr>
                                  </m:sSubPr>
                                  <m:e>
                                    <m:r>
                                      <m:rPr>
                                        <m:nor/>
                                      </m:rPr>
                                      <a:rPr lang="en-US" altLang="zh-CN" sz="1600" b="0" dirty="0" smtClean="0">
                                        <a:solidFill>
                                          <a:schemeClr val="tx1"/>
                                        </a:solidFill>
                                        <a:latin typeface="Times New Roman" panose="02020603050405020304" pitchFamily="18" charset="0"/>
                                        <a:cs typeface="Times New Roman" panose="02020603050405020304" pitchFamily="18" charset="0"/>
                                      </a:rPr>
                                      <m:t>13.9</m:t>
                                    </m:r>
                                    <m:r>
                                      <a:rPr lang="en-US" altLang="zh-CN" sz="1600" b="0" i="1" dirty="0" smtClean="0">
                                        <a:solidFill>
                                          <a:schemeClr val="tx1"/>
                                        </a:solidFill>
                                        <a:latin typeface="Cambria Math" panose="02040503050406030204" pitchFamily="18" charset="0"/>
                                        <a:cs typeface="Times New Roman" panose="02020603050405020304" pitchFamily="18" charset="0"/>
                                      </a:rPr>
                                      <m:t> </m:t>
                                    </m:r>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𝑥</m:t>
                                    </m:r>
                                  </m:sub>
                                </m:sSub>
                                <m:r>
                                  <a:rPr lang="en-US" altLang="zh-CN" sz="1600" b="0" i="1">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7 </m:t>
                                </m:r>
                                <m:sSub>
                                  <m:sSubPr>
                                    <m:ctrlPr>
                                      <a:rPr lang="en-US" altLang="zh-CN" sz="1600" b="0" i="1">
                                        <a:solidFill>
                                          <a:schemeClr val="tx1"/>
                                        </a:solidFill>
                                        <a:latin typeface="Cambria Math" panose="02040503050406030204" pitchFamily="18" charset="0"/>
                                      </a:rPr>
                                    </m:ctrlPr>
                                  </m:sSubPr>
                                  <m:e>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𝑦</m:t>
                                    </m:r>
                                  </m:sub>
                                </m:sSub>
                              </m:oMath>
                            </m:oMathPara>
                          </a14:m>
                          <a:endParaRPr lang="en-US" altLang="zh-CN" sz="1600" b="0" dirty="0" smtClean="0">
                            <a:solidFill>
                              <a:schemeClr val="tx1"/>
                            </a:solidFill>
                            <a:latin typeface="Times New Roman" panose="02020603050405020304" pitchFamily="18" charset="0"/>
                            <a:cs typeface="Times New Roman" panose="02020603050405020304" pitchFamily="18" charset="0"/>
                          </a:endParaRPr>
                        </a:p>
                        <a:p>
                          <a:pPr algn="ctr"/>
                          <a:r>
                            <a:rPr lang="en-US" altLang="zh-CN" sz="1600" b="0" dirty="0" smtClean="0">
                              <a:solidFill>
                                <a:schemeClr val="tx1"/>
                              </a:solidFill>
                              <a:latin typeface="Times New Roman" panose="02020603050405020304" pitchFamily="18" charset="0"/>
                              <a:cs typeface="Times New Roman" panose="02020603050405020304" pitchFamily="18" charset="0"/>
                            </a:rPr>
                            <a:t>off axis</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14.4</m:t>
                                </m:r>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 </m:t>
                                    </m:r>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𝑥</m:t>
                                    </m:r>
                                  </m:sub>
                                </m:sSub>
                                <m:r>
                                  <a:rPr lang="en-US" altLang="zh-CN" sz="1600" b="0" i="1">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7</m:t>
                                </m:r>
                                <m:sSub>
                                  <m:sSubPr>
                                    <m:ctrlPr>
                                      <a:rPr lang="en-US" altLang="zh-CN" sz="1600" b="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 </m:t>
                                    </m:r>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𝑦</m:t>
                                    </m:r>
                                  </m:sub>
                                </m:sSub>
                              </m:oMath>
                            </m:oMathPara>
                          </a14:m>
                          <a:endParaRPr lang="en-US" altLang="zh-CN" sz="1600" b="0" dirty="0" smtClean="0">
                            <a:solidFill>
                              <a:schemeClr val="tx1"/>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Times New Roman" panose="02020603050405020304" pitchFamily="18" charset="0"/>
                              <a:cs typeface="Times New Roman" panose="02020603050405020304" pitchFamily="18" charset="0"/>
                            </a:rPr>
                            <a:t>off axis</a:t>
                          </a:r>
                        </a:p>
                        <a:p>
                          <a:pPr algn="ct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7</m:t>
                                </m:r>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 </m:t>
                                    </m:r>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𝑥</m:t>
                                    </m:r>
                                  </m:sub>
                                </m:sSub>
                                <m:r>
                                  <a:rPr lang="en-US" altLang="zh-CN" sz="1600" b="0" i="1">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7 </m:t>
                                </m:r>
                                <m:sSub>
                                  <m:sSubPr>
                                    <m:ctrlPr>
                                      <a:rPr lang="en-US" altLang="zh-CN" sz="1600" b="0" i="1">
                                        <a:solidFill>
                                          <a:schemeClr val="tx1"/>
                                        </a:solidFill>
                                        <a:latin typeface="Cambria Math" panose="02040503050406030204" pitchFamily="18" charset="0"/>
                                      </a:rPr>
                                    </m:ctrlPr>
                                  </m:sSubPr>
                                  <m:e>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𝑦</m:t>
                                    </m:r>
                                  </m:sub>
                                </m:sSub>
                              </m:oMath>
                            </m:oMathPara>
                          </a14:m>
                          <a:endParaRPr lang="en-US" altLang="zh-CN" sz="1600" b="0" dirty="0" smtClean="0">
                            <a:solidFill>
                              <a:schemeClr val="tx1"/>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Times New Roman" panose="02020603050405020304" pitchFamily="18" charset="0"/>
                              <a:cs typeface="Times New Roman" panose="02020603050405020304" pitchFamily="18" charset="0"/>
                            </a:rPr>
                            <a:t>on axis</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rPr>
                                    </m:ctrlPr>
                                  </m:sSubPr>
                                  <m:e>
                                    <m:r>
                                      <m:rPr>
                                        <m:nor/>
                                      </m:rPr>
                                      <a:rPr lang="en-US" altLang="zh-CN" sz="1600" b="0" dirty="0" smtClean="0">
                                        <a:solidFill>
                                          <a:schemeClr val="tx1"/>
                                        </a:solidFill>
                                        <a:latin typeface="Times New Roman" panose="02020603050405020304" pitchFamily="18" charset="0"/>
                                        <a:cs typeface="Times New Roman" panose="02020603050405020304" pitchFamily="18" charset="0"/>
                                      </a:rPr>
                                      <m:t>10.5</m:t>
                                    </m:r>
                                    <m:r>
                                      <m:rPr>
                                        <m:nor/>
                                      </m:rPr>
                                      <a:rPr lang="en-US" altLang="zh-CN" sz="1600" b="0" i="0" dirty="0" smtClean="0">
                                        <a:solidFill>
                                          <a:schemeClr val="tx1"/>
                                        </a:solidFill>
                                        <a:latin typeface="Times New Roman" panose="02020603050405020304" pitchFamily="18" charset="0"/>
                                        <a:cs typeface="Times New Roman" panose="02020603050405020304" pitchFamily="18" charset="0"/>
                                      </a:rPr>
                                      <m:t> </m:t>
                                    </m:r>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𝑥</m:t>
                                    </m:r>
                                  </m:sub>
                                </m:sSub>
                                <m:r>
                                  <a:rPr lang="en-US" altLang="zh-CN" sz="1600" b="0" i="1">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5 </m:t>
                                </m:r>
                                <m:sSub>
                                  <m:sSubPr>
                                    <m:ctrlPr>
                                      <a:rPr lang="en-US" altLang="zh-CN" sz="1600" b="0" i="1">
                                        <a:solidFill>
                                          <a:schemeClr val="tx1"/>
                                        </a:solidFill>
                                        <a:latin typeface="Cambria Math" panose="02040503050406030204" pitchFamily="18" charset="0"/>
                                      </a:rPr>
                                    </m:ctrlPr>
                                  </m:sSubPr>
                                  <m:e>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𝑦</m:t>
                                    </m:r>
                                  </m:sub>
                                </m:sSub>
                              </m:oMath>
                            </m:oMathPara>
                          </a14:m>
                          <a:endParaRPr lang="en-US" altLang="zh-CN" sz="1600" b="0" dirty="0" smtClean="0">
                            <a:solidFill>
                              <a:schemeClr val="tx1"/>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Times New Roman" panose="02020603050405020304" pitchFamily="18" charset="0"/>
                              <a:cs typeface="Times New Roman" panose="02020603050405020304" pitchFamily="18" charset="0"/>
                            </a:rPr>
                            <a:t>off axis</a:t>
                          </a:r>
                          <a:endParaRPr lang="zh-CN" altLang="en-US" sz="16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600" b="0" i="1" smtClean="0">
                                        <a:solidFill>
                                          <a:schemeClr val="tx1"/>
                                        </a:solidFill>
                                        <a:latin typeface="Cambria Math" panose="02040503050406030204" pitchFamily="18" charset="0"/>
                                      </a:rPr>
                                    </m:ctrlPr>
                                  </m:sSubPr>
                                  <m:e>
                                    <m:r>
                                      <m:rPr>
                                        <m:nor/>
                                      </m:rPr>
                                      <a:rPr lang="en-US" altLang="zh-CN" sz="1600" b="0" dirty="0" smtClean="0">
                                        <a:solidFill>
                                          <a:schemeClr val="tx1"/>
                                        </a:solidFill>
                                        <a:latin typeface="Times New Roman" panose="02020603050405020304" pitchFamily="18" charset="0"/>
                                        <a:cs typeface="Times New Roman" panose="02020603050405020304" pitchFamily="18" charset="0"/>
                                      </a:rPr>
                                      <m:t>11.8</m:t>
                                    </m:r>
                                    <m:r>
                                      <m:rPr>
                                        <m:nor/>
                                      </m:rPr>
                                      <a:rPr lang="en-US" altLang="zh-CN" sz="1600" b="0" i="0" dirty="0" smtClean="0">
                                        <a:solidFill>
                                          <a:schemeClr val="tx1"/>
                                        </a:solidFill>
                                        <a:latin typeface="Times New Roman" panose="02020603050405020304" pitchFamily="18" charset="0"/>
                                        <a:cs typeface="Times New Roman" panose="02020603050405020304" pitchFamily="18" charset="0"/>
                                      </a:rPr>
                                      <m:t> </m:t>
                                    </m:r>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𝑥</m:t>
                                    </m:r>
                                  </m:sub>
                                </m:sSub>
                                <m:r>
                                  <a:rPr lang="en-US" altLang="zh-CN" sz="1600" b="0" i="1">
                                    <a:solidFill>
                                      <a:schemeClr val="tx1"/>
                                    </a:solidFill>
                                    <a:latin typeface="Cambria Math" panose="02040503050406030204" pitchFamily="18" charset="0"/>
                                    <a:ea typeface="Cambria Math" panose="02040503050406030204" pitchFamily="18" charset="0"/>
                                  </a:rPr>
                                  <m:t>×</m:t>
                                </m:r>
                                <m:r>
                                  <a:rPr lang="en-US" altLang="zh-CN" sz="1600" b="0" i="1" smtClean="0">
                                    <a:solidFill>
                                      <a:schemeClr val="tx1"/>
                                    </a:solidFill>
                                    <a:latin typeface="Cambria Math" panose="02040503050406030204" pitchFamily="18" charset="0"/>
                                    <a:ea typeface="Cambria Math" panose="02040503050406030204" pitchFamily="18" charset="0"/>
                                  </a:rPr>
                                  <m:t>5</m:t>
                                </m:r>
                                <m:sSub>
                                  <m:sSubPr>
                                    <m:ctrlPr>
                                      <a:rPr lang="en-US" altLang="zh-CN" sz="1600" b="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 </m:t>
                                    </m:r>
                                    <m:r>
                                      <a:rPr lang="zh-CN" altLang="en-US" sz="1600" b="0" i="1">
                                        <a:solidFill>
                                          <a:schemeClr val="tx1"/>
                                        </a:solidFill>
                                        <a:latin typeface="Cambria Math" panose="02040503050406030204" pitchFamily="18" charset="0"/>
                                      </a:rPr>
                                      <m:t>𝜎</m:t>
                                    </m:r>
                                  </m:e>
                                  <m:sub>
                                    <m:r>
                                      <a:rPr lang="en-US" altLang="zh-CN" sz="1600" b="0" i="1">
                                        <a:solidFill>
                                          <a:schemeClr val="tx1"/>
                                        </a:solidFill>
                                        <a:latin typeface="Cambria Math" panose="02040503050406030204" pitchFamily="18" charset="0"/>
                                      </a:rPr>
                                      <m:t>𝑦</m:t>
                                    </m:r>
                                  </m:sub>
                                </m:sSub>
                              </m:oMath>
                            </m:oMathPara>
                          </a14:m>
                          <a:endParaRPr lang="en-US" altLang="zh-CN" sz="1600" b="0" dirty="0" smtClean="0">
                            <a:solidFill>
                              <a:schemeClr val="tx1"/>
                            </a:solidFill>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Times New Roman" panose="02020603050405020304" pitchFamily="18" charset="0"/>
                              <a:cs typeface="Times New Roman" panose="02020603050405020304" pitchFamily="18" charset="0"/>
                            </a:rPr>
                            <a:t>off axis</a:t>
                          </a:r>
                          <a:endParaRPr lang="zh-CN" altLang="en-US" sz="1600" b="0"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289560">
                    <a:tc>
                      <a:txBody>
                        <a:bodyPr/>
                        <a:lstStyle/>
                        <a:p>
                          <a:pPr algn="l"/>
                          <a:r>
                            <a:rPr lang="en-US" altLang="zh-CN" sz="1600" b="0" dirty="0" smtClean="0">
                              <a:solidFill>
                                <a:schemeClr val="tx1"/>
                              </a:solidFill>
                              <a:latin typeface="Times New Roman" panose="02020603050405020304" pitchFamily="18" charset="0"/>
                              <a:cs typeface="Times New Roman" panose="02020603050405020304" pitchFamily="18" charset="0"/>
                            </a:rPr>
                            <a:t>Beam</a:t>
                          </a:r>
                          <a:r>
                            <a:rPr lang="en-US" altLang="zh-CN" sz="1600" b="0" baseline="0" dirty="0" smtClean="0">
                              <a:solidFill>
                                <a:schemeClr val="tx1"/>
                              </a:solidFill>
                              <a:latin typeface="Times New Roman" panose="02020603050405020304" pitchFamily="18" charset="0"/>
                              <a:cs typeface="Times New Roman" panose="02020603050405020304" pitchFamily="18" charset="0"/>
                            </a:rPr>
                            <a:t> lifetime (mainly </a:t>
                          </a:r>
                          <a:r>
                            <a:rPr lang="en-US" altLang="zh-CN" sz="16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bhabha</a:t>
                          </a:r>
                          <a:r>
                            <a:rPr lang="en-US" altLang="zh-CN" sz="1600" b="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 and </a:t>
                          </a:r>
                          <a:r>
                            <a:rPr lang="en-US" altLang="zh-CN" sz="16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beamstrahlung</a:t>
                          </a:r>
                          <a:r>
                            <a:rPr lang="en-US" altLang="zh-CN" sz="1600" b="0" baseline="0" dirty="0" smtClean="0">
                              <a:solidFill>
                                <a:schemeClr val="tx1"/>
                              </a:solidFill>
                              <a:latin typeface="Times New Roman" panose="02020603050405020304" pitchFamily="18" charset="0"/>
                              <a:cs typeface="Times New Roman" panose="02020603050405020304" pitchFamily="18" charset="0"/>
                            </a:rPr>
                            <a:t>)</a:t>
                          </a:r>
                          <a:r>
                            <a:rPr lang="en-US" altLang="zh-CN" sz="16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altLang="zh-CN" sz="1600" b="0" baseline="0" dirty="0" smtClean="0">
                              <a:solidFill>
                                <a:schemeClr val="tx1"/>
                              </a:solidFill>
                              <a:latin typeface="Times New Roman" panose="02020603050405020304" pitchFamily="18" charset="0"/>
                              <a:cs typeface="Times New Roman" panose="02020603050405020304" pitchFamily="18" charset="0"/>
                            </a:rPr>
                            <a:t>[min]</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0" dirty="0" smtClean="0">
                              <a:solidFill>
                                <a:schemeClr val="tx1"/>
                              </a:solidFill>
                              <a:latin typeface="Times New Roman" panose="02020603050405020304" pitchFamily="18" charset="0"/>
                              <a:cs typeface="Times New Roman" panose="02020603050405020304" pitchFamily="18" charset="0"/>
                            </a:rPr>
                            <a:t>18</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Times New Roman" panose="02020603050405020304" pitchFamily="18" charset="0"/>
                              <a:cs typeface="Times New Roman" panose="02020603050405020304" pitchFamily="18" charset="0"/>
                            </a:rPr>
                            <a:t>20</a:t>
                          </a:r>
                          <a:endParaRPr lang="zh-CN" altLang="en-US" sz="16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Times New Roman" panose="02020603050405020304" pitchFamily="18" charset="0"/>
                              <a:cs typeface="Times New Roman" panose="02020603050405020304" pitchFamily="18" charset="0"/>
                            </a:rPr>
                            <a:t>55</a:t>
                          </a:r>
                          <a:endParaRPr lang="zh-CN" altLang="en-US" sz="16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Times New Roman" panose="02020603050405020304" pitchFamily="18" charset="0"/>
                              <a:cs typeface="Times New Roman" panose="02020603050405020304" pitchFamily="18" charset="0"/>
                            </a:rPr>
                            <a:t>80</a:t>
                          </a:r>
                          <a:endParaRPr lang="zh-CN" altLang="en-US" sz="1600" b="0"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61552911"/>
                      </a:ext>
                    </a:extLst>
                  </a:tr>
                  <a:tr h="289560">
                    <a:tc>
                      <a:txBody>
                        <a:bodyPr/>
                        <a:lstStyle/>
                        <a:p>
                          <a:pPr algn="l"/>
                          <a:r>
                            <a:rPr lang="en-US" altLang="zh-CN" sz="1600" b="0" dirty="0" smtClean="0">
                              <a:solidFill>
                                <a:schemeClr val="tx1"/>
                              </a:solidFill>
                              <a:latin typeface="Times New Roman" panose="02020603050405020304" pitchFamily="18" charset="0"/>
                              <a:cs typeface="Times New Roman" panose="02020603050405020304" pitchFamily="18" charset="0"/>
                            </a:rPr>
                            <a:t>Energy acceptance</a:t>
                          </a:r>
                          <a:r>
                            <a:rPr lang="en-US" altLang="zh-CN" sz="1600" b="0" baseline="0" dirty="0" smtClean="0">
                              <a:solidFill>
                                <a:schemeClr val="tx1"/>
                              </a:solidFill>
                              <a:latin typeface="Times New Roman" panose="02020603050405020304" pitchFamily="18" charset="0"/>
                              <a:cs typeface="Times New Roman" panose="02020603050405020304" pitchFamily="18" charset="0"/>
                            </a:rPr>
                            <a:t> </a:t>
                          </a:r>
                        </a:p>
                        <a:p>
                          <a:pPr algn="l"/>
                          <a:r>
                            <a:rPr lang="en-US" altLang="zh-CN" sz="1600" b="0" dirty="0" smtClean="0">
                              <a:solidFill>
                                <a:schemeClr val="tx1"/>
                              </a:solidFill>
                              <a:latin typeface="Times New Roman" panose="02020603050405020304" pitchFamily="18" charset="0"/>
                              <a:cs typeface="Times New Roman" panose="02020603050405020304" pitchFamily="18" charset="0"/>
                            </a:rPr>
                            <a:t>requirement </a:t>
                          </a:r>
                          <a:r>
                            <a:rPr lang="en-US" altLang="zh-CN" sz="1600" b="0" baseline="0" dirty="0" smtClean="0">
                              <a:solidFill>
                                <a:schemeClr val="tx1"/>
                              </a:solidFill>
                              <a:latin typeface="Times New Roman" panose="02020603050405020304" pitchFamily="18" charset="0"/>
                              <a:cs typeface="Times New Roman" panose="02020603050405020304" pitchFamily="18" charset="0"/>
                            </a:rPr>
                            <a:t>from beam lifetime [%]</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0" dirty="0" smtClean="0">
                              <a:solidFill>
                                <a:schemeClr val="tx1"/>
                              </a:solidFill>
                              <a:latin typeface="Times New Roman" panose="02020603050405020304" pitchFamily="18" charset="0"/>
                              <a:cs typeface="Times New Roman" panose="02020603050405020304" pitchFamily="18" charset="0"/>
                            </a:rPr>
                            <a:t>2.3</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Times New Roman" panose="02020603050405020304" pitchFamily="18" charset="0"/>
                              <a:cs typeface="Times New Roman" panose="02020603050405020304" pitchFamily="18" charset="0"/>
                            </a:rPr>
                            <a:t>1.7</a:t>
                          </a:r>
                          <a:endParaRPr lang="zh-CN" altLang="en-US" sz="16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Times New Roman" panose="02020603050405020304" pitchFamily="18" charset="0"/>
                              <a:cs typeface="Times New Roman" panose="02020603050405020304" pitchFamily="18" charset="0"/>
                            </a:rPr>
                            <a:t>1.2</a:t>
                          </a:r>
                          <a:endParaRPr lang="zh-CN" altLang="en-US" sz="16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Times New Roman" panose="02020603050405020304" pitchFamily="18" charset="0"/>
                              <a:cs typeface="Times New Roman" panose="02020603050405020304" pitchFamily="18" charset="0"/>
                            </a:rPr>
                            <a:t>1.3</a:t>
                          </a:r>
                          <a:endParaRPr lang="zh-CN" altLang="en-US" sz="1600" b="0"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mc:Choice>
        <mc:Fallback xmlns="">
          <p:graphicFrame>
            <p:nvGraphicFramePr>
              <p:cNvPr id="12" name="表格 11"/>
              <p:cNvGraphicFramePr>
                <a:graphicFrameLocks noGrp="1"/>
              </p:cNvGraphicFramePr>
              <p:nvPr>
                <p:extLst>
                  <p:ext uri="{D42A27DB-BD31-4B8C-83A1-F6EECF244321}">
                    <p14:modId xmlns:p14="http://schemas.microsoft.com/office/powerpoint/2010/main" val="23154235"/>
                  </p:ext>
                </p:extLst>
              </p:nvPr>
            </p:nvGraphicFramePr>
            <p:xfrm>
              <a:off x="748131" y="1607361"/>
              <a:ext cx="11164908" cy="3421761"/>
            </p:xfrm>
            <a:graphic>
              <a:graphicData uri="http://schemas.openxmlformats.org/drawingml/2006/table">
                <a:tbl>
                  <a:tblPr firstRow="1" bandRow="1">
                    <a:tableStyleId>{5C22544A-7EE6-4342-B048-85BDC9FD1C3A}</a:tableStyleId>
                  </a:tblPr>
                  <a:tblGrid>
                    <a:gridCol w="2720703">
                      <a:extLst>
                        <a:ext uri="{9D8B030D-6E8A-4147-A177-3AD203B41FA5}">
                          <a16:colId xmlns:a16="http://schemas.microsoft.com/office/drawing/2014/main" val="1838936193"/>
                        </a:ext>
                      </a:extLst>
                    </a:gridCol>
                    <a:gridCol w="2090057">
                      <a:extLst>
                        <a:ext uri="{9D8B030D-6E8A-4147-A177-3AD203B41FA5}">
                          <a16:colId xmlns:a16="http://schemas.microsoft.com/office/drawing/2014/main" val="4224557666"/>
                        </a:ext>
                      </a:extLst>
                    </a:gridCol>
                    <a:gridCol w="2108719">
                      <a:extLst>
                        <a:ext uri="{9D8B030D-6E8A-4147-A177-3AD203B41FA5}">
                          <a16:colId xmlns:a16="http://schemas.microsoft.com/office/drawing/2014/main" val="542674080"/>
                        </a:ext>
                      </a:extLst>
                    </a:gridCol>
                    <a:gridCol w="2146041">
                      <a:extLst>
                        <a:ext uri="{9D8B030D-6E8A-4147-A177-3AD203B41FA5}">
                          <a16:colId xmlns:a16="http://schemas.microsoft.com/office/drawing/2014/main" val="3589964933"/>
                        </a:ext>
                      </a:extLst>
                    </a:gridCol>
                    <a:gridCol w="2099388">
                      <a:extLst>
                        <a:ext uri="{9D8B030D-6E8A-4147-A177-3AD203B41FA5}">
                          <a16:colId xmlns:a16="http://schemas.microsoft.com/office/drawing/2014/main" val="3909266692"/>
                        </a:ext>
                      </a:extLst>
                    </a:gridCol>
                  </a:tblGrid>
                  <a:tr h="335280">
                    <a:tc>
                      <a:txBody>
                        <a:bodyPr/>
                        <a:lstStyle/>
                        <a:p>
                          <a:pPr algn="ct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1" dirty="0" smtClean="0">
                              <a:solidFill>
                                <a:schemeClr val="tx1"/>
                              </a:solidFill>
                              <a:latin typeface="Times New Roman" panose="02020603050405020304" pitchFamily="18" charset="0"/>
                              <a:cs typeface="Times New Roman" panose="02020603050405020304" pitchFamily="18" charset="0"/>
                            </a:rPr>
                            <a:t>ttbar</a:t>
                          </a:r>
                          <a:endParaRPr lang="zh-CN" alt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1" dirty="0" smtClean="0">
                              <a:solidFill>
                                <a:schemeClr val="tx1"/>
                              </a:solidFill>
                              <a:latin typeface="Times New Roman" panose="02020603050405020304" pitchFamily="18" charset="0"/>
                              <a:cs typeface="Times New Roman" panose="02020603050405020304" pitchFamily="18" charset="0"/>
                            </a:rPr>
                            <a:t>Higgs</a:t>
                          </a:r>
                          <a:endParaRPr lang="zh-CN" alt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1" dirty="0" smtClean="0">
                              <a:solidFill>
                                <a:schemeClr val="tx1"/>
                              </a:solidFill>
                              <a:latin typeface="Times New Roman" panose="02020603050405020304" pitchFamily="18" charset="0"/>
                              <a:cs typeface="Times New Roman" panose="02020603050405020304" pitchFamily="18" charset="0"/>
                            </a:rPr>
                            <a:t>W</a:t>
                          </a:r>
                          <a:endParaRPr lang="zh-CN" altLang="en-US"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1" dirty="0" smtClean="0">
                              <a:solidFill>
                                <a:schemeClr val="tx1"/>
                              </a:solidFill>
                              <a:latin typeface="Times New Roman" panose="02020603050405020304" pitchFamily="18" charset="0"/>
                              <a:cs typeface="Times New Roman" panose="02020603050405020304" pitchFamily="18" charset="0"/>
                            </a:rPr>
                            <a:t>Z</a:t>
                          </a:r>
                          <a:endParaRPr lang="zh-CN" altLang="en-US" sz="16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41663356"/>
                      </a:ext>
                    </a:extLst>
                  </a:tr>
                  <a:tr h="579120">
                    <a:tc>
                      <a:txBody>
                        <a:bodyPr/>
                        <a:lstStyle/>
                        <a:p>
                          <a:pPr algn="l"/>
                          <a:r>
                            <a:rPr lang="en-US" altLang="zh-CN" sz="1600" b="0" dirty="0" smtClean="0">
                              <a:solidFill>
                                <a:schemeClr val="tx1"/>
                              </a:solidFill>
                              <a:latin typeface="Times New Roman" panose="02020603050405020304" pitchFamily="18" charset="0"/>
                              <a:cs typeface="Times New Roman" panose="02020603050405020304" pitchFamily="18" charset="0"/>
                            </a:rPr>
                            <a:t>Horizontal Emittance</a:t>
                          </a:r>
                          <a:r>
                            <a:rPr lang="en-US" altLang="zh-CN" sz="1600" b="0" baseline="0" dirty="0" smtClean="0">
                              <a:solidFill>
                                <a:schemeClr val="tx1"/>
                              </a:solidFill>
                              <a:latin typeface="Times New Roman" panose="02020603050405020304" pitchFamily="18" charset="0"/>
                              <a:cs typeface="Times New Roman" panose="02020603050405020304" pitchFamily="18" charset="0"/>
                            </a:rPr>
                            <a:t> in collider/booster [nm]</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zh-CN"/>
                        </a:p>
                      </a:txBody>
                      <a:tcPr>
                        <a:blipFill>
                          <a:blip r:embed="rId5"/>
                          <a:stretch>
                            <a:fillRect l="-130612" t="-60000" r="-305248" b="-447368"/>
                          </a:stretch>
                        </a:blipFill>
                      </a:tcPr>
                    </a:tc>
                    <a:tc>
                      <a:txBody>
                        <a:bodyPr/>
                        <a:lstStyle/>
                        <a:p>
                          <a:endParaRPr lang="zh-CN"/>
                        </a:p>
                      </a:txBody>
                      <a:tcPr>
                        <a:blipFill>
                          <a:blip r:embed="rId5"/>
                          <a:stretch>
                            <a:fillRect l="-228613" t="-60000" r="-202601" b="-447368"/>
                          </a:stretch>
                        </a:blipFill>
                      </a:tcPr>
                    </a:tc>
                    <a:tc>
                      <a:txBody>
                        <a:bodyPr/>
                        <a:lstStyle/>
                        <a:p>
                          <a:endParaRPr lang="zh-CN"/>
                        </a:p>
                      </a:txBody>
                      <a:tcPr>
                        <a:blipFill>
                          <a:blip r:embed="rId5"/>
                          <a:stretch>
                            <a:fillRect l="-323011" t="-60000" r="-99148" b="-447368"/>
                          </a:stretch>
                        </a:blipFill>
                      </a:tcPr>
                    </a:tc>
                    <a:tc>
                      <a:txBody>
                        <a:bodyPr/>
                        <a:lstStyle/>
                        <a:p>
                          <a:endParaRPr lang="zh-CN"/>
                        </a:p>
                      </a:txBody>
                      <a:tcPr>
                        <a:blipFill>
                          <a:blip r:embed="rId5"/>
                          <a:stretch>
                            <a:fillRect l="-431594" t="-60000" r="-1159" b="-447368"/>
                          </a:stretch>
                        </a:blipFill>
                      </a:tcPr>
                    </a:tc>
                    <a:extLst>
                      <a:ext uri="{0D108BD9-81ED-4DB2-BD59-A6C34878D82A}">
                        <a16:rowId xmlns:a16="http://schemas.microsoft.com/office/drawing/2014/main" val="2408217953"/>
                      </a:ext>
                    </a:extLst>
                  </a:tr>
                  <a:tr h="1105281">
                    <a:tc>
                      <a:txBody>
                        <a:bodyPr/>
                        <a:lstStyle/>
                        <a:p>
                          <a:pPr algn="l"/>
                          <a:r>
                            <a:rPr lang="en-US" altLang="zh-CN" sz="1600" b="0" dirty="0" smtClean="0">
                              <a:solidFill>
                                <a:schemeClr val="tx1"/>
                              </a:solidFill>
                              <a:latin typeface="Times New Roman" panose="02020603050405020304" pitchFamily="18" charset="0"/>
                              <a:cs typeface="Times New Roman" panose="02020603050405020304" pitchFamily="18" charset="0"/>
                            </a:rPr>
                            <a:t>DA requirement from injection</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zh-CN"/>
                        </a:p>
                      </a:txBody>
                      <a:tcPr>
                        <a:blipFill>
                          <a:blip r:embed="rId5"/>
                          <a:stretch>
                            <a:fillRect l="-130612" t="-83516" r="-305248" b="-133516"/>
                          </a:stretch>
                        </a:blipFill>
                      </a:tcPr>
                    </a:tc>
                    <a:tc>
                      <a:txBody>
                        <a:bodyPr/>
                        <a:lstStyle/>
                        <a:p>
                          <a:endParaRPr lang="zh-CN"/>
                        </a:p>
                      </a:txBody>
                      <a:tcPr>
                        <a:blipFill>
                          <a:blip r:embed="rId5"/>
                          <a:stretch>
                            <a:fillRect l="-228613" t="-83516" r="-202601" b="-133516"/>
                          </a:stretch>
                        </a:blipFill>
                      </a:tcPr>
                    </a:tc>
                    <a:tc>
                      <a:txBody>
                        <a:bodyPr/>
                        <a:lstStyle/>
                        <a:p>
                          <a:endParaRPr lang="zh-CN"/>
                        </a:p>
                      </a:txBody>
                      <a:tcPr>
                        <a:blipFill>
                          <a:blip r:embed="rId5"/>
                          <a:stretch>
                            <a:fillRect l="-323011" t="-83516" r="-99148" b="-133516"/>
                          </a:stretch>
                        </a:blipFill>
                      </a:tcPr>
                    </a:tc>
                    <a:tc>
                      <a:txBody>
                        <a:bodyPr/>
                        <a:lstStyle/>
                        <a:p>
                          <a:endParaRPr lang="zh-CN"/>
                        </a:p>
                      </a:txBody>
                      <a:tcPr>
                        <a:blipFill>
                          <a:blip r:embed="rId5"/>
                          <a:stretch>
                            <a:fillRect l="-431594" t="-83516" r="-1159" b="-133516"/>
                          </a:stretch>
                        </a:blipFill>
                      </a:tcPr>
                    </a:tc>
                    <a:extLst>
                      <a:ext uri="{0D108BD9-81ED-4DB2-BD59-A6C34878D82A}">
                        <a16:rowId xmlns:a16="http://schemas.microsoft.com/office/drawing/2014/main" val="10002"/>
                      </a:ext>
                    </a:extLst>
                  </a:tr>
                  <a:tr h="579120">
                    <a:tc>
                      <a:txBody>
                        <a:bodyPr/>
                        <a:lstStyle/>
                        <a:p>
                          <a:pPr algn="l"/>
                          <a:r>
                            <a:rPr lang="en-US" altLang="zh-CN" sz="1600" b="0" dirty="0" smtClean="0">
                              <a:solidFill>
                                <a:schemeClr val="tx1"/>
                              </a:solidFill>
                              <a:latin typeface="Times New Roman" panose="02020603050405020304" pitchFamily="18" charset="0"/>
                              <a:cs typeface="Times New Roman" panose="02020603050405020304" pitchFamily="18" charset="0"/>
                            </a:rPr>
                            <a:t>Beam</a:t>
                          </a:r>
                          <a:r>
                            <a:rPr lang="en-US" altLang="zh-CN" sz="1600" b="0" baseline="0" dirty="0" smtClean="0">
                              <a:solidFill>
                                <a:schemeClr val="tx1"/>
                              </a:solidFill>
                              <a:latin typeface="Times New Roman" panose="02020603050405020304" pitchFamily="18" charset="0"/>
                              <a:cs typeface="Times New Roman" panose="02020603050405020304" pitchFamily="18" charset="0"/>
                            </a:rPr>
                            <a:t> lifetime (mainly </a:t>
                          </a:r>
                          <a:r>
                            <a:rPr lang="en-US" altLang="zh-CN" sz="16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bhabha</a:t>
                          </a:r>
                          <a:r>
                            <a:rPr lang="en-US" altLang="zh-CN" sz="1600" b="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 and </a:t>
                          </a:r>
                          <a:r>
                            <a:rPr lang="en-US" altLang="zh-CN" sz="16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beamstrahlung</a:t>
                          </a:r>
                          <a:r>
                            <a:rPr lang="en-US" altLang="zh-CN" sz="1600" b="0" baseline="0" dirty="0" smtClean="0">
                              <a:solidFill>
                                <a:schemeClr val="tx1"/>
                              </a:solidFill>
                              <a:latin typeface="Times New Roman" panose="02020603050405020304" pitchFamily="18" charset="0"/>
                              <a:cs typeface="Times New Roman" panose="02020603050405020304" pitchFamily="18" charset="0"/>
                            </a:rPr>
                            <a:t>)</a:t>
                          </a:r>
                          <a:r>
                            <a:rPr lang="en-US" altLang="zh-CN" sz="16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altLang="zh-CN" sz="1600" b="0" baseline="0" dirty="0" smtClean="0">
                              <a:solidFill>
                                <a:schemeClr val="tx1"/>
                              </a:solidFill>
                              <a:latin typeface="Times New Roman" panose="02020603050405020304" pitchFamily="18" charset="0"/>
                              <a:cs typeface="Times New Roman" panose="02020603050405020304" pitchFamily="18" charset="0"/>
                            </a:rPr>
                            <a:t>[min]</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0" dirty="0" smtClean="0">
                              <a:solidFill>
                                <a:schemeClr val="tx1"/>
                              </a:solidFill>
                              <a:latin typeface="Times New Roman" panose="02020603050405020304" pitchFamily="18" charset="0"/>
                              <a:cs typeface="Times New Roman" panose="02020603050405020304" pitchFamily="18" charset="0"/>
                            </a:rPr>
                            <a:t>18</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Times New Roman" panose="02020603050405020304" pitchFamily="18" charset="0"/>
                              <a:cs typeface="Times New Roman" panose="02020603050405020304" pitchFamily="18" charset="0"/>
                            </a:rPr>
                            <a:t>20</a:t>
                          </a:r>
                          <a:endParaRPr lang="zh-CN" altLang="en-US" sz="16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Times New Roman" panose="02020603050405020304" pitchFamily="18" charset="0"/>
                              <a:cs typeface="Times New Roman" panose="02020603050405020304" pitchFamily="18" charset="0"/>
                            </a:rPr>
                            <a:t>55</a:t>
                          </a:r>
                          <a:endParaRPr lang="zh-CN" altLang="en-US" sz="16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Times New Roman" panose="02020603050405020304" pitchFamily="18" charset="0"/>
                              <a:cs typeface="Times New Roman" panose="02020603050405020304" pitchFamily="18" charset="0"/>
                            </a:rPr>
                            <a:t>80</a:t>
                          </a:r>
                          <a:endParaRPr lang="zh-CN" altLang="en-US" sz="1600" b="0"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61552911"/>
                      </a:ext>
                    </a:extLst>
                  </a:tr>
                  <a:tr h="822960">
                    <a:tc>
                      <a:txBody>
                        <a:bodyPr/>
                        <a:lstStyle/>
                        <a:p>
                          <a:pPr algn="l"/>
                          <a:r>
                            <a:rPr lang="en-US" altLang="zh-CN" sz="1600" b="0" dirty="0" smtClean="0">
                              <a:solidFill>
                                <a:schemeClr val="tx1"/>
                              </a:solidFill>
                              <a:latin typeface="Times New Roman" panose="02020603050405020304" pitchFamily="18" charset="0"/>
                              <a:cs typeface="Times New Roman" panose="02020603050405020304" pitchFamily="18" charset="0"/>
                            </a:rPr>
                            <a:t>Energy acceptance</a:t>
                          </a:r>
                          <a:r>
                            <a:rPr lang="en-US" altLang="zh-CN" sz="1600" b="0" baseline="0" dirty="0" smtClean="0">
                              <a:solidFill>
                                <a:schemeClr val="tx1"/>
                              </a:solidFill>
                              <a:latin typeface="Times New Roman" panose="02020603050405020304" pitchFamily="18" charset="0"/>
                              <a:cs typeface="Times New Roman" panose="02020603050405020304" pitchFamily="18" charset="0"/>
                            </a:rPr>
                            <a:t> </a:t>
                          </a:r>
                        </a:p>
                        <a:p>
                          <a:pPr algn="l"/>
                          <a:r>
                            <a:rPr lang="en-US" altLang="zh-CN" sz="1600" b="0" dirty="0" smtClean="0">
                              <a:solidFill>
                                <a:schemeClr val="tx1"/>
                              </a:solidFill>
                              <a:latin typeface="Times New Roman" panose="02020603050405020304" pitchFamily="18" charset="0"/>
                              <a:cs typeface="Times New Roman" panose="02020603050405020304" pitchFamily="18" charset="0"/>
                            </a:rPr>
                            <a:t>requirement </a:t>
                          </a:r>
                          <a:r>
                            <a:rPr lang="en-US" altLang="zh-CN" sz="1600" b="0" baseline="0" dirty="0" smtClean="0">
                              <a:solidFill>
                                <a:schemeClr val="tx1"/>
                              </a:solidFill>
                              <a:latin typeface="Times New Roman" panose="02020603050405020304" pitchFamily="18" charset="0"/>
                              <a:cs typeface="Times New Roman" panose="02020603050405020304" pitchFamily="18" charset="0"/>
                            </a:rPr>
                            <a:t>from beam lifetime [%]</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600" b="0" dirty="0" smtClean="0">
                              <a:solidFill>
                                <a:schemeClr val="tx1"/>
                              </a:solidFill>
                              <a:latin typeface="Times New Roman" panose="02020603050405020304" pitchFamily="18" charset="0"/>
                              <a:cs typeface="Times New Roman" panose="02020603050405020304" pitchFamily="18" charset="0"/>
                            </a:rPr>
                            <a:t>2.3</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Times New Roman" panose="02020603050405020304" pitchFamily="18" charset="0"/>
                              <a:cs typeface="Times New Roman" panose="02020603050405020304" pitchFamily="18" charset="0"/>
                            </a:rPr>
                            <a:t>1.7</a:t>
                          </a:r>
                          <a:endParaRPr lang="zh-CN" altLang="en-US" sz="16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Times New Roman" panose="02020603050405020304" pitchFamily="18" charset="0"/>
                              <a:cs typeface="Times New Roman" panose="02020603050405020304" pitchFamily="18" charset="0"/>
                            </a:rPr>
                            <a:t>1.2</a:t>
                          </a:r>
                          <a:endParaRPr lang="zh-CN" altLang="en-US" sz="16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0" dirty="0" smtClean="0">
                              <a:solidFill>
                                <a:schemeClr val="tx1"/>
                              </a:solidFill>
                              <a:latin typeface="Times New Roman" panose="02020603050405020304" pitchFamily="18" charset="0"/>
                              <a:cs typeface="Times New Roman" panose="02020603050405020304" pitchFamily="18" charset="0"/>
                            </a:rPr>
                            <a:t>1.3</a:t>
                          </a:r>
                          <a:endParaRPr lang="zh-CN" altLang="en-US" sz="1600" b="0"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1579775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a:spLocks noGrp="1"/>
          </p:cNvSpPr>
          <p:nvPr>
            <p:ph type="title"/>
          </p:nvPr>
        </p:nvSpPr>
        <p:spPr>
          <a:xfrm>
            <a:off x="1724025" y="70934"/>
            <a:ext cx="8363997" cy="1325563"/>
          </a:xfrm>
        </p:spPr>
        <p:txBody>
          <a:bodyPr>
            <a:normAutofit/>
          </a:bodyPr>
          <a:lstStyle/>
          <a:p>
            <a:pPr algn="ctr"/>
            <a:r>
              <a:rPr lang="en-US" altLang="zh-CN" sz="3200" b="1" dirty="0" smtClean="0">
                <a:solidFill>
                  <a:srgbClr val="0070C0"/>
                </a:solidFill>
                <a:latin typeface="+mn-lt"/>
              </a:rPr>
              <a:t>Dynamic aperture @ Higgs and ttbar</a:t>
            </a:r>
            <a:endParaRPr lang="zh-CN" altLang="en-US" sz="3200" b="1" dirty="0">
              <a:solidFill>
                <a:srgbClr val="0070C0"/>
              </a:solidFill>
              <a:latin typeface="+mn-lt"/>
            </a:endParaRPr>
          </a:p>
        </p:txBody>
      </p:sp>
      <p:pic>
        <p:nvPicPr>
          <p:cNvPr id="12"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6" name="灯片编号占位符 5"/>
          <p:cNvSpPr>
            <a:spLocks noGrp="1"/>
          </p:cNvSpPr>
          <p:nvPr>
            <p:ph type="sldNum" sz="quarter" idx="12"/>
          </p:nvPr>
        </p:nvSpPr>
        <p:spPr/>
        <p:txBody>
          <a:bodyPr/>
          <a:lstStyle/>
          <a:p>
            <a:fld id="{22E91457-C063-4D8E-B76C-6152AF5215F9}" type="slidenum">
              <a:rPr lang="zh-CN" altLang="en-US" smtClean="0"/>
              <a:t>13</a:t>
            </a:fld>
            <a:endParaRPr lang="zh-CN" altLang="en-US"/>
          </a:p>
        </p:txBody>
      </p:sp>
      <p:sp>
        <p:nvSpPr>
          <p:cNvPr id="32" name="内容占位符 2"/>
          <p:cNvSpPr>
            <a:spLocks noGrp="1"/>
          </p:cNvSpPr>
          <p:nvPr>
            <p:ph idx="1"/>
          </p:nvPr>
        </p:nvSpPr>
        <p:spPr>
          <a:xfrm>
            <a:off x="1345904" y="1241162"/>
            <a:ext cx="10767952" cy="1036968"/>
          </a:xfrm>
        </p:spPr>
        <p:txBody>
          <a:bodyPr>
            <a:normAutofit/>
          </a:bodyPr>
          <a:lstStyle/>
          <a:p>
            <a:r>
              <a:rPr lang="en-US" altLang="zh-CN" sz="1600" dirty="0">
                <a:latin typeface="Times New Roman" panose="02020603050405020304" pitchFamily="18" charset="0"/>
                <a:cs typeface="Times New Roman" panose="02020603050405020304" pitchFamily="18" charset="0"/>
              </a:rPr>
              <a:t>Tracking to get DA </a:t>
            </a:r>
            <a:r>
              <a:rPr lang="en-US" altLang="zh-CN" sz="1600" b="1" dirty="0">
                <a:latin typeface="Times New Roman" panose="02020603050405020304" pitchFamily="18" charset="0"/>
                <a:cs typeface="Times New Roman" panose="02020603050405020304" pitchFamily="18" charset="0"/>
              </a:rPr>
              <a:t>without errors</a:t>
            </a:r>
            <a:r>
              <a:rPr lang="en-US" altLang="zh-CN" sz="1600" dirty="0">
                <a:latin typeface="Times New Roman" panose="02020603050405020304" pitchFamily="18" charset="0"/>
                <a:cs typeface="Times New Roman" panose="02020603050405020304" pitchFamily="18" charset="0"/>
              </a:rPr>
              <a:t>, with turns for one transvers damping time, with 4 initial </a:t>
            </a:r>
            <a:r>
              <a:rPr lang="en-US" altLang="zh-CN" sz="1600" dirty="0" smtClean="0">
                <a:latin typeface="Times New Roman" panose="02020603050405020304" pitchFamily="18" charset="0"/>
                <a:cs typeface="Times New Roman" panose="02020603050405020304" pitchFamily="18" charset="0"/>
              </a:rPr>
              <a:t>phases</a:t>
            </a:r>
          </a:p>
          <a:p>
            <a:r>
              <a:rPr lang="en-US" altLang="zh-CN" sz="1600" dirty="0" smtClean="0">
                <a:latin typeface="Times New Roman" panose="02020603050405020304" pitchFamily="18" charset="0"/>
                <a:cs typeface="Times New Roman" panose="02020603050405020304" pitchFamily="18" charset="0"/>
              </a:rPr>
              <a:t>DA optimized with 84 variables (64 arc sextupoles + 8 IR sextupoles + 4 multipoles + 8 phase advance)</a:t>
            </a:r>
          </a:p>
        </p:txBody>
      </p:sp>
      <p:graphicFrame>
        <p:nvGraphicFramePr>
          <p:cNvPr id="21" name="内容占位符 2"/>
          <p:cNvGraphicFramePr>
            <a:graphicFrameLocks/>
          </p:cNvGraphicFramePr>
          <p:nvPr>
            <p:extLst/>
          </p:nvPr>
        </p:nvGraphicFramePr>
        <p:xfrm>
          <a:off x="1672672" y="2297180"/>
          <a:ext cx="1608429" cy="3703320"/>
        </p:xfrm>
        <a:graphic>
          <a:graphicData uri="http://schemas.openxmlformats.org/drawingml/2006/table">
            <a:tbl>
              <a:tblPr firstRow="1" bandRow="1">
                <a:tableStyleId>{5C22544A-7EE6-4342-B048-85BDC9FD1C3A}</a:tableStyleId>
              </a:tblPr>
              <a:tblGrid>
                <a:gridCol w="1608429">
                  <a:extLst>
                    <a:ext uri="{9D8B030D-6E8A-4147-A177-3AD203B41FA5}">
                      <a16:colId xmlns:a16="http://schemas.microsoft.com/office/drawing/2014/main" val="1233461848"/>
                    </a:ext>
                  </a:extLst>
                </a:gridCol>
              </a:tblGrid>
              <a:tr h="370840">
                <a:tc>
                  <a:txBody>
                    <a:bodyPr/>
                    <a:lstStyle/>
                    <a:p>
                      <a:pPr marL="0" algn="l" defTabSz="914400" rtl="0" eaLnBrk="1" latinLnBrk="0" hangingPunct="1"/>
                      <a:r>
                        <a:rPr lang="en-US" altLang="zh-CN" sz="1400" b="1" kern="1200" dirty="0" smtClean="0">
                          <a:solidFill>
                            <a:schemeClr val="tx1"/>
                          </a:solidFill>
                          <a:latin typeface="Times New Roman" panose="02020603050405020304" pitchFamily="18" charset="0"/>
                          <a:ea typeface="+mn-ea"/>
                          <a:cs typeface="Times New Roman" panose="02020603050405020304" pitchFamily="18" charset="0"/>
                        </a:rPr>
                        <a:t>Effects included in tracking</a:t>
                      </a:r>
                      <a:endParaRPr lang="zh-CN" altLang="en-US" sz="14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6390715"/>
                  </a:ext>
                </a:extLst>
              </a:tr>
              <a:tr h="370840">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Synchrotron motion</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732846052"/>
                  </a:ext>
                </a:extLst>
              </a:tr>
              <a:tr h="370840">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Radiation loss in all magnets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588686501"/>
                  </a:ext>
                </a:extLst>
              </a:tr>
              <a:tr h="370840">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Tapering</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334324300"/>
                  </a:ext>
                </a:extLst>
              </a:tr>
              <a:tr h="370840">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Crab waist sextupole</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463087627"/>
                  </a:ext>
                </a:extLst>
              </a:tr>
              <a:tr h="370840">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Maxwellian fringes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193147769"/>
                  </a:ext>
                </a:extLst>
              </a:tr>
              <a:tr h="370840">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Kinematic terms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166728716"/>
                  </a:ext>
                </a:extLst>
              </a:tr>
              <a:tr h="370840">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Finite length of sextupole</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241332027"/>
                  </a:ext>
                </a:extLst>
              </a:tr>
            </a:tbl>
          </a:graphicData>
        </a:graphic>
      </p:graphicFrame>
      <p:grpSp>
        <p:nvGrpSpPr>
          <p:cNvPr id="23" name="组合 22"/>
          <p:cNvGrpSpPr/>
          <p:nvPr/>
        </p:nvGrpSpPr>
        <p:grpSpPr>
          <a:xfrm>
            <a:off x="3478099" y="2259515"/>
            <a:ext cx="7661388" cy="4410809"/>
            <a:chOff x="3478099" y="2259515"/>
            <a:chExt cx="7661388" cy="4410809"/>
          </a:xfrm>
        </p:grpSpPr>
        <p:pic>
          <p:nvPicPr>
            <p:cNvPr id="30" name="图片 29"/>
            <p:cNvPicPr>
              <a:picLocks noChangeAspect="1"/>
            </p:cNvPicPr>
            <p:nvPr/>
          </p:nvPicPr>
          <p:blipFill>
            <a:blip r:embed="rId5"/>
            <a:stretch>
              <a:fillRect/>
            </a:stretch>
          </p:blipFill>
          <p:spPr>
            <a:xfrm>
              <a:off x="6674554" y="2259515"/>
              <a:ext cx="3060849" cy="2135306"/>
            </a:xfrm>
            <a:prstGeom prst="rect">
              <a:avLst/>
            </a:prstGeom>
          </p:spPr>
        </p:pic>
        <p:pic>
          <p:nvPicPr>
            <p:cNvPr id="31" name="图片 30"/>
            <p:cNvPicPr>
              <a:picLocks noChangeAspect="1"/>
            </p:cNvPicPr>
            <p:nvPr/>
          </p:nvPicPr>
          <p:blipFill>
            <a:blip r:embed="rId6"/>
            <a:stretch>
              <a:fillRect/>
            </a:stretch>
          </p:blipFill>
          <p:spPr>
            <a:xfrm>
              <a:off x="3563573" y="2270025"/>
              <a:ext cx="3007934" cy="2128358"/>
            </a:xfrm>
            <a:prstGeom prst="rect">
              <a:avLst/>
            </a:prstGeom>
          </p:spPr>
        </p:pic>
        <p:pic>
          <p:nvPicPr>
            <p:cNvPr id="33" name="图片 32"/>
            <p:cNvPicPr>
              <a:picLocks noChangeAspect="1"/>
            </p:cNvPicPr>
            <p:nvPr/>
          </p:nvPicPr>
          <p:blipFill>
            <a:blip r:embed="rId7"/>
            <a:stretch>
              <a:fillRect/>
            </a:stretch>
          </p:blipFill>
          <p:spPr>
            <a:xfrm>
              <a:off x="6628835" y="4467303"/>
              <a:ext cx="3107929" cy="2203021"/>
            </a:xfrm>
            <a:prstGeom prst="rect">
              <a:avLst/>
            </a:prstGeom>
          </p:spPr>
        </p:pic>
        <p:pic>
          <p:nvPicPr>
            <p:cNvPr id="34" name="图片 33"/>
            <p:cNvPicPr>
              <a:picLocks noChangeAspect="1"/>
            </p:cNvPicPr>
            <p:nvPr/>
          </p:nvPicPr>
          <p:blipFill>
            <a:blip r:embed="rId8"/>
            <a:stretch>
              <a:fillRect/>
            </a:stretch>
          </p:blipFill>
          <p:spPr>
            <a:xfrm>
              <a:off x="3478099" y="4446164"/>
              <a:ext cx="3179185" cy="2211372"/>
            </a:xfrm>
            <a:prstGeom prst="rect">
              <a:avLst/>
            </a:prstGeom>
          </p:spPr>
        </p:pic>
        <p:sp>
          <p:nvSpPr>
            <p:cNvPr id="35" name="文本框 34"/>
            <p:cNvSpPr txBox="1"/>
            <p:nvPr/>
          </p:nvSpPr>
          <p:spPr>
            <a:xfrm>
              <a:off x="10025062" y="4989366"/>
              <a:ext cx="1114425" cy="369332"/>
            </a:xfrm>
            <a:prstGeom prst="rect">
              <a:avLst/>
            </a:prstGeom>
            <a:noFill/>
          </p:spPr>
          <p:txBody>
            <a:bodyPr wrap="square" rtlCol="0">
              <a:spAutoFit/>
            </a:bodyPr>
            <a:lstStyle/>
            <a:p>
              <a:r>
                <a:rPr lang="en-US" altLang="zh-CN" dirty="0" smtClean="0"/>
                <a:t>ttbar</a:t>
              </a:r>
            </a:p>
          </p:txBody>
        </p:sp>
        <p:sp>
          <p:nvSpPr>
            <p:cNvPr id="36" name="文本框 35"/>
            <p:cNvSpPr txBox="1"/>
            <p:nvPr/>
          </p:nvSpPr>
          <p:spPr>
            <a:xfrm>
              <a:off x="10025062" y="2838273"/>
              <a:ext cx="1114425" cy="369332"/>
            </a:xfrm>
            <a:prstGeom prst="rect">
              <a:avLst/>
            </a:prstGeom>
            <a:noFill/>
          </p:spPr>
          <p:txBody>
            <a:bodyPr wrap="square" rtlCol="0">
              <a:spAutoFit/>
            </a:bodyPr>
            <a:lstStyle/>
            <a:p>
              <a:r>
                <a:rPr lang="en-US" altLang="zh-CN" dirty="0" smtClean="0"/>
                <a:t>Higgs</a:t>
              </a:r>
            </a:p>
          </p:txBody>
        </p:sp>
        <p:cxnSp>
          <p:nvCxnSpPr>
            <p:cNvPr id="37" name="直接箭头连接符 36"/>
            <p:cNvCxnSpPr/>
            <p:nvPr/>
          </p:nvCxnSpPr>
          <p:spPr>
            <a:xfrm>
              <a:off x="3913379" y="3226787"/>
              <a:ext cx="26025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064113" y="3231455"/>
              <a:ext cx="620257" cy="276999"/>
            </a:xfrm>
            <a:prstGeom prst="rect">
              <a:avLst/>
            </a:prstGeom>
            <a:noFill/>
          </p:spPr>
          <p:txBody>
            <a:bodyPr wrap="square" rtlCol="0">
              <a:spAutoFit/>
            </a:bodyPr>
            <a:lstStyle/>
            <a:p>
              <a:r>
                <a:rPr lang="en-US" altLang="zh-CN" sz="1200" b="1" dirty="0" smtClean="0"/>
                <a:t>1.6 %</a:t>
              </a:r>
              <a:endParaRPr lang="zh-CN" altLang="en-US" sz="1200" b="1" dirty="0"/>
            </a:p>
          </p:txBody>
        </p:sp>
        <p:cxnSp>
          <p:nvCxnSpPr>
            <p:cNvPr id="40" name="直接箭头连接符 39"/>
            <p:cNvCxnSpPr/>
            <p:nvPr/>
          </p:nvCxnSpPr>
          <p:spPr>
            <a:xfrm>
              <a:off x="7058361" y="3229843"/>
              <a:ext cx="26025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8215489" y="3236789"/>
              <a:ext cx="620257" cy="276999"/>
            </a:xfrm>
            <a:prstGeom prst="rect">
              <a:avLst/>
            </a:prstGeom>
            <a:noFill/>
          </p:spPr>
          <p:txBody>
            <a:bodyPr wrap="square" rtlCol="0">
              <a:spAutoFit/>
            </a:bodyPr>
            <a:lstStyle/>
            <a:p>
              <a:r>
                <a:rPr lang="en-US" altLang="zh-CN" sz="1200" b="1" dirty="0" smtClean="0"/>
                <a:t>1.6 %</a:t>
              </a:r>
              <a:endParaRPr lang="zh-CN" altLang="en-US" sz="1200" b="1" dirty="0"/>
            </a:p>
          </p:txBody>
        </p:sp>
        <p:cxnSp>
          <p:nvCxnSpPr>
            <p:cNvPr id="42" name="直接箭头连接符 41"/>
            <p:cNvCxnSpPr/>
            <p:nvPr/>
          </p:nvCxnSpPr>
          <p:spPr>
            <a:xfrm>
              <a:off x="3905924" y="5444567"/>
              <a:ext cx="26025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5056658" y="5468417"/>
              <a:ext cx="620257" cy="276999"/>
            </a:xfrm>
            <a:prstGeom prst="rect">
              <a:avLst/>
            </a:prstGeom>
            <a:noFill/>
          </p:spPr>
          <p:txBody>
            <a:bodyPr wrap="square" rtlCol="0">
              <a:spAutoFit/>
            </a:bodyPr>
            <a:lstStyle/>
            <a:p>
              <a:r>
                <a:rPr lang="en-US" altLang="zh-CN" sz="1200" b="1" dirty="0" smtClean="0"/>
                <a:t>2.3 %</a:t>
              </a:r>
              <a:endParaRPr lang="zh-CN" altLang="en-US" sz="1200" b="1" dirty="0"/>
            </a:p>
          </p:txBody>
        </p:sp>
        <p:cxnSp>
          <p:nvCxnSpPr>
            <p:cNvPr id="44" name="直接箭头连接符 43"/>
            <p:cNvCxnSpPr/>
            <p:nvPr/>
          </p:nvCxnSpPr>
          <p:spPr>
            <a:xfrm>
              <a:off x="7044506" y="5456296"/>
              <a:ext cx="26025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8220816" y="5467358"/>
              <a:ext cx="620257" cy="276999"/>
            </a:xfrm>
            <a:prstGeom prst="rect">
              <a:avLst/>
            </a:prstGeom>
            <a:noFill/>
          </p:spPr>
          <p:txBody>
            <a:bodyPr wrap="square" rtlCol="0">
              <a:spAutoFit/>
            </a:bodyPr>
            <a:lstStyle/>
            <a:p>
              <a:r>
                <a:rPr lang="en-US" altLang="zh-CN" sz="1200" b="1" dirty="0" smtClean="0"/>
                <a:t>2.3 %</a:t>
              </a:r>
              <a:endParaRPr lang="zh-CN" altLang="en-US" sz="1200" b="1" dirty="0"/>
            </a:p>
          </p:txBody>
        </p:sp>
      </p:grpSp>
      <p:sp>
        <p:nvSpPr>
          <p:cNvPr id="2" name="页脚占位符 1"/>
          <p:cNvSpPr>
            <a:spLocks noGrp="1"/>
          </p:cNvSpPr>
          <p:nvPr>
            <p:ph type="ftr" sz="quarter" idx="11"/>
          </p:nvPr>
        </p:nvSpPr>
        <p:spPr/>
        <p:txBody>
          <a:bodyPr/>
          <a:lstStyle/>
          <a:p>
            <a:r>
              <a:rPr lang="en-US" altLang="zh-CN" smtClean="0"/>
              <a:t>Yiwei Wang, 24 Oct. 2022</a:t>
            </a:r>
            <a:endParaRPr lang="zh-CN" altLang="en-US"/>
          </a:p>
        </p:txBody>
      </p:sp>
    </p:spTree>
    <p:extLst>
      <p:ext uri="{BB962C8B-B14F-4D97-AF65-F5344CB8AC3E}">
        <p14:creationId xmlns:p14="http://schemas.microsoft.com/office/powerpoint/2010/main" val="305544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标题 1"/>
          <p:cNvSpPr>
            <a:spLocks noGrp="1"/>
          </p:cNvSpPr>
          <p:nvPr>
            <p:ph type="title"/>
          </p:nvPr>
        </p:nvSpPr>
        <p:spPr>
          <a:xfrm>
            <a:off x="2201322" y="70934"/>
            <a:ext cx="7886700" cy="1325563"/>
          </a:xfrm>
        </p:spPr>
        <p:txBody>
          <a:bodyPr>
            <a:normAutofit/>
          </a:bodyPr>
          <a:lstStyle/>
          <a:p>
            <a:pPr algn="ctr"/>
            <a:r>
              <a:rPr lang="en-US" altLang="zh-CN" sz="3200" b="1" dirty="0" smtClean="0">
                <a:solidFill>
                  <a:srgbClr val="0070C0"/>
                </a:solidFill>
                <a:latin typeface="+mn-lt"/>
              </a:rPr>
              <a:t>Dynamic aperture @ Z and W</a:t>
            </a:r>
            <a:endParaRPr lang="zh-CN" altLang="en-US" sz="3200" b="1" dirty="0">
              <a:solidFill>
                <a:srgbClr val="0070C0"/>
              </a:solidFill>
              <a:latin typeface="+mn-lt"/>
            </a:endParaRPr>
          </a:p>
        </p:txBody>
      </p:sp>
      <p:pic>
        <p:nvPicPr>
          <p:cNvPr id="12"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6" name="灯片编号占位符 5"/>
          <p:cNvSpPr>
            <a:spLocks noGrp="1"/>
          </p:cNvSpPr>
          <p:nvPr>
            <p:ph type="sldNum" sz="quarter" idx="12"/>
          </p:nvPr>
        </p:nvSpPr>
        <p:spPr/>
        <p:txBody>
          <a:bodyPr/>
          <a:lstStyle/>
          <a:p>
            <a:fld id="{22E91457-C063-4D8E-B76C-6152AF5215F9}" type="slidenum">
              <a:rPr lang="zh-CN" altLang="en-US" smtClean="0"/>
              <a:t>14</a:t>
            </a:fld>
            <a:endParaRPr lang="zh-CN" altLang="en-US"/>
          </a:p>
        </p:txBody>
      </p:sp>
      <p:graphicFrame>
        <p:nvGraphicFramePr>
          <p:cNvPr id="21" name="内容占位符 2"/>
          <p:cNvGraphicFramePr>
            <a:graphicFrameLocks/>
          </p:cNvGraphicFramePr>
          <p:nvPr>
            <p:extLst/>
          </p:nvPr>
        </p:nvGraphicFramePr>
        <p:xfrm>
          <a:off x="1729822" y="2306705"/>
          <a:ext cx="1608429" cy="3703320"/>
        </p:xfrm>
        <a:graphic>
          <a:graphicData uri="http://schemas.openxmlformats.org/drawingml/2006/table">
            <a:tbl>
              <a:tblPr firstRow="1" bandRow="1">
                <a:tableStyleId>{5C22544A-7EE6-4342-B048-85BDC9FD1C3A}</a:tableStyleId>
              </a:tblPr>
              <a:tblGrid>
                <a:gridCol w="1608429">
                  <a:extLst>
                    <a:ext uri="{9D8B030D-6E8A-4147-A177-3AD203B41FA5}">
                      <a16:colId xmlns:a16="http://schemas.microsoft.com/office/drawing/2014/main" val="1233461848"/>
                    </a:ext>
                  </a:extLst>
                </a:gridCol>
              </a:tblGrid>
              <a:tr h="370840">
                <a:tc>
                  <a:txBody>
                    <a:bodyPr/>
                    <a:lstStyle/>
                    <a:p>
                      <a:pPr marL="0" algn="l" defTabSz="914400" rtl="0" eaLnBrk="1" latinLnBrk="0" hangingPunct="1"/>
                      <a:r>
                        <a:rPr lang="en-US" altLang="zh-CN" sz="1400" b="1" kern="1200" dirty="0" smtClean="0">
                          <a:solidFill>
                            <a:schemeClr val="tx1"/>
                          </a:solidFill>
                          <a:latin typeface="Times New Roman" panose="02020603050405020304" pitchFamily="18" charset="0"/>
                          <a:ea typeface="+mn-ea"/>
                          <a:cs typeface="Times New Roman" panose="02020603050405020304" pitchFamily="18" charset="0"/>
                        </a:rPr>
                        <a:t>Effects included in tracking</a:t>
                      </a:r>
                      <a:endParaRPr lang="zh-CN" altLang="en-US" sz="14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6390715"/>
                  </a:ext>
                </a:extLst>
              </a:tr>
              <a:tr h="370840">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Synchrotron motion</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732846052"/>
                  </a:ext>
                </a:extLst>
              </a:tr>
              <a:tr h="370840">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Radiation loss in all magnets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588686501"/>
                  </a:ext>
                </a:extLst>
              </a:tr>
              <a:tr h="370840">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Tapering</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334324300"/>
                  </a:ext>
                </a:extLst>
              </a:tr>
              <a:tr h="370840">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Crab waist sextupole</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463087627"/>
                  </a:ext>
                </a:extLst>
              </a:tr>
              <a:tr h="370840">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Maxwellian fringes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193147769"/>
                  </a:ext>
                </a:extLst>
              </a:tr>
              <a:tr h="370840">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Kinematic terms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166728716"/>
                  </a:ext>
                </a:extLst>
              </a:tr>
              <a:tr h="370840">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Finite length of sextupole</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241332027"/>
                  </a:ext>
                </a:extLst>
              </a:tr>
            </a:tbl>
          </a:graphicData>
        </a:graphic>
      </p:graphicFrame>
      <p:sp>
        <p:nvSpPr>
          <p:cNvPr id="18" name="内容占位符 2"/>
          <p:cNvSpPr txBox="1">
            <a:spLocks/>
          </p:cNvSpPr>
          <p:nvPr/>
        </p:nvSpPr>
        <p:spPr>
          <a:xfrm>
            <a:off x="1393529" y="1241162"/>
            <a:ext cx="10767952" cy="1036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600" dirty="0" smtClean="0">
                <a:latin typeface="Times New Roman" panose="02020603050405020304" pitchFamily="18" charset="0"/>
                <a:cs typeface="Times New Roman" panose="02020603050405020304" pitchFamily="18" charset="0"/>
              </a:rPr>
              <a:t>Tracking to get DA </a:t>
            </a:r>
            <a:r>
              <a:rPr lang="en-US" altLang="zh-CN" sz="1600" b="1" dirty="0" smtClean="0">
                <a:latin typeface="Times New Roman" panose="02020603050405020304" pitchFamily="18" charset="0"/>
                <a:cs typeface="Times New Roman" panose="02020603050405020304" pitchFamily="18" charset="0"/>
              </a:rPr>
              <a:t>without errors</a:t>
            </a:r>
            <a:r>
              <a:rPr lang="en-US" altLang="zh-CN" sz="1600" dirty="0" smtClean="0">
                <a:latin typeface="Times New Roman" panose="02020603050405020304" pitchFamily="18" charset="0"/>
                <a:cs typeface="Times New Roman" panose="02020603050405020304" pitchFamily="18" charset="0"/>
              </a:rPr>
              <a:t>, with turns for one transvers damping time, with 4 initial phases</a:t>
            </a:r>
          </a:p>
          <a:p>
            <a:r>
              <a:rPr lang="en-US" altLang="zh-CN" sz="1600" dirty="0" smtClean="0">
                <a:latin typeface="Times New Roman" panose="02020603050405020304" pitchFamily="18" charset="0"/>
                <a:cs typeface="Times New Roman" panose="02020603050405020304" pitchFamily="18" charset="0"/>
              </a:rPr>
              <a:t>DA optimized with 116 variables (96 arc sextupole families + 8 IR sextupoles + 4 multipoles + 8 phase advance)</a:t>
            </a:r>
          </a:p>
        </p:txBody>
      </p:sp>
      <p:grpSp>
        <p:nvGrpSpPr>
          <p:cNvPr id="7" name="组合 6"/>
          <p:cNvGrpSpPr/>
          <p:nvPr/>
        </p:nvGrpSpPr>
        <p:grpSpPr>
          <a:xfrm>
            <a:off x="3574874" y="2264728"/>
            <a:ext cx="7726538" cy="4364672"/>
            <a:chOff x="3083750" y="2283778"/>
            <a:chExt cx="7455662" cy="4236922"/>
          </a:xfrm>
        </p:grpSpPr>
        <p:sp>
          <p:nvSpPr>
            <p:cNvPr id="5" name="文本框 4"/>
            <p:cNvSpPr txBox="1"/>
            <p:nvPr/>
          </p:nvSpPr>
          <p:spPr>
            <a:xfrm>
              <a:off x="9424987" y="5008416"/>
              <a:ext cx="1114425" cy="369332"/>
            </a:xfrm>
            <a:prstGeom prst="rect">
              <a:avLst/>
            </a:prstGeom>
            <a:noFill/>
          </p:spPr>
          <p:txBody>
            <a:bodyPr wrap="square" rtlCol="0">
              <a:spAutoFit/>
            </a:bodyPr>
            <a:lstStyle/>
            <a:p>
              <a:r>
                <a:rPr lang="en-US" altLang="zh-CN" dirty="0" smtClean="0"/>
                <a:t>W</a:t>
              </a:r>
            </a:p>
          </p:txBody>
        </p:sp>
        <p:sp>
          <p:nvSpPr>
            <p:cNvPr id="24" name="文本框 23"/>
            <p:cNvSpPr txBox="1"/>
            <p:nvPr/>
          </p:nvSpPr>
          <p:spPr>
            <a:xfrm>
              <a:off x="9424987" y="3173334"/>
              <a:ext cx="1114425" cy="369332"/>
            </a:xfrm>
            <a:prstGeom prst="rect">
              <a:avLst/>
            </a:prstGeom>
            <a:noFill/>
          </p:spPr>
          <p:txBody>
            <a:bodyPr wrap="square" rtlCol="0">
              <a:spAutoFit/>
            </a:bodyPr>
            <a:lstStyle/>
            <a:p>
              <a:r>
                <a:rPr lang="en-US" altLang="zh-CN" dirty="0" smtClean="0"/>
                <a:t>Z</a:t>
              </a:r>
            </a:p>
          </p:txBody>
        </p:sp>
        <p:pic>
          <p:nvPicPr>
            <p:cNvPr id="16" name="图片 15"/>
            <p:cNvPicPr>
              <a:picLocks noChangeAspect="1"/>
            </p:cNvPicPr>
            <p:nvPr/>
          </p:nvPicPr>
          <p:blipFill>
            <a:blip r:embed="rId5"/>
            <a:stretch>
              <a:fillRect/>
            </a:stretch>
          </p:blipFill>
          <p:spPr>
            <a:xfrm>
              <a:off x="3083750" y="2283778"/>
              <a:ext cx="2960602" cy="2073462"/>
            </a:xfrm>
            <a:prstGeom prst="rect">
              <a:avLst/>
            </a:prstGeom>
          </p:spPr>
        </p:pic>
        <p:pic>
          <p:nvPicPr>
            <p:cNvPr id="17" name="图片 16"/>
            <p:cNvPicPr>
              <a:picLocks noChangeAspect="1"/>
            </p:cNvPicPr>
            <p:nvPr/>
          </p:nvPicPr>
          <p:blipFill>
            <a:blip r:embed="rId6"/>
            <a:stretch>
              <a:fillRect/>
            </a:stretch>
          </p:blipFill>
          <p:spPr>
            <a:xfrm>
              <a:off x="6063204" y="2304115"/>
              <a:ext cx="2934378" cy="2053125"/>
            </a:xfrm>
            <a:prstGeom prst="rect">
              <a:avLst/>
            </a:prstGeom>
          </p:spPr>
        </p:pic>
        <p:pic>
          <p:nvPicPr>
            <p:cNvPr id="3" name="图片 2"/>
            <p:cNvPicPr>
              <a:picLocks noChangeAspect="1"/>
            </p:cNvPicPr>
            <p:nvPr/>
          </p:nvPicPr>
          <p:blipFill>
            <a:blip r:embed="rId7"/>
            <a:stretch>
              <a:fillRect/>
            </a:stretch>
          </p:blipFill>
          <p:spPr>
            <a:xfrm>
              <a:off x="3108431" y="4445000"/>
              <a:ext cx="2954774" cy="2075700"/>
            </a:xfrm>
            <a:prstGeom prst="rect">
              <a:avLst/>
            </a:prstGeom>
          </p:spPr>
        </p:pic>
        <p:pic>
          <p:nvPicPr>
            <p:cNvPr id="4" name="图片 3"/>
            <p:cNvPicPr>
              <a:picLocks noChangeAspect="1"/>
            </p:cNvPicPr>
            <p:nvPr/>
          </p:nvPicPr>
          <p:blipFill>
            <a:blip r:embed="rId8"/>
            <a:stretch>
              <a:fillRect/>
            </a:stretch>
          </p:blipFill>
          <p:spPr>
            <a:xfrm>
              <a:off x="6129805" y="4445000"/>
              <a:ext cx="2923084" cy="2075700"/>
            </a:xfrm>
            <a:prstGeom prst="rect">
              <a:avLst/>
            </a:prstGeom>
          </p:spPr>
        </p:pic>
      </p:grpSp>
      <p:cxnSp>
        <p:nvCxnSpPr>
          <p:cNvPr id="15" name="直接箭头连接符 14"/>
          <p:cNvCxnSpPr/>
          <p:nvPr/>
        </p:nvCxnSpPr>
        <p:spPr>
          <a:xfrm>
            <a:off x="3957076" y="3225711"/>
            <a:ext cx="26025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101416" y="3236773"/>
            <a:ext cx="620257" cy="276999"/>
          </a:xfrm>
          <a:prstGeom prst="rect">
            <a:avLst/>
          </a:prstGeom>
          <a:noFill/>
        </p:spPr>
        <p:txBody>
          <a:bodyPr wrap="square" rtlCol="0">
            <a:spAutoFit/>
          </a:bodyPr>
          <a:lstStyle/>
          <a:p>
            <a:r>
              <a:rPr lang="en-US" altLang="zh-CN" sz="1200" b="1" dirty="0" smtClean="0"/>
              <a:t>1.3 %</a:t>
            </a:r>
            <a:endParaRPr lang="zh-CN" altLang="en-US" sz="1200" b="1" dirty="0"/>
          </a:p>
        </p:txBody>
      </p:sp>
      <p:cxnSp>
        <p:nvCxnSpPr>
          <p:cNvPr id="20" name="直接箭头连接符 19"/>
          <p:cNvCxnSpPr/>
          <p:nvPr/>
        </p:nvCxnSpPr>
        <p:spPr>
          <a:xfrm>
            <a:off x="7012534" y="3231044"/>
            <a:ext cx="26025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8156874" y="3242106"/>
            <a:ext cx="620257" cy="276999"/>
          </a:xfrm>
          <a:prstGeom prst="rect">
            <a:avLst/>
          </a:prstGeom>
          <a:noFill/>
        </p:spPr>
        <p:txBody>
          <a:bodyPr wrap="square" rtlCol="0">
            <a:spAutoFit/>
          </a:bodyPr>
          <a:lstStyle/>
          <a:p>
            <a:r>
              <a:rPr lang="en-US" altLang="zh-CN" sz="1200" b="1" dirty="0" smtClean="0"/>
              <a:t>1.3 %</a:t>
            </a:r>
            <a:endParaRPr lang="zh-CN" altLang="en-US" sz="1200" b="1" dirty="0"/>
          </a:p>
        </p:txBody>
      </p:sp>
      <p:cxnSp>
        <p:nvCxnSpPr>
          <p:cNvPr id="23" name="直接箭头连接符 22"/>
          <p:cNvCxnSpPr/>
          <p:nvPr/>
        </p:nvCxnSpPr>
        <p:spPr>
          <a:xfrm>
            <a:off x="3949614" y="5462682"/>
            <a:ext cx="26025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093954" y="5473744"/>
            <a:ext cx="620257" cy="276999"/>
          </a:xfrm>
          <a:prstGeom prst="rect">
            <a:avLst/>
          </a:prstGeom>
          <a:noFill/>
        </p:spPr>
        <p:txBody>
          <a:bodyPr wrap="square" rtlCol="0">
            <a:spAutoFit/>
          </a:bodyPr>
          <a:lstStyle/>
          <a:p>
            <a:r>
              <a:rPr lang="en-US" altLang="zh-CN" sz="1200" b="1" dirty="0" smtClean="0"/>
              <a:t>1.2 %</a:t>
            </a:r>
            <a:endParaRPr lang="zh-CN" altLang="en-US" sz="1200" b="1" dirty="0"/>
          </a:p>
        </p:txBody>
      </p:sp>
      <p:cxnSp>
        <p:nvCxnSpPr>
          <p:cNvPr id="26" name="直接箭头连接符 25"/>
          <p:cNvCxnSpPr/>
          <p:nvPr/>
        </p:nvCxnSpPr>
        <p:spPr>
          <a:xfrm>
            <a:off x="7076468" y="5462685"/>
            <a:ext cx="2602522"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8208020" y="5473747"/>
            <a:ext cx="620257" cy="276999"/>
          </a:xfrm>
          <a:prstGeom prst="rect">
            <a:avLst/>
          </a:prstGeom>
          <a:noFill/>
        </p:spPr>
        <p:txBody>
          <a:bodyPr wrap="square" rtlCol="0">
            <a:spAutoFit/>
          </a:bodyPr>
          <a:lstStyle/>
          <a:p>
            <a:r>
              <a:rPr lang="en-US" altLang="zh-CN" sz="1200" b="1" dirty="0" smtClean="0"/>
              <a:t>1.2 %</a:t>
            </a:r>
            <a:endParaRPr lang="zh-CN" altLang="en-US" sz="1200" b="1" dirty="0"/>
          </a:p>
        </p:txBody>
      </p:sp>
      <p:sp>
        <p:nvSpPr>
          <p:cNvPr id="2" name="页脚占位符 1"/>
          <p:cNvSpPr>
            <a:spLocks noGrp="1"/>
          </p:cNvSpPr>
          <p:nvPr>
            <p:ph type="ftr" sz="quarter" idx="11"/>
          </p:nvPr>
        </p:nvSpPr>
        <p:spPr/>
        <p:txBody>
          <a:bodyPr/>
          <a:lstStyle/>
          <a:p>
            <a:r>
              <a:rPr lang="en-US" altLang="zh-CN" smtClean="0"/>
              <a:t>Yiwei Wang, 24 Oct. 2022</a:t>
            </a:r>
            <a:endParaRPr lang="zh-CN" altLang="en-US"/>
          </a:p>
        </p:txBody>
      </p:sp>
    </p:spTree>
    <p:extLst>
      <p:ext uri="{BB962C8B-B14F-4D97-AF65-F5344CB8AC3E}">
        <p14:creationId xmlns:p14="http://schemas.microsoft.com/office/powerpoint/2010/main" val="3820746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3385"/>
            <a:ext cx="10515600" cy="1325563"/>
          </a:xfrm>
        </p:spPr>
        <p:txBody>
          <a:bodyPr>
            <a:normAutofit/>
          </a:bodyPr>
          <a:lstStyle/>
          <a:p>
            <a:pPr algn="ctr"/>
            <a:r>
              <a:rPr lang="en-US" altLang="zh-CN" sz="2800" b="1" dirty="0" smtClean="0">
                <a:solidFill>
                  <a:srgbClr val="0070C0"/>
                </a:solidFill>
                <a:latin typeface="+mn-lt"/>
              </a:rPr>
              <a:t>Dynamic </a:t>
            </a:r>
            <a:r>
              <a:rPr lang="en-US" altLang="zh-CN" sz="2800" b="1" dirty="0">
                <a:solidFill>
                  <a:srgbClr val="0070C0"/>
                </a:solidFill>
                <a:latin typeface="+mn-lt"/>
              </a:rPr>
              <a:t>aperture with </a:t>
            </a:r>
            <a:r>
              <a:rPr lang="en-US" altLang="zh-CN" sz="2800" b="1" dirty="0" smtClean="0">
                <a:solidFill>
                  <a:srgbClr val="0070C0"/>
                </a:solidFill>
                <a:latin typeface="+mn-lt"/>
              </a:rPr>
              <a:t>errors @ Higgs</a:t>
            </a:r>
            <a:endParaRPr lang="zh-CN" altLang="en-US" sz="2800" b="1" dirty="0">
              <a:solidFill>
                <a:srgbClr val="0070C0"/>
              </a:solidFill>
              <a:latin typeface="+mn-lt"/>
            </a:endParaRPr>
          </a:p>
        </p:txBody>
      </p:sp>
      <p:sp>
        <p:nvSpPr>
          <p:cNvPr id="5" name="灯片编号占位符 4"/>
          <p:cNvSpPr>
            <a:spLocks noGrp="1"/>
          </p:cNvSpPr>
          <p:nvPr>
            <p:ph type="sldNum" sz="quarter" idx="12"/>
          </p:nvPr>
        </p:nvSpPr>
        <p:spPr/>
        <p:txBody>
          <a:bodyPr/>
          <a:lstStyle/>
          <a:p>
            <a:fld id="{5E85E2D4-2725-4FFC-A6D2-3A56C1620C03}" type="slidenum">
              <a:rPr lang="zh-CN" altLang="en-US" smtClean="0"/>
              <a:t>15</a:t>
            </a:fld>
            <a:endParaRPr lang="zh-CN" altLang="en-US" dirty="0"/>
          </a:p>
        </p:txBody>
      </p:sp>
      <p:pic>
        <p:nvPicPr>
          <p:cNvPr id="9"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6534" y="16463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3" name="页脚占位符 2"/>
          <p:cNvSpPr>
            <a:spLocks noGrp="1"/>
          </p:cNvSpPr>
          <p:nvPr>
            <p:ph type="ftr" sz="quarter" idx="11"/>
          </p:nvPr>
        </p:nvSpPr>
        <p:spPr/>
        <p:txBody>
          <a:bodyPr/>
          <a:lstStyle/>
          <a:p>
            <a:r>
              <a:rPr lang="en-US" altLang="zh-CN" smtClean="0"/>
              <a:t>Yiwei Wang, 24 Oct. 2022</a:t>
            </a:r>
            <a:endParaRPr lang="zh-CN" altLang="en-US"/>
          </a:p>
        </p:txBody>
      </p:sp>
      <p:graphicFrame>
        <p:nvGraphicFramePr>
          <p:cNvPr id="18" name="表格 17">
            <a:extLst>
              <a:ext uri="{FF2B5EF4-FFF2-40B4-BE49-F238E27FC236}">
                <a16:creationId xmlns:a16="http://schemas.microsoft.com/office/drawing/2014/main" id="{DD750AD2-44F3-486D-827D-CB622695BB39}"/>
              </a:ext>
            </a:extLst>
          </p:cNvPr>
          <p:cNvGraphicFramePr>
            <a:graphicFrameLocks noGrp="1"/>
          </p:cNvGraphicFramePr>
          <p:nvPr>
            <p:extLst>
              <p:ext uri="{D42A27DB-BD31-4B8C-83A1-F6EECF244321}">
                <p14:modId xmlns:p14="http://schemas.microsoft.com/office/powerpoint/2010/main" val="1124421280"/>
              </p:ext>
            </p:extLst>
          </p:nvPr>
        </p:nvGraphicFramePr>
        <p:xfrm>
          <a:off x="1870556" y="1026436"/>
          <a:ext cx="4973514" cy="1066800"/>
        </p:xfrm>
        <a:graphic>
          <a:graphicData uri="http://schemas.openxmlformats.org/drawingml/2006/table">
            <a:tbl>
              <a:tblPr>
                <a:tableStyleId>{5C22544A-7EE6-4342-B048-85BDC9FD1C3A}</a:tableStyleId>
              </a:tblPr>
              <a:tblGrid>
                <a:gridCol w="1370323">
                  <a:extLst>
                    <a:ext uri="{9D8B030D-6E8A-4147-A177-3AD203B41FA5}">
                      <a16:colId xmlns:a16="http://schemas.microsoft.com/office/drawing/2014/main" val="20000"/>
                    </a:ext>
                  </a:extLst>
                </a:gridCol>
                <a:gridCol w="848295">
                  <a:extLst>
                    <a:ext uri="{9D8B030D-6E8A-4147-A177-3AD203B41FA5}">
                      <a16:colId xmlns:a16="http://schemas.microsoft.com/office/drawing/2014/main" val="20001"/>
                    </a:ext>
                  </a:extLst>
                </a:gridCol>
                <a:gridCol w="848295">
                  <a:extLst>
                    <a:ext uri="{9D8B030D-6E8A-4147-A177-3AD203B41FA5}">
                      <a16:colId xmlns:a16="http://schemas.microsoft.com/office/drawing/2014/main" val="20002"/>
                    </a:ext>
                  </a:extLst>
                </a:gridCol>
                <a:gridCol w="978802">
                  <a:extLst>
                    <a:ext uri="{9D8B030D-6E8A-4147-A177-3AD203B41FA5}">
                      <a16:colId xmlns:a16="http://schemas.microsoft.com/office/drawing/2014/main" val="20006"/>
                    </a:ext>
                  </a:extLst>
                </a:gridCol>
                <a:gridCol w="927799">
                  <a:extLst>
                    <a:ext uri="{9D8B030D-6E8A-4147-A177-3AD203B41FA5}">
                      <a16:colId xmlns:a16="http://schemas.microsoft.com/office/drawing/2014/main" val="20007"/>
                    </a:ext>
                  </a:extLst>
                </a:gridCol>
              </a:tblGrid>
              <a:tr h="0">
                <a:tc>
                  <a:txBody>
                    <a:bodyPr/>
                    <a:lstStyle/>
                    <a:p>
                      <a:pPr>
                        <a:spcBef>
                          <a:spcPts val="120"/>
                        </a:spcBef>
                        <a:spcAft>
                          <a:spcPts val="120"/>
                        </a:spcAft>
                      </a:pPr>
                      <a:r>
                        <a:rPr lang="en-GB" sz="1400" dirty="0">
                          <a:effectLst/>
                          <a:latin typeface="Times New Roman" panose="02020603050405020304" pitchFamily="18" charset="0"/>
                          <a:cs typeface="Times New Roman" panose="02020603050405020304" pitchFamily="18" charset="0"/>
                        </a:rPr>
                        <a:t>Component</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400" dirty="0">
                          <a:effectLst/>
                          <a:latin typeface="Times New Roman" panose="02020603050405020304" pitchFamily="18" charset="0"/>
                          <a:cs typeface="Times New Roman" panose="02020603050405020304" pitchFamily="18" charset="0"/>
                        </a:rPr>
                        <a:t>x (mm)</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400" dirty="0">
                          <a:effectLst/>
                          <a:latin typeface="Times New Roman" panose="02020603050405020304" pitchFamily="18" charset="0"/>
                          <a:cs typeface="Times New Roman" panose="02020603050405020304" pitchFamily="18" charset="0"/>
                        </a:rPr>
                        <a:t>y (mm)</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400" baseline="-25000" dirty="0">
                          <a:effectLst/>
                          <a:latin typeface="Times New Roman" panose="02020603050405020304" pitchFamily="18" charset="0"/>
                          <a:cs typeface="Times New Roman" panose="02020603050405020304" pitchFamily="18" charset="0"/>
                        </a:rPr>
                        <a:t>z</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mrad</a:t>
                      </a:r>
                      <a:r>
                        <a:rPr lang="en-GB" sz="1400" dirty="0">
                          <a:effectLst/>
                          <a:latin typeface="Times New Roman" panose="02020603050405020304" pitchFamily="18" charset="0"/>
                          <a:cs typeface="Times New Roman" panose="02020603050405020304" pitchFamily="18" charset="0"/>
                        </a:rPr>
                        <a:t>)</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rPr>
                        <a:t>Field error </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spcBef>
                          <a:spcPts val="120"/>
                        </a:spcBef>
                        <a:spcAft>
                          <a:spcPts val="120"/>
                        </a:spcAft>
                      </a:pPr>
                      <a:r>
                        <a:rPr lang="en-GB" sz="1400" dirty="0">
                          <a:effectLst/>
                          <a:latin typeface="Times New Roman" panose="02020603050405020304" pitchFamily="18" charset="0"/>
                          <a:cs typeface="Times New Roman" panose="02020603050405020304" pitchFamily="18" charset="0"/>
                        </a:rPr>
                        <a:t>Dipole</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rPr>
                        <a:t>0.10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rPr>
                        <a:t>0.10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rPr>
                        <a:t>0.10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a:effectLst/>
                          <a:latin typeface="Times New Roman" panose="02020603050405020304" pitchFamily="18" charset="0"/>
                          <a:cs typeface="Times New Roman" panose="02020603050405020304" pitchFamily="18" charset="0"/>
                        </a:rPr>
                        <a:t>0.01%</a:t>
                      </a:r>
                      <a:endParaRPr lang="zh-CN" sz="14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spcBef>
                          <a:spcPts val="120"/>
                        </a:spcBef>
                        <a:spcAft>
                          <a:spcPts val="120"/>
                        </a:spcAft>
                      </a:pPr>
                      <a:r>
                        <a:rPr lang="en-US" altLang="zh-CN" sz="1400" dirty="0">
                          <a:effectLst/>
                          <a:latin typeface="Times New Roman" panose="02020603050405020304" pitchFamily="18" charset="0"/>
                          <a:cs typeface="Times New Roman" panose="02020603050405020304" pitchFamily="18" charset="0"/>
                        </a:rPr>
                        <a:t>Arc </a:t>
                      </a:r>
                      <a:r>
                        <a:rPr lang="en-GB" sz="1400" dirty="0" err="1">
                          <a:effectLst/>
                          <a:latin typeface="Times New Roman" panose="02020603050405020304" pitchFamily="18" charset="0"/>
                          <a:cs typeface="Times New Roman" panose="02020603050405020304" pitchFamily="18" charset="0"/>
                        </a:rPr>
                        <a:t>Quadrupole</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b="0" dirty="0">
                          <a:solidFill>
                            <a:schemeClr val="tx1"/>
                          </a:solidFill>
                          <a:effectLst/>
                          <a:latin typeface="Times New Roman" panose="02020603050405020304" pitchFamily="18" charset="0"/>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400" b="0" dirty="0">
                          <a:solidFill>
                            <a:schemeClr val="tx1"/>
                          </a:solidFill>
                          <a:effectLst/>
                          <a:latin typeface="Times New Roman" panose="02020603050405020304" pitchFamily="18" charset="0"/>
                          <a:cs typeface="Times New Roman" panose="02020603050405020304" pitchFamily="18" charset="0"/>
                        </a:rPr>
                        <a:t>0.02%</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IR </a:t>
                      </a:r>
                      <a:r>
                        <a:rPr lang="en-GB" altLang="zh-CN" sz="1400" b="0" dirty="0" err="1">
                          <a:solidFill>
                            <a:schemeClr val="tx1"/>
                          </a:solidFill>
                          <a:effectLst/>
                          <a:latin typeface="Times New Roman" panose="02020603050405020304" pitchFamily="18" charset="0"/>
                          <a:cs typeface="Times New Roman" panose="02020603050405020304" pitchFamily="18" charset="0"/>
                        </a:rPr>
                        <a:t>Quadrupole</a:t>
                      </a:r>
                      <a:endParaRPr lang="zh-CN"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0.10</a:t>
                      </a:r>
                      <a:endParaRPr 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zh-CN" sz="1400" b="0" dirty="0">
                          <a:solidFill>
                            <a:schemeClr val="tx1"/>
                          </a:solidFill>
                          <a:effectLst/>
                          <a:latin typeface="Times New Roman" panose="02020603050405020304" pitchFamily="18" charset="0"/>
                          <a:cs typeface="Times New Roman" panose="02020603050405020304" pitchFamily="18" charset="0"/>
                        </a:rPr>
                        <a:t>0.02%</a:t>
                      </a:r>
                      <a:endParaRPr lang="zh-CN" altLang="zh-CN" sz="14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400" dirty="0" err="1">
                          <a:effectLst/>
                          <a:latin typeface="Times New Roman" panose="02020603050405020304" pitchFamily="18" charset="0"/>
                          <a:ea typeface="MS Mincho" panose="02020609040205080304" pitchFamily="49" charset="-128"/>
                          <a:cs typeface="Times New Roman" panose="02020603050405020304" pitchFamily="18" charset="0"/>
                        </a:rPr>
                        <a:t>Sextupole</a:t>
                      </a:r>
                      <a:endParaRPr lang="zh-CN" alt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smtClean="0">
                          <a:effectLst/>
                          <a:latin typeface="Times New Roman" panose="02020603050405020304" pitchFamily="18" charset="0"/>
                          <a:cs typeface="Times New Roman" panose="02020603050405020304" pitchFamily="18" charset="0"/>
                        </a:rPr>
                        <a:t>0.10*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smtClean="0">
                          <a:effectLst/>
                          <a:latin typeface="Times New Roman" panose="02020603050405020304" pitchFamily="18" charset="0"/>
                          <a:cs typeface="Times New Roman" panose="02020603050405020304" pitchFamily="18" charset="0"/>
                        </a:rPr>
                        <a:t>0.10*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400" dirty="0">
                          <a:effectLst/>
                          <a:latin typeface="Times New Roman" panose="02020603050405020304" pitchFamily="18" charset="0"/>
                          <a:cs typeface="Times New Roman" panose="02020603050405020304" pitchFamily="18" charset="0"/>
                        </a:rPr>
                        <a:t>0.10</a:t>
                      </a: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zh-CN" sz="14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矩形 3"/>
          <p:cNvSpPr/>
          <p:nvPr/>
        </p:nvSpPr>
        <p:spPr>
          <a:xfrm>
            <a:off x="6946689" y="1414406"/>
            <a:ext cx="3355643" cy="738664"/>
          </a:xfrm>
          <a:prstGeom prst="rect">
            <a:avLst/>
          </a:prstGeom>
        </p:spPr>
        <p:txBody>
          <a:bodyPr wrap="square">
            <a:spAutoFit/>
          </a:bodyPr>
          <a:lstStyle/>
          <a:p>
            <a:r>
              <a:rPr lang="en-US" altLang="zh-CN" sz="1400" dirty="0" smtClean="0">
                <a:latin typeface="Times New Roman" panose="02020603050405020304" pitchFamily="18" charset="0"/>
                <a:cs typeface="Times New Roman" panose="02020603050405020304" pitchFamily="18" charset="0"/>
              </a:rPr>
              <a:t>*</a:t>
            </a:r>
            <a:r>
              <a:rPr lang="en-US" altLang="zh-CN" sz="1400" dirty="0">
                <a:latin typeface="Times New Roman" panose="02020603050405020304" pitchFamily="18" charset="0"/>
                <a:cs typeface="Times New Roman" panose="02020603050405020304" pitchFamily="18" charset="0"/>
              </a:rPr>
              <a:t>reduced to 10 um with movers</a:t>
            </a:r>
          </a:p>
          <a:p>
            <a:r>
              <a:rPr lang="en-US" altLang="zh-CN" sz="1400" dirty="0">
                <a:latin typeface="Times New Roman" panose="02020603050405020304" pitchFamily="18" charset="0"/>
                <a:cs typeface="Times New Roman" panose="02020603050405020304" pitchFamily="18" charset="0"/>
              </a:rPr>
              <a:t>w/o misalignment of the </a:t>
            </a:r>
            <a:r>
              <a:rPr lang="en-US" altLang="zh-CN" sz="1400" dirty="0" smtClean="0">
                <a:latin typeface="Times New Roman" panose="02020603050405020304" pitchFamily="18" charset="0"/>
                <a:cs typeface="Times New Roman" panose="02020603050405020304" pitchFamily="18" charset="0"/>
              </a:rPr>
              <a:t>girder, main </a:t>
            </a:r>
            <a:r>
              <a:rPr lang="en-US" altLang="zh-CN" sz="1400" dirty="0">
                <a:latin typeface="Times New Roman" panose="02020603050405020304" pitchFamily="18" charset="0"/>
                <a:cs typeface="Times New Roman" panose="02020603050405020304" pitchFamily="18" charset="0"/>
              </a:rPr>
              <a:t>field errors of the </a:t>
            </a:r>
            <a:r>
              <a:rPr lang="en-US" altLang="zh-CN" sz="1400" dirty="0" err="1" smtClean="0">
                <a:latin typeface="Times New Roman" panose="02020603050405020304" pitchFamily="18" charset="0"/>
                <a:cs typeface="Times New Roman" panose="02020603050405020304" pitchFamily="18" charset="0"/>
              </a:rPr>
              <a:t>sextupole</a:t>
            </a:r>
            <a:endParaRPr lang="zh-CN" altLang="en-US" sz="1400" dirty="0">
              <a:latin typeface="Times New Roman" panose="02020603050405020304" pitchFamily="18" charset="0"/>
              <a:cs typeface="Times New Roman" panose="02020603050405020304" pitchFamily="18" charset="0"/>
            </a:endParaRPr>
          </a:p>
        </p:txBody>
      </p:sp>
      <p:pic>
        <p:nvPicPr>
          <p:cNvPr id="21" name="图片 20">
            <a:extLst>
              <a:ext uri="{FF2B5EF4-FFF2-40B4-BE49-F238E27FC236}">
                <a16:creationId xmlns:a16="http://schemas.microsoft.com/office/drawing/2014/main" id="{395C4140-3CD1-4E36-A249-638240EB636A}"/>
              </a:ext>
            </a:extLst>
          </p:cNvPr>
          <p:cNvPicPr>
            <a:picLocks noChangeAspect="1"/>
          </p:cNvPicPr>
          <p:nvPr/>
        </p:nvPicPr>
        <p:blipFill>
          <a:blip r:embed="rId5"/>
          <a:stretch>
            <a:fillRect/>
          </a:stretch>
        </p:blipFill>
        <p:spPr>
          <a:xfrm>
            <a:off x="3903400" y="2188275"/>
            <a:ext cx="2531326" cy="1818993"/>
          </a:xfrm>
          <a:prstGeom prst="rect">
            <a:avLst/>
          </a:prstGeom>
        </p:spPr>
      </p:pic>
      <p:pic>
        <p:nvPicPr>
          <p:cNvPr id="24" name="图片 23">
            <a:extLst>
              <a:ext uri="{FF2B5EF4-FFF2-40B4-BE49-F238E27FC236}">
                <a16:creationId xmlns:a16="http://schemas.microsoft.com/office/drawing/2014/main" id="{F4A10ACD-830B-4F11-8149-CA56ED757B9E}"/>
              </a:ext>
            </a:extLst>
          </p:cNvPr>
          <p:cNvPicPr>
            <a:picLocks noChangeAspect="1"/>
          </p:cNvPicPr>
          <p:nvPr/>
        </p:nvPicPr>
        <p:blipFill>
          <a:blip r:embed="rId6"/>
          <a:stretch>
            <a:fillRect/>
          </a:stretch>
        </p:blipFill>
        <p:spPr>
          <a:xfrm>
            <a:off x="6880697" y="2212055"/>
            <a:ext cx="2510470" cy="1804006"/>
          </a:xfrm>
          <a:prstGeom prst="rect">
            <a:avLst/>
          </a:prstGeom>
        </p:spPr>
      </p:pic>
      <p:sp>
        <p:nvSpPr>
          <p:cNvPr id="25" name="矩形 24">
            <a:extLst>
              <a:ext uri="{FF2B5EF4-FFF2-40B4-BE49-F238E27FC236}">
                <a16:creationId xmlns:a16="http://schemas.microsoft.com/office/drawing/2014/main" id="{2ED86A9F-4554-4746-87A6-6A171C1070A2}"/>
              </a:ext>
            </a:extLst>
          </p:cNvPr>
          <p:cNvSpPr/>
          <p:nvPr/>
        </p:nvSpPr>
        <p:spPr>
          <a:xfrm>
            <a:off x="4316871" y="2479664"/>
            <a:ext cx="756938"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altLang="zh-CN" dirty="0"/>
              <a:t>Higgs</a:t>
            </a:r>
            <a:endParaRPr lang="zh-CN" altLang="en-US" dirty="0"/>
          </a:p>
        </p:txBody>
      </p:sp>
      <p:sp>
        <p:nvSpPr>
          <p:cNvPr id="28" name="内容占位符 2">
            <a:extLst>
              <a:ext uri="{FF2B5EF4-FFF2-40B4-BE49-F238E27FC236}">
                <a16:creationId xmlns:a16="http://schemas.microsoft.com/office/drawing/2014/main" id="{2278F51E-05D3-486B-B460-B734D4F37FA6}"/>
              </a:ext>
            </a:extLst>
          </p:cNvPr>
          <p:cNvSpPr txBox="1">
            <a:spLocks/>
          </p:cNvSpPr>
          <p:nvPr/>
        </p:nvSpPr>
        <p:spPr>
          <a:xfrm>
            <a:off x="1785889" y="5675345"/>
            <a:ext cx="9075539" cy="834615"/>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00000"/>
              </a:lnSpc>
              <a:spcBef>
                <a:spcPts val="1000"/>
              </a:spcBef>
              <a:buClrTx/>
              <a:buFont typeface="Arial" panose="020B0604020202020204" pitchFamily="34" charset="0"/>
              <a:buChar char="•"/>
            </a:pPr>
            <a:r>
              <a:rPr lang="en-US" altLang="ru-RU" sz="1800"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 </a:t>
            </a:r>
            <a:r>
              <a:rPr lang="en-US" altLang="zh-CN" sz="1800"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1000</a:t>
            </a:r>
            <a:r>
              <a:rPr lang="zh-CN" altLang="en-US" sz="18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zh-CN" sz="1800" dirty="0" smtClean="0">
                <a:latin typeface="Times New Roman" panose="02020603050405020304" pitchFamily="18" charset="0"/>
                <a:cs typeface="Times New Roman" panose="02020603050405020304" pitchFamily="18" charset="0"/>
                <a:sym typeface="Symbol" panose="05050102010706020507" pitchFamily="18" charset="2"/>
              </a:rPr>
              <a:t>and 500</a:t>
            </a:r>
            <a:r>
              <a:rPr lang="en-US" altLang="zh-CN" sz="1800"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 lattices with errors are corrected for Higgs and Z respectively. </a:t>
            </a:r>
          </a:p>
          <a:p>
            <a:pPr>
              <a:lnSpc>
                <a:spcPct val="100000"/>
              </a:lnSpc>
              <a:spcBef>
                <a:spcPts val="1000"/>
              </a:spcBef>
              <a:buClrTx/>
              <a:buFont typeface="Arial" panose="020B0604020202020204" pitchFamily="34" charset="0"/>
              <a:buChar char="•"/>
            </a:pPr>
            <a:r>
              <a:rPr lang="en-US" altLang="ru-RU" sz="1800" dirty="0" smtClean="0">
                <a:solidFill>
                  <a:schemeClr val="tx1"/>
                </a:solidFill>
                <a:latin typeface="Times New Roman" panose="02020603050405020304" pitchFamily="18" charset="0"/>
                <a:cs typeface="Times New Roman" panose="02020603050405020304" pitchFamily="18" charset="0"/>
                <a:sym typeface="Symbol" panose="05050102010706020507" pitchFamily="18" charset="2"/>
              </a:rPr>
              <a:t> The DA with error correction are tracked and satisfy the on-axis injection requirement.</a:t>
            </a:r>
            <a:endParaRPr lang="en-US" altLang="ru-RU" sz="18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endParaRPr>
          </a:p>
        </p:txBody>
      </p:sp>
      <p:sp>
        <p:nvSpPr>
          <p:cNvPr id="29" name="内容占位符 2">
            <a:extLst>
              <a:ext uri="{FF2B5EF4-FFF2-40B4-BE49-F238E27FC236}">
                <a16:creationId xmlns:a16="http://schemas.microsoft.com/office/drawing/2014/main" id="{FDF9F705-16B6-4F8B-88D5-40ECE8162CD0}"/>
              </a:ext>
            </a:extLst>
          </p:cNvPr>
          <p:cNvSpPr txBox="1">
            <a:spLocks/>
          </p:cNvSpPr>
          <p:nvPr/>
        </p:nvSpPr>
        <p:spPr>
          <a:xfrm>
            <a:off x="9601370" y="2292490"/>
            <a:ext cx="1401924" cy="1158572"/>
          </a:xfrm>
          <a:prstGeom prst="rect">
            <a:avLst/>
          </a:prstGeom>
          <a:ln>
            <a:noFill/>
          </a:ln>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50000"/>
              </a:lnSpc>
              <a:spcBef>
                <a:spcPts val="0"/>
              </a:spcBef>
              <a:buNone/>
            </a:pPr>
            <a:r>
              <a:rPr lang="en-US" altLang="zh-CN" sz="1200" b="1" dirty="0"/>
              <a:t>—DA w/o error</a:t>
            </a:r>
          </a:p>
          <a:p>
            <a:pPr marL="0" indent="0">
              <a:lnSpc>
                <a:spcPct val="150000"/>
              </a:lnSpc>
              <a:spcBef>
                <a:spcPts val="0"/>
              </a:spcBef>
              <a:buNone/>
            </a:pPr>
            <a:r>
              <a:rPr lang="en-US" altLang="zh-CN" sz="1200" b="1" dirty="0" smtClean="0">
                <a:solidFill>
                  <a:srgbClr val="FFD961"/>
                </a:solidFill>
              </a:rPr>
              <a:t>—</a:t>
            </a:r>
            <a:r>
              <a:rPr lang="en-US" altLang="zh-CN" sz="1200" b="1" dirty="0">
                <a:solidFill>
                  <a:srgbClr val="FFD961"/>
                </a:solidFill>
              </a:rPr>
              <a:t>mean value </a:t>
            </a:r>
          </a:p>
          <a:p>
            <a:pPr marL="0" indent="0">
              <a:lnSpc>
                <a:spcPct val="150000"/>
              </a:lnSpc>
              <a:spcBef>
                <a:spcPts val="0"/>
              </a:spcBef>
              <a:buNone/>
            </a:pPr>
            <a:r>
              <a:rPr lang="en-US" altLang="zh-CN" sz="1200" b="1" dirty="0">
                <a:solidFill>
                  <a:srgbClr val="00B050"/>
                </a:solidFill>
              </a:rPr>
              <a:t>—statistic </a:t>
            </a:r>
            <a:r>
              <a:rPr lang="en-US" altLang="zh-CN" sz="1200" b="1" dirty="0" smtClean="0">
                <a:solidFill>
                  <a:srgbClr val="00B050"/>
                </a:solidFill>
              </a:rPr>
              <a:t>errors</a:t>
            </a:r>
          </a:p>
          <a:p>
            <a:pPr marL="0" indent="0">
              <a:lnSpc>
                <a:spcPct val="150000"/>
              </a:lnSpc>
              <a:spcBef>
                <a:spcPts val="0"/>
              </a:spcBef>
              <a:buNone/>
            </a:pPr>
            <a:r>
              <a:rPr lang="en-US" altLang="zh-CN" sz="1200" b="1" dirty="0">
                <a:solidFill>
                  <a:srgbClr val="FF3399"/>
                </a:solidFill>
              </a:rPr>
              <a:t>—requirement</a:t>
            </a:r>
            <a:endParaRPr lang="zh-CN" altLang="en-US" sz="1200" b="1" dirty="0">
              <a:solidFill>
                <a:srgbClr val="FF3399"/>
              </a:solidFill>
            </a:endParaRPr>
          </a:p>
          <a:p>
            <a:pPr marL="0" indent="0">
              <a:lnSpc>
                <a:spcPct val="150000"/>
              </a:lnSpc>
              <a:spcBef>
                <a:spcPts val="0"/>
              </a:spcBef>
              <a:buNone/>
            </a:pPr>
            <a:endParaRPr lang="en-US" altLang="zh-CN" sz="1200" b="1" dirty="0">
              <a:solidFill>
                <a:srgbClr val="00B050"/>
              </a:solidFill>
            </a:endParaRPr>
          </a:p>
        </p:txBody>
      </p:sp>
      <p:graphicFrame>
        <p:nvGraphicFramePr>
          <p:cNvPr id="30" name="内容占位符 2"/>
          <p:cNvGraphicFramePr>
            <a:graphicFrameLocks/>
          </p:cNvGraphicFramePr>
          <p:nvPr>
            <p:extLst>
              <p:ext uri="{D42A27DB-BD31-4B8C-83A1-F6EECF244321}">
                <p14:modId xmlns:p14="http://schemas.microsoft.com/office/powerpoint/2010/main" val="2169928764"/>
              </p:ext>
            </p:extLst>
          </p:nvPr>
        </p:nvGraphicFramePr>
        <p:xfrm>
          <a:off x="1861764" y="2292490"/>
          <a:ext cx="1708597" cy="3237869"/>
        </p:xfrm>
        <a:graphic>
          <a:graphicData uri="http://schemas.openxmlformats.org/drawingml/2006/table">
            <a:tbl>
              <a:tblPr firstRow="1" bandRow="1">
                <a:tableStyleId>{5C22544A-7EE6-4342-B048-85BDC9FD1C3A}</a:tableStyleId>
              </a:tblPr>
              <a:tblGrid>
                <a:gridCol w="1708597">
                  <a:extLst>
                    <a:ext uri="{9D8B030D-6E8A-4147-A177-3AD203B41FA5}">
                      <a16:colId xmlns:a16="http://schemas.microsoft.com/office/drawing/2014/main" val="1233461848"/>
                    </a:ext>
                  </a:extLst>
                </a:gridCol>
              </a:tblGrid>
              <a:tr h="544988">
                <a:tc>
                  <a:txBody>
                    <a:bodyPr/>
                    <a:lstStyle/>
                    <a:p>
                      <a:pPr marL="0" algn="l" defTabSz="914400" rtl="0" eaLnBrk="1" latinLnBrk="0" hangingPunct="1"/>
                      <a:r>
                        <a:rPr lang="en-US" altLang="zh-CN" sz="1400" b="1" kern="1200" dirty="0" smtClean="0">
                          <a:solidFill>
                            <a:schemeClr val="tx1"/>
                          </a:solidFill>
                          <a:latin typeface="Times New Roman" panose="02020603050405020304" pitchFamily="18" charset="0"/>
                          <a:ea typeface="+mn-ea"/>
                          <a:cs typeface="Times New Roman" panose="02020603050405020304" pitchFamily="18" charset="0"/>
                        </a:rPr>
                        <a:t>Effects included in tracking</a:t>
                      </a:r>
                      <a:endParaRPr lang="zh-CN" altLang="en-US" sz="1400" b="1"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26390715"/>
                  </a:ext>
                </a:extLst>
              </a:tr>
              <a:tr h="320581">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Synchrotron motion</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732846052"/>
                  </a:ext>
                </a:extLst>
              </a:tr>
              <a:tr h="544988">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Radiation loss in all magnets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588686501"/>
                  </a:ext>
                </a:extLst>
              </a:tr>
              <a:tr h="320581">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Tapering</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334324300"/>
                  </a:ext>
                </a:extLst>
              </a:tr>
              <a:tr h="320581">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Crab waist sextupole</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463087627"/>
                  </a:ext>
                </a:extLst>
              </a:tr>
              <a:tr h="320581">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Maxwellian fringes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4193147769"/>
                  </a:ext>
                </a:extLst>
              </a:tr>
              <a:tr h="320581">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Kinematic terms</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166728716"/>
                  </a:ext>
                </a:extLst>
              </a:tr>
              <a:tr h="544988">
                <a:tc>
                  <a:txBody>
                    <a:bodyPr/>
                    <a:lstStyle/>
                    <a:p>
                      <a:pPr marL="0" algn="l" defTabSz="914400" rtl="0" eaLnBrk="1" latinLnBrk="0" hangingPunct="1"/>
                      <a:r>
                        <a:rPr lang="en-US" altLang="zh-CN" sz="1400" b="0" kern="1200" dirty="0" smtClean="0">
                          <a:solidFill>
                            <a:schemeClr val="tx1"/>
                          </a:solidFill>
                          <a:latin typeface="Times New Roman" panose="02020603050405020304" pitchFamily="18" charset="0"/>
                          <a:ea typeface="+mn-ea"/>
                          <a:cs typeface="Times New Roman" panose="02020603050405020304" pitchFamily="18" charset="0"/>
                        </a:rPr>
                        <a:t>Finite length of sextupole</a:t>
                      </a:r>
                      <a:endParaRPr lang="zh-CN" altLang="en-US" sz="1400" b="0" kern="1200" dirty="0">
                        <a:solidFill>
                          <a:schemeClr val="tx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241332027"/>
                  </a:ext>
                </a:extLst>
              </a:tr>
            </a:tbl>
          </a:graphicData>
        </a:graphic>
      </p:graphicFrame>
      <p:sp>
        <p:nvSpPr>
          <p:cNvPr id="6" name="文本框 5"/>
          <p:cNvSpPr txBox="1"/>
          <p:nvPr/>
        </p:nvSpPr>
        <p:spPr>
          <a:xfrm>
            <a:off x="7845670" y="786540"/>
            <a:ext cx="3508130" cy="307777"/>
          </a:xfrm>
          <a:prstGeom prst="rect">
            <a:avLst/>
          </a:prstGeom>
          <a:noFill/>
        </p:spPr>
        <p:txBody>
          <a:bodyPr wrap="square" rtlCol="0">
            <a:spAutoFit/>
          </a:bodyPr>
          <a:lstStyle/>
          <a:p>
            <a:r>
              <a:rPr lang="en-US" altLang="zh-CN" sz="1400" dirty="0"/>
              <a:t>b</a:t>
            </a:r>
            <a:r>
              <a:rPr lang="en-US" altLang="zh-CN" sz="1400" dirty="0" smtClean="0"/>
              <a:t>y B. Wang, Y. Y. Wei, Y. W. Wang</a:t>
            </a:r>
            <a:endParaRPr lang="zh-CN" altLang="en-US" sz="1400" dirty="0"/>
          </a:p>
        </p:txBody>
      </p:sp>
      <p:sp>
        <p:nvSpPr>
          <p:cNvPr id="32" name="Rectangle 1"/>
          <p:cNvSpPr>
            <a:spLocks noChangeArrowheads="1"/>
          </p:cNvSpPr>
          <p:nvPr/>
        </p:nvSpPr>
        <p:spPr bwMode="auto">
          <a:xfrm>
            <a:off x="7916008" y="1050165"/>
            <a:ext cx="3355643"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1400" dirty="0" smtClean="0">
                <a:solidFill>
                  <a:srgbClr val="777777"/>
                </a:solidFill>
                <a:latin typeface="Times New Roman" panose="02020603050405020304" pitchFamily="18" charset="0"/>
                <a:ea typeface="Liberation Sans"/>
                <a:cs typeface="Times New Roman" panose="02020603050405020304" pitchFamily="18" charset="0"/>
              </a:rPr>
              <a:t>more details in </a:t>
            </a:r>
            <a:r>
              <a:rPr lang="en-US" altLang="zh-CN" sz="1400" dirty="0" smtClean="0">
                <a:solidFill>
                  <a:srgbClr val="CB6D04"/>
                </a:solidFill>
                <a:latin typeface="Times New Roman" panose="02020603050405020304" pitchFamily="18" charset="0"/>
                <a:ea typeface="Liberation Sans"/>
                <a:cs typeface="Times New Roman" panose="02020603050405020304" pitchFamily="18" charset="0"/>
              </a:rPr>
              <a:t>Bin Wang, </a:t>
            </a:r>
            <a:r>
              <a:rPr lang="en-US" altLang="zh-CN" sz="1400" dirty="0">
                <a:solidFill>
                  <a:srgbClr val="CB6D04"/>
                </a:solidFill>
                <a:latin typeface="Times New Roman" panose="02020603050405020304" pitchFamily="18" charset="0"/>
                <a:ea typeface="Liberation Sans"/>
                <a:cs typeface="Times New Roman" panose="02020603050405020304" pitchFamily="18" charset="0"/>
              </a:rPr>
              <a:t>Orbit correction and error analysis, </a:t>
            </a:r>
            <a:r>
              <a:rPr lang="zh-CN" altLang="zh-CN" sz="1400" dirty="0" smtClean="0">
                <a:solidFill>
                  <a:srgbClr val="CB6D04"/>
                </a:solidFill>
                <a:latin typeface="Times New Roman" panose="02020603050405020304" pitchFamily="18" charset="0"/>
                <a:ea typeface="Liberation Sans"/>
                <a:cs typeface="Times New Roman" panose="02020603050405020304" pitchFamily="18" charset="0"/>
              </a:rPr>
              <a:t>1</a:t>
            </a:r>
            <a:r>
              <a:rPr lang="en-US" altLang="zh-CN" sz="1400" dirty="0" smtClean="0">
                <a:solidFill>
                  <a:srgbClr val="CB6D04"/>
                </a:solidFill>
                <a:latin typeface="Times New Roman" panose="02020603050405020304" pitchFamily="18" charset="0"/>
                <a:ea typeface="Liberation Sans"/>
                <a:cs typeface="Times New Roman" panose="02020603050405020304" pitchFamily="18" charset="0"/>
              </a:rPr>
              <a:t>0</a:t>
            </a:r>
            <a:r>
              <a:rPr lang="zh-CN" altLang="zh-CN" sz="1400" dirty="0" smtClean="0">
                <a:solidFill>
                  <a:srgbClr val="CB6D04"/>
                </a:solidFill>
                <a:latin typeface="Times New Roman" panose="02020603050405020304" pitchFamily="18" charset="0"/>
                <a:ea typeface="Liberation Sans"/>
                <a:cs typeface="Times New Roman" panose="02020603050405020304" pitchFamily="18" charset="0"/>
              </a:rPr>
              <a:t>:</a:t>
            </a:r>
            <a:r>
              <a:rPr lang="en-US" altLang="zh-CN" sz="1400" dirty="0">
                <a:solidFill>
                  <a:srgbClr val="CB6D04"/>
                </a:solidFill>
                <a:latin typeface="Times New Roman" panose="02020603050405020304" pitchFamily="18" charset="0"/>
                <a:ea typeface="Liberation Sans"/>
                <a:cs typeface="Times New Roman" panose="02020603050405020304" pitchFamily="18" charset="0"/>
              </a:rPr>
              <a:t>4</a:t>
            </a:r>
            <a:r>
              <a:rPr lang="zh-CN" altLang="zh-CN" sz="1400" dirty="0" smtClean="0">
                <a:solidFill>
                  <a:srgbClr val="CB6D04"/>
                </a:solidFill>
                <a:latin typeface="Times New Roman" panose="02020603050405020304" pitchFamily="18" charset="0"/>
                <a:ea typeface="Liberation Sans"/>
                <a:cs typeface="Times New Roman" panose="02020603050405020304" pitchFamily="18" charset="0"/>
              </a:rPr>
              <a:t>0 - 1</a:t>
            </a:r>
            <a:r>
              <a:rPr lang="en-US" altLang="zh-CN" sz="1400" dirty="0">
                <a:solidFill>
                  <a:srgbClr val="CB6D04"/>
                </a:solidFill>
                <a:latin typeface="Times New Roman" panose="02020603050405020304" pitchFamily="18" charset="0"/>
                <a:ea typeface="Liberation Sans"/>
                <a:cs typeface="Times New Roman" panose="02020603050405020304" pitchFamily="18" charset="0"/>
              </a:rPr>
              <a:t>1</a:t>
            </a:r>
            <a:r>
              <a:rPr lang="zh-CN" altLang="zh-CN" sz="1400" dirty="0" smtClean="0">
                <a:solidFill>
                  <a:srgbClr val="CB6D04"/>
                </a:solidFill>
                <a:latin typeface="Times New Roman" panose="02020603050405020304" pitchFamily="18" charset="0"/>
                <a:ea typeface="Liberation Sans"/>
                <a:cs typeface="Times New Roman" panose="02020603050405020304" pitchFamily="18" charset="0"/>
              </a:rPr>
              <a:t>:</a:t>
            </a:r>
            <a:r>
              <a:rPr lang="en-US" altLang="zh-CN" sz="1400" dirty="0">
                <a:solidFill>
                  <a:srgbClr val="CB6D04"/>
                </a:solidFill>
                <a:latin typeface="Times New Roman" panose="02020603050405020304" pitchFamily="18" charset="0"/>
                <a:ea typeface="Liberation Sans"/>
                <a:cs typeface="Times New Roman" panose="02020603050405020304" pitchFamily="18" charset="0"/>
              </a:rPr>
              <a:t>0</a:t>
            </a:r>
            <a:r>
              <a:rPr lang="zh-CN" altLang="zh-CN" sz="1400" dirty="0" smtClean="0">
                <a:solidFill>
                  <a:srgbClr val="CB6D04"/>
                </a:solidFill>
                <a:latin typeface="Times New Roman" panose="02020603050405020304" pitchFamily="18" charset="0"/>
                <a:ea typeface="Liberation Sans"/>
                <a:cs typeface="Times New Roman" panose="02020603050405020304" pitchFamily="18" charset="0"/>
              </a:rPr>
              <a:t>0</a:t>
            </a:r>
            <a:r>
              <a:rPr lang="en-US" altLang="zh-CN" sz="1400" dirty="0" smtClean="0">
                <a:solidFill>
                  <a:srgbClr val="CB6D04"/>
                </a:solidFill>
                <a:latin typeface="Times New Roman" panose="02020603050405020304" pitchFamily="18" charset="0"/>
                <a:ea typeface="Liberation Sans"/>
                <a:cs typeface="Times New Roman" panose="02020603050405020304" pitchFamily="18" charset="0"/>
              </a:rPr>
              <a:t>, 24 Sep</a:t>
            </a:r>
            <a:r>
              <a:rPr lang="zh-CN" altLang="zh-CN" sz="1400" dirty="0" smtClean="0">
                <a:solidFill>
                  <a:srgbClr val="CB6D04"/>
                </a:solidFill>
                <a:latin typeface="Times New Roman" panose="02020603050405020304" pitchFamily="18" charset="0"/>
                <a:ea typeface="Liberation Sans"/>
                <a:cs typeface="Times New Roman" panose="02020603050405020304" pitchFamily="18" charset="0"/>
              </a:rPr>
              <a:t> </a:t>
            </a:r>
            <a:r>
              <a:rPr lang="en-US" altLang="zh-CN" sz="1400" dirty="0" smtClean="0">
                <a:solidFill>
                  <a:srgbClr val="CB6D04"/>
                </a:solidFill>
                <a:latin typeface="Times New Roman" panose="02020603050405020304" pitchFamily="18" charset="0"/>
                <a:ea typeface="Liberation Sans"/>
                <a:cs typeface="Times New Roman" panose="02020603050405020304" pitchFamily="18" charset="0"/>
              </a:rPr>
              <a:t>2022</a:t>
            </a:r>
          </a:p>
        </p:txBody>
      </p:sp>
      <p:pic>
        <p:nvPicPr>
          <p:cNvPr id="33" name="图片 32">
            <a:extLst>
              <a:ext uri="{FF2B5EF4-FFF2-40B4-BE49-F238E27FC236}">
                <a16:creationId xmlns:a16="http://schemas.microsoft.com/office/drawing/2014/main" id="{4F443E6C-A50C-48FB-96F4-47B710E7ED3D}"/>
              </a:ext>
            </a:extLst>
          </p:cNvPr>
          <p:cNvPicPr>
            <a:picLocks noChangeAspect="1"/>
          </p:cNvPicPr>
          <p:nvPr/>
        </p:nvPicPr>
        <p:blipFill>
          <a:blip r:embed="rId7"/>
          <a:stretch>
            <a:fillRect/>
          </a:stretch>
        </p:blipFill>
        <p:spPr>
          <a:xfrm>
            <a:off x="3903400" y="3962775"/>
            <a:ext cx="2531326" cy="1818993"/>
          </a:xfrm>
          <a:prstGeom prst="rect">
            <a:avLst/>
          </a:prstGeom>
        </p:spPr>
      </p:pic>
      <p:pic>
        <p:nvPicPr>
          <p:cNvPr id="34" name="图片 33">
            <a:extLst>
              <a:ext uri="{FF2B5EF4-FFF2-40B4-BE49-F238E27FC236}">
                <a16:creationId xmlns:a16="http://schemas.microsoft.com/office/drawing/2014/main" id="{68AB81D8-5220-422F-8C8A-0120CFC1FCB2}"/>
              </a:ext>
            </a:extLst>
          </p:cNvPr>
          <p:cNvPicPr>
            <a:picLocks noChangeAspect="1"/>
          </p:cNvPicPr>
          <p:nvPr/>
        </p:nvPicPr>
        <p:blipFill>
          <a:blip r:embed="rId8"/>
          <a:stretch>
            <a:fillRect/>
          </a:stretch>
        </p:blipFill>
        <p:spPr>
          <a:xfrm>
            <a:off x="6927231" y="3975655"/>
            <a:ext cx="2531326" cy="1818993"/>
          </a:xfrm>
          <a:prstGeom prst="rect">
            <a:avLst/>
          </a:prstGeom>
        </p:spPr>
      </p:pic>
      <p:sp>
        <p:nvSpPr>
          <p:cNvPr id="39" name="矩形 38">
            <a:extLst>
              <a:ext uri="{FF2B5EF4-FFF2-40B4-BE49-F238E27FC236}">
                <a16:creationId xmlns:a16="http://schemas.microsoft.com/office/drawing/2014/main" id="{2ED86A9F-4554-4746-87A6-6A171C1070A2}"/>
              </a:ext>
            </a:extLst>
          </p:cNvPr>
          <p:cNvSpPr/>
          <p:nvPr/>
        </p:nvSpPr>
        <p:spPr>
          <a:xfrm>
            <a:off x="4319804" y="4232265"/>
            <a:ext cx="316112"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altLang="zh-CN" dirty="0" smtClean="0"/>
              <a:t>Z</a:t>
            </a:r>
            <a:endParaRPr lang="zh-CN" altLang="en-US" dirty="0"/>
          </a:p>
        </p:txBody>
      </p:sp>
    </p:spTree>
    <p:extLst>
      <p:ext uri="{BB962C8B-B14F-4D97-AF65-F5344CB8AC3E}">
        <p14:creationId xmlns:p14="http://schemas.microsoft.com/office/powerpoint/2010/main" val="935307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3385"/>
            <a:ext cx="10515600" cy="1325563"/>
          </a:xfrm>
        </p:spPr>
        <p:txBody>
          <a:bodyPr>
            <a:normAutofit/>
          </a:bodyPr>
          <a:lstStyle/>
          <a:p>
            <a:pPr algn="ctr"/>
            <a:r>
              <a:rPr lang="en-US" altLang="zh-CN" sz="3200" b="1" dirty="0">
                <a:solidFill>
                  <a:srgbClr val="0070C0"/>
                </a:solidFill>
                <a:latin typeface="+mn-lt"/>
              </a:rPr>
              <a:t>Summary</a:t>
            </a:r>
            <a:endParaRPr lang="zh-CN" altLang="en-US" sz="3200" b="1" dirty="0">
              <a:solidFill>
                <a:srgbClr val="0070C0"/>
              </a:solidFill>
              <a:latin typeface="+mn-lt"/>
            </a:endParaRPr>
          </a:p>
        </p:txBody>
      </p:sp>
      <p:sp>
        <p:nvSpPr>
          <p:cNvPr id="3" name="内容占位符 2"/>
          <p:cNvSpPr>
            <a:spLocks noGrp="1"/>
          </p:cNvSpPr>
          <p:nvPr>
            <p:ph idx="1"/>
          </p:nvPr>
        </p:nvSpPr>
        <p:spPr>
          <a:xfrm>
            <a:off x="495301" y="1042248"/>
            <a:ext cx="11036299" cy="4789156"/>
          </a:xfrm>
        </p:spPr>
        <p:txBody>
          <a:bodyPr>
            <a:noAutofit/>
          </a:bodyPr>
          <a:lstStyle/>
          <a:p>
            <a:pPr marL="342900" lvl="1" indent="-342900">
              <a:lnSpc>
                <a:spcPct val="150000"/>
              </a:lnSpc>
            </a:pPr>
            <a:r>
              <a:rPr lang="en-US" altLang="zh-CN" sz="2000" dirty="0">
                <a:latin typeface="Times New Roman" panose="02020603050405020304" pitchFamily="18" charset="0"/>
                <a:cs typeface="Times New Roman" panose="02020603050405020304" pitchFamily="18" charset="0"/>
              </a:rPr>
              <a:t>The optics of CEPC collider ring was designed with </a:t>
            </a:r>
            <a:r>
              <a:rPr lang="en-US" altLang="zh-CN" sz="2000" dirty="0" smtClean="0">
                <a:latin typeface="Times New Roman" panose="02020603050405020304" pitchFamily="18" charset="0"/>
                <a:cs typeface="Times New Roman" panose="02020603050405020304" pitchFamily="18" charset="0"/>
              </a:rPr>
              <a:t>luminosity </a:t>
            </a:r>
            <a:r>
              <a:rPr lang="en-US" altLang="zh-CN" sz="2000" dirty="0">
                <a:latin typeface="Times New Roman" panose="02020603050405020304" pitchFamily="18" charset="0"/>
                <a:cs typeface="Times New Roman" panose="02020603050405020304" pitchFamily="18" charset="0"/>
              </a:rPr>
              <a:t>goal 5e34/cm^2/s/IP @ Higgs with 30 MW/beam.</a:t>
            </a:r>
          </a:p>
          <a:p>
            <a:pPr lvl="1">
              <a:lnSpc>
                <a:spcPct val="150000"/>
              </a:lnSpc>
            </a:pPr>
            <a:r>
              <a:rPr lang="en-US" altLang="zh-CN" sz="2000" dirty="0" smtClean="0">
                <a:latin typeface="Times New Roman" panose="02020603050405020304" pitchFamily="18" charset="0"/>
                <a:cs typeface="Times New Roman" panose="02020603050405020304" pitchFamily="18" charset="0"/>
              </a:rPr>
              <a:t>RF region: 1st priority of the Higgs running and flexible switching</a:t>
            </a:r>
          </a:p>
          <a:p>
            <a:pPr lvl="1">
              <a:lnSpc>
                <a:spcPct val="150000"/>
              </a:lnSpc>
            </a:pPr>
            <a:r>
              <a:rPr lang="en-US" altLang="zh-CN" sz="2000" dirty="0" smtClean="0">
                <a:latin typeface="Times New Roman" panose="02020603050405020304" pitchFamily="18" charset="0"/>
                <a:cs typeface="Times New Roman" panose="02020603050405020304" pitchFamily="18" charset="0"/>
              </a:rPr>
              <a:t>ARC: </a:t>
            </a:r>
            <a:r>
              <a:rPr lang="en-US" altLang="zh-CN" sz="2000" dirty="0">
                <a:latin typeface="Times New Roman" panose="02020603050405020304" pitchFamily="18" charset="0"/>
                <a:cs typeface="Times New Roman" panose="02020603050405020304" pitchFamily="18" charset="0"/>
              </a:rPr>
              <a:t>New aberration correction scheme in ARC </a:t>
            </a:r>
            <a:r>
              <a:rPr lang="en-US" altLang="zh-CN" sz="2000" dirty="0" smtClean="0">
                <a:latin typeface="Times New Roman" panose="02020603050405020304" pitchFamily="18" charset="0"/>
                <a:cs typeface="Times New Roman" panose="02020603050405020304" pitchFamily="18" charset="0"/>
              </a:rPr>
              <a:t>region</a:t>
            </a:r>
            <a:r>
              <a:rPr lang="en-US" altLang="zh-CN"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The distribution of </a:t>
            </a:r>
            <a:r>
              <a:rPr lang="en-US" altLang="zh-CN" sz="2000" dirty="0" err="1">
                <a:latin typeface="Times New Roman" panose="02020603050405020304" pitchFamily="18" charset="0"/>
                <a:cs typeface="Times New Roman" panose="02020603050405020304" pitchFamily="18" charset="0"/>
              </a:rPr>
              <a:t>sextupoles</a:t>
            </a:r>
            <a:r>
              <a:rPr lang="en-US" altLang="zh-CN" sz="2000" dirty="0">
                <a:latin typeface="Times New Roman" panose="02020603050405020304" pitchFamily="18" charset="0"/>
                <a:cs typeface="Times New Roman" panose="02020603050405020304" pitchFamily="18" charset="0"/>
              </a:rPr>
              <a:t> for Higgs &amp; </a:t>
            </a:r>
            <a:r>
              <a:rPr lang="en-US" altLang="zh-CN" sz="2000" dirty="0" err="1">
                <a:latin typeface="Times New Roman" panose="02020603050405020304" pitchFamily="18" charset="0"/>
                <a:cs typeface="Times New Roman" panose="02020603050405020304" pitchFamily="18" charset="0"/>
              </a:rPr>
              <a:t>ttbar</a:t>
            </a:r>
            <a:r>
              <a:rPr lang="en-US" altLang="zh-CN" sz="2000" dirty="0">
                <a:latin typeface="Times New Roman" panose="02020603050405020304" pitchFamily="18" charset="0"/>
                <a:cs typeface="Times New Roman" panose="02020603050405020304" pitchFamily="18" charset="0"/>
              </a:rPr>
              <a:t> modes (90 </a:t>
            </a:r>
            <a:r>
              <a:rPr lang="en-US" altLang="zh-CN" sz="2000" dirty="0" err="1">
                <a:latin typeface="Times New Roman" panose="02020603050405020304" pitchFamily="18" charset="0"/>
                <a:cs typeface="Times New Roman" panose="02020603050405020304" pitchFamily="18" charset="0"/>
              </a:rPr>
              <a:t>deg</a:t>
            </a:r>
            <a:r>
              <a:rPr lang="en-US" altLang="zh-CN" sz="2000" dirty="0">
                <a:latin typeface="Times New Roman" panose="02020603050405020304" pitchFamily="18" charset="0"/>
                <a:cs typeface="Times New Roman" panose="02020603050405020304" pitchFamily="18" charset="0"/>
              </a:rPr>
              <a:t> cell) allowed to select –I </a:t>
            </a:r>
            <a:r>
              <a:rPr lang="en-US" altLang="zh-CN" sz="2000" dirty="0" err="1">
                <a:latin typeface="Times New Roman" panose="02020603050405020304" pitchFamily="18" charset="0"/>
                <a:cs typeface="Times New Roman" panose="02020603050405020304" pitchFamily="18" charset="0"/>
              </a:rPr>
              <a:t>sextupole</a:t>
            </a:r>
            <a:r>
              <a:rPr lang="en-US" altLang="zh-CN" sz="2000" dirty="0">
                <a:latin typeface="Times New Roman" panose="02020603050405020304" pitchFamily="18" charset="0"/>
                <a:cs typeface="Times New Roman" panose="02020603050405020304" pitchFamily="18" charset="0"/>
              </a:rPr>
              <a:t> pairs for W &amp;Z modes (60 </a:t>
            </a:r>
            <a:r>
              <a:rPr lang="en-US" altLang="zh-CN" sz="2000" dirty="0" err="1">
                <a:latin typeface="Times New Roman" panose="02020603050405020304" pitchFamily="18" charset="0"/>
                <a:cs typeface="Times New Roman" panose="02020603050405020304" pitchFamily="18" charset="0"/>
              </a:rPr>
              <a:t>deg</a:t>
            </a:r>
            <a:r>
              <a:rPr lang="en-US" altLang="zh-CN" sz="2000" dirty="0">
                <a:latin typeface="Times New Roman" panose="02020603050405020304" pitchFamily="18" charset="0"/>
                <a:cs typeface="Times New Roman" panose="02020603050405020304" pitchFamily="18" charset="0"/>
              </a:rPr>
              <a:t> cell) </a:t>
            </a:r>
            <a:r>
              <a:rPr lang="en-US" altLang="zh-CN" sz="2000" dirty="0" smtClean="0">
                <a:latin typeface="Times New Roman" panose="02020603050405020304" pitchFamily="18" charset="0"/>
                <a:cs typeface="Times New Roman" panose="02020603050405020304" pitchFamily="18" charset="0"/>
              </a:rPr>
              <a:t>.</a:t>
            </a:r>
          </a:p>
          <a:p>
            <a:pPr lvl="1">
              <a:lnSpc>
                <a:spcPct val="150000"/>
              </a:lnSpc>
            </a:pPr>
            <a:r>
              <a:rPr lang="en-US" altLang="zh-CN" sz="2000" dirty="0">
                <a:latin typeface="Times New Roman" panose="02020603050405020304" pitchFamily="18" charset="0"/>
                <a:cs typeface="Times New Roman" panose="02020603050405020304" pitchFamily="18" charset="0"/>
              </a:rPr>
              <a:t>IR: Crab waist collision, local chromaticity correction, asymmetric interaction </a:t>
            </a:r>
            <a:r>
              <a:rPr lang="en-US" altLang="zh-CN" sz="2000" dirty="0" smtClean="0">
                <a:latin typeface="Times New Roman" panose="02020603050405020304" pitchFamily="18" charset="0"/>
                <a:cs typeface="Times New Roman" panose="02020603050405020304" pitchFamily="18" charset="0"/>
              </a:rPr>
              <a:t>region</a:t>
            </a:r>
          </a:p>
          <a:p>
            <a:pPr>
              <a:lnSpc>
                <a:spcPct val="150000"/>
              </a:lnSpc>
            </a:pPr>
            <a:r>
              <a:rPr lang="en-US" altLang="zh-CN" sz="2000" dirty="0">
                <a:latin typeface="Times New Roman" panose="02020603050405020304" pitchFamily="18" charset="0"/>
                <a:cs typeface="Times New Roman" panose="02020603050405020304" pitchFamily="18" charset="0"/>
              </a:rPr>
              <a:t>Dynamic aperture w/o error for four modes achieve the requirement of energy </a:t>
            </a:r>
            <a:r>
              <a:rPr lang="en-US" altLang="zh-CN" sz="2000" dirty="0" smtClean="0">
                <a:latin typeface="Times New Roman" panose="02020603050405020304" pitchFamily="18" charset="0"/>
                <a:cs typeface="Times New Roman" panose="02020603050405020304" pitchFamily="18" charset="0"/>
              </a:rPr>
              <a:t>acceptance.</a:t>
            </a:r>
          </a:p>
          <a:p>
            <a:pPr>
              <a:lnSpc>
                <a:spcPct val="150000"/>
              </a:lnSpc>
            </a:pPr>
            <a:r>
              <a:rPr lang="en-US" altLang="zh-CN" sz="2000" dirty="0">
                <a:latin typeface="Times New Roman" panose="02020603050405020304" pitchFamily="18" charset="0"/>
                <a:cs typeface="Times New Roman" panose="02020603050405020304" pitchFamily="18" charset="0"/>
              </a:rPr>
              <a:t>Dynamic aperture w</a:t>
            </a:r>
            <a:r>
              <a:rPr lang="en-US" altLang="zh-CN" sz="2000" dirty="0" smtClean="0">
                <a:latin typeface="Times New Roman" panose="02020603050405020304" pitchFamily="18" charset="0"/>
                <a:cs typeface="Times New Roman" panose="02020603050405020304" pitchFamily="18" charset="0"/>
              </a:rPr>
              <a:t>/ main errors </a:t>
            </a:r>
            <a:r>
              <a:rPr lang="en-US" altLang="zh-CN" sz="2000" dirty="0">
                <a:latin typeface="Times New Roman" panose="02020603050405020304" pitchFamily="18" charset="0"/>
                <a:cs typeface="Times New Roman" panose="02020603050405020304" pitchFamily="18" charset="0"/>
              </a:rPr>
              <a:t>for </a:t>
            </a:r>
            <a:r>
              <a:rPr lang="en-US" altLang="zh-CN" sz="2000" dirty="0" smtClean="0">
                <a:latin typeface="Times New Roman" panose="02020603050405020304" pitchFamily="18" charset="0"/>
                <a:cs typeface="Times New Roman" panose="02020603050405020304" pitchFamily="18" charset="0"/>
              </a:rPr>
              <a:t>Higgs and Z </a:t>
            </a:r>
            <a:r>
              <a:rPr lang="en-US" altLang="zh-CN" sz="2000" dirty="0">
                <a:latin typeface="Times New Roman" panose="02020603050405020304" pitchFamily="18" charset="0"/>
                <a:cs typeface="Times New Roman" panose="02020603050405020304" pitchFamily="18" charset="0"/>
              </a:rPr>
              <a:t>modes achieve the </a:t>
            </a:r>
            <a:r>
              <a:rPr lang="en-US" altLang="zh-CN" sz="2000" dirty="0" smtClean="0">
                <a:latin typeface="Times New Roman" panose="02020603050405020304" pitchFamily="18" charset="0"/>
                <a:cs typeface="Times New Roman" panose="02020603050405020304" pitchFamily="18" charset="0"/>
              </a:rPr>
              <a:t>requirements</a:t>
            </a:r>
            <a:r>
              <a:rPr lang="en-US" altLang="ru-RU" sz="2000" dirty="0" smtClean="0">
                <a:latin typeface="Times New Roman" panose="02020603050405020304" pitchFamily="18" charset="0"/>
                <a:cs typeface="Times New Roman" panose="02020603050405020304" pitchFamily="18" charset="0"/>
                <a:sym typeface="Symbol" panose="05050102010706020507" pitchFamily="18" charset="2"/>
              </a:rPr>
              <a:t>.</a:t>
            </a:r>
            <a:endParaRPr lang="en-US" altLang="ru-RU" sz="2000" dirty="0">
              <a:latin typeface="Times New Roman" panose="02020603050405020304" pitchFamily="18" charset="0"/>
              <a:cs typeface="Times New Roman" panose="02020603050405020304" pitchFamily="18" charset="0"/>
              <a:sym typeface="Symbol" panose="05050102010706020507" pitchFamily="18" charset="2"/>
            </a:endParaRPr>
          </a:p>
        </p:txBody>
      </p:sp>
      <p:sp>
        <p:nvSpPr>
          <p:cNvPr id="5" name="灯片编号占位符 4"/>
          <p:cNvSpPr>
            <a:spLocks noGrp="1"/>
          </p:cNvSpPr>
          <p:nvPr>
            <p:ph type="sldNum" sz="quarter" idx="12"/>
          </p:nvPr>
        </p:nvSpPr>
        <p:spPr/>
        <p:txBody>
          <a:bodyPr/>
          <a:lstStyle/>
          <a:p>
            <a:fld id="{5E85E2D4-2725-4FFC-A6D2-3A56C1620C03}" type="slidenum">
              <a:rPr lang="zh-CN" altLang="en-US" smtClean="0"/>
              <a:t>16</a:t>
            </a:fld>
            <a:endParaRPr lang="zh-CN" altLang="en-US"/>
          </a:p>
        </p:txBody>
      </p:sp>
      <p:pic>
        <p:nvPicPr>
          <p:cNvPr id="9"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6534" y="16463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4" name="页脚占位符 3"/>
          <p:cNvSpPr>
            <a:spLocks noGrp="1"/>
          </p:cNvSpPr>
          <p:nvPr>
            <p:ph type="ftr" sz="quarter" idx="11"/>
          </p:nvPr>
        </p:nvSpPr>
        <p:spPr/>
        <p:txBody>
          <a:bodyPr/>
          <a:lstStyle/>
          <a:p>
            <a:r>
              <a:rPr lang="en-US" altLang="zh-CN" smtClean="0"/>
              <a:t>Yiwei Wang, 24 Oct. 2022</a:t>
            </a:r>
            <a:endParaRPr lang="zh-CN" altLang="en-US"/>
          </a:p>
        </p:txBody>
      </p:sp>
    </p:spTree>
    <p:extLst>
      <p:ext uri="{BB962C8B-B14F-4D97-AF65-F5344CB8AC3E}">
        <p14:creationId xmlns:p14="http://schemas.microsoft.com/office/powerpoint/2010/main" val="3626306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backup</a:t>
            </a:r>
            <a:endParaRPr lang="zh-CN" altLang="en-US" dirty="0"/>
          </a:p>
        </p:txBody>
      </p:sp>
      <p:sp>
        <p:nvSpPr>
          <p:cNvPr id="3" name="内容占位符 2"/>
          <p:cNvSpPr>
            <a:spLocks noGrp="1"/>
          </p:cNvSpPr>
          <p:nvPr>
            <p:ph idx="1"/>
          </p:nvPr>
        </p:nvSpPr>
        <p:spPr/>
        <p:txBody>
          <a:bodyPr/>
          <a:lstStyle/>
          <a:p>
            <a:endParaRPr lang="zh-CN" altLang="en-US"/>
          </a:p>
        </p:txBody>
      </p:sp>
      <p:sp>
        <p:nvSpPr>
          <p:cNvPr id="4" name="页脚占位符 3"/>
          <p:cNvSpPr>
            <a:spLocks noGrp="1"/>
          </p:cNvSpPr>
          <p:nvPr>
            <p:ph type="ftr" sz="quarter" idx="11"/>
          </p:nvPr>
        </p:nvSpPr>
        <p:spPr/>
        <p:txBody>
          <a:bodyPr/>
          <a:lstStyle/>
          <a:p>
            <a:r>
              <a:rPr lang="en-US" altLang="zh-CN" smtClean="0"/>
              <a:t>Yiwei Wang, 24 Oct. 2022</a:t>
            </a:r>
            <a:endParaRPr lang="zh-CN" altLang="en-US"/>
          </a:p>
        </p:txBody>
      </p:sp>
      <p:sp>
        <p:nvSpPr>
          <p:cNvPr id="5" name="灯片编号占位符 4"/>
          <p:cNvSpPr>
            <a:spLocks noGrp="1"/>
          </p:cNvSpPr>
          <p:nvPr>
            <p:ph type="sldNum" sz="quarter" idx="12"/>
          </p:nvPr>
        </p:nvSpPr>
        <p:spPr/>
        <p:txBody>
          <a:bodyPr/>
          <a:lstStyle/>
          <a:p>
            <a:fld id="{22E91457-C063-4D8E-B76C-6152AF5215F9}" type="slidenum">
              <a:rPr lang="zh-CN" altLang="en-US" smtClean="0"/>
              <a:t>17</a:t>
            </a:fld>
            <a:endParaRPr lang="zh-CN" altLang="en-US"/>
          </a:p>
        </p:txBody>
      </p:sp>
    </p:spTree>
    <p:extLst>
      <p:ext uri="{BB962C8B-B14F-4D97-AF65-F5344CB8AC3E}">
        <p14:creationId xmlns:p14="http://schemas.microsoft.com/office/powerpoint/2010/main" val="182470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806035" y="59858"/>
            <a:ext cx="8703945" cy="1063930"/>
          </a:xfrm>
        </p:spPr>
        <p:txBody>
          <a:bodyPr>
            <a:noAutofit/>
          </a:bodyPr>
          <a:lstStyle/>
          <a:p>
            <a:pPr algn="ctr">
              <a:spcBef>
                <a:spcPct val="0"/>
              </a:spcBef>
            </a:pPr>
            <a:r>
              <a:rPr lang="en-US" altLang="zh-CN" sz="2800" dirty="0" smtClean="0">
                <a:solidFill>
                  <a:srgbClr val="0070C0"/>
                </a:solidFill>
                <a:ea typeface="+mj-ea"/>
                <a:cs typeface="+mj-cs"/>
              </a:rPr>
              <a:t>CEPC TDR parameter luminosity </a:t>
            </a:r>
          </a:p>
          <a:p>
            <a:pPr algn="ctr">
              <a:spcBef>
                <a:spcPct val="0"/>
              </a:spcBef>
            </a:pPr>
            <a:r>
              <a:rPr lang="en-US" altLang="zh-CN" sz="2800" dirty="0" smtClean="0">
                <a:solidFill>
                  <a:srgbClr val="0070C0"/>
                </a:solidFill>
                <a:ea typeface="+mj-ea"/>
                <a:cs typeface="+mj-cs"/>
              </a:rPr>
              <a:t>checked by beam-beam simulations</a:t>
            </a:r>
            <a:endParaRPr lang="en-US" altLang="zh-CN" sz="2800" dirty="0">
              <a:solidFill>
                <a:srgbClr val="0070C0"/>
              </a:solidFill>
              <a:ea typeface="+mj-ea"/>
              <a:cs typeface="+mj-cs"/>
            </a:endParaRPr>
          </a:p>
        </p:txBody>
      </p:sp>
      <p:pic>
        <p:nvPicPr>
          <p:cNvPr id="7" name="内容占位符 6"/>
          <p:cNvPicPr>
            <a:picLocks noGrp="1" noChangeAspect="1"/>
          </p:cNvPicPr>
          <p:nvPr>
            <p:ph sz="half" idx="2"/>
            <p:custDataLst>
              <p:tags r:id="rId1"/>
            </p:custDataLst>
          </p:nvPr>
        </p:nvPicPr>
        <p:blipFill rotWithShape="1">
          <a:blip r:embed="rId4"/>
          <a:srcRect b="10800"/>
          <a:stretch/>
        </p:blipFill>
        <p:spPr>
          <a:xfrm>
            <a:off x="6355322" y="1275383"/>
            <a:ext cx="3693160" cy="2101969"/>
          </a:xfrm>
          <a:prstGeom prst="rect">
            <a:avLst/>
          </a:prstGeom>
        </p:spPr>
      </p:pic>
      <p:pic>
        <p:nvPicPr>
          <p:cNvPr id="10" name="内容占位符 7"/>
          <p:cNvPicPr>
            <a:picLocks noGrp="1" noChangeAspect="1"/>
          </p:cNvPicPr>
          <p:nvPr>
            <p:custDataLst>
              <p:tags r:id="rId2"/>
            </p:custDataLst>
          </p:nvPr>
        </p:nvPicPr>
        <p:blipFill rotWithShape="1">
          <a:blip r:embed="rId5"/>
          <a:srcRect b="10153"/>
          <a:stretch/>
        </p:blipFill>
        <p:spPr>
          <a:xfrm>
            <a:off x="963082" y="3971939"/>
            <a:ext cx="3755390" cy="2165734"/>
          </a:xfrm>
          <a:prstGeom prst="rect">
            <a:avLst/>
          </a:prstGeom>
        </p:spPr>
      </p:pic>
      <p:pic>
        <p:nvPicPr>
          <p:cNvPr id="11" name="内容占位符 7"/>
          <p:cNvPicPr>
            <a:picLocks noGrp="1" noChangeAspect="1"/>
          </p:cNvPicPr>
          <p:nvPr/>
        </p:nvPicPr>
        <p:blipFill>
          <a:blip r:embed="rId6"/>
          <a:stretch>
            <a:fillRect/>
          </a:stretch>
        </p:blipFill>
        <p:spPr>
          <a:xfrm>
            <a:off x="6328945" y="3969892"/>
            <a:ext cx="3795395" cy="2419350"/>
          </a:xfrm>
          <a:prstGeom prst="rect">
            <a:avLst/>
          </a:prstGeom>
        </p:spPr>
      </p:pic>
      <p:sp>
        <p:nvSpPr>
          <p:cNvPr id="12" name="文本框 11"/>
          <p:cNvSpPr txBox="1"/>
          <p:nvPr/>
        </p:nvSpPr>
        <p:spPr>
          <a:xfrm>
            <a:off x="6982059" y="3354297"/>
            <a:ext cx="4312920" cy="829945"/>
          </a:xfrm>
          <a:prstGeom prst="rect">
            <a:avLst/>
          </a:prstGeom>
          <a:noFill/>
        </p:spPr>
        <p:txBody>
          <a:bodyPr wrap="square" rtlCol="0">
            <a:spAutoFit/>
          </a:bodyPr>
          <a:lstStyle/>
          <a:p>
            <a:r>
              <a:rPr lang="en-US" altLang="zh-CN" sz="1600" dirty="0"/>
              <a:t>Higgs : 5*10^34/cm^2/s (BB Simulation)</a:t>
            </a:r>
          </a:p>
          <a:p>
            <a:r>
              <a:rPr lang="en-US" altLang="zh-CN" sz="1600" dirty="0"/>
              <a:t>Parameter table:</a:t>
            </a:r>
            <a:r>
              <a:rPr lang="en-US" altLang="zh-CN" sz="1600" dirty="0">
                <a:sym typeface="+mn-ea"/>
              </a:rPr>
              <a:t>5*10^34/cm^2/s</a:t>
            </a:r>
            <a:endParaRPr lang="en-US" altLang="zh-CN" sz="1600" dirty="0"/>
          </a:p>
          <a:p>
            <a:endParaRPr lang="en-US" altLang="zh-CN" sz="1600" dirty="0"/>
          </a:p>
        </p:txBody>
      </p:sp>
      <p:sp>
        <p:nvSpPr>
          <p:cNvPr id="13" name="文本框 12"/>
          <p:cNvSpPr txBox="1"/>
          <p:nvPr/>
        </p:nvSpPr>
        <p:spPr>
          <a:xfrm>
            <a:off x="6924907" y="6168622"/>
            <a:ext cx="4441825" cy="1137285"/>
          </a:xfrm>
          <a:prstGeom prst="rect">
            <a:avLst/>
          </a:prstGeom>
          <a:noFill/>
        </p:spPr>
        <p:txBody>
          <a:bodyPr wrap="square" rtlCol="0">
            <a:spAutoFit/>
          </a:bodyPr>
          <a:lstStyle/>
          <a:p>
            <a:r>
              <a:rPr lang="en-US" altLang="zh-CN" sz="1600" dirty="0"/>
              <a:t>Z-pole : 125*10^34/cm^2/s </a:t>
            </a:r>
            <a:r>
              <a:rPr lang="en-US" altLang="zh-CN" sz="1600" dirty="0">
                <a:sym typeface="+mn-ea"/>
              </a:rPr>
              <a:t>(BB Simulation)</a:t>
            </a:r>
            <a:endParaRPr lang="en-US" altLang="zh-CN" sz="1600" dirty="0"/>
          </a:p>
          <a:p>
            <a:r>
              <a:rPr lang="en-US" altLang="zh-CN" sz="1600" dirty="0">
                <a:sym typeface="+mn-ea"/>
              </a:rPr>
              <a:t>Parameter table:115*10^34/cm^2/s</a:t>
            </a:r>
            <a:endParaRPr lang="en-US" altLang="zh-CN" sz="1600" dirty="0"/>
          </a:p>
          <a:p>
            <a:endParaRPr lang="en-US" altLang="zh-CN" dirty="0"/>
          </a:p>
          <a:p>
            <a:endParaRPr lang="en-US" altLang="zh-CN" dirty="0"/>
          </a:p>
        </p:txBody>
      </p:sp>
      <p:sp>
        <p:nvSpPr>
          <p:cNvPr id="14" name="文本框 13"/>
          <p:cNvSpPr txBox="1"/>
          <p:nvPr/>
        </p:nvSpPr>
        <p:spPr>
          <a:xfrm>
            <a:off x="1485826" y="6134393"/>
            <a:ext cx="4010025" cy="584775"/>
          </a:xfrm>
          <a:prstGeom prst="rect">
            <a:avLst/>
          </a:prstGeom>
          <a:noFill/>
        </p:spPr>
        <p:txBody>
          <a:bodyPr wrap="square" rtlCol="0">
            <a:spAutoFit/>
          </a:bodyPr>
          <a:lstStyle/>
          <a:p>
            <a:r>
              <a:rPr lang="en-US" altLang="zh-CN" sz="1600" dirty="0"/>
              <a:t>W-pole : 18*10^34/cm^2/s</a:t>
            </a:r>
            <a:r>
              <a:rPr lang="en-US" altLang="zh-CN" sz="1600" dirty="0">
                <a:sym typeface="+mn-ea"/>
              </a:rPr>
              <a:t>(BB Simulation)</a:t>
            </a:r>
            <a:endParaRPr lang="en-US" altLang="zh-CN" sz="1600" dirty="0"/>
          </a:p>
          <a:p>
            <a:r>
              <a:rPr lang="en-US" altLang="zh-CN" sz="1600" dirty="0">
                <a:sym typeface="+mn-ea"/>
              </a:rPr>
              <a:t>Parameter </a:t>
            </a:r>
            <a:r>
              <a:rPr lang="en-US" altLang="zh-CN" sz="1600" dirty="0" smtClean="0">
                <a:sym typeface="+mn-ea"/>
              </a:rPr>
              <a:t>table:16*10^34/cm^2/s</a:t>
            </a:r>
            <a:endParaRPr lang="en-US" altLang="zh-CN" sz="1600" dirty="0"/>
          </a:p>
        </p:txBody>
      </p:sp>
      <p:sp>
        <p:nvSpPr>
          <p:cNvPr id="15" name="文本框 14"/>
          <p:cNvSpPr txBox="1"/>
          <p:nvPr/>
        </p:nvSpPr>
        <p:spPr>
          <a:xfrm>
            <a:off x="9828746" y="815839"/>
            <a:ext cx="1035027" cy="400110"/>
          </a:xfrm>
          <a:prstGeom prst="rect">
            <a:avLst/>
          </a:prstGeom>
          <a:noFill/>
        </p:spPr>
        <p:txBody>
          <a:bodyPr wrap="none" rtlCol="0" anchor="t">
            <a:spAutoFit/>
          </a:bodyPr>
          <a:lstStyle/>
          <a:p>
            <a:r>
              <a:rPr lang="en-US" altLang="zh-CN" sz="2000" dirty="0">
                <a:latin typeface="Calibri" panose="020F0502020204030204" charset="0"/>
                <a:cs typeface="Calibri" panose="020F0502020204030204" charset="0"/>
                <a:sym typeface="+mn-ea"/>
              </a:rPr>
              <a:t>Y. Zhang</a:t>
            </a:r>
            <a:endParaRPr lang="en-US" altLang="zh-CN" sz="2000"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18</a:t>
            </a:fld>
            <a:endParaRPr lang="zh-CN" altLang="en-US"/>
          </a:p>
        </p:txBody>
      </p:sp>
      <p:sp>
        <p:nvSpPr>
          <p:cNvPr id="8" name="文本框 7"/>
          <p:cNvSpPr txBox="1"/>
          <p:nvPr/>
        </p:nvSpPr>
        <p:spPr>
          <a:xfrm>
            <a:off x="1493208" y="3406449"/>
            <a:ext cx="4312920" cy="584775"/>
          </a:xfrm>
          <a:prstGeom prst="rect">
            <a:avLst/>
          </a:prstGeom>
          <a:noFill/>
        </p:spPr>
        <p:txBody>
          <a:bodyPr wrap="square" rtlCol="0">
            <a:spAutoFit/>
          </a:bodyPr>
          <a:lstStyle/>
          <a:p>
            <a:r>
              <a:rPr lang="en-US" altLang="zh-CN" sz="1600" dirty="0" err="1"/>
              <a:t>t</a:t>
            </a:r>
            <a:r>
              <a:rPr lang="en-US" altLang="zh-CN" sz="1600" dirty="0" err="1" smtClean="0"/>
              <a:t>tbar</a:t>
            </a:r>
            <a:r>
              <a:rPr lang="en-US" altLang="zh-CN" sz="1600" dirty="0"/>
              <a:t>: 0.55* 10^34/cm^2/s (BB Simulation)</a:t>
            </a:r>
          </a:p>
          <a:p>
            <a:r>
              <a:rPr lang="en-US" altLang="zh-CN" sz="1600" dirty="0"/>
              <a:t>Parameter </a:t>
            </a:r>
            <a:r>
              <a:rPr lang="en-US" altLang="zh-CN" sz="1600" dirty="0" smtClean="0"/>
              <a:t>table:0.</a:t>
            </a:r>
            <a:r>
              <a:rPr lang="en-US" altLang="zh-CN" sz="1600" dirty="0" smtClean="0">
                <a:sym typeface="+mn-ea"/>
              </a:rPr>
              <a:t>5*10^34/cm^2/s</a:t>
            </a:r>
            <a:endParaRPr lang="en-US" altLang="zh-CN" sz="1600" dirty="0"/>
          </a:p>
        </p:txBody>
      </p:sp>
      <p:pic>
        <p:nvPicPr>
          <p:cNvPr id="16" name="图片 15">
            <a:extLst>
              <a:ext uri="{FF2B5EF4-FFF2-40B4-BE49-F238E27FC236}">
                <a16:creationId xmlns:a16="http://schemas.microsoft.com/office/drawing/2014/main" id="{04863026-3620-45F4-B57B-60B3FCB5297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2857"/>
          <a:stretch/>
        </p:blipFill>
        <p:spPr>
          <a:xfrm>
            <a:off x="843915" y="1275383"/>
            <a:ext cx="3905341" cy="2141205"/>
          </a:xfrm>
          <a:prstGeom prst="rect">
            <a:avLst/>
          </a:prstGeom>
        </p:spPr>
      </p:pic>
      <p:sp>
        <p:nvSpPr>
          <p:cNvPr id="17" name="文本框 16">
            <a:extLst>
              <a:ext uri="{FF2B5EF4-FFF2-40B4-BE49-F238E27FC236}">
                <a16:creationId xmlns:a16="http://schemas.microsoft.com/office/drawing/2014/main" id="{83DA513B-676E-45DB-81B2-79EBD46FDAEF}"/>
              </a:ext>
            </a:extLst>
          </p:cNvPr>
          <p:cNvSpPr txBox="1"/>
          <p:nvPr/>
        </p:nvSpPr>
        <p:spPr>
          <a:xfrm>
            <a:off x="3732989" y="1773242"/>
            <a:ext cx="461665" cy="276999"/>
          </a:xfrm>
          <a:prstGeom prst="rect">
            <a:avLst/>
          </a:prstGeom>
          <a:noFill/>
        </p:spPr>
        <p:txBody>
          <a:bodyPr wrap="none" lIns="0" tIns="0" rIns="0" bIns="0" rtlCol="0">
            <a:spAutoFit/>
          </a:bodyPr>
          <a:lstStyle/>
          <a:p>
            <a:r>
              <a:rPr lang="en-US" altLang="zh-CN" dirty="0"/>
              <a:t>ttbar</a:t>
            </a:r>
            <a:endParaRPr lang="zh-CN" altLang="en-US" dirty="0"/>
          </a:p>
        </p:txBody>
      </p:sp>
      <p:sp>
        <p:nvSpPr>
          <p:cNvPr id="18" name="文本框 17">
            <a:extLst>
              <a:ext uri="{FF2B5EF4-FFF2-40B4-BE49-F238E27FC236}">
                <a16:creationId xmlns:a16="http://schemas.microsoft.com/office/drawing/2014/main" id="{6D198725-D5B7-41DE-93F2-B9D2F2445E21}"/>
              </a:ext>
            </a:extLst>
          </p:cNvPr>
          <p:cNvSpPr txBox="1"/>
          <p:nvPr/>
        </p:nvSpPr>
        <p:spPr>
          <a:xfrm>
            <a:off x="9138325" y="1846175"/>
            <a:ext cx="589905" cy="276999"/>
          </a:xfrm>
          <a:prstGeom prst="rect">
            <a:avLst/>
          </a:prstGeom>
          <a:noFill/>
        </p:spPr>
        <p:txBody>
          <a:bodyPr wrap="none" lIns="0" tIns="0" rIns="0" bIns="0" rtlCol="0">
            <a:spAutoFit/>
          </a:bodyPr>
          <a:lstStyle/>
          <a:p>
            <a:r>
              <a:rPr lang="en-US" altLang="zh-CN" dirty="0"/>
              <a:t>Higgs</a:t>
            </a:r>
            <a:endParaRPr lang="zh-CN" altLang="en-US" dirty="0"/>
          </a:p>
        </p:txBody>
      </p:sp>
      <p:sp>
        <p:nvSpPr>
          <p:cNvPr id="19" name="文本框 18">
            <a:extLst>
              <a:ext uri="{FF2B5EF4-FFF2-40B4-BE49-F238E27FC236}">
                <a16:creationId xmlns:a16="http://schemas.microsoft.com/office/drawing/2014/main" id="{6E45A477-B69B-4B58-B775-D5CD26724E80}"/>
              </a:ext>
            </a:extLst>
          </p:cNvPr>
          <p:cNvSpPr txBox="1"/>
          <p:nvPr/>
        </p:nvSpPr>
        <p:spPr>
          <a:xfrm>
            <a:off x="3745813" y="4904601"/>
            <a:ext cx="218008" cy="276999"/>
          </a:xfrm>
          <a:prstGeom prst="rect">
            <a:avLst/>
          </a:prstGeom>
          <a:noFill/>
        </p:spPr>
        <p:txBody>
          <a:bodyPr wrap="none" lIns="0" tIns="0" rIns="0" bIns="0" rtlCol="0">
            <a:spAutoFit/>
          </a:bodyPr>
          <a:lstStyle/>
          <a:p>
            <a:r>
              <a:rPr lang="en-US" altLang="zh-CN" dirty="0"/>
              <a:t>W</a:t>
            </a:r>
            <a:endParaRPr lang="zh-CN" altLang="en-US" dirty="0"/>
          </a:p>
        </p:txBody>
      </p:sp>
      <p:sp>
        <p:nvSpPr>
          <p:cNvPr id="20" name="文本框 19">
            <a:extLst>
              <a:ext uri="{FF2B5EF4-FFF2-40B4-BE49-F238E27FC236}">
                <a16:creationId xmlns:a16="http://schemas.microsoft.com/office/drawing/2014/main" id="{5ED207F6-982C-47B8-93F6-C548E64BF712}"/>
              </a:ext>
            </a:extLst>
          </p:cNvPr>
          <p:cNvSpPr txBox="1"/>
          <p:nvPr/>
        </p:nvSpPr>
        <p:spPr>
          <a:xfrm>
            <a:off x="9138325" y="4851863"/>
            <a:ext cx="141064" cy="276999"/>
          </a:xfrm>
          <a:prstGeom prst="rect">
            <a:avLst/>
          </a:prstGeom>
          <a:noFill/>
        </p:spPr>
        <p:txBody>
          <a:bodyPr wrap="none" lIns="0" tIns="0" rIns="0" bIns="0" rtlCol="0">
            <a:spAutoFit/>
          </a:bodyPr>
          <a:lstStyle/>
          <a:p>
            <a:r>
              <a:rPr lang="en-US" altLang="zh-CN" dirty="0"/>
              <a:t>Z</a:t>
            </a:r>
            <a:endParaRPr lang="zh-CN" altLang="en-US" dirty="0"/>
          </a:p>
        </p:txBody>
      </p:sp>
    </p:spTree>
    <p:extLst>
      <p:ext uri="{BB962C8B-B14F-4D97-AF65-F5344CB8AC3E}">
        <p14:creationId xmlns:p14="http://schemas.microsoft.com/office/powerpoint/2010/main" val="3609742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8808908" y="3831712"/>
            <a:ext cx="3211583" cy="2617725"/>
          </a:xfrm>
          <a:prstGeom prst="rect">
            <a:avLst/>
          </a:prstGeom>
        </p:spPr>
      </p:pic>
      <p:sp>
        <p:nvSpPr>
          <p:cNvPr id="2" name="标题 1"/>
          <p:cNvSpPr>
            <a:spLocks noGrp="1"/>
          </p:cNvSpPr>
          <p:nvPr>
            <p:ph type="title"/>
          </p:nvPr>
        </p:nvSpPr>
        <p:spPr>
          <a:xfrm>
            <a:off x="838200" y="63568"/>
            <a:ext cx="10515600" cy="1325563"/>
          </a:xfrm>
        </p:spPr>
        <p:txBody>
          <a:bodyPr>
            <a:normAutofit/>
          </a:bodyPr>
          <a:lstStyle/>
          <a:p>
            <a:pPr algn="ctr"/>
            <a:r>
              <a:rPr lang="en-US" altLang="zh-CN" sz="4000" b="1" dirty="0" smtClean="0">
                <a:latin typeface="Times New Roman" panose="02020603050405020304" pitchFamily="18" charset="0"/>
                <a:cs typeface="Times New Roman" panose="02020603050405020304" pitchFamily="18" charset="0"/>
              </a:rPr>
              <a:t>Location of the dumping system</a:t>
            </a:r>
            <a:endParaRPr lang="zh-CN" altLang="en-US" sz="4000"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592137" y="1335396"/>
            <a:ext cx="5322280" cy="4880580"/>
          </a:xfrm>
        </p:spPr>
        <p:txBody>
          <a:bodyPr>
            <a:normAutofit/>
          </a:bodyPr>
          <a:lstStyle/>
          <a:p>
            <a:r>
              <a:rPr lang="en-US" altLang="zh-CN" sz="1800" dirty="0" smtClean="0">
                <a:latin typeface="Times New Roman" panose="02020603050405020304" pitchFamily="18" charset="0"/>
                <a:cs typeface="Times New Roman" panose="02020603050405020304" pitchFamily="18" charset="0"/>
              </a:rPr>
              <a:t>Dumping system for collider ring</a:t>
            </a:r>
          </a:p>
          <a:p>
            <a:pPr lvl="1"/>
            <a:r>
              <a:rPr lang="en-US" altLang="zh-CN" sz="1800" dirty="0" smtClean="0">
                <a:latin typeface="Times New Roman" panose="02020603050405020304" pitchFamily="18" charset="0"/>
                <a:cs typeface="Times New Roman" panose="02020603050405020304" pitchFamily="18" charset="0"/>
              </a:rPr>
              <a:t>Seems not necessary to be close to IP</a:t>
            </a:r>
          </a:p>
          <a:p>
            <a:pPr lvl="2"/>
            <a:r>
              <a:rPr lang="en-US" altLang="zh-CN" sz="1800" b="1" dirty="0" smtClean="0">
                <a:latin typeface="Times New Roman" panose="02020603050405020304" pitchFamily="18" charset="0"/>
                <a:cs typeface="Times New Roman" panose="02020603050405020304" pitchFamily="18" charset="0"/>
              </a:rPr>
              <a:t>Active machine protection </a:t>
            </a:r>
            <a:r>
              <a:rPr lang="en-US" altLang="zh-CN" sz="1800" dirty="0" smtClean="0">
                <a:latin typeface="Times New Roman" panose="02020603050405020304" pitchFamily="18" charset="0"/>
                <a:cs typeface="Times New Roman" panose="02020603050405020304" pitchFamily="18" charset="0"/>
              </a:rPr>
              <a:t>for the beam loss with time larger than </a:t>
            </a:r>
            <a:r>
              <a:rPr lang="en-US" altLang="zh-CN" sz="1800" b="1" dirty="0" smtClean="0">
                <a:latin typeface="Times New Roman" panose="02020603050405020304" pitchFamily="18" charset="0"/>
                <a:cs typeface="Times New Roman" panose="02020603050405020304" pitchFamily="18" charset="0"/>
              </a:rPr>
              <a:t>multi turns</a:t>
            </a:r>
          </a:p>
          <a:p>
            <a:pPr lvl="1"/>
            <a:r>
              <a:rPr lang="en-US" altLang="zh-CN" sz="1800" dirty="0" smtClean="0">
                <a:latin typeface="Times New Roman" panose="02020603050405020304" pitchFamily="18" charset="0"/>
                <a:cs typeface="Times New Roman" panose="02020603050405020304" pitchFamily="18" charset="0"/>
              </a:rPr>
              <a:t>Located at </a:t>
            </a:r>
            <a:r>
              <a:rPr lang="en-US" altLang="zh-CN" sz="1800" b="1" dirty="0" smtClean="0">
                <a:latin typeface="Times New Roman" panose="02020603050405020304" pitchFamily="18" charset="0"/>
                <a:cs typeface="Times New Roman" panose="02020603050405020304" pitchFamily="18" charset="0"/>
              </a:rPr>
              <a:t>STR1 and STR2 </a:t>
            </a:r>
            <a:r>
              <a:rPr lang="en-US" altLang="zh-CN" sz="1800" dirty="0" smtClean="0">
                <a:latin typeface="Times New Roman" panose="02020603050405020304" pitchFamily="18" charset="0"/>
                <a:cs typeface="Times New Roman" panose="02020603050405020304" pitchFamily="18" charset="0"/>
              </a:rPr>
              <a:t>or STR2 </a:t>
            </a:r>
            <a:r>
              <a:rPr lang="en-US" altLang="zh-CN" sz="1800" dirty="0">
                <a:latin typeface="Times New Roman" panose="02020603050405020304" pitchFamily="18" charset="0"/>
                <a:cs typeface="Times New Roman" panose="02020603050405020304" pitchFamily="18" charset="0"/>
              </a:rPr>
              <a:t>and </a:t>
            </a:r>
            <a:r>
              <a:rPr lang="en-US" altLang="zh-CN" sz="1800" dirty="0" smtClean="0">
                <a:latin typeface="Times New Roman" panose="02020603050405020304" pitchFamily="18" charset="0"/>
                <a:cs typeface="Times New Roman" panose="02020603050405020304" pitchFamily="18" charset="0"/>
              </a:rPr>
              <a:t>STR3</a:t>
            </a:r>
          </a:p>
          <a:p>
            <a:pPr lvl="2"/>
            <a:r>
              <a:rPr lang="en-US" altLang="zh-CN" sz="1800" dirty="0" smtClean="0">
                <a:latin typeface="Times New Roman" panose="02020603050405020304" pitchFamily="18" charset="0"/>
                <a:cs typeface="Times New Roman" panose="02020603050405020304" pitchFamily="18" charset="0"/>
              </a:rPr>
              <a:t>At least one dump for each collider ring</a:t>
            </a:r>
          </a:p>
          <a:p>
            <a:pPr lvl="2"/>
            <a:r>
              <a:rPr lang="en-US" altLang="zh-CN" sz="1800" dirty="0" smtClean="0">
                <a:latin typeface="Times New Roman" panose="02020603050405020304" pitchFamily="18" charset="0"/>
                <a:cs typeface="Times New Roman" panose="02020603050405020304" pitchFamily="18" charset="0"/>
              </a:rPr>
              <a:t>STR4 for future </a:t>
            </a:r>
            <a:r>
              <a:rPr lang="en-US" altLang="zh-CN" sz="1800" dirty="0">
                <a:latin typeface="Times New Roman" panose="02020603050405020304" pitchFamily="18" charset="0"/>
                <a:cs typeface="Times New Roman" panose="02020603050405020304" pitchFamily="18" charset="0"/>
              </a:rPr>
              <a:t>option </a:t>
            </a:r>
            <a:r>
              <a:rPr lang="en-US" altLang="zh-CN" sz="1800" dirty="0" smtClean="0">
                <a:latin typeface="Times New Roman" panose="02020603050405020304" pitchFamily="18" charset="0"/>
                <a:cs typeface="Times New Roman" panose="02020603050405020304" pitchFamily="18" charset="0"/>
              </a:rPr>
              <a:t>of ep collision</a:t>
            </a:r>
          </a:p>
          <a:p>
            <a:pPr lvl="1"/>
            <a:r>
              <a:rPr lang="en-US" altLang="zh-CN" sz="1800" b="1" dirty="0" smtClean="0">
                <a:latin typeface="Times New Roman" panose="02020603050405020304" pitchFamily="18" charset="0"/>
                <a:cs typeface="Times New Roman" panose="02020603050405020304" pitchFamily="18" charset="0"/>
              </a:rPr>
              <a:t>Inner side of tunnel</a:t>
            </a:r>
          </a:p>
          <a:p>
            <a:pPr lvl="2"/>
            <a:r>
              <a:rPr lang="en-US" altLang="zh-CN" sz="1800" dirty="0" smtClean="0">
                <a:latin typeface="Times New Roman" panose="02020603050405020304" pitchFamily="18" charset="0"/>
                <a:cs typeface="Times New Roman" panose="02020603050405020304" pitchFamily="18" charset="0"/>
              </a:rPr>
              <a:t>SPPC will locates outer side of CEPC</a:t>
            </a:r>
          </a:p>
          <a:p>
            <a:pPr lvl="2"/>
            <a:r>
              <a:rPr lang="en-US" altLang="zh-CN" sz="1800" dirty="0">
                <a:latin typeface="Times New Roman" panose="02020603050405020304" pitchFamily="18" charset="0"/>
                <a:cs typeface="Times New Roman" panose="02020603050405020304" pitchFamily="18" charset="0"/>
              </a:rPr>
              <a:t>Maintenance of the </a:t>
            </a:r>
            <a:r>
              <a:rPr lang="en-US" altLang="zh-CN" sz="1800" dirty="0" smtClean="0">
                <a:latin typeface="Times New Roman" panose="02020603050405020304" pitchFamily="18" charset="0"/>
                <a:cs typeface="Times New Roman" panose="02020603050405020304" pitchFamily="18" charset="0"/>
              </a:rPr>
              <a:t>dump</a:t>
            </a:r>
            <a:endParaRPr lang="en-US" altLang="zh-CN" sz="1800" dirty="0">
              <a:latin typeface="Times New Roman" panose="02020603050405020304" pitchFamily="18" charset="0"/>
              <a:cs typeface="Times New Roman" panose="02020603050405020304" pitchFamily="18" charset="0"/>
            </a:endParaRPr>
          </a:p>
          <a:p>
            <a:r>
              <a:rPr lang="en-US" altLang="zh-CN" sz="1800" dirty="0">
                <a:latin typeface="Times New Roman" panose="02020603050405020304" pitchFamily="18" charset="0"/>
                <a:cs typeface="Times New Roman" panose="02020603050405020304" pitchFamily="18" charset="0"/>
              </a:rPr>
              <a:t>Dumping system for </a:t>
            </a:r>
            <a:r>
              <a:rPr lang="en-US" altLang="zh-CN" sz="1800" dirty="0" smtClean="0">
                <a:latin typeface="Times New Roman" panose="02020603050405020304" pitchFamily="18" charset="0"/>
                <a:cs typeface="Times New Roman" panose="02020603050405020304" pitchFamily="18" charset="0"/>
              </a:rPr>
              <a:t>booster ring</a:t>
            </a:r>
          </a:p>
          <a:p>
            <a:pPr lvl="1"/>
            <a:r>
              <a:rPr lang="en-US" altLang="zh-CN" sz="1800" dirty="0" smtClean="0">
                <a:latin typeface="Times New Roman" panose="02020603050405020304" pitchFamily="18" charset="0"/>
                <a:cs typeface="Times New Roman" panose="02020603050405020304" pitchFamily="18" charset="0"/>
              </a:rPr>
              <a:t>Low charge bunches can be dumped by collimator</a:t>
            </a:r>
          </a:p>
          <a:p>
            <a:pPr lvl="1"/>
            <a:r>
              <a:rPr lang="en-US" altLang="zh-CN" sz="1800" dirty="0" smtClean="0">
                <a:latin typeface="Times New Roman" panose="02020603050405020304" pitchFamily="18" charset="0"/>
                <a:cs typeface="Times New Roman" panose="02020603050405020304" pitchFamily="18" charset="0"/>
              </a:rPr>
              <a:t>Dumping for bunches of on axis injection can </a:t>
            </a:r>
            <a:r>
              <a:rPr lang="en-US" altLang="zh-CN" sz="1800" b="1" dirty="0" smtClean="0">
                <a:latin typeface="Times New Roman" panose="02020603050405020304" pitchFamily="18" charset="0"/>
                <a:cs typeface="Times New Roman" panose="02020603050405020304" pitchFamily="18" charset="0"/>
              </a:rPr>
              <a:t>share the dump with collider ring</a:t>
            </a:r>
            <a:endParaRPr lang="en-US" altLang="zh-CN" sz="1800" b="1" dirty="0">
              <a:latin typeface="Times New Roman" panose="02020603050405020304" pitchFamily="18" charset="0"/>
              <a:cs typeface="Times New Roman" panose="02020603050405020304" pitchFamily="18" charset="0"/>
            </a:endParaRPr>
          </a:p>
        </p:txBody>
      </p:sp>
      <p:grpSp>
        <p:nvGrpSpPr>
          <p:cNvPr id="9" name="组合 8"/>
          <p:cNvGrpSpPr/>
          <p:nvPr/>
        </p:nvGrpSpPr>
        <p:grpSpPr>
          <a:xfrm>
            <a:off x="5846334" y="3786258"/>
            <a:ext cx="3307326" cy="2786815"/>
            <a:chOff x="6704345" y="2867200"/>
            <a:chExt cx="3971925" cy="3539950"/>
          </a:xfrm>
        </p:grpSpPr>
        <p:pic>
          <p:nvPicPr>
            <p:cNvPr id="10" name="图片 9"/>
            <p:cNvPicPr>
              <a:picLocks noChangeAspect="1"/>
            </p:cNvPicPr>
            <p:nvPr/>
          </p:nvPicPr>
          <p:blipFill>
            <a:blip r:embed="rId3"/>
            <a:stretch>
              <a:fillRect/>
            </a:stretch>
          </p:blipFill>
          <p:spPr>
            <a:xfrm>
              <a:off x="6704345" y="2867200"/>
              <a:ext cx="3971925" cy="3539950"/>
            </a:xfrm>
            <a:prstGeom prst="rect">
              <a:avLst/>
            </a:prstGeom>
          </p:spPr>
        </p:pic>
        <p:sp>
          <p:nvSpPr>
            <p:cNvPr id="11" name="矩形 10"/>
            <p:cNvSpPr/>
            <p:nvPr/>
          </p:nvSpPr>
          <p:spPr>
            <a:xfrm>
              <a:off x="7534275" y="4867275"/>
              <a:ext cx="1485900" cy="771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6089528" y="1351208"/>
            <a:ext cx="5736520" cy="2301686"/>
            <a:chOff x="853652" y="3392513"/>
            <a:chExt cx="4595747" cy="2847031"/>
          </a:xfrm>
        </p:grpSpPr>
        <p:grpSp>
          <p:nvGrpSpPr>
            <p:cNvPr id="16" name="组合 15"/>
            <p:cNvGrpSpPr/>
            <p:nvPr/>
          </p:nvGrpSpPr>
          <p:grpSpPr>
            <a:xfrm>
              <a:off x="853652" y="3392513"/>
              <a:ext cx="4595747" cy="2847031"/>
              <a:chOff x="7968354" y="1294402"/>
              <a:chExt cx="4038577" cy="2380349"/>
            </a:xfrm>
          </p:grpSpPr>
          <p:grpSp>
            <p:nvGrpSpPr>
              <p:cNvPr id="17" name="组合 16"/>
              <p:cNvGrpSpPr/>
              <p:nvPr/>
            </p:nvGrpSpPr>
            <p:grpSpPr>
              <a:xfrm>
                <a:off x="7968354" y="1418523"/>
                <a:ext cx="3893040" cy="2111026"/>
                <a:chOff x="5530782" y="475571"/>
                <a:chExt cx="5468084" cy="2878979"/>
              </a:xfrm>
            </p:grpSpPr>
            <p:pic>
              <p:nvPicPr>
                <p:cNvPr id="20" name="图片 19"/>
                <p:cNvPicPr>
                  <a:picLocks noChangeAspect="1"/>
                </p:cNvPicPr>
                <p:nvPr/>
              </p:nvPicPr>
              <p:blipFill>
                <a:blip r:embed="rId4"/>
                <a:stretch>
                  <a:fillRect/>
                </a:stretch>
              </p:blipFill>
              <p:spPr>
                <a:xfrm>
                  <a:off x="5530782" y="475571"/>
                  <a:ext cx="5468084" cy="2878979"/>
                </a:xfrm>
                <a:prstGeom prst="rect">
                  <a:avLst/>
                </a:prstGeom>
              </p:spPr>
            </p:pic>
            <p:cxnSp>
              <p:nvCxnSpPr>
                <p:cNvPr id="21" name="直接箭头连接符 20"/>
                <p:cNvCxnSpPr/>
                <p:nvPr/>
              </p:nvCxnSpPr>
              <p:spPr>
                <a:xfrm flipH="1" flipV="1">
                  <a:off x="9395460" y="941070"/>
                  <a:ext cx="419100" cy="12192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9408795" y="2787015"/>
                  <a:ext cx="419100" cy="10668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11160441" y="1294402"/>
                <a:ext cx="843175" cy="369332"/>
              </a:xfrm>
              <a:prstGeom prst="rect">
                <a:avLst/>
              </a:prstGeom>
              <a:noFill/>
            </p:spPr>
            <p:txBody>
              <a:bodyPr wrap="square" rtlCol="0">
                <a:spAutoFit/>
              </a:bodyPr>
              <a:lstStyle/>
              <a:p>
                <a:r>
                  <a:rPr lang="en-US" altLang="zh-CN" dirty="0" smtClean="0"/>
                  <a:t>STR1</a:t>
                </a:r>
                <a:endParaRPr lang="zh-CN" altLang="en-US" dirty="0"/>
              </a:p>
            </p:txBody>
          </p:sp>
          <p:sp>
            <p:nvSpPr>
              <p:cNvPr id="19" name="文本框 18"/>
              <p:cNvSpPr txBox="1"/>
              <p:nvPr/>
            </p:nvSpPr>
            <p:spPr>
              <a:xfrm>
                <a:off x="11163756" y="3305419"/>
                <a:ext cx="843175" cy="369332"/>
              </a:xfrm>
              <a:prstGeom prst="rect">
                <a:avLst/>
              </a:prstGeom>
              <a:noFill/>
            </p:spPr>
            <p:txBody>
              <a:bodyPr wrap="square" rtlCol="0">
                <a:spAutoFit/>
              </a:bodyPr>
              <a:lstStyle/>
              <a:p>
                <a:r>
                  <a:rPr lang="en-US" altLang="zh-CN" dirty="0" smtClean="0"/>
                  <a:t>STR2</a:t>
                </a:r>
                <a:endParaRPr lang="zh-CN" altLang="en-US" dirty="0"/>
              </a:p>
            </p:txBody>
          </p:sp>
        </p:grpSp>
        <p:sp>
          <p:nvSpPr>
            <p:cNvPr id="23" name="文本框 22"/>
            <p:cNvSpPr txBox="1"/>
            <p:nvPr/>
          </p:nvSpPr>
          <p:spPr>
            <a:xfrm>
              <a:off x="1010109" y="3392614"/>
              <a:ext cx="959501" cy="369332"/>
            </a:xfrm>
            <a:prstGeom prst="rect">
              <a:avLst/>
            </a:prstGeom>
            <a:noFill/>
          </p:spPr>
          <p:txBody>
            <a:bodyPr wrap="square" rtlCol="0">
              <a:spAutoFit/>
            </a:bodyPr>
            <a:lstStyle/>
            <a:p>
              <a:r>
                <a:rPr lang="en-US" altLang="zh-CN" dirty="0" smtClean="0"/>
                <a:t>STR4</a:t>
              </a:r>
              <a:endParaRPr lang="zh-CN" altLang="en-US" dirty="0"/>
            </a:p>
          </p:txBody>
        </p:sp>
        <p:sp>
          <p:nvSpPr>
            <p:cNvPr id="24" name="文本框 23"/>
            <p:cNvSpPr txBox="1"/>
            <p:nvPr/>
          </p:nvSpPr>
          <p:spPr>
            <a:xfrm>
              <a:off x="984687" y="5814014"/>
              <a:ext cx="959501" cy="369332"/>
            </a:xfrm>
            <a:prstGeom prst="rect">
              <a:avLst/>
            </a:prstGeom>
            <a:noFill/>
          </p:spPr>
          <p:txBody>
            <a:bodyPr wrap="square" rtlCol="0">
              <a:spAutoFit/>
            </a:bodyPr>
            <a:lstStyle/>
            <a:p>
              <a:r>
                <a:rPr lang="en-US" altLang="zh-CN" dirty="0" smtClean="0"/>
                <a:t>STR3</a:t>
              </a:r>
              <a:endParaRPr lang="zh-CN" altLang="en-US" dirty="0"/>
            </a:p>
          </p:txBody>
        </p:sp>
      </p:grpSp>
    </p:spTree>
    <p:extLst>
      <p:ext uri="{BB962C8B-B14F-4D97-AF65-F5344CB8AC3E}">
        <p14:creationId xmlns:p14="http://schemas.microsoft.com/office/powerpoint/2010/main" val="325894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1010" y="244007"/>
            <a:ext cx="10515600" cy="739657"/>
          </a:xfrm>
        </p:spPr>
        <p:txBody>
          <a:bodyPr>
            <a:normAutofit/>
          </a:bodyPr>
          <a:lstStyle/>
          <a:p>
            <a:pPr algn="ctr"/>
            <a:r>
              <a:rPr lang="en-US" altLang="zh-CN" sz="3200" b="1" dirty="0" smtClean="0">
                <a:solidFill>
                  <a:srgbClr val="0070C0"/>
                </a:solidFill>
                <a:latin typeface="+mn-lt"/>
              </a:rPr>
              <a:t>Optics design of </a:t>
            </a:r>
            <a:r>
              <a:rPr lang="en-US" altLang="zh-CN" sz="3200" b="1" dirty="0">
                <a:solidFill>
                  <a:srgbClr val="0070C0"/>
                </a:solidFill>
                <a:latin typeface="+mn-lt"/>
              </a:rPr>
              <a:t>the CEPC collider ring</a:t>
            </a:r>
            <a:endParaRPr lang="zh-CN" altLang="en-US" sz="3200" b="1" dirty="0">
              <a:solidFill>
                <a:srgbClr val="0070C0"/>
              </a:solidFill>
              <a:latin typeface="+mn-lt"/>
            </a:endParaRPr>
          </a:p>
        </p:txBody>
      </p:sp>
      <p:sp>
        <p:nvSpPr>
          <p:cNvPr id="5" name="灯片编号占位符 4"/>
          <p:cNvSpPr>
            <a:spLocks noGrp="1"/>
          </p:cNvSpPr>
          <p:nvPr>
            <p:ph type="sldNum" sz="quarter" idx="12"/>
          </p:nvPr>
        </p:nvSpPr>
        <p:spPr/>
        <p:txBody>
          <a:bodyPr/>
          <a:lstStyle/>
          <a:p>
            <a:fld id="{5E85E2D4-2725-4FFC-A6D2-3A56C1620C03}" type="slidenum">
              <a:rPr lang="zh-CN" altLang="en-US" smtClean="0"/>
              <a:t>2</a:t>
            </a:fld>
            <a:endParaRPr lang="zh-CN" altLang="en-US" dirty="0"/>
          </a:p>
        </p:txBody>
      </p:sp>
      <p:pic>
        <p:nvPicPr>
          <p:cNvPr id="9"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6534" y="16463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600118" y="6011646"/>
            <a:ext cx="4804078" cy="446276"/>
          </a:xfrm>
          <a:prstGeom prst="rect">
            <a:avLst/>
          </a:prstGeom>
          <a:noFill/>
        </p:spPr>
        <p:txBody>
          <a:bodyPr wrap="square" rtlCol="0">
            <a:spAutoFit/>
          </a:bodyPr>
          <a:lstStyle/>
          <a:p>
            <a:r>
              <a:rPr lang="en-US" altLang="zh-CN" sz="1200" dirty="0" smtClean="0">
                <a:latin typeface="Times New Roman" panose="02020603050405020304" pitchFamily="18" charset="0"/>
                <a:cs typeface="Times New Roman" panose="02020603050405020304" pitchFamily="18" charset="0"/>
              </a:rPr>
              <a:t>*</a:t>
            </a:r>
            <a:r>
              <a:rPr lang="en-US" altLang="zh-CN" sz="1100" dirty="0" smtClean="0">
                <a:latin typeface="Times New Roman" panose="02020603050405020304" pitchFamily="18" charset="0"/>
                <a:cs typeface="Times New Roman" panose="02020603050405020304" pitchFamily="18" charset="0"/>
              </a:rPr>
              <a:t>ref: </a:t>
            </a:r>
            <a:r>
              <a:rPr lang="it-IT" altLang="zh-CN" sz="1100" dirty="0" smtClean="0">
                <a:latin typeface="Times New Roman" panose="02020603050405020304" pitchFamily="18" charset="0"/>
                <a:cs typeface="Times New Roman" panose="02020603050405020304" pitchFamily="18" charset="0"/>
              </a:rPr>
              <a:t>CEPC-CDR</a:t>
            </a:r>
            <a:r>
              <a:rPr lang="it-IT" altLang="zh-CN" sz="1100" dirty="0">
                <a:latin typeface="Times New Roman" panose="02020603050405020304" pitchFamily="18" charset="0"/>
                <a:cs typeface="Times New Roman" panose="02020603050405020304" pitchFamily="18" charset="0"/>
              </a:rPr>
              <a:t>; CEPC pre-CDR; </a:t>
            </a:r>
            <a:r>
              <a:rPr lang="en-US" altLang="zh-CN" sz="1100" dirty="0" smtClean="0">
                <a:latin typeface="Times New Roman" panose="02020603050405020304" pitchFamily="18" charset="0"/>
                <a:cs typeface="Times New Roman" panose="02020603050405020304" pitchFamily="18" charset="0"/>
              </a:rPr>
              <a:t>K</a:t>
            </a:r>
            <a:r>
              <a:rPr lang="en-US" altLang="zh-CN" sz="1100" dirty="0">
                <a:latin typeface="Times New Roman" panose="02020603050405020304" pitchFamily="18" charset="0"/>
                <a:cs typeface="Times New Roman" panose="02020603050405020304" pitchFamily="18" charset="0"/>
              </a:rPr>
              <a:t>. </a:t>
            </a:r>
            <a:r>
              <a:rPr lang="en-US" altLang="zh-CN" sz="1100" dirty="0" err="1">
                <a:latin typeface="Times New Roman" panose="02020603050405020304" pitchFamily="18" charset="0"/>
                <a:cs typeface="Times New Roman" panose="02020603050405020304" pitchFamily="18" charset="0"/>
              </a:rPr>
              <a:t>Oide</a:t>
            </a:r>
            <a:r>
              <a:rPr lang="en-US" altLang="zh-CN" sz="1100" dirty="0">
                <a:latin typeface="Times New Roman" panose="02020603050405020304" pitchFamily="18" charset="0"/>
                <a:cs typeface="Times New Roman" panose="02020603050405020304" pitchFamily="18" charset="0"/>
              </a:rPr>
              <a:t>, arXiv:1610.07170; M. </a:t>
            </a:r>
            <a:r>
              <a:rPr lang="en-US" altLang="zh-CN" sz="1100" dirty="0" err="1">
                <a:latin typeface="Times New Roman" panose="02020603050405020304" pitchFamily="18" charset="0"/>
                <a:cs typeface="Times New Roman" panose="02020603050405020304" pitchFamily="18" charset="0"/>
              </a:rPr>
              <a:t>Zobov</a:t>
            </a:r>
            <a:r>
              <a:rPr lang="en-US" altLang="zh-CN" sz="1100" dirty="0">
                <a:latin typeface="Times New Roman" panose="02020603050405020304" pitchFamily="18" charset="0"/>
                <a:cs typeface="Times New Roman" panose="02020603050405020304" pitchFamily="18" charset="0"/>
              </a:rPr>
              <a:t> et al, Phys. Rev. Lett. 104, 174801(2010); </a:t>
            </a:r>
            <a:r>
              <a:rPr lang="it-IT" altLang="zh-CN" sz="1100" dirty="0" smtClean="0">
                <a:latin typeface="Times New Roman" panose="02020603050405020304" pitchFamily="18" charset="0"/>
                <a:cs typeface="Times New Roman" panose="02020603050405020304" pitchFamily="18" charset="0"/>
              </a:rPr>
              <a:t>A</a:t>
            </a:r>
            <a:r>
              <a:rPr lang="it-IT" altLang="zh-CN" sz="1100" dirty="0">
                <a:latin typeface="Times New Roman" panose="02020603050405020304" pitchFamily="18" charset="0"/>
                <a:cs typeface="Times New Roman" panose="02020603050405020304" pitchFamily="18" charset="0"/>
              </a:rPr>
              <a:t>. Milanese, PRAB 19, 112401 (2016); </a:t>
            </a:r>
            <a:endParaRPr lang="zh-CN" altLang="en-US" sz="1100" dirty="0">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5"/>
          <a:stretch>
            <a:fillRect/>
          </a:stretch>
        </p:blipFill>
        <p:spPr>
          <a:xfrm>
            <a:off x="7295902" y="3316110"/>
            <a:ext cx="2787651" cy="2705150"/>
          </a:xfrm>
          <a:prstGeom prst="rect">
            <a:avLst/>
          </a:prstGeom>
        </p:spPr>
      </p:pic>
      <mc:AlternateContent xmlns:mc="http://schemas.openxmlformats.org/markup-compatibility/2006" xmlns:a14="http://schemas.microsoft.com/office/drawing/2010/main">
        <mc:Choice Requires="a14">
          <p:sp>
            <p:nvSpPr>
              <p:cNvPr id="13" name="内容占位符 2"/>
              <p:cNvSpPr>
                <a:spLocks noGrp="1"/>
              </p:cNvSpPr>
              <p:nvPr>
                <p:ph idx="1"/>
              </p:nvPr>
            </p:nvSpPr>
            <p:spPr>
              <a:xfrm>
                <a:off x="1031243" y="879146"/>
                <a:ext cx="6318672" cy="5463695"/>
              </a:xfrm>
            </p:spPr>
            <p:txBody>
              <a:bodyPr>
                <a:noAutofit/>
              </a:bodyPr>
              <a:lstStyle/>
              <a:p>
                <a:r>
                  <a:rPr lang="en-US" altLang="zh-CN" sz="1600" dirty="0" smtClean="0">
                    <a:solidFill>
                      <a:schemeClr val="tx1"/>
                    </a:solidFill>
                    <a:latin typeface="Times New Roman" panose="02020603050405020304" pitchFamily="18" charset="0"/>
                    <a:cs typeface="Times New Roman" panose="02020603050405020304" pitchFamily="18" charset="0"/>
                  </a:rPr>
                  <a:t>SR power 30MW (50 MW upgradable), 100km, 2 IPs  </a:t>
                </a:r>
              </a:p>
              <a:p>
                <a:r>
                  <a:rPr lang="en-US" altLang="zh-CN" sz="1600" dirty="0" smtClean="0">
                    <a:latin typeface="Times New Roman" panose="02020603050405020304" pitchFamily="18" charset="0"/>
                    <a:cs typeface="Times New Roman" panose="02020603050405020304" pitchFamily="18" charset="0"/>
                  </a:rPr>
                  <a:t>Compatible </a:t>
                </a:r>
                <a:r>
                  <a:rPr lang="en-US" altLang="zh-CN" sz="1600" dirty="0">
                    <a:latin typeface="Times New Roman" panose="02020603050405020304" pitchFamily="18" charset="0"/>
                    <a:cs typeface="Times New Roman" panose="02020603050405020304" pitchFamily="18" charset="0"/>
                  </a:rPr>
                  <a:t>of </a:t>
                </a:r>
                <a14:m>
                  <m:oMath xmlns:m="http://schemas.openxmlformats.org/officeDocument/2006/math">
                    <m:r>
                      <a:rPr lang="en-US" altLang="zh-CN" sz="1600" i="1">
                        <a:latin typeface="Cambria Math" panose="02040503050406030204" pitchFamily="18" charset="0"/>
                      </a:rPr>
                      <m:t>𝑡</m:t>
                    </m:r>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rPr>
                          <m:t>𝑡</m:t>
                        </m:r>
                      </m:e>
                    </m:acc>
                  </m:oMath>
                </a14:m>
                <a:r>
                  <a:rPr lang="en-US" altLang="zh-CN" sz="1600" dirty="0">
                    <a:latin typeface="Times New Roman" panose="02020603050405020304" pitchFamily="18" charset="0"/>
                    <a:cs typeface="Times New Roman" panose="02020603050405020304" pitchFamily="18" charset="0"/>
                  </a:rPr>
                  <a:t>/H/W/Z modes</a:t>
                </a:r>
              </a:p>
              <a:p>
                <a:r>
                  <a:rPr lang="en-US" altLang="zh-CN" sz="1600" dirty="0">
                    <a:latin typeface="Times New Roman" panose="02020603050405020304" pitchFamily="18" charset="0"/>
                    <a:cs typeface="Times New Roman" panose="02020603050405020304" pitchFamily="18" charset="0"/>
                  </a:rPr>
                  <a:t>Compatible with </a:t>
                </a:r>
                <a:r>
                  <a:rPr lang="en-US" altLang="zh-CN" sz="1600" dirty="0" smtClean="0">
                    <a:latin typeface="Times New Roman" panose="02020603050405020304" pitchFamily="18" charset="0"/>
                    <a:cs typeface="Times New Roman" panose="02020603050405020304" pitchFamily="18" charset="0"/>
                  </a:rPr>
                  <a:t>SPPC</a:t>
                </a:r>
              </a:p>
              <a:p>
                <a:r>
                  <a:rPr lang="en-US" altLang="zh-CN" sz="1600" dirty="0">
                    <a:latin typeface="Times New Roman" panose="02020603050405020304" pitchFamily="18" charset="0"/>
                    <a:cs typeface="Times New Roman" panose="02020603050405020304" pitchFamily="18" charset="0"/>
                  </a:rPr>
                  <a:t>Correction of </a:t>
                </a:r>
                <a:r>
                  <a:rPr lang="en-US" altLang="zh-CN" sz="1600" dirty="0" err="1">
                    <a:latin typeface="Times New Roman" panose="02020603050405020304" pitchFamily="18" charset="0"/>
                    <a:cs typeface="Times New Roman" panose="02020603050405020304" pitchFamily="18" charset="0"/>
                  </a:rPr>
                  <a:t>sawtooth</a:t>
                </a:r>
                <a:r>
                  <a:rPr lang="en-US" altLang="zh-CN" sz="1600" dirty="0">
                    <a:latin typeface="Times New Roman" panose="02020603050405020304" pitchFamily="18" charset="0"/>
                    <a:cs typeface="Times New Roman" panose="02020603050405020304" pitchFamily="18" charset="0"/>
                  </a:rPr>
                  <a:t> </a:t>
                </a:r>
                <a:r>
                  <a:rPr lang="en-US" altLang="zh-CN" sz="1600" dirty="0" smtClean="0">
                    <a:latin typeface="Times New Roman" panose="02020603050405020304" pitchFamily="18" charset="0"/>
                    <a:cs typeface="Times New Roman" panose="02020603050405020304" pitchFamily="18" charset="0"/>
                  </a:rPr>
                  <a:t>orbit</a:t>
                </a:r>
                <a:endParaRPr lang="en-US" altLang="zh-CN" sz="1600" dirty="0" smtClean="0">
                  <a:solidFill>
                    <a:schemeClr val="tx1"/>
                  </a:solidFill>
                  <a:latin typeface="Times New Roman" panose="02020603050405020304" pitchFamily="18" charset="0"/>
                  <a:cs typeface="Times New Roman" panose="02020603050405020304" pitchFamily="18" charset="0"/>
                </a:endParaRPr>
              </a:p>
              <a:p>
                <a:r>
                  <a:rPr lang="en-US" altLang="zh-CN" sz="1600" dirty="0" smtClean="0">
                    <a:solidFill>
                      <a:schemeClr val="tx1"/>
                    </a:solidFill>
                    <a:latin typeface="Times New Roman" panose="02020603050405020304" pitchFamily="18" charset="0"/>
                    <a:cs typeface="Times New Roman" panose="02020603050405020304" pitchFamily="18" charset="0"/>
                  </a:rPr>
                  <a:t>2 </a:t>
                </a:r>
                <a:r>
                  <a:rPr lang="en-US" altLang="zh-CN" sz="1600" dirty="0">
                    <a:solidFill>
                      <a:schemeClr val="tx1"/>
                    </a:solidFill>
                    <a:latin typeface="Times New Roman" panose="02020603050405020304" pitchFamily="18" charset="0"/>
                    <a:cs typeface="Times New Roman" panose="02020603050405020304" pitchFamily="18" charset="0"/>
                  </a:rPr>
                  <a:t>folded symmetry</a:t>
                </a:r>
              </a:p>
              <a:p>
                <a:r>
                  <a:rPr lang="en-US" altLang="zh-CN" sz="1600" dirty="0" smtClean="0">
                    <a:solidFill>
                      <a:schemeClr val="tx1"/>
                    </a:solidFill>
                    <a:latin typeface="Times New Roman" panose="02020603050405020304" pitchFamily="18" charset="0"/>
                    <a:cs typeface="Times New Roman" panose="02020603050405020304" pitchFamily="18" charset="0"/>
                  </a:rPr>
                  <a:t>8 </a:t>
                </a:r>
                <a:r>
                  <a:rPr lang="en-US" altLang="zh-CN" sz="1600" dirty="0">
                    <a:solidFill>
                      <a:schemeClr val="tx1"/>
                    </a:solidFill>
                    <a:latin typeface="Times New Roman" panose="02020603050405020304" pitchFamily="18" charset="0"/>
                    <a:cs typeface="Times New Roman" panose="02020603050405020304" pitchFamily="18" charset="0"/>
                  </a:rPr>
                  <a:t>arc </a:t>
                </a:r>
                <a:r>
                  <a:rPr lang="en-US" altLang="zh-CN" sz="1600" dirty="0" smtClean="0">
                    <a:solidFill>
                      <a:schemeClr val="tx1"/>
                    </a:solidFill>
                    <a:latin typeface="Times New Roman" panose="02020603050405020304" pitchFamily="18" charset="0"/>
                    <a:cs typeface="Times New Roman" panose="02020603050405020304" pitchFamily="18" charset="0"/>
                  </a:rPr>
                  <a:t>sections</a:t>
                </a:r>
              </a:p>
              <a:p>
                <a:pPr lvl="1"/>
                <a:r>
                  <a:rPr lang="en-US" altLang="zh-CN" sz="1600" dirty="0" smtClean="0">
                    <a:solidFill>
                      <a:schemeClr val="tx1"/>
                    </a:solidFill>
                    <a:latin typeface="Times New Roman" panose="02020603050405020304" pitchFamily="18" charset="0"/>
                    <a:cs typeface="Times New Roman" panose="02020603050405020304" pitchFamily="18" charset="0"/>
                  </a:rPr>
                  <a:t>dual </a:t>
                </a:r>
                <a:r>
                  <a:rPr lang="en-US" altLang="zh-CN" sz="1600" dirty="0">
                    <a:solidFill>
                      <a:schemeClr val="tx1"/>
                    </a:solidFill>
                    <a:latin typeface="Times New Roman" panose="02020603050405020304" pitchFamily="18" charset="0"/>
                    <a:cs typeface="Times New Roman" panose="02020603050405020304" pitchFamily="18" charset="0"/>
                  </a:rPr>
                  <a:t>aperture dipole and quadrupole </a:t>
                </a:r>
                <a:r>
                  <a:rPr lang="en-US" altLang="zh-CN" sz="1600" dirty="0" smtClean="0">
                    <a:solidFill>
                      <a:schemeClr val="tx1"/>
                    </a:solidFill>
                    <a:latin typeface="Times New Roman" panose="02020603050405020304" pitchFamily="18" charset="0"/>
                    <a:cs typeface="Times New Roman" panose="02020603050405020304" pitchFamily="18" charset="0"/>
                  </a:rPr>
                  <a:t>magnets</a:t>
                </a:r>
              </a:p>
              <a:p>
                <a:pPr lvl="1"/>
                <a:r>
                  <a:rPr lang="en-US" altLang="zh-CN" sz="1600" dirty="0" smtClean="0">
                    <a:latin typeface="Times New Roman" panose="02020603050405020304" pitchFamily="18" charset="0"/>
                    <a:cs typeface="Times New Roman" panose="02020603050405020304" pitchFamily="18" charset="0"/>
                  </a:rPr>
                  <a:t>n</a:t>
                </a:r>
                <a:r>
                  <a:rPr lang="en-US" altLang="zh-CN" sz="1600" dirty="0" smtClean="0">
                    <a:solidFill>
                      <a:schemeClr val="tx1"/>
                    </a:solidFill>
                    <a:latin typeface="Times New Roman" panose="02020603050405020304" pitchFamily="18" charset="0"/>
                    <a:cs typeface="Times New Roman" panose="02020603050405020304" pitchFamily="18" charset="0"/>
                  </a:rPr>
                  <a:t>on-interleaved </a:t>
                </a:r>
                <a:r>
                  <a:rPr lang="en-US" altLang="zh-CN" sz="1600" dirty="0" err="1" smtClean="0">
                    <a:solidFill>
                      <a:schemeClr val="tx1"/>
                    </a:solidFill>
                    <a:latin typeface="Times New Roman" panose="02020603050405020304" pitchFamily="18" charset="0"/>
                    <a:cs typeface="Times New Roman" panose="02020603050405020304" pitchFamily="18" charset="0"/>
                  </a:rPr>
                  <a:t>sextupoles</a:t>
                </a:r>
              </a:p>
              <a:p>
                <a:r>
                  <a:rPr lang="en-US" altLang="zh-CN" sz="1600" dirty="0" smtClean="0">
                    <a:solidFill>
                      <a:schemeClr val="tx1"/>
                    </a:solidFill>
                    <a:latin typeface="Times New Roman" panose="02020603050405020304" pitchFamily="18" charset="0"/>
                    <a:cs typeface="Times New Roman" panose="02020603050405020304" pitchFamily="18" charset="0"/>
                  </a:rPr>
                  <a:t>4 short straight section</a:t>
                </a:r>
              </a:p>
              <a:p>
                <a:pPr lvl="1"/>
                <a:r>
                  <a:rPr lang="en-US" altLang="zh-CN" sz="1600" dirty="0">
                    <a:latin typeface="Times New Roman" panose="02020603050405020304" pitchFamily="18" charset="0"/>
                    <a:cs typeface="Times New Roman" panose="02020603050405020304" pitchFamily="18" charset="0"/>
                  </a:rPr>
                  <a:t>o</a:t>
                </a:r>
                <a:r>
                  <a:rPr lang="en-US" altLang="zh-CN" sz="1600" dirty="0" smtClean="0">
                    <a:latin typeface="Times New Roman" panose="02020603050405020304" pitchFamily="18" charset="0"/>
                    <a:cs typeface="Times New Roman" panose="02020603050405020304" pitchFamily="18" charset="0"/>
                  </a:rPr>
                  <a:t>n/off axis i</a:t>
                </a:r>
                <a:r>
                  <a:rPr lang="en-US" altLang="zh-CN" sz="1600" dirty="0" smtClean="0">
                    <a:solidFill>
                      <a:schemeClr val="tx1"/>
                    </a:solidFill>
                    <a:latin typeface="Times New Roman" panose="02020603050405020304" pitchFamily="18" charset="0"/>
                    <a:cs typeface="Times New Roman" panose="02020603050405020304" pitchFamily="18" charset="0"/>
                  </a:rPr>
                  <a:t>njection regions for different modes</a:t>
                </a:r>
              </a:p>
              <a:p>
                <a:pPr lvl="1"/>
                <a:r>
                  <a:rPr lang="en-US" altLang="zh-CN" sz="1600" dirty="0">
                    <a:latin typeface="Times New Roman" panose="02020603050405020304" pitchFamily="18" charset="0"/>
                    <a:cs typeface="Times New Roman" panose="02020603050405020304" pitchFamily="18" charset="0"/>
                  </a:rPr>
                  <a:t>b</a:t>
                </a:r>
                <a:r>
                  <a:rPr lang="en-US" altLang="zh-CN" sz="1600" dirty="0" smtClean="0">
                    <a:latin typeface="Times New Roman" panose="02020603050405020304" pitchFamily="18" charset="0"/>
                    <a:cs typeface="Times New Roman" panose="02020603050405020304" pitchFamily="18" charset="0"/>
                  </a:rPr>
                  <a:t>eam dumping</a:t>
                </a:r>
                <a:endParaRPr lang="en-US" altLang="zh-CN" sz="1600" dirty="0" smtClean="0">
                  <a:solidFill>
                    <a:schemeClr val="tx1"/>
                  </a:solidFill>
                  <a:latin typeface="Times New Roman" panose="02020603050405020304" pitchFamily="18" charset="0"/>
                  <a:cs typeface="Times New Roman" panose="02020603050405020304" pitchFamily="18" charset="0"/>
                </a:endParaRPr>
              </a:p>
              <a:p>
                <a:r>
                  <a:rPr lang="en-US" altLang="zh-CN" sz="1600" dirty="0" smtClean="0">
                    <a:solidFill>
                      <a:schemeClr val="tx1"/>
                    </a:solidFill>
                    <a:latin typeface="Times New Roman" panose="02020603050405020304" pitchFamily="18" charset="0"/>
                    <a:cs typeface="Times New Roman" panose="02020603050405020304" pitchFamily="18" charset="0"/>
                  </a:rPr>
                  <a:t>2 interaction regions</a:t>
                </a:r>
              </a:p>
              <a:p>
                <a:pPr lvl="1"/>
                <a:r>
                  <a:rPr lang="en-US" altLang="zh-CN" sz="1600" dirty="0" smtClean="0">
                    <a:latin typeface="Times New Roman" panose="02020603050405020304" pitchFamily="18" charset="0"/>
                    <a:cs typeface="Times New Roman" panose="02020603050405020304" pitchFamily="18" charset="0"/>
                  </a:rPr>
                  <a:t>c</a:t>
                </a:r>
                <a:r>
                  <a:rPr lang="en-US" altLang="zh-CN" sz="1600" dirty="0" smtClean="0">
                    <a:solidFill>
                      <a:schemeClr val="tx1"/>
                    </a:solidFill>
                    <a:latin typeface="Times New Roman" panose="02020603050405020304" pitchFamily="18" charset="0"/>
                    <a:cs typeface="Times New Roman" panose="02020603050405020304" pitchFamily="18" charset="0"/>
                  </a:rPr>
                  <a:t>rab waist collision</a:t>
                </a:r>
              </a:p>
              <a:p>
                <a:pPr lvl="1"/>
                <a:r>
                  <a:rPr lang="en-US" altLang="zh-CN" sz="1600" dirty="0" smtClean="0">
                    <a:latin typeface="Times New Roman" panose="02020603050405020304" pitchFamily="18" charset="0"/>
                    <a:cs typeface="Times New Roman" panose="02020603050405020304" pitchFamily="18" charset="0"/>
                  </a:rPr>
                  <a:t>l</a:t>
                </a:r>
                <a:r>
                  <a:rPr lang="en-US" altLang="zh-CN" sz="1600" dirty="0" smtClean="0">
                    <a:solidFill>
                      <a:schemeClr val="tx1"/>
                    </a:solidFill>
                    <a:latin typeface="Times New Roman" panose="02020603050405020304" pitchFamily="18" charset="0"/>
                    <a:cs typeface="Times New Roman" panose="02020603050405020304" pitchFamily="18" charset="0"/>
                  </a:rPr>
                  <a:t>ocal chromaticity correction for the interaction region</a:t>
                </a:r>
              </a:p>
              <a:p>
                <a:pPr lvl="1"/>
                <a:r>
                  <a:rPr lang="en-US" altLang="zh-CN" sz="1600" dirty="0" smtClean="0">
                    <a:latin typeface="Times New Roman" panose="02020603050405020304" pitchFamily="18" charset="0"/>
                    <a:cs typeface="Times New Roman" panose="02020603050405020304" pitchFamily="18" charset="0"/>
                  </a:rPr>
                  <a:t>asymmetric interaction region</a:t>
                </a:r>
                <a:endParaRPr lang="en-US" altLang="zh-CN" sz="1600" dirty="0" smtClean="0">
                  <a:solidFill>
                    <a:schemeClr val="tx1"/>
                  </a:solidFill>
                  <a:latin typeface="Times New Roman" panose="02020603050405020304" pitchFamily="18" charset="0"/>
                  <a:cs typeface="Times New Roman" panose="02020603050405020304" pitchFamily="18" charset="0"/>
                </a:endParaRPr>
              </a:p>
              <a:p>
                <a:r>
                  <a:rPr lang="en-US" altLang="zh-CN" sz="1600" dirty="0" smtClean="0">
                    <a:solidFill>
                      <a:schemeClr val="tx1"/>
                    </a:solidFill>
                    <a:latin typeface="Times New Roman" panose="02020603050405020304" pitchFamily="18" charset="0"/>
                    <a:cs typeface="Times New Roman" panose="02020603050405020304" pitchFamily="18" charset="0"/>
                  </a:rPr>
                  <a:t>2 RF acceleration regions</a:t>
                </a:r>
              </a:p>
              <a:p>
                <a:pPr lvl="1"/>
                <a:r>
                  <a:rPr lang="en-US" altLang="zh-CN" sz="1600" dirty="0" smtClean="0">
                    <a:latin typeface="Times New Roman" panose="02020603050405020304" pitchFamily="18" charset="0"/>
                    <a:cs typeface="Times New Roman" panose="02020603050405020304" pitchFamily="18" charset="0"/>
                  </a:rPr>
                  <a:t>s</a:t>
                </a:r>
                <a:r>
                  <a:rPr lang="en-US" altLang="zh-CN" sz="1600" dirty="0" smtClean="0">
                    <a:solidFill>
                      <a:schemeClr val="tx1"/>
                    </a:solidFill>
                    <a:latin typeface="Times New Roman" panose="02020603050405020304" pitchFamily="18" charset="0"/>
                    <a:cs typeface="Times New Roman" panose="02020603050405020304" pitchFamily="18" charset="0"/>
                  </a:rPr>
                  <a:t>hared cavities for two beam @ </a:t>
                </a:r>
                <a:r>
                  <a:rPr lang="en-US" altLang="zh-CN" sz="1600" dirty="0" err="1" smtClean="0">
                    <a:solidFill>
                      <a:schemeClr val="tx1"/>
                    </a:solidFill>
                    <a:latin typeface="Times New Roman" panose="02020603050405020304" pitchFamily="18" charset="0"/>
                    <a:cs typeface="Times New Roman" panose="02020603050405020304" pitchFamily="18" charset="0"/>
                  </a:rPr>
                  <a:t>ttbar</a:t>
                </a:r>
                <a:r>
                  <a:rPr lang="en-US" altLang="zh-CN" sz="1600" dirty="0" smtClean="0">
                    <a:solidFill>
                      <a:schemeClr val="tx1"/>
                    </a:solidFill>
                    <a:latin typeface="Times New Roman" panose="02020603050405020304" pitchFamily="18" charset="0"/>
                    <a:cs typeface="Times New Roman" panose="02020603050405020304" pitchFamily="18" charset="0"/>
                  </a:rPr>
                  <a:t>, Higgs</a:t>
                </a:r>
              </a:p>
              <a:p>
                <a:pPr lvl="1"/>
                <a:r>
                  <a:rPr lang="en-US" altLang="zh-CN" sz="1600" dirty="0" smtClean="0">
                    <a:latin typeface="Times New Roman" panose="02020603050405020304" pitchFamily="18" charset="0"/>
                    <a:cs typeface="Times New Roman" panose="02020603050405020304" pitchFamily="18" charset="0"/>
                  </a:rPr>
                  <a:t>flexible switching between compatible modes</a:t>
                </a:r>
                <a:endParaRPr lang="en-US" altLang="zh-CN" sz="1600" dirty="0">
                  <a:latin typeface="Times New Roman" panose="02020603050405020304" pitchFamily="18" charset="0"/>
                  <a:cs typeface="Times New Roman" panose="02020603050405020304" pitchFamily="18" charset="0"/>
                </a:endParaRPr>
              </a:p>
            </p:txBody>
          </p:sp>
        </mc:Choice>
        <mc:Fallback xmlns="">
          <p:sp>
            <p:nvSpPr>
              <p:cNvPr id="13" name="内容占位符 2"/>
              <p:cNvSpPr>
                <a:spLocks noGrp="1" noRot="1" noChangeAspect="1" noMove="1" noResize="1" noEditPoints="1" noAdjustHandles="1" noChangeArrowheads="1" noChangeShapeType="1" noTextEdit="1"/>
              </p:cNvSpPr>
              <p:nvPr>
                <p:ph idx="1"/>
              </p:nvPr>
            </p:nvSpPr>
            <p:spPr>
              <a:xfrm>
                <a:off x="1031243" y="879146"/>
                <a:ext cx="6318672" cy="5463695"/>
              </a:xfrm>
              <a:blipFill>
                <a:blip r:embed="rId6"/>
                <a:stretch>
                  <a:fillRect l="-386" t="-781" b="-4576"/>
                </a:stretch>
              </a:blipFill>
            </p:spPr>
            <p:txBody>
              <a:bodyPr/>
              <a:lstStyle/>
              <a:p>
                <a:r>
                  <a:rPr lang="zh-CN" altLang="en-US">
                    <a:noFill/>
                  </a:rPr>
                  <a:t> </a:t>
                </a:r>
              </a:p>
            </p:txBody>
          </p:sp>
        </mc:Fallback>
      </mc:AlternateContent>
      <p:pic>
        <p:nvPicPr>
          <p:cNvPr id="14" name="图片 13"/>
          <p:cNvPicPr>
            <a:picLocks noChangeAspect="1"/>
          </p:cNvPicPr>
          <p:nvPr/>
        </p:nvPicPr>
        <p:blipFill>
          <a:blip r:embed="rId7"/>
          <a:stretch>
            <a:fillRect/>
          </a:stretch>
        </p:blipFill>
        <p:spPr>
          <a:xfrm>
            <a:off x="6667500" y="896738"/>
            <a:ext cx="3886200" cy="2455108"/>
          </a:xfrm>
          <a:prstGeom prst="rect">
            <a:avLst/>
          </a:prstGeom>
        </p:spPr>
      </p:pic>
      <p:sp>
        <p:nvSpPr>
          <p:cNvPr id="3" name="页脚占位符 2"/>
          <p:cNvSpPr>
            <a:spLocks noGrp="1"/>
          </p:cNvSpPr>
          <p:nvPr>
            <p:ph type="ftr" sz="quarter" idx="11"/>
          </p:nvPr>
        </p:nvSpPr>
        <p:spPr/>
        <p:txBody>
          <a:bodyPr/>
          <a:lstStyle/>
          <a:p>
            <a:r>
              <a:rPr lang="en-US" altLang="zh-CN" smtClean="0"/>
              <a:t>Yiwei Wang, 24 Oct. 2022</a:t>
            </a:r>
            <a:endParaRPr lang="zh-CN" altLang="en-US"/>
          </a:p>
        </p:txBody>
      </p:sp>
    </p:spTree>
    <p:extLst>
      <p:ext uri="{BB962C8B-B14F-4D97-AF65-F5344CB8AC3E}">
        <p14:creationId xmlns:p14="http://schemas.microsoft.com/office/powerpoint/2010/main" val="1535061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3595" y="268405"/>
            <a:ext cx="10515600" cy="1325563"/>
          </a:xfrm>
        </p:spPr>
        <p:txBody>
          <a:bodyPr>
            <a:normAutofit/>
          </a:bodyPr>
          <a:lstStyle/>
          <a:p>
            <a:pPr algn="ctr"/>
            <a:r>
              <a:rPr lang="en-US" altLang="zh-CN" sz="3600" b="1" dirty="0" smtClean="0">
                <a:latin typeface="Times New Roman" panose="02020603050405020304" pitchFamily="18" charset="0"/>
                <a:cs typeface="Times New Roman" panose="02020603050405020304" pitchFamily="18" charset="0"/>
              </a:rPr>
              <a:t>Layout of dumping system</a:t>
            </a:r>
            <a:endParaRPr lang="zh-CN" altLang="en-US" sz="3600" b="1"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838200" y="1632011"/>
            <a:ext cx="10515600" cy="654928"/>
          </a:xfrm>
        </p:spPr>
        <p:txBody>
          <a:bodyPr/>
          <a:lstStyle/>
          <a:p>
            <a:r>
              <a:rPr lang="en-US" altLang="zh-CN" dirty="0" smtClean="0"/>
              <a:t>The layout near </a:t>
            </a:r>
            <a:r>
              <a:rPr lang="en-US" altLang="zh-CN" dirty="0"/>
              <a:t>off-axis injection region</a:t>
            </a:r>
            <a:endParaRPr lang="zh-CN" altLang="en-US" dirty="0"/>
          </a:p>
        </p:txBody>
      </p:sp>
      <p:grpSp>
        <p:nvGrpSpPr>
          <p:cNvPr id="77" name="组合 76"/>
          <p:cNvGrpSpPr/>
          <p:nvPr/>
        </p:nvGrpSpPr>
        <p:grpSpPr>
          <a:xfrm>
            <a:off x="740341" y="3172465"/>
            <a:ext cx="10711317" cy="3253270"/>
            <a:chOff x="1059090" y="2910771"/>
            <a:chExt cx="10711317" cy="3253270"/>
          </a:xfrm>
        </p:grpSpPr>
        <p:grpSp>
          <p:nvGrpSpPr>
            <p:cNvPr id="4" name="组合 3"/>
            <p:cNvGrpSpPr/>
            <p:nvPr/>
          </p:nvGrpSpPr>
          <p:grpSpPr>
            <a:xfrm>
              <a:off x="1059090" y="3062106"/>
              <a:ext cx="10711317" cy="3101935"/>
              <a:chOff x="1331677" y="840227"/>
              <a:chExt cx="10711317" cy="3101935"/>
            </a:xfrm>
          </p:grpSpPr>
          <p:grpSp>
            <p:nvGrpSpPr>
              <p:cNvPr id="5" name="组合 4"/>
              <p:cNvGrpSpPr/>
              <p:nvPr/>
            </p:nvGrpSpPr>
            <p:grpSpPr>
              <a:xfrm>
                <a:off x="1331677" y="840227"/>
                <a:ext cx="8877300" cy="3101935"/>
                <a:chOff x="1419225" y="1038225"/>
                <a:chExt cx="8877300" cy="3192459"/>
              </a:xfrm>
            </p:grpSpPr>
            <p:cxnSp>
              <p:nvCxnSpPr>
                <p:cNvPr id="15" name="直接箭头连接符 14"/>
                <p:cNvCxnSpPr/>
                <p:nvPr/>
              </p:nvCxnSpPr>
              <p:spPr>
                <a:xfrm flipH="1">
                  <a:off x="1419225" y="2514600"/>
                  <a:ext cx="140017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1552575" y="1038225"/>
                  <a:ext cx="8743950" cy="1476528"/>
                  <a:chOff x="1285875" y="1800225"/>
                  <a:chExt cx="8743950" cy="1476528"/>
                </a:xfrm>
              </p:grpSpPr>
              <p:grpSp>
                <p:nvGrpSpPr>
                  <p:cNvPr id="40" name="组合 39"/>
                  <p:cNvGrpSpPr/>
                  <p:nvPr/>
                </p:nvGrpSpPr>
                <p:grpSpPr>
                  <a:xfrm>
                    <a:off x="1285875" y="2447925"/>
                    <a:ext cx="8734425" cy="828828"/>
                    <a:chOff x="1295400" y="1800225"/>
                    <a:chExt cx="8734425" cy="828828"/>
                  </a:xfrm>
                </p:grpSpPr>
                <p:grpSp>
                  <p:nvGrpSpPr>
                    <p:cNvPr id="48" name="组合 47"/>
                    <p:cNvGrpSpPr/>
                    <p:nvPr/>
                  </p:nvGrpSpPr>
                  <p:grpSpPr>
                    <a:xfrm>
                      <a:off x="7467600" y="1800225"/>
                      <a:ext cx="2562225" cy="800100"/>
                      <a:chOff x="8753475" y="2628900"/>
                      <a:chExt cx="2562225" cy="800100"/>
                    </a:xfrm>
                  </p:grpSpPr>
                  <p:sp>
                    <p:nvSpPr>
                      <p:cNvPr id="51" name="弧形 50"/>
                      <p:cNvSpPr/>
                      <p:nvPr/>
                    </p:nvSpPr>
                    <p:spPr>
                      <a:xfrm rot="10800000">
                        <a:off x="8753475" y="2628900"/>
                        <a:ext cx="2562225" cy="800100"/>
                      </a:xfrm>
                      <a:prstGeom prst="arc">
                        <a:avLst>
                          <a:gd name="adj1" fmla="val 16200000"/>
                          <a:gd name="adj2" fmla="val 16173984"/>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弧形 51"/>
                      <p:cNvSpPr/>
                      <p:nvPr/>
                    </p:nvSpPr>
                    <p:spPr>
                      <a:xfrm rot="10800000">
                        <a:off x="8753475" y="2628900"/>
                        <a:ext cx="2562225" cy="800100"/>
                      </a:xfrm>
                      <a:prstGeom prst="arc">
                        <a:avLst>
                          <a:gd name="adj1" fmla="val 16200000"/>
                          <a:gd name="adj2" fmla="val 11732238"/>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cxnSp>
                  <p:nvCxnSpPr>
                    <p:cNvPr id="49" name="直接连接符 48"/>
                    <p:cNvCxnSpPr/>
                    <p:nvPr/>
                  </p:nvCxnSpPr>
                  <p:spPr>
                    <a:xfrm flipV="1">
                      <a:off x="2571750" y="2600325"/>
                      <a:ext cx="6181725" cy="2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弧形 49"/>
                    <p:cNvSpPr/>
                    <p:nvPr/>
                  </p:nvSpPr>
                  <p:spPr>
                    <a:xfrm rot="10800000">
                      <a:off x="1295400" y="1828953"/>
                      <a:ext cx="2562225" cy="800100"/>
                    </a:xfrm>
                    <a:prstGeom prst="arc">
                      <a:avLst>
                        <a:gd name="adj1" fmla="val 16200000"/>
                        <a:gd name="adj2" fmla="val 2030046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cxnSp>
                <p:nvCxnSpPr>
                  <p:cNvPr id="41" name="直接连接符 40"/>
                  <p:cNvCxnSpPr/>
                  <p:nvPr/>
                </p:nvCxnSpPr>
                <p:spPr>
                  <a:xfrm flipV="1">
                    <a:off x="2562225" y="2905125"/>
                    <a:ext cx="6181725" cy="2857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295400" y="1800225"/>
                    <a:ext cx="8734425" cy="828828"/>
                    <a:chOff x="1295400" y="1800225"/>
                    <a:chExt cx="8734425" cy="828828"/>
                  </a:xfrm>
                </p:grpSpPr>
                <p:grpSp>
                  <p:nvGrpSpPr>
                    <p:cNvPr id="43" name="组合 42"/>
                    <p:cNvGrpSpPr/>
                    <p:nvPr/>
                  </p:nvGrpSpPr>
                  <p:grpSpPr>
                    <a:xfrm>
                      <a:off x="7467600" y="1800225"/>
                      <a:ext cx="2562225" cy="800100"/>
                      <a:chOff x="8753475" y="2628900"/>
                      <a:chExt cx="2562225" cy="800100"/>
                    </a:xfrm>
                  </p:grpSpPr>
                  <p:sp>
                    <p:nvSpPr>
                      <p:cNvPr id="46" name="弧形 45"/>
                      <p:cNvSpPr/>
                      <p:nvPr/>
                    </p:nvSpPr>
                    <p:spPr>
                      <a:xfrm rot="10800000">
                        <a:off x="8753475" y="2628900"/>
                        <a:ext cx="2562225" cy="800100"/>
                      </a:xfrm>
                      <a:prstGeom prst="arc">
                        <a:avLst>
                          <a:gd name="adj1" fmla="val 16200000"/>
                          <a:gd name="adj2" fmla="val 16173984"/>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弧形 46"/>
                      <p:cNvSpPr/>
                      <p:nvPr/>
                    </p:nvSpPr>
                    <p:spPr>
                      <a:xfrm rot="10800000">
                        <a:off x="8753475" y="2628900"/>
                        <a:ext cx="2562225" cy="800100"/>
                      </a:xfrm>
                      <a:prstGeom prst="arc">
                        <a:avLst>
                          <a:gd name="adj1" fmla="val 16200000"/>
                          <a:gd name="adj2" fmla="val 11732238"/>
                        </a:avLst>
                      </a:pr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cxnSp>
                  <p:nvCxnSpPr>
                    <p:cNvPr id="44" name="直接连接符 43"/>
                    <p:cNvCxnSpPr/>
                    <p:nvPr/>
                  </p:nvCxnSpPr>
                  <p:spPr>
                    <a:xfrm flipV="1">
                      <a:off x="2571750" y="2600325"/>
                      <a:ext cx="6181725" cy="28575"/>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5" name="弧形 44"/>
                    <p:cNvSpPr/>
                    <p:nvPr/>
                  </p:nvSpPr>
                  <p:spPr>
                    <a:xfrm rot="10800000">
                      <a:off x="1295400" y="1828953"/>
                      <a:ext cx="2562225" cy="800100"/>
                    </a:xfrm>
                    <a:prstGeom prst="arc">
                      <a:avLst>
                        <a:gd name="adj1" fmla="val 16200000"/>
                        <a:gd name="adj2" fmla="val 20300463"/>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sp>
              <p:nvSpPr>
                <p:cNvPr id="17" name="文本框 16"/>
                <p:cNvSpPr txBox="1"/>
                <p:nvPr/>
              </p:nvSpPr>
              <p:spPr>
                <a:xfrm>
                  <a:off x="1428751" y="2535640"/>
                  <a:ext cx="2143125" cy="369332"/>
                </a:xfrm>
                <a:prstGeom prst="rect">
                  <a:avLst/>
                </a:prstGeom>
                <a:noFill/>
              </p:spPr>
              <p:txBody>
                <a:bodyPr wrap="square" rtlCol="0">
                  <a:spAutoFit/>
                </a:bodyPr>
                <a:lstStyle/>
                <a:p>
                  <a:r>
                    <a:rPr lang="en-US" altLang="zh-CN" dirty="0"/>
                    <a:t>g</a:t>
                  </a:r>
                  <a:r>
                    <a:rPr lang="en-US" altLang="zh-CN" dirty="0" smtClean="0"/>
                    <a:t>amma ray</a:t>
                  </a:r>
                  <a:endParaRPr lang="zh-CN" altLang="en-US" dirty="0"/>
                </a:p>
              </p:txBody>
            </p:sp>
            <p:sp>
              <p:nvSpPr>
                <p:cNvPr id="18" name="矩形 17"/>
                <p:cNvSpPr/>
                <p:nvPr/>
              </p:nvSpPr>
              <p:spPr>
                <a:xfrm rot="20098493">
                  <a:off x="7620001" y="1197115"/>
                  <a:ext cx="523875" cy="266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flipV="1">
                  <a:off x="2828925" y="2914650"/>
                  <a:ext cx="6181725" cy="2857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847975" y="3705225"/>
                  <a:ext cx="6181725" cy="2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895975" y="1609725"/>
                  <a:ext cx="4762" cy="2257425"/>
                </a:xfrm>
                <a:prstGeom prst="line">
                  <a:avLst/>
                </a:prstGeom>
                <a:ln w="31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6229350" y="1438275"/>
                  <a:ext cx="1349306" cy="40005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6229350" y="1488894"/>
                  <a:ext cx="1386666" cy="6763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5069681" y="1477447"/>
                  <a:ext cx="638175" cy="433388"/>
                  <a:chOff x="3469481" y="1248847"/>
                  <a:chExt cx="638175" cy="433388"/>
                </a:xfrm>
              </p:grpSpPr>
              <p:sp>
                <p:nvSpPr>
                  <p:cNvPr id="38" name="文本框 37"/>
                  <p:cNvSpPr txBox="1"/>
                  <p:nvPr/>
                </p:nvSpPr>
                <p:spPr>
                  <a:xfrm>
                    <a:off x="3469481" y="1248847"/>
                    <a:ext cx="638175" cy="369332"/>
                  </a:xfrm>
                  <a:prstGeom prst="rect">
                    <a:avLst/>
                  </a:prstGeom>
                  <a:noFill/>
                </p:spPr>
                <p:txBody>
                  <a:bodyPr wrap="square" rtlCol="0">
                    <a:spAutoFit/>
                  </a:bodyPr>
                  <a:lstStyle/>
                  <a:p>
                    <a:r>
                      <a:rPr lang="en-US" altLang="zh-CN" dirty="0" smtClean="0"/>
                      <a:t>e-</a:t>
                    </a:r>
                    <a:endParaRPr lang="zh-CN" altLang="en-US" dirty="0"/>
                  </a:p>
                </p:txBody>
              </p:sp>
              <p:sp>
                <p:nvSpPr>
                  <p:cNvPr id="39" name="右箭头 38"/>
                  <p:cNvSpPr/>
                  <p:nvPr/>
                </p:nvSpPr>
                <p:spPr>
                  <a:xfrm>
                    <a:off x="3486150" y="1539359"/>
                    <a:ext cx="337768" cy="142876"/>
                  </a:xfrm>
                  <a:prstGeom prst="rightArrow">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5069681" y="2134672"/>
                  <a:ext cx="638175" cy="433388"/>
                  <a:chOff x="3469481" y="1248847"/>
                  <a:chExt cx="638175" cy="433388"/>
                </a:xfrm>
              </p:grpSpPr>
              <p:sp>
                <p:nvSpPr>
                  <p:cNvPr id="36" name="文本框 35"/>
                  <p:cNvSpPr txBox="1"/>
                  <p:nvPr/>
                </p:nvSpPr>
                <p:spPr>
                  <a:xfrm>
                    <a:off x="3469481" y="1248847"/>
                    <a:ext cx="638175" cy="369332"/>
                  </a:xfrm>
                  <a:prstGeom prst="rect">
                    <a:avLst/>
                  </a:prstGeom>
                  <a:noFill/>
                  <a:ln>
                    <a:noFill/>
                  </a:ln>
                </p:spPr>
                <p:txBody>
                  <a:bodyPr wrap="square" rtlCol="0">
                    <a:spAutoFit/>
                  </a:bodyPr>
                  <a:lstStyle/>
                  <a:p>
                    <a:r>
                      <a:rPr lang="en-US" altLang="zh-CN" dirty="0"/>
                      <a:t>e</a:t>
                    </a:r>
                    <a:r>
                      <a:rPr lang="en-US" altLang="zh-CN" dirty="0" smtClean="0"/>
                      <a:t>+</a:t>
                    </a:r>
                    <a:endParaRPr lang="zh-CN" altLang="en-US" dirty="0"/>
                  </a:p>
                </p:txBody>
              </p:sp>
              <p:sp>
                <p:nvSpPr>
                  <p:cNvPr id="37" name="右箭头 36"/>
                  <p:cNvSpPr/>
                  <p:nvPr/>
                </p:nvSpPr>
                <p:spPr>
                  <a:xfrm>
                    <a:off x="3486150" y="1539359"/>
                    <a:ext cx="337768" cy="14287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1054197">
                  <a:off x="4660106" y="3068122"/>
                  <a:ext cx="638175" cy="433388"/>
                  <a:chOff x="3469481" y="1248847"/>
                  <a:chExt cx="638175" cy="433388"/>
                </a:xfrm>
              </p:grpSpPr>
              <p:sp>
                <p:nvSpPr>
                  <p:cNvPr id="34" name="文本框 33"/>
                  <p:cNvSpPr txBox="1"/>
                  <p:nvPr/>
                </p:nvSpPr>
                <p:spPr>
                  <a:xfrm>
                    <a:off x="3469481" y="1248847"/>
                    <a:ext cx="638175" cy="369332"/>
                  </a:xfrm>
                  <a:prstGeom prst="rect">
                    <a:avLst/>
                  </a:prstGeom>
                  <a:noFill/>
                  <a:ln>
                    <a:noFill/>
                  </a:ln>
                </p:spPr>
                <p:txBody>
                  <a:bodyPr wrap="square" rtlCol="0">
                    <a:spAutoFit/>
                  </a:bodyPr>
                  <a:lstStyle/>
                  <a:p>
                    <a:r>
                      <a:rPr lang="en-US" altLang="zh-CN" dirty="0"/>
                      <a:t>e</a:t>
                    </a:r>
                    <a:r>
                      <a:rPr lang="en-US" altLang="zh-CN" dirty="0" smtClean="0"/>
                      <a:t>+</a:t>
                    </a:r>
                    <a:endParaRPr lang="zh-CN" altLang="en-US" dirty="0"/>
                  </a:p>
                </p:txBody>
              </p:sp>
              <p:sp>
                <p:nvSpPr>
                  <p:cNvPr id="35" name="右箭头 34"/>
                  <p:cNvSpPr/>
                  <p:nvPr/>
                </p:nvSpPr>
                <p:spPr>
                  <a:xfrm>
                    <a:off x="3486150" y="1539359"/>
                    <a:ext cx="337768" cy="14287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p:nvCxnSpPr>
              <p:spPr>
                <a:xfrm>
                  <a:off x="3371850" y="2952750"/>
                  <a:ext cx="2538412" cy="76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2847975" y="3835795"/>
                  <a:ext cx="6162675" cy="381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5664131" y="3861352"/>
                  <a:ext cx="1914525" cy="369332"/>
                </a:xfrm>
                <a:prstGeom prst="rect">
                  <a:avLst/>
                </a:prstGeom>
                <a:noFill/>
              </p:spPr>
              <p:txBody>
                <a:bodyPr wrap="square" rtlCol="0">
                  <a:spAutoFit/>
                </a:bodyPr>
                <a:lstStyle/>
                <a:p>
                  <a:r>
                    <a:rPr lang="en-US" altLang="zh-CN" dirty="0" smtClean="0"/>
                    <a:t>1250m</a:t>
                  </a:r>
                  <a:endParaRPr lang="zh-CN" altLang="en-US" dirty="0"/>
                </a:p>
              </p:txBody>
            </p:sp>
            <p:sp>
              <p:nvSpPr>
                <p:cNvPr id="30" name="文本框 29"/>
                <p:cNvSpPr txBox="1"/>
                <p:nvPr/>
              </p:nvSpPr>
              <p:spPr>
                <a:xfrm>
                  <a:off x="6269444" y="1222415"/>
                  <a:ext cx="1914525" cy="380110"/>
                </a:xfrm>
                <a:prstGeom prst="rect">
                  <a:avLst/>
                </a:prstGeom>
                <a:noFill/>
              </p:spPr>
              <p:txBody>
                <a:bodyPr wrap="square" rtlCol="0">
                  <a:spAutoFit/>
                </a:bodyPr>
                <a:lstStyle/>
                <a:p>
                  <a:r>
                    <a:rPr lang="en-US" altLang="zh-CN" dirty="0" smtClean="0"/>
                    <a:t>150m</a:t>
                  </a:r>
                  <a:endParaRPr lang="zh-CN" altLang="en-US" dirty="0"/>
                </a:p>
              </p:txBody>
            </p:sp>
            <p:grpSp>
              <p:nvGrpSpPr>
                <p:cNvPr id="31" name="组合 30"/>
                <p:cNvGrpSpPr/>
                <p:nvPr/>
              </p:nvGrpSpPr>
              <p:grpSpPr>
                <a:xfrm>
                  <a:off x="5069681" y="3363397"/>
                  <a:ext cx="638175" cy="433388"/>
                  <a:chOff x="3469481" y="1248847"/>
                  <a:chExt cx="638175" cy="433388"/>
                </a:xfrm>
              </p:grpSpPr>
              <p:sp>
                <p:nvSpPr>
                  <p:cNvPr id="32" name="文本框 31"/>
                  <p:cNvSpPr txBox="1"/>
                  <p:nvPr/>
                </p:nvSpPr>
                <p:spPr>
                  <a:xfrm>
                    <a:off x="3469481" y="1248847"/>
                    <a:ext cx="638175" cy="369332"/>
                  </a:xfrm>
                  <a:prstGeom prst="rect">
                    <a:avLst/>
                  </a:prstGeom>
                  <a:noFill/>
                  <a:ln>
                    <a:noFill/>
                  </a:ln>
                </p:spPr>
                <p:txBody>
                  <a:bodyPr wrap="square" rtlCol="0">
                    <a:spAutoFit/>
                  </a:bodyPr>
                  <a:lstStyle/>
                  <a:p>
                    <a:r>
                      <a:rPr lang="en-US" altLang="zh-CN" dirty="0"/>
                      <a:t>e</a:t>
                    </a:r>
                    <a:r>
                      <a:rPr lang="en-US" altLang="zh-CN" dirty="0" smtClean="0"/>
                      <a:t>+</a:t>
                    </a:r>
                    <a:endParaRPr lang="zh-CN" altLang="en-US" dirty="0"/>
                  </a:p>
                </p:txBody>
              </p:sp>
              <p:sp>
                <p:nvSpPr>
                  <p:cNvPr id="33" name="右箭头 32"/>
                  <p:cNvSpPr/>
                  <p:nvPr/>
                </p:nvSpPr>
                <p:spPr>
                  <a:xfrm>
                    <a:off x="3486150" y="1539359"/>
                    <a:ext cx="337768" cy="14287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 name="文本框 5"/>
              <p:cNvSpPr txBox="1"/>
              <p:nvPr/>
            </p:nvSpPr>
            <p:spPr>
              <a:xfrm>
                <a:off x="9006802" y="2502022"/>
                <a:ext cx="1202175" cy="369332"/>
              </a:xfrm>
              <a:prstGeom prst="rect">
                <a:avLst/>
              </a:prstGeom>
              <a:noFill/>
            </p:spPr>
            <p:txBody>
              <a:bodyPr wrap="square" rtlCol="0">
                <a:spAutoFit/>
              </a:bodyPr>
              <a:lstStyle/>
              <a:p>
                <a:r>
                  <a:rPr lang="en-US" altLang="zh-CN" dirty="0" smtClean="0">
                    <a:solidFill>
                      <a:srgbClr val="00B050"/>
                    </a:solidFill>
                  </a:rPr>
                  <a:t>Booster</a:t>
                </a:r>
                <a:endParaRPr lang="zh-CN" altLang="en-US" dirty="0">
                  <a:solidFill>
                    <a:srgbClr val="00B050"/>
                  </a:solidFill>
                </a:endParaRPr>
              </a:p>
            </p:txBody>
          </p:sp>
          <p:sp>
            <p:nvSpPr>
              <p:cNvPr id="7" name="文本框 6"/>
              <p:cNvSpPr txBox="1"/>
              <p:nvPr/>
            </p:nvSpPr>
            <p:spPr>
              <a:xfrm>
                <a:off x="9013285" y="3208899"/>
                <a:ext cx="2131523" cy="369332"/>
              </a:xfrm>
              <a:prstGeom prst="rect">
                <a:avLst/>
              </a:prstGeom>
              <a:noFill/>
            </p:spPr>
            <p:txBody>
              <a:bodyPr wrap="square" rtlCol="0">
                <a:spAutoFit/>
              </a:bodyPr>
              <a:lstStyle/>
              <a:p>
                <a:r>
                  <a:rPr lang="en-US" altLang="zh-CN" dirty="0" smtClean="0">
                    <a:solidFill>
                      <a:srgbClr val="FF0000"/>
                    </a:solidFill>
                  </a:rPr>
                  <a:t>Collider e+ ring</a:t>
                </a:r>
                <a:endParaRPr lang="zh-CN" altLang="en-US" dirty="0">
                  <a:solidFill>
                    <a:srgbClr val="FF0000"/>
                  </a:solidFill>
                </a:endParaRPr>
              </a:p>
            </p:txBody>
          </p:sp>
          <p:sp>
            <p:nvSpPr>
              <p:cNvPr id="8" name="文本框 7"/>
              <p:cNvSpPr txBox="1"/>
              <p:nvPr/>
            </p:nvSpPr>
            <p:spPr>
              <a:xfrm>
                <a:off x="9917960" y="1798388"/>
                <a:ext cx="1202175" cy="369332"/>
              </a:xfrm>
              <a:prstGeom prst="rect">
                <a:avLst/>
              </a:prstGeom>
              <a:noFill/>
            </p:spPr>
            <p:txBody>
              <a:bodyPr wrap="square" rtlCol="0">
                <a:spAutoFit/>
              </a:bodyPr>
              <a:lstStyle/>
              <a:p>
                <a:r>
                  <a:rPr lang="en-US" altLang="zh-CN" dirty="0" smtClean="0">
                    <a:solidFill>
                      <a:srgbClr val="00B050"/>
                    </a:solidFill>
                  </a:rPr>
                  <a:t>Booster</a:t>
                </a:r>
                <a:endParaRPr lang="zh-CN" altLang="en-US" dirty="0">
                  <a:solidFill>
                    <a:srgbClr val="00B050"/>
                  </a:solidFill>
                </a:endParaRPr>
              </a:p>
            </p:txBody>
          </p:sp>
          <p:sp>
            <p:nvSpPr>
              <p:cNvPr id="9" name="文本框 8"/>
              <p:cNvSpPr txBox="1"/>
              <p:nvPr/>
            </p:nvSpPr>
            <p:spPr>
              <a:xfrm>
                <a:off x="9904987" y="2048063"/>
                <a:ext cx="2131523" cy="369332"/>
              </a:xfrm>
              <a:prstGeom prst="rect">
                <a:avLst/>
              </a:prstGeom>
              <a:noFill/>
            </p:spPr>
            <p:txBody>
              <a:bodyPr wrap="square" rtlCol="0">
                <a:spAutoFit/>
              </a:bodyPr>
              <a:lstStyle/>
              <a:p>
                <a:r>
                  <a:rPr lang="en-US" altLang="zh-CN" dirty="0" smtClean="0">
                    <a:solidFill>
                      <a:srgbClr val="FF0000"/>
                    </a:solidFill>
                  </a:rPr>
                  <a:t>Collider e+ ring</a:t>
                </a:r>
                <a:endParaRPr lang="zh-CN" altLang="en-US" dirty="0">
                  <a:solidFill>
                    <a:srgbClr val="FF0000"/>
                  </a:solidFill>
                </a:endParaRPr>
              </a:p>
            </p:txBody>
          </p:sp>
          <p:sp>
            <p:nvSpPr>
              <p:cNvPr id="10" name="文本框 9"/>
              <p:cNvSpPr txBox="1"/>
              <p:nvPr/>
            </p:nvSpPr>
            <p:spPr>
              <a:xfrm>
                <a:off x="9911471" y="1451429"/>
                <a:ext cx="2131523" cy="369332"/>
              </a:xfrm>
              <a:prstGeom prst="rect">
                <a:avLst/>
              </a:prstGeom>
              <a:noFill/>
            </p:spPr>
            <p:txBody>
              <a:bodyPr wrap="square" rtlCol="0">
                <a:spAutoFit/>
              </a:bodyPr>
              <a:lstStyle/>
              <a:p>
                <a:r>
                  <a:rPr lang="en-US" altLang="zh-CN" dirty="0" smtClean="0">
                    <a:solidFill>
                      <a:srgbClr val="00B0F0"/>
                    </a:solidFill>
                  </a:rPr>
                  <a:t>Collider e- ring</a:t>
                </a:r>
                <a:endParaRPr lang="zh-CN" altLang="en-US" dirty="0">
                  <a:solidFill>
                    <a:srgbClr val="00B0F0"/>
                  </a:solidFill>
                </a:endParaRPr>
              </a:p>
            </p:txBody>
          </p:sp>
          <p:cxnSp>
            <p:nvCxnSpPr>
              <p:cNvPr id="11" name="直接箭头连接符 10"/>
              <p:cNvCxnSpPr/>
              <p:nvPr/>
            </p:nvCxnSpPr>
            <p:spPr>
              <a:xfrm>
                <a:off x="2714013" y="1695267"/>
                <a:ext cx="0" cy="53746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916348" y="1727006"/>
                <a:ext cx="1152173" cy="369332"/>
              </a:xfrm>
              <a:prstGeom prst="rect">
                <a:avLst/>
              </a:prstGeom>
              <a:noFill/>
            </p:spPr>
            <p:txBody>
              <a:bodyPr wrap="square" rtlCol="0">
                <a:spAutoFit/>
              </a:bodyPr>
              <a:lstStyle/>
              <a:p>
                <a:r>
                  <a:rPr lang="en-US" altLang="zh-CN" smtClean="0"/>
                  <a:t>0.35m</a:t>
                </a:r>
                <a:endParaRPr lang="zh-CN" altLang="en-US" dirty="0"/>
              </a:p>
            </p:txBody>
          </p:sp>
          <p:cxnSp>
            <p:nvCxnSpPr>
              <p:cNvPr id="13" name="直接箭头连接符 12"/>
              <p:cNvCxnSpPr/>
              <p:nvPr/>
            </p:nvCxnSpPr>
            <p:spPr>
              <a:xfrm>
                <a:off x="2730225" y="2820436"/>
                <a:ext cx="0" cy="53746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932560" y="2852175"/>
                <a:ext cx="1152173" cy="369332"/>
              </a:xfrm>
              <a:prstGeom prst="rect">
                <a:avLst/>
              </a:prstGeom>
              <a:noFill/>
            </p:spPr>
            <p:txBody>
              <a:bodyPr wrap="square" rtlCol="0">
                <a:spAutoFit/>
              </a:bodyPr>
              <a:lstStyle/>
              <a:p>
                <a:r>
                  <a:rPr lang="en-US" altLang="zh-CN" dirty="0" smtClean="0"/>
                  <a:t>2.4m</a:t>
                </a:r>
                <a:endParaRPr lang="zh-CN" altLang="en-US" dirty="0"/>
              </a:p>
            </p:txBody>
          </p:sp>
        </p:grpSp>
        <p:sp>
          <p:nvSpPr>
            <p:cNvPr id="76" name="文本框 75"/>
            <p:cNvSpPr txBox="1"/>
            <p:nvPr/>
          </p:nvSpPr>
          <p:spPr>
            <a:xfrm>
              <a:off x="6615489" y="2910771"/>
              <a:ext cx="978390" cy="369332"/>
            </a:xfrm>
            <a:prstGeom prst="rect">
              <a:avLst/>
            </a:prstGeom>
            <a:noFill/>
          </p:spPr>
          <p:txBody>
            <a:bodyPr wrap="square" rtlCol="0">
              <a:spAutoFit/>
            </a:bodyPr>
            <a:lstStyle/>
            <a:p>
              <a:r>
                <a:rPr lang="en-US" altLang="zh-CN" dirty="0" smtClean="0"/>
                <a:t>Dump</a:t>
              </a:r>
              <a:endParaRPr lang="zh-CN" altLang="en-US" dirty="0"/>
            </a:p>
          </p:txBody>
        </p:sp>
      </p:grpSp>
      <p:grpSp>
        <p:nvGrpSpPr>
          <p:cNvPr id="79" name="组合 78"/>
          <p:cNvGrpSpPr/>
          <p:nvPr/>
        </p:nvGrpSpPr>
        <p:grpSpPr>
          <a:xfrm>
            <a:off x="7781077" y="1821962"/>
            <a:ext cx="4048673" cy="1904391"/>
            <a:chOff x="853652" y="3392513"/>
            <a:chExt cx="4595747" cy="2847031"/>
          </a:xfrm>
        </p:grpSpPr>
        <p:grpSp>
          <p:nvGrpSpPr>
            <p:cNvPr id="80" name="组合 79"/>
            <p:cNvGrpSpPr/>
            <p:nvPr/>
          </p:nvGrpSpPr>
          <p:grpSpPr>
            <a:xfrm>
              <a:off x="853652" y="3392513"/>
              <a:ext cx="4595747" cy="2847031"/>
              <a:chOff x="7968354" y="1294402"/>
              <a:chExt cx="4038577" cy="2380349"/>
            </a:xfrm>
          </p:grpSpPr>
          <p:grpSp>
            <p:nvGrpSpPr>
              <p:cNvPr id="83" name="组合 82"/>
              <p:cNvGrpSpPr/>
              <p:nvPr/>
            </p:nvGrpSpPr>
            <p:grpSpPr>
              <a:xfrm>
                <a:off x="7968354" y="1418523"/>
                <a:ext cx="3893040" cy="2111026"/>
                <a:chOff x="5530782" y="475571"/>
                <a:chExt cx="5468084" cy="2878979"/>
              </a:xfrm>
            </p:grpSpPr>
            <p:pic>
              <p:nvPicPr>
                <p:cNvPr id="86" name="图片 85"/>
                <p:cNvPicPr>
                  <a:picLocks noChangeAspect="1"/>
                </p:cNvPicPr>
                <p:nvPr/>
              </p:nvPicPr>
              <p:blipFill>
                <a:blip r:embed="rId2"/>
                <a:stretch>
                  <a:fillRect/>
                </a:stretch>
              </p:blipFill>
              <p:spPr>
                <a:xfrm>
                  <a:off x="5530782" y="475571"/>
                  <a:ext cx="5468084" cy="2878979"/>
                </a:xfrm>
                <a:prstGeom prst="rect">
                  <a:avLst/>
                </a:prstGeom>
              </p:spPr>
            </p:pic>
            <p:cxnSp>
              <p:nvCxnSpPr>
                <p:cNvPr id="87" name="直接箭头连接符 86"/>
                <p:cNvCxnSpPr/>
                <p:nvPr/>
              </p:nvCxnSpPr>
              <p:spPr>
                <a:xfrm flipH="1" flipV="1">
                  <a:off x="9395460" y="941070"/>
                  <a:ext cx="419100" cy="12192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p:nvPr/>
              </p:nvCxnSpPr>
              <p:spPr>
                <a:xfrm flipH="1">
                  <a:off x="9408795" y="2787015"/>
                  <a:ext cx="419100" cy="10668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84" name="文本框 83"/>
              <p:cNvSpPr txBox="1"/>
              <p:nvPr/>
            </p:nvSpPr>
            <p:spPr>
              <a:xfrm>
                <a:off x="11160441" y="1294402"/>
                <a:ext cx="843175" cy="461638"/>
              </a:xfrm>
              <a:prstGeom prst="rect">
                <a:avLst/>
              </a:prstGeom>
              <a:noFill/>
            </p:spPr>
            <p:txBody>
              <a:bodyPr wrap="square" rtlCol="0">
                <a:spAutoFit/>
              </a:bodyPr>
              <a:lstStyle/>
              <a:p>
                <a:r>
                  <a:rPr lang="en-US" altLang="zh-CN" b="1" dirty="0" smtClean="0"/>
                  <a:t>STR1</a:t>
                </a:r>
                <a:endParaRPr lang="zh-CN" altLang="en-US" b="1" dirty="0"/>
              </a:p>
            </p:txBody>
          </p:sp>
          <p:sp>
            <p:nvSpPr>
              <p:cNvPr id="85" name="文本框 84"/>
              <p:cNvSpPr txBox="1"/>
              <p:nvPr/>
            </p:nvSpPr>
            <p:spPr>
              <a:xfrm>
                <a:off x="11163756" y="3305419"/>
                <a:ext cx="843175" cy="369332"/>
              </a:xfrm>
              <a:prstGeom prst="rect">
                <a:avLst/>
              </a:prstGeom>
              <a:noFill/>
            </p:spPr>
            <p:txBody>
              <a:bodyPr wrap="square" rtlCol="0">
                <a:spAutoFit/>
              </a:bodyPr>
              <a:lstStyle/>
              <a:p>
                <a:r>
                  <a:rPr lang="en-US" altLang="zh-CN" dirty="0" smtClean="0"/>
                  <a:t>STR2</a:t>
                </a:r>
                <a:endParaRPr lang="zh-CN" altLang="en-US" dirty="0"/>
              </a:p>
            </p:txBody>
          </p:sp>
        </p:grpSp>
        <p:sp>
          <p:nvSpPr>
            <p:cNvPr id="81" name="文本框 80"/>
            <p:cNvSpPr txBox="1"/>
            <p:nvPr/>
          </p:nvSpPr>
          <p:spPr>
            <a:xfrm>
              <a:off x="1010109" y="3392614"/>
              <a:ext cx="959501" cy="369332"/>
            </a:xfrm>
            <a:prstGeom prst="rect">
              <a:avLst/>
            </a:prstGeom>
            <a:noFill/>
          </p:spPr>
          <p:txBody>
            <a:bodyPr wrap="square" rtlCol="0">
              <a:spAutoFit/>
            </a:bodyPr>
            <a:lstStyle/>
            <a:p>
              <a:r>
                <a:rPr lang="en-US" altLang="zh-CN" dirty="0" smtClean="0"/>
                <a:t>STR4</a:t>
              </a:r>
              <a:endParaRPr lang="zh-CN" altLang="en-US" dirty="0"/>
            </a:p>
          </p:txBody>
        </p:sp>
        <p:sp>
          <p:nvSpPr>
            <p:cNvPr id="82" name="文本框 81"/>
            <p:cNvSpPr txBox="1"/>
            <p:nvPr/>
          </p:nvSpPr>
          <p:spPr>
            <a:xfrm>
              <a:off x="984687" y="5814014"/>
              <a:ext cx="959501" cy="369332"/>
            </a:xfrm>
            <a:prstGeom prst="rect">
              <a:avLst/>
            </a:prstGeom>
            <a:noFill/>
          </p:spPr>
          <p:txBody>
            <a:bodyPr wrap="square" rtlCol="0">
              <a:spAutoFit/>
            </a:bodyPr>
            <a:lstStyle/>
            <a:p>
              <a:r>
                <a:rPr lang="en-US" altLang="zh-CN" dirty="0" smtClean="0"/>
                <a:t>STR3</a:t>
              </a:r>
              <a:endParaRPr lang="zh-CN" altLang="en-US" dirty="0"/>
            </a:p>
          </p:txBody>
        </p:sp>
      </p:grpSp>
    </p:spTree>
    <p:extLst>
      <p:ext uri="{BB962C8B-B14F-4D97-AF65-F5344CB8AC3E}">
        <p14:creationId xmlns:p14="http://schemas.microsoft.com/office/powerpoint/2010/main" val="302854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0C913308-F349-4B6D-A68A-DD1791B4A57B}" type="slidenum">
              <a:rPr lang="zh-CN" altLang="en-US" smtClean="0"/>
              <a:t>3</a:t>
            </a:fld>
            <a:endParaRPr lang="zh-CN" altLang="en-US" dirty="0"/>
          </a:p>
        </p:txBody>
      </p:sp>
      <p:pic>
        <p:nvPicPr>
          <p:cNvPr id="8" name="Picture 8" descr="logo_main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111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12" name="标题 1"/>
          <p:cNvSpPr>
            <a:spLocks noGrp="1"/>
          </p:cNvSpPr>
          <p:nvPr>
            <p:ph type="title"/>
          </p:nvPr>
        </p:nvSpPr>
        <p:spPr>
          <a:xfrm>
            <a:off x="759626" y="201180"/>
            <a:ext cx="10515600" cy="660111"/>
          </a:xfrm>
        </p:spPr>
        <p:txBody>
          <a:bodyPr>
            <a:normAutofit/>
          </a:bodyPr>
          <a:lstStyle/>
          <a:p>
            <a:pPr algn="ctr"/>
            <a:r>
              <a:rPr lang="en-US" altLang="zh-CN" sz="3200" b="1" dirty="0">
                <a:solidFill>
                  <a:srgbClr val="0070C0"/>
                </a:solidFill>
                <a:latin typeface="+mn-lt"/>
              </a:rPr>
              <a:t>Machine parameters of CEPC</a:t>
            </a:r>
            <a:endParaRPr lang="zh-CN" altLang="en-US" sz="3200" b="1" dirty="0">
              <a:solidFill>
                <a:srgbClr val="0070C0"/>
              </a:solidFill>
              <a:latin typeface="+mn-lt"/>
            </a:endParaRPr>
          </a:p>
        </p:txBody>
      </p:sp>
      <p:graphicFrame>
        <p:nvGraphicFramePr>
          <p:cNvPr id="13" name="表格 12"/>
          <p:cNvGraphicFramePr>
            <a:graphicFrameLocks noGrp="1"/>
          </p:cNvGraphicFramePr>
          <p:nvPr>
            <p:extLst/>
          </p:nvPr>
        </p:nvGraphicFramePr>
        <p:xfrm>
          <a:off x="1624520" y="1050053"/>
          <a:ext cx="8527194" cy="5406655"/>
        </p:xfrm>
        <a:graphic>
          <a:graphicData uri="http://schemas.openxmlformats.org/drawingml/2006/table">
            <a:tbl>
              <a:tblPr firstRow="1" bandRow="1"/>
              <a:tblGrid>
                <a:gridCol w="3175983">
                  <a:extLst>
                    <a:ext uri="{9D8B030D-6E8A-4147-A177-3AD203B41FA5}">
                      <a16:colId xmlns:a16="http://schemas.microsoft.com/office/drawing/2014/main" val="20000"/>
                    </a:ext>
                  </a:extLst>
                </a:gridCol>
                <a:gridCol w="1323269">
                  <a:extLst>
                    <a:ext uri="{9D8B030D-6E8A-4147-A177-3AD203B41FA5}">
                      <a16:colId xmlns:a16="http://schemas.microsoft.com/office/drawing/2014/main" val="20001"/>
                    </a:ext>
                  </a:extLst>
                </a:gridCol>
                <a:gridCol w="1487732">
                  <a:extLst>
                    <a:ext uri="{9D8B030D-6E8A-4147-A177-3AD203B41FA5}">
                      <a16:colId xmlns:a16="http://schemas.microsoft.com/office/drawing/2014/main" val="20002"/>
                    </a:ext>
                  </a:extLst>
                </a:gridCol>
                <a:gridCol w="1270105">
                  <a:extLst>
                    <a:ext uri="{9D8B030D-6E8A-4147-A177-3AD203B41FA5}">
                      <a16:colId xmlns:a16="http://schemas.microsoft.com/office/drawing/2014/main" val="3624536658"/>
                    </a:ext>
                  </a:extLst>
                </a:gridCol>
                <a:gridCol w="1270105">
                  <a:extLst>
                    <a:ext uri="{9D8B030D-6E8A-4147-A177-3AD203B41FA5}">
                      <a16:colId xmlns:a16="http://schemas.microsoft.com/office/drawing/2014/main" val="3438979285"/>
                    </a:ext>
                  </a:extLst>
                </a:gridCol>
              </a:tblGrid>
              <a:tr h="194575">
                <a:tc>
                  <a:txBody>
                    <a:bodyPr/>
                    <a:lstStyle/>
                    <a:p>
                      <a:pPr algn="l" fontAlgn="b"/>
                      <a:endParaRPr lang="zh-CN" altLang="en-US" sz="12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solidFill>
                            <a:schemeClr val="tx1"/>
                          </a:solidFill>
                          <a:effectLst/>
                          <a:latin typeface="Times New Roman" panose="02020603050405020304" pitchFamily="18" charset="0"/>
                          <a:cs typeface="Times New Roman" panose="02020603050405020304" pitchFamily="18" charset="0"/>
                        </a:rPr>
                        <a:t>Higgs</a:t>
                      </a:r>
                      <a:endParaRPr lang="en-US" sz="12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u="none" strike="noStrike" dirty="0" smtClean="0">
                          <a:solidFill>
                            <a:schemeClr val="tx1"/>
                          </a:solidFill>
                          <a:effectLst/>
                          <a:latin typeface="Times New Roman" panose="02020603050405020304" pitchFamily="18" charset="0"/>
                          <a:cs typeface="Times New Roman" panose="02020603050405020304" pitchFamily="18" charset="0"/>
                        </a:rPr>
                        <a:t>Z</a:t>
                      </a:r>
                      <a:endParaRPr lang="en-US" altLang="zh-CN" sz="1200" b="1" i="0" u="none" strike="noStrike" dirty="0">
                        <a:solidFill>
                          <a:schemeClr val="tx1"/>
                        </a:solidFill>
                        <a:effectLst/>
                        <a:latin typeface="Times New Roman" panose="02020603050405020304" pitchFamily="18" charset="0"/>
                        <a:ea typeface="+mn-ea"/>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u="none" strike="noStrike" dirty="0" smtClean="0">
                          <a:solidFill>
                            <a:schemeClr val="tx1"/>
                          </a:solidFill>
                          <a:effectLst/>
                          <a:latin typeface="Times New Roman" panose="02020603050405020304" pitchFamily="18" charset="0"/>
                          <a:cs typeface="Times New Roman" panose="02020603050405020304" pitchFamily="18" charset="0"/>
                        </a:rPr>
                        <a:t>W</a:t>
                      </a:r>
                      <a:endParaRPr lang="en-US" altLang="zh-CN" sz="1200" b="1" i="0" u="none" strike="noStrike" dirty="0">
                        <a:solidFill>
                          <a:schemeClr val="tx1"/>
                        </a:solidFill>
                        <a:effectLst/>
                        <a:latin typeface="Times New Roman" panose="02020603050405020304" pitchFamily="18" charset="0"/>
                        <a:ea typeface="+mn-ea"/>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200" b="1" u="none" strike="noStrike" dirty="0" smtClean="0">
                          <a:solidFill>
                            <a:schemeClr val="tx1"/>
                          </a:solidFill>
                          <a:effectLst/>
                          <a:latin typeface="Times New Roman" panose="02020603050405020304" pitchFamily="18" charset="0"/>
                          <a:cs typeface="Times New Roman" panose="02020603050405020304" pitchFamily="18" charset="0"/>
                        </a:rPr>
                        <a:t>ttbar</a:t>
                      </a:r>
                      <a:endParaRPr lang="en-US" altLang="zh-CN" sz="1200" b="1" i="0" u="none" strike="noStrike" dirty="0">
                        <a:solidFill>
                          <a:schemeClr val="tx1"/>
                        </a:solidFill>
                        <a:effectLst/>
                        <a:latin typeface="Times New Roman" panose="02020603050405020304" pitchFamily="18" charset="0"/>
                        <a:ea typeface="+mn-ea"/>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2968">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Number of </a:t>
                      </a:r>
                      <a:r>
                        <a:rPr lang="en-US"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IPs</a:t>
                      </a:r>
                      <a:endPar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2</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5953" marR="5953" marT="59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2056">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Circumference [km]</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100.0</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5953" marR="5953" marT="59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2968">
                <a:tc>
                  <a:txBody>
                    <a:bodyPr/>
                    <a:lstStyle/>
                    <a:p>
                      <a:pPr marL="0" algn="l" defTabSz="914400" rtl="0" eaLnBrk="1" fontAlgn="b" latinLnBrk="0" hangingPunct="1"/>
                      <a:r>
                        <a:rPr lang="de-DE"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SR power per beam [MW]</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b"/>
                      <a:r>
                        <a:rPr lang="en-US" altLang="zh-CN" sz="1200" b="1" u="none" strike="noStrike" dirty="0" smtClean="0">
                          <a:solidFill>
                            <a:schemeClr val="tx1"/>
                          </a:solidFill>
                          <a:effectLst/>
                          <a:latin typeface="Times New Roman" panose="02020603050405020304" pitchFamily="18" charset="0"/>
                          <a:cs typeface="Times New Roman" panose="02020603050405020304" pitchFamily="18" charset="0"/>
                        </a:rPr>
                        <a:t>30</a:t>
                      </a:r>
                      <a:endParaRPr lang="en-US" altLang="zh-CN" sz="12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5953" marR="5953" marT="59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75849">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Half crossing angle at IP [mrad</a:t>
                      </a:r>
                      <a:r>
                        <a:rPr lang="en-US"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16.5</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5953" marR="5953" marT="59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2968">
                <a:tc>
                  <a:txBody>
                    <a:bodyPr/>
                    <a:lstStyle/>
                    <a:p>
                      <a:pPr marL="0" algn="l" defTabSz="914400" rtl="0" eaLnBrk="1" fontAlgn="b" latinLnBrk="0" hangingPunct="1"/>
                      <a:r>
                        <a:rPr lang="en-US" altLang="zh-CN"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Bending radius [km] </a:t>
                      </a:r>
                      <a:endPar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10.7</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5953" marR="5953" marT="59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656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zh-CN"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Energy [GeV]</a:t>
                      </a:r>
                      <a:endPar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200" u="none" strike="noStrike" dirty="0">
                          <a:solidFill>
                            <a:schemeClr val="tx1"/>
                          </a:solidFill>
                          <a:effectLst/>
                          <a:latin typeface="Times New Roman" panose="02020603050405020304" pitchFamily="18" charset="0"/>
                          <a:cs typeface="Times New Roman" panose="02020603050405020304" pitchFamily="18" charset="0"/>
                        </a:rPr>
                        <a:t>120</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200" u="none" strike="noStrike" dirty="0">
                          <a:solidFill>
                            <a:schemeClr val="tx1"/>
                          </a:solidFill>
                          <a:effectLst/>
                          <a:latin typeface="Times New Roman" panose="02020603050405020304" pitchFamily="18" charset="0"/>
                          <a:cs typeface="Times New Roman" panose="02020603050405020304" pitchFamily="18" charset="0"/>
                        </a:rPr>
                        <a:t>45.5</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200" u="none" strike="noStrike" dirty="0">
                          <a:solidFill>
                            <a:schemeClr val="tx1"/>
                          </a:solidFill>
                          <a:effectLst/>
                          <a:latin typeface="Times New Roman" panose="02020603050405020304" pitchFamily="18" charset="0"/>
                          <a:cs typeface="Times New Roman" panose="02020603050405020304" pitchFamily="18" charset="0"/>
                        </a:rPr>
                        <a:t>80</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200" u="none" strike="noStrike" dirty="0">
                          <a:solidFill>
                            <a:schemeClr val="tx1"/>
                          </a:solidFill>
                          <a:effectLst/>
                          <a:latin typeface="Times New Roman" panose="02020603050405020304" pitchFamily="18" charset="0"/>
                          <a:cs typeface="Times New Roman" panose="02020603050405020304" pitchFamily="18" charset="0"/>
                        </a:rPr>
                        <a:t>180</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47705">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Energy loss per turn [GeV]</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a:solidFill>
                            <a:schemeClr val="tx1"/>
                          </a:solidFill>
                          <a:effectLst/>
                          <a:latin typeface="Times New Roman" panose="02020603050405020304" pitchFamily="18" charset="0"/>
                          <a:cs typeface="Times New Roman" panose="02020603050405020304" pitchFamily="18" charset="0"/>
                        </a:rPr>
                        <a:t>0.037</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rPr>
                        <a:t>0.357</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a:solidFill>
                            <a:schemeClr val="tx1"/>
                          </a:solidFill>
                          <a:effectLst/>
                          <a:latin typeface="Times New Roman" panose="02020603050405020304" pitchFamily="18" charset="0"/>
                          <a:cs typeface="Times New Roman" panose="02020603050405020304" pitchFamily="18" charset="0"/>
                        </a:rPr>
                        <a:t>9.1</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96520">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Piwinski angle</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i="0" u="none" strike="noStrike" dirty="0" smtClean="0">
                          <a:solidFill>
                            <a:schemeClr val="tx1"/>
                          </a:solidFill>
                          <a:effectLst/>
                          <a:latin typeface="Times New Roman" panose="02020603050405020304" pitchFamily="18" charset="0"/>
                          <a:ea typeface="+mn-ea"/>
                          <a:cs typeface="Times New Roman" panose="02020603050405020304" pitchFamily="18" charset="0"/>
                        </a:rPr>
                        <a:t>5.94</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a:solidFill>
                            <a:schemeClr val="tx1"/>
                          </a:solidFill>
                          <a:effectLst/>
                          <a:latin typeface="Times New Roman" panose="02020603050405020304" pitchFamily="18" charset="0"/>
                          <a:cs typeface="Times New Roman" panose="02020603050405020304" pitchFamily="18" charset="0"/>
                        </a:rPr>
                        <a:t>24.68</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rPr>
                        <a:t>6.08</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a:solidFill>
                            <a:schemeClr val="tx1"/>
                          </a:solidFill>
                          <a:effectLst/>
                          <a:latin typeface="Times New Roman" panose="02020603050405020304" pitchFamily="18" charset="0"/>
                          <a:cs typeface="Times New Roman" panose="02020603050405020304" pitchFamily="18" charset="0"/>
                        </a:rPr>
                        <a:t>1.21</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04140">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Bunch </a:t>
                      </a:r>
                      <a:r>
                        <a:rPr lang="en-US"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number</a:t>
                      </a:r>
                      <a:endPar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smtClean="0">
                          <a:solidFill>
                            <a:schemeClr val="tx1"/>
                          </a:solidFill>
                          <a:effectLst/>
                          <a:latin typeface="Times New Roman" panose="02020603050405020304" pitchFamily="18" charset="0"/>
                          <a:cs typeface="Times New Roman" panose="02020603050405020304" pitchFamily="18" charset="0"/>
                        </a:rPr>
                        <a:t>268</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smtClean="0">
                          <a:solidFill>
                            <a:schemeClr val="tx1"/>
                          </a:solidFill>
                          <a:effectLst/>
                          <a:latin typeface="Times New Roman" panose="02020603050405020304" pitchFamily="18" charset="0"/>
                          <a:cs typeface="Times New Roman" panose="02020603050405020304" pitchFamily="18" charset="0"/>
                        </a:rPr>
                        <a:t>11934</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rPr>
                        <a:t>1297</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a:solidFill>
                            <a:schemeClr val="tx1"/>
                          </a:solidFill>
                          <a:effectLst/>
                          <a:latin typeface="Times New Roman" panose="02020603050405020304" pitchFamily="18" charset="0"/>
                          <a:cs typeface="Times New Roman" panose="02020603050405020304" pitchFamily="18" charset="0"/>
                        </a:rPr>
                        <a:t>35</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marL="0" algn="l" defTabSz="914400" rtl="0" eaLnBrk="1" fontAlgn="b" latinLnBrk="0" hangingPunct="1"/>
                      <a:r>
                        <a:rPr lang="en-US"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Bunch</a:t>
                      </a:r>
                      <a:r>
                        <a:rPr lang="en-US" sz="1200" b="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 spacing [ns]</a:t>
                      </a:r>
                      <a:endPar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i="0" u="none" strike="noStrike" dirty="0" smtClean="0">
                          <a:solidFill>
                            <a:schemeClr val="tx1"/>
                          </a:solidFill>
                          <a:effectLst/>
                          <a:latin typeface="Times New Roman" panose="02020603050405020304" pitchFamily="18" charset="0"/>
                          <a:ea typeface="+mn-ea"/>
                          <a:cs typeface="Times New Roman" panose="02020603050405020304" pitchFamily="18" charset="0"/>
                        </a:rPr>
                        <a:t>591 (53% gap)</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i="0" u="none" strike="noStrike" dirty="0" smtClean="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23 (18% gap)</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257</a:t>
                      </a:r>
                      <a:endPar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i="0" u="none" strike="noStrike" dirty="0" smtClean="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4524 </a:t>
                      </a:r>
                      <a:r>
                        <a:rPr lang="en-US" altLang="zh-CN" sz="1200" b="0" i="0" u="none" strike="noStrike" dirty="0" smtClean="0">
                          <a:solidFill>
                            <a:schemeClr val="tx1"/>
                          </a:solidFill>
                          <a:effectLst/>
                          <a:latin typeface="Times New Roman" panose="02020603050405020304" pitchFamily="18" charset="0"/>
                          <a:ea typeface="+mn-ea"/>
                          <a:cs typeface="Times New Roman" panose="02020603050405020304" pitchFamily="18" charset="0"/>
                        </a:rPr>
                        <a:t>(53% gap)</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3215218"/>
                  </a:ext>
                </a:extLst>
              </a:tr>
              <a:tr h="88900">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Bunch population [10^10]</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smtClean="0">
                          <a:solidFill>
                            <a:schemeClr val="tx1"/>
                          </a:solidFill>
                          <a:effectLst/>
                          <a:latin typeface="Times New Roman" panose="02020603050405020304" pitchFamily="18" charset="0"/>
                          <a:cs typeface="Times New Roman" panose="02020603050405020304" pitchFamily="18" charset="0"/>
                        </a:rPr>
                        <a:t>13</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rPr>
                        <a:t>13.5</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Beam current [mA]</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a:solidFill>
                            <a:schemeClr val="tx1"/>
                          </a:solidFill>
                          <a:effectLst/>
                          <a:latin typeface="Times New Roman" panose="02020603050405020304" pitchFamily="18" charset="0"/>
                          <a:cs typeface="Times New Roman" panose="02020603050405020304" pitchFamily="18" charset="0"/>
                        </a:rPr>
                        <a:t>16.7</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a:solidFill>
                            <a:schemeClr val="tx1"/>
                          </a:solidFill>
                          <a:effectLst/>
                          <a:latin typeface="Times New Roman" panose="02020603050405020304" pitchFamily="18" charset="0"/>
                          <a:cs typeface="Times New Roman" panose="02020603050405020304" pitchFamily="18" charset="0"/>
                        </a:rPr>
                        <a:t>803.5</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rPr>
                        <a:t>84.1</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a:solidFill>
                            <a:schemeClr val="tx1"/>
                          </a:solidFill>
                          <a:effectLst/>
                          <a:latin typeface="Times New Roman" panose="02020603050405020304" pitchFamily="18" charset="0"/>
                          <a:cs typeface="Times New Roman" panose="02020603050405020304" pitchFamily="18" charset="0"/>
                        </a:rPr>
                        <a:t>3.3</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3983798"/>
                  </a:ext>
                </a:extLst>
              </a:tr>
              <a:tr h="96291">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Momentum compaction [10^-5]</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a:solidFill>
                            <a:schemeClr val="tx1"/>
                          </a:solidFill>
                          <a:effectLst/>
                          <a:latin typeface="Times New Roman" panose="02020603050405020304" pitchFamily="18" charset="0"/>
                          <a:cs typeface="Times New Roman" panose="02020603050405020304" pitchFamily="18" charset="0"/>
                        </a:rPr>
                        <a:t>0.71</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a:solidFill>
                            <a:schemeClr val="tx1"/>
                          </a:solidFill>
                          <a:effectLst/>
                          <a:latin typeface="Times New Roman" panose="02020603050405020304" pitchFamily="18" charset="0"/>
                          <a:cs typeface="Times New Roman" panose="02020603050405020304" pitchFamily="18" charset="0"/>
                        </a:rPr>
                        <a:t>1.43</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rPr>
                        <a:t>1.43</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a:solidFill>
                            <a:schemeClr val="tx1"/>
                          </a:solidFill>
                          <a:effectLst/>
                          <a:latin typeface="Times New Roman" panose="02020603050405020304" pitchFamily="18" charset="0"/>
                          <a:cs typeface="Times New Roman" panose="02020603050405020304" pitchFamily="18" charset="0"/>
                        </a:rPr>
                        <a:t>0.71</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marL="0" algn="l" defTabSz="914400" rtl="0" eaLnBrk="1" fontAlgn="b" latinLnBrk="0" hangingPunct="1"/>
                      <a:r>
                        <a:rPr lang="en-US" sz="1200" b="1" u="none" strike="noStrike" kern="1200" dirty="0">
                          <a:solidFill>
                            <a:schemeClr val="tx1"/>
                          </a:solidFill>
                          <a:effectLst/>
                          <a:latin typeface="Times New Roman" panose="02020603050405020304" pitchFamily="18" charset="0"/>
                          <a:ea typeface="+mn-ea"/>
                          <a:cs typeface="Times New Roman" panose="02020603050405020304" pitchFamily="18" charset="0"/>
                        </a:rPr>
                        <a:t>Beta functions at IP (bx/by) [m/mm]</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u="none" strike="noStrike" dirty="0" smtClean="0">
                          <a:solidFill>
                            <a:schemeClr val="tx1"/>
                          </a:solidFill>
                          <a:effectLst/>
                          <a:latin typeface="Times New Roman" panose="02020603050405020304" pitchFamily="18" charset="0"/>
                          <a:cs typeface="Times New Roman" panose="02020603050405020304" pitchFamily="18" charset="0"/>
                        </a:rPr>
                        <a:t>0.3/1</a:t>
                      </a:r>
                      <a:endParaRPr lang="en-US" altLang="zh-CN" sz="12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u="none" strike="noStrike" dirty="0" smtClean="0">
                          <a:solidFill>
                            <a:schemeClr val="tx1"/>
                          </a:solidFill>
                          <a:effectLst/>
                          <a:latin typeface="Times New Roman" panose="02020603050405020304" pitchFamily="18" charset="0"/>
                          <a:cs typeface="Times New Roman" panose="02020603050405020304" pitchFamily="18" charset="0"/>
                        </a:rPr>
                        <a:t>0.13/0.9</a:t>
                      </a:r>
                      <a:endParaRPr lang="en-US" altLang="zh-CN" sz="12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0</a:t>
                      </a:r>
                      <a:r>
                        <a:rPr lang="en-US" altLang="zh-CN" sz="12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.21/1</a:t>
                      </a:r>
                      <a:endPar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1.04/2.7</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0361073"/>
                  </a:ext>
                </a:extLst>
              </a:tr>
              <a:tr h="91484">
                <a:tc>
                  <a:txBody>
                    <a:bodyPr/>
                    <a:lstStyle/>
                    <a:p>
                      <a:pPr marL="0" algn="l" defTabSz="914400" rtl="0" eaLnBrk="1" fontAlgn="b" latinLnBrk="0" hangingPunct="1"/>
                      <a:r>
                        <a:rPr lang="en-US" sz="1200" b="1" u="none" strike="noStrike" kern="1200" dirty="0">
                          <a:solidFill>
                            <a:schemeClr val="tx1"/>
                          </a:solidFill>
                          <a:effectLst/>
                          <a:latin typeface="Times New Roman" panose="02020603050405020304" pitchFamily="18" charset="0"/>
                          <a:ea typeface="+mn-ea"/>
                          <a:cs typeface="Times New Roman" panose="02020603050405020304" pitchFamily="18" charset="0"/>
                        </a:rPr>
                        <a:t>Emittance (ex/ey) [nm/pm]</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u="none" strike="noStrike" dirty="0" smtClean="0">
                          <a:solidFill>
                            <a:schemeClr val="tx1"/>
                          </a:solidFill>
                          <a:effectLst/>
                          <a:latin typeface="Times New Roman" panose="02020603050405020304" pitchFamily="18" charset="0"/>
                          <a:cs typeface="Times New Roman" panose="02020603050405020304" pitchFamily="18" charset="0"/>
                        </a:rPr>
                        <a:t>0.64/1.3</a:t>
                      </a:r>
                      <a:endParaRPr lang="en-US" altLang="zh-CN" sz="12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u="none" strike="noStrike" dirty="0" smtClean="0">
                          <a:solidFill>
                            <a:schemeClr val="tx1"/>
                          </a:solidFill>
                          <a:effectLst/>
                          <a:latin typeface="Times New Roman" panose="02020603050405020304" pitchFamily="18" charset="0"/>
                          <a:cs typeface="Times New Roman" panose="02020603050405020304" pitchFamily="18" charset="0"/>
                        </a:rPr>
                        <a:t>0.27/1.4</a:t>
                      </a:r>
                      <a:endParaRPr lang="en-US" altLang="zh-CN" sz="12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0</a:t>
                      </a:r>
                      <a:r>
                        <a:rPr lang="en-US" altLang="zh-CN" sz="12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.87/1.7</a:t>
                      </a:r>
                      <a:endPar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1.4/4.7</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0">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Beam size at IP (sigx/sigy) [um/nm]</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smtClean="0">
                          <a:solidFill>
                            <a:schemeClr val="tx1"/>
                          </a:solidFill>
                          <a:effectLst/>
                          <a:latin typeface="Times New Roman" panose="02020603050405020304" pitchFamily="18" charset="0"/>
                          <a:cs typeface="Times New Roman" panose="02020603050405020304" pitchFamily="18" charset="0"/>
                        </a:rPr>
                        <a:t>14/36</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smtClean="0">
                          <a:solidFill>
                            <a:schemeClr val="tx1"/>
                          </a:solidFill>
                          <a:effectLst/>
                          <a:latin typeface="Times New Roman" panose="02020603050405020304" pitchFamily="18" charset="0"/>
                          <a:cs typeface="Times New Roman" panose="02020603050405020304" pitchFamily="18" charset="0"/>
                        </a:rPr>
                        <a:t>6/35</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13/42</a:t>
                      </a:r>
                      <a:endPar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39/113</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1337561"/>
                  </a:ext>
                </a:extLst>
              </a:tr>
              <a:tr h="93282">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Bunch length </a:t>
                      </a:r>
                      <a:r>
                        <a:rPr lang="en-US"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a:t>
                      </a:r>
                      <a:r>
                        <a:rPr lang="en-US" altLang="zh-CN"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natural</a:t>
                      </a:r>
                      <a:r>
                        <a:rPr lang="en-US"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/total</a:t>
                      </a:r>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 [mm]</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smtClean="0">
                          <a:solidFill>
                            <a:schemeClr val="tx1"/>
                          </a:solidFill>
                          <a:effectLst/>
                          <a:latin typeface="Times New Roman" panose="02020603050405020304" pitchFamily="18" charset="0"/>
                          <a:cs typeface="Times New Roman" panose="02020603050405020304" pitchFamily="18" charset="0"/>
                        </a:rPr>
                        <a:t>2.3/4.1</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smtClean="0">
                          <a:solidFill>
                            <a:schemeClr val="tx1"/>
                          </a:solidFill>
                          <a:effectLst/>
                          <a:latin typeface="Times New Roman" panose="02020603050405020304" pitchFamily="18" charset="0"/>
                          <a:cs typeface="Times New Roman" panose="02020603050405020304" pitchFamily="18" charset="0"/>
                        </a:rPr>
                        <a:t>2.5/8.7</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2.5/4.9</a:t>
                      </a:r>
                      <a:endPar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2.2/2.9</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Energy spread </a:t>
                      </a:r>
                      <a:r>
                        <a:rPr lang="en-US"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a:t>
                      </a:r>
                      <a:r>
                        <a:rPr lang="en-US" altLang="zh-CN"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natural</a:t>
                      </a:r>
                      <a:r>
                        <a:rPr lang="en-US"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/total</a:t>
                      </a:r>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 [%]</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smtClean="0">
                          <a:solidFill>
                            <a:schemeClr val="tx1"/>
                          </a:solidFill>
                          <a:effectLst/>
                          <a:latin typeface="Times New Roman" panose="02020603050405020304" pitchFamily="18" charset="0"/>
                          <a:cs typeface="Times New Roman" panose="02020603050405020304" pitchFamily="18" charset="0"/>
                        </a:rPr>
                        <a:t>0.10/0.17</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smtClean="0">
                          <a:solidFill>
                            <a:schemeClr val="tx1"/>
                          </a:solidFill>
                          <a:effectLst/>
                          <a:latin typeface="Times New Roman" panose="02020603050405020304" pitchFamily="18" charset="0"/>
                          <a:cs typeface="Times New Roman" panose="02020603050405020304" pitchFamily="18" charset="0"/>
                        </a:rPr>
                        <a:t>0.04/0.13</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0</a:t>
                      </a:r>
                      <a:r>
                        <a:rPr lang="en-US" altLang="zh-CN" sz="12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.07/</a:t>
                      </a:r>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0</a:t>
                      </a:r>
                      <a:r>
                        <a:rPr lang="en-US" altLang="zh-CN" sz="12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.14</a:t>
                      </a:r>
                      <a:endPar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0.15/0.20</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1401459"/>
                  </a:ext>
                </a:extLst>
              </a:tr>
              <a:tr h="93282">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Energy acceptance (DA/RF) [%]</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smtClean="0">
                          <a:solidFill>
                            <a:schemeClr val="tx1"/>
                          </a:solidFill>
                          <a:effectLst/>
                          <a:latin typeface="Times New Roman" panose="02020603050405020304" pitchFamily="18" charset="0"/>
                          <a:cs typeface="Times New Roman" panose="02020603050405020304" pitchFamily="18" charset="0"/>
                        </a:rPr>
                        <a:t>1.6/2.2</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a:solidFill>
                            <a:schemeClr val="tx1"/>
                          </a:solidFill>
                          <a:effectLst/>
                          <a:latin typeface="Times New Roman" panose="02020603050405020304" pitchFamily="18" charset="0"/>
                          <a:cs typeface="Times New Roman" panose="02020603050405020304" pitchFamily="18" charset="0"/>
                        </a:rPr>
                        <a:t>1.3/1.7</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rPr>
                        <a:t>1.2/2.5</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2.3/2.6</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Beam-beam parameters (ksix/ksiy)</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0.015/0.11</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0.004/0.127</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0</a:t>
                      </a:r>
                      <a:r>
                        <a:rPr lang="en-US" altLang="zh-CN" sz="12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.012/</a:t>
                      </a:r>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0</a:t>
                      </a:r>
                      <a:r>
                        <a:rPr lang="en-US" altLang="zh-CN" sz="12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.113</a:t>
                      </a:r>
                      <a:endPar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0.071/0.1</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4676684"/>
                  </a:ext>
                </a:extLst>
              </a:tr>
              <a:tr h="88900">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RF voltage [GV]</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2.2</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0.12</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0.7</a:t>
                      </a:r>
                      <a:endPar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10</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marL="0" algn="l" defTabSz="914400" rtl="0" eaLnBrk="1" fontAlgn="b" latinLnBrk="0" hangingPunct="1"/>
                      <a:r>
                        <a:rPr lang="en-US" sz="1200" b="1" u="none" strike="noStrike" kern="1200" dirty="0">
                          <a:solidFill>
                            <a:schemeClr val="tx1"/>
                          </a:solidFill>
                          <a:effectLst/>
                          <a:latin typeface="Times New Roman" panose="02020603050405020304" pitchFamily="18" charset="0"/>
                          <a:ea typeface="+mn-ea"/>
                          <a:cs typeface="Times New Roman" panose="02020603050405020304" pitchFamily="18" charset="0"/>
                        </a:rPr>
                        <a:t>RF frequency [MHz]</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u="none" strike="noStrike" dirty="0">
                          <a:solidFill>
                            <a:schemeClr val="tx1"/>
                          </a:solidFill>
                          <a:effectLst/>
                          <a:latin typeface="Times New Roman" panose="02020603050405020304" pitchFamily="18" charset="0"/>
                          <a:cs typeface="Times New Roman" panose="02020603050405020304" pitchFamily="18" charset="0"/>
                        </a:rPr>
                        <a:t>650</a:t>
                      </a:r>
                      <a:endParaRPr lang="en-US" altLang="zh-CN" sz="12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u="none" strike="noStrike" dirty="0">
                          <a:solidFill>
                            <a:schemeClr val="tx1"/>
                          </a:solidFill>
                          <a:effectLst/>
                          <a:latin typeface="Times New Roman" panose="02020603050405020304" pitchFamily="18" charset="0"/>
                          <a:cs typeface="Times New Roman" panose="02020603050405020304" pitchFamily="18" charset="0"/>
                        </a:rPr>
                        <a:t>650</a:t>
                      </a:r>
                      <a:endParaRPr lang="en-US" altLang="zh-CN" sz="12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rPr>
                        <a:t>650</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a:solidFill>
                            <a:schemeClr val="tx1"/>
                          </a:solidFill>
                          <a:effectLst/>
                          <a:latin typeface="Times New Roman" panose="02020603050405020304" pitchFamily="18" charset="0"/>
                          <a:cs typeface="Times New Roman" panose="02020603050405020304" pitchFamily="18" charset="0"/>
                        </a:rPr>
                        <a:t>650</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0215096"/>
                  </a:ext>
                </a:extLst>
              </a:tr>
              <a:tr h="0">
                <a:tc>
                  <a:txBody>
                    <a:bodyPr/>
                    <a:lstStyle/>
                    <a:p>
                      <a:pPr marL="0" algn="l" defTabSz="914400" rtl="0" eaLnBrk="1" fontAlgn="b" latinLnBrk="0" hangingPunct="1"/>
                      <a:r>
                        <a:rPr lang="en-US"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Longitudinal</a:t>
                      </a:r>
                      <a:r>
                        <a:rPr lang="en-US" sz="1200" b="0" u="none" strike="noStrike" kern="1200" baseline="0" dirty="0" smtClean="0">
                          <a:solidFill>
                            <a:schemeClr val="tx1"/>
                          </a:solidFill>
                          <a:effectLst/>
                          <a:latin typeface="Times New Roman" panose="02020603050405020304" pitchFamily="18" charset="0"/>
                          <a:ea typeface="+mn-ea"/>
                          <a:cs typeface="Times New Roman" panose="02020603050405020304" pitchFamily="18" charset="0"/>
                        </a:rPr>
                        <a:t> tune </a:t>
                      </a:r>
                      <a:r>
                        <a:rPr lang="en-US"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Qs</a:t>
                      </a:r>
                      <a:endPar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b="0" i="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0.049</a:t>
                      </a:r>
                      <a:endParaRPr lang="en-US" altLang="zh-CN" sz="1200" b="0" i="0" u="none" strike="noStrike" kern="12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b="0" i="0" u="none" strike="noStrike" kern="1200" dirty="0" smtClean="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0.035</a:t>
                      </a:r>
                      <a:endParaRPr lang="en-US" altLang="zh-CN" sz="1200" b="0" i="0" u="none" strike="noStrike" kern="12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b="0" i="0" u="none" strike="noStrike" kern="1200" dirty="0" smtClean="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0.062</a:t>
                      </a:r>
                      <a:endParaRPr lang="en-US" altLang="zh-CN" sz="1200" b="0" i="0" u="none" strike="noStrike" kern="12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i="0" u="none" strike="noStrike" dirty="0" smtClean="0">
                          <a:solidFill>
                            <a:schemeClr val="tx1"/>
                          </a:solidFill>
                          <a:effectLst/>
                          <a:latin typeface="Times New Roman" panose="02020603050405020304" pitchFamily="18" charset="0"/>
                          <a:ea typeface="+mn-ea"/>
                          <a:cs typeface="Times New Roman" panose="02020603050405020304" pitchFamily="18" charset="0"/>
                        </a:rPr>
                        <a:t>0.078</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604730"/>
                  </a:ext>
                </a:extLst>
              </a:tr>
              <a:tr h="104091">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Beam lifetime </a:t>
                      </a:r>
                      <a:r>
                        <a:rPr lang="en-US"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(b</a:t>
                      </a:r>
                      <a:r>
                        <a:rPr lang="en-US" altLang="zh-CN"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ha</a:t>
                      </a:r>
                      <a:r>
                        <a:rPr lang="en-US"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bha</a:t>
                      </a:r>
                      <a:r>
                        <a:rPr lang="en-US" altLang="zh-CN"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/beamstrahlung</a:t>
                      </a:r>
                      <a:r>
                        <a:rPr lang="en-US" sz="1200" b="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a:t>
                      </a:r>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min]</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u="none" strike="noStrike" dirty="0" smtClean="0">
                          <a:solidFill>
                            <a:schemeClr val="tx1"/>
                          </a:solidFill>
                          <a:effectLst/>
                          <a:latin typeface="Times New Roman" panose="02020603050405020304" pitchFamily="18" charset="0"/>
                          <a:cs typeface="Times New Roman" panose="02020603050405020304" pitchFamily="18" charset="0"/>
                        </a:rPr>
                        <a:t>39/40</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80/18000</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60/700</a:t>
                      </a:r>
                      <a:endPar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81/23</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Beam lifetime [min]</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i="0" u="none" strike="noStrike" dirty="0" smtClean="0">
                          <a:solidFill>
                            <a:schemeClr val="tx1"/>
                          </a:solidFill>
                          <a:effectLst/>
                          <a:latin typeface="Times New Roman" panose="02020603050405020304" pitchFamily="18" charset="0"/>
                          <a:ea typeface="+mn-ea"/>
                          <a:cs typeface="Times New Roman" panose="02020603050405020304" pitchFamily="18" charset="0"/>
                        </a:rPr>
                        <a:t>20</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a:solidFill>
                            <a:schemeClr val="tx1"/>
                          </a:solidFill>
                          <a:effectLst/>
                          <a:latin typeface="Times New Roman" panose="02020603050405020304" pitchFamily="18" charset="0"/>
                          <a:cs typeface="Times New Roman" panose="02020603050405020304" pitchFamily="18" charset="0"/>
                        </a:rPr>
                        <a:t>80</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rPr>
                        <a:t>55</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0" i="0" u="none" strike="noStrike" dirty="0" smtClean="0">
                          <a:solidFill>
                            <a:schemeClr val="tx1"/>
                          </a:solidFill>
                          <a:effectLst/>
                          <a:latin typeface="Times New Roman" panose="02020603050405020304" pitchFamily="18" charset="0"/>
                          <a:ea typeface="+mn-ea"/>
                          <a:cs typeface="Times New Roman" panose="02020603050405020304" pitchFamily="18" charset="0"/>
                        </a:rPr>
                        <a:t>18</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115358"/>
                  </a:ext>
                </a:extLst>
              </a:tr>
              <a:tr h="93282">
                <a:tc>
                  <a:txBody>
                    <a:bodyPr/>
                    <a:lstStyle/>
                    <a:p>
                      <a:pPr marL="0" algn="l" defTabSz="914400" rtl="0" eaLnBrk="1" fontAlgn="b" latinLnBrk="0" hangingPunct="1"/>
                      <a:r>
                        <a:rPr lang="en-US" sz="1200" b="0" u="none" strike="noStrike" kern="1200" dirty="0">
                          <a:solidFill>
                            <a:schemeClr val="tx1"/>
                          </a:solidFill>
                          <a:effectLst/>
                          <a:latin typeface="Times New Roman" panose="02020603050405020304" pitchFamily="18" charset="0"/>
                          <a:ea typeface="+mn-ea"/>
                          <a:cs typeface="Times New Roman" panose="02020603050405020304" pitchFamily="18" charset="0"/>
                        </a:rPr>
                        <a:t>Hour glass Factor</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0.9</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a:solidFill>
                            <a:schemeClr val="tx1"/>
                          </a:solidFill>
                          <a:effectLst/>
                          <a:latin typeface="Times New Roman" panose="02020603050405020304" pitchFamily="18" charset="0"/>
                          <a:cs typeface="Times New Roman" panose="02020603050405020304" pitchFamily="18" charset="0"/>
                        </a:rPr>
                        <a:t>0.97</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rPr>
                        <a:t>0.9</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a:solidFill>
                            <a:schemeClr val="tx1"/>
                          </a:solidFill>
                          <a:effectLst/>
                          <a:latin typeface="Times New Roman" panose="02020603050405020304" pitchFamily="18" charset="0"/>
                          <a:cs typeface="Times New Roman" panose="02020603050405020304" pitchFamily="18" charset="0"/>
                        </a:rPr>
                        <a:t>0.89</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0">
                <a:tc>
                  <a:txBody>
                    <a:bodyPr/>
                    <a:lstStyle/>
                    <a:p>
                      <a:pPr marL="0" algn="l" defTabSz="914400" rtl="0" eaLnBrk="1" fontAlgn="b" latinLnBrk="0" hangingPunct="1"/>
                      <a:r>
                        <a:rPr lang="en-US" sz="1200" b="1" u="none" strike="noStrike" kern="1200" dirty="0">
                          <a:solidFill>
                            <a:schemeClr val="tx1"/>
                          </a:solidFill>
                          <a:effectLst/>
                          <a:latin typeface="Times New Roman" panose="02020603050405020304" pitchFamily="18" charset="0"/>
                          <a:ea typeface="+mn-ea"/>
                          <a:cs typeface="Times New Roman" panose="02020603050405020304" pitchFamily="18" charset="0"/>
                        </a:rPr>
                        <a:t>Luminosity per IP[1e34/cm^2/s]</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i="0" u="none" strike="noStrike" dirty="0" smtClean="0">
                          <a:solidFill>
                            <a:schemeClr val="tx1"/>
                          </a:solidFill>
                          <a:effectLst/>
                          <a:latin typeface="Times New Roman" panose="02020603050405020304" pitchFamily="18" charset="0"/>
                          <a:ea typeface="+mn-ea"/>
                          <a:cs typeface="Times New Roman" panose="02020603050405020304" pitchFamily="18" charset="0"/>
                        </a:rPr>
                        <a:t>5.0</a:t>
                      </a:r>
                      <a:endParaRPr lang="en-US" altLang="zh-CN" sz="12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b="1" u="none" strike="noStrike" dirty="0">
                          <a:solidFill>
                            <a:schemeClr val="tx1"/>
                          </a:solidFill>
                          <a:effectLst/>
                          <a:latin typeface="Times New Roman" panose="02020603050405020304" pitchFamily="18" charset="0"/>
                          <a:cs typeface="Times New Roman" panose="02020603050405020304" pitchFamily="18" charset="0"/>
                        </a:rPr>
                        <a:t>115</a:t>
                      </a:r>
                      <a:endParaRPr lang="en-US" altLang="zh-CN" sz="12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200" u="none" strike="noStrike" kern="1200" dirty="0" smtClean="0">
                          <a:solidFill>
                            <a:schemeClr val="tx1"/>
                          </a:solidFill>
                          <a:effectLst/>
                          <a:latin typeface="Times New Roman" panose="02020603050405020304" pitchFamily="18" charset="0"/>
                          <a:ea typeface="+mn-ea"/>
                          <a:cs typeface="Times New Roman" panose="02020603050405020304" pitchFamily="18" charset="0"/>
                        </a:rPr>
                        <a:t>16</a:t>
                      </a:r>
                      <a:endParaRPr lang="en-US" altLang="zh-CN" sz="120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200" u="none" strike="noStrike" dirty="0" smtClean="0">
                          <a:solidFill>
                            <a:schemeClr val="tx1"/>
                          </a:solidFill>
                          <a:effectLst/>
                          <a:latin typeface="Times New Roman" panose="02020603050405020304" pitchFamily="18" charset="0"/>
                          <a:cs typeface="Times New Roman" panose="02020603050405020304" pitchFamily="18" charset="0"/>
                        </a:rPr>
                        <a:t>0.5</a:t>
                      </a:r>
                      <a:endParaRPr lang="en-US" altLang="zh-CN" sz="12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7164674"/>
                  </a:ext>
                </a:extLst>
              </a:tr>
            </a:tbl>
          </a:graphicData>
        </a:graphic>
      </p:graphicFrame>
      <p:sp>
        <p:nvSpPr>
          <p:cNvPr id="14" name="文本框 13"/>
          <p:cNvSpPr txBox="1"/>
          <p:nvPr/>
        </p:nvSpPr>
        <p:spPr>
          <a:xfrm>
            <a:off x="8716048" y="710638"/>
            <a:ext cx="2772697" cy="307777"/>
          </a:xfrm>
          <a:prstGeom prst="rect">
            <a:avLst/>
          </a:prstGeom>
          <a:noFill/>
        </p:spPr>
        <p:txBody>
          <a:bodyPr wrap="square" rtlCol="0">
            <a:spAutoFit/>
          </a:bodyPr>
          <a:lstStyle/>
          <a:p>
            <a:r>
              <a:rPr lang="en-US" altLang="zh-CN" sz="1400" dirty="0" smtClean="0"/>
              <a:t>by CEPC AP group, 2 June 2022</a:t>
            </a:r>
            <a:endParaRPr lang="zh-CN" altLang="en-US" sz="1400" dirty="0"/>
          </a:p>
        </p:txBody>
      </p:sp>
      <p:sp>
        <p:nvSpPr>
          <p:cNvPr id="2" name="页脚占位符 1"/>
          <p:cNvSpPr>
            <a:spLocks noGrp="1"/>
          </p:cNvSpPr>
          <p:nvPr>
            <p:ph type="ftr" sz="quarter" idx="11"/>
          </p:nvPr>
        </p:nvSpPr>
        <p:spPr/>
        <p:txBody>
          <a:bodyPr/>
          <a:lstStyle/>
          <a:p>
            <a:r>
              <a:rPr lang="en-US" altLang="zh-CN" smtClean="0"/>
              <a:t>Yiwei Wang, 24 Oct. 2022</a:t>
            </a:r>
            <a:endParaRPr lang="zh-CN" altLang="en-US"/>
          </a:p>
        </p:txBody>
      </p:sp>
    </p:spTree>
    <p:extLst>
      <p:ext uri="{BB962C8B-B14F-4D97-AF65-F5344CB8AC3E}">
        <p14:creationId xmlns:p14="http://schemas.microsoft.com/office/powerpoint/2010/main" val="3652069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6964" y="1320540"/>
            <a:ext cx="10001493" cy="417768"/>
          </a:xfrm>
        </p:spPr>
        <p:txBody>
          <a:bodyPr>
            <a:noAutofit/>
          </a:bodyPr>
          <a:lstStyle/>
          <a:p>
            <a:r>
              <a:rPr lang="en-US" altLang="zh-CN" sz="2000" dirty="0" smtClean="0">
                <a:latin typeface="Times New Roman" panose="02020603050405020304" pitchFamily="18" charset="0"/>
                <a:cs typeface="Times New Roman" panose="02020603050405020304" pitchFamily="18" charset="0"/>
              </a:rPr>
              <a:t>Crab </a:t>
            </a:r>
            <a:r>
              <a:rPr lang="en-US" altLang="zh-CN" sz="2000" dirty="0">
                <a:latin typeface="Times New Roman" panose="02020603050405020304" pitchFamily="18" charset="0"/>
                <a:cs typeface="Times New Roman" panose="02020603050405020304" pitchFamily="18" charset="0"/>
              </a:rPr>
              <a:t>waist </a:t>
            </a:r>
            <a:r>
              <a:rPr lang="en-US" altLang="zh-CN" sz="2000" dirty="0" smtClean="0">
                <a:latin typeface="Times New Roman" panose="02020603050405020304" pitchFamily="18" charset="0"/>
                <a:cs typeface="Times New Roman" panose="02020603050405020304" pitchFamily="18" charset="0"/>
              </a:rPr>
              <a:t>collision, local </a:t>
            </a:r>
            <a:r>
              <a:rPr lang="en-US" altLang="zh-CN" sz="2000" dirty="0">
                <a:latin typeface="Times New Roman" panose="02020603050405020304" pitchFamily="18" charset="0"/>
                <a:cs typeface="Times New Roman" panose="02020603050405020304" pitchFamily="18" charset="0"/>
              </a:rPr>
              <a:t>chromaticity </a:t>
            </a:r>
            <a:r>
              <a:rPr lang="en-US" altLang="zh-CN" sz="2000" dirty="0" smtClean="0">
                <a:latin typeface="Times New Roman" panose="02020603050405020304" pitchFamily="18" charset="0"/>
                <a:cs typeface="Times New Roman" panose="02020603050405020304" pitchFamily="18" charset="0"/>
              </a:rPr>
              <a:t>correction, asymmetric </a:t>
            </a:r>
            <a:r>
              <a:rPr lang="en-US" altLang="zh-CN" sz="2000" dirty="0">
                <a:latin typeface="Times New Roman" panose="02020603050405020304" pitchFamily="18" charset="0"/>
                <a:cs typeface="Times New Roman" panose="02020603050405020304" pitchFamily="18" charset="0"/>
              </a:rPr>
              <a:t>interaction </a:t>
            </a:r>
            <a:r>
              <a:rPr lang="en-US" altLang="zh-CN" sz="2000" dirty="0" smtClean="0">
                <a:latin typeface="Times New Roman" panose="02020603050405020304" pitchFamily="18" charset="0"/>
                <a:cs typeface="Times New Roman" panose="02020603050405020304" pitchFamily="18" charset="0"/>
              </a:rPr>
              <a:t>region</a:t>
            </a:r>
            <a:endParaRPr lang="en-US" altLang="zh-CN" sz="2000" dirty="0">
              <a:latin typeface="Times New Roman" panose="02020603050405020304" pitchFamily="18" charset="0"/>
              <a:cs typeface="Times New Roman" panose="02020603050405020304" pitchFamily="18" charset="0"/>
            </a:endParaRPr>
          </a:p>
        </p:txBody>
      </p:sp>
      <p:sp>
        <p:nvSpPr>
          <p:cNvPr id="5" name="标题 1"/>
          <p:cNvSpPr>
            <a:spLocks noGrp="1"/>
          </p:cNvSpPr>
          <p:nvPr>
            <p:ph type="title"/>
          </p:nvPr>
        </p:nvSpPr>
        <p:spPr>
          <a:xfrm>
            <a:off x="2057878" y="170028"/>
            <a:ext cx="8229600" cy="880820"/>
          </a:xfrm>
        </p:spPr>
        <p:txBody>
          <a:bodyPr>
            <a:noAutofit/>
          </a:bodyPr>
          <a:lstStyle/>
          <a:p>
            <a:pPr lvl="1" algn="ctr"/>
            <a:r>
              <a:rPr lang="en-US" altLang="zh-CN" sz="3200" b="1" dirty="0">
                <a:solidFill>
                  <a:srgbClr val="0070C0"/>
                </a:solidFill>
                <a:latin typeface="+mn-lt"/>
                <a:ea typeface="+mn-ea"/>
                <a:cs typeface="+mn-cs"/>
              </a:rPr>
              <a:t>Interaction region </a:t>
            </a:r>
            <a:r>
              <a:rPr lang="en-US" altLang="zh-CN" sz="3200" b="1" dirty="0" smtClean="0">
                <a:solidFill>
                  <a:srgbClr val="0070C0"/>
                </a:solidFill>
                <a:latin typeface="+mn-lt"/>
                <a:ea typeface="+mn-ea"/>
                <a:cs typeface="+mn-cs"/>
              </a:rPr>
              <a:t>for all modes</a:t>
            </a:r>
            <a:endParaRPr lang="en-US" altLang="zh-CN" sz="3200" b="1" dirty="0">
              <a:solidFill>
                <a:srgbClr val="0070C0"/>
              </a:solidFill>
              <a:latin typeface="+mn-lt"/>
              <a:ea typeface="+mn-ea"/>
              <a:cs typeface="+mn-cs"/>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t>4</a:t>
            </a:fld>
            <a:endParaRPr lang="zh-CN" altLang="en-US"/>
          </a:p>
        </p:txBody>
      </p:sp>
      <p:pic>
        <p:nvPicPr>
          <p:cNvPr id="20"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 name="表格 39"/>
          <p:cNvGraphicFramePr>
            <a:graphicFrameLocks noGrp="1"/>
          </p:cNvGraphicFramePr>
          <p:nvPr>
            <p:extLst/>
          </p:nvPr>
        </p:nvGraphicFramePr>
        <p:xfrm>
          <a:off x="6803890" y="1782630"/>
          <a:ext cx="4678680" cy="3400056"/>
        </p:xfrm>
        <a:graphic>
          <a:graphicData uri="http://schemas.openxmlformats.org/drawingml/2006/table">
            <a:tbl>
              <a:tblPr firstRow="1" bandRow="1">
                <a:tableStyleId>{5C22544A-7EE6-4342-B048-85BDC9FD1C3A}</a:tableStyleId>
              </a:tblPr>
              <a:tblGrid>
                <a:gridCol w="891540">
                  <a:extLst>
                    <a:ext uri="{9D8B030D-6E8A-4147-A177-3AD203B41FA5}">
                      <a16:colId xmlns:a16="http://schemas.microsoft.com/office/drawing/2014/main" val="2042595001"/>
                    </a:ext>
                  </a:extLst>
                </a:gridCol>
                <a:gridCol w="1120140">
                  <a:extLst>
                    <a:ext uri="{9D8B030D-6E8A-4147-A177-3AD203B41FA5}">
                      <a16:colId xmlns:a16="http://schemas.microsoft.com/office/drawing/2014/main" val="1452649402"/>
                    </a:ext>
                  </a:extLst>
                </a:gridCol>
                <a:gridCol w="666750">
                  <a:extLst>
                    <a:ext uri="{9D8B030D-6E8A-4147-A177-3AD203B41FA5}">
                      <a16:colId xmlns:a16="http://schemas.microsoft.com/office/drawing/2014/main" val="1743273999"/>
                    </a:ext>
                  </a:extLst>
                </a:gridCol>
                <a:gridCol w="666750">
                  <a:extLst>
                    <a:ext uri="{9D8B030D-6E8A-4147-A177-3AD203B41FA5}">
                      <a16:colId xmlns:a16="http://schemas.microsoft.com/office/drawing/2014/main" val="2230975099"/>
                    </a:ext>
                  </a:extLst>
                </a:gridCol>
                <a:gridCol w="666750">
                  <a:extLst>
                    <a:ext uri="{9D8B030D-6E8A-4147-A177-3AD203B41FA5}">
                      <a16:colId xmlns:a16="http://schemas.microsoft.com/office/drawing/2014/main" val="2657693977"/>
                    </a:ext>
                  </a:extLst>
                </a:gridCol>
                <a:gridCol w="666750">
                  <a:extLst>
                    <a:ext uri="{9D8B030D-6E8A-4147-A177-3AD203B41FA5}">
                      <a16:colId xmlns:a16="http://schemas.microsoft.com/office/drawing/2014/main" val="1358716519"/>
                    </a:ext>
                  </a:extLst>
                </a:gridCol>
              </a:tblGrid>
              <a:tr h="283338">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L [m]</a:t>
                      </a:r>
                      <a:endParaRPr lang="zh-CN" altLang="en-US" sz="1200" dirty="0">
                        <a:latin typeface="Times New Roman" panose="02020603050405020304" pitchFamily="18" charset="0"/>
                        <a:cs typeface="Times New Roman" panose="02020603050405020304" pitchFamily="18" charset="0"/>
                      </a:endParaRPr>
                    </a:p>
                  </a:txBody>
                  <a:tcPr/>
                </a:tc>
                <a:tc gridSpan="4">
                  <a:txBody>
                    <a:bodyPr/>
                    <a:lstStyle/>
                    <a:p>
                      <a:pPr algn="ctr"/>
                      <a:r>
                        <a:rPr lang="en-US" altLang="zh-CN" sz="1200" dirty="0" smtClean="0">
                          <a:latin typeface="Times New Roman" panose="02020603050405020304" pitchFamily="18" charset="0"/>
                          <a:cs typeface="Times New Roman" panose="02020603050405020304" pitchFamily="18" charset="0"/>
                        </a:rPr>
                        <a:t>Strength [T/m]</a:t>
                      </a:r>
                      <a:endParaRPr lang="zh-CN" altLang="en-US" sz="1200" dirty="0">
                        <a:latin typeface="Times New Roman" panose="02020603050405020304" pitchFamily="18" charset="0"/>
                        <a:cs typeface="Times New Roman" panose="02020603050405020304" pitchFamily="18" charset="0"/>
                      </a:endParaRPr>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3679461600"/>
                  </a:ext>
                </a:extLst>
              </a:tr>
              <a:tr h="283338">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ttbar</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Higgs</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W</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Z</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36444675"/>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Q1AIRU</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1.21</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-141</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-141</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-94</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-110</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42224948"/>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Q1BIRU</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1.21</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-59</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-85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-56</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+65</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69107411"/>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Q2IRU</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-51</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+95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+63</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91067684"/>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Q3AIRU</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32677621"/>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Q3BIRU</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865380"/>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Q1AIRD</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1.21</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-142</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-142</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-95</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-110</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26785500"/>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Q1BIRD</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1.21</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-64</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-85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-57</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+65</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17820027"/>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Q2IRD</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-47</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+96</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+64</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92431831"/>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Q3AIRD</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17122725"/>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Q3BIRD</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43371822"/>
                  </a:ext>
                </a:extLst>
              </a:tr>
            </a:tbl>
          </a:graphicData>
        </a:graphic>
      </p:graphicFrame>
      <p:sp>
        <p:nvSpPr>
          <p:cNvPr id="54" name="文本框 53"/>
          <p:cNvSpPr txBox="1"/>
          <p:nvPr/>
        </p:nvSpPr>
        <p:spPr>
          <a:xfrm>
            <a:off x="6735756" y="5288718"/>
            <a:ext cx="4725068" cy="584775"/>
          </a:xfrm>
          <a:prstGeom prst="rect">
            <a:avLst/>
          </a:prstGeom>
          <a:noFill/>
        </p:spPr>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Strength of other modes doesn’t exceeded the one of Higgs mode.</a:t>
            </a:r>
            <a:endParaRPr lang="zh-CN" altLang="en-US" sz="1600" dirty="0">
              <a:latin typeface="Times New Roman" panose="02020603050405020304" pitchFamily="18" charset="0"/>
              <a:cs typeface="Times New Roman" panose="02020603050405020304" pitchFamily="18" charset="0"/>
            </a:endParaRPr>
          </a:p>
        </p:txBody>
      </p:sp>
      <p:graphicFrame>
        <p:nvGraphicFramePr>
          <p:cNvPr id="55" name="表格 54"/>
          <p:cNvGraphicFramePr>
            <a:graphicFrameLocks noGrp="1"/>
          </p:cNvGraphicFramePr>
          <p:nvPr>
            <p:extLst/>
          </p:nvPr>
        </p:nvGraphicFramePr>
        <p:xfrm>
          <a:off x="1645393" y="5399824"/>
          <a:ext cx="4114800" cy="1097280"/>
        </p:xfrm>
        <a:graphic>
          <a:graphicData uri="http://schemas.openxmlformats.org/drawingml/2006/table">
            <a:tbl>
              <a:tblPr firstRow="1" bandRow="1">
                <a:tableStyleId>{5C22544A-7EE6-4342-B048-85BDC9FD1C3A}</a:tableStyleId>
              </a:tblPr>
              <a:tblGrid>
                <a:gridCol w="693591">
                  <a:extLst>
                    <a:ext uri="{9D8B030D-6E8A-4147-A177-3AD203B41FA5}">
                      <a16:colId xmlns:a16="http://schemas.microsoft.com/office/drawing/2014/main" val="2026968635"/>
                    </a:ext>
                  </a:extLst>
                </a:gridCol>
                <a:gridCol w="1379049">
                  <a:extLst>
                    <a:ext uri="{9D8B030D-6E8A-4147-A177-3AD203B41FA5}">
                      <a16:colId xmlns:a16="http://schemas.microsoft.com/office/drawing/2014/main" val="2457192394"/>
                    </a:ext>
                  </a:extLst>
                </a:gridCol>
                <a:gridCol w="2042160">
                  <a:extLst>
                    <a:ext uri="{9D8B030D-6E8A-4147-A177-3AD203B41FA5}">
                      <a16:colId xmlns:a16="http://schemas.microsoft.com/office/drawing/2014/main" val="1252367208"/>
                    </a:ext>
                  </a:extLst>
                </a:gridCol>
              </a:tblGrid>
              <a:tr h="147753">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QD</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QF</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8421090"/>
                  </a:ext>
                </a:extLst>
              </a:tr>
              <a:tr h="147753">
                <a:tc>
                  <a:txBody>
                    <a:bodyPr/>
                    <a:lstStyle/>
                    <a:p>
                      <a:pPr algn="ctr"/>
                      <a:r>
                        <a:rPr lang="en-US" altLang="zh-CN" sz="1200" dirty="0" smtClean="0">
                          <a:latin typeface="Times New Roman" panose="02020603050405020304" pitchFamily="18" charset="0"/>
                          <a:cs typeface="Times New Roman" panose="02020603050405020304" pitchFamily="18" charset="0"/>
                        </a:rPr>
                        <a:t>Z</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Q1A</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Q1B</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05409886"/>
                  </a:ext>
                </a:extLst>
              </a:tr>
              <a:tr h="147753">
                <a:tc>
                  <a:txBody>
                    <a:bodyPr/>
                    <a:lstStyle/>
                    <a:p>
                      <a:pPr algn="ctr"/>
                      <a:r>
                        <a:rPr lang="en-US" altLang="zh-CN" sz="1200" dirty="0" smtClean="0">
                          <a:latin typeface="Times New Roman" panose="02020603050405020304" pitchFamily="18" charset="0"/>
                          <a:cs typeface="Times New Roman" panose="02020603050405020304" pitchFamily="18" charset="0"/>
                        </a:rPr>
                        <a:t>W/H</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Q1A+Q1B</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Q2</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69349804"/>
                  </a:ext>
                </a:extLst>
              </a:tr>
              <a:tr h="147753">
                <a:tc>
                  <a:txBody>
                    <a:bodyPr/>
                    <a:lstStyle/>
                    <a:p>
                      <a:pPr algn="ctr"/>
                      <a:r>
                        <a:rPr lang="en-US" altLang="zh-CN" sz="1200" dirty="0" smtClean="0">
                          <a:latin typeface="Times New Roman" panose="02020603050405020304" pitchFamily="18" charset="0"/>
                          <a:cs typeface="Times New Roman" panose="02020603050405020304" pitchFamily="18" charset="0"/>
                        </a:rPr>
                        <a:t>ttbar</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Q1A+Q1B+Q2</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add</a:t>
                      </a:r>
                      <a:r>
                        <a:rPr lang="en-US" altLang="zh-CN" sz="1200" baseline="0" dirty="0" smtClean="0">
                          <a:latin typeface="Times New Roman" panose="02020603050405020304" pitchFamily="18" charset="0"/>
                          <a:cs typeface="Times New Roman" panose="02020603050405020304" pitchFamily="18" charset="0"/>
                        </a:rPr>
                        <a:t> quad Q3A and Q3B</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11495598"/>
                  </a:ext>
                </a:extLst>
              </a:tr>
            </a:tbl>
          </a:graphicData>
        </a:graphic>
      </p:graphicFrame>
      <p:grpSp>
        <p:nvGrpSpPr>
          <p:cNvPr id="37" name="组合 36"/>
          <p:cNvGrpSpPr/>
          <p:nvPr/>
        </p:nvGrpSpPr>
        <p:grpSpPr>
          <a:xfrm>
            <a:off x="877408" y="1691303"/>
            <a:ext cx="5698802" cy="3597415"/>
            <a:chOff x="558358" y="1604011"/>
            <a:chExt cx="6047022" cy="3922832"/>
          </a:xfrm>
          <a:solidFill>
            <a:schemeClr val="bg1"/>
          </a:solidFill>
        </p:grpSpPr>
        <p:pic>
          <p:nvPicPr>
            <p:cNvPr id="39" name="图片 38"/>
            <p:cNvPicPr>
              <a:picLocks noChangeAspect="1"/>
            </p:cNvPicPr>
            <p:nvPr/>
          </p:nvPicPr>
          <p:blipFill>
            <a:blip r:embed="rId4"/>
            <a:stretch>
              <a:fillRect/>
            </a:stretch>
          </p:blipFill>
          <p:spPr>
            <a:xfrm>
              <a:off x="558358" y="1604011"/>
              <a:ext cx="6047022" cy="3657600"/>
            </a:xfrm>
            <a:prstGeom prst="rect">
              <a:avLst/>
            </a:prstGeom>
            <a:solidFill>
              <a:schemeClr val="bg1"/>
            </a:solidFill>
          </p:spPr>
        </p:pic>
        <p:sp>
          <p:nvSpPr>
            <p:cNvPr id="56" name="文本框 55"/>
            <p:cNvSpPr txBox="1"/>
            <p:nvPr/>
          </p:nvSpPr>
          <p:spPr>
            <a:xfrm>
              <a:off x="1361720" y="1921866"/>
              <a:ext cx="1075124" cy="490817"/>
            </a:xfrm>
            <a:prstGeom prst="rect">
              <a:avLst/>
            </a:prstGeom>
            <a:grp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ttbar</a:t>
              </a:r>
              <a:endParaRPr lang="zh-CN" altLang="en-US" sz="2000" dirty="0">
                <a:latin typeface="Times New Roman" panose="02020603050405020304" pitchFamily="18" charset="0"/>
                <a:cs typeface="Times New Roman" panose="02020603050405020304" pitchFamily="18" charset="0"/>
              </a:endParaRPr>
            </a:p>
          </p:txBody>
        </p:sp>
        <p:sp>
          <p:nvSpPr>
            <p:cNvPr id="57" name="矩形 56"/>
            <p:cNvSpPr/>
            <p:nvPr/>
          </p:nvSpPr>
          <p:spPr>
            <a:xfrm>
              <a:off x="2903601" y="5292091"/>
              <a:ext cx="577402" cy="215444"/>
            </a:xfrm>
            <a:prstGeom prst="rect">
              <a:avLst/>
            </a:prstGeom>
            <a:grpFill/>
          </p:spPr>
          <p:txBody>
            <a:bodyPr wrap="none">
              <a:spAutoFit/>
            </a:bodyPr>
            <a:lstStyle/>
            <a:p>
              <a:r>
                <a:rPr lang="en-US" altLang="zh-CN" sz="800" b="1" dirty="0">
                  <a:latin typeface="Times New Roman" panose="02020603050405020304" pitchFamily="18" charset="0"/>
                  <a:cs typeface="Times New Roman" panose="02020603050405020304" pitchFamily="18" charset="0"/>
                </a:rPr>
                <a:t>Q1AIRU</a:t>
              </a:r>
              <a:endParaRPr lang="zh-CN" altLang="en-US" sz="800" b="1" dirty="0">
                <a:latin typeface="Times New Roman" panose="02020603050405020304" pitchFamily="18" charset="0"/>
                <a:cs typeface="Times New Roman" panose="02020603050405020304" pitchFamily="18" charset="0"/>
              </a:endParaRPr>
            </a:p>
          </p:txBody>
        </p:sp>
        <p:sp>
          <p:nvSpPr>
            <p:cNvPr id="58" name="矩形 57"/>
            <p:cNvSpPr/>
            <p:nvPr/>
          </p:nvSpPr>
          <p:spPr>
            <a:xfrm>
              <a:off x="2382841" y="5295878"/>
              <a:ext cx="572593" cy="215444"/>
            </a:xfrm>
            <a:prstGeom prst="rect">
              <a:avLst/>
            </a:prstGeom>
            <a:grpFill/>
          </p:spPr>
          <p:txBody>
            <a:bodyPr wrap="none">
              <a:spAutoFit/>
            </a:bodyPr>
            <a:lstStyle/>
            <a:p>
              <a:r>
                <a:rPr lang="en-US" altLang="zh-CN" sz="800" b="1" dirty="0">
                  <a:latin typeface="Times New Roman" panose="02020603050405020304" pitchFamily="18" charset="0"/>
                  <a:cs typeface="Times New Roman" panose="02020603050405020304" pitchFamily="18" charset="0"/>
                </a:rPr>
                <a:t>Q1BIRU</a:t>
              </a:r>
              <a:endParaRPr lang="zh-CN" altLang="en-US" sz="800" b="1" dirty="0">
                <a:latin typeface="Times New Roman" panose="02020603050405020304" pitchFamily="18" charset="0"/>
                <a:cs typeface="Times New Roman" panose="02020603050405020304" pitchFamily="18" charset="0"/>
              </a:endParaRPr>
            </a:p>
          </p:txBody>
        </p:sp>
        <p:sp>
          <p:nvSpPr>
            <p:cNvPr id="59" name="矩形 58"/>
            <p:cNvSpPr/>
            <p:nvPr/>
          </p:nvSpPr>
          <p:spPr>
            <a:xfrm>
              <a:off x="1964924" y="5292091"/>
              <a:ext cx="503664" cy="215444"/>
            </a:xfrm>
            <a:prstGeom prst="rect">
              <a:avLst/>
            </a:prstGeom>
            <a:grpFill/>
          </p:spPr>
          <p:txBody>
            <a:bodyPr wrap="none">
              <a:spAutoFit/>
            </a:bodyPr>
            <a:lstStyle/>
            <a:p>
              <a:r>
                <a:rPr lang="en-US" altLang="zh-CN" sz="800" b="1" dirty="0">
                  <a:latin typeface="Times New Roman" panose="02020603050405020304" pitchFamily="18" charset="0"/>
                  <a:cs typeface="Times New Roman" panose="02020603050405020304" pitchFamily="18" charset="0"/>
                </a:rPr>
                <a:t>Q2IRU</a:t>
              </a:r>
              <a:endParaRPr lang="zh-CN" altLang="en-US" sz="800" b="1" dirty="0">
                <a:latin typeface="Times New Roman" panose="02020603050405020304" pitchFamily="18" charset="0"/>
                <a:cs typeface="Times New Roman" panose="02020603050405020304" pitchFamily="18" charset="0"/>
              </a:endParaRPr>
            </a:p>
          </p:txBody>
        </p:sp>
        <p:sp>
          <p:nvSpPr>
            <p:cNvPr id="60" name="矩形 59"/>
            <p:cNvSpPr/>
            <p:nvPr/>
          </p:nvSpPr>
          <p:spPr>
            <a:xfrm>
              <a:off x="1390233" y="5303522"/>
              <a:ext cx="577402" cy="215444"/>
            </a:xfrm>
            <a:prstGeom prst="rect">
              <a:avLst/>
            </a:prstGeom>
            <a:grpFill/>
          </p:spPr>
          <p:txBody>
            <a:bodyPr wrap="none">
              <a:spAutoFit/>
            </a:bodyPr>
            <a:lstStyle/>
            <a:p>
              <a:r>
                <a:rPr lang="en-US" altLang="zh-CN" sz="800" b="1" dirty="0">
                  <a:latin typeface="Times New Roman" panose="02020603050405020304" pitchFamily="18" charset="0"/>
                  <a:cs typeface="Times New Roman" panose="02020603050405020304" pitchFamily="18" charset="0"/>
                </a:rPr>
                <a:t>Q3AIRU</a:t>
              </a:r>
              <a:endParaRPr lang="zh-CN" altLang="en-US" sz="800" b="1" dirty="0">
                <a:latin typeface="Times New Roman" panose="02020603050405020304" pitchFamily="18" charset="0"/>
                <a:cs typeface="Times New Roman" panose="02020603050405020304" pitchFamily="18" charset="0"/>
              </a:endParaRPr>
            </a:p>
          </p:txBody>
        </p:sp>
        <p:sp>
          <p:nvSpPr>
            <p:cNvPr id="61" name="矩形 60"/>
            <p:cNvSpPr/>
            <p:nvPr/>
          </p:nvSpPr>
          <p:spPr>
            <a:xfrm>
              <a:off x="837501" y="5311399"/>
              <a:ext cx="572593" cy="215444"/>
            </a:xfrm>
            <a:prstGeom prst="rect">
              <a:avLst/>
            </a:prstGeom>
            <a:grpFill/>
          </p:spPr>
          <p:txBody>
            <a:bodyPr wrap="none">
              <a:spAutoFit/>
            </a:bodyPr>
            <a:lstStyle/>
            <a:p>
              <a:r>
                <a:rPr lang="en-US" altLang="zh-CN" sz="800" b="1" dirty="0">
                  <a:latin typeface="Times New Roman" panose="02020603050405020304" pitchFamily="18" charset="0"/>
                  <a:cs typeface="Times New Roman" panose="02020603050405020304" pitchFamily="18" charset="0"/>
                </a:rPr>
                <a:t>Q3BIRU</a:t>
              </a:r>
              <a:endParaRPr lang="zh-CN" altLang="en-US" sz="800" b="1" dirty="0">
                <a:latin typeface="Times New Roman" panose="02020603050405020304" pitchFamily="18" charset="0"/>
                <a:cs typeface="Times New Roman" panose="02020603050405020304" pitchFamily="18" charset="0"/>
              </a:endParaRPr>
            </a:p>
          </p:txBody>
        </p:sp>
        <p:sp>
          <p:nvSpPr>
            <p:cNvPr id="62" name="矩形 61"/>
            <p:cNvSpPr/>
            <p:nvPr/>
          </p:nvSpPr>
          <p:spPr>
            <a:xfrm>
              <a:off x="3800185" y="5292091"/>
              <a:ext cx="577402" cy="215444"/>
            </a:xfrm>
            <a:prstGeom prst="rect">
              <a:avLst/>
            </a:prstGeom>
            <a:grpFill/>
          </p:spPr>
          <p:txBody>
            <a:bodyPr wrap="none">
              <a:spAutoFit/>
            </a:bodyPr>
            <a:lstStyle/>
            <a:p>
              <a:r>
                <a:rPr lang="en-US" altLang="zh-CN" sz="800" b="1" dirty="0" smtClean="0">
                  <a:latin typeface="Times New Roman" panose="02020603050405020304" pitchFamily="18" charset="0"/>
                  <a:cs typeface="Times New Roman" panose="02020603050405020304" pitchFamily="18" charset="0"/>
                </a:rPr>
                <a:t>Q1AIRD</a:t>
              </a:r>
              <a:endParaRPr lang="zh-CN" altLang="en-US" sz="800" b="1" dirty="0">
                <a:latin typeface="Times New Roman" panose="02020603050405020304" pitchFamily="18" charset="0"/>
                <a:cs typeface="Times New Roman" panose="02020603050405020304" pitchFamily="18" charset="0"/>
              </a:endParaRPr>
            </a:p>
          </p:txBody>
        </p:sp>
        <p:sp>
          <p:nvSpPr>
            <p:cNvPr id="63" name="矩形 62"/>
            <p:cNvSpPr/>
            <p:nvPr/>
          </p:nvSpPr>
          <p:spPr>
            <a:xfrm>
              <a:off x="4329083" y="5292091"/>
              <a:ext cx="572593" cy="215444"/>
            </a:xfrm>
            <a:prstGeom prst="rect">
              <a:avLst/>
            </a:prstGeom>
            <a:grpFill/>
          </p:spPr>
          <p:txBody>
            <a:bodyPr wrap="none">
              <a:spAutoFit/>
            </a:bodyPr>
            <a:lstStyle/>
            <a:p>
              <a:r>
                <a:rPr lang="en-US" altLang="zh-CN" sz="800" b="1" dirty="0" smtClean="0">
                  <a:latin typeface="Times New Roman" panose="02020603050405020304" pitchFamily="18" charset="0"/>
                  <a:cs typeface="Times New Roman" panose="02020603050405020304" pitchFamily="18" charset="0"/>
                </a:rPr>
                <a:t>Q1BIRD</a:t>
              </a:r>
              <a:endParaRPr lang="zh-CN" altLang="en-US" sz="800" b="1" dirty="0">
                <a:latin typeface="Times New Roman" panose="02020603050405020304" pitchFamily="18" charset="0"/>
                <a:cs typeface="Times New Roman" panose="02020603050405020304" pitchFamily="18" charset="0"/>
              </a:endParaRPr>
            </a:p>
          </p:txBody>
        </p:sp>
        <p:sp>
          <p:nvSpPr>
            <p:cNvPr id="64" name="矩形 63"/>
            <p:cNvSpPr/>
            <p:nvPr/>
          </p:nvSpPr>
          <p:spPr>
            <a:xfrm>
              <a:off x="4837358" y="5288282"/>
              <a:ext cx="503664" cy="215444"/>
            </a:xfrm>
            <a:prstGeom prst="rect">
              <a:avLst/>
            </a:prstGeom>
            <a:grpFill/>
          </p:spPr>
          <p:txBody>
            <a:bodyPr wrap="none">
              <a:spAutoFit/>
            </a:bodyPr>
            <a:lstStyle/>
            <a:p>
              <a:r>
                <a:rPr lang="en-US" altLang="zh-CN" sz="800" b="1" dirty="0" smtClean="0">
                  <a:latin typeface="Times New Roman" panose="02020603050405020304" pitchFamily="18" charset="0"/>
                  <a:cs typeface="Times New Roman" panose="02020603050405020304" pitchFamily="18" charset="0"/>
                </a:rPr>
                <a:t>Q2IRD</a:t>
              </a:r>
              <a:endParaRPr lang="zh-CN" altLang="en-US" sz="800" b="1" dirty="0">
                <a:latin typeface="Times New Roman" panose="02020603050405020304" pitchFamily="18" charset="0"/>
                <a:cs typeface="Times New Roman" panose="02020603050405020304" pitchFamily="18" charset="0"/>
              </a:endParaRPr>
            </a:p>
          </p:txBody>
        </p:sp>
        <p:sp>
          <p:nvSpPr>
            <p:cNvPr id="65" name="矩形 64"/>
            <p:cNvSpPr/>
            <p:nvPr/>
          </p:nvSpPr>
          <p:spPr>
            <a:xfrm>
              <a:off x="5325113" y="5288260"/>
              <a:ext cx="577402" cy="215444"/>
            </a:xfrm>
            <a:prstGeom prst="rect">
              <a:avLst/>
            </a:prstGeom>
            <a:grpFill/>
          </p:spPr>
          <p:txBody>
            <a:bodyPr wrap="none">
              <a:spAutoFit/>
            </a:bodyPr>
            <a:lstStyle/>
            <a:p>
              <a:r>
                <a:rPr lang="en-US" altLang="zh-CN" sz="800" b="1" dirty="0" smtClean="0">
                  <a:latin typeface="Times New Roman" panose="02020603050405020304" pitchFamily="18" charset="0"/>
                  <a:cs typeface="Times New Roman" panose="02020603050405020304" pitchFamily="18" charset="0"/>
                </a:rPr>
                <a:t>Q3AIRD</a:t>
              </a:r>
              <a:endParaRPr lang="zh-CN" altLang="en-US" sz="800" b="1" dirty="0">
                <a:latin typeface="Times New Roman" panose="02020603050405020304" pitchFamily="18" charset="0"/>
                <a:cs typeface="Times New Roman" panose="02020603050405020304" pitchFamily="18" charset="0"/>
              </a:endParaRPr>
            </a:p>
          </p:txBody>
        </p:sp>
        <p:sp>
          <p:nvSpPr>
            <p:cNvPr id="66" name="矩形 65"/>
            <p:cNvSpPr/>
            <p:nvPr/>
          </p:nvSpPr>
          <p:spPr>
            <a:xfrm>
              <a:off x="5859404" y="5288240"/>
              <a:ext cx="572593" cy="215444"/>
            </a:xfrm>
            <a:prstGeom prst="rect">
              <a:avLst/>
            </a:prstGeom>
            <a:grpFill/>
          </p:spPr>
          <p:txBody>
            <a:bodyPr wrap="none">
              <a:spAutoFit/>
            </a:bodyPr>
            <a:lstStyle/>
            <a:p>
              <a:r>
                <a:rPr lang="en-US" altLang="zh-CN" sz="800" b="1" dirty="0" smtClean="0">
                  <a:latin typeface="Times New Roman" panose="02020603050405020304" pitchFamily="18" charset="0"/>
                  <a:cs typeface="Times New Roman" panose="02020603050405020304" pitchFamily="18" charset="0"/>
                </a:rPr>
                <a:t>Q3BIRD</a:t>
              </a:r>
              <a:endParaRPr lang="zh-CN" altLang="en-US" sz="800" b="1" dirty="0">
                <a:latin typeface="Times New Roman" panose="02020603050405020304" pitchFamily="18" charset="0"/>
                <a:cs typeface="Times New Roman" panose="02020603050405020304" pitchFamily="18" charset="0"/>
              </a:endParaRPr>
            </a:p>
          </p:txBody>
        </p:sp>
      </p:grpSp>
      <p:sp>
        <p:nvSpPr>
          <p:cNvPr id="2" name="页脚占位符 1"/>
          <p:cNvSpPr>
            <a:spLocks noGrp="1"/>
          </p:cNvSpPr>
          <p:nvPr>
            <p:ph type="ftr" sz="quarter" idx="11"/>
          </p:nvPr>
        </p:nvSpPr>
        <p:spPr/>
        <p:txBody>
          <a:bodyPr/>
          <a:lstStyle/>
          <a:p>
            <a:r>
              <a:rPr lang="en-US" altLang="zh-CN" smtClean="0"/>
              <a:t>Yiwei Wang, 24 Oct. 2022</a:t>
            </a:r>
            <a:endParaRPr lang="zh-CN" altLang="en-US"/>
          </a:p>
        </p:txBody>
      </p:sp>
    </p:spTree>
    <p:extLst>
      <p:ext uri="{BB962C8B-B14F-4D97-AF65-F5344CB8AC3E}">
        <p14:creationId xmlns:p14="http://schemas.microsoft.com/office/powerpoint/2010/main" val="3029680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6964" y="1320540"/>
            <a:ext cx="10001493" cy="417768"/>
          </a:xfrm>
        </p:spPr>
        <p:txBody>
          <a:bodyPr>
            <a:noAutofit/>
          </a:bodyPr>
          <a:lstStyle/>
          <a:p>
            <a:r>
              <a:rPr lang="en-US" altLang="zh-CN" sz="2000" dirty="0" smtClean="0">
                <a:latin typeface="Times New Roman" panose="02020603050405020304" pitchFamily="18" charset="0"/>
                <a:cs typeface="Times New Roman" panose="02020603050405020304" pitchFamily="18" charset="0"/>
              </a:rPr>
              <a:t>Crab </a:t>
            </a:r>
            <a:r>
              <a:rPr lang="en-US" altLang="zh-CN" sz="2000" dirty="0">
                <a:latin typeface="Times New Roman" panose="02020603050405020304" pitchFamily="18" charset="0"/>
                <a:cs typeface="Times New Roman" panose="02020603050405020304" pitchFamily="18" charset="0"/>
              </a:rPr>
              <a:t>waist </a:t>
            </a:r>
            <a:r>
              <a:rPr lang="en-US" altLang="zh-CN" sz="2000" dirty="0" smtClean="0">
                <a:latin typeface="Times New Roman" panose="02020603050405020304" pitchFamily="18" charset="0"/>
                <a:cs typeface="Times New Roman" panose="02020603050405020304" pitchFamily="18" charset="0"/>
              </a:rPr>
              <a:t>collision, local </a:t>
            </a:r>
            <a:r>
              <a:rPr lang="en-US" altLang="zh-CN" sz="2000" dirty="0">
                <a:latin typeface="Times New Roman" panose="02020603050405020304" pitchFamily="18" charset="0"/>
                <a:cs typeface="Times New Roman" panose="02020603050405020304" pitchFamily="18" charset="0"/>
              </a:rPr>
              <a:t>chromaticity </a:t>
            </a:r>
            <a:r>
              <a:rPr lang="en-US" altLang="zh-CN" sz="2000" dirty="0" smtClean="0">
                <a:latin typeface="Times New Roman" panose="02020603050405020304" pitchFamily="18" charset="0"/>
                <a:cs typeface="Times New Roman" panose="02020603050405020304" pitchFamily="18" charset="0"/>
              </a:rPr>
              <a:t>correction, asymmetric </a:t>
            </a:r>
            <a:r>
              <a:rPr lang="en-US" altLang="zh-CN" sz="2000" dirty="0">
                <a:latin typeface="Times New Roman" panose="02020603050405020304" pitchFamily="18" charset="0"/>
                <a:cs typeface="Times New Roman" panose="02020603050405020304" pitchFamily="18" charset="0"/>
              </a:rPr>
              <a:t>interaction </a:t>
            </a:r>
            <a:r>
              <a:rPr lang="en-US" altLang="zh-CN" sz="2000" dirty="0" smtClean="0">
                <a:latin typeface="Times New Roman" panose="02020603050405020304" pitchFamily="18" charset="0"/>
                <a:cs typeface="Times New Roman" panose="02020603050405020304" pitchFamily="18" charset="0"/>
              </a:rPr>
              <a:t>region</a:t>
            </a:r>
            <a:endParaRPr lang="en-US" altLang="zh-CN" sz="2000" dirty="0">
              <a:latin typeface="Times New Roman" panose="02020603050405020304" pitchFamily="18" charset="0"/>
              <a:cs typeface="Times New Roman" panose="02020603050405020304" pitchFamily="18" charset="0"/>
            </a:endParaRPr>
          </a:p>
        </p:txBody>
      </p:sp>
      <p:sp>
        <p:nvSpPr>
          <p:cNvPr id="5" name="标题 1"/>
          <p:cNvSpPr>
            <a:spLocks noGrp="1"/>
          </p:cNvSpPr>
          <p:nvPr>
            <p:ph type="title"/>
          </p:nvPr>
        </p:nvSpPr>
        <p:spPr>
          <a:xfrm>
            <a:off x="2057878" y="170028"/>
            <a:ext cx="8229600" cy="880820"/>
          </a:xfrm>
        </p:spPr>
        <p:txBody>
          <a:bodyPr>
            <a:noAutofit/>
          </a:bodyPr>
          <a:lstStyle/>
          <a:p>
            <a:pPr lvl="1" algn="ctr"/>
            <a:r>
              <a:rPr lang="en-US" altLang="zh-CN" sz="3200" b="1" dirty="0">
                <a:solidFill>
                  <a:srgbClr val="0070C0"/>
                </a:solidFill>
                <a:latin typeface="+mn-lt"/>
                <a:ea typeface="+mn-ea"/>
                <a:cs typeface="+mn-cs"/>
              </a:rPr>
              <a:t>Interaction region </a:t>
            </a:r>
            <a:r>
              <a:rPr lang="en-US" altLang="zh-CN" sz="3200" b="1" dirty="0" smtClean="0">
                <a:solidFill>
                  <a:srgbClr val="0070C0"/>
                </a:solidFill>
                <a:latin typeface="+mn-lt"/>
                <a:ea typeface="+mn-ea"/>
                <a:cs typeface="+mn-cs"/>
              </a:rPr>
              <a:t>for all modes (cont.)</a:t>
            </a:r>
            <a:endParaRPr lang="en-US" altLang="zh-CN" sz="3200" b="1" dirty="0">
              <a:solidFill>
                <a:srgbClr val="0070C0"/>
              </a:solidFill>
              <a:latin typeface="+mn-lt"/>
              <a:ea typeface="+mn-ea"/>
              <a:cs typeface="+mn-cs"/>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t>5</a:t>
            </a:fld>
            <a:endParaRPr lang="zh-CN" altLang="en-US"/>
          </a:p>
        </p:txBody>
      </p:sp>
      <p:pic>
        <p:nvPicPr>
          <p:cNvPr id="20"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 name="表格 39"/>
          <p:cNvGraphicFramePr>
            <a:graphicFrameLocks noGrp="1"/>
          </p:cNvGraphicFramePr>
          <p:nvPr>
            <p:extLst>
              <p:ext uri="{D42A27DB-BD31-4B8C-83A1-F6EECF244321}">
                <p14:modId xmlns:p14="http://schemas.microsoft.com/office/powerpoint/2010/main" val="4155671690"/>
              </p:ext>
            </p:extLst>
          </p:nvPr>
        </p:nvGraphicFramePr>
        <p:xfrm>
          <a:off x="6803890" y="1782630"/>
          <a:ext cx="4678680" cy="3400056"/>
        </p:xfrm>
        <a:graphic>
          <a:graphicData uri="http://schemas.openxmlformats.org/drawingml/2006/table">
            <a:tbl>
              <a:tblPr firstRow="1" bandRow="1">
                <a:tableStyleId>{5C22544A-7EE6-4342-B048-85BDC9FD1C3A}</a:tableStyleId>
              </a:tblPr>
              <a:tblGrid>
                <a:gridCol w="891540">
                  <a:extLst>
                    <a:ext uri="{9D8B030D-6E8A-4147-A177-3AD203B41FA5}">
                      <a16:colId xmlns:a16="http://schemas.microsoft.com/office/drawing/2014/main" val="2042595001"/>
                    </a:ext>
                  </a:extLst>
                </a:gridCol>
                <a:gridCol w="1120140">
                  <a:extLst>
                    <a:ext uri="{9D8B030D-6E8A-4147-A177-3AD203B41FA5}">
                      <a16:colId xmlns:a16="http://schemas.microsoft.com/office/drawing/2014/main" val="1452649402"/>
                    </a:ext>
                  </a:extLst>
                </a:gridCol>
                <a:gridCol w="666750">
                  <a:extLst>
                    <a:ext uri="{9D8B030D-6E8A-4147-A177-3AD203B41FA5}">
                      <a16:colId xmlns:a16="http://schemas.microsoft.com/office/drawing/2014/main" val="1743273999"/>
                    </a:ext>
                  </a:extLst>
                </a:gridCol>
                <a:gridCol w="666750">
                  <a:extLst>
                    <a:ext uri="{9D8B030D-6E8A-4147-A177-3AD203B41FA5}">
                      <a16:colId xmlns:a16="http://schemas.microsoft.com/office/drawing/2014/main" val="2230975099"/>
                    </a:ext>
                  </a:extLst>
                </a:gridCol>
                <a:gridCol w="666750">
                  <a:extLst>
                    <a:ext uri="{9D8B030D-6E8A-4147-A177-3AD203B41FA5}">
                      <a16:colId xmlns:a16="http://schemas.microsoft.com/office/drawing/2014/main" val="2657693977"/>
                    </a:ext>
                  </a:extLst>
                </a:gridCol>
                <a:gridCol w="666750">
                  <a:extLst>
                    <a:ext uri="{9D8B030D-6E8A-4147-A177-3AD203B41FA5}">
                      <a16:colId xmlns:a16="http://schemas.microsoft.com/office/drawing/2014/main" val="1358716519"/>
                    </a:ext>
                  </a:extLst>
                </a:gridCol>
              </a:tblGrid>
              <a:tr h="283338">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L [m]</a:t>
                      </a:r>
                      <a:endParaRPr lang="zh-CN" altLang="en-US" sz="1200" dirty="0">
                        <a:latin typeface="Times New Roman" panose="02020603050405020304" pitchFamily="18" charset="0"/>
                        <a:cs typeface="Times New Roman" panose="02020603050405020304" pitchFamily="18" charset="0"/>
                      </a:endParaRPr>
                    </a:p>
                  </a:txBody>
                  <a:tcPr/>
                </a:tc>
                <a:tc gridSpan="4">
                  <a:txBody>
                    <a:bodyPr/>
                    <a:lstStyle/>
                    <a:p>
                      <a:pPr algn="ctr"/>
                      <a:r>
                        <a:rPr lang="en-US" altLang="zh-CN" sz="1200" dirty="0" smtClean="0">
                          <a:latin typeface="Times New Roman" panose="02020603050405020304" pitchFamily="18" charset="0"/>
                          <a:cs typeface="Times New Roman" panose="02020603050405020304" pitchFamily="18" charset="0"/>
                        </a:rPr>
                        <a:t>Strength [T/m]</a:t>
                      </a:r>
                      <a:endParaRPr lang="zh-CN" altLang="en-US" sz="1200" dirty="0">
                        <a:latin typeface="Times New Roman" panose="02020603050405020304" pitchFamily="18" charset="0"/>
                        <a:cs typeface="Times New Roman" panose="02020603050405020304" pitchFamily="18" charset="0"/>
                      </a:endParaRPr>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3679461600"/>
                  </a:ext>
                </a:extLst>
              </a:tr>
              <a:tr h="283338">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ttbar</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Higgs</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W</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Z</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36444675"/>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Q1AIRU</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1.21</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-141</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-141</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-94</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-110</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42224948"/>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Q1BIRU</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1.21</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-59</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-85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-56</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+65</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69107411"/>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Q2IRU</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-51</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+95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+63</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91067684"/>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Q3AIRU</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32677621"/>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Q3BIRU</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865380"/>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Q1AIRD</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1.21</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-142</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-142</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-95</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-110</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26785500"/>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Q1BIRD</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1.21</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-64</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-85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-57</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+65</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17820027"/>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Q2IRD</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-47</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+96</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+64</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92431831"/>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Q3AIRD</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17122725"/>
                  </a:ext>
                </a:extLst>
              </a:tr>
              <a:tr h="283338">
                <a:tc>
                  <a:txBody>
                    <a:bodyPr/>
                    <a:lstStyle/>
                    <a:p>
                      <a:pPr algn="l"/>
                      <a:r>
                        <a:rPr lang="en-US" altLang="zh-CN" sz="1200" dirty="0" smtClean="0">
                          <a:latin typeface="Times New Roman" panose="02020603050405020304" pitchFamily="18" charset="0"/>
                          <a:cs typeface="Times New Roman" panose="02020603050405020304" pitchFamily="18" charset="0"/>
                        </a:rPr>
                        <a:t>Q3BIRD</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solidFill>
                            <a:srgbClr val="FF0000"/>
                          </a:solidFill>
                          <a:latin typeface="Times New Roman" panose="02020603050405020304" pitchFamily="18" charset="0"/>
                          <a:cs typeface="Times New Roman" panose="02020603050405020304" pitchFamily="18" charset="0"/>
                        </a:rPr>
                        <a:t>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0</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+2</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43371822"/>
                  </a:ext>
                </a:extLst>
              </a:tr>
            </a:tbl>
          </a:graphicData>
        </a:graphic>
      </p:graphicFrame>
      <p:sp>
        <p:nvSpPr>
          <p:cNvPr id="54" name="文本框 53"/>
          <p:cNvSpPr txBox="1"/>
          <p:nvPr/>
        </p:nvSpPr>
        <p:spPr>
          <a:xfrm>
            <a:off x="6735756" y="5288718"/>
            <a:ext cx="4725068" cy="584775"/>
          </a:xfrm>
          <a:prstGeom prst="rect">
            <a:avLst/>
          </a:prstGeom>
          <a:noFill/>
        </p:spPr>
        <p:txBody>
          <a:bodyPr wrap="square" rtlCol="0">
            <a:spAutoFit/>
          </a:bodyPr>
          <a:lstStyle/>
          <a:p>
            <a:r>
              <a:rPr lang="en-US" altLang="zh-CN" sz="1600" dirty="0" smtClean="0">
                <a:latin typeface="Times New Roman" panose="02020603050405020304" pitchFamily="18" charset="0"/>
                <a:cs typeface="Times New Roman" panose="02020603050405020304" pitchFamily="18" charset="0"/>
              </a:rPr>
              <a:t>Strength of other modes doesn’t exceeded the one of Higgs mode.</a:t>
            </a:r>
            <a:endParaRPr lang="zh-CN" altLang="en-US" sz="1600" dirty="0">
              <a:latin typeface="Times New Roman" panose="02020603050405020304" pitchFamily="18" charset="0"/>
              <a:cs typeface="Times New Roman" panose="02020603050405020304" pitchFamily="18" charset="0"/>
            </a:endParaRPr>
          </a:p>
        </p:txBody>
      </p:sp>
      <p:graphicFrame>
        <p:nvGraphicFramePr>
          <p:cNvPr id="55" name="表格 54"/>
          <p:cNvGraphicFramePr>
            <a:graphicFrameLocks noGrp="1"/>
          </p:cNvGraphicFramePr>
          <p:nvPr>
            <p:extLst>
              <p:ext uri="{D42A27DB-BD31-4B8C-83A1-F6EECF244321}">
                <p14:modId xmlns:p14="http://schemas.microsoft.com/office/powerpoint/2010/main" val="3928563542"/>
              </p:ext>
            </p:extLst>
          </p:nvPr>
        </p:nvGraphicFramePr>
        <p:xfrm>
          <a:off x="1645393" y="5399824"/>
          <a:ext cx="4114800" cy="1097280"/>
        </p:xfrm>
        <a:graphic>
          <a:graphicData uri="http://schemas.openxmlformats.org/drawingml/2006/table">
            <a:tbl>
              <a:tblPr firstRow="1" bandRow="1">
                <a:tableStyleId>{5C22544A-7EE6-4342-B048-85BDC9FD1C3A}</a:tableStyleId>
              </a:tblPr>
              <a:tblGrid>
                <a:gridCol w="693591">
                  <a:extLst>
                    <a:ext uri="{9D8B030D-6E8A-4147-A177-3AD203B41FA5}">
                      <a16:colId xmlns:a16="http://schemas.microsoft.com/office/drawing/2014/main" val="2026968635"/>
                    </a:ext>
                  </a:extLst>
                </a:gridCol>
                <a:gridCol w="1379049">
                  <a:extLst>
                    <a:ext uri="{9D8B030D-6E8A-4147-A177-3AD203B41FA5}">
                      <a16:colId xmlns:a16="http://schemas.microsoft.com/office/drawing/2014/main" val="2457192394"/>
                    </a:ext>
                  </a:extLst>
                </a:gridCol>
                <a:gridCol w="2042160">
                  <a:extLst>
                    <a:ext uri="{9D8B030D-6E8A-4147-A177-3AD203B41FA5}">
                      <a16:colId xmlns:a16="http://schemas.microsoft.com/office/drawing/2014/main" val="1252367208"/>
                    </a:ext>
                  </a:extLst>
                </a:gridCol>
              </a:tblGrid>
              <a:tr h="147753">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QD</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QF</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8421090"/>
                  </a:ext>
                </a:extLst>
              </a:tr>
              <a:tr h="147753">
                <a:tc>
                  <a:txBody>
                    <a:bodyPr/>
                    <a:lstStyle/>
                    <a:p>
                      <a:pPr algn="ctr"/>
                      <a:r>
                        <a:rPr lang="en-US" altLang="zh-CN" sz="1200" dirty="0" smtClean="0">
                          <a:latin typeface="Times New Roman" panose="02020603050405020304" pitchFamily="18" charset="0"/>
                          <a:cs typeface="Times New Roman" panose="02020603050405020304" pitchFamily="18" charset="0"/>
                        </a:rPr>
                        <a:t>Z</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Q1A</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Q1B</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05409886"/>
                  </a:ext>
                </a:extLst>
              </a:tr>
              <a:tr h="147753">
                <a:tc>
                  <a:txBody>
                    <a:bodyPr/>
                    <a:lstStyle/>
                    <a:p>
                      <a:pPr algn="ctr"/>
                      <a:r>
                        <a:rPr lang="en-US" altLang="zh-CN" sz="1200" dirty="0" smtClean="0">
                          <a:latin typeface="Times New Roman" panose="02020603050405020304" pitchFamily="18" charset="0"/>
                          <a:cs typeface="Times New Roman" panose="02020603050405020304" pitchFamily="18" charset="0"/>
                        </a:rPr>
                        <a:t>W/H</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Q1A+Q1B</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Q2</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69349804"/>
                  </a:ext>
                </a:extLst>
              </a:tr>
              <a:tr h="147753">
                <a:tc>
                  <a:txBody>
                    <a:bodyPr/>
                    <a:lstStyle/>
                    <a:p>
                      <a:pPr algn="ctr"/>
                      <a:r>
                        <a:rPr lang="en-US" altLang="zh-CN" sz="1200" dirty="0" smtClean="0">
                          <a:latin typeface="Times New Roman" panose="02020603050405020304" pitchFamily="18" charset="0"/>
                          <a:cs typeface="Times New Roman" panose="02020603050405020304" pitchFamily="18" charset="0"/>
                        </a:rPr>
                        <a:t>ttbar</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Q1A+Q1B+Q2</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200" dirty="0" smtClean="0">
                          <a:latin typeface="Times New Roman" panose="02020603050405020304" pitchFamily="18" charset="0"/>
                          <a:cs typeface="Times New Roman" panose="02020603050405020304" pitchFamily="18" charset="0"/>
                        </a:rPr>
                        <a:t>add</a:t>
                      </a:r>
                      <a:r>
                        <a:rPr lang="en-US" altLang="zh-CN" sz="1200" baseline="0" dirty="0" smtClean="0">
                          <a:latin typeface="Times New Roman" panose="02020603050405020304" pitchFamily="18" charset="0"/>
                          <a:cs typeface="Times New Roman" panose="02020603050405020304" pitchFamily="18" charset="0"/>
                        </a:rPr>
                        <a:t> quad Q3A and Q3B</a:t>
                      </a:r>
                      <a:endParaRPr lang="zh-CN" alt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11495598"/>
                  </a:ext>
                </a:extLst>
              </a:tr>
            </a:tbl>
          </a:graphicData>
        </a:graphic>
      </p:graphicFrame>
      <p:grpSp>
        <p:nvGrpSpPr>
          <p:cNvPr id="67" name="组合 66"/>
          <p:cNvGrpSpPr/>
          <p:nvPr/>
        </p:nvGrpSpPr>
        <p:grpSpPr>
          <a:xfrm>
            <a:off x="1072826" y="1711969"/>
            <a:ext cx="5384486" cy="3599296"/>
            <a:chOff x="745030" y="1781390"/>
            <a:chExt cx="5646241" cy="3342560"/>
          </a:xfrm>
        </p:grpSpPr>
        <p:grpSp>
          <p:nvGrpSpPr>
            <p:cNvPr id="68" name="组合 67"/>
            <p:cNvGrpSpPr/>
            <p:nvPr/>
          </p:nvGrpSpPr>
          <p:grpSpPr>
            <a:xfrm>
              <a:off x="745030" y="1781390"/>
              <a:ext cx="5646241" cy="3342560"/>
              <a:chOff x="745030" y="1781390"/>
              <a:chExt cx="5646241" cy="3342560"/>
            </a:xfrm>
          </p:grpSpPr>
          <p:grpSp>
            <p:nvGrpSpPr>
              <p:cNvPr id="70" name="组合 69"/>
              <p:cNvGrpSpPr/>
              <p:nvPr/>
            </p:nvGrpSpPr>
            <p:grpSpPr>
              <a:xfrm>
                <a:off x="1173019" y="1896249"/>
                <a:ext cx="5142340" cy="3197863"/>
                <a:chOff x="558358" y="1604011"/>
                <a:chExt cx="6047022" cy="3922832"/>
              </a:xfrm>
            </p:grpSpPr>
            <p:pic>
              <p:nvPicPr>
                <p:cNvPr id="82" name="图片 81"/>
                <p:cNvPicPr>
                  <a:picLocks noChangeAspect="1"/>
                </p:cNvPicPr>
                <p:nvPr/>
              </p:nvPicPr>
              <p:blipFill>
                <a:blip r:embed="rId4"/>
                <a:stretch>
                  <a:fillRect/>
                </a:stretch>
              </p:blipFill>
              <p:spPr>
                <a:xfrm>
                  <a:off x="558358" y="1604011"/>
                  <a:ext cx="6047022" cy="3657600"/>
                </a:xfrm>
                <a:prstGeom prst="rect">
                  <a:avLst/>
                </a:prstGeom>
              </p:spPr>
            </p:pic>
            <p:sp>
              <p:nvSpPr>
                <p:cNvPr id="83" name="文本框 82"/>
                <p:cNvSpPr txBox="1"/>
                <p:nvPr/>
              </p:nvSpPr>
              <p:spPr>
                <a:xfrm>
                  <a:off x="1361720" y="1921866"/>
                  <a:ext cx="1075124" cy="490817"/>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ttbar</a:t>
                  </a:r>
                  <a:endParaRPr lang="zh-CN" altLang="en-US" sz="2000" dirty="0">
                    <a:latin typeface="Times New Roman" panose="02020603050405020304" pitchFamily="18" charset="0"/>
                    <a:cs typeface="Times New Roman" panose="02020603050405020304" pitchFamily="18" charset="0"/>
                  </a:endParaRPr>
                </a:p>
              </p:txBody>
            </p:sp>
            <p:sp>
              <p:nvSpPr>
                <p:cNvPr id="84" name="矩形 83"/>
                <p:cNvSpPr/>
                <p:nvPr/>
              </p:nvSpPr>
              <p:spPr>
                <a:xfrm>
                  <a:off x="2903601" y="5292091"/>
                  <a:ext cx="577402" cy="215444"/>
                </a:xfrm>
                <a:prstGeom prst="rect">
                  <a:avLst/>
                </a:prstGeom>
              </p:spPr>
              <p:txBody>
                <a:bodyPr wrap="none">
                  <a:spAutoFit/>
                </a:bodyPr>
                <a:lstStyle/>
                <a:p>
                  <a:r>
                    <a:rPr lang="en-US" altLang="zh-CN" sz="800" b="1" dirty="0">
                      <a:latin typeface="Times New Roman" panose="02020603050405020304" pitchFamily="18" charset="0"/>
                      <a:cs typeface="Times New Roman" panose="02020603050405020304" pitchFamily="18" charset="0"/>
                    </a:rPr>
                    <a:t>Q1AIRU</a:t>
                  </a:r>
                  <a:endParaRPr lang="zh-CN" altLang="en-US" sz="800" b="1" dirty="0">
                    <a:latin typeface="Times New Roman" panose="02020603050405020304" pitchFamily="18" charset="0"/>
                    <a:cs typeface="Times New Roman" panose="02020603050405020304" pitchFamily="18" charset="0"/>
                  </a:endParaRPr>
                </a:p>
              </p:txBody>
            </p:sp>
            <p:sp>
              <p:nvSpPr>
                <p:cNvPr id="85" name="矩形 84"/>
                <p:cNvSpPr/>
                <p:nvPr/>
              </p:nvSpPr>
              <p:spPr>
                <a:xfrm>
                  <a:off x="2382841" y="5295878"/>
                  <a:ext cx="572593" cy="215444"/>
                </a:xfrm>
                <a:prstGeom prst="rect">
                  <a:avLst/>
                </a:prstGeom>
              </p:spPr>
              <p:txBody>
                <a:bodyPr wrap="none">
                  <a:spAutoFit/>
                </a:bodyPr>
                <a:lstStyle/>
                <a:p>
                  <a:r>
                    <a:rPr lang="en-US" altLang="zh-CN" sz="800" b="1" dirty="0">
                      <a:latin typeface="Times New Roman" panose="02020603050405020304" pitchFamily="18" charset="0"/>
                      <a:cs typeface="Times New Roman" panose="02020603050405020304" pitchFamily="18" charset="0"/>
                    </a:rPr>
                    <a:t>Q1BIRU</a:t>
                  </a:r>
                  <a:endParaRPr lang="zh-CN" altLang="en-US" sz="800" b="1" dirty="0">
                    <a:latin typeface="Times New Roman" panose="02020603050405020304" pitchFamily="18" charset="0"/>
                    <a:cs typeface="Times New Roman" panose="02020603050405020304" pitchFamily="18" charset="0"/>
                  </a:endParaRPr>
                </a:p>
              </p:txBody>
            </p:sp>
            <p:sp>
              <p:nvSpPr>
                <p:cNvPr id="86" name="矩形 85"/>
                <p:cNvSpPr/>
                <p:nvPr/>
              </p:nvSpPr>
              <p:spPr>
                <a:xfrm>
                  <a:off x="1964924" y="5292091"/>
                  <a:ext cx="503664" cy="215444"/>
                </a:xfrm>
                <a:prstGeom prst="rect">
                  <a:avLst/>
                </a:prstGeom>
              </p:spPr>
              <p:txBody>
                <a:bodyPr wrap="none">
                  <a:spAutoFit/>
                </a:bodyPr>
                <a:lstStyle/>
                <a:p>
                  <a:r>
                    <a:rPr lang="en-US" altLang="zh-CN" sz="800" b="1" dirty="0">
                      <a:latin typeface="Times New Roman" panose="02020603050405020304" pitchFamily="18" charset="0"/>
                      <a:cs typeface="Times New Roman" panose="02020603050405020304" pitchFamily="18" charset="0"/>
                    </a:rPr>
                    <a:t>Q2IRU</a:t>
                  </a:r>
                  <a:endParaRPr lang="zh-CN" altLang="en-US" sz="800" b="1" dirty="0">
                    <a:latin typeface="Times New Roman" panose="02020603050405020304" pitchFamily="18" charset="0"/>
                    <a:cs typeface="Times New Roman" panose="02020603050405020304" pitchFamily="18" charset="0"/>
                  </a:endParaRPr>
                </a:p>
              </p:txBody>
            </p:sp>
            <p:sp>
              <p:nvSpPr>
                <p:cNvPr id="87" name="矩形 86"/>
                <p:cNvSpPr/>
                <p:nvPr/>
              </p:nvSpPr>
              <p:spPr>
                <a:xfrm>
                  <a:off x="1390233" y="5303522"/>
                  <a:ext cx="577402" cy="215444"/>
                </a:xfrm>
                <a:prstGeom prst="rect">
                  <a:avLst/>
                </a:prstGeom>
              </p:spPr>
              <p:txBody>
                <a:bodyPr wrap="none">
                  <a:spAutoFit/>
                </a:bodyPr>
                <a:lstStyle/>
                <a:p>
                  <a:r>
                    <a:rPr lang="en-US" altLang="zh-CN" sz="800" b="1" dirty="0">
                      <a:latin typeface="Times New Roman" panose="02020603050405020304" pitchFamily="18" charset="0"/>
                      <a:cs typeface="Times New Roman" panose="02020603050405020304" pitchFamily="18" charset="0"/>
                    </a:rPr>
                    <a:t>Q3AIRU</a:t>
                  </a:r>
                  <a:endParaRPr lang="zh-CN" altLang="en-US" sz="800" b="1" dirty="0">
                    <a:latin typeface="Times New Roman" panose="02020603050405020304" pitchFamily="18" charset="0"/>
                    <a:cs typeface="Times New Roman" panose="02020603050405020304" pitchFamily="18" charset="0"/>
                  </a:endParaRPr>
                </a:p>
              </p:txBody>
            </p:sp>
            <p:sp>
              <p:nvSpPr>
                <p:cNvPr id="88" name="矩形 87"/>
                <p:cNvSpPr/>
                <p:nvPr/>
              </p:nvSpPr>
              <p:spPr>
                <a:xfrm>
                  <a:off x="837501" y="5311399"/>
                  <a:ext cx="572593" cy="215444"/>
                </a:xfrm>
                <a:prstGeom prst="rect">
                  <a:avLst/>
                </a:prstGeom>
              </p:spPr>
              <p:txBody>
                <a:bodyPr wrap="none">
                  <a:spAutoFit/>
                </a:bodyPr>
                <a:lstStyle/>
                <a:p>
                  <a:r>
                    <a:rPr lang="en-US" altLang="zh-CN" sz="800" b="1" dirty="0">
                      <a:latin typeface="Times New Roman" panose="02020603050405020304" pitchFamily="18" charset="0"/>
                      <a:cs typeface="Times New Roman" panose="02020603050405020304" pitchFamily="18" charset="0"/>
                    </a:rPr>
                    <a:t>Q3BIRU</a:t>
                  </a:r>
                  <a:endParaRPr lang="zh-CN" altLang="en-US" sz="800" b="1" dirty="0">
                    <a:latin typeface="Times New Roman" panose="02020603050405020304" pitchFamily="18" charset="0"/>
                    <a:cs typeface="Times New Roman" panose="02020603050405020304" pitchFamily="18" charset="0"/>
                  </a:endParaRPr>
                </a:p>
              </p:txBody>
            </p:sp>
            <p:sp>
              <p:nvSpPr>
                <p:cNvPr id="89" name="矩形 88"/>
                <p:cNvSpPr/>
                <p:nvPr/>
              </p:nvSpPr>
              <p:spPr>
                <a:xfrm>
                  <a:off x="3800185" y="5292091"/>
                  <a:ext cx="577402" cy="215444"/>
                </a:xfrm>
                <a:prstGeom prst="rect">
                  <a:avLst/>
                </a:prstGeom>
              </p:spPr>
              <p:txBody>
                <a:bodyPr wrap="none">
                  <a:spAutoFit/>
                </a:bodyPr>
                <a:lstStyle/>
                <a:p>
                  <a:r>
                    <a:rPr lang="en-US" altLang="zh-CN" sz="800" b="1" dirty="0" smtClean="0">
                      <a:latin typeface="Times New Roman" panose="02020603050405020304" pitchFamily="18" charset="0"/>
                      <a:cs typeface="Times New Roman" panose="02020603050405020304" pitchFamily="18" charset="0"/>
                    </a:rPr>
                    <a:t>Q1AIRD</a:t>
                  </a:r>
                  <a:endParaRPr lang="zh-CN" altLang="en-US" sz="800" b="1" dirty="0">
                    <a:latin typeface="Times New Roman" panose="02020603050405020304" pitchFamily="18" charset="0"/>
                    <a:cs typeface="Times New Roman" panose="02020603050405020304" pitchFamily="18" charset="0"/>
                  </a:endParaRPr>
                </a:p>
              </p:txBody>
            </p:sp>
            <p:sp>
              <p:nvSpPr>
                <p:cNvPr id="90" name="矩形 89"/>
                <p:cNvSpPr/>
                <p:nvPr/>
              </p:nvSpPr>
              <p:spPr>
                <a:xfrm>
                  <a:off x="4329083" y="5292091"/>
                  <a:ext cx="572593" cy="215444"/>
                </a:xfrm>
                <a:prstGeom prst="rect">
                  <a:avLst/>
                </a:prstGeom>
              </p:spPr>
              <p:txBody>
                <a:bodyPr wrap="none">
                  <a:spAutoFit/>
                </a:bodyPr>
                <a:lstStyle/>
                <a:p>
                  <a:r>
                    <a:rPr lang="en-US" altLang="zh-CN" sz="800" b="1" dirty="0" smtClean="0">
                      <a:latin typeface="Times New Roman" panose="02020603050405020304" pitchFamily="18" charset="0"/>
                      <a:cs typeface="Times New Roman" panose="02020603050405020304" pitchFamily="18" charset="0"/>
                    </a:rPr>
                    <a:t>Q1BIRD</a:t>
                  </a:r>
                  <a:endParaRPr lang="zh-CN" altLang="en-US" sz="800" b="1" dirty="0">
                    <a:latin typeface="Times New Roman" panose="02020603050405020304" pitchFamily="18" charset="0"/>
                    <a:cs typeface="Times New Roman" panose="02020603050405020304" pitchFamily="18" charset="0"/>
                  </a:endParaRPr>
                </a:p>
              </p:txBody>
            </p:sp>
            <p:sp>
              <p:nvSpPr>
                <p:cNvPr id="91" name="矩形 90"/>
                <p:cNvSpPr/>
                <p:nvPr/>
              </p:nvSpPr>
              <p:spPr>
                <a:xfrm>
                  <a:off x="4837358" y="5288282"/>
                  <a:ext cx="503664" cy="215444"/>
                </a:xfrm>
                <a:prstGeom prst="rect">
                  <a:avLst/>
                </a:prstGeom>
              </p:spPr>
              <p:txBody>
                <a:bodyPr wrap="none">
                  <a:spAutoFit/>
                </a:bodyPr>
                <a:lstStyle/>
                <a:p>
                  <a:r>
                    <a:rPr lang="en-US" altLang="zh-CN" sz="800" b="1" dirty="0" smtClean="0">
                      <a:latin typeface="Times New Roman" panose="02020603050405020304" pitchFamily="18" charset="0"/>
                      <a:cs typeface="Times New Roman" panose="02020603050405020304" pitchFamily="18" charset="0"/>
                    </a:rPr>
                    <a:t>Q2IRD</a:t>
                  </a:r>
                  <a:endParaRPr lang="zh-CN" altLang="en-US" sz="800" b="1" dirty="0">
                    <a:latin typeface="Times New Roman" panose="02020603050405020304" pitchFamily="18" charset="0"/>
                    <a:cs typeface="Times New Roman" panose="02020603050405020304" pitchFamily="18" charset="0"/>
                  </a:endParaRPr>
                </a:p>
              </p:txBody>
            </p:sp>
            <p:sp>
              <p:nvSpPr>
                <p:cNvPr id="92" name="矩形 91"/>
                <p:cNvSpPr/>
                <p:nvPr/>
              </p:nvSpPr>
              <p:spPr>
                <a:xfrm>
                  <a:off x="5325113" y="5288260"/>
                  <a:ext cx="577402" cy="215444"/>
                </a:xfrm>
                <a:prstGeom prst="rect">
                  <a:avLst/>
                </a:prstGeom>
              </p:spPr>
              <p:txBody>
                <a:bodyPr wrap="none">
                  <a:spAutoFit/>
                </a:bodyPr>
                <a:lstStyle/>
                <a:p>
                  <a:r>
                    <a:rPr lang="en-US" altLang="zh-CN" sz="800" b="1" dirty="0" smtClean="0">
                      <a:latin typeface="Times New Roman" panose="02020603050405020304" pitchFamily="18" charset="0"/>
                      <a:cs typeface="Times New Roman" panose="02020603050405020304" pitchFamily="18" charset="0"/>
                    </a:rPr>
                    <a:t>Q3AIRD</a:t>
                  </a:r>
                  <a:endParaRPr lang="zh-CN" altLang="en-US" sz="800" b="1" dirty="0">
                    <a:latin typeface="Times New Roman" panose="02020603050405020304" pitchFamily="18" charset="0"/>
                    <a:cs typeface="Times New Roman" panose="02020603050405020304" pitchFamily="18" charset="0"/>
                  </a:endParaRPr>
                </a:p>
              </p:txBody>
            </p:sp>
            <p:sp>
              <p:nvSpPr>
                <p:cNvPr id="93" name="矩形 92"/>
                <p:cNvSpPr/>
                <p:nvPr/>
              </p:nvSpPr>
              <p:spPr>
                <a:xfrm>
                  <a:off x="5859404" y="5288240"/>
                  <a:ext cx="572593" cy="215444"/>
                </a:xfrm>
                <a:prstGeom prst="rect">
                  <a:avLst/>
                </a:prstGeom>
              </p:spPr>
              <p:txBody>
                <a:bodyPr wrap="none">
                  <a:spAutoFit/>
                </a:bodyPr>
                <a:lstStyle/>
                <a:p>
                  <a:r>
                    <a:rPr lang="en-US" altLang="zh-CN" sz="800" b="1" dirty="0" smtClean="0">
                      <a:latin typeface="Times New Roman" panose="02020603050405020304" pitchFamily="18" charset="0"/>
                      <a:cs typeface="Times New Roman" panose="02020603050405020304" pitchFamily="18" charset="0"/>
                    </a:rPr>
                    <a:t>Q3BIRD</a:t>
                  </a:r>
                  <a:endParaRPr lang="zh-CN" altLang="en-US" sz="800" b="1" dirty="0">
                    <a:latin typeface="Times New Roman" panose="02020603050405020304" pitchFamily="18" charset="0"/>
                    <a:cs typeface="Times New Roman" panose="02020603050405020304" pitchFamily="18" charset="0"/>
                  </a:endParaRPr>
                </a:p>
              </p:txBody>
            </p:sp>
          </p:grpSp>
          <p:pic>
            <p:nvPicPr>
              <p:cNvPr id="71" name="图片 7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030" y="1781390"/>
                <a:ext cx="5646241" cy="3342560"/>
              </a:xfrm>
              <a:prstGeom prst="rect">
                <a:avLst/>
              </a:prstGeom>
              <a:solidFill>
                <a:schemeClr val="tx1"/>
              </a:solidFill>
              <a:ln w="19050">
                <a:noFill/>
              </a:ln>
            </p:spPr>
          </p:pic>
          <p:cxnSp>
            <p:nvCxnSpPr>
              <p:cNvPr id="72" name="直接箭头连接符 71"/>
              <p:cNvCxnSpPr/>
              <p:nvPr/>
            </p:nvCxnSpPr>
            <p:spPr>
              <a:xfrm>
                <a:off x="3293119" y="2212464"/>
                <a:ext cx="45107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2786891" y="2211400"/>
                <a:ext cx="45107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p:nvPr/>
            </p:nvCxnSpPr>
            <p:spPr>
              <a:xfrm>
                <a:off x="2101623" y="2210339"/>
                <a:ext cx="45107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1525062" y="2209275"/>
                <a:ext cx="451070"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547448" y="1961982"/>
                <a:ext cx="548846" cy="228658"/>
              </a:xfrm>
              <a:prstGeom prst="rect">
                <a:avLst/>
              </a:prstGeom>
              <a:noFill/>
            </p:spPr>
            <p:txBody>
              <a:bodyPr wrap="square" rtlCol="0">
                <a:spAutoFit/>
              </a:bodyPr>
              <a:lstStyle/>
              <a:p>
                <a:r>
                  <a:rPr lang="en-US" altLang="zh-CN" sz="1000" b="1" dirty="0" smtClean="0"/>
                  <a:t>CW</a:t>
                </a:r>
                <a:endParaRPr lang="zh-CN" altLang="en-US" sz="1000" b="1" dirty="0"/>
              </a:p>
            </p:txBody>
          </p:sp>
          <p:sp>
            <p:nvSpPr>
              <p:cNvPr id="77" name="文本框 76"/>
              <p:cNvSpPr txBox="1"/>
              <p:nvPr/>
            </p:nvSpPr>
            <p:spPr>
              <a:xfrm>
                <a:off x="2096295" y="1960918"/>
                <a:ext cx="505547" cy="246221"/>
              </a:xfrm>
              <a:prstGeom prst="rect">
                <a:avLst/>
              </a:prstGeom>
              <a:noFill/>
            </p:spPr>
            <p:txBody>
              <a:bodyPr wrap="square" rtlCol="0">
                <a:spAutoFit/>
              </a:bodyPr>
              <a:lstStyle/>
              <a:p>
                <a:r>
                  <a:rPr lang="en-US" altLang="zh-CN" sz="1000" b="1" dirty="0" smtClean="0"/>
                  <a:t>CCX</a:t>
                </a:r>
                <a:endParaRPr lang="zh-CN" altLang="en-US" sz="1000" b="1" dirty="0"/>
              </a:p>
            </p:txBody>
          </p:sp>
          <p:sp>
            <p:nvSpPr>
              <p:cNvPr id="78" name="文本框 77"/>
              <p:cNvSpPr txBox="1"/>
              <p:nvPr/>
            </p:nvSpPr>
            <p:spPr>
              <a:xfrm>
                <a:off x="2805129" y="1960920"/>
                <a:ext cx="461599" cy="246221"/>
              </a:xfrm>
              <a:prstGeom prst="rect">
                <a:avLst/>
              </a:prstGeom>
              <a:noFill/>
            </p:spPr>
            <p:txBody>
              <a:bodyPr wrap="square" rtlCol="0">
                <a:spAutoFit/>
              </a:bodyPr>
              <a:lstStyle/>
              <a:p>
                <a:r>
                  <a:rPr lang="en-US" altLang="zh-CN" sz="1000" b="1" dirty="0" smtClean="0"/>
                  <a:t>CCY</a:t>
                </a:r>
                <a:endParaRPr lang="zh-CN" altLang="en-US" sz="1000" b="1" dirty="0"/>
              </a:p>
            </p:txBody>
          </p:sp>
          <p:sp>
            <p:nvSpPr>
              <p:cNvPr id="79" name="文本框 78"/>
              <p:cNvSpPr txBox="1"/>
              <p:nvPr/>
            </p:nvSpPr>
            <p:spPr>
              <a:xfrm>
                <a:off x="3324022" y="1967312"/>
                <a:ext cx="396714" cy="246221"/>
              </a:xfrm>
              <a:prstGeom prst="rect">
                <a:avLst/>
              </a:prstGeom>
              <a:noFill/>
            </p:spPr>
            <p:txBody>
              <a:bodyPr wrap="square" rtlCol="0">
                <a:spAutoFit/>
              </a:bodyPr>
              <a:lstStyle/>
              <a:p>
                <a:r>
                  <a:rPr lang="en-US" altLang="zh-CN" sz="1000" b="1" dirty="0" smtClean="0"/>
                  <a:t>FT</a:t>
                </a:r>
                <a:endParaRPr lang="zh-CN" altLang="en-US" sz="1000" b="1" dirty="0"/>
              </a:p>
            </p:txBody>
          </p:sp>
          <p:sp>
            <p:nvSpPr>
              <p:cNvPr id="80" name="右箭头 79"/>
              <p:cNvSpPr/>
              <p:nvPr/>
            </p:nvSpPr>
            <p:spPr>
              <a:xfrm>
                <a:off x="1897329" y="2417085"/>
                <a:ext cx="519756" cy="236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1840524" y="2587568"/>
                <a:ext cx="576561" cy="228658"/>
              </a:xfrm>
              <a:prstGeom prst="rect">
                <a:avLst/>
              </a:prstGeom>
              <a:noFill/>
            </p:spPr>
            <p:txBody>
              <a:bodyPr wrap="square" rtlCol="0">
                <a:spAutoFit/>
              </a:bodyPr>
              <a:lstStyle/>
              <a:p>
                <a:r>
                  <a:rPr lang="en-US" altLang="zh-CN" sz="1000" b="1" dirty="0" smtClean="0"/>
                  <a:t>beam</a:t>
                </a:r>
                <a:endParaRPr lang="zh-CN" altLang="en-US" sz="1000" b="1" dirty="0"/>
              </a:p>
            </p:txBody>
          </p:sp>
        </p:grpSp>
        <p:sp>
          <p:nvSpPr>
            <p:cNvPr id="69" name="文本框 68"/>
            <p:cNvSpPr txBox="1"/>
            <p:nvPr/>
          </p:nvSpPr>
          <p:spPr>
            <a:xfrm>
              <a:off x="2274423" y="3315916"/>
              <a:ext cx="2167085" cy="523220"/>
            </a:xfrm>
            <a:prstGeom prst="rect">
              <a:avLst/>
            </a:prstGeom>
            <a:noFill/>
          </p:spPr>
          <p:txBody>
            <a:bodyPr wrap="square" rtlCol="0">
              <a:spAutoFit/>
            </a:bodyPr>
            <a:lstStyle/>
            <a:p>
              <a:r>
                <a:rPr lang="en-US" altLang="zh-CN" sz="1400" b="1" dirty="0">
                  <a:solidFill>
                    <a:srgbClr val="FF0000"/>
                  </a:solidFill>
                </a:rPr>
                <a:t>a</a:t>
              </a:r>
              <a:r>
                <a:rPr lang="en-US" altLang="zh-CN" sz="1400" b="1" dirty="0" smtClean="0">
                  <a:solidFill>
                    <a:srgbClr val="FF0000"/>
                  </a:solidFill>
                </a:rPr>
                <a:t> pair of chromatic </a:t>
              </a:r>
              <a:r>
                <a:rPr lang="en-US" altLang="zh-CN" sz="1400" b="1" dirty="0" err="1" smtClean="0">
                  <a:solidFill>
                    <a:srgbClr val="FF0000"/>
                  </a:solidFill>
                </a:rPr>
                <a:t>sextupoles</a:t>
              </a:r>
              <a:r>
                <a:rPr lang="en-US" altLang="zh-CN" sz="1400" b="1" dirty="0" smtClean="0">
                  <a:solidFill>
                    <a:srgbClr val="FF0000"/>
                  </a:solidFill>
                </a:rPr>
                <a:t> in CCY </a:t>
              </a:r>
              <a:endParaRPr lang="zh-CN" altLang="en-US" sz="1400" b="1" dirty="0">
                <a:solidFill>
                  <a:srgbClr val="FF0000"/>
                </a:solidFill>
              </a:endParaRPr>
            </a:p>
          </p:txBody>
        </p:sp>
      </p:grpSp>
      <p:sp>
        <p:nvSpPr>
          <p:cNvPr id="94" name="矩形 93"/>
          <p:cNvSpPr/>
          <p:nvPr/>
        </p:nvSpPr>
        <p:spPr>
          <a:xfrm>
            <a:off x="6814394" y="6009170"/>
            <a:ext cx="4178150" cy="600164"/>
          </a:xfrm>
          <a:prstGeom prst="rect">
            <a:avLst/>
          </a:prstGeom>
        </p:spPr>
        <p:txBody>
          <a:bodyPr wrap="square">
            <a:spAutoFit/>
          </a:bodyPr>
          <a:lstStyle/>
          <a:p>
            <a:r>
              <a:rPr lang="en-US" altLang="zh-CN" sz="1100" dirty="0">
                <a:latin typeface="Times New Roman" panose="02020603050405020304" pitchFamily="18" charset="0"/>
                <a:cs typeface="Times New Roman" panose="02020603050405020304" pitchFamily="18" charset="0"/>
              </a:rPr>
              <a:t>*ref: </a:t>
            </a:r>
            <a:r>
              <a:rPr lang="en-US" altLang="zh-CN" sz="1100" dirty="0" smtClean="0">
                <a:latin typeface="Times New Roman" panose="02020603050405020304" pitchFamily="18" charset="0"/>
                <a:cs typeface="Times New Roman" panose="02020603050405020304" pitchFamily="18" charset="0"/>
              </a:rPr>
              <a:t>Y</a:t>
            </a:r>
            <a:r>
              <a:rPr lang="en-US" altLang="zh-CN" sz="1100" dirty="0">
                <a:latin typeface="Times New Roman" panose="02020603050405020304" pitchFamily="18" charset="0"/>
                <a:cs typeface="Times New Roman" panose="02020603050405020304" pitchFamily="18" charset="0"/>
              </a:rPr>
              <a:t>. </a:t>
            </a:r>
            <a:r>
              <a:rPr lang="en-US" altLang="zh-CN" sz="1100" dirty="0" err="1">
                <a:latin typeface="Times New Roman" panose="02020603050405020304" pitchFamily="18" charset="0"/>
                <a:cs typeface="Times New Roman" panose="02020603050405020304" pitchFamily="18" charset="0"/>
              </a:rPr>
              <a:t>Cai</a:t>
            </a:r>
            <a:r>
              <a:rPr lang="en-US" altLang="zh-CN" sz="1100" dirty="0">
                <a:latin typeface="Times New Roman" panose="02020603050405020304" pitchFamily="18" charset="0"/>
                <a:cs typeface="Times New Roman" panose="02020603050405020304" pitchFamily="18" charset="0"/>
              </a:rPr>
              <a:t>, IAS2016, HKUST; K. </a:t>
            </a:r>
            <a:r>
              <a:rPr lang="en-US" altLang="zh-CN" sz="1100" dirty="0" err="1">
                <a:latin typeface="Times New Roman" panose="02020603050405020304" pitchFamily="18" charset="0"/>
                <a:cs typeface="Times New Roman" panose="02020603050405020304" pitchFamily="18" charset="0"/>
              </a:rPr>
              <a:t>Oide</a:t>
            </a:r>
            <a:r>
              <a:rPr lang="en-US" altLang="zh-CN" sz="1100" dirty="0">
                <a:latin typeface="Times New Roman" panose="02020603050405020304" pitchFamily="18" charset="0"/>
                <a:cs typeface="Times New Roman" panose="02020603050405020304" pitchFamily="18" charset="0"/>
              </a:rPr>
              <a:t>, arXiv:1610.07170</a:t>
            </a:r>
            <a:r>
              <a:rPr lang="en-US" altLang="zh-CN" sz="1100" dirty="0" smtClean="0">
                <a:latin typeface="Times New Roman" panose="02020603050405020304" pitchFamily="18" charset="0"/>
                <a:cs typeface="Times New Roman" panose="02020603050405020304" pitchFamily="18" charset="0"/>
              </a:rPr>
              <a:t>;</a:t>
            </a:r>
          </a:p>
          <a:p>
            <a:r>
              <a:rPr lang="en-US" altLang="zh-CN" sz="1100" dirty="0">
                <a:latin typeface="Times New Roman" panose="02020603050405020304" pitchFamily="18" charset="0"/>
                <a:cs typeface="Times New Roman" panose="02020603050405020304" pitchFamily="18" charset="0"/>
              </a:rPr>
              <a:t>P. Raimondi, Proc. of the 2nd </a:t>
            </a:r>
            <a:r>
              <a:rPr lang="en-US" altLang="zh-CN" sz="1100" dirty="0" err="1">
                <a:latin typeface="Times New Roman" panose="02020603050405020304" pitchFamily="18" charset="0"/>
                <a:cs typeface="Times New Roman" panose="02020603050405020304" pitchFamily="18" charset="0"/>
              </a:rPr>
              <a:t>SuperB</a:t>
            </a:r>
            <a:r>
              <a:rPr lang="en-US" altLang="zh-CN" sz="1100" dirty="0">
                <a:latin typeface="Times New Roman" panose="02020603050405020304" pitchFamily="18" charset="0"/>
                <a:cs typeface="Times New Roman" panose="02020603050405020304" pitchFamily="18" charset="0"/>
              </a:rPr>
              <a:t> Workshop, </a:t>
            </a:r>
            <a:r>
              <a:rPr lang="en-US" altLang="zh-CN" sz="1100" dirty="0" err="1">
                <a:latin typeface="Times New Roman" panose="02020603050405020304" pitchFamily="18" charset="0"/>
                <a:cs typeface="Times New Roman" panose="02020603050405020304" pitchFamily="18" charset="0"/>
              </a:rPr>
              <a:t>Frascati</a:t>
            </a:r>
            <a:r>
              <a:rPr lang="en-US" altLang="zh-CN" sz="1100" dirty="0">
                <a:latin typeface="Times New Roman" panose="02020603050405020304" pitchFamily="18" charset="0"/>
                <a:cs typeface="Times New Roman" panose="02020603050405020304" pitchFamily="18" charset="0"/>
              </a:rPr>
              <a:t>, March </a:t>
            </a:r>
            <a:r>
              <a:rPr lang="en-US" altLang="zh-CN" sz="1100" dirty="0" smtClean="0">
                <a:latin typeface="Times New Roman" panose="02020603050405020304" pitchFamily="18" charset="0"/>
                <a:cs typeface="Times New Roman" panose="02020603050405020304" pitchFamily="18" charset="0"/>
              </a:rPr>
              <a:t>2006</a:t>
            </a:r>
            <a:r>
              <a:rPr lang="zh-CN" altLang="en-US" sz="1100" dirty="0" smtClean="0">
                <a:latin typeface="Times New Roman" panose="02020603050405020304" pitchFamily="18" charset="0"/>
                <a:cs typeface="Times New Roman" panose="02020603050405020304" pitchFamily="18" charset="0"/>
              </a:rPr>
              <a:t>；</a:t>
            </a:r>
            <a:r>
              <a:rPr lang="en-US" altLang="zh-CN" sz="1100" dirty="0" smtClean="0">
                <a:latin typeface="Times New Roman" panose="02020603050405020304" pitchFamily="18" charset="0"/>
                <a:cs typeface="Times New Roman" panose="02020603050405020304" pitchFamily="18" charset="0"/>
              </a:rPr>
              <a:t>M</a:t>
            </a:r>
            <a:r>
              <a:rPr lang="en-US" altLang="zh-CN" sz="1100" dirty="0">
                <a:latin typeface="Times New Roman" panose="02020603050405020304" pitchFamily="18" charset="0"/>
                <a:cs typeface="Times New Roman" panose="02020603050405020304" pitchFamily="18" charset="0"/>
              </a:rPr>
              <a:t>. </a:t>
            </a:r>
            <a:r>
              <a:rPr lang="en-US" altLang="zh-CN" sz="1100" dirty="0" err="1">
                <a:latin typeface="Times New Roman" panose="02020603050405020304" pitchFamily="18" charset="0"/>
                <a:cs typeface="Times New Roman" panose="02020603050405020304" pitchFamily="18" charset="0"/>
              </a:rPr>
              <a:t>Zobov</a:t>
            </a:r>
            <a:r>
              <a:rPr lang="en-US" altLang="zh-CN" sz="1100" dirty="0">
                <a:latin typeface="Times New Roman" panose="02020603050405020304" pitchFamily="18" charset="0"/>
                <a:cs typeface="Times New Roman" panose="02020603050405020304" pitchFamily="18" charset="0"/>
              </a:rPr>
              <a:t> et al, Phys. Rev. Lett. 104, 174801(2010); </a:t>
            </a:r>
          </a:p>
        </p:txBody>
      </p:sp>
      <p:sp>
        <p:nvSpPr>
          <p:cNvPr id="2" name="页脚占位符 1"/>
          <p:cNvSpPr>
            <a:spLocks noGrp="1"/>
          </p:cNvSpPr>
          <p:nvPr>
            <p:ph type="ftr" sz="quarter" idx="11"/>
          </p:nvPr>
        </p:nvSpPr>
        <p:spPr/>
        <p:txBody>
          <a:bodyPr/>
          <a:lstStyle/>
          <a:p>
            <a:r>
              <a:rPr lang="en-US" altLang="zh-CN" smtClean="0"/>
              <a:t>Yiwei Wang, 24 Oct. 2022</a:t>
            </a:r>
            <a:endParaRPr lang="zh-CN" altLang="en-US"/>
          </a:p>
        </p:txBody>
      </p:sp>
    </p:spTree>
    <p:extLst>
      <p:ext uri="{BB962C8B-B14F-4D97-AF65-F5344CB8AC3E}">
        <p14:creationId xmlns:p14="http://schemas.microsoft.com/office/powerpoint/2010/main" val="2325878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6F873377-FABF-48E0-A71C-0356CF53FC2D}"/>
              </a:ext>
            </a:extLst>
          </p:cNvPr>
          <p:cNvSpPr txBox="1"/>
          <p:nvPr/>
        </p:nvSpPr>
        <p:spPr>
          <a:xfrm>
            <a:off x="676336" y="1382196"/>
            <a:ext cx="5073293" cy="2893100"/>
          </a:xfrm>
          <a:prstGeom prst="rect">
            <a:avLst/>
          </a:prstGeom>
          <a:noFill/>
        </p:spPr>
        <p:txBody>
          <a:bodyPr wrap="square">
            <a:spAutoFit/>
          </a:bodyPr>
          <a:lstStyle/>
          <a:p>
            <a:pPr marL="285750" indent="-285750">
              <a:spcBef>
                <a:spcPts val="1200"/>
              </a:spcBef>
              <a:buFont typeface="Arial" panose="020B0604020202020204" pitchFamily="34" charset="0"/>
              <a:buChar char="•"/>
            </a:pPr>
            <a:r>
              <a:rPr lang="en-US" altLang="zh-CN" dirty="0" smtClean="0"/>
              <a:t>Higgs </a:t>
            </a:r>
            <a:r>
              <a:rPr lang="en-US" altLang="zh-CN" dirty="0"/>
              <a:t>first priority. And aiming for </a:t>
            </a:r>
            <a:r>
              <a:rPr lang="en-US" altLang="zh-CN" dirty="0" smtClean="0"/>
              <a:t>all modes </a:t>
            </a:r>
            <a:r>
              <a:rPr lang="en-US" altLang="zh-CN" dirty="0"/>
              <a:t>seamless switching in whole project lifecycle without hardware movement </a:t>
            </a:r>
            <a:endParaRPr lang="en-US" altLang="zh-CN" dirty="0" smtClean="0"/>
          </a:p>
          <a:p>
            <a:pPr marL="285750" indent="-285750">
              <a:spcBef>
                <a:spcPts val="1200"/>
              </a:spcBef>
              <a:buFont typeface="Arial" panose="020B0604020202020204" pitchFamily="34" charset="0"/>
              <a:buChar char="•"/>
            </a:pPr>
            <a:r>
              <a:rPr lang="en-US" altLang="zh-CN" dirty="0" smtClean="0"/>
              <a:t>Maximize </a:t>
            </a:r>
            <a:r>
              <a:rPr lang="en-US" altLang="zh-CN" dirty="0"/>
              <a:t>performance and flexibility for future circular electron positron collider </a:t>
            </a:r>
            <a:endParaRPr lang="en-US" altLang="zh-CN" dirty="0" smtClean="0"/>
          </a:p>
          <a:p>
            <a:pPr marL="285750" indent="-285750">
              <a:spcBef>
                <a:spcPts val="1200"/>
              </a:spcBef>
              <a:buFont typeface="Arial" panose="020B0604020202020204" pitchFamily="34" charset="0"/>
              <a:buChar char="•"/>
            </a:pPr>
            <a:r>
              <a:rPr lang="en-US" altLang="zh-CN" dirty="0" smtClean="0"/>
              <a:t>Add </a:t>
            </a:r>
            <a:r>
              <a:rPr lang="en-US" altLang="zh-CN" dirty="0"/>
              <a:t>center connection line (short black line) for Higgs operation after </a:t>
            </a:r>
            <a:r>
              <a:rPr lang="en-US" altLang="zh-CN" dirty="0" err="1"/>
              <a:t>ttbar</a:t>
            </a:r>
            <a:r>
              <a:rPr lang="en-US" altLang="zh-CN" dirty="0"/>
              <a:t> upgrade. Need to check if the dipole SR light will hit the cavity after effective shielding</a:t>
            </a:r>
            <a:endParaRPr lang="zh-CN" altLang="en-US" dirty="0">
              <a:latin typeface="Arial" panose="020B0604020202020204" pitchFamily="34" charset="0"/>
              <a:cs typeface="Arial" panose="020B0604020202020204" pitchFamily="34" charset="0"/>
            </a:endParaRPr>
          </a:p>
        </p:txBody>
      </p:sp>
      <p:sp>
        <p:nvSpPr>
          <p:cNvPr id="10" name="标题 1">
            <a:extLst>
              <a:ext uri="{FF2B5EF4-FFF2-40B4-BE49-F238E27FC236}">
                <a16:creationId xmlns:a16="http://schemas.microsoft.com/office/drawing/2014/main" id="{D4E21C6E-97FF-465A-97A6-DCFF5B8639AA}"/>
              </a:ext>
            </a:extLst>
          </p:cNvPr>
          <p:cNvSpPr>
            <a:spLocks noGrp="1"/>
          </p:cNvSpPr>
          <p:nvPr>
            <p:ph type="title"/>
          </p:nvPr>
        </p:nvSpPr>
        <p:spPr>
          <a:xfrm>
            <a:off x="872241" y="197463"/>
            <a:ext cx="10093728" cy="1035742"/>
          </a:xfrm>
        </p:spPr>
        <p:txBody>
          <a:bodyPr>
            <a:normAutofit/>
          </a:bodyPr>
          <a:lstStyle/>
          <a:p>
            <a:pPr algn="ctr"/>
            <a:r>
              <a:rPr lang="en-US" altLang="zh-CN" sz="3200" b="1" kern="0" dirty="0">
                <a:solidFill>
                  <a:srgbClr val="0070C0"/>
                </a:solidFill>
                <a:latin typeface="+mn-lt"/>
                <a:ea typeface="+mn-ea"/>
                <a:cs typeface="+mn-cs"/>
              </a:rPr>
              <a:t>CEPC TDR New RF Layout</a:t>
            </a:r>
            <a:endParaRPr lang="zh-CN" altLang="en-US" sz="3200" b="1" kern="0" dirty="0">
              <a:solidFill>
                <a:srgbClr val="0070C0"/>
              </a:solidFill>
              <a:latin typeface="+mn-lt"/>
              <a:ea typeface="+mn-ea"/>
              <a:cs typeface="+mn-cs"/>
            </a:endParaRPr>
          </a:p>
        </p:txBody>
      </p:sp>
      <p:pic>
        <p:nvPicPr>
          <p:cNvPr id="8"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
          <p:cNvSpPr>
            <a:spLocks noChangeArrowheads="1"/>
          </p:cNvSpPr>
          <p:nvPr/>
        </p:nvSpPr>
        <p:spPr bwMode="auto">
          <a:xfrm>
            <a:off x="6297348" y="1070821"/>
            <a:ext cx="4656549"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1400" dirty="0" smtClean="0">
                <a:solidFill>
                  <a:srgbClr val="777777"/>
                </a:solidFill>
                <a:latin typeface="Times New Roman" panose="02020603050405020304" pitchFamily="18" charset="0"/>
                <a:ea typeface="Liberation Sans"/>
                <a:cs typeface="Times New Roman" panose="02020603050405020304" pitchFamily="18" charset="0"/>
              </a:rPr>
              <a:t>more details in </a:t>
            </a:r>
            <a:r>
              <a:rPr lang="en-US" altLang="zh-CN" sz="1400" dirty="0" smtClean="0">
                <a:solidFill>
                  <a:srgbClr val="CB6D04"/>
                </a:solidFill>
                <a:latin typeface="Times New Roman" panose="02020603050405020304" pitchFamily="18" charset="0"/>
                <a:ea typeface="Liberation Sans"/>
                <a:cs typeface="Times New Roman" panose="02020603050405020304" pitchFamily="18" charset="0"/>
              </a:rPr>
              <a:t>Ji</a:t>
            </a:r>
            <a:r>
              <a:rPr lang="zh-CN" altLang="zh-CN" sz="1400" dirty="0" smtClean="0">
                <a:solidFill>
                  <a:srgbClr val="CB6D04"/>
                </a:solidFill>
                <a:latin typeface="Times New Roman" panose="02020603050405020304" pitchFamily="18" charset="0"/>
                <a:ea typeface="Liberation Sans"/>
                <a:cs typeface="Times New Roman" panose="02020603050405020304" pitchFamily="18" charset="0"/>
              </a:rPr>
              <a:t>yuan ZHAI</a:t>
            </a:r>
            <a:r>
              <a:rPr lang="en-US" altLang="zh-CN" sz="1400" dirty="0" smtClean="0">
                <a:solidFill>
                  <a:srgbClr val="CB6D04"/>
                </a:solidFill>
                <a:latin typeface="Times New Roman" panose="02020603050405020304" pitchFamily="18" charset="0"/>
                <a:ea typeface="Liberation Sans"/>
                <a:cs typeface="Times New Roman" panose="02020603050405020304" pitchFamily="18" charset="0"/>
              </a:rPr>
              <a:t>, </a:t>
            </a:r>
            <a:r>
              <a:rPr lang="en-US" altLang="zh-CN" sz="1400" dirty="0">
                <a:solidFill>
                  <a:srgbClr val="CB6D04"/>
                </a:solidFill>
                <a:latin typeface="Times New Roman" panose="02020603050405020304" pitchFamily="18" charset="0"/>
                <a:ea typeface="Liberation Sans"/>
                <a:cs typeface="Times New Roman" panose="02020603050405020304" pitchFamily="18" charset="0"/>
              </a:rPr>
              <a:t>CEPC SRF system design and R&amp;D </a:t>
            </a:r>
            <a:r>
              <a:rPr lang="en-US" altLang="zh-CN" sz="1400" dirty="0" smtClean="0">
                <a:solidFill>
                  <a:srgbClr val="CB6D04"/>
                </a:solidFill>
                <a:latin typeface="Times New Roman" panose="02020603050405020304" pitchFamily="18" charset="0"/>
                <a:ea typeface="Liberation Sans"/>
                <a:cs typeface="Times New Roman" panose="02020603050405020304" pitchFamily="18" charset="0"/>
              </a:rPr>
              <a:t>progress, </a:t>
            </a:r>
            <a:r>
              <a:rPr lang="zh-CN" altLang="zh-CN" sz="1400" dirty="0" smtClean="0">
                <a:solidFill>
                  <a:srgbClr val="CB6D04"/>
                </a:solidFill>
                <a:latin typeface="Times New Roman" panose="02020603050405020304" pitchFamily="18" charset="0"/>
                <a:ea typeface="Liberation Sans"/>
                <a:cs typeface="Times New Roman" panose="02020603050405020304" pitchFamily="18" charset="0"/>
              </a:rPr>
              <a:t>1</a:t>
            </a:r>
            <a:r>
              <a:rPr lang="en-US" altLang="zh-CN" sz="1400" dirty="0">
                <a:solidFill>
                  <a:srgbClr val="CB6D04"/>
                </a:solidFill>
                <a:latin typeface="Times New Roman" panose="02020603050405020304" pitchFamily="18" charset="0"/>
                <a:ea typeface="Liberation Sans"/>
                <a:cs typeface="Times New Roman" panose="02020603050405020304" pitchFamily="18" charset="0"/>
              </a:rPr>
              <a:t>6</a:t>
            </a:r>
            <a:r>
              <a:rPr lang="zh-CN" altLang="zh-CN" sz="1400" dirty="0" smtClean="0">
                <a:solidFill>
                  <a:srgbClr val="CB6D04"/>
                </a:solidFill>
                <a:latin typeface="Times New Roman" panose="02020603050405020304" pitchFamily="18" charset="0"/>
                <a:ea typeface="Liberation Sans"/>
                <a:cs typeface="Times New Roman" panose="02020603050405020304" pitchFamily="18" charset="0"/>
              </a:rPr>
              <a:t>:</a:t>
            </a:r>
            <a:r>
              <a:rPr lang="en-US" altLang="zh-CN" sz="1400" dirty="0">
                <a:solidFill>
                  <a:srgbClr val="CB6D04"/>
                </a:solidFill>
                <a:latin typeface="Times New Roman" panose="02020603050405020304" pitchFamily="18" charset="0"/>
                <a:ea typeface="Liberation Sans"/>
                <a:cs typeface="Times New Roman" panose="02020603050405020304" pitchFamily="18" charset="0"/>
              </a:rPr>
              <a:t>4</a:t>
            </a:r>
            <a:r>
              <a:rPr lang="zh-CN" altLang="zh-CN" sz="1400" dirty="0" smtClean="0">
                <a:solidFill>
                  <a:srgbClr val="CB6D04"/>
                </a:solidFill>
                <a:latin typeface="Times New Roman" panose="02020603050405020304" pitchFamily="18" charset="0"/>
                <a:ea typeface="Liberation Sans"/>
                <a:cs typeface="Times New Roman" panose="02020603050405020304" pitchFamily="18" charset="0"/>
              </a:rPr>
              <a:t>0 - 1</a:t>
            </a:r>
            <a:r>
              <a:rPr lang="en-US" altLang="zh-CN" sz="1400" dirty="0" smtClean="0">
                <a:solidFill>
                  <a:srgbClr val="CB6D04"/>
                </a:solidFill>
                <a:latin typeface="Times New Roman" panose="02020603050405020304" pitchFamily="18" charset="0"/>
                <a:ea typeface="Liberation Sans"/>
                <a:cs typeface="Times New Roman" panose="02020603050405020304" pitchFamily="18" charset="0"/>
              </a:rPr>
              <a:t>7</a:t>
            </a:r>
            <a:r>
              <a:rPr lang="zh-CN" altLang="zh-CN" sz="1400" dirty="0" smtClean="0">
                <a:solidFill>
                  <a:srgbClr val="CB6D04"/>
                </a:solidFill>
                <a:latin typeface="Times New Roman" panose="02020603050405020304" pitchFamily="18" charset="0"/>
                <a:ea typeface="Liberation Sans"/>
                <a:cs typeface="Times New Roman" panose="02020603050405020304" pitchFamily="18" charset="0"/>
              </a:rPr>
              <a:t>:</a:t>
            </a:r>
            <a:r>
              <a:rPr lang="en-US" altLang="zh-CN" sz="1400" dirty="0">
                <a:solidFill>
                  <a:srgbClr val="CB6D04"/>
                </a:solidFill>
                <a:latin typeface="Times New Roman" panose="02020603050405020304" pitchFamily="18" charset="0"/>
                <a:ea typeface="Liberation Sans"/>
                <a:cs typeface="Times New Roman" panose="02020603050405020304" pitchFamily="18" charset="0"/>
              </a:rPr>
              <a:t>0</a:t>
            </a:r>
            <a:r>
              <a:rPr lang="zh-CN" altLang="zh-CN" sz="1400" dirty="0" smtClean="0">
                <a:solidFill>
                  <a:srgbClr val="CB6D04"/>
                </a:solidFill>
                <a:latin typeface="Times New Roman" panose="02020603050405020304" pitchFamily="18" charset="0"/>
                <a:ea typeface="Liberation Sans"/>
                <a:cs typeface="Times New Roman" panose="02020603050405020304" pitchFamily="18" charset="0"/>
              </a:rPr>
              <a:t>0</a:t>
            </a:r>
            <a:r>
              <a:rPr lang="en-US" altLang="zh-CN" sz="1400" dirty="0" smtClean="0">
                <a:solidFill>
                  <a:srgbClr val="CB6D04"/>
                </a:solidFill>
                <a:latin typeface="Times New Roman" panose="02020603050405020304" pitchFamily="18" charset="0"/>
                <a:ea typeface="Liberation Sans"/>
                <a:cs typeface="Times New Roman" panose="02020603050405020304" pitchFamily="18" charset="0"/>
              </a:rPr>
              <a:t>, 25 Sep</a:t>
            </a:r>
            <a:r>
              <a:rPr lang="zh-CN" altLang="zh-CN" sz="1400" dirty="0" smtClean="0">
                <a:solidFill>
                  <a:srgbClr val="CB6D04"/>
                </a:solidFill>
                <a:latin typeface="Times New Roman" panose="02020603050405020304" pitchFamily="18" charset="0"/>
                <a:ea typeface="Liberation Sans"/>
                <a:cs typeface="Times New Roman" panose="02020603050405020304" pitchFamily="18" charset="0"/>
              </a:rPr>
              <a:t> </a:t>
            </a:r>
            <a:r>
              <a:rPr lang="en-US" altLang="zh-CN" sz="1400" dirty="0" smtClean="0">
                <a:solidFill>
                  <a:srgbClr val="CB6D04"/>
                </a:solidFill>
                <a:latin typeface="Times New Roman" panose="02020603050405020304" pitchFamily="18" charset="0"/>
                <a:ea typeface="Liberation Sans"/>
                <a:cs typeface="Times New Roman" panose="02020603050405020304" pitchFamily="18" charset="0"/>
              </a:rPr>
              <a:t>2022</a:t>
            </a:r>
          </a:p>
        </p:txBody>
      </p:sp>
      <p:sp>
        <p:nvSpPr>
          <p:cNvPr id="13" name="灯片编号占位符 12"/>
          <p:cNvSpPr>
            <a:spLocks noGrp="1"/>
          </p:cNvSpPr>
          <p:nvPr>
            <p:ph type="sldNum" sz="quarter" idx="12"/>
          </p:nvPr>
        </p:nvSpPr>
        <p:spPr/>
        <p:txBody>
          <a:bodyPr/>
          <a:lstStyle/>
          <a:p>
            <a:fld id="{22E91457-C063-4D8E-B76C-6152AF5215F9}" type="slidenum">
              <a:rPr lang="zh-CN" altLang="en-US" smtClean="0"/>
              <a:t>6</a:t>
            </a:fld>
            <a:endParaRPr lang="zh-CN" altLang="en-US"/>
          </a:p>
        </p:txBody>
      </p:sp>
      <p:graphicFrame>
        <p:nvGraphicFramePr>
          <p:cNvPr id="178" name="表格 177"/>
          <p:cNvGraphicFramePr>
            <a:graphicFrameLocks noGrp="1"/>
          </p:cNvGraphicFramePr>
          <p:nvPr>
            <p:extLst>
              <p:ext uri="{D42A27DB-BD31-4B8C-83A1-F6EECF244321}">
                <p14:modId xmlns:p14="http://schemas.microsoft.com/office/powerpoint/2010/main" val="1440153223"/>
              </p:ext>
            </p:extLst>
          </p:nvPr>
        </p:nvGraphicFramePr>
        <p:xfrm>
          <a:off x="751142" y="4683445"/>
          <a:ext cx="5028121" cy="1280160"/>
        </p:xfrm>
        <a:graphic>
          <a:graphicData uri="http://schemas.openxmlformats.org/drawingml/2006/table">
            <a:tbl>
              <a:tblPr firstRow="1" bandRow="1">
                <a:tableStyleId>{5940675A-B579-460E-94D1-54222C63F5DA}</a:tableStyleId>
              </a:tblPr>
              <a:tblGrid>
                <a:gridCol w="1813298">
                  <a:extLst>
                    <a:ext uri="{9D8B030D-6E8A-4147-A177-3AD203B41FA5}">
                      <a16:colId xmlns:a16="http://schemas.microsoft.com/office/drawing/2014/main" val="1508834245"/>
                    </a:ext>
                  </a:extLst>
                </a:gridCol>
                <a:gridCol w="749772">
                  <a:extLst>
                    <a:ext uri="{9D8B030D-6E8A-4147-A177-3AD203B41FA5}">
                      <a16:colId xmlns:a16="http://schemas.microsoft.com/office/drawing/2014/main" val="1611971472"/>
                    </a:ext>
                  </a:extLst>
                </a:gridCol>
                <a:gridCol w="1084623">
                  <a:extLst>
                    <a:ext uri="{9D8B030D-6E8A-4147-A177-3AD203B41FA5}">
                      <a16:colId xmlns:a16="http://schemas.microsoft.com/office/drawing/2014/main" val="33869243"/>
                    </a:ext>
                  </a:extLst>
                </a:gridCol>
                <a:gridCol w="726069">
                  <a:extLst>
                    <a:ext uri="{9D8B030D-6E8A-4147-A177-3AD203B41FA5}">
                      <a16:colId xmlns:a16="http://schemas.microsoft.com/office/drawing/2014/main" val="4287992331"/>
                    </a:ext>
                  </a:extLst>
                </a:gridCol>
                <a:gridCol w="654359">
                  <a:extLst>
                    <a:ext uri="{9D8B030D-6E8A-4147-A177-3AD203B41FA5}">
                      <a16:colId xmlns:a16="http://schemas.microsoft.com/office/drawing/2014/main" val="1879960083"/>
                    </a:ext>
                  </a:extLst>
                </a:gridCol>
              </a:tblGrid>
              <a:tr h="0">
                <a:tc>
                  <a:txBody>
                    <a:bodyPr/>
                    <a:lstStyle/>
                    <a:p>
                      <a:pPr algn="l"/>
                      <a:r>
                        <a:rPr lang="en-US" altLang="zh-CN" sz="1200" b="1" dirty="0" err="1" smtClean="0"/>
                        <a:t>Lumi</a:t>
                      </a:r>
                      <a:r>
                        <a:rPr lang="en-US" altLang="zh-CN" sz="1200" b="1" dirty="0" smtClean="0"/>
                        <a:t>/IP[10^34/cm^2/s]</a:t>
                      </a:r>
                      <a:endParaRPr lang="zh-CN" altLang="en-US"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t>Higgs</a:t>
                      </a:r>
                      <a:endParaRPr lang="zh-CN" altLang="en-US" sz="1200" b="1" dirty="0" smtClean="0"/>
                    </a:p>
                  </a:txBody>
                  <a:tcPr/>
                </a:tc>
                <a:tc>
                  <a:txBody>
                    <a:bodyPr/>
                    <a:lstStyle/>
                    <a:p>
                      <a:pPr algn="ctr"/>
                      <a:r>
                        <a:rPr lang="en-US" altLang="zh-CN" sz="1200" b="1" dirty="0" smtClean="0"/>
                        <a:t>Z</a:t>
                      </a:r>
                      <a:endParaRPr lang="zh-CN" altLang="en-US" sz="1200" b="1" dirty="0"/>
                    </a:p>
                  </a:txBody>
                  <a:tcPr/>
                </a:tc>
                <a:tc>
                  <a:txBody>
                    <a:bodyPr/>
                    <a:lstStyle/>
                    <a:p>
                      <a:pPr algn="ctr"/>
                      <a:r>
                        <a:rPr lang="en-US" altLang="zh-CN" sz="1200" b="1" dirty="0" smtClean="0"/>
                        <a:t>W</a:t>
                      </a:r>
                      <a:endParaRPr lang="zh-CN" altLang="en-US" sz="1200" b="1" dirty="0"/>
                    </a:p>
                  </a:txBody>
                  <a:tcPr/>
                </a:tc>
                <a:tc>
                  <a:txBody>
                    <a:bodyPr/>
                    <a:lstStyle/>
                    <a:p>
                      <a:pPr algn="ctr"/>
                      <a:r>
                        <a:rPr lang="en-US" altLang="zh-CN" sz="1200" b="1" dirty="0" err="1" smtClean="0"/>
                        <a:t>ttbar</a:t>
                      </a:r>
                      <a:endParaRPr lang="zh-CN" altLang="en-US" sz="1200" b="1" dirty="0"/>
                    </a:p>
                  </a:txBody>
                  <a:tcPr/>
                </a:tc>
                <a:extLst>
                  <a:ext uri="{0D108BD9-81ED-4DB2-BD59-A6C34878D82A}">
                    <a16:rowId xmlns:a16="http://schemas.microsoft.com/office/drawing/2014/main" val="2369260620"/>
                  </a:ext>
                </a:extLst>
              </a:tr>
              <a:tr h="170450">
                <a:tc>
                  <a:txBody>
                    <a:bodyPr/>
                    <a:lstStyle/>
                    <a:p>
                      <a:pPr algn="l"/>
                      <a:r>
                        <a:rPr lang="en-US" altLang="zh-CN" sz="1200" b="1" dirty="0" smtClean="0"/>
                        <a:t>Stage</a:t>
                      </a:r>
                      <a:r>
                        <a:rPr lang="en-US" altLang="zh-CN" sz="1200" b="1" baseline="0" dirty="0" smtClean="0"/>
                        <a:t> 1</a:t>
                      </a:r>
                      <a:endParaRPr lang="zh-CN" altLang="en-US" sz="1200" b="1" dirty="0"/>
                    </a:p>
                  </a:txBody>
                  <a:tcPr/>
                </a:tc>
                <a:tc>
                  <a:txBody>
                    <a:bodyPr/>
                    <a:lstStyle/>
                    <a:p>
                      <a:pPr algn="ctr"/>
                      <a:r>
                        <a:rPr lang="en-US" altLang="zh-CN" sz="1200" dirty="0" smtClean="0"/>
                        <a:t>8.3</a:t>
                      </a:r>
                      <a:endParaRPr lang="zh-CN" altLang="en-US" sz="1200" dirty="0"/>
                    </a:p>
                  </a:txBody>
                  <a:tcPr/>
                </a:tc>
                <a:tc>
                  <a:txBody>
                    <a:bodyPr/>
                    <a:lstStyle/>
                    <a:p>
                      <a:pPr algn="ctr"/>
                      <a:r>
                        <a:rPr lang="en-US" altLang="zh-CN" sz="1200" dirty="0" smtClean="0"/>
                        <a:t>38</a:t>
                      </a:r>
                    </a:p>
                    <a:p>
                      <a:pPr algn="ctr"/>
                      <a:r>
                        <a:rPr lang="en-US" altLang="zh-CN" sz="1200" dirty="0" smtClean="0"/>
                        <a:t>(10MW</a:t>
                      </a:r>
                      <a:r>
                        <a:rPr lang="en-US" altLang="zh-CN" sz="1200" baseline="0" dirty="0" smtClean="0"/>
                        <a:t> limit</a:t>
                      </a:r>
                      <a:r>
                        <a:rPr lang="en-US" altLang="zh-CN" sz="1200" dirty="0" smtClean="0"/>
                        <a:t>)</a:t>
                      </a:r>
                      <a:endParaRPr lang="zh-CN" altLang="en-US" sz="1200" dirty="0"/>
                    </a:p>
                  </a:txBody>
                  <a:tcPr/>
                </a:tc>
                <a:tc>
                  <a:txBody>
                    <a:bodyPr/>
                    <a:lstStyle/>
                    <a:p>
                      <a:pPr algn="ctr"/>
                      <a:r>
                        <a:rPr lang="en-US" altLang="zh-CN" sz="1200" dirty="0" smtClean="0"/>
                        <a:t>26.7</a:t>
                      </a:r>
                      <a:endParaRPr lang="zh-CN" altLang="en-US" sz="1200" dirty="0"/>
                    </a:p>
                  </a:txBody>
                  <a:tcPr/>
                </a:tc>
                <a:tc>
                  <a:txBody>
                    <a:bodyPr/>
                    <a:lstStyle/>
                    <a:p>
                      <a:pPr algn="ctr"/>
                      <a:r>
                        <a:rPr lang="en-US" altLang="zh-CN" sz="1200" dirty="0" smtClean="0"/>
                        <a:t>-</a:t>
                      </a:r>
                      <a:endParaRPr lang="zh-CN" altLang="en-US" sz="1200" dirty="0"/>
                    </a:p>
                  </a:txBody>
                  <a:tcPr/>
                </a:tc>
                <a:extLst>
                  <a:ext uri="{0D108BD9-81ED-4DB2-BD59-A6C34878D82A}">
                    <a16:rowId xmlns:a16="http://schemas.microsoft.com/office/drawing/2014/main" val="3247037861"/>
                  </a:ext>
                </a:extLst>
              </a:tr>
              <a:tr h="0">
                <a:tc>
                  <a:txBody>
                    <a:bodyPr/>
                    <a:lstStyle/>
                    <a:p>
                      <a:pPr algn="l"/>
                      <a:r>
                        <a:rPr lang="en-US" altLang="zh-CN" sz="1200" b="1" dirty="0" smtClean="0"/>
                        <a:t>Stage 2</a:t>
                      </a:r>
                      <a:endParaRPr lang="zh-CN" altLang="en-US"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smtClean="0"/>
                        <a:t>8.3</a:t>
                      </a:r>
                      <a:endParaRPr lang="zh-CN" altLang="en-US" sz="1200" dirty="0" smtClean="0"/>
                    </a:p>
                  </a:txBody>
                  <a:tcPr/>
                </a:tc>
                <a:tc>
                  <a:txBody>
                    <a:bodyPr/>
                    <a:lstStyle/>
                    <a:p>
                      <a:pPr algn="ctr"/>
                      <a:r>
                        <a:rPr lang="en-US" altLang="zh-CN" sz="1200" dirty="0" smtClean="0"/>
                        <a:t>192</a:t>
                      </a:r>
                      <a:endParaRPr lang="zh-CN" altLang="en-US" sz="1200" dirty="0"/>
                    </a:p>
                  </a:txBody>
                  <a:tcPr/>
                </a:tc>
                <a:tc>
                  <a:txBody>
                    <a:bodyPr/>
                    <a:lstStyle/>
                    <a:p>
                      <a:pPr algn="ctr"/>
                      <a:r>
                        <a:rPr lang="en-US" altLang="zh-CN" sz="1200" dirty="0" smtClean="0"/>
                        <a:t>26.7</a:t>
                      </a:r>
                      <a:endParaRPr lang="zh-CN" altLang="en-US" sz="1200" dirty="0"/>
                    </a:p>
                  </a:txBody>
                  <a:tcPr/>
                </a:tc>
                <a:tc>
                  <a:txBody>
                    <a:bodyPr/>
                    <a:lstStyle/>
                    <a:p>
                      <a:pPr algn="ctr"/>
                      <a:r>
                        <a:rPr lang="en-US" altLang="zh-CN" sz="1200" dirty="0" smtClean="0"/>
                        <a:t>-</a:t>
                      </a:r>
                      <a:endParaRPr lang="zh-CN" altLang="en-US" sz="1200" dirty="0"/>
                    </a:p>
                  </a:txBody>
                  <a:tcPr/>
                </a:tc>
                <a:extLst>
                  <a:ext uri="{0D108BD9-81ED-4DB2-BD59-A6C34878D82A}">
                    <a16:rowId xmlns:a16="http://schemas.microsoft.com/office/drawing/2014/main" val="361013677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smtClean="0"/>
                        <a:t>Stage 3</a:t>
                      </a:r>
                      <a:endParaRPr lang="zh-CN" altLang="en-US" sz="1200" b="1" dirty="0" smtClean="0"/>
                    </a:p>
                  </a:txBody>
                  <a:tcPr/>
                </a:tc>
                <a:tc>
                  <a:txBody>
                    <a:bodyPr/>
                    <a:lstStyle/>
                    <a:p>
                      <a:pPr algn="ctr"/>
                      <a:r>
                        <a:rPr lang="en-US" altLang="zh-CN" sz="1200" dirty="0" smtClean="0"/>
                        <a:t>8.3</a:t>
                      </a:r>
                      <a:endParaRPr lang="zh-CN" altLang="en-US" sz="1200" dirty="0"/>
                    </a:p>
                  </a:txBody>
                  <a:tcPr/>
                </a:tc>
                <a:tc>
                  <a:txBody>
                    <a:bodyPr/>
                    <a:lstStyle/>
                    <a:p>
                      <a:pPr algn="ctr"/>
                      <a:r>
                        <a:rPr lang="en-US" altLang="zh-CN" sz="1200" dirty="0" smtClean="0"/>
                        <a:t>192</a:t>
                      </a:r>
                      <a:endParaRPr lang="zh-CN" altLang="en-US" sz="1200" dirty="0"/>
                    </a:p>
                  </a:txBody>
                  <a:tcPr/>
                </a:tc>
                <a:tc>
                  <a:txBody>
                    <a:bodyPr/>
                    <a:lstStyle/>
                    <a:p>
                      <a:pPr algn="ctr"/>
                      <a:r>
                        <a:rPr lang="en-US" altLang="zh-CN" sz="1200" dirty="0" smtClean="0"/>
                        <a:t>26.7</a:t>
                      </a:r>
                      <a:endParaRPr lang="zh-CN" altLang="en-US" sz="1200" dirty="0"/>
                    </a:p>
                  </a:txBody>
                  <a:tcPr/>
                </a:tc>
                <a:tc>
                  <a:txBody>
                    <a:bodyPr/>
                    <a:lstStyle/>
                    <a:p>
                      <a:pPr algn="ctr"/>
                      <a:r>
                        <a:rPr lang="en-US" altLang="zh-CN" sz="1200" dirty="0" smtClean="0"/>
                        <a:t>0.83</a:t>
                      </a:r>
                      <a:endParaRPr lang="zh-CN" altLang="en-US" sz="1200" dirty="0"/>
                    </a:p>
                  </a:txBody>
                  <a:tcPr/>
                </a:tc>
                <a:extLst>
                  <a:ext uri="{0D108BD9-81ED-4DB2-BD59-A6C34878D82A}">
                    <a16:rowId xmlns:a16="http://schemas.microsoft.com/office/drawing/2014/main" val="4126026593"/>
                  </a:ext>
                </a:extLst>
              </a:tr>
            </a:tbl>
          </a:graphicData>
        </a:graphic>
      </p:graphicFrame>
      <p:sp>
        <p:nvSpPr>
          <p:cNvPr id="179" name="文本框 178"/>
          <p:cNvSpPr txBox="1"/>
          <p:nvPr/>
        </p:nvSpPr>
        <p:spPr>
          <a:xfrm>
            <a:off x="672091" y="4345275"/>
            <a:ext cx="4947365" cy="276999"/>
          </a:xfrm>
          <a:prstGeom prst="rect">
            <a:avLst/>
          </a:prstGeom>
          <a:noFill/>
        </p:spPr>
        <p:txBody>
          <a:bodyPr wrap="square" rtlCol="0">
            <a:spAutoFit/>
          </a:bodyPr>
          <a:lstStyle/>
          <a:p>
            <a:r>
              <a:rPr lang="en-US" altLang="zh-CN" sz="1200" dirty="0" smtClean="0"/>
              <a:t>Peak luminosity at different stages with SR power </a:t>
            </a:r>
            <a:r>
              <a:rPr lang="en-US" altLang="zh-CN" sz="1200" b="1" dirty="0" smtClean="0"/>
              <a:t>up to 50MW/beam</a:t>
            </a:r>
            <a:r>
              <a:rPr lang="en-US" altLang="zh-CN" sz="1200" dirty="0" smtClean="0"/>
              <a:t> </a:t>
            </a:r>
            <a:endParaRPr lang="zh-CN" altLang="en-US" sz="1200" dirty="0"/>
          </a:p>
        </p:txBody>
      </p:sp>
      <p:grpSp>
        <p:nvGrpSpPr>
          <p:cNvPr id="2" name="组合 1"/>
          <p:cNvGrpSpPr/>
          <p:nvPr/>
        </p:nvGrpSpPr>
        <p:grpSpPr>
          <a:xfrm>
            <a:off x="6017878" y="1625950"/>
            <a:ext cx="5482328" cy="4463784"/>
            <a:chOff x="6017878" y="1625950"/>
            <a:chExt cx="5482328" cy="4463784"/>
          </a:xfrm>
        </p:grpSpPr>
        <p:grpSp>
          <p:nvGrpSpPr>
            <p:cNvPr id="14" name="组合 13"/>
            <p:cNvGrpSpPr/>
            <p:nvPr/>
          </p:nvGrpSpPr>
          <p:grpSpPr>
            <a:xfrm>
              <a:off x="6017878" y="1625950"/>
              <a:ext cx="5482328" cy="4463784"/>
              <a:chOff x="3445736" y="752890"/>
              <a:chExt cx="5482328" cy="4463784"/>
            </a:xfrm>
          </p:grpSpPr>
          <p:grpSp>
            <p:nvGrpSpPr>
              <p:cNvPr id="15" name="组合 14"/>
              <p:cNvGrpSpPr/>
              <p:nvPr/>
            </p:nvGrpSpPr>
            <p:grpSpPr>
              <a:xfrm>
                <a:off x="4564406" y="752890"/>
                <a:ext cx="3409951" cy="231775"/>
                <a:chOff x="4564406" y="752890"/>
                <a:chExt cx="3409951" cy="231775"/>
              </a:xfrm>
            </p:grpSpPr>
            <p:sp>
              <p:nvSpPr>
                <p:cNvPr id="170" name="Rectangle 84"/>
                <p:cNvSpPr>
                  <a:spLocks noChangeArrowheads="1"/>
                </p:cNvSpPr>
                <p:nvPr/>
              </p:nvSpPr>
              <p:spPr bwMode="auto">
                <a:xfrm>
                  <a:off x="4564406" y="752890"/>
                  <a:ext cx="6207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Times New Roman" panose="02020603050405020304" pitchFamily="18" charset="0"/>
                    </a:rPr>
                    <a:t>Stage 1</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71" name="Rectangle 85"/>
                <p:cNvSpPr>
                  <a:spLocks noChangeArrowheads="1"/>
                </p:cNvSpPr>
                <p:nvPr/>
              </p:nvSpPr>
              <p:spPr bwMode="auto">
                <a:xfrm>
                  <a:off x="5086694" y="759240"/>
                  <a:ext cx="1841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72" name="Rectangle 86"/>
                <p:cNvSpPr>
                  <a:spLocks noChangeArrowheads="1"/>
                </p:cNvSpPr>
                <p:nvPr/>
              </p:nvSpPr>
              <p:spPr bwMode="auto">
                <a:xfrm>
                  <a:off x="5256556" y="752890"/>
                  <a:ext cx="1206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Times New Roman" panose="02020603050405020304" pitchFamily="18" charset="0"/>
                    </a:rPr>
                    <a:t>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73" name="Rectangle 87"/>
                <p:cNvSpPr>
                  <a:spLocks noChangeArrowheads="1"/>
                </p:cNvSpPr>
                <p:nvPr/>
              </p:nvSpPr>
              <p:spPr bwMode="auto">
                <a:xfrm>
                  <a:off x="5299419" y="752890"/>
                  <a:ext cx="7254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dirty="0" smtClean="0">
                      <a:ln>
                        <a:noFill/>
                      </a:ln>
                      <a:solidFill>
                        <a:srgbClr val="000000"/>
                      </a:solidFill>
                      <a:effectLst/>
                      <a:latin typeface="Times New Roman" panose="02020603050405020304" pitchFamily="18" charset="0"/>
                    </a:rPr>
                    <a:t>H/W/LL</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74" name="Rectangle 88"/>
                <p:cNvSpPr>
                  <a:spLocks noChangeArrowheads="1"/>
                </p:cNvSpPr>
                <p:nvPr/>
              </p:nvSpPr>
              <p:spPr bwMode="auto">
                <a:xfrm>
                  <a:off x="5920131" y="752890"/>
                  <a:ext cx="133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Times New Roman" panose="02020603050405020304" pitchFamily="18" charset="0"/>
                    </a:rPr>
                    <a:t>-</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75" name="Rectangle 89"/>
                <p:cNvSpPr>
                  <a:spLocks noChangeArrowheads="1"/>
                </p:cNvSpPr>
                <p:nvPr/>
              </p:nvSpPr>
              <p:spPr bwMode="auto">
                <a:xfrm>
                  <a:off x="5975694" y="752890"/>
                  <a:ext cx="8826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dirty="0" smtClean="0">
                      <a:ln>
                        <a:noFill/>
                      </a:ln>
                      <a:solidFill>
                        <a:srgbClr val="000000"/>
                      </a:solidFill>
                      <a:effectLst/>
                      <a:latin typeface="Times New Roman" panose="02020603050405020304" pitchFamily="18" charset="0"/>
                    </a:rPr>
                    <a:t>Z (and HL</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76" name="Rectangle 90"/>
                <p:cNvSpPr>
                  <a:spLocks noChangeArrowheads="1"/>
                </p:cNvSpPr>
                <p:nvPr/>
              </p:nvSpPr>
              <p:spPr bwMode="auto">
                <a:xfrm>
                  <a:off x="6747219" y="752890"/>
                  <a:ext cx="1349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Times New Roman" panose="02020603050405020304" pitchFamily="18" charset="0"/>
                    </a:rPr>
                    <a:t>-</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77" name="Rectangle 91"/>
                <p:cNvSpPr>
                  <a:spLocks noChangeArrowheads="1"/>
                </p:cNvSpPr>
                <p:nvPr/>
              </p:nvSpPr>
              <p:spPr bwMode="auto">
                <a:xfrm>
                  <a:off x="6804369" y="752890"/>
                  <a:ext cx="11699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dirty="0" smtClean="0">
                      <a:ln>
                        <a:noFill/>
                      </a:ln>
                      <a:solidFill>
                        <a:srgbClr val="000000"/>
                      </a:solidFill>
                      <a:effectLst/>
                      <a:latin typeface="Times New Roman" panose="02020603050405020304" pitchFamily="18" charset="0"/>
                    </a:rPr>
                    <a:t>H/W upgrade)</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6" name="组合 15"/>
              <p:cNvGrpSpPr/>
              <p:nvPr/>
            </p:nvGrpSpPr>
            <p:grpSpPr>
              <a:xfrm>
                <a:off x="4831106" y="2051921"/>
                <a:ext cx="2867025" cy="231775"/>
                <a:chOff x="4831106" y="2051921"/>
                <a:chExt cx="2867025" cy="231775"/>
              </a:xfrm>
            </p:grpSpPr>
            <p:sp>
              <p:nvSpPr>
                <p:cNvPr id="162" name="Rectangle 92"/>
                <p:cNvSpPr>
                  <a:spLocks noChangeArrowheads="1"/>
                </p:cNvSpPr>
                <p:nvPr/>
              </p:nvSpPr>
              <p:spPr bwMode="auto">
                <a:xfrm>
                  <a:off x="4831106" y="2051921"/>
                  <a:ext cx="6207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Times New Roman" panose="02020603050405020304" pitchFamily="18" charset="0"/>
                    </a:rPr>
                    <a:t>Stage 2</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63" name="Rectangle 93"/>
                <p:cNvSpPr>
                  <a:spLocks noChangeArrowheads="1"/>
                </p:cNvSpPr>
                <p:nvPr/>
              </p:nvSpPr>
              <p:spPr bwMode="auto">
                <a:xfrm>
                  <a:off x="5351806" y="2058271"/>
                  <a:ext cx="1841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64" name="Rectangle 94"/>
                <p:cNvSpPr>
                  <a:spLocks noChangeArrowheads="1"/>
                </p:cNvSpPr>
                <p:nvPr/>
              </p:nvSpPr>
              <p:spPr bwMode="auto">
                <a:xfrm>
                  <a:off x="5523256" y="2051921"/>
                  <a:ext cx="11906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Times New Roman" panose="02020603050405020304" pitchFamily="18" charset="0"/>
                    </a:rPr>
                    <a:t> </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65" name="Rectangle 95"/>
                <p:cNvSpPr>
                  <a:spLocks noChangeArrowheads="1"/>
                </p:cNvSpPr>
                <p:nvPr/>
              </p:nvSpPr>
              <p:spPr bwMode="auto">
                <a:xfrm>
                  <a:off x="5564531" y="2051921"/>
                  <a:ext cx="3317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Times New Roman" panose="02020603050405020304" pitchFamily="18" charset="0"/>
                    </a:rPr>
                    <a:t>HL</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66" name="Rectangle 96"/>
                <p:cNvSpPr>
                  <a:spLocks noChangeArrowheads="1"/>
                </p:cNvSpPr>
                <p:nvPr/>
              </p:nvSpPr>
              <p:spPr bwMode="auto">
                <a:xfrm>
                  <a:off x="5809006" y="2051921"/>
                  <a:ext cx="1349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Times New Roman" panose="02020603050405020304" pitchFamily="18" charset="0"/>
                    </a:rPr>
                    <a:t>-</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67" name="Rectangle 97"/>
                <p:cNvSpPr>
                  <a:spLocks noChangeArrowheads="1"/>
                </p:cNvSpPr>
                <p:nvPr/>
              </p:nvSpPr>
              <p:spPr bwMode="auto">
                <a:xfrm>
                  <a:off x="5866156" y="2051921"/>
                  <a:ext cx="95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dirty="0" smtClean="0">
                      <a:ln>
                        <a:noFill/>
                      </a:ln>
                      <a:solidFill>
                        <a:srgbClr val="000000"/>
                      </a:solidFill>
                      <a:effectLst/>
                      <a:latin typeface="Times New Roman" panose="02020603050405020304" pitchFamily="18" charset="0"/>
                    </a:rPr>
                    <a:t>H/W/Z (HL</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68" name="Rectangle 98"/>
                <p:cNvSpPr>
                  <a:spLocks noChangeArrowheads="1"/>
                </p:cNvSpPr>
                <p:nvPr/>
              </p:nvSpPr>
              <p:spPr bwMode="auto">
                <a:xfrm>
                  <a:off x="6717056" y="2051921"/>
                  <a:ext cx="1333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Times New Roman" panose="02020603050405020304" pitchFamily="18" charset="0"/>
                    </a:rPr>
                    <a:t>-</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69" name="Rectangle 99"/>
                <p:cNvSpPr>
                  <a:spLocks noChangeArrowheads="1"/>
                </p:cNvSpPr>
                <p:nvPr/>
              </p:nvSpPr>
              <p:spPr bwMode="auto">
                <a:xfrm>
                  <a:off x="6774206" y="2051921"/>
                  <a:ext cx="9239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Times New Roman" panose="02020603050405020304" pitchFamily="18" charset="0"/>
                    </a:rPr>
                    <a:t>Z upgrade)</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grpSp>
          <p:grpSp>
            <p:nvGrpSpPr>
              <p:cNvPr id="17" name="组合 16"/>
              <p:cNvGrpSpPr/>
              <p:nvPr/>
            </p:nvGrpSpPr>
            <p:grpSpPr>
              <a:xfrm>
                <a:off x="4675531" y="3303562"/>
                <a:ext cx="3198813" cy="233363"/>
                <a:chOff x="4675531" y="3303562"/>
                <a:chExt cx="3198813" cy="233363"/>
              </a:xfrm>
            </p:grpSpPr>
            <p:sp>
              <p:nvSpPr>
                <p:cNvPr id="155" name="Rectangle 177"/>
                <p:cNvSpPr>
                  <a:spLocks noChangeArrowheads="1"/>
                </p:cNvSpPr>
                <p:nvPr/>
              </p:nvSpPr>
              <p:spPr bwMode="auto">
                <a:xfrm>
                  <a:off x="4675531" y="3303562"/>
                  <a:ext cx="62071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Times New Roman" panose="02020603050405020304" pitchFamily="18" charset="0"/>
                    </a:rPr>
                    <a:t>Stage 3</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56" name="Rectangle 178"/>
                <p:cNvSpPr>
                  <a:spLocks noChangeArrowheads="1"/>
                </p:cNvSpPr>
                <p:nvPr/>
              </p:nvSpPr>
              <p:spPr bwMode="auto">
                <a:xfrm>
                  <a:off x="5197819" y="3309912"/>
                  <a:ext cx="184150"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57" name="Rectangle 179"/>
                <p:cNvSpPr>
                  <a:spLocks noChangeArrowheads="1"/>
                </p:cNvSpPr>
                <p:nvPr/>
              </p:nvSpPr>
              <p:spPr bwMode="auto">
                <a:xfrm>
                  <a:off x="5367681" y="3303562"/>
                  <a:ext cx="3317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Times New Roman" panose="02020603050405020304" pitchFamily="18" charset="0"/>
                    </a:rPr>
                    <a:t>HL</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58" name="Rectangle 180"/>
                <p:cNvSpPr>
                  <a:spLocks noChangeArrowheads="1"/>
                </p:cNvSpPr>
                <p:nvPr/>
              </p:nvSpPr>
              <p:spPr bwMode="auto">
                <a:xfrm>
                  <a:off x="5612156" y="3303562"/>
                  <a:ext cx="13493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Times New Roman" panose="02020603050405020304" pitchFamily="18" charset="0"/>
                    </a:rPr>
                    <a:t>-</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59" name="Rectangle 181"/>
                <p:cNvSpPr>
                  <a:spLocks noChangeArrowheads="1"/>
                </p:cNvSpPr>
                <p:nvPr/>
              </p:nvSpPr>
              <p:spPr bwMode="auto">
                <a:xfrm>
                  <a:off x="5669306" y="3303562"/>
                  <a:ext cx="1524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dirty="0" smtClean="0">
                      <a:ln>
                        <a:noFill/>
                      </a:ln>
                      <a:solidFill>
                        <a:srgbClr val="000000"/>
                      </a:solidFill>
                      <a:effectLst/>
                      <a:latin typeface="Times New Roman" panose="02020603050405020304" pitchFamily="18" charset="0"/>
                    </a:rPr>
                    <a:t>H/W/Z/ttbar (ttbar</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60" name="Rectangle 182"/>
                <p:cNvSpPr>
                  <a:spLocks noChangeArrowheads="1"/>
                </p:cNvSpPr>
                <p:nvPr/>
              </p:nvSpPr>
              <p:spPr bwMode="auto">
                <a:xfrm>
                  <a:off x="7056781" y="3303562"/>
                  <a:ext cx="1333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Times New Roman" panose="02020603050405020304" pitchFamily="18" charset="0"/>
                    </a:rPr>
                    <a:t>-</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161" name="Rectangle 183"/>
                <p:cNvSpPr>
                  <a:spLocks noChangeArrowheads="1"/>
                </p:cNvSpPr>
                <p:nvPr/>
              </p:nvSpPr>
              <p:spPr bwMode="auto">
                <a:xfrm>
                  <a:off x="7112344" y="3303562"/>
                  <a:ext cx="7620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300" b="1" i="0" u="none" strike="noStrike" cap="none" normalizeH="0" baseline="0" smtClean="0">
                      <a:ln>
                        <a:noFill/>
                      </a:ln>
                      <a:solidFill>
                        <a:srgbClr val="000000"/>
                      </a:solidFill>
                      <a:effectLst/>
                      <a:latin typeface="Times New Roman" panose="02020603050405020304" pitchFamily="18" charset="0"/>
                    </a:rPr>
                    <a:t>upgrade)</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grpSp>
          <p:sp>
            <p:nvSpPr>
              <p:cNvPr id="18" name="Rectangle 5"/>
              <p:cNvSpPr>
                <a:spLocks noChangeArrowheads="1"/>
              </p:cNvSpPr>
              <p:nvPr/>
            </p:nvSpPr>
            <p:spPr bwMode="auto">
              <a:xfrm>
                <a:off x="4627906" y="4615011"/>
                <a:ext cx="452438" cy="2667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6"/>
              <p:cNvSpPr>
                <a:spLocks noChangeArrowheads="1"/>
              </p:cNvSpPr>
              <p:nvPr/>
            </p:nvSpPr>
            <p:spPr bwMode="auto">
              <a:xfrm>
                <a:off x="4627906" y="4615011"/>
                <a:ext cx="452438"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7"/>
              <p:cNvSpPr>
                <a:spLocks noChangeArrowheads="1"/>
              </p:cNvSpPr>
              <p:nvPr/>
            </p:nvSpPr>
            <p:spPr bwMode="auto">
              <a:xfrm>
                <a:off x="4813644" y="4678511"/>
                <a:ext cx="13335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smtClean="0">
                    <a:ln>
                      <a:noFill/>
                    </a:ln>
                    <a:solidFill>
                      <a:srgbClr val="000000"/>
                    </a:solidFill>
                    <a:effectLst/>
                    <a:latin typeface="Times New Roman" panose="02020603050405020304" pitchFamily="18" charset="0"/>
                  </a:rPr>
                  <a:t>H</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1" name="Rectangle 8"/>
              <p:cNvSpPr>
                <a:spLocks noChangeArrowheads="1"/>
              </p:cNvSpPr>
              <p:nvPr/>
            </p:nvSpPr>
            <p:spPr bwMode="auto">
              <a:xfrm>
                <a:off x="4354856" y="4929336"/>
                <a:ext cx="57785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smtClean="0">
                    <a:ln>
                      <a:noFill/>
                    </a:ln>
                    <a:solidFill>
                      <a:srgbClr val="000000"/>
                    </a:solidFill>
                    <a:effectLst/>
                    <a:latin typeface="Times New Roman" panose="02020603050405020304" pitchFamily="18" charset="0"/>
                  </a:rPr>
                  <a:t>650 MHz 2</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2" name="Rectangle 9"/>
              <p:cNvSpPr>
                <a:spLocks noChangeArrowheads="1"/>
              </p:cNvSpPr>
              <p:nvPr/>
            </p:nvSpPr>
            <p:spPr bwMode="auto">
              <a:xfrm>
                <a:off x="4880319" y="4929336"/>
                <a:ext cx="8572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smtClean="0">
                    <a:ln>
                      <a:noFill/>
                    </a:ln>
                    <a:solidFill>
                      <a:srgbClr val="000000"/>
                    </a:solidFill>
                    <a:effectLst/>
                    <a:latin typeface="Times New Roman" panose="02020603050405020304" pitchFamily="18" charset="0"/>
                  </a:rPr>
                  <a:t>-</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3" name="Rectangle 10"/>
              <p:cNvSpPr>
                <a:spLocks noChangeArrowheads="1"/>
              </p:cNvSpPr>
              <p:nvPr/>
            </p:nvSpPr>
            <p:spPr bwMode="auto">
              <a:xfrm>
                <a:off x="4918419" y="4929336"/>
                <a:ext cx="53657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smtClean="0">
                    <a:ln>
                      <a:noFill/>
                    </a:ln>
                    <a:solidFill>
                      <a:srgbClr val="000000"/>
                    </a:solidFill>
                    <a:effectLst/>
                    <a:latin typeface="Times New Roman" panose="02020603050405020304" pitchFamily="18" charset="0"/>
                  </a:rPr>
                  <a:t>cell cavity</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4" name="Rectangle 11"/>
              <p:cNvSpPr>
                <a:spLocks noChangeArrowheads="1"/>
              </p:cNvSpPr>
              <p:nvPr/>
            </p:nvSpPr>
            <p:spPr bwMode="auto">
              <a:xfrm>
                <a:off x="4443756" y="5064274"/>
                <a:ext cx="91598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smtClean="0">
                    <a:ln>
                      <a:noFill/>
                    </a:ln>
                    <a:solidFill>
                      <a:srgbClr val="000000"/>
                    </a:solidFill>
                    <a:effectLst/>
                    <a:latin typeface="Times New Roman" panose="02020603050405020304" pitchFamily="18" charset="0"/>
                  </a:rPr>
                  <a:t>6 cavities in 1 CM</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5" name="Rectangle 12"/>
              <p:cNvSpPr>
                <a:spLocks noChangeArrowheads="1"/>
              </p:cNvSpPr>
              <p:nvPr/>
            </p:nvSpPr>
            <p:spPr bwMode="auto">
              <a:xfrm>
                <a:off x="6067769" y="4615011"/>
                <a:ext cx="452438" cy="266700"/>
              </a:xfrm>
              <a:prstGeom prst="rect">
                <a:avLst/>
              </a:prstGeom>
              <a:solidFill>
                <a:srgbClr val="B7DD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13"/>
              <p:cNvSpPr>
                <a:spLocks noChangeArrowheads="1"/>
              </p:cNvSpPr>
              <p:nvPr/>
            </p:nvSpPr>
            <p:spPr bwMode="auto">
              <a:xfrm>
                <a:off x="6067769" y="4615011"/>
                <a:ext cx="452438"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14"/>
              <p:cNvSpPr>
                <a:spLocks noChangeArrowheads="1"/>
              </p:cNvSpPr>
              <p:nvPr/>
            </p:nvSpPr>
            <p:spPr bwMode="auto">
              <a:xfrm>
                <a:off x="6259856" y="4678511"/>
                <a:ext cx="119063"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smtClean="0">
                    <a:ln>
                      <a:noFill/>
                    </a:ln>
                    <a:solidFill>
                      <a:srgbClr val="000000"/>
                    </a:solidFill>
                    <a:effectLst/>
                    <a:latin typeface="Times New Roman" panose="02020603050405020304" pitchFamily="18" charset="0"/>
                  </a:rPr>
                  <a:t>Z</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8" name="Rectangle 15"/>
              <p:cNvSpPr>
                <a:spLocks noChangeArrowheads="1"/>
              </p:cNvSpPr>
              <p:nvPr/>
            </p:nvSpPr>
            <p:spPr bwMode="auto">
              <a:xfrm>
                <a:off x="5804244" y="4935686"/>
                <a:ext cx="57943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smtClean="0">
                    <a:ln>
                      <a:noFill/>
                    </a:ln>
                    <a:solidFill>
                      <a:srgbClr val="000000"/>
                    </a:solidFill>
                    <a:effectLst/>
                    <a:latin typeface="Times New Roman" panose="02020603050405020304" pitchFamily="18" charset="0"/>
                  </a:rPr>
                  <a:t>650 MHz 1</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29" name="Rectangle 16"/>
              <p:cNvSpPr>
                <a:spLocks noChangeArrowheads="1"/>
              </p:cNvSpPr>
              <p:nvPr/>
            </p:nvSpPr>
            <p:spPr bwMode="auto">
              <a:xfrm>
                <a:off x="6331294" y="4935686"/>
                <a:ext cx="8413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smtClean="0">
                    <a:ln>
                      <a:noFill/>
                    </a:ln>
                    <a:solidFill>
                      <a:srgbClr val="000000"/>
                    </a:solidFill>
                    <a:effectLst/>
                    <a:latin typeface="Times New Roman" panose="02020603050405020304" pitchFamily="18" charset="0"/>
                  </a:rPr>
                  <a:t>-</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0" name="Rectangle 17"/>
              <p:cNvSpPr>
                <a:spLocks noChangeArrowheads="1"/>
              </p:cNvSpPr>
              <p:nvPr/>
            </p:nvSpPr>
            <p:spPr bwMode="auto">
              <a:xfrm>
                <a:off x="6367806" y="4935686"/>
                <a:ext cx="536575"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smtClean="0">
                    <a:ln>
                      <a:noFill/>
                    </a:ln>
                    <a:solidFill>
                      <a:srgbClr val="000000"/>
                    </a:solidFill>
                    <a:effectLst/>
                    <a:latin typeface="Times New Roman" panose="02020603050405020304" pitchFamily="18" charset="0"/>
                  </a:rPr>
                  <a:t>cell cavity</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1" name="Rectangle 18"/>
              <p:cNvSpPr>
                <a:spLocks noChangeArrowheads="1"/>
              </p:cNvSpPr>
              <p:nvPr/>
            </p:nvSpPr>
            <p:spPr bwMode="auto">
              <a:xfrm>
                <a:off x="5928069" y="5069036"/>
                <a:ext cx="84613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smtClean="0">
                    <a:ln>
                      <a:noFill/>
                    </a:ln>
                    <a:solidFill>
                      <a:srgbClr val="000000"/>
                    </a:solidFill>
                    <a:effectLst/>
                    <a:latin typeface="Times New Roman" panose="02020603050405020304" pitchFamily="18" charset="0"/>
                  </a:rPr>
                  <a:t>1 cavity in 1 CM</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2" name="Rectangle 19"/>
              <p:cNvSpPr>
                <a:spLocks noChangeArrowheads="1"/>
              </p:cNvSpPr>
              <p:nvPr/>
            </p:nvSpPr>
            <p:spPr bwMode="auto">
              <a:xfrm>
                <a:off x="7506044" y="4615011"/>
                <a:ext cx="454025" cy="266700"/>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Rectangle 20"/>
              <p:cNvSpPr>
                <a:spLocks noChangeArrowheads="1"/>
              </p:cNvSpPr>
              <p:nvPr/>
            </p:nvSpPr>
            <p:spPr bwMode="auto">
              <a:xfrm>
                <a:off x="7506044" y="4615011"/>
                <a:ext cx="454025"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Rectangle 21"/>
              <p:cNvSpPr>
                <a:spLocks noChangeArrowheads="1"/>
              </p:cNvSpPr>
              <p:nvPr/>
            </p:nvSpPr>
            <p:spPr bwMode="auto">
              <a:xfrm>
                <a:off x="7613994" y="4678511"/>
                <a:ext cx="296863"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smtClean="0">
                    <a:ln>
                      <a:noFill/>
                    </a:ln>
                    <a:solidFill>
                      <a:srgbClr val="000000"/>
                    </a:solidFill>
                    <a:effectLst/>
                    <a:latin typeface="Times New Roman" panose="02020603050405020304" pitchFamily="18" charset="0"/>
                  </a:rPr>
                  <a:t>ttbar</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5" name="Rectangle 22"/>
              <p:cNvSpPr>
                <a:spLocks noChangeArrowheads="1"/>
              </p:cNvSpPr>
              <p:nvPr/>
            </p:nvSpPr>
            <p:spPr bwMode="auto">
              <a:xfrm>
                <a:off x="7240931" y="4929336"/>
                <a:ext cx="57943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smtClean="0">
                    <a:ln>
                      <a:noFill/>
                    </a:ln>
                    <a:solidFill>
                      <a:srgbClr val="000000"/>
                    </a:solidFill>
                    <a:effectLst/>
                    <a:latin typeface="Times New Roman" panose="02020603050405020304" pitchFamily="18" charset="0"/>
                  </a:rPr>
                  <a:t>650 MHz 5</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6" name="Rectangle 23"/>
              <p:cNvSpPr>
                <a:spLocks noChangeArrowheads="1"/>
              </p:cNvSpPr>
              <p:nvPr/>
            </p:nvSpPr>
            <p:spPr bwMode="auto">
              <a:xfrm>
                <a:off x="7767981" y="4929336"/>
                <a:ext cx="8413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smtClean="0">
                    <a:ln>
                      <a:noFill/>
                    </a:ln>
                    <a:solidFill>
                      <a:srgbClr val="000000"/>
                    </a:solidFill>
                    <a:effectLst/>
                    <a:latin typeface="Times New Roman" panose="02020603050405020304" pitchFamily="18" charset="0"/>
                  </a:rPr>
                  <a:t>-</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7" name="Rectangle 24"/>
              <p:cNvSpPr>
                <a:spLocks noChangeArrowheads="1"/>
              </p:cNvSpPr>
              <p:nvPr/>
            </p:nvSpPr>
            <p:spPr bwMode="auto">
              <a:xfrm>
                <a:off x="7806081" y="4929336"/>
                <a:ext cx="534988"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smtClean="0">
                    <a:ln>
                      <a:noFill/>
                    </a:ln>
                    <a:solidFill>
                      <a:srgbClr val="000000"/>
                    </a:solidFill>
                    <a:effectLst/>
                    <a:latin typeface="Times New Roman" panose="02020603050405020304" pitchFamily="18" charset="0"/>
                  </a:rPr>
                  <a:t>cell cavity</a:t>
                </a:r>
                <a:endParaRPr kumimoji="0" lang="zh-CN" altLang="zh-CN" sz="1800" b="0" i="0" u="none" strike="noStrike" cap="none" normalizeH="0" baseline="0" smtClean="0">
                  <a:ln>
                    <a:noFill/>
                  </a:ln>
                  <a:solidFill>
                    <a:schemeClr val="tx1"/>
                  </a:solidFill>
                  <a:effectLst/>
                  <a:latin typeface="Arial" panose="020B0604020202020204" pitchFamily="34" charset="0"/>
                </a:endParaRPr>
              </a:p>
            </p:txBody>
          </p:sp>
          <p:sp>
            <p:nvSpPr>
              <p:cNvPr id="38" name="Rectangle 25"/>
              <p:cNvSpPr>
                <a:spLocks noChangeArrowheads="1"/>
              </p:cNvSpPr>
              <p:nvPr/>
            </p:nvSpPr>
            <p:spPr bwMode="auto">
              <a:xfrm>
                <a:off x="7331419" y="5064274"/>
                <a:ext cx="91598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1" i="0" u="none" strike="noStrike" cap="none" normalizeH="0" baseline="0" dirty="0" smtClean="0">
                    <a:ln>
                      <a:noFill/>
                    </a:ln>
                    <a:solidFill>
                      <a:srgbClr val="000000"/>
                    </a:solidFill>
                    <a:effectLst/>
                    <a:latin typeface="Times New Roman" panose="02020603050405020304" pitchFamily="18" charset="0"/>
                  </a:rPr>
                  <a:t>4 cavities in 1 CM</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grpSp>
            <p:nvGrpSpPr>
              <p:cNvPr id="39" name="组合 38"/>
              <p:cNvGrpSpPr/>
              <p:nvPr/>
            </p:nvGrpSpPr>
            <p:grpSpPr>
              <a:xfrm>
                <a:off x="3445736" y="3692902"/>
                <a:ext cx="5479213" cy="842816"/>
                <a:chOff x="5466280" y="4844063"/>
                <a:chExt cx="5479213" cy="842816"/>
              </a:xfrm>
            </p:grpSpPr>
            <p:sp>
              <p:nvSpPr>
                <p:cNvPr id="111" name="Line 188"/>
                <p:cNvSpPr>
                  <a:spLocks noChangeShapeType="1"/>
                </p:cNvSpPr>
                <p:nvPr/>
              </p:nvSpPr>
              <p:spPr bwMode="auto">
                <a:xfrm flipH="1">
                  <a:off x="8458665" y="5245197"/>
                  <a:ext cx="652127" cy="5216"/>
                </a:xfrm>
                <a:prstGeom prst="line">
                  <a:avLst/>
                </a:prstGeom>
                <a:noFill/>
                <a:ln w="14288"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Line 189"/>
                <p:cNvSpPr>
                  <a:spLocks noChangeShapeType="1"/>
                </p:cNvSpPr>
                <p:nvPr/>
              </p:nvSpPr>
              <p:spPr bwMode="auto">
                <a:xfrm flipH="1">
                  <a:off x="7262879" y="5251451"/>
                  <a:ext cx="685733" cy="744"/>
                </a:xfrm>
                <a:prstGeom prst="line">
                  <a:avLst/>
                </a:prstGeom>
                <a:noFill/>
                <a:ln w="14288"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Line 193"/>
                <p:cNvSpPr>
                  <a:spLocks noChangeShapeType="1"/>
                </p:cNvSpPr>
                <p:nvPr/>
              </p:nvSpPr>
              <p:spPr bwMode="auto">
                <a:xfrm flipH="1">
                  <a:off x="9126667" y="5046663"/>
                  <a:ext cx="325438" cy="198534"/>
                </a:xfrm>
                <a:prstGeom prst="line">
                  <a:avLst/>
                </a:prstGeom>
                <a:noFill/>
                <a:ln w="14288"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Line 194"/>
                <p:cNvSpPr>
                  <a:spLocks noChangeShapeType="1"/>
                </p:cNvSpPr>
                <p:nvPr/>
              </p:nvSpPr>
              <p:spPr bwMode="auto">
                <a:xfrm flipH="1">
                  <a:off x="6066354" y="5046663"/>
                  <a:ext cx="704325" cy="43542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Line 195"/>
                <p:cNvSpPr>
                  <a:spLocks noChangeShapeType="1"/>
                </p:cNvSpPr>
                <p:nvPr/>
              </p:nvSpPr>
              <p:spPr bwMode="auto">
                <a:xfrm>
                  <a:off x="7480300" y="5046664"/>
                  <a:ext cx="974725" cy="420454"/>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Line 196"/>
                <p:cNvSpPr>
                  <a:spLocks noChangeShapeType="1"/>
                </p:cNvSpPr>
                <p:nvPr/>
              </p:nvSpPr>
              <p:spPr bwMode="auto">
                <a:xfrm flipH="1">
                  <a:off x="7480299" y="5040313"/>
                  <a:ext cx="455613" cy="635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Line 197"/>
                <p:cNvSpPr>
                  <a:spLocks noChangeShapeType="1"/>
                </p:cNvSpPr>
                <p:nvPr/>
              </p:nvSpPr>
              <p:spPr bwMode="auto">
                <a:xfrm flipH="1">
                  <a:off x="8435975" y="5046663"/>
                  <a:ext cx="482600"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Rectangle 198"/>
                <p:cNvSpPr>
                  <a:spLocks noChangeArrowheads="1"/>
                </p:cNvSpPr>
                <p:nvPr/>
              </p:nvSpPr>
              <p:spPr bwMode="auto">
                <a:xfrm>
                  <a:off x="7948613" y="4913313"/>
                  <a:ext cx="493712" cy="266700"/>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Rectangle 199"/>
                <p:cNvSpPr>
                  <a:spLocks noChangeArrowheads="1"/>
                </p:cNvSpPr>
                <p:nvPr/>
              </p:nvSpPr>
              <p:spPr bwMode="auto">
                <a:xfrm>
                  <a:off x="7950201" y="4913313"/>
                  <a:ext cx="485774"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Rectangle 200"/>
                <p:cNvSpPr>
                  <a:spLocks noChangeArrowheads="1"/>
                </p:cNvSpPr>
                <p:nvPr/>
              </p:nvSpPr>
              <p:spPr bwMode="auto">
                <a:xfrm>
                  <a:off x="8039100" y="4962526"/>
                  <a:ext cx="40322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smtClean="0">
                      <a:ln>
                        <a:noFill/>
                      </a:ln>
                      <a:solidFill>
                        <a:srgbClr val="000000"/>
                      </a:solidFill>
                      <a:effectLst/>
                      <a:latin typeface="Times New Roman" panose="02020603050405020304" pitchFamily="18" charset="0"/>
                    </a:rPr>
                    <a:t>ttbar</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21" name="Freeform 202"/>
                <p:cNvSpPr>
                  <a:spLocks/>
                </p:cNvSpPr>
                <p:nvPr/>
              </p:nvSpPr>
              <p:spPr bwMode="auto">
                <a:xfrm>
                  <a:off x="5466280" y="5451759"/>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Line 203"/>
                <p:cNvSpPr>
                  <a:spLocks noChangeShapeType="1"/>
                </p:cNvSpPr>
                <p:nvPr/>
              </p:nvSpPr>
              <p:spPr bwMode="auto">
                <a:xfrm>
                  <a:off x="9628188" y="5046662"/>
                  <a:ext cx="639763" cy="43542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Line 207"/>
                <p:cNvSpPr>
                  <a:spLocks noChangeShapeType="1"/>
                </p:cNvSpPr>
                <p:nvPr/>
              </p:nvSpPr>
              <p:spPr bwMode="auto">
                <a:xfrm flipH="1">
                  <a:off x="9245600" y="5046663"/>
                  <a:ext cx="212725"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08"/>
                <p:cNvSpPr>
                  <a:spLocks/>
                </p:cNvSpPr>
                <p:nvPr/>
              </p:nvSpPr>
              <p:spPr bwMode="auto">
                <a:xfrm>
                  <a:off x="9132888" y="500538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Rectangle 209"/>
                <p:cNvSpPr>
                  <a:spLocks noChangeArrowheads="1"/>
                </p:cNvSpPr>
                <p:nvPr/>
              </p:nvSpPr>
              <p:spPr bwMode="auto">
                <a:xfrm>
                  <a:off x="5616275" y="5531304"/>
                  <a:ext cx="52228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dirty="0" smtClean="0">
                      <a:ln>
                        <a:noFill/>
                      </a:ln>
                      <a:solidFill>
                        <a:srgbClr val="000000"/>
                      </a:solidFill>
                      <a:effectLst/>
                      <a:latin typeface="Times New Roman" panose="02020603050405020304" pitchFamily="18" charset="0"/>
                    </a:rPr>
                    <a:t>Inner Ring</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26" name="Rectangle 210"/>
                <p:cNvSpPr>
                  <a:spLocks noChangeArrowheads="1"/>
                </p:cNvSpPr>
                <p:nvPr/>
              </p:nvSpPr>
              <p:spPr bwMode="auto">
                <a:xfrm>
                  <a:off x="5633852" y="4844063"/>
                  <a:ext cx="542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dirty="0" smtClean="0">
                      <a:ln>
                        <a:noFill/>
                      </a:ln>
                      <a:solidFill>
                        <a:srgbClr val="000000"/>
                      </a:solidFill>
                      <a:effectLst/>
                      <a:latin typeface="Times New Roman" panose="02020603050405020304" pitchFamily="18" charset="0"/>
                    </a:rPr>
                    <a:t>Outer Ring</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27" name="Rectangle 211"/>
                <p:cNvSpPr>
                  <a:spLocks noChangeArrowheads="1"/>
                </p:cNvSpPr>
                <p:nvPr/>
              </p:nvSpPr>
              <p:spPr bwMode="auto">
                <a:xfrm>
                  <a:off x="7265988" y="4913313"/>
                  <a:ext cx="214312" cy="2667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Rectangle 212"/>
                <p:cNvSpPr>
                  <a:spLocks noChangeArrowheads="1"/>
                </p:cNvSpPr>
                <p:nvPr/>
              </p:nvSpPr>
              <p:spPr bwMode="auto">
                <a:xfrm>
                  <a:off x="7265988" y="4913313"/>
                  <a:ext cx="21431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Rectangle 213"/>
                <p:cNvSpPr>
                  <a:spLocks noChangeArrowheads="1"/>
                </p:cNvSpPr>
                <p:nvPr/>
              </p:nvSpPr>
              <p:spPr bwMode="auto">
                <a:xfrm>
                  <a:off x="7312025" y="4962524"/>
                  <a:ext cx="215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smtClean="0">
                      <a:ln>
                        <a:noFill/>
                      </a:ln>
                      <a:solidFill>
                        <a:srgbClr val="000000"/>
                      </a:solidFill>
                      <a:effectLst/>
                      <a:latin typeface="Times New Roman" panose="02020603050405020304" pitchFamily="18" charset="0"/>
                    </a:rPr>
                    <a:t>H</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30" name="Line 214"/>
                <p:cNvSpPr>
                  <a:spLocks noChangeShapeType="1"/>
                </p:cNvSpPr>
                <p:nvPr/>
              </p:nvSpPr>
              <p:spPr bwMode="auto">
                <a:xfrm flipH="1">
                  <a:off x="10306050" y="5046663"/>
                  <a:ext cx="612775"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Line 215"/>
                <p:cNvSpPr>
                  <a:spLocks noChangeShapeType="1"/>
                </p:cNvSpPr>
                <p:nvPr/>
              </p:nvSpPr>
              <p:spPr bwMode="auto">
                <a:xfrm flipH="1">
                  <a:off x="9742488" y="5046663"/>
                  <a:ext cx="552450"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16"/>
                <p:cNvSpPr>
                  <a:spLocks/>
                </p:cNvSpPr>
                <p:nvPr/>
              </p:nvSpPr>
              <p:spPr bwMode="auto">
                <a:xfrm>
                  <a:off x="9628188" y="500538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Line 217"/>
                <p:cNvSpPr>
                  <a:spLocks noChangeShapeType="1"/>
                </p:cNvSpPr>
                <p:nvPr/>
              </p:nvSpPr>
              <p:spPr bwMode="auto">
                <a:xfrm>
                  <a:off x="9329738" y="5046663"/>
                  <a:ext cx="14287" cy="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18"/>
                <p:cNvSpPr>
                  <a:spLocks/>
                </p:cNvSpPr>
                <p:nvPr/>
              </p:nvSpPr>
              <p:spPr bwMode="auto">
                <a:xfrm>
                  <a:off x="9334500" y="500538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Line 219"/>
                <p:cNvSpPr>
                  <a:spLocks noChangeShapeType="1"/>
                </p:cNvSpPr>
                <p:nvPr/>
              </p:nvSpPr>
              <p:spPr bwMode="auto">
                <a:xfrm flipH="1" flipV="1">
                  <a:off x="8459787" y="5467118"/>
                  <a:ext cx="2355850" cy="14964"/>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Line 220"/>
                <p:cNvSpPr>
                  <a:spLocks noChangeShapeType="1"/>
                </p:cNvSpPr>
                <p:nvPr/>
              </p:nvSpPr>
              <p:spPr bwMode="auto">
                <a:xfrm flipH="1">
                  <a:off x="7940674" y="5046662"/>
                  <a:ext cx="977897" cy="41676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Line 223"/>
                <p:cNvSpPr>
                  <a:spLocks noChangeShapeType="1"/>
                </p:cNvSpPr>
                <p:nvPr/>
              </p:nvSpPr>
              <p:spPr bwMode="auto">
                <a:xfrm flipH="1">
                  <a:off x="5547941" y="5463422"/>
                  <a:ext cx="2386702" cy="27282"/>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24"/>
                <p:cNvSpPr>
                  <a:spLocks noChangeArrowheads="1"/>
                </p:cNvSpPr>
                <p:nvPr/>
              </p:nvSpPr>
              <p:spPr bwMode="auto">
                <a:xfrm>
                  <a:off x="8918575" y="4913313"/>
                  <a:ext cx="214312" cy="2667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Rectangle 225"/>
                <p:cNvSpPr>
                  <a:spLocks noChangeArrowheads="1"/>
                </p:cNvSpPr>
                <p:nvPr/>
              </p:nvSpPr>
              <p:spPr bwMode="auto">
                <a:xfrm>
                  <a:off x="8918575" y="4913313"/>
                  <a:ext cx="21431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26"/>
                <p:cNvSpPr>
                  <a:spLocks noChangeArrowheads="1"/>
                </p:cNvSpPr>
                <p:nvPr/>
              </p:nvSpPr>
              <p:spPr bwMode="auto">
                <a:xfrm>
                  <a:off x="8966201" y="4960821"/>
                  <a:ext cx="182562"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smtClean="0">
                      <a:ln>
                        <a:noFill/>
                      </a:ln>
                      <a:solidFill>
                        <a:srgbClr val="000000"/>
                      </a:solidFill>
                      <a:effectLst/>
                      <a:latin typeface="Times New Roman" panose="02020603050405020304" pitchFamily="18" charset="0"/>
                    </a:rPr>
                    <a:t>H</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41" name="Line 227"/>
                <p:cNvSpPr>
                  <a:spLocks noChangeShapeType="1"/>
                </p:cNvSpPr>
                <p:nvPr/>
              </p:nvSpPr>
              <p:spPr bwMode="auto">
                <a:xfrm flipH="1">
                  <a:off x="7054850" y="5046663"/>
                  <a:ext cx="211137"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28"/>
                <p:cNvSpPr>
                  <a:spLocks/>
                </p:cNvSpPr>
                <p:nvPr/>
              </p:nvSpPr>
              <p:spPr bwMode="auto">
                <a:xfrm>
                  <a:off x="6940550" y="500538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Line 229"/>
                <p:cNvSpPr>
                  <a:spLocks noChangeShapeType="1"/>
                </p:cNvSpPr>
                <p:nvPr/>
              </p:nvSpPr>
              <p:spPr bwMode="auto">
                <a:xfrm>
                  <a:off x="7143750" y="5046663"/>
                  <a:ext cx="9525" cy="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230"/>
                <p:cNvSpPr>
                  <a:spLocks/>
                </p:cNvSpPr>
                <p:nvPr/>
              </p:nvSpPr>
              <p:spPr bwMode="auto">
                <a:xfrm>
                  <a:off x="7142163" y="500538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Line 231"/>
                <p:cNvSpPr>
                  <a:spLocks noChangeShapeType="1"/>
                </p:cNvSpPr>
                <p:nvPr/>
              </p:nvSpPr>
              <p:spPr bwMode="auto">
                <a:xfrm>
                  <a:off x="5495925" y="5046663"/>
                  <a:ext cx="1160462" cy="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232"/>
                <p:cNvSpPr>
                  <a:spLocks/>
                </p:cNvSpPr>
                <p:nvPr/>
              </p:nvSpPr>
              <p:spPr bwMode="auto">
                <a:xfrm>
                  <a:off x="6646863" y="500538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Line 233"/>
                <p:cNvSpPr>
                  <a:spLocks noChangeShapeType="1"/>
                </p:cNvSpPr>
                <p:nvPr/>
              </p:nvSpPr>
              <p:spPr bwMode="auto">
                <a:xfrm>
                  <a:off x="6940550" y="5046662"/>
                  <a:ext cx="327025" cy="205533"/>
                </a:xfrm>
                <a:prstGeom prst="line">
                  <a:avLst/>
                </a:prstGeom>
                <a:noFill/>
                <a:ln w="14288"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234"/>
                <p:cNvSpPr>
                  <a:spLocks noChangeArrowheads="1"/>
                </p:cNvSpPr>
                <p:nvPr/>
              </p:nvSpPr>
              <p:spPr bwMode="auto">
                <a:xfrm>
                  <a:off x="6770688" y="4913313"/>
                  <a:ext cx="169862" cy="266700"/>
                </a:xfrm>
                <a:prstGeom prst="rect">
                  <a:avLst/>
                </a:prstGeom>
                <a:solidFill>
                  <a:srgbClr val="B7DD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Rectangle 235"/>
                <p:cNvSpPr>
                  <a:spLocks noChangeArrowheads="1"/>
                </p:cNvSpPr>
                <p:nvPr/>
              </p:nvSpPr>
              <p:spPr bwMode="auto">
                <a:xfrm>
                  <a:off x="6770688" y="4913313"/>
                  <a:ext cx="16986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Rectangle 236"/>
                <p:cNvSpPr>
                  <a:spLocks noChangeArrowheads="1"/>
                </p:cNvSpPr>
                <p:nvPr/>
              </p:nvSpPr>
              <p:spPr bwMode="auto">
                <a:xfrm>
                  <a:off x="6817375" y="4962525"/>
                  <a:ext cx="163512"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smtClean="0">
                      <a:ln>
                        <a:noFill/>
                      </a:ln>
                      <a:solidFill>
                        <a:srgbClr val="000000"/>
                      </a:solidFill>
                      <a:effectLst/>
                      <a:latin typeface="Times New Roman" panose="02020603050405020304" pitchFamily="18" charset="0"/>
                    </a:rPr>
                    <a:t>Z</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51" name="Rectangle 237"/>
                <p:cNvSpPr>
                  <a:spLocks noChangeArrowheads="1"/>
                </p:cNvSpPr>
                <p:nvPr/>
              </p:nvSpPr>
              <p:spPr bwMode="auto">
                <a:xfrm>
                  <a:off x="9458325" y="4913313"/>
                  <a:ext cx="169862" cy="266700"/>
                </a:xfrm>
                <a:prstGeom prst="rect">
                  <a:avLst/>
                </a:prstGeom>
                <a:solidFill>
                  <a:srgbClr val="B7DD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238"/>
                <p:cNvSpPr>
                  <a:spLocks noChangeArrowheads="1"/>
                </p:cNvSpPr>
                <p:nvPr/>
              </p:nvSpPr>
              <p:spPr bwMode="auto">
                <a:xfrm>
                  <a:off x="9458325" y="4913313"/>
                  <a:ext cx="16986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Rectangle 239"/>
                <p:cNvSpPr>
                  <a:spLocks noChangeArrowheads="1"/>
                </p:cNvSpPr>
                <p:nvPr/>
              </p:nvSpPr>
              <p:spPr bwMode="auto">
                <a:xfrm>
                  <a:off x="9506684" y="4960821"/>
                  <a:ext cx="16192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smtClean="0">
                      <a:ln>
                        <a:noFill/>
                      </a:ln>
                      <a:solidFill>
                        <a:srgbClr val="000000"/>
                      </a:solidFill>
                      <a:effectLst/>
                      <a:latin typeface="Times New Roman" panose="02020603050405020304" pitchFamily="18" charset="0"/>
                    </a:rPr>
                    <a:t>Z</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54" name="Freeform 117"/>
                <p:cNvSpPr>
                  <a:spLocks/>
                </p:cNvSpPr>
                <p:nvPr/>
              </p:nvSpPr>
              <p:spPr bwMode="auto">
                <a:xfrm>
                  <a:off x="10821668" y="5439253"/>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0" name="组合 39"/>
              <p:cNvGrpSpPr/>
              <p:nvPr/>
            </p:nvGrpSpPr>
            <p:grpSpPr>
              <a:xfrm>
                <a:off x="3445736" y="1074118"/>
                <a:ext cx="5479213" cy="842816"/>
                <a:chOff x="5466280" y="4844063"/>
                <a:chExt cx="5479213" cy="842816"/>
              </a:xfrm>
            </p:grpSpPr>
            <p:sp>
              <p:nvSpPr>
                <p:cNvPr id="82" name="Line 194"/>
                <p:cNvSpPr>
                  <a:spLocks noChangeShapeType="1"/>
                </p:cNvSpPr>
                <p:nvPr/>
              </p:nvSpPr>
              <p:spPr bwMode="auto">
                <a:xfrm flipH="1">
                  <a:off x="6066354" y="5046663"/>
                  <a:ext cx="704325" cy="43542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Line 195"/>
                <p:cNvSpPr>
                  <a:spLocks noChangeShapeType="1"/>
                </p:cNvSpPr>
                <p:nvPr/>
              </p:nvSpPr>
              <p:spPr bwMode="auto">
                <a:xfrm>
                  <a:off x="7480300" y="5046664"/>
                  <a:ext cx="974725" cy="420454"/>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Line 196"/>
                <p:cNvSpPr>
                  <a:spLocks noChangeShapeType="1"/>
                </p:cNvSpPr>
                <p:nvPr/>
              </p:nvSpPr>
              <p:spPr bwMode="auto">
                <a:xfrm flipH="1">
                  <a:off x="7489824" y="5038699"/>
                  <a:ext cx="1411290" cy="7963"/>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02"/>
                <p:cNvSpPr>
                  <a:spLocks/>
                </p:cNvSpPr>
                <p:nvPr/>
              </p:nvSpPr>
              <p:spPr bwMode="auto">
                <a:xfrm>
                  <a:off x="5466280" y="5451759"/>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Line 203"/>
                <p:cNvSpPr>
                  <a:spLocks noChangeShapeType="1"/>
                </p:cNvSpPr>
                <p:nvPr/>
              </p:nvSpPr>
              <p:spPr bwMode="auto">
                <a:xfrm>
                  <a:off x="9628188" y="5046662"/>
                  <a:ext cx="639763" cy="43542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Line 207"/>
                <p:cNvSpPr>
                  <a:spLocks noChangeShapeType="1"/>
                </p:cNvSpPr>
                <p:nvPr/>
              </p:nvSpPr>
              <p:spPr bwMode="auto">
                <a:xfrm flipH="1" flipV="1">
                  <a:off x="9247187" y="5037147"/>
                  <a:ext cx="249970"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08"/>
                <p:cNvSpPr>
                  <a:spLocks/>
                </p:cNvSpPr>
                <p:nvPr/>
              </p:nvSpPr>
              <p:spPr bwMode="auto">
                <a:xfrm>
                  <a:off x="9132888" y="499903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Rectangle 209"/>
                <p:cNvSpPr>
                  <a:spLocks noChangeArrowheads="1"/>
                </p:cNvSpPr>
                <p:nvPr/>
              </p:nvSpPr>
              <p:spPr bwMode="auto">
                <a:xfrm>
                  <a:off x="5616275" y="5531304"/>
                  <a:ext cx="52228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dirty="0" smtClean="0">
                      <a:ln>
                        <a:noFill/>
                      </a:ln>
                      <a:solidFill>
                        <a:srgbClr val="000000"/>
                      </a:solidFill>
                      <a:effectLst/>
                      <a:latin typeface="Times New Roman" panose="02020603050405020304" pitchFamily="18" charset="0"/>
                    </a:rPr>
                    <a:t>Inner Ring</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90" name="Rectangle 210"/>
                <p:cNvSpPr>
                  <a:spLocks noChangeArrowheads="1"/>
                </p:cNvSpPr>
                <p:nvPr/>
              </p:nvSpPr>
              <p:spPr bwMode="auto">
                <a:xfrm>
                  <a:off x="5633852" y="4844063"/>
                  <a:ext cx="542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dirty="0" smtClean="0">
                      <a:ln>
                        <a:noFill/>
                      </a:ln>
                      <a:solidFill>
                        <a:srgbClr val="000000"/>
                      </a:solidFill>
                      <a:effectLst/>
                      <a:latin typeface="Times New Roman" panose="02020603050405020304" pitchFamily="18" charset="0"/>
                    </a:rPr>
                    <a:t>Outer Ring</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91" name="Rectangle 211"/>
                <p:cNvSpPr>
                  <a:spLocks noChangeArrowheads="1"/>
                </p:cNvSpPr>
                <p:nvPr/>
              </p:nvSpPr>
              <p:spPr bwMode="auto">
                <a:xfrm>
                  <a:off x="7265988" y="4913313"/>
                  <a:ext cx="214312" cy="2667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Rectangle 212"/>
                <p:cNvSpPr>
                  <a:spLocks noChangeArrowheads="1"/>
                </p:cNvSpPr>
                <p:nvPr/>
              </p:nvSpPr>
              <p:spPr bwMode="auto">
                <a:xfrm>
                  <a:off x="7265988" y="4913313"/>
                  <a:ext cx="21431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Rectangle 213"/>
                <p:cNvSpPr>
                  <a:spLocks noChangeArrowheads="1"/>
                </p:cNvSpPr>
                <p:nvPr/>
              </p:nvSpPr>
              <p:spPr bwMode="auto">
                <a:xfrm>
                  <a:off x="7312025" y="4962524"/>
                  <a:ext cx="215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smtClean="0">
                      <a:ln>
                        <a:noFill/>
                      </a:ln>
                      <a:solidFill>
                        <a:srgbClr val="000000"/>
                      </a:solidFill>
                      <a:effectLst/>
                      <a:latin typeface="Times New Roman" panose="02020603050405020304" pitchFamily="18" charset="0"/>
                    </a:rPr>
                    <a:t>H</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94" name="Line 214"/>
                <p:cNvSpPr>
                  <a:spLocks noChangeShapeType="1"/>
                </p:cNvSpPr>
                <p:nvPr/>
              </p:nvSpPr>
              <p:spPr bwMode="auto">
                <a:xfrm flipH="1">
                  <a:off x="10306050" y="5046663"/>
                  <a:ext cx="612775"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Line 215"/>
                <p:cNvSpPr>
                  <a:spLocks noChangeShapeType="1"/>
                </p:cNvSpPr>
                <p:nvPr/>
              </p:nvSpPr>
              <p:spPr bwMode="auto">
                <a:xfrm flipH="1">
                  <a:off x="9742488" y="5046663"/>
                  <a:ext cx="552450"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16"/>
                <p:cNvSpPr>
                  <a:spLocks/>
                </p:cNvSpPr>
                <p:nvPr/>
              </p:nvSpPr>
              <p:spPr bwMode="auto">
                <a:xfrm>
                  <a:off x="9628188" y="500538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18"/>
                <p:cNvSpPr>
                  <a:spLocks/>
                </p:cNvSpPr>
                <p:nvPr/>
              </p:nvSpPr>
              <p:spPr bwMode="auto">
                <a:xfrm>
                  <a:off x="9508672" y="499903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Line 219"/>
                <p:cNvSpPr>
                  <a:spLocks noChangeShapeType="1"/>
                </p:cNvSpPr>
                <p:nvPr/>
              </p:nvSpPr>
              <p:spPr bwMode="auto">
                <a:xfrm flipH="1" flipV="1">
                  <a:off x="8459787" y="5467118"/>
                  <a:ext cx="2355850" cy="14964"/>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Line 220"/>
                <p:cNvSpPr>
                  <a:spLocks noChangeShapeType="1"/>
                </p:cNvSpPr>
                <p:nvPr/>
              </p:nvSpPr>
              <p:spPr bwMode="auto">
                <a:xfrm flipH="1">
                  <a:off x="7943789" y="5046661"/>
                  <a:ext cx="974782" cy="422228"/>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Line 223"/>
                <p:cNvSpPr>
                  <a:spLocks noChangeShapeType="1"/>
                </p:cNvSpPr>
                <p:nvPr/>
              </p:nvSpPr>
              <p:spPr bwMode="auto">
                <a:xfrm flipH="1">
                  <a:off x="5547941" y="5471588"/>
                  <a:ext cx="2386702" cy="19116"/>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Rectangle 224"/>
                <p:cNvSpPr>
                  <a:spLocks noChangeArrowheads="1"/>
                </p:cNvSpPr>
                <p:nvPr/>
              </p:nvSpPr>
              <p:spPr bwMode="auto">
                <a:xfrm>
                  <a:off x="8918575" y="4913313"/>
                  <a:ext cx="214312" cy="2667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Rectangle 225"/>
                <p:cNvSpPr>
                  <a:spLocks noChangeArrowheads="1"/>
                </p:cNvSpPr>
                <p:nvPr/>
              </p:nvSpPr>
              <p:spPr bwMode="auto">
                <a:xfrm>
                  <a:off x="8918575" y="4913313"/>
                  <a:ext cx="21431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Rectangle 226"/>
                <p:cNvSpPr>
                  <a:spLocks noChangeArrowheads="1"/>
                </p:cNvSpPr>
                <p:nvPr/>
              </p:nvSpPr>
              <p:spPr bwMode="auto">
                <a:xfrm>
                  <a:off x="8966201" y="4960821"/>
                  <a:ext cx="182562"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smtClean="0">
                      <a:ln>
                        <a:noFill/>
                      </a:ln>
                      <a:solidFill>
                        <a:srgbClr val="000000"/>
                      </a:solidFill>
                      <a:effectLst/>
                      <a:latin typeface="Times New Roman" panose="02020603050405020304" pitchFamily="18" charset="0"/>
                    </a:rPr>
                    <a:t>H</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104" name="Line 227"/>
                <p:cNvSpPr>
                  <a:spLocks noChangeShapeType="1"/>
                </p:cNvSpPr>
                <p:nvPr/>
              </p:nvSpPr>
              <p:spPr bwMode="auto">
                <a:xfrm flipH="1" flipV="1">
                  <a:off x="6880671" y="5046185"/>
                  <a:ext cx="385314" cy="478"/>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28"/>
                <p:cNvSpPr>
                  <a:spLocks/>
                </p:cNvSpPr>
                <p:nvPr/>
              </p:nvSpPr>
              <p:spPr bwMode="auto">
                <a:xfrm>
                  <a:off x="6766380" y="500538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Line 229"/>
                <p:cNvSpPr>
                  <a:spLocks noChangeShapeType="1"/>
                </p:cNvSpPr>
                <p:nvPr/>
              </p:nvSpPr>
              <p:spPr bwMode="auto">
                <a:xfrm>
                  <a:off x="7143750" y="5046663"/>
                  <a:ext cx="9525" cy="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30"/>
                <p:cNvSpPr>
                  <a:spLocks/>
                </p:cNvSpPr>
                <p:nvPr/>
              </p:nvSpPr>
              <p:spPr bwMode="auto">
                <a:xfrm>
                  <a:off x="7142163" y="500538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Line 231"/>
                <p:cNvSpPr>
                  <a:spLocks noChangeShapeType="1"/>
                </p:cNvSpPr>
                <p:nvPr/>
              </p:nvSpPr>
              <p:spPr bwMode="auto">
                <a:xfrm>
                  <a:off x="5495925" y="5046663"/>
                  <a:ext cx="1160462" cy="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32"/>
                <p:cNvSpPr>
                  <a:spLocks/>
                </p:cNvSpPr>
                <p:nvPr/>
              </p:nvSpPr>
              <p:spPr bwMode="auto">
                <a:xfrm>
                  <a:off x="6646863" y="500538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17"/>
                <p:cNvSpPr>
                  <a:spLocks/>
                </p:cNvSpPr>
                <p:nvPr/>
              </p:nvSpPr>
              <p:spPr bwMode="auto">
                <a:xfrm>
                  <a:off x="10821668" y="5439253"/>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1" name="组合 40"/>
              <p:cNvGrpSpPr/>
              <p:nvPr/>
            </p:nvGrpSpPr>
            <p:grpSpPr>
              <a:xfrm>
                <a:off x="3448851" y="2395944"/>
                <a:ext cx="5479213" cy="842816"/>
                <a:chOff x="5466280" y="4844063"/>
                <a:chExt cx="5479213" cy="842816"/>
              </a:xfrm>
            </p:grpSpPr>
            <p:sp>
              <p:nvSpPr>
                <p:cNvPr id="42" name="Line 188"/>
                <p:cNvSpPr>
                  <a:spLocks noChangeShapeType="1"/>
                </p:cNvSpPr>
                <p:nvPr/>
              </p:nvSpPr>
              <p:spPr bwMode="auto">
                <a:xfrm flipH="1">
                  <a:off x="8467855" y="5245197"/>
                  <a:ext cx="649158" cy="0"/>
                </a:xfrm>
                <a:prstGeom prst="line">
                  <a:avLst/>
                </a:prstGeom>
                <a:noFill/>
                <a:ln w="14288"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Line 189"/>
                <p:cNvSpPr>
                  <a:spLocks noChangeShapeType="1"/>
                </p:cNvSpPr>
                <p:nvPr/>
              </p:nvSpPr>
              <p:spPr bwMode="auto">
                <a:xfrm flipH="1">
                  <a:off x="7262879" y="5251451"/>
                  <a:ext cx="685733" cy="744"/>
                </a:xfrm>
                <a:prstGeom prst="line">
                  <a:avLst/>
                </a:prstGeom>
                <a:noFill/>
                <a:ln w="14288"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Line 193"/>
                <p:cNvSpPr>
                  <a:spLocks noChangeShapeType="1"/>
                </p:cNvSpPr>
                <p:nvPr/>
              </p:nvSpPr>
              <p:spPr bwMode="auto">
                <a:xfrm flipH="1">
                  <a:off x="9126667" y="5046663"/>
                  <a:ext cx="325438" cy="198534"/>
                </a:xfrm>
                <a:prstGeom prst="line">
                  <a:avLst/>
                </a:prstGeom>
                <a:noFill/>
                <a:ln w="14288"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Line 194"/>
                <p:cNvSpPr>
                  <a:spLocks noChangeShapeType="1"/>
                </p:cNvSpPr>
                <p:nvPr/>
              </p:nvSpPr>
              <p:spPr bwMode="auto">
                <a:xfrm flipH="1">
                  <a:off x="6066354" y="5046663"/>
                  <a:ext cx="704325" cy="43542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Line 195"/>
                <p:cNvSpPr>
                  <a:spLocks noChangeShapeType="1"/>
                </p:cNvSpPr>
                <p:nvPr/>
              </p:nvSpPr>
              <p:spPr bwMode="auto">
                <a:xfrm>
                  <a:off x="7480300" y="5046664"/>
                  <a:ext cx="974725" cy="420454"/>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Line 196"/>
                <p:cNvSpPr>
                  <a:spLocks noChangeShapeType="1"/>
                </p:cNvSpPr>
                <p:nvPr/>
              </p:nvSpPr>
              <p:spPr bwMode="auto">
                <a:xfrm flipH="1">
                  <a:off x="7480298" y="5033227"/>
                  <a:ext cx="1435101" cy="13436"/>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02"/>
                <p:cNvSpPr>
                  <a:spLocks/>
                </p:cNvSpPr>
                <p:nvPr/>
              </p:nvSpPr>
              <p:spPr bwMode="auto">
                <a:xfrm>
                  <a:off x="5466280" y="5451759"/>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Line 203"/>
                <p:cNvSpPr>
                  <a:spLocks noChangeShapeType="1"/>
                </p:cNvSpPr>
                <p:nvPr/>
              </p:nvSpPr>
              <p:spPr bwMode="auto">
                <a:xfrm>
                  <a:off x="9628188" y="5046662"/>
                  <a:ext cx="639763" cy="43542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Line 207"/>
                <p:cNvSpPr>
                  <a:spLocks noChangeShapeType="1"/>
                </p:cNvSpPr>
                <p:nvPr/>
              </p:nvSpPr>
              <p:spPr bwMode="auto">
                <a:xfrm flipH="1">
                  <a:off x="9245600" y="5046663"/>
                  <a:ext cx="212725"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08"/>
                <p:cNvSpPr>
                  <a:spLocks/>
                </p:cNvSpPr>
                <p:nvPr/>
              </p:nvSpPr>
              <p:spPr bwMode="auto">
                <a:xfrm>
                  <a:off x="9132888" y="500538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Rectangle 209"/>
                <p:cNvSpPr>
                  <a:spLocks noChangeArrowheads="1"/>
                </p:cNvSpPr>
                <p:nvPr/>
              </p:nvSpPr>
              <p:spPr bwMode="auto">
                <a:xfrm>
                  <a:off x="5616275" y="5531304"/>
                  <a:ext cx="52228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dirty="0" smtClean="0">
                      <a:ln>
                        <a:noFill/>
                      </a:ln>
                      <a:solidFill>
                        <a:srgbClr val="000000"/>
                      </a:solidFill>
                      <a:effectLst/>
                      <a:latin typeface="Times New Roman" panose="02020603050405020304" pitchFamily="18" charset="0"/>
                    </a:rPr>
                    <a:t>Inner Ring</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53" name="Rectangle 210"/>
                <p:cNvSpPr>
                  <a:spLocks noChangeArrowheads="1"/>
                </p:cNvSpPr>
                <p:nvPr/>
              </p:nvSpPr>
              <p:spPr bwMode="auto">
                <a:xfrm>
                  <a:off x="5633852" y="4844063"/>
                  <a:ext cx="5429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900" b="0" i="0" u="none" strike="noStrike" cap="none" normalizeH="0" baseline="0" dirty="0" smtClean="0">
                      <a:ln>
                        <a:noFill/>
                      </a:ln>
                      <a:solidFill>
                        <a:srgbClr val="000000"/>
                      </a:solidFill>
                      <a:effectLst/>
                      <a:latin typeface="Times New Roman" panose="02020603050405020304" pitchFamily="18" charset="0"/>
                    </a:rPr>
                    <a:t>Outer Ring</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54" name="Rectangle 211"/>
                <p:cNvSpPr>
                  <a:spLocks noChangeArrowheads="1"/>
                </p:cNvSpPr>
                <p:nvPr/>
              </p:nvSpPr>
              <p:spPr bwMode="auto">
                <a:xfrm>
                  <a:off x="7265988" y="4913313"/>
                  <a:ext cx="214312" cy="2667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Rectangle 212"/>
                <p:cNvSpPr>
                  <a:spLocks noChangeArrowheads="1"/>
                </p:cNvSpPr>
                <p:nvPr/>
              </p:nvSpPr>
              <p:spPr bwMode="auto">
                <a:xfrm>
                  <a:off x="7265988" y="4913313"/>
                  <a:ext cx="21431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Rectangle 213"/>
                <p:cNvSpPr>
                  <a:spLocks noChangeArrowheads="1"/>
                </p:cNvSpPr>
                <p:nvPr/>
              </p:nvSpPr>
              <p:spPr bwMode="auto">
                <a:xfrm>
                  <a:off x="7312025" y="4962524"/>
                  <a:ext cx="215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smtClean="0">
                      <a:ln>
                        <a:noFill/>
                      </a:ln>
                      <a:solidFill>
                        <a:srgbClr val="000000"/>
                      </a:solidFill>
                      <a:effectLst/>
                      <a:latin typeface="Times New Roman" panose="02020603050405020304" pitchFamily="18" charset="0"/>
                    </a:rPr>
                    <a:t>H</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57" name="Line 214"/>
                <p:cNvSpPr>
                  <a:spLocks noChangeShapeType="1"/>
                </p:cNvSpPr>
                <p:nvPr/>
              </p:nvSpPr>
              <p:spPr bwMode="auto">
                <a:xfrm flipH="1">
                  <a:off x="10306050" y="5046663"/>
                  <a:ext cx="612775"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Line 215"/>
                <p:cNvSpPr>
                  <a:spLocks noChangeShapeType="1"/>
                </p:cNvSpPr>
                <p:nvPr/>
              </p:nvSpPr>
              <p:spPr bwMode="auto">
                <a:xfrm flipH="1">
                  <a:off x="9742488" y="5046663"/>
                  <a:ext cx="552450"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16"/>
                <p:cNvSpPr>
                  <a:spLocks/>
                </p:cNvSpPr>
                <p:nvPr/>
              </p:nvSpPr>
              <p:spPr bwMode="auto">
                <a:xfrm>
                  <a:off x="9628188" y="500538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Line 217"/>
                <p:cNvSpPr>
                  <a:spLocks noChangeShapeType="1"/>
                </p:cNvSpPr>
                <p:nvPr/>
              </p:nvSpPr>
              <p:spPr bwMode="auto">
                <a:xfrm>
                  <a:off x="9329738" y="5046663"/>
                  <a:ext cx="14287" cy="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18"/>
                <p:cNvSpPr>
                  <a:spLocks/>
                </p:cNvSpPr>
                <p:nvPr/>
              </p:nvSpPr>
              <p:spPr bwMode="auto">
                <a:xfrm>
                  <a:off x="9334500" y="500538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Line 219"/>
                <p:cNvSpPr>
                  <a:spLocks noChangeShapeType="1"/>
                </p:cNvSpPr>
                <p:nvPr/>
              </p:nvSpPr>
              <p:spPr bwMode="auto">
                <a:xfrm flipH="1" flipV="1">
                  <a:off x="8459787" y="5467118"/>
                  <a:ext cx="2355850" cy="14964"/>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Line 220"/>
                <p:cNvSpPr>
                  <a:spLocks noChangeShapeType="1"/>
                </p:cNvSpPr>
                <p:nvPr/>
              </p:nvSpPr>
              <p:spPr bwMode="auto">
                <a:xfrm flipH="1">
                  <a:off x="7940674" y="5046662"/>
                  <a:ext cx="977897" cy="41676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Line 223"/>
                <p:cNvSpPr>
                  <a:spLocks noChangeShapeType="1"/>
                </p:cNvSpPr>
                <p:nvPr/>
              </p:nvSpPr>
              <p:spPr bwMode="auto">
                <a:xfrm flipH="1">
                  <a:off x="5547941" y="5463422"/>
                  <a:ext cx="2386702" cy="27282"/>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Rectangle 224"/>
                <p:cNvSpPr>
                  <a:spLocks noChangeArrowheads="1"/>
                </p:cNvSpPr>
                <p:nvPr/>
              </p:nvSpPr>
              <p:spPr bwMode="auto">
                <a:xfrm>
                  <a:off x="8918575" y="4913313"/>
                  <a:ext cx="214312" cy="2667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Rectangle 225"/>
                <p:cNvSpPr>
                  <a:spLocks noChangeArrowheads="1"/>
                </p:cNvSpPr>
                <p:nvPr/>
              </p:nvSpPr>
              <p:spPr bwMode="auto">
                <a:xfrm>
                  <a:off x="8918575" y="4913313"/>
                  <a:ext cx="21431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Rectangle 226"/>
                <p:cNvSpPr>
                  <a:spLocks noChangeArrowheads="1"/>
                </p:cNvSpPr>
                <p:nvPr/>
              </p:nvSpPr>
              <p:spPr bwMode="auto">
                <a:xfrm>
                  <a:off x="8966201" y="4960821"/>
                  <a:ext cx="182562"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smtClean="0">
                      <a:ln>
                        <a:noFill/>
                      </a:ln>
                      <a:solidFill>
                        <a:srgbClr val="000000"/>
                      </a:solidFill>
                      <a:effectLst/>
                      <a:latin typeface="Times New Roman" panose="02020603050405020304" pitchFamily="18" charset="0"/>
                    </a:rPr>
                    <a:t>H</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68" name="Line 227"/>
                <p:cNvSpPr>
                  <a:spLocks noChangeShapeType="1"/>
                </p:cNvSpPr>
                <p:nvPr/>
              </p:nvSpPr>
              <p:spPr bwMode="auto">
                <a:xfrm flipH="1">
                  <a:off x="7054850" y="5046663"/>
                  <a:ext cx="211137" cy="0"/>
                </a:xfrm>
                <a:prstGeom prst="line">
                  <a:avLst/>
                </a:prstGeom>
                <a:noFill/>
                <a:ln w="14288" cap="rnd">
                  <a:solidFill>
                    <a:srgbClr val="0070C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28"/>
                <p:cNvSpPr>
                  <a:spLocks/>
                </p:cNvSpPr>
                <p:nvPr/>
              </p:nvSpPr>
              <p:spPr bwMode="auto">
                <a:xfrm>
                  <a:off x="6940550" y="5005388"/>
                  <a:ext cx="123825" cy="82550"/>
                </a:xfrm>
                <a:custGeom>
                  <a:avLst/>
                  <a:gdLst>
                    <a:gd name="T0" fmla="*/ 78 w 78"/>
                    <a:gd name="T1" fmla="*/ 52 h 52"/>
                    <a:gd name="T2" fmla="*/ 0 w 78"/>
                    <a:gd name="T3" fmla="*/ 26 h 52"/>
                    <a:gd name="T4" fmla="*/ 78 w 78"/>
                    <a:gd name="T5" fmla="*/ 0 h 52"/>
                    <a:gd name="T6" fmla="*/ 78 w 78"/>
                    <a:gd name="T7" fmla="*/ 52 h 52"/>
                  </a:gdLst>
                  <a:ahLst/>
                  <a:cxnLst>
                    <a:cxn ang="0">
                      <a:pos x="T0" y="T1"/>
                    </a:cxn>
                    <a:cxn ang="0">
                      <a:pos x="T2" y="T3"/>
                    </a:cxn>
                    <a:cxn ang="0">
                      <a:pos x="T4" y="T5"/>
                    </a:cxn>
                    <a:cxn ang="0">
                      <a:pos x="T6" y="T7"/>
                    </a:cxn>
                  </a:cxnLst>
                  <a:rect l="0" t="0" r="r" b="b"/>
                  <a:pathLst>
                    <a:path w="78" h="52">
                      <a:moveTo>
                        <a:pt x="78" y="52"/>
                      </a:moveTo>
                      <a:lnTo>
                        <a:pt x="0" y="26"/>
                      </a:lnTo>
                      <a:lnTo>
                        <a:pt x="78" y="0"/>
                      </a:lnTo>
                      <a:lnTo>
                        <a:pt x="78" y="52"/>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Line 229"/>
                <p:cNvSpPr>
                  <a:spLocks noChangeShapeType="1"/>
                </p:cNvSpPr>
                <p:nvPr/>
              </p:nvSpPr>
              <p:spPr bwMode="auto">
                <a:xfrm>
                  <a:off x="7143750" y="5046663"/>
                  <a:ext cx="9525" cy="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30"/>
                <p:cNvSpPr>
                  <a:spLocks/>
                </p:cNvSpPr>
                <p:nvPr/>
              </p:nvSpPr>
              <p:spPr bwMode="auto">
                <a:xfrm>
                  <a:off x="7142163" y="500538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Line 231"/>
                <p:cNvSpPr>
                  <a:spLocks noChangeShapeType="1"/>
                </p:cNvSpPr>
                <p:nvPr/>
              </p:nvSpPr>
              <p:spPr bwMode="auto">
                <a:xfrm>
                  <a:off x="5495925" y="5046663"/>
                  <a:ext cx="1160462" cy="0"/>
                </a:xfrm>
                <a:prstGeom prst="line">
                  <a:avLst/>
                </a:prstGeom>
                <a:noFill/>
                <a:ln w="1428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32"/>
                <p:cNvSpPr>
                  <a:spLocks/>
                </p:cNvSpPr>
                <p:nvPr/>
              </p:nvSpPr>
              <p:spPr bwMode="auto">
                <a:xfrm>
                  <a:off x="6646863" y="5005388"/>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Line 233"/>
                <p:cNvSpPr>
                  <a:spLocks noChangeShapeType="1"/>
                </p:cNvSpPr>
                <p:nvPr/>
              </p:nvSpPr>
              <p:spPr bwMode="auto">
                <a:xfrm>
                  <a:off x="6940550" y="5046662"/>
                  <a:ext cx="327025" cy="205533"/>
                </a:xfrm>
                <a:prstGeom prst="line">
                  <a:avLst/>
                </a:prstGeom>
                <a:noFill/>
                <a:ln w="14288"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Rectangle 234"/>
                <p:cNvSpPr>
                  <a:spLocks noChangeArrowheads="1"/>
                </p:cNvSpPr>
                <p:nvPr/>
              </p:nvSpPr>
              <p:spPr bwMode="auto">
                <a:xfrm>
                  <a:off x="6770688" y="4913313"/>
                  <a:ext cx="169862" cy="266700"/>
                </a:xfrm>
                <a:prstGeom prst="rect">
                  <a:avLst/>
                </a:prstGeom>
                <a:solidFill>
                  <a:srgbClr val="B7DD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Rectangle 235"/>
                <p:cNvSpPr>
                  <a:spLocks noChangeArrowheads="1"/>
                </p:cNvSpPr>
                <p:nvPr/>
              </p:nvSpPr>
              <p:spPr bwMode="auto">
                <a:xfrm>
                  <a:off x="6770688" y="4913313"/>
                  <a:ext cx="16986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Rectangle 236"/>
                <p:cNvSpPr>
                  <a:spLocks noChangeArrowheads="1"/>
                </p:cNvSpPr>
                <p:nvPr/>
              </p:nvSpPr>
              <p:spPr bwMode="auto">
                <a:xfrm>
                  <a:off x="6817375" y="4962525"/>
                  <a:ext cx="163512"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smtClean="0">
                      <a:ln>
                        <a:noFill/>
                      </a:ln>
                      <a:solidFill>
                        <a:srgbClr val="000000"/>
                      </a:solidFill>
                      <a:effectLst/>
                      <a:latin typeface="Times New Roman" panose="02020603050405020304" pitchFamily="18" charset="0"/>
                    </a:rPr>
                    <a:t>Z</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78" name="Rectangle 237"/>
                <p:cNvSpPr>
                  <a:spLocks noChangeArrowheads="1"/>
                </p:cNvSpPr>
                <p:nvPr/>
              </p:nvSpPr>
              <p:spPr bwMode="auto">
                <a:xfrm>
                  <a:off x="9458325" y="4913313"/>
                  <a:ext cx="169862" cy="266700"/>
                </a:xfrm>
                <a:prstGeom prst="rect">
                  <a:avLst/>
                </a:prstGeom>
                <a:solidFill>
                  <a:srgbClr val="B7DD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Rectangle 238"/>
                <p:cNvSpPr>
                  <a:spLocks noChangeArrowheads="1"/>
                </p:cNvSpPr>
                <p:nvPr/>
              </p:nvSpPr>
              <p:spPr bwMode="auto">
                <a:xfrm>
                  <a:off x="9458325" y="4913313"/>
                  <a:ext cx="169862" cy="266700"/>
                </a:xfrm>
                <a:prstGeom prst="rect">
                  <a:avLst/>
                </a:pr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Rectangle 239"/>
                <p:cNvSpPr>
                  <a:spLocks noChangeArrowheads="1"/>
                </p:cNvSpPr>
                <p:nvPr/>
              </p:nvSpPr>
              <p:spPr bwMode="auto">
                <a:xfrm>
                  <a:off x="9506684" y="4960821"/>
                  <a:ext cx="16192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200" b="1" i="0" u="none" strike="noStrike" cap="none" normalizeH="0" baseline="0" dirty="0" smtClean="0">
                      <a:ln>
                        <a:noFill/>
                      </a:ln>
                      <a:solidFill>
                        <a:srgbClr val="000000"/>
                      </a:solidFill>
                      <a:effectLst/>
                      <a:latin typeface="Times New Roman" panose="02020603050405020304" pitchFamily="18" charset="0"/>
                    </a:rPr>
                    <a:t>Z</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sp>
              <p:nvSpPr>
                <p:cNvPr id="81" name="Freeform 117"/>
                <p:cNvSpPr>
                  <a:spLocks/>
                </p:cNvSpPr>
                <p:nvPr/>
              </p:nvSpPr>
              <p:spPr bwMode="auto">
                <a:xfrm>
                  <a:off x="10821668" y="5439253"/>
                  <a:ext cx="123825" cy="82550"/>
                </a:xfrm>
                <a:custGeom>
                  <a:avLst/>
                  <a:gdLst>
                    <a:gd name="T0" fmla="*/ 0 w 78"/>
                    <a:gd name="T1" fmla="*/ 0 h 52"/>
                    <a:gd name="T2" fmla="*/ 78 w 78"/>
                    <a:gd name="T3" fmla="*/ 26 h 52"/>
                    <a:gd name="T4" fmla="*/ 0 w 78"/>
                    <a:gd name="T5" fmla="*/ 52 h 52"/>
                    <a:gd name="T6" fmla="*/ 0 w 78"/>
                    <a:gd name="T7" fmla="*/ 0 h 52"/>
                  </a:gdLst>
                  <a:ahLst/>
                  <a:cxnLst>
                    <a:cxn ang="0">
                      <a:pos x="T0" y="T1"/>
                    </a:cxn>
                    <a:cxn ang="0">
                      <a:pos x="T2" y="T3"/>
                    </a:cxn>
                    <a:cxn ang="0">
                      <a:pos x="T4" y="T5"/>
                    </a:cxn>
                    <a:cxn ang="0">
                      <a:pos x="T6" y="T7"/>
                    </a:cxn>
                  </a:cxnLst>
                  <a:rect l="0" t="0" r="r" b="b"/>
                  <a:pathLst>
                    <a:path w="78" h="52">
                      <a:moveTo>
                        <a:pt x="0" y="0"/>
                      </a:moveTo>
                      <a:lnTo>
                        <a:pt x="78" y="26"/>
                      </a:lnTo>
                      <a:lnTo>
                        <a:pt x="0" y="52"/>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5" name="直接连接符 4"/>
            <p:cNvCxnSpPr/>
            <p:nvPr/>
          </p:nvCxnSpPr>
          <p:spPr>
            <a:xfrm>
              <a:off x="8483402" y="4963844"/>
              <a:ext cx="536327" cy="15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2" name="页脚占位符 181"/>
          <p:cNvSpPr>
            <a:spLocks noGrp="1"/>
          </p:cNvSpPr>
          <p:nvPr>
            <p:ph type="ftr" sz="quarter" idx="11"/>
          </p:nvPr>
        </p:nvSpPr>
        <p:spPr/>
        <p:txBody>
          <a:bodyPr/>
          <a:lstStyle/>
          <a:p>
            <a:r>
              <a:rPr lang="en-US" altLang="zh-CN" smtClean="0"/>
              <a:t>Yiwei Wang, 24 Oct. 2022</a:t>
            </a:r>
            <a:endParaRPr lang="zh-CN" altLang="en-US"/>
          </a:p>
        </p:txBody>
      </p:sp>
      <p:sp>
        <p:nvSpPr>
          <p:cNvPr id="180" name="文本框 179"/>
          <p:cNvSpPr txBox="1"/>
          <p:nvPr/>
        </p:nvSpPr>
        <p:spPr>
          <a:xfrm>
            <a:off x="6046788" y="6083384"/>
            <a:ext cx="3684469" cy="338554"/>
          </a:xfrm>
          <a:prstGeom prst="rect">
            <a:avLst/>
          </a:prstGeom>
          <a:noFill/>
        </p:spPr>
        <p:txBody>
          <a:bodyPr wrap="square" rtlCol="0">
            <a:spAutoFit/>
          </a:bodyPr>
          <a:lstStyle/>
          <a:p>
            <a:r>
              <a:rPr lang="en-US" altLang="zh-CN" sz="1600" dirty="0" smtClean="0"/>
              <a:t>*</a:t>
            </a:r>
            <a:r>
              <a:rPr lang="en-US" altLang="zh-CN" sz="1400" dirty="0" smtClean="0"/>
              <a:t>not fully implemented in the lattice yet </a:t>
            </a:r>
            <a:endParaRPr lang="zh-CN" altLang="en-US" sz="1600" dirty="0"/>
          </a:p>
        </p:txBody>
      </p:sp>
    </p:spTree>
    <p:extLst>
      <p:ext uri="{BB962C8B-B14F-4D97-AF65-F5344CB8AC3E}">
        <p14:creationId xmlns:p14="http://schemas.microsoft.com/office/powerpoint/2010/main" val="2242066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78012" y="176746"/>
            <a:ext cx="7886700" cy="742522"/>
          </a:xfrm>
        </p:spPr>
        <p:txBody>
          <a:bodyPr>
            <a:normAutofit/>
          </a:bodyPr>
          <a:lstStyle/>
          <a:p>
            <a:pPr algn="ctr"/>
            <a:r>
              <a:rPr lang="en-US" sz="3200" b="1" dirty="0">
                <a:solidFill>
                  <a:srgbClr val="0070C0"/>
                </a:solidFill>
                <a:latin typeface="+mn-lt"/>
              </a:rPr>
              <a:t>ARC region for </a:t>
            </a:r>
            <a:r>
              <a:rPr lang="en-US" sz="3200" b="1" dirty="0" smtClean="0">
                <a:solidFill>
                  <a:srgbClr val="0070C0"/>
                </a:solidFill>
                <a:latin typeface="+mn-lt"/>
              </a:rPr>
              <a:t>all modes</a:t>
            </a:r>
            <a:endParaRPr lang="en-US" sz="3200" b="1" dirty="0">
              <a:solidFill>
                <a:srgbClr val="0070C0"/>
              </a:solidFill>
              <a:latin typeface="+mn-lt"/>
            </a:endParaRPr>
          </a:p>
        </p:txBody>
      </p:sp>
      <p:sp>
        <p:nvSpPr>
          <p:cNvPr id="3" name="文本框 2"/>
          <p:cNvSpPr txBox="1"/>
          <p:nvPr/>
        </p:nvSpPr>
        <p:spPr>
          <a:xfrm>
            <a:off x="735871" y="900719"/>
            <a:ext cx="10937969" cy="1323439"/>
          </a:xfrm>
          <a:prstGeom prst="rect">
            <a:avLst/>
          </a:prstGeom>
          <a:noFill/>
        </p:spPr>
        <p:txBody>
          <a:bodyPr wrap="square" rtlCol="0">
            <a:spAutoFit/>
          </a:bodyPr>
          <a:lstStyle/>
          <a:p>
            <a:pPr marL="214313" indent="-214313">
              <a:buFont typeface="Arial" panose="020B0604020202020204" pitchFamily="34" charset="0"/>
              <a:buChar char="•"/>
            </a:pPr>
            <a:r>
              <a:rPr lang="en-US" altLang="zh-CN" sz="2000" dirty="0" smtClean="0">
                <a:cs typeface="Times New Roman" panose="02020603050405020304" pitchFamily="18" charset="0"/>
              </a:rPr>
              <a:t>Z and W modes need larger </a:t>
            </a:r>
            <a:r>
              <a:rPr lang="en-US" altLang="zh-CN" sz="2000" dirty="0">
                <a:cs typeface="Times New Roman" panose="02020603050405020304" pitchFamily="18" charset="0"/>
              </a:rPr>
              <a:t>momentum compaction factor </a:t>
            </a:r>
            <a:r>
              <a:rPr lang="en-US" altLang="zh-CN" sz="2000" dirty="0">
                <a:cs typeface="Times New Roman" panose="02020603050405020304" pitchFamily="18" charset="0"/>
                <a:sym typeface="Symbol" panose="05050102010706020507" pitchFamily="18" charset="2"/>
              </a:rPr>
              <a:t></a:t>
            </a:r>
            <a:r>
              <a:rPr lang="en-US" altLang="zh-CN" sz="2000" dirty="0">
                <a:cs typeface="Times New Roman" panose="02020603050405020304" pitchFamily="18" charset="0"/>
              </a:rPr>
              <a:t>p and thus larger emittance </a:t>
            </a:r>
            <a:r>
              <a:rPr lang="el-GR" altLang="zh-CN" sz="2000" dirty="0">
                <a:cs typeface="Times New Roman" panose="02020603050405020304" pitchFamily="18" charset="0"/>
              </a:rPr>
              <a:t>ε</a:t>
            </a:r>
            <a:r>
              <a:rPr lang="en-US" altLang="zh-CN" sz="2000" dirty="0">
                <a:cs typeface="Times New Roman" panose="02020603050405020304" pitchFamily="18" charset="0"/>
              </a:rPr>
              <a:t>x, Qs</a:t>
            </a:r>
          </a:p>
          <a:p>
            <a:pPr marL="671513" lvl="1" indent="-214313">
              <a:buFont typeface="Arial" panose="020B0604020202020204" pitchFamily="34" charset="0"/>
              <a:buChar char="•"/>
            </a:pPr>
            <a:r>
              <a:rPr lang="en-US" altLang="zh-CN" sz="2000" dirty="0" smtClean="0">
                <a:cs typeface="Times New Roman" panose="02020603050405020304" pitchFamily="18" charset="0"/>
              </a:rPr>
              <a:t>To suppress </a:t>
            </a:r>
            <a:r>
              <a:rPr lang="en-US" altLang="zh-CN" sz="2000" dirty="0">
                <a:cs typeface="Times New Roman" panose="02020603050405020304" pitchFamily="18" charset="0"/>
              </a:rPr>
              <a:t>the impedance </a:t>
            </a:r>
            <a:r>
              <a:rPr lang="en-US" altLang="zh-CN" sz="2000" dirty="0" smtClean="0">
                <a:cs typeface="Times New Roman" panose="02020603050405020304" pitchFamily="18" charset="0"/>
              </a:rPr>
              <a:t>induced instability at Z mode</a:t>
            </a:r>
          </a:p>
          <a:p>
            <a:pPr marL="671513" lvl="1" indent="-214313">
              <a:buFont typeface="Arial" panose="020B0604020202020204" pitchFamily="34" charset="0"/>
              <a:buChar char="•"/>
            </a:pPr>
            <a:r>
              <a:rPr lang="en-US" altLang="zh-CN" sz="2000" dirty="0" smtClean="0">
                <a:cs typeface="Times New Roman" panose="02020603050405020304" pitchFamily="18" charset="0"/>
              </a:rPr>
              <a:t>To increase </a:t>
            </a:r>
            <a:r>
              <a:rPr lang="en-US" altLang="zh-CN" sz="2000" dirty="0">
                <a:cs typeface="Times New Roman" panose="02020603050405020304" pitchFamily="18" charset="0"/>
              </a:rPr>
              <a:t>stable tune area if </a:t>
            </a:r>
            <a:r>
              <a:rPr lang="en-US" altLang="zh-CN" sz="2000" dirty="0" smtClean="0">
                <a:cs typeface="Times New Roman" panose="02020603050405020304" pitchFamily="18" charset="0"/>
              </a:rPr>
              <a:t>considering </a:t>
            </a:r>
            <a:r>
              <a:rPr lang="en-US" altLang="zh-CN" sz="2000" dirty="0">
                <a:cs typeface="Times New Roman" panose="02020603050405020304" pitchFamily="18" charset="0"/>
              </a:rPr>
              <a:t>beam-beam effect and impedance </a:t>
            </a:r>
            <a:r>
              <a:rPr lang="en-US" altLang="zh-CN" sz="2000" dirty="0" smtClean="0">
                <a:cs typeface="Times New Roman" panose="02020603050405020304" pitchFamily="18" charset="0"/>
              </a:rPr>
              <a:t>consistently at W and Z modes</a:t>
            </a:r>
            <a:endParaRPr lang="en-US" altLang="zh-CN" sz="2000" dirty="0">
              <a:cs typeface="Times New Roman" panose="02020603050405020304" pitchFamily="18" charset="0"/>
            </a:endParaRPr>
          </a:p>
        </p:txBody>
      </p:sp>
      <p:pic>
        <p:nvPicPr>
          <p:cNvPr id="12" name="内容占位符 3">
            <a:extLst>
              <a:ext uri="{FF2B5EF4-FFF2-40B4-BE49-F238E27FC236}">
                <a16:creationId xmlns:a16="http://schemas.microsoft.com/office/drawing/2014/main" id="{2A5B1F4C-88F8-4778-A262-2AAD0B648424}"/>
              </a:ext>
            </a:extLst>
          </p:cNvPr>
          <p:cNvPicPr>
            <a:picLocks noChangeAspect="1"/>
          </p:cNvPicPr>
          <p:nvPr/>
        </p:nvPicPr>
        <p:blipFill>
          <a:blip r:embed="rId3"/>
          <a:stretch>
            <a:fillRect/>
          </a:stretch>
        </p:blipFill>
        <p:spPr>
          <a:xfrm>
            <a:off x="5463363" y="2485508"/>
            <a:ext cx="4423664" cy="2212644"/>
          </a:xfrm>
          <a:prstGeom prst="rect">
            <a:avLst/>
          </a:prstGeom>
        </p:spPr>
      </p:pic>
      <p:sp>
        <p:nvSpPr>
          <p:cNvPr id="13" name="文本框 12">
            <a:extLst>
              <a:ext uri="{FF2B5EF4-FFF2-40B4-BE49-F238E27FC236}">
                <a16:creationId xmlns:a16="http://schemas.microsoft.com/office/drawing/2014/main" id="{72D6FA00-DBE2-472F-A04D-C65B78EEF931}"/>
              </a:ext>
            </a:extLst>
          </p:cNvPr>
          <p:cNvSpPr txBox="1"/>
          <p:nvPr/>
        </p:nvSpPr>
        <p:spPr>
          <a:xfrm>
            <a:off x="5791689" y="2162119"/>
            <a:ext cx="5523355" cy="307777"/>
          </a:xfrm>
          <a:prstGeom prst="rect">
            <a:avLst/>
          </a:prstGeom>
          <a:noFill/>
        </p:spPr>
        <p:txBody>
          <a:bodyPr wrap="square" rtlCol="0">
            <a:spAutoFit/>
          </a:bodyPr>
          <a:lstStyle/>
          <a:p>
            <a:r>
              <a:rPr lang="en-US" altLang="zh-CN" sz="1400" b="1" dirty="0">
                <a:latin typeface="Calibri" charset="0"/>
                <a:ea typeface="宋体" charset="0"/>
              </a:rPr>
              <a:t>stable tune area </a:t>
            </a:r>
            <a:r>
              <a:rPr lang="en-US" altLang="zh-CN" sz="1400" b="1" dirty="0" smtClean="0">
                <a:latin typeface="Calibri" charset="0"/>
                <a:ea typeface="宋体" charset="0"/>
              </a:rPr>
              <a:t>with both beam-beam </a:t>
            </a:r>
            <a:r>
              <a:rPr lang="en-US" altLang="zh-CN" sz="1400" b="1" dirty="0">
                <a:latin typeface="Calibri" charset="0"/>
                <a:ea typeface="宋体" charset="0"/>
              </a:rPr>
              <a:t>and </a:t>
            </a:r>
            <a:r>
              <a:rPr lang="en-US" altLang="zh-CN" sz="1400" b="1" dirty="0" smtClean="0">
                <a:latin typeface="Calibri" charset="0"/>
                <a:ea typeface="宋体" charset="0"/>
              </a:rPr>
              <a:t>impedance  (Z mode 90/90)</a:t>
            </a:r>
            <a:endParaRPr lang="zh-CN" altLang="en-US" sz="1400" b="1" dirty="0">
              <a:latin typeface="Calibri" charset="0"/>
              <a:ea typeface="宋体" charset="0"/>
            </a:endParaRPr>
          </a:p>
        </p:txBody>
      </p:sp>
      <p:sp>
        <p:nvSpPr>
          <p:cNvPr id="4" name="矩形 3"/>
          <p:cNvSpPr/>
          <p:nvPr/>
        </p:nvSpPr>
        <p:spPr>
          <a:xfrm>
            <a:off x="9717187" y="2509462"/>
            <a:ext cx="2550714" cy="307777"/>
          </a:xfrm>
          <a:prstGeom prst="rect">
            <a:avLst/>
          </a:prstGeom>
        </p:spPr>
        <p:txBody>
          <a:bodyPr wrap="square">
            <a:spAutoFit/>
          </a:bodyPr>
          <a:lstStyle/>
          <a:p>
            <a:pPr>
              <a:spcBef>
                <a:spcPts val="450"/>
              </a:spcBef>
            </a:pPr>
            <a:r>
              <a:rPr lang="en-US" altLang="zh-CN" sz="1400" dirty="0">
                <a:cs typeface="Times New Roman" panose="02020603050405020304" pitchFamily="18" charset="0"/>
              </a:rPr>
              <a:t>Yuan </a:t>
            </a:r>
            <a:r>
              <a:rPr lang="en-US" altLang="zh-CN" sz="1400" dirty="0" smtClean="0">
                <a:cs typeface="Times New Roman" panose="02020603050405020304" pitchFamily="18" charset="0"/>
              </a:rPr>
              <a:t>Zhang</a:t>
            </a:r>
            <a:endParaRPr lang="en-US" altLang="zh-CN" sz="1400" dirty="0">
              <a:cs typeface="Times New Roman" panose="02020603050405020304" pitchFamily="18" charset="0"/>
            </a:endParaRPr>
          </a:p>
        </p:txBody>
      </p:sp>
      <p:graphicFrame>
        <p:nvGraphicFramePr>
          <p:cNvPr id="24" name="对象 23">
            <a:extLst>
              <a:ext uri="{FF2B5EF4-FFF2-40B4-BE49-F238E27FC236}">
                <a16:creationId xmlns:a16="http://schemas.microsoft.com/office/drawing/2014/main" id="{CA2C342B-00AF-41F6-AFA1-3A74A0832037}"/>
              </a:ext>
            </a:extLst>
          </p:cNvPr>
          <p:cNvGraphicFramePr>
            <a:graphicFrameLocks noChangeAspect="1"/>
          </p:cNvGraphicFramePr>
          <p:nvPr>
            <p:extLst/>
          </p:nvPr>
        </p:nvGraphicFramePr>
        <p:xfrm>
          <a:off x="1418314" y="2878007"/>
          <a:ext cx="1787572" cy="1057436"/>
        </p:xfrm>
        <a:graphic>
          <a:graphicData uri="http://schemas.openxmlformats.org/presentationml/2006/ole">
            <mc:AlternateContent xmlns:mc="http://schemas.openxmlformats.org/markup-compatibility/2006">
              <mc:Choice xmlns:v="urn:schemas-microsoft-com:vml" Requires="v">
                <p:oleObj spid="_x0000_s10657" name="公式" r:id="rId4" imgW="1270000" imgH="749300" progId="Equation.3">
                  <p:embed/>
                </p:oleObj>
              </mc:Choice>
              <mc:Fallback>
                <p:oleObj name="公式" r:id="rId4" imgW="1270000" imgH="749300" progId="Equation.3">
                  <p:embed/>
                  <p:pic>
                    <p:nvPicPr>
                      <p:cNvPr id="24" name="对象 23">
                        <a:extLst>
                          <a:ext uri="{FF2B5EF4-FFF2-40B4-BE49-F238E27FC236}">
                            <a16:creationId xmlns:a16="http://schemas.microsoft.com/office/drawing/2014/main" id="{CA2C342B-00AF-41F6-AFA1-3A74A08320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8314" y="2878007"/>
                        <a:ext cx="1787572" cy="1057436"/>
                      </a:xfrm>
                      <a:prstGeom prst="rect">
                        <a:avLst/>
                      </a:prstGeom>
                      <a:noFill/>
                      <a:ln>
                        <a:noFill/>
                      </a:ln>
                      <a:extLst/>
                    </p:spPr>
                  </p:pic>
                </p:oleObj>
              </mc:Fallback>
            </mc:AlternateContent>
          </a:graphicData>
        </a:graphic>
      </p:graphicFrame>
      <p:sp>
        <p:nvSpPr>
          <p:cNvPr id="5" name="矩形 4"/>
          <p:cNvSpPr/>
          <p:nvPr/>
        </p:nvSpPr>
        <p:spPr>
          <a:xfrm>
            <a:off x="1418314" y="2220112"/>
            <a:ext cx="1788118" cy="307777"/>
          </a:xfrm>
          <a:prstGeom prst="rect">
            <a:avLst/>
          </a:prstGeom>
        </p:spPr>
        <p:txBody>
          <a:bodyPr wrap="none">
            <a:spAutoFit/>
          </a:bodyPr>
          <a:lstStyle/>
          <a:p>
            <a:pPr algn="just">
              <a:spcBef>
                <a:spcPts val="800"/>
              </a:spcBef>
            </a:pPr>
            <a:r>
              <a:rPr lang="en-US" altLang="zh-CN" sz="1400" b="1" dirty="0">
                <a:latin typeface="Calibri" charset="0"/>
                <a:ea typeface="宋体" charset="0"/>
              </a:rPr>
              <a:t>Microwave instability</a:t>
            </a:r>
          </a:p>
        </p:txBody>
      </p:sp>
      <p:sp>
        <p:nvSpPr>
          <p:cNvPr id="31" name="矩形 30"/>
          <p:cNvSpPr/>
          <p:nvPr/>
        </p:nvSpPr>
        <p:spPr>
          <a:xfrm>
            <a:off x="711059" y="4501220"/>
            <a:ext cx="10603985" cy="400110"/>
          </a:xfrm>
          <a:prstGeom prst="rect">
            <a:avLst/>
          </a:prstGeom>
        </p:spPr>
        <p:txBody>
          <a:bodyPr wrap="square">
            <a:spAutoFit/>
          </a:bodyPr>
          <a:lstStyle/>
          <a:p>
            <a:pPr marL="671513" lvl="1" indent="-214313">
              <a:buFont typeface="Arial" panose="020B0604020202020204" pitchFamily="34" charset="0"/>
              <a:buChar char="•"/>
            </a:pPr>
            <a:r>
              <a:rPr lang="en-US" altLang="zh-CN" sz="2000" b="1" dirty="0">
                <a:cs typeface="Times New Roman" panose="02020603050405020304" pitchFamily="18" charset="0"/>
              </a:rPr>
              <a:t>Phase advance reduced from 90</a:t>
            </a:r>
            <a:r>
              <a:rPr lang="en-US" altLang="zh-CN" sz="2000" b="1" dirty="0">
                <a:cs typeface="Times New Roman" panose="02020603050405020304" pitchFamily="18" charset="0"/>
                <a:sym typeface="Symbol" panose="05050102010706020507" pitchFamily="18" charset="2"/>
              </a:rPr>
              <a:t></a:t>
            </a:r>
            <a:r>
              <a:rPr lang="en-US" altLang="zh-CN" sz="2000" b="1" dirty="0">
                <a:cs typeface="Times New Roman" panose="02020603050405020304" pitchFamily="18" charset="0"/>
              </a:rPr>
              <a:t> to 60</a:t>
            </a:r>
            <a:r>
              <a:rPr lang="en-US" altLang="zh-CN" sz="2000" b="1" dirty="0">
                <a:cs typeface="Times New Roman" panose="02020603050405020304" pitchFamily="18" charset="0"/>
                <a:sym typeface="Symbol" panose="05050102010706020507" pitchFamily="18" charset="2"/>
              </a:rPr>
              <a:t> </a:t>
            </a:r>
            <a:r>
              <a:rPr lang="en-US" altLang="zh-CN" sz="2000" dirty="0" smtClean="0">
                <a:cs typeface="Times New Roman" panose="02020603050405020304" pitchFamily="18" charset="0"/>
              </a:rPr>
              <a:t>for W and Z modes</a:t>
            </a:r>
            <a:endParaRPr lang="en-US" altLang="zh-CN" sz="2000" dirty="0">
              <a:cs typeface="Times New Roman" panose="02020603050405020304" pitchFamily="18" charset="0"/>
            </a:endParaRPr>
          </a:p>
        </p:txBody>
      </p:sp>
      <p:sp>
        <p:nvSpPr>
          <p:cNvPr id="32" name="矩形 31"/>
          <p:cNvSpPr/>
          <p:nvPr/>
        </p:nvSpPr>
        <p:spPr>
          <a:xfrm>
            <a:off x="3381520" y="2529707"/>
            <a:ext cx="2213315" cy="523220"/>
          </a:xfrm>
          <a:prstGeom prst="rect">
            <a:avLst/>
          </a:prstGeom>
        </p:spPr>
        <p:txBody>
          <a:bodyPr wrap="square">
            <a:spAutoFit/>
          </a:bodyPr>
          <a:lstStyle/>
          <a:p>
            <a:r>
              <a:rPr lang="en-US" altLang="zh-CN" sz="1400" dirty="0" smtClean="0"/>
              <a:t>Na  Wang, </a:t>
            </a:r>
          </a:p>
          <a:p>
            <a:r>
              <a:rPr lang="en-US" altLang="zh-CN" sz="1400" dirty="0" smtClean="0"/>
              <a:t>CEPC Day, March 2020</a:t>
            </a:r>
            <a:endParaRPr lang="en-US" altLang="zh-CN" sz="2400" dirty="0">
              <a:cs typeface="Times New Roman" panose="02020603050405020304" pitchFamily="18" charset="0"/>
            </a:endParaRPr>
          </a:p>
        </p:txBody>
      </p:sp>
      <p:pic>
        <p:nvPicPr>
          <p:cNvPr id="18" name="Picture 8" descr="logo_main20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dministrator\Desktop\111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5"/>
          <p:cNvGrpSpPr/>
          <p:nvPr/>
        </p:nvGrpSpPr>
        <p:grpSpPr>
          <a:xfrm>
            <a:off x="1270533" y="4937360"/>
            <a:ext cx="3424559" cy="1529554"/>
            <a:chOff x="1303757" y="4937359"/>
            <a:chExt cx="2738132" cy="1684065"/>
          </a:xfrm>
        </p:grpSpPr>
        <p:pic>
          <p:nvPicPr>
            <p:cNvPr id="20" name="图片 19"/>
            <p:cNvPicPr>
              <a:picLocks noChangeAspect="1"/>
            </p:cNvPicPr>
            <p:nvPr/>
          </p:nvPicPr>
          <p:blipFill>
            <a:blip r:embed="rId8"/>
            <a:stretch>
              <a:fillRect/>
            </a:stretch>
          </p:blipFill>
          <p:spPr>
            <a:xfrm>
              <a:off x="1303757" y="4937359"/>
              <a:ext cx="2578626" cy="1684065"/>
            </a:xfrm>
            <a:prstGeom prst="rect">
              <a:avLst/>
            </a:prstGeom>
          </p:spPr>
        </p:pic>
        <p:sp>
          <p:nvSpPr>
            <p:cNvPr id="22" name="矩形 21"/>
            <p:cNvSpPr/>
            <p:nvPr/>
          </p:nvSpPr>
          <p:spPr>
            <a:xfrm>
              <a:off x="1418314" y="5376204"/>
              <a:ext cx="2623575" cy="338554"/>
            </a:xfrm>
            <a:prstGeom prst="rect">
              <a:avLst/>
            </a:prstGeom>
          </p:spPr>
          <p:txBody>
            <a:bodyPr wrap="square">
              <a:spAutoFit/>
            </a:bodyPr>
            <a:lstStyle/>
            <a:p>
              <a:pPr marL="800100" lvl="2" indent="-342900"/>
              <a:r>
                <a:rPr lang="en-US" altLang="zh-CN" sz="1600" dirty="0" smtClean="0"/>
                <a:t>H/tt mode </a:t>
              </a:r>
              <a:r>
                <a:rPr lang="en-US" altLang="zh-CN" sz="1600" dirty="0" smtClean="0">
                  <a:cs typeface="Times New Roman" panose="02020603050405020304" pitchFamily="18" charset="0"/>
                </a:rPr>
                <a:t>90</a:t>
              </a:r>
              <a:r>
                <a:rPr lang="en-US" altLang="zh-CN" sz="1600" dirty="0" smtClean="0">
                  <a:cs typeface="Times New Roman" panose="02020603050405020304" pitchFamily="18" charset="0"/>
                  <a:sym typeface="Symbol" panose="05050102010706020507" pitchFamily="18" charset="2"/>
                </a:rPr>
                <a:t>/</a:t>
              </a:r>
              <a:r>
                <a:rPr lang="en-US" altLang="zh-CN" sz="1600" dirty="0">
                  <a:cs typeface="Times New Roman" panose="02020603050405020304" pitchFamily="18" charset="0"/>
                </a:rPr>
                <a:t> 90</a:t>
              </a:r>
              <a:r>
                <a:rPr lang="en-US" altLang="zh-CN" sz="1600" dirty="0">
                  <a:cs typeface="Times New Roman" panose="02020603050405020304" pitchFamily="18" charset="0"/>
                  <a:sym typeface="Symbol" panose="05050102010706020507" pitchFamily="18" charset="2"/>
                </a:rPr>
                <a:t></a:t>
              </a:r>
              <a:r>
                <a:rPr lang="en-US" altLang="zh-CN" sz="1600" dirty="0">
                  <a:cs typeface="Times New Roman" panose="02020603050405020304" pitchFamily="18" charset="0"/>
                </a:rPr>
                <a:t> </a:t>
              </a:r>
              <a:endParaRPr lang="en-US" altLang="zh-CN" sz="1600" dirty="0"/>
            </a:p>
          </p:txBody>
        </p:sp>
      </p:grpSp>
      <p:grpSp>
        <p:nvGrpSpPr>
          <p:cNvPr id="8" name="组合 7"/>
          <p:cNvGrpSpPr/>
          <p:nvPr/>
        </p:nvGrpSpPr>
        <p:grpSpPr>
          <a:xfrm>
            <a:off x="6255739" y="4901331"/>
            <a:ext cx="3292707" cy="1565582"/>
            <a:chOff x="6085899" y="4898592"/>
            <a:chExt cx="2752218" cy="1754083"/>
          </a:xfrm>
        </p:grpSpPr>
        <p:pic>
          <p:nvPicPr>
            <p:cNvPr id="21" name="图片 20"/>
            <p:cNvPicPr>
              <a:picLocks noChangeAspect="1"/>
            </p:cNvPicPr>
            <p:nvPr/>
          </p:nvPicPr>
          <p:blipFill>
            <a:blip r:embed="rId9"/>
            <a:stretch>
              <a:fillRect/>
            </a:stretch>
          </p:blipFill>
          <p:spPr>
            <a:xfrm>
              <a:off x="6148745" y="4898592"/>
              <a:ext cx="2689372" cy="1754083"/>
            </a:xfrm>
            <a:prstGeom prst="rect">
              <a:avLst/>
            </a:prstGeom>
          </p:spPr>
        </p:pic>
        <p:sp>
          <p:nvSpPr>
            <p:cNvPr id="23" name="矩形 22"/>
            <p:cNvSpPr/>
            <p:nvPr/>
          </p:nvSpPr>
          <p:spPr>
            <a:xfrm>
              <a:off x="6085899" y="5357974"/>
              <a:ext cx="2689373" cy="338554"/>
            </a:xfrm>
            <a:prstGeom prst="rect">
              <a:avLst/>
            </a:prstGeom>
          </p:spPr>
          <p:txBody>
            <a:bodyPr wrap="square">
              <a:spAutoFit/>
            </a:bodyPr>
            <a:lstStyle/>
            <a:p>
              <a:pPr marL="800100" lvl="2" indent="-342900"/>
              <a:r>
                <a:rPr lang="en-US" altLang="zh-CN" sz="1600" dirty="0" smtClean="0"/>
                <a:t>W/Z mode </a:t>
              </a:r>
              <a:r>
                <a:rPr lang="en-US" altLang="zh-CN" sz="1600" dirty="0" smtClean="0">
                  <a:cs typeface="Times New Roman" panose="02020603050405020304" pitchFamily="18" charset="0"/>
                </a:rPr>
                <a:t>60</a:t>
              </a:r>
              <a:r>
                <a:rPr lang="en-US" altLang="zh-CN" sz="1600" dirty="0">
                  <a:cs typeface="Times New Roman" panose="02020603050405020304" pitchFamily="18" charset="0"/>
                  <a:sym typeface="Symbol" panose="05050102010706020507" pitchFamily="18" charset="2"/>
                </a:rPr>
                <a:t>/</a:t>
              </a:r>
              <a:r>
                <a:rPr lang="en-US" altLang="zh-CN" sz="1600" dirty="0">
                  <a:cs typeface="Times New Roman" panose="02020603050405020304" pitchFamily="18" charset="0"/>
                </a:rPr>
                <a:t> </a:t>
              </a:r>
              <a:r>
                <a:rPr lang="en-US" altLang="zh-CN" sz="1600" dirty="0" smtClean="0">
                  <a:cs typeface="Times New Roman" panose="02020603050405020304" pitchFamily="18" charset="0"/>
                </a:rPr>
                <a:t>60</a:t>
              </a:r>
              <a:r>
                <a:rPr lang="en-US" altLang="zh-CN" sz="1600" dirty="0">
                  <a:cs typeface="Times New Roman" panose="02020603050405020304" pitchFamily="18" charset="0"/>
                  <a:sym typeface="Symbol" panose="05050102010706020507" pitchFamily="18" charset="2"/>
                </a:rPr>
                <a:t></a:t>
              </a:r>
              <a:r>
                <a:rPr lang="en-US" altLang="zh-CN" sz="1600" dirty="0">
                  <a:cs typeface="Times New Roman" panose="02020603050405020304" pitchFamily="18" charset="0"/>
                </a:rPr>
                <a:t> </a:t>
              </a:r>
              <a:endParaRPr lang="en-US" altLang="zh-CN" sz="1600" dirty="0"/>
            </a:p>
          </p:txBody>
        </p:sp>
      </p:grpSp>
      <p:sp>
        <p:nvSpPr>
          <p:cNvPr id="7" name="灯片编号占位符 6"/>
          <p:cNvSpPr>
            <a:spLocks noGrp="1"/>
          </p:cNvSpPr>
          <p:nvPr>
            <p:ph type="sldNum" sz="quarter" idx="12"/>
          </p:nvPr>
        </p:nvSpPr>
        <p:spPr/>
        <p:txBody>
          <a:bodyPr/>
          <a:lstStyle/>
          <a:p>
            <a:fld id="{22E91457-C063-4D8E-B76C-6152AF5215F9}" type="slidenum">
              <a:rPr lang="zh-CN" altLang="en-US" smtClean="0"/>
              <a:t>7</a:t>
            </a:fld>
            <a:endParaRPr lang="zh-CN" altLang="en-US"/>
          </a:p>
        </p:txBody>
      </p:sp>
      <p:sp>
        <p:nvSpPr>
          <p:cNvPr id="9" name="页脚占位符 8"/>
          <p:cNvSpPr>
            <a:spLocks noGrp="1"/>
          </p:cNvSpPr>
          <p:nvPr>
            <p:ph type="ftr" sz="quarter" idx="11"/>
          </p:nvPr>
        </p:nvSpPr>
        <p:spPr/>
        <p:txBody>
          <a:bodyPr/>
          <a:lstStyle/>
          <a:p>
            <a:r>
              <a:rPr lang="en-US" altLang="zh-CN" smtClean="0"/>
              <a:t>Yiwei Wang, 24 Oct. 2022</a:t>
            </a:r>
            <a:endParaRPr lang="zh-CN" altLang="en-US"/>
          </a:p>
        </p:txBody>
      </p:sp>
    </p:spTree>
    <p:extLst>
      <p:ext uri="{BB962C8B-B14F-4D97-AF65-F5344CB8AC3E}">
        <p14:creationId xmlns:p14="http://schemas.microsoft.com/office/powerpoint/2010/main" val="2239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1816" y="232300"/>
            <a:ext cx="7105650" cy="888185"/>
          </a:xfrm>
        </p:spPr>
        <p:txBody>
          <a:bodyPr>
            <a:normAutofit fontScale="90000"/>
          </a:bodyPr>
          <a:lstStyle/>
          <a:p>
            <a:pPr marL="0" lvl="1" algn="ctr"/>
            <a:r>
              <a:rPr lang="en-US" altLang="zh-CN" sz="3200" b="1" kern="0" dirty="0" smtClean="0">
                <a:solidFill>
                  <a:srgbClr val="0070C0"/>
                </a:solidFill>
                <a:latin typeface="+mn-ea"/>
                <a:ea typeface="+mn-ea"/>
              </a:rPr>
              <a:t>Optimization of ARC aberration for Higgs/</a:t>
            </a:r>
            <a:r>
              <a:rPr lang="en-US" altLang="zh-CN" sz="3200" b="1" kern="0" dirty="0" err="1" smtClean="0">
                <a:solidFill>
                  <a:srgbClr val="0070C0"/>
                </a:solidFill>
                <a:latin typeface="+mn-ea"/>
                <a:ea typeface="+mn-ea"/>
              </a:rPr>
              <a:t>ttbar</a:t>
            </a:r>
            <a:r>
              <a:rPr lang="en-US" altLang="zh-CN" sz="3200" b="1" kern="0" dirty="0" smtClean="0">
                <a:solidFill>
                  <a:srgbClr val="0070C0"/>
                </a:solidFill>
                <a:latin typeface="+mn-ea"/>
                <a:ea typeface="+mn-ea"/>
              </a:rPr>
              <a:t> modes</a:t>
            </a:r>
            <a:endParaRPr lang="en-US" altLang="zh-CN" sz="3200" b="1" kern="0" dirty="0">
              <a:solidFill>
                <a:srgbClr val="0070C0"/>
              </a:solidFill>
              <a:latin typeface="+mn-ea"/>
              <a:ea typeface="+mn-ea"/>
            </a:endParaRPr>
          </a:p>
        </p:txBody>
      </p:sp>
      <p:sp>
        <p:nvSpPr>
          <p:cNvPr id="3" name="内容占位符 2"/>
          <p:cNvSpPr>
            <a:spLocks noGrp="1"/>
          </p:cNvSpPr>
          <p:nvPr>
            <p:ph idx="1"/>
          </p:nvPr>
        </p:nvSpPr>
        <p:spPr>
          <a:xfrm>
            <a:off x="1100648" y="1239503"/>
            <a:ext cx="10481752" cy="2470234"/>
          </a:xfrm>
        </p:spPr>
        <p:txBody>
          <a:bodyPr>
            <a:noAutofit/>
          </a:bodyPr>
          <a:lstStyle/>
          <a:p>
            <a:r>
              <a:rPr lang="en-US" altLang="zh-CN" sz="1800" dirty="0" smtClean="0">
                <a:latin typeface="Times New Roman" panose="02020603050405020304" pitchFamily="18" charset="0"/>
                <a:cs typeface="Times New Roman" panose="02020603050405020304" pitchFamily="18" charset="0"/>
              </a:rPr>
              <a:t>2</a:t>
            </a:r>
            <a:r>
              <a:rPr lang="en-US" altLang="zh-CN" sz="1800" baseline="30000" dirty="0" smtClean="0">
                <a:latin typeface="Times New Roman" panose="02020603050405020304" pitchFamily="18" charset="0"/>
                <a:cs typeface="Times New Roman" panose="02020603050405020304" pitchFamily="18" charset="0"/>
              </a:rPr>
              <a:t>nd</a:t>
            </a:r>
            <a:r>
              <a:rPr lang="en-US" altLang="zh-CN" sz="1800" dirty="0" smtClean="0">
                <a:latin typeface="Times New Roman" panose="02020603050405020304" pitchFamily="18" charset="0"/>
                <a:cs typeface="Times New Roman" panose="02020603050405020304" pitchFamily="18" charset="0"/>
              </a:rPr>
              <a:t> order chromaticity is a main aberration for the optimization of momentum acceptance with </a:t>
            </a:r>
            <a:r>
              <a:rPr lang="en-US" altLang="zh-CN" sz="1800" b="1" dirty="0" smtClean="0">
                <a:latin typeface="Times New Roman" panose="02020603050405020304" pitchFamily="18" charset="0"/>
                <a:cs typeface="Times New Roman" panose="02020603050405020304" pitchFamily="18" charset="0"/>
              </a:rPr>
              <a:t>one –I </a:t>
            </a:r>
            <a:r>
              <a:rPr lang="en-US" altLang="zh-CN" sz="1800" b="1" dirty="0" err="1" smtClean="0">
                <a:latin typeface="Times New Roman" panose="02020603050405020304" pitchFamily="18" charset="0"/>
                <a:cs typeface="Times New Roman" panose="02020603050405020304" pitchFamily="18" charset="0"/>
              </a:rPr>
              <a:t>sextupole</a:t>
            </a:r>
            <a:r>
              <a:rPr lang="en-US" altLang="zh-CN" sz="1800" b="1" dirty="0" smtClean="0">
                <a:latin typeface="Times New Roman" panose="02020603050405020304" pitchFamily="18" charset="0"/>
                <a:cs typeface="Times New Roman" panose="02020603050405020304" pitchFamily="18" charset="0"/>
              </a:rPr>
              <a:t> pair scheme</a:t>
            </a:r>
            <a:r>
              <a:rPr lang="en-US" altLang="zh-CN" sz="1800" dirty="0" smtClean="0">
                <a:latin typeface="Times New Roman" panose="02020603050405020304" pitchFamily="18" charset="0"/>
                <a:cs typeface="Times New Roman" panose="02020603050405020304" pitchFamily="18" charset="0"/>
              </a:rPr>
              <a:t>.</a:t>
            </a:r>
          </a:p>
          <a:p>
            <a:pPr lvl="1"/>
            <a:r>
              <a:rPr lang="en-US" altLang="zh-CN" sz="1800" dirty="0" smtClean="0">
                <a:latin typeface="Times New Roman" panose="02020603050405020304" pitchFamily="18" charset="0"/>
                <a:cs typeface="Times New Roman" panose="02020603050405020304" pitchFamily="18" charset="0"/>
              </a:rPr>
              <a:t>In previous versions, 2</a:t>
            </a:r>
            <a:r>
              <a:rPr lang="en-US" altLang="zh-CN" sz="1800" baseline="30000" dirty="0" smtClean="0">
                <a:latin typeface="Times New Roman" panose="02020603050405020304" pitchFamily="18" charset="0"/>
                <a:cs typeface="Times New Roman" panose="02020603050405020304" pitchFamily="18" charset="0"/>
              </a:rPr>
              <a:t>nd</a:t>
            </a:r>
            <a:r>
              <a:rPr lang="en-US" altLang="zh-CN" sz="1800" dirty="0" smtClean="0">
                <a:latin typeface="Times New Roman" panose="02020603050405020304" pitchFamily="18" charset="0"/>
                <a:cs typeface="Times New Roman" panose="02020603050405020304" pitchFamily="18" charset="0"/>
              </a:rPr>
              <a:t> order chromaticity generated in the ARC region are corrected with IR knobs (phase advance or K1).</a:t>
            </a:r>
          </a:p>
          <a:p>
            <a:pPr lvl="1"/>
            <a:r>
              <a:rPr lang="en-US" altLang="zh-CN" sz="1800" dirty="0" smtClean="0">
                <a:latin typeface="Times New Roman" panose="02020603050405020304" pitchFamily="18" charset="0"/>
                <a:cs typeface="Times New Roman" panose="02020603050405020304" pitchFamily="18" charset="0"/>
              </a:rPr>
              <a:t>However, the IR  knobs will generate distortions at IP (beta, </a:t>
            </a:r>
            <a:r>
              <a:rPr lang="en-US" altLang="zh-CN" sz="1800" dirty="0" err="1" smtClean="0">
                <a:latin typeface="Times New Roman" panose="02020603050405020304" pitchFamily="18" charset="0"/>
                <a:cs typeface="Times New Roman" panose="02020603050405020304" pitchFamily="18" charset="0"/>
              </a:rPr>
              <a:t>alfa</a:t>
            </a:r>
            <a:r>
              <a:rPr lang="en-US" altLang="zh-CN" sz="1800" dirty="0" smtClean="0">
                <a:latin typeface="Times New Roman" panose="02020603050405020304" pitchFamily="18" charset="0"/>
                <a:cs typeface="Times New Roman" panose="02020603050405020304" pitchFamily="18" charset="0"/>
              </a:rPr>
              <a:t> and dispersion) especially for the horizontal plane.</a:t>
            </a:r>
          </a:p>
          <a:p>
            <a:r>
              <a:rPr lang="en-US" altLang="zh-CN" sz="1800" dirty="0">
                <a:latin typeface="Times New Roman" panose="02020603050405020304" pitchFamily="18" charset="0"/>
                <a:cs typeface="Times New Roman" panose="02020603050405020304" pitchFamily="18" charset="0"/>
              </a:rPr>
              <a:t>A lattice with </a:t>
            </a:r>
            <a:r>
              <a:rPr lang="en-US" altLang="zh-CN" sz="1800" b="1" dirty="0">
                <a:latin typeface="Times New Roman" panose="02020603050405020304" pitchFamily="18" charset="0"/>
                <a:cs typeface="Times New Roman" panose="02020603050405020304" pitchFamily="18" charset="0"/>
              </a:rPr>
              <a:t>four –I </a:t>
            </a:r>
            <a:r>
              <a:rPr lang="en-US" altLang="zh-CN" sz="1800" b="1" dirty="0" err="1">
                <a:latin typeface="Times New Roman" panose="02020603050405020304" pitchFamily="18" charset="0"/>
                <a:cs typeface="Times New Roman" panose="02020603050405020304" pitchFamily="18" charset="0"/>
              </a:rPr>
              <a:t>sextupole</a:t>
            </a:r>
            <a:r>
              <a:rPr lang="en-US" altLang="zh-CN" sz="1800" b="1" dirty="0">
                <a:latin typeface="Times New Roman" panose="02020603050405020304" pitchFamily="18" charset="0"/>
                <a:cs typeface="Times New Roman" panose="02020603050405020304" pitchFamily="18" charset="0"/>
              </a:rPr>
              <a:t> pairs scheme </a:t>
            </a:r>
            <a:r>
              <a:rPr lang="en-US" altLang="zh-CN" sz="1800" dirty="0">
                <a:latin typeface="Times New Roman" panose="02020603050405020304" pitchFamily="18" charset="0"/>
                <a:cs typeface="Times New Roman" panose="02020603050405020304" pitchFamily="18" charset="0"/>
              </a:rPr>
              <a:t>for Higgs &amp; </a:t>
            </a:r>
            <a:r>
              <a:rPr lang="en-US" altLang="zh-CN" sz="1800" dirty="0" err="1">
                <a:latin typeface="Times New Roman" panose="02020603050405020304" pitchFamily="18" charset="0"/>
                <a:cs typeface="Times New Roman" panose="02020603050405020304" pitchFamily="18" charset="0"/>
              </a:rPr>
              <a:t>ttbar</a:t>
            </a:r>
            <a:r>
              <a:rPr lang="en-US" altLang="zh-CN" sz="1800" dirty="0">
                <a:latin typeface="Times New Roman" panose="02020603050405020304" pitchFamily="18" charset="0"/>
                <a:cs typeface="Times New Roman" panose="02020603050405020304" pitchFamily="18" charset="0"/>
              </a:rPr>
              <a:t> modes </a:t>
            </a:r>
            <a:endParaRPr lang="en-US" altLang="zh-CN" sz="1800" b="1" dirty="0">
              <a:latin typeface="Times New Roman" panose="02020603050405020304" pitchFamily="18" charset="0"/>
              <a:cs typeface="Times New Roman" panose="02020603050405020304" pitchFamily="18" charset="0"/>
            </a:endParaRPr>
          </a:p>
          <a:p>
            <a:pPr lvl="1"/>
            <a:r>
              <a:rPr lang="en-US" altLang="zh-CN" sz="1800" dirty="0">
                <a:latin typeface="Times New Roman" panose="02020603050405020304" pitchFamily="18" charset="0"/>
                <a:cs typeface="Times New Roman" panose="02020603050405020304" pitchFamily="18" charset="0"/>
              </a:rPr>
              <a:t>much less 2</a:t>
            </a:r>
            <a:r>
              <a:rPr lang="en-US" altLang="zh-CN" sz="1800" baseline="30000" dirty="0">
                <a:latin typeface="Times New Roman" panose="02020603050405020304" pitchFamily="18" charset="0"/>
                <a:cs typeface="Times New Roman" panose="02020603050405020304" pitchFamily="18" charset="0"/>
              </a:rPr>
              <a:t>nd</a:t>
            </a:r>
            <a:r>
              <a:rPr lang="en-US" altLang="zh-CN" sz="1800" dirty="0">
                <a:latin typeface="Times New Roman" panose="02020603050405020304" pitchFamily="18" charset="0"/>
                <a:cs typeface="Times New Roman" panose="02020603050405020304" pitchFamily="18" charset="0"/>
              </a:rPr>
              <a:t> order chromaticity for the horizontal plane </a:t>
            </a:r>
          </a:p>
        </p:txBody>
      </p:sp>
      <p:grpSp>
        <p:nvGrpSpPr>
          <p:cNvPr id="8" name="组合 7"/>
          <p:cNvGrpSpPr/>
          <p:nvPr/>
        </p:nvGrpSpPr>
        <p:grpSpPr>
          <a:xfrm>
            <a:off x="8977396" y="3707986"/>
            <a:ext cx="2201765" cy="1301702"/>
            <a:chOff x="758277" y="4439668"/>
            <a:chExt cx="3016119" cy="1814096"/>
          </a:xfrm>
        </p:grpSpPr>
        <p:pic>
          <p:nvPicPr>
            <p:cNvPr id="9" name="图片 8"/>
            <p:cNvPicPr>
              <a:picLocks noChangeAspect="1"/>
            </p:cNvPicPr>
            <p:nvPr/>
          </p:nvPicPr>
          <p:blipFill>
            <a:blip r:embed="rId2"/>
            <a:stretch>
              <a:fillRect/>
            </a:stretch>
          </p:blipFill>
          <p:spPr>
            <a:xfrm>
              <a:off x="758277" y="4439668"/>
              <a:ext cx="3016119" cy="1814096"/>
            </a:xfrm>
            <a:prstGeom prst="rect">
              <a:avLst/>
            </a:prstGeom>
          </p:spPr>
        </p:pic>
        <p:sp>
          <p:nvSpPr>
            <p:cNvPr id="10" name="矩形 9"/>
            <p:cNvSpPr/>
            <p:nvPr/>
          </p:nvSpPr>
          <p:spPr>
            <a:xfrm>
              <a:off x="1028120" y="4670367"/>
              <a:ext cx="1419103" cy="375085"/>
            </a:xfrm>
            <a:prstGeom prst="rect">
              <a:avLst/>
            </a:prstGeom>
          </p:spPr>
          <p:txBody>
            <a:bodyPr wrap="none">
              <a:spAutoFit/>
            </a:bodyPr>
            <a:lstStyle/>
            <a:p>
              <a:r>
                <a:rPr lang="en-US" altLang="zh-CN" sz="1100" b="1" dirty="0"/>
                <a:t>Q’’=313, 410</a:t>
              </a:r>
              <a:endParaRPr lang="zh-CN" altLang="en-US" sz="1100" b="1" dirty="0"/>
            </a:p>
          </p:txBody>
        </p:sp>
      </p:grpSp>
      <p:grpSp>
        <p:nvGrpSpPr>
          <p:cNvPr id="11" name="组合 10"/>
          <p:cNvGrpSpPr/>
          <p:nvPr/>
        </p:nvGrpSpPr>
        <p:grpSpPr>
          <a:xfrm>
            <a:off x="9044657" y="5078110"/>
            <a:ext cx="2078415" cy="1320575"/>
            <a:chOff x="795659" y="605831"/>
            <a:chExt cx="2937517" cy="1790452"/>
          </a:xfrm>
        </p:grpSpPr>
        <p:pic>
          <p:nvPicPr>
            <p:cNvPr id="12" name="图片 11"/>
            <p:cNvPicPr>
              <a:picLocks noChangeAspect="1"/>
            </p:cNvPicPr>
            <p:nvPr/>
          </p:nvPicPr>
          <p:blipFill>
            <a:blip r:embed="rId3"/>
            <a:stretch>
              <a:fillRect/>
            </a:stretch>
          </p:blipFill>
          <p:spPr>
            <a:xfrm>
              <a:off x="795659" y="605831"/>
              <a:ext cx="2937517" cy="1790452"/>
            </a:xfrm>
            <a:prstGeom prst="rect">
              <a:avLst/>
            </a:prstGeom>
          </p:spPr>
        </p:pic>
        <p:sp>
          <p:nvSpPr>
            <p:cNvPr id="13" name="矩形 12"/>
            <p:cNvSpPr/>
            <p:nvPr/>
          </p:nvSpPr>
          <p:spPr>
            <a:xfrm>
              <a:off x="1044901" y="845660"/>
              <a:ext cx="1206582" cy="355442"/>
            </a:xfrm>
            <a:prstGeom prst="rect">
              <a:avLst/>
            </a:prstGeom>
          </p:spPr>
          <p:txBody>
            <a:bodyPr wrap="none">
              <a:spAutoFit/>
            </a:bodyPr>
            <a:lstStyle/>
            <a:p>
              <a:r>
                <a:rPr lang="en-US" altLang="zh-CN" sz="1100" b="1" dirty="0"/>
                <a:t>Q’’=9, </a:t>
              </a:r>
              <a:r>
                <a:rPr lang="zh-CN" altLang="en-US" sz="1100" b="1" dirty="0"/>
                <a:t>145</a:t>
              </a:r>
            </a:p>
          </p:txBody>
        </p:sp>
      </p:grpSp>
      <p:pic>
        <p:nvPicPr>
          <p:cNvPr id="17" name="图片 16"/>
          <p:cNvPicPr>
            <a:picLocks noChangeAspect="1"/>
          </p:cNvPicPr>
          <p:nvPr/>
        </p:nvPicPr>
        <p:blipFill>
          <a:blip r:embed="rId4"/>
          <a:stretch>
            <a:fillRect/>
          </a:stretch>
        </p:blipFill>
        <p:spPr>
          <a:xfrm>
            <a:off x="6413048" y="3698660"/>
            <a:ext cx="2348413" cy="1315076"/>
          </a:xfrm>
          <a:prstGeom prst="rect">
            <a:avLst/>
          </a:prstGeom>
        </p:spPr>
      </p:pic>
      <p:pic>
        <p:nvPicPr>
          <p:cNvPr id="18" name="图片 17"/>
          <p:cNvPicPr>
            <a:picLocks noChangeAspect="1"/>
          </p:cNvPicPr>
          <p:nvPr/>
        </p:nvPicPr>
        <p:blipFill>
          <a:blip r:embed="rId5"/>
          <a:stretch>
            <a:fillRect/>
          </a:stretch>
        </p:blipFill>
        <p:spPr>
          <a:xfrm>
            <a:off x="6308290" y="5056488"/>
            <a:ext cx="2463067" cy="1343030"/>
          </a:xfrm>
          <a:prstGeom prst="rect">
            <a:avLst/>
          </a:prstGeom>
        </p:spPr>
      </p:pic>
      <p:sp>
        <p:nvSpPr>
          <p:cNvPr id="20" name="矩形 19"/>
          <p:cNvSpPr/>
          <p:nvPr/>
        </p:nvSpPr>
        <p:spPr>
          <a:xfrm>
            <a:off x="3584721" y="3744121"/>
            <a:ext cx="3098919" cy="523220"/>
          </a:xfrm>
          <a:prstGeom prst="rect">
            <a:avLst/>
          </a:prstGeom>
        </p:spPr>
        <p:txBody>
          <a:bodyPr wrap="square">
            <a:spAutoFit/>
          </a:bodyPr>
          <a:lstStyle/>
          <a:p>
            <a:r>
              <a:rPr lang="en-US" altLang="zh-CN" sz="1400" dirty="0" smtClean="0">
                <a:latin typeface="Times New Roman" panose="02020603050405020304" pitchFamily="18" charset="0"/>
                <a:cs typeface="Times New Roman" panose="02020603050405020304" pitchFamily="18" charset="0"/>
              </a:rPr>
              <a:t>Scheme with </a:t>
            </a:r>
            <a:r>
              <a:rPr lang="en-US" altLang="zh-CN" sz="1400" b="1" dirty="0" smtClean="0">
                <a:latin typeface="Times New Roman" panose="02020603050405020304" pitchFamily="18" charset="0"/>
                <a:cs typeface="Times New Roman" panose="02020603050405020304" pitchFamily="18" charset="0"/>
              </a:rPr>
              <a:t>one</a:t>
            </a:r>
            <a:r>
              <a:rPr lang="en-US" altLang="zh-CN" sz="1400" dirty="0" smtClean="0">
                <a:latin typeface="Times New Roman" panose="02020603050405020304" pitchFamily="18" charset="0"/>
                <a:cs typeface="Times New Roman" panose="02020603050405020304" pitchFamily="18" charset="0"/>
              </a:rPr>
              <a:t> </a:t>
            </a:r>
            <a:r>
              <a:rPr lang="en-US" altLang="zh-CN" sz="1400" b="1" dirty="0" smtClean="0">
                <a:latin typeface="Times New Roman" panose="02020603050405020304" pitchFamily="18" charset="0"/>
                <a:cs typeface="Times New Roman" panose="02020603050405020304" pitchFamily="18" charset="0"/>
              </a:rPr>
              <a:t>–I </a:t>
            </a:r>
            <a:r>
              <a:rPr lang="en-US" altLang="zh-CN" sz="1400" b="1" dirty="0" err="1" smtClean="0">
                <a:latin typeface="Times New Roman" panose="02020603050405020304" pitchFamily="18" charset="0"/>
                <a:cs typeface="Times New Roman" panose="02020603050405020304" pitchFamily="18" charset="0"/>
              </a:rPr>
              <a:t>sextupole</a:t>
            </a:r>
            <a:r>
              <a:rPr lang="en-US" altLang="zh-CN" sz="1400" b="1" dirty="0" smtClean="0">
                <a:latin typeface="Times New Roman" panose="02020603050405020304" pitchFamily="18" charset="0"/>
                <a:cs typeface="Times New Roman" panose="02020603050405020304" pitchFamily="18" charset="0"/>
              </a:rPr>
              <a:t> pair</a:t>
            </a:r>
          </a:p>
          <a:p>
            <a:r>
              <a:rPr lang="en-US" altLang="zh-CN" sz="1400" dirty="0" smtClean="0">
                <a:latin typeface="Times New Roman" panose="02020603050405020304" pitchFamily="18" charset="0"/>
                <a:cs typeface="Times New Roman" panose="02020603050405020304" pitchFamily="18" charset="0"/>
              </a:rPr>
              <a:t>Proposed by K. Oide</a:t>
            </a:r>
            <a:endParaRPr lang="en-US" altLang="zh-CN" sz="1400" dirty="0">
              <a:latin typeface="Times New Roman" panose="02020603050405020304" pitchFamily="18" charset="0"/>
              <a:cs typeface="Times New Roman" panose="02020603050405020304" pitchFamily="18" charset="0"/>
            </a:endParaRPr>
          </a:p>
        </p:txBody>
      </p:sp>
      <p:sp>
        <p:nvSpPr>
          <p:cNvPr id="21" name="矩形 20"/>
          <p:cNvSpPr/>
          <p:nvPr/>
        </p:nvSpPr>
        <p:spPr>
          <a:xfrm>
            <a:off x="1202447" y="5683570"/>
            <a:ext cx="3410193" cy="523220"/>
          </a:xfrm>
          <a:prstGeom prst="rect">
            <a:avLst/>
          </a:prstGeom>
        </p:spPr>
        <p:txBody>
          <a:bodyPr wrap="square">
            <a:spAutoFit/>
          </a:bodyPr>
          <a:lstStyle/>
          <a:p>
            <a:r>
              <a:rPr lang="en-US" altLang="zh-CN" sz="1400" dirty="0">
                <a:latin typeface="Times New Roman" panose="02020603050405020304" pitchFamily="18" charset="0"/>
                <a:cs typeface="Times New Roman" panose="02020603050405020304" pitchFamily="18" charset="0"/>
              </a:rPr>
              <a:t>Scheme with </a:t>
            </a:r>
            <a:r>
              <a:rPr lang="en-US" altLang="zh-CN" sz="1400" b="1" dirty="0" smtClean="0">
                <a:latin typeface="Times New Roman" panose="02020603050405020304" pitchFamily="18" charset="0"/>
                <a:cs typeface="Times New Roman" panose="02020603050405020304" pitchFamily="18" charset="0"/>
              </a:rPr>
              <a:t>four –</a:t>
            </a:r>
            <a:r>
              <a:rPr lang="en-US" altLang="zh-CN" sz="1400" b="1" dirty="0">
                <a:latin typeface="Times New Roman" panose="02020603050405020304" pitchFamily="18" charset="0"/>
                <a:cs typeface="Times New Roman" panose="02020603050405020304" pitchFamily="18" charset="0"/>
              </a:rPr>
              <a:t>I </a:t>
            </a:r>
            <a:r>
              <a:rPr lang="en-US" altLang="zh-CN" sz="1400" b="1" dirty="0" err="1">
                <a:latin typeface="Times New Roman" panose="02020603050405020304" pitchFamily="18" charset="0"/>
                <a:cs typeface="Times New Roman" panose="02020603050405020304" pitchFamily="18" charset="0"/>
              </a:rPr>
              <a:t>sextupole</a:t>
            </a:r>
            <a:r>
              <a:rPr lang="en-US" altLang="zh-CN" sz="1400" b="1" dirty="0">
                <a:latin typeface="Times New Roman" panose="02020603050405020304" pitchFamily="18" charset="0"/>
                <a:cs typeface="Times New Roman" panose="02020603050405020304" pitchFamily="18" charset="0"/>
              </a:rPr>
              <a:t> </a:t>
            </a:r>
            <a:r>
              <a:rPr lang="en-US" altLang="zh-CN" sz="1400" b="1" dirty="0" smtClean="0">
                <a:latin typeface="Times New Roman" panose="02020603050405020304" pitchFamily="18" charset="0"/>
                <a:cs typeface="Times New Roman" panose="02020603050405020304" pitchFamily="18" charset="0"/>
              </a:rPr>
              <a:t>pairs</a:t>
            </a:r>
            <a:endParaRPr lang="en-US" altLang="zh-CN" sz="1400" b="1" dirty="0">
              <a:latin typeface="Times New Roman" panose="02020603050405020304" pitchFamily="18" charset="0"/>
              <a:cs typeface="Times New Roman" panose="02020603050405020304" pitchFamily="18" charset="0"/>
            </a:endParaRPr>
          </a:p>
          <a:p>
            <a:r>
              <a:rPr lang="en-US" altLang="zh-CN" sz="1400" dirty="0">
                <a:latin typeface="Times New Roman" panose="02020603050405020304" pitchFamily="18" charset="0"/>
                <a:cs typeface="Times New Roman" panose="02020603050405020304" pitchFamily="18" charset="0"/>
              </a:rPr>
              <a:t>Proposed by Tianjian Bian</a:t>
            </a:r>
          </a:p>
        </p:txBody>
      </p:sp>
      <p:pic>
        <p:nvPicPr>
          <p:cNvPr id="23" name="Picture 8" descr="logo_main20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dministrator\Desktop\111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25" name="灯片编号占位符 24"/>
          <p:cNvSpPr>
            <a:spLocks noGrp="1"/>
          </p:cNvSpPr>
          <p:nvPr>
            <p:ph type="sldNum" sz="quarter" idx="12"/>
          </p:nvPr>
        </p:nvSpPr>
        <p:spPr/>
        <p:txBody>
          <a:bodyPr/>
          <a:lstStyle/>
          <a:p>
            <a:fld id="{22E91457-C063-4D8E-B76C-6152AF5215F9}" type="slidenum">
              <a:rPr lang="zh-CN" altLang="en-US" smtClean="0"/>
              <a:t>8</a:t>
            </a:fld>
            <a:endParaRPr lang="zh-CN" altLang="en-US" dirty="0"/>
          </a:p>
        </p:txBody>
      </p:sp>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0533" y="3783912"/>
            <a:ext cx="2018767" cy="870768"/>
          </a:xfrm>
          <a:prstGeom prst="rect">
            <a:avLst/>
          </a:prstGeom>
        </p:spPr>
      </p:pic>
      <p:pic>
        <p:nvPicPr>
          <p:cNvPr id="5" name="图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0533" y="5023988"/>
            <a:ext cx="4969671" cy="701285"/>
          </a:xfrm>
          <a:prstGeom prst="rect">
            <a:avLst/>
          </a:prstGeom>
        </p:spPr>
      </p:pic>
      <p:sp>
        <p:nvSpPr>
          <p:cNvPr id="6" name="页脚占位符 5"/>
          <p:cNvSpPr>
            <a:spLocks noGrp="1"/>
          </p:cNvSpPr>
          <p:nvPr>
            <p:ph type="ftr" sz="quarter" idx="11"/>
          </p:nvPr>
        </p:nvSpPr>
        <p:spPr/>
        <p:txBody>
          <a:bodyPr/>
          <a:lstStyle/>
          <a:p>
            <a:r>
              <a:rPr lang="en-US" altLang="zh-CN" smtClean="0"/>
              <a:t>Yiwei Wang, 24 Oct. 2022</a:t>
            </a:r>
            <a:endParaRPr lang="zh-CN" altLang="en-US"/>
          </a:p>
        </p:txBody>
      </p:sp>
    </p:spTree>
    <p:extLst>
      <p:ext uri="{BB962C8B-B14F-4D97-AF65-F5344CB8AC3E}">
        <p14:creationId xmlns:p14="http://schemas.microsoft.com/office/powerpoint/2010/main" val="2545133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9259" y="1226976"/>
            <a:ext cx="10515600" cy="994155"/>
          </a:xfrm>
        </p:spPr>
        <p:txBody>
          <a:bodyPr>
            <a:normAutofit/>
          </a:bodyPr>
          <a:lstStyle/>
          <a:p>
            <a:r>
              <a:rPr lang="en-US" altLang="zh-CN" sz="1800" dirty="0" smtClean="0">
                <a:latin typeface="Times New Roman" panose="02020603050405020304" pitchFamily="18" charset="0"/>
                <a:cs typeface="Times New Roman" panose="02020603050405020304" pitchFamily="18" charset="0"/>
              </a:rPr>
              <a:t>The distribution of sextupoles for Higgs &amp; ttbar mode </a:t>
            </a:r>
            <a:r>
              <a:rPr lang="en-US" altLang="zh-CN" sz="1800" b="1" dirty="0" smtClean="0">
                <a:latin typeface="Times New Roman" panose="02020603050405020304" pitchFamily="18" charset="0"/>
                <a:cs typeface="Times New Roman" panose="02020603050405020304" pitchFamily="18" charset="0"/>
              </a:rPr>
              <a:t>allowed to select –I sextupole pairs for W &amp;Z mode</a:t>
            </a:r>
            <a:r>
              <a:rPr lang="en-US" altLang="zh-CN" sz="1800" dirty="0" smtClean="0">
                <a:latin typeface="Times New Roman" panose="02020603050405020304" pitchFamily="18" charset="0"/>
                <a:cs typeface="Times New Roman" panose="02020603050405020304" pitchFamily="18" charset="0"/>
              </a:rPr>
              <a:t>.</a:t>
            </a:r>
            <a:endParaRPr lang="en-US" altLang="zh-CN" sz="1800" dirty="0">
              <a:latin typeface="Times New Roman" panose="02020603050405020304" pitchFamily="18" charset="0"/>
              <a:cs typeface="Times New Roman" panose="02020603050405020304" pitchFamily="18" charset="0"/>
            </a:endParaRPr>
          </a:p>
          <a:p>
            <a:pPr lvl="1"/>
            <a:r>
              <a:rPr lang="en-US" altLang="zh-CN" sz="1800" dirty="0" smtClean="0">
                <a:latin typeface="Times New Roman" panose="02020603050405020304" pitchFamily="18" charset="0"/>
                <a:cs typeface="Times New Roman" panose="02020603050405020304" pitchFamily="18" charset="0"/>
              </a:rPr>
              <a:t>6*6=36 cases for 23 cells</a:t>
            </a:r>
          </a:p>
          <a:p>
            <a:pPr lvl="1"/>
            <a:r>
              <a:rPr lang="en-US" altLang="zh-CN" sz="1800" dirty="0" smtClean="0">
                <a:latin typeface="Times New Roman" panose="02020603050405020304" pitchFamily="18" charset="0"/>
                <a:cs typeface="Times New Roman" panose="02020603050405020304" pitchFamily="18" charset="0"/>
              </a:rPr>
              <a:t>There are much more combinations if choose different cases in each arc section (184 cells)</a:t>
            </a:r>
          </a:p>
        </p:txBody>
      </p:sp>
      <p:graphicFrame>
        <p:nvGraphicFramePr>
          <p:cNvPr id="98" name="表格 97"/>
          <p:cNvGraphicFramePr>
            <a:graphicFrameLocks noGrp="1"/>
          </p:cNvGraphicFramePr>
          <p:nvPr>
            <p:extLst>
              <p:ext uri="{D42A27DB-BD31-4B8C-83A1-F6EECF244321}">
                <p14:modId xmlns:p14="http://schemas.microsoft.com/office/powerpoint/2010/main" val="984939953"/>
              </p:ext>
            </p:extLst>
          </p:nvPr>
        </p:nvGraphicFramePr>
        <p:xfrm>
          <a:off x="368291" y="4783113"/>
          <a:ext cx="3206216" cy="1327479"/>
        </p:xfrm>
        <a:graphic>
          <a:graphicData uri="http://schemas.openxmlformats.org/drawingml/2006/table">
            <a:tbl>
              <a:tblPr firstRow="1" bandRow="1">
                <a:tableStyleId>{5C22544A-7EE6-4342-B048-85BDC9FD1C3A}</a:tableStyleId>
              </a:tblPr>
              <a:tblGrid>
                <a:gridCol w="801554">
                  <a:extLst>
                    <a:ext uri="{9D8B030D-6E8A-4147-A177-3AD203B41FA5}">
                      <a16:colId xmlns:a16="http://schemas.microsoft.com/office/drawing/2014/main" val="1865330038"/>
                    </a:ext>
                  </a:extLst>
                </a:gridCol>
                <a:gridCol w="801554">
                  <a:extLst>
                    <a:ext uri="{9D8B030D-6E8A-4147-A177-3AD203B41FA5}">
                      <a16:colId xmlns:a16="http://schemas.microsoft.com/office/drawing/2014/main" val="768702573"/>
                    </a:ext>
                  </a:extLst>
                </a:gridCol>
                <a:gridCol w="801554">
                  <a:extLst>
                    <a:ext uri="{9D8B030D-6E8A-4147-A177-3AD203B41FA5}">
                      <a16:colId xmlns:a16="http://schemas.microsoft.com/office/drawing/2014/main" val="78868398"/>
                    </a:ext>
                  </a:extLst>
                </a:gridCol>
                <a:gridCol w="801554">
                  <a:extLst>
                    <a:ext uri="{9D8B030D-6E8A-4147-A177-3AD203B41FA5}">
                      <a16:colId xmlns:a16="http://schemas.microsoft.com/office/drawing/2014/main" val="3289851836"/>
                    </a:ext>
                  </a:extLst>
                </a:gridCol>
              </a:tblGrid>
              <a:tr h="340893">
                <a:tc>
                  <a:txBody>
                    <a:bodyPr/>
                    <a:lstStyle/>
                    <a:p>
                      <a:pPr algn="ctr"/>
                      <a:r>
                        <a:rPr lang="en-US" altLang="zh-CN" sz="1400" dirty="0" smtClean="0"/>
                        <a:t>1</a:t>
                      </a:r>
                      <a:r>
                        <a:rPr lang="en-US" altLang="zh-CN" sz="1400" baseline="30000" dirty="0" smtClean="0"/>
                        <a:t>st</a:t>
                      </a:r>
                      <a:r>
                        <a:rPr lang="en-US" altLang="zh-CN" sz="1400" dirty="0" smtClean="0"/>
                        <a:t> pair</a:t>
                      </a:r>
                      <a:endParaRPr lang="zh-CN" altLang="en-US" sz="1400" dirty="0"/>
                    </a:p>
                  </a:txBody>
                  <a:tcPr/>
                </a:tc>
                <a:tc gridSpan="3">
                  <a:txBody>
                    <a:bodyPr/>
                    <a:lstStyle/>
                    <a:p>
                      <a:pPr algn="ctr"/>
                      <a:r>
                        <a:rPr lang="en-US" altLang="zh-CN" sz="1400" dirty="0" smtClean="0"/>
                        <a:t>2</a:t>
                      </a:r>
                      <a:r>
                        <a:rPr lang="en-US" altLang="zh-CN" sz="1400" baseline="30000" dirty="0" smtClean="0"/>
                        <a:t>nd</a:t>
                      </a:r>
                      <a:r>
                        <a:rPr lang="en-US" altLang="zh-CN" sz="1400" dirty="0" smtClean="0"/>
                        <a:t> pair</a:t>
                      </a:r>
                      <a:endParaRPr lang="zh-CN" altLang="en-US" sz="1400"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925065188"/>
                  </a:ext>
                </a:extLst>
              </a:tr>
              <a:tr h="340893">
                <a:tc>
                  <a:txBody>
                    <a:bodyPr/>
                    <a:lstStyle/>
                    <a:p>
                      <a:pPr algn="ctr"/>
                      <a:r>
                        <a:rPr lang="en-US" altLang="zh-CN" sz="1400" dirty="0" smtClean="0"/>
                        <a:t>(1A, 2A)</a:t>
                      </a:r>
                      <a:endParaRPr lang="zh-CN" altLang="en-US" sz="1400" dirty="0"/>
                    </a:p>
                  </a:txBody>
                  <a:tcPr/>
                </a:tc>
                <a:tc>
                  <a:txBody>
                    <a:bodyPr/>
                    <a:lstStyle/>
                    <a:p>
                      <a:pPr algn="ctr"/>
                      <a:r>
                        <a:rPr lang="en-US" altLang="zh-CN" sz="1400" dirty="0" smtClean="0"/>
                        <a:t>(2B,3B)</a:t>
                      </a:r>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(3A,4A)</a:t>
                      </a:r>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(3B,4B)</a:t>
                      </a:r>
                      <a:endParaRPr lang="zh-CN" altLang="en-US" sz="1400" dirty="0"/>
                    </a:p>
                  </a:txBody>
                  <a:tcPr/>
                </a:tc>
                <a:extLst>
                  <a:ext uri="{0D108BD9-81ED-4DB2-BD59-A6C34878D82A}">
                    <a16:rowId xmlns:a16="http://schemas.microsoft.com/office/drawing/2014/main" val="3781011901"/>
                  </a:ext>
                </a:extLst>
              </a:tr>
              <a:tr h="2371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(1B, 2B)</a:t>
                      </a:r>
                      <a:endParaRPr lang="zh-CN" altLang="en-US" sz="1400" dirty="0"/>
                    </a:p>
                  </a:txBody>
                  <a:tcPr/>
                </a:tc>
                <a:tc>
                  <a:txBody>
                    <a:bodyPr/>
                    <a:lstStyle/>
                    <a:p>
                      <a:pPr algn="ctr"/>
                      <a:r>
                        <a:rPr lang="en-US" altLang="zh-CN" sz="1400" dirty="0" smtClean="0"/>
                        <a:t>-</a:t>
                      </a:r>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(3A,4A)</a:t>
                      </a:r>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(3B,4B)</a:t>
                      </a:r>
                      <a:endParaRPr lang="zh-CN" altLang="en-US" sz="1400" dirty="0"/>
                    </a:p>
                  </a:txBody>
                  <a:tcPr/>
                </a:tc>
                <a:extLst>
                  <a:ext uri="{0D108BD9-81ED-4DB2-BD59-A6C34878D82A}">
                    <a16:rowId xmlns:a16="http://schemas.microsoft.com/office/drawing/2014/main" val="1801364637"/>
                  </a:ext>
                </a:extLst>
              </a:tr>
              <a:tr h="3408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(2A, 3A)</a:t>
                      </a:r>
                      <a:endParaRPr lang="zh-CN" altLang="en-US" sz="1400" dirty="0"/>
                    </a:p>
                  </a:txBody>
                  <a:tcPr/>
                </a:tc>
                <a:tc>
                  <a:txBody>
                    <a:bodyPr/>
                    <a:lstStyle/>
                    <a:p>
                      <a:pPr algn="ctr"/>
                      <a:r>
                        <a:rPr lang="en-US" altLang="zh-CN" sz="1400" dirty="0" smtClean="0"/>
                        <a:t>-</a:t>
                      </a:r>
                      <a:endParaRPr lang="zh-CN" altLang="en-US" sz="1400" dirty="0"/>
                    </a:p>
                  </a:txBody>
                  <a:tcPr/>
                </a:tc>
                <a:tc>
                  <a:txBody>
                    <a:bodyPr/>
                    <a:lstStyle/>
                    <a:p>
                      <a:pPr algn="ctr"/>
                      <a:r>
                        <a:rPr lang="en-US" altLang="zh-CN" sz="1400" dirty="0" smtClean="0"/>
                        <a:t>-</a:t>
                      </a:r>
                      <a:endParaRPr lang="zh-CN" alt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smtClean="0"/>
                        <a:t>(3B,4B)</a:t>
                      </a:r>
                      <a:endParaRPr lang="zh-CN" altLang="en-US" sz="1400" dirty="0" smtClean="0"/>
                    </a:p>
                  </a:txBody>
                  <a:tcPr/>
                </a:tc>
                <a:extLst>
                  <a:ext uri="{0D108BD9-81ED-4DB2-BD59-A6C34878D82A}">
                    <a16:rowId xmlns:a16="http://schemas.microsoft.com/office/drawing/2014/main" val="1853325861"/>
                  </a:ext>
                </a:extLst>
              </a:tr>
            </a:tbl>
          </a:graphicData>
        </a:graphic>
      </p:graphicFrame>
      <p:pic>
        <p:nvPicPr>
          <p:cNvPr id="101" name="Picture 8" descr="logo_main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9" y="71950"/>
            <a:ext cx="1223204" cy="86077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2544" y="142298"/>
            <a:ext cx="1015325" cy="598404"/>
          </a:xfrm>
          <a:prstGeom prst="rect">
            <a:avLst/>
          </a:prstGeom>
          <a:noFill/>
          <a:extLst>
            <a:ext uri="{909E8E84-426E-40DD-AFC4-6F175D3DCCD1}">
              <a14:hiddenFill xmlns:a14="http://schemas.microsoft.com/office/drawing/2010/main">
                <a:solidFill>
                  <a:srgbClr val="FFFFFF"/>
                </a:solidFill>
              </a14:hiddenFill>
            </a:ext>
          </a:extLst>
        </p:spPr>
      </p:pic>
      <p:sp>
        <p:nvSpPr>
          <p:cNvPr id="69" name="灯片编号占位符 68"/>
          <p:cNvSpPr>
            <a:spLocks noGrp="1"/>
          </p:cNvSpPr>
          <p:nvPr>
            <p:ph type="sldNum" sz="quarter" idx="12"/>
          </p:nvPr>
        </p:nvSpPr>
        <p:spPr/>
        <p:txBody>
          <a:bodyPr/>
          <a:lstStyle/>
          <a:p>
            <a:fld id="{22E91457-C063-4D8E-B76C-6152AF5215F9}" type="slidenum">
              <a:rPr lang="zh-CN" altLang="en-US" smtClean="0"/>
              <a:t>9</a:t>
            </a:fld>
            <a:endParaRPr lang="zh-CN" altLang="en-US"/>
          </a:p>
        </p:txBody>
      </p:sp>
      <p:grpSp>
        <p:nvGrpSpPr>
          <p:cNvPr id="70" name="组合 69"/>
          <p:cNvGrpSpPr/>
          <p:nvPr/>
        </p:nvGrpSpPr>
        <p:grpSpPr>
          <a:xfrm>
            <a:off x="375919" y="2272604"/>
            <a:ext cx="11454765" cy="2013281"/>
            <a:chOff x="66675" y="2272604"/>
            <a:chExt cx="12058650" cy="2013281"/>
          </a:xfrm>
        </p:grpSpPr>
        <p:grpSp>
          <p:nvGrpSpPr>
            <p:cNvPr id="4" name="组合 3"/>
            <p:cNvGrpSpPr/>
            <p:nvPr/>
          </p:nvGrpSpPr>
          <p:grpSpPr>
            <a:xfrm>
              <a:off x="66675" y="2272604"/>
              <a:ext cx="12058650" cy="1027115"/>
              <a:chOff x="57150" y="4695825"/>
              <a:chExt cx="12058650" cy="1027115"/>
            </a:xfrm>
          </p:grpSpPr>
          <p:cxnSp>
            <p:nvCxnSpPr>
              <p:cNvPr id="5" name="直接连接符 4"/>
              <p:cNvCxnSpPr/>
              <p:nvPr/>
            </p:nvCxnSpPr>
            <p:spPr>
              <a:xfrm>
                <a:off x="133350" y="4981576"/>
                <a:ext cx="11982450" cy="1904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209550" y="469582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23900" y="469582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1228725" y="470535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1743075" y="470535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2266950" y="470535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781300" y="470535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3286125" y="471487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800475" y="471487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4295775" y="471487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4810125" y="471487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5314950" y="472440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5829300" y="472440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6353175" y="472440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6867525" y="472440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7372350" y="473392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7886700" y="473392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8391525" y="473392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8896350" y="474345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9410700" y="474345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9934575" y="474345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10448925" y="4743450"/>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10953750" y="475297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11468100" y="475297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57200" y="473392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971550" y="474345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485900" y="473392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000250" y="474345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495550" y="474345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009900" y="475297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524250" y="474345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038600" y="475297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543425" y="474345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057775" y="475297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572125" y="474345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086475" y="475297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581775" y="475297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096125" y="47625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610475" y="475297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8124825" y="47625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8648700" y="475297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9163050" y="47625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9677400" y="475297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0191750" y="47625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0687050" y="47625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1201400" y="477202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57150" y="5257800"/>
                <a:ext cx="390526" cy="430887"/>
              </a:xfrm>
              <a:prstGeom prst="rect">
                <a:avLst/>
              </a:prstGeom>
              <a:noFill/>
            </p:spPr>
            <p:txBody>
              <a:bodyPr wrap="square" rtlCol="0">
                <a:spAutoFit/>
              </a:bodyPr>
              <a:lstStyle/>
              <a:p>
                <a:r>
                  <a:rPr lang="en-US" altLang="zh-CN" sz="1100" b="1" dirty="0" smtClean="0">
                    <a:solidFill>
                      <a:schemeClr val="accent1">
                        <a:lumMod val="75000"/>
                      </a:schemeClr>
                    </a:solidFill>
                  </a:rPr>
                  <a:t>SF</a:t>
                </a:r>
              </a:p>
              <a:p>
                <a:r>
                  <a:rPr lang="en-US" altLang="zh-CN" sz="1100" b="1" dirty="0" smtClean="0">
                    <a:solidFill>
                      <a:schemeClr val="accent1">
                        <a:lumMod val="75000"/>
                      </a:schemeClr>
                    </a:solidFill>
                  </a:rPr>
                  <a:t>1A</a:t>
                </a:r>
                <a:endParaRPr lang="zh-CN" altLang="en-US" sz="1100" b="1" dirty="0">
                  <a:solidFill>
                    <a:schemeClr val="accent1">
                      <a:lumMod val="75000"/>
                    </a:schemeClr>
                  </a:solidFill>
                </a:endParaRPr>
              </a:p>
            </p:txBody>
          </p:sp>
          <p:sp>
            <p:nvSpPr>
              <p:cNvPr id="52" name="文本框 51"/>
              <p:cNvSpPr txBox="1"/>
              <p:nvPr/>
            </p:nvSpPr>
            <p:spPr>
              <a:xfrm>
                <a:off x="1080033" y="5276850"/>
                <a:ext cx="390526" cy="430887"/>
              </a:xfrm>
              <a:prstGeom prst="rect">
                <a:avLst/>
              </a:prstGeom>
              <a:noFill/>
            </p:spPr>
            <p:txBody>
              <a:bodyPr wrap="square" rtlCol="0">
                <a:spAutoFit/>
              </a:bodyPr>
              <a:lstStyle/>
              <a:p>
                <a:r>
                  <a:rPr lang="en-US" altLang="zh-CN" sz="1100" b="1" dirty="0" smtClean="0">
                    <a:solidFill>
                      <a:schemeClr val="accent1">
                        <a:lumMod val="75000"/>
                      </a:schemeClr>
                    </a:solidFill>
                  </a:rPr>
                  <a:t>SF</a:t>
                </a:r>
              </a:p>
              <a:p>
                <a:r>
                  <a:rPr lang="en-US" altLang="zh-CN" sz="1100" b="1" dirty="0" smtClean="0">
                    <a:solidFill>
                      <a:schemeClr val="accent1">
                        <a:lumMod val="75000"/>
                      </a:schemeClr>
                    </a:solidFill>
                  </a:rPr>
                  <a:t>1B</a:t>
                </a:r>
                <a:endParaRPr lang="zh-CN" altLang="en-US" sz="1100" b="1" dirty="0">
                  <a:solidFill>
                    <a:schemeClr val="accent1">
                      <a:lumMod val="75000"/>
                    </a:schemeClr>
                  </a:solidFill>
                </a:endParaRPr>
              </a:p>
            </p:txBody>
          </p:sp>
          <p:sp>
            <p:nvSpPr>
              <p:cNvPr id="53" name="文本框 52"/>
              <p:cNvSpPr txBox="1"/>
              <p:nvPr/>
            </p:nvSpPr>
            <p:spPr>
              <a:xfrm>
                <a:off x="1575332" y="5276851"/>
                <a:ext cx="390526" cy="430887"/>
              </a:xfrm>
              <a:prstGeom prst="rect">
                <a:avLst/>
              </a:prstGeom>
              <a:noFill/>
            </p:spPr>
            <p:txBody>
              <a:bodyPr wrap="square" rtlCol="0">
                <a:spAutoFit/>
              </a:bodyPr>
              <a:lstStyle/>
              <a:p>
                <a:r>
                  <a:rPr lang="en-US" altLang="zh-CN" sz="1100" b="1" dirty="0" smtClean="0">
                    <a:solidFill>
                      <a:schemeClr val="accent1">
                        <a:lumMod val="75000"/>
                      </a:schemeClr>
                    </a:solidFill>
                  </a:rPr>
                  <a:t>SF</a:t>
                </a:r>
              </a:p>
              <a:p>
                <a:r>
                  <a:rPr lang="en-US" altLang="zh-CN" sz="1100" b="1" dirty="0">
                    <a:solidFill>
                      <a:schemeClr val="accent1">
                        <a:lumMod val="75000"/>
                      </a:schemeClr>
                    </a:solidFill>
                  </a:rPr>
                  <a:t>2</a:t>
                </a:r>
                <a:r>
                  <a:rPr lang="en-US" altLang="zh-CN" sz="1100" b="1" dirty="0" smtClean="0">
                    <a:solidFill>
                      <a:schemeClr val="accent1">
                        <a:lumMod val="75000"/>
                      </a:schemeClr>
                    </a:solidFill>
                  </a:rPr>
                  <a:t>A</a:t>
                </a:r>
                <a:endParaRPr lang="zh-CN" altLang="en-US" sz="1100" b="1" dirty="0">
                  <a:solidFill>
                    <a:schemeClr val="accent1">
                      <a:lumMod val="75000"/>
                    </a:schemeClr>
                  </a:solidFill>
                </a:endParaRPr>
              </a:p>
            </p:txBody>
          </p:sp>
          <p:sp>
            <p:nvSpPr>
              <p:cNvPr id="54" name="文本框 53"/>
              <p:cNvSpPr txBox="1"/>
              <p:nvPr/>
            </p:nvSpPr>
            <p:spPr>
              <a:xfrm>
                <a:off x="2615666" y="5279396"/>
                <a:ext cx="390526" cy="430887"/>
              </a:xfrm>
              <a:prstGeom prst="rect">
                <a:avLst/>
              </a:prstGeom>
              <a:noFill/>
            </p:spPr>
            <p:txBody>
              <a:bodyPr wrap="square" rtlCol="0">
                <a:spAutoFit/>
              </a:bodyPr>
              <a:lstStyle/>
              <a:p>
                <a:r>
                  <a:rPr lang="en-US" altLang="zh-CN" sz="1100" b="1" dirty="0" smtClean="0">
                    <a:solidFill>
                      <a:schemeClr val="accent1">
                        <a:lumMod val="75000"/>
                      </a:schemeClr>
                    </a:solidFill>
                  </a:rPr>
                  <a:t>SF</a:t>
                </a:r>
              </a:p>
              <a:p>
                <a:r>
                  <a:rPr lang="en-US" altLang="zh-CN" sz="1100" b="1" dirty="0" smtClean="0">
                    <a:solidFill>
                      <a:schemeClr val="accent1">
                        <a:lumMod val="75000"/>
                      </a:schemeClr>
                    </a:solidFill>
                  </a:rPr>
                  <a:t>2</a:t>
                </a:r>
                <a:r>
                  <a:rPr lang="en-US" altLang="zh-CN" sz="1100" b="1" dirty="0">
                    <a:solidFill>
                      <a:schemeClr val="accent1">
                        <a:lumMod val="75000"/>
                      </a:schemeClr>
                    </a:solidFill>
                  </a:rPr>
                  <a:t>B</a:t>
                </a:r>
                <a:endParaRPr lang="zh-CN" altLang="en-US" sz="1100" b="1" dirty="0">
                  <a:solidFill>
                    <a:schemeClr val="accent1">
                      <a:lumMod val="75000"/>
                    </a:schemeClr>
                  </a:solidFill>
                </a:endParaRPr>
              </a:p>
            </p:txBody>
          </p:sp>
          <p:sp>
            <p:nvSpPr>
              <p:cNvPr id="55" name="文本框 54"/>
              <p:cNvSpPr txBox="1"/>
              <p:nvPr/>
            </p:nvSpPr>
            <p:spPr>
              <a:xfrm>
                <a:off x="3143250" y="5279395"/>
                <a:ext cx="390526" cy="430887"/>
              </a:xfrm>
              <a:prstGeom prst="rect">
                <a:avLst/>
              </a:prstGeom>
              <a:noFill/>
            </p:spPr>
            <p:txBody>
              <a:bodyPr wrap="square" rtlCol="0">
                <a:spAutoFit/>
              </a:bodyPr>
              <a:lstStyle/>
              <a:p>
                <a:r>
                  <a:rPr lang="en-US" altLang="zh-CN" sz="1100" b="1" dirty="0" smtClean="0">
                    <a:solidFill>
                      <a:schemeClr val="accent1">
                        <a:lumMod val="75000"/>
                      </a:schemeClr>
                    </a:solidFill>
                  </a:rPr>
                  <a:t>SF3A</a:t>
                </a:r>
                <a:endParaRPr lang="zh-CN" altLang="en-US" sz="1100" b="1" dirty="0">
                  <a:solidFill>
                    <a:schemeClr val="accent1">
                      <a:lumMod val="75000"/>
                    </a:schemeClr>
                  </a:solidFill>
                </a:endParaRPr>
              </a:p>
            </p:txBody>
          </p:sp>
          <p:sp>
            <p:nvSpPr>
              <p:cNvPr id="56" name="文本框 55"/>
              <p:cNvSpPr txBox="1"/>
              <p:nvPr/>
            </p:nvSpPr>
            <p:spPr>
              <a:xfrm>
                <a:off x="4100512" y="5279396"/>
                <a:ext cx="390526" cy="430887"/>
              </a:xfrm>
              <a:prstGeom prst="rect">
                <a:avLst/>
              </a:prstGeom>
              <a:noFill/>
            </p:spPr>
            <p:txBody>
              <a:bodyPr wrap="square" rtlCol="0">
                <a:spAutoFit/>
              </a:bodyPr>
              <a:lstStyle/>
              <a:p>
                <a:r>
                  <a:rPr lang="en-US" altLang="zh-CN" sz="1100" b="1" dirty="0" smtClean="0">
                    <a:solidFill>
                      <a:schemeClr val="accent1">
                        <a:lumMod val="75000"/>
                      </a:schemeClr>
                    </a:solidFill>
                  </a:rPr>
                  <a:t>SF</a:t>
                </a:r>
              </a:p>
              <a:p>
                <a:r>
                  <a:rPr lang="en-US" altLang="zh-CN" sz="1100" b="1" dirty="0" smtClean="0">
                    <a:solidFill>
                      <a:schemeClr val="accent1">
                        <a:lumMod val="75000"/>
                      </a:schemeClr>
                    </a:solidFill>
                  </a:rPr>
                  <a:t>3B</a:t>
                </a:r>
                <a:endParaRPr lang="zh-CN" altLang="en-US" sz="1100" b="1" dirty="0">
                  <a:solidFill>
                    <a:schemeClr val="accent1">
                      <a:lumMod val="75000"/>
                    </a:schemeClr>
                  </a:solidFill>
                </a:endParaRPr>
              </a:p>
            </p:txBody>
          </p:sp>
          <p:sp>
            <p:nvSpPr>
              <p:cNvPr id="57" name="文本框 56"/>
              <p:cNvSpPr txBox="1"/>
              <p:nvPr/>
            </p:nvSpPr>
            <p:spPr>
              <a:xfrm>
                <a:off x="4675721" y="5279395"/>
                <a:ext cx="390526" cy="430887"/>
              </a:xfrm>
              <a:prstGeom prst="rect">
                <a:avLst/>
              </a:prstGeom>
              <a:noFill/>
            </p:spPr>
            <p:txBody>
              <a:bodyPr wrap="square" rtlCol="0">
                <a:spAutoFit/>
              </a:bodyPr>
              <a:lstStyle/>
              <a:p>
                <a:r>
                  <a:rPr lang="en-US" altLang="zh-CN" sz="1100" b="1" dirty="0" smtClean="0">
                    <a:solidFill>
                      <a:schemeClr val="accent1">
                        <a:lumMod val="75000"/>
                      </a:schemeClr>
                    </a:solidFill>
                  </a:rPr>
                  <a:t>SF</a:t>
                </a:r>
              </a:p>
              <a:p>
                <a:r>
                  <a:rPr lang="en-US" altLang="zh-CN" sz="1100" b="1" dirty="0" smtClean="0">
                    <a:solidFill>
                      <a:schemeClr val="accent1">
                        <a:lumMod val="75000"/>
                      </a:schemeClr>
                    </a:solidFill>
                  </a:rPr>
                  <a:t>4A</a:t>
                </a:r>
                <a:endParaRPr lang="zh-CN" altLang="en-US" sz="1100" b="1" dirty="0">
                  <a:solidFill>
                    <a:schemeClr val="accent1">
                      <a:lumMod val="75000"/>
                    </a:schemeClr>
                  </a:solidFill>
                </a:endParaRPr>
              </a:p>
            </p:txBody>
          </p:sp>
          <p:sp>
            <p:nvSpPr>
              <p:cNvPr id="58" name="文本框 57"/>
              <p:cNvSpPr txBox="1"/>
              <p:nvPr/>
            </p:nvSpPr>
            <p:spPr>
              <a:xfrm>
                <a:off x="5632983" y="5269871"/>
                <a:ext cx="390526" cy="430887"/>
              </a:xfrm>
              <a:prstGeom prst="rect">
                <a:avLst/>
              </a:prstGeom>
              <a:noFill/>
            </p:spPr>
            <p:txBody>
              <a:bodyPr wrap="square" rtlCol="0">
                <a:spAutoFit/>
              </a:bodyPr>
              <a:lstStyle/>
              <a:p>
                <a:r>
                  <a:rPr lang="en-US" altLang="zh-CN" sz="1100" b="1" dirty="0" smtClean="0">
                    <a:solidFill>
                      <a:schemeClr val="accent1">
                        <a:lumMod val="75000"/>
                      </a:schemeClr>
                    </a:solidFill>
                  </a:rPr>
                  <a:t>SF</a:t>
                </a:r>
              </a:p>
              <a:p>
                <a:r>
                  <a:rPr lang="en-US" altLang="zh-CN" sz="1100" b="1" dirty="0" smtClean="0">
                    <a:solidFill>
                      <a:schemeClr val="accent1">
                        <a:lumMod val="75000"/>
                      </a:schemeClr>
                    </a:solidFill>
                  </a:rPr>
                  <a:t>4B</a:t>
                </a:r>
                <a:endParaRPr lang="zh-CN" altLang="en-US" sz="1100" b="1" dirty="0">
                  <a:solidFill>
                    <a:schemeClr val="accent1">
                      <a:lumMod val="75000"/>
                    </a:schemeClr>
                  </a:solidFill>
                </a:endParaRPr>
              </a:p>
            </p:txBody>
          </p:sp>
          <p:cxnSp>
            <p:nvCxnSpPr>
              <p:cNvPr id="59" name="直接箭头连接符 58"/>
              <p:cNvCxnSpPr/>
              <p:nvPr/>
            </p:nvCxnSpPr>
            <p:spPr>
              <a:xfrm>
                <a:off x="11991975" y="4752975"/>
                <a:ext cx="0" cy="50482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1725275" y="4772025"/>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5933104" y="5270457"/>
                <a:ext cx="390526" cy="430887"/>
              </a:xfrm>
              <a:prstGeom prst="rect">
                <a:avLst/>
              </a:prstGeom>
              <a:noFill/>
            </p:spPr>
            <p:txBody>
              <a:bodyPr wrap="square" rtlCol="0">
                <a:spAutoFit/>
              </a:bodyPr>
              <a:lstStyle/>
              <a:p>
                <a:r>
                  <a:rPr lang="en-US" altLang="zh-CN" sz="1100" b="1" dirty="0" smtClean="0"/>
                  <a:t>SD</a:t>
                </a:r>
              </a:p>
              <a:p>
                <a:r>
                  <a:rPr lang="en-US" altLang="zh-CN" sz="1100" b="1" dirty="0" smtClean="0"/>
                  <a:t>1A</a:t>
                </a:r>
                <a:endParaRPr lang="zh-CN" altLang="en-US" sz="1100" b="1" dirty="0"/>
              </a:p>
            </p:txBody>
          </p:sp>
          <p:sp>
            <p:nvSpPr>
              <p:cNvPr id="62" name="文本框 61"/>
              <p:cNvSpPr txBox="1"/>
              <p:nvPr/>
            </p:nvSpPr>
            <p:spPr>
              <a:xfrm>
                <a:off x="6955987" y="5289507"/>
                <a:ext cx="390526" cy="430887"/>
              </a:xfrm>
              <a:prstGeom prst="rect">
                <a:avLst/>
              </a:prstGeom>
              <a:noFill/>
            </p:spPr>
            <p:txBody>
              <a:bodyPr wrap="square" rtlCol="0">
                <a:spAutoFit/>
              </a:bodyPr>
              <a:lstStyle/>
              <a:p>
                <a:r>
                  <a:rPr lang="en-US" altLang="zh-CN" sz="1100" b="1" dirty="0" smtClean="0"/>
                  <a:t>SD</a:t>
                </a:r>
              </a:p>
              <a:p>
                <a:r>
                  <a:rPr lang="en-US" altLang="zh-CN" sz="1100" b="1" dirty="0" smtClean="0"/>
                  <a:t>1B</a:t>
                </a:r>
                <a:endParaRPr lang="zh-CN" altLang="en-US" sz="1100" b="1" dirty="0"/>
              </a:p>
            </p:txBody>
          </p:sp>
          <p:sp>
            <p:nvSpPr>
              <p:cNvPr id="63" name="文本框 62"/>
              <p:cNvSpPr txBox="1"/>
              <p:nvPr/>
            </p:nvSpPr>
            <p:spPr>
              <a:xfrm>
                <a:off x="7451286" y="5289508"/>
                <a:ext cx="390526" cy="430887"/>
              </a:xfrm>
              <a:prstGeom prst="rect">
                <a:avLst/>
              </a:prstGeom>
              <a:noFill/>
            </p:spPr>
            <p:txBody>
              <a:bodyPr wrap="square" rtlCol="0">
                <a:spAutoFit/>
              </a:bodyPr>
              <a:lstStyle/>
              <a:p>
                <a:r>
                  <a:rPr lang="en-US" altLang="zh-CN" sz="1100" b="1" dirty="0" smtClean="0"/>
                  <a:t>SD</a:t>
                </a:r>
              </a:p>
              <a:p>
                <a:r>
                  <a:rPr lang="en-US" altLang="zh-CN" sz="1100" b="1" dirty="0"/>
                  <a:t>2</a:t>
                </a:r>
                <a:r>
                  <a:rPr lang="en-US" altLang="zh-CN" sz="1100" b="1" dirty="0" smtClean="0"/>
                  <a:t>A</a:t>
                </a:r>
                <a:endParaRPr lang="zh-CN" altLang="en-US" sz="1100" b="1" dirty="0"/>
              </a:p>
            </p:txBody>
          </p:sp>
          <p:sp>
            <p:nvSpPr>
              <p:cNvPr id="64" name="文本框 63"/>
              <p:cNvSpPr txBox="1"/>
              <p:nvPr/>
            </p:nvSpPr>
            <p:spPr>
              <a:xfrm>
                <a:off x="8491620" y="5292053"/>
                <a:ext cx="390526" cy="430887"/>
              </a:xfrm>
              <a:prstGeom prst="rect">
                <a:avLst/>
              </a:prstGeom>
              <a:noFill/>
            </p:spPr>
            <p:txBody>
              <a:bodyPr wrap="square" rtlCol="0">
                <a:spAutoFit/>
              </a:bodyPr>
              <a:lstStyle/>
              <a:p>
                <a:r>
                  <a:rPr lang="en-US" altLang="zh-CN" sz="1100" b="1" dirty="0" smtClean="0"/>
                  <a:t>SD</a:t>
                </a:r>
              </a:p>
              <a:p>
                <a:r>
                  <a:rPr lang="en-US" altLang="zh-CN" sz="1100" b="1" dirty="0" smtClean="0"/>
                  <a:t>2</a:t>
                </a:r>
                <a:r>
                  <a:rPr lang="en-US" altLang="zh-CN" sz="1100" b="1" dirty="0"/>
                  <a:t>B</a:t>
                </a:r>
                <a:endParaRPr lang="zh-CN" altLang="en-US" sz="1100" b="1" dirty="0"/>
              </a:p>
            </p:txBody>
          </p:sp>
          <p:sp>
            <p:nvSpPr>
              <p:cNvPr id="65" name="文本框 64"/>
              <p:cNvSpPr txBox="1"/>
              <p:nvPr/>
            </p:nvSpPr>
            <p:spPr>
              <a:xfrm>
                <a:off x="9019204" y="5292052"/>
                <a:ext cx="390526" cy="430887"/>
              </a:xfrm>
              <a:prstGeom prst="rect">
                <a:avLst/>
              </a:prstGeom>
              <a:noFill/>
            </p:spPr>
            <p:txBody>
              <a:bodyPr wrap="square" rtlCol="0">
                <a:spAutoFit/>
              </a:bodyPr>
              <a:lstStyle/>
              <a:p>
                <a:r>
                  <a:rPr lang="en-US" altLang="zh-CN" sz="1100" b="1" dirty="0" smtClean="0"/>
                  <a:t>SD3A</a:t>
                </a:r>
                <a:endParaRPr lang="zh-CN" altLang="en-US" sz="1100" b="1" dirty="0"/>
              </a:p>
            </p:txBody>
          </p:sp>
          <p:sp>
            <p:nvSpPr>
              <p:cNvPr id="66" name="文本框 65"/>
              <p:cNvSpPr txBox="1"/>
              <p:nvPr/>
            </p:nvSpPr>
            <p:spPr>
              <a:xfrm>
                <a:off x="9976466" y="5292053"/>
                <a:ext cx="390526" cy="430887"/>
              </a:xfrm>
              <a:prstGeom prst="rect">
                <a:avLst/>
              </a:prstGeom>
              <a:noFill/>
            </p:spPr>
            <p:txBody>
              <a:bodyPr wrap="square" rtlCol="0">
                <a:spAutoFit/>
              </a:bodyPr>
              <a:lstStyle/>
              <a:p>
                <a:r>
                  <a:rPr lang="en-US" altLang="zh-CN" sz="1100" b="1" dirty="0" smtClean="0"/>
                  <a:t>SD</a:t>
                </a:r>
              </a:p>
              <a:p>
                <a:r>
                  <a:rPr lang="en-US" altLang="zh-CN" sz="1100" b="1" dirty="0" smtClean="0"/>
                  <a:t>3B</a:t>
                </a:r>
                <a:endParaRPr lang="zh-CN" altLang="en-US" sz="1100" b="1" dirty="0"/>
              </a:p>
            </p:txBody>
          </p:sp>
          <p:sp>
            <p:nvSpPr>
              <p:cNvPr id="67" name="文本框 66"/>
              <p:cNvSpPr txBox="1"/>
              <p:nvPr/>
            </p:nvSpPr>
            <p:spPr>
              <a:xfrm>
                <a:off x="10551675" y="5292052"/>
                <a:ext cx="390526" cy="430887"/>
              </a:xfrm>
              <a:prstGeom prst="rect">
                <a:avLst/>
              </a:prstGeom>
              <a:noFill/>
            </p:spPr>
            <p:txBody>
              <a:bodyPr wrap="square" rtlCol="0">
                <a:spAutoFit/>
              </a:bodyPr>
              <a:lstStyle/>
              <a:p>
                <a:r>
                  <a:rPr lang="en-US" altLang="zh-CN" sz="1100" b="1" dirty="0" smtClean="0"/>
                  <a:t>SD</a:t>
                </a:r>
              </a:p>
              <a:p>
                <a:r>
                  <a:rPr lang="en-US" altLang="zh-CN" sz="1100" b="1" dirty="0" smtClean="0"/>
                  <a:t>4A</a:t>
                </a:r>
                <a:endParaRPr lang="zh-CN" altLang="en-US" sz="1100" b="1" dirty="0"/>
              </a:p>
            </p:txBody>
          </p:sp>
          <p:sp>
            <p:nvSpPr>
              <p:cNvPr id="68" name="文本框 67"/>
              <p:cNvSpPr txBox="1"/>
              <p:nvPr/>
            </p:nvSpPr>
            <p:spPr>
              <a:xfrm>
                <a:off x="11508937" y="5282528"/>
                <a:ext cx="390526" cy="430887"/>
              </a:xfrm>
              <a:prstGeom prst="rect">
                <a:avLst/>
              </a:prstGeom>
              <a:noFill/>
            </p:spPr>
            <p:txBody>
              <a:bodyPr wrap="square" rtlCol="0">
                <a:spAutoFit/>
              </a:bodyPr>
              <a:lstStyle/>
              <a:p>
                <a:r>
                  <a:rPr lang="en-US" altLang="zh-CN" sz="1100" b="1" dirty="0" smtClean="0"/>
                  <a:t>SD</a:t>
                </a:r>
              </a:p>
              <a:p>
                <a:r>
                  <a:rPr lang="en-US" altLang="zh-CN" sz="1100" b="1" dirty="0" smtClean="0"/>
                  <a:t>4B</a:t>
                </a:r>
                <a:endParaRPr lang="zh-CN" altLang="en-US" sz="1100" b="1" dirty="0"/>
              </a:p>
            </p:txBody>
          </p:sp>
        </p:grpSp>
        <p:cxnSp>
          <p:nvCxnSpPr>
            <p:cNvPr id="74" name="直接连接符 73"/>
            <p:cNvCxnSpPr/>
            <p:nvPr/>
          </p:nvCxnSpPr>
          <p:spPr>
            <a:xfrm flipV="1">
              <a:off x="230408" y="3419453"/>
              <a:ext cx="1522192" cy="11130"/>
            </a:xfrm>
            <a:prstGeom prst="line">
              <a:avLst/>
            </a:prstGeom>
            <a:ln w="19050">
              <a:solidFill>
                <a:srgbClr val="0070C0"/>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1780120" y="4273700"/>
              <a:ext cx="1522192" cy="11130"/>
            </a:xfrm>
            <a:prstGeom prst="line">
              <a:avLst/>
            </a:prstGeom>
            <a:ln w="19050">
              <a:solidFill>
                <a:srgbClr val="0070C0"/>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V="1">
              <a:off x="1214287" y="3866861"/>
              <a:ext cx="1522192" cy="11130"/>
            </a:xfrm>
            <a:prstGeom prst="line">
              <a:avLst/>
            </a:prstGeom>
            <a:ln w="19050">
              <a:solidFill>
                <a:srgbClr val="0070C0"/>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V="1">
              <a:off x="2766549" y="3420506"/>
              <a:ext cx="1522192" cy="11130"/>
            </a:xfrm>
            <a:prstGeom prst="line">
              <a:avLst/>
            </a:prstGeom>
            <a:ln w="19050">
              <a:solidFill>
                <a:srgbClr val="0070C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3328849" y="3459398"/>
              <a:ext cx="1522192" cy="11130"/>
            </a:xfrm>
            <a:prstGeom prst="line">
              <a:avLst/>
            </a:prstGeom>
            <a:ln w="19050">
              <a:solidFill>
                <a:srgbClr val="0070C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4288448" y="3498287"/>
              <a:ext cx="1522192" cy="11130"/>
            </a:xfrm>
            <a:prstGeom prst="line">
              <a:avLst/>
            </a:prstGeom>
            <a:ln w="19050">
              <a:solidFill>
                <a:srgbClr val="0070C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3310982" y="3832512"/>
              <a:ext cx="1522192" cy="11130"/>
            </a:xfrm>
            <a:prstGeom prst="line">
              <a:avLst/>
            </a:prstGeom>
            <a:ln w="19050">
              <a:solidFill>
                <a:srgbClr val="0070C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4276881" y="3865095"/>
              <a:ext cx="1522192" cy="11130"/>
            </a:xfrm>
            <a:prstGeom prst="line">
              <a:avLst/>
            </a:prstGeom>
            <a:ln w="19050">
              <a:solidFill>
                <a:srgbClr val="0070C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4290547" y="4244516"/>
              <a:ext cx="1522192" cy="11130"/>
            </a:xfrm>
            <a:prstGeom prst="line">
              <a:avLst/>
            </a:prstGeom>
            <a:ln w="19050">
              <a:solidFill>
                <a:srgbClr val="0070C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6071001" y="3420508"/>
              <a:ext cx="1522192" cy="11130"/>
            </a:xfrm>
            <a:prstGeom prst="line">
              <a:avLst/>
            </a:prstGeom>
            <a:ln w="190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7620713" y="4274755"/>
              <a:ext cx="1522192" cy="11130"/>
            </a:xfrm>
            <a:prstGeom prst="line">
              <a:avLst/>
            </a:prstGeom>
            <a:ln w="190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7054880" y="3867916"/>
              <a:ext cx="1522192" cy="11130"/>
            </a:xfrm>
            <a:prstGeom prst="line">
              <a:avLst/>
            </a:prstGeom>
            <a:ln w="19050">
              <a:solidFill>
                <a:schemeClr val="tx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V="1">
              <a:off x="8607142" y="3421561"/>
              <a:ext cx="1522192" cy="11130"/>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9169442" y="3460453"/>
              <a:ext cx="1522192" cy="11130"/>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10129041" y="3499342"/>
              <a:ext cx="1522192" cy="11130"/>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9151575" y="3833567"/>
              <a:ext cx="1522192" cy="11130"/>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10117474" y="3866150"/>
              <a:ext cx="1522192" cy="11130"/>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10131140" y="4245571"/>
              <a:ext cx="1522192" cy="11130"/>
            </a:xfrm>
            <a:prstGeom prst="line">
              <a:avLst/>
            </a:prstGeom>
            <a:ln w="19050">
              <a:solidFill>
                <a:schemeClr val="tx1"/>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57250" y="3414167"/>
              <a:ext cx="480862" cy="369332"/>
            </a:xfrm>
            <a:prstGeom prst="rect">
              <a:avLst/>
            </a:prstGeom>
            <a:noFill/>
          </p:spPr>
          <p:txBody>
            <a:bodyPr wrap="square" rtlCol="0">
              <a:spAutoFit/>
            </a:bodyPr>
            <a:lstStyle/>
            <a:p>
              <a:r>
                <a:rPr lang="en-US" altLang="zh-CN" dirty="0" smtClean="0">
                  <a:solidFill>
                    <a:srgbClr val="0070C0"/>
                  </a:solidFill>
                  <a:latin typeface="Times New Roman" panose="02020603050405020304" pitchFamily="18" charset="0"/>
                  <a:cs typeface="Times New Roman" panose="02020603050405020304" pitchFamily="18" charset="0"/>
                </a:rPr>
                <a:t>-I</a:t>
              </a:r>
              <a:endParaRPr lang="zh-CN" altLang="en-US" dirty="0">
                <a:solidFill>
                  <a:srgbClr val="0070C0"/>
                </a:solidFill>
                <a:latin typeface="Times New Roman" panose="02020603050405020304" pitchFamily="18" charset="0"/>
                <a:cs typeface="Times New Roman" panose="02020603050405020304" pitchFamily="18" charset="0"/>
              </a:endParaRPr>
            </a:p>
          </p:txBody>
        </p:sp>
        <p:sp>
          <p:nvSpPr>
            <p:cNvPr id="103" name="文本框 102"/>
            <p:cNvSpPr txBox="1"/>
            <p:nvPr/>
          </p:nvSpPr>
          <p:spPr>
            <a:xfrm>
              <a:off x="3352800" y="3423692"/>
              <a:ext cx="480862" cy="369332"/>
            </a:xfrm>
            <a:prstGeom prst="rect">
              <a:avLst/>
            </a:prstGeom>
            <a:noFill/>
          </p:spPr>
          <p:txBody>
            <a:bodyPr wrap="square" rtlCol="0">
              <a:spAutoFit/>
            </a:bodyPr>
            <a:lstStyle/>
            <a:p>
              <a:r>
                <a:rPr lang="en-US" altLang="zh-CN" dirty="0" smtClean="0">
                  <a:solidFill>
                    <a:srgbClr val="0070C0"/>
                  </a:solidFill>
                  <a:latin typeface="Times New Roman" panose="02020603050405020304" pitchFamily="18" charset="0"/>
                  <a:cs typeface="Times New Roman" panose="02020603050405020304" pitchFamily="18" charset="0"/>
                </a:rPr>
                <a:t>-I</a:t>
              </a:r>
              <a:endParaRPr lang="zh-CN" altLang="en-US" dirty="0">
                <a:solidFill>
                  <a:srgbClr val="0070C0"/>
                </a:solidFill>
                <a:latin typeface="Times New Roman" panose="02020603050405020304" pitchFamily="18" charset="0"/>
                <a:cs typeface="Times New Roman" panose="02020603050405020304" pitchFamily="18" charset="0"/>
              </a:endParaRPr>
            </a:p>
          </p:txBody>
        </p:sp>
        <p:sp>
          <p:nvSpPr>
            <p:cNvPr id="104" name="文本框 103"/>
            <p:cNvSpPr txBox="1"/>
            <p:nvPr/>
          </p:nvSpPr>
          <p:spPr>
            <a:xfrm>
              <a:off x="6705600" y="3414167"/>
              <a:ext cx="480862"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-I</a:t>
              </a:r>
              <a:endParaRPr lang="zh-CN" altLang="en-US" dirty="0">
                <a:latin typeface="Times New Roman" panose="02020603050405020304" pitchFamily="18" charset="0"/>
                <a:cs typeface="Times New Roman" panose="02020603050405020304" pitchFamily="18" charset="0"/>
              </a:endParaRPr>
            </a:p>
          </p:txBody>
        </p:sp>
        <p:sp>
          <p:nvSpPr>
            <p:cNvPr id="105" name="文本框 104"/>
            <p:cNvSpPr txBox="1"/>
            <p:nvPr/>
          </p:nvSpPr>
          <p:spPr>
            <a:xfrm>
              <a:off x="9201150" y="3423692"/>
              <a:ext cx="480862"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-I</a:t>
              </a:r>
              <a:endParaRPr lang="zh-CN" altLang="en-US" dirty="0">
                <a:latin typeface="Times New Roman" panose="02020603050405020304" pitchFamily="18" charset="0"/>
                <a:cs typeface="Times New Roman" panose="02020603050405020304" pitchFamily="18" charset="0"/>
              </a:endParaRPr>
            </a:p>
          </p:txBody>
        </p:sp>
      </p:grpSp>
      <p:grpSp>
        <p:nvGrpSpPr>
          <p:cNvPr id="112" name="组合 111"/>
          <p:cNvGrpSpPr/>
          <p:nvPr/>
        </p:nvGrpSpPr>
        <p:grpSpPr>
          <a:xfrm>
            <a:off x="3518120" y="4533466"/>
            <a:ext cx="8648699" cy="1923605"/>
            <a:chOff x="3339918" y="4568635"/>
            <a:chExt cx="8852082" cy="1770416"/>
          </a:xfrm>
        </p:grpSpPr>
        <p:pic>
          <p:nvPicPr>
            <p:cNvPr id="113" name="图片 1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9918" y="4568635"/>
              <a:ext cx="8852082" cy="1770416"/>
            </a:xfrm>
            <a:prstGeom prst="rect">
              <a:avLst/>
            </a:prstGeom>
          </p:spPr>
        </p:pic>
        <p:sp>
          <p:nvSpPr>
            <p:cNvPr id="114" name="文本框 113"/>
            <p:cNvSpPr txBox="1"/>
            <p:nvPr/>
          </p:nvSpPr>
          <p:spPr>
            <a:xfrm>
              <a:off x="8501145" y="4568635"/>
              <a:ext cx="1244835" cy="230832"/>
            </a:xfrm>
            <a:prstGeom prst="rect">
              <a:avLst/>
            </a:prstGeom>
            <a:noFill/>
          </p:spPr>
          <p:txBody>
            <a:bodyPr wrap="square" rtlCol="0">
              <a:spAutoFit/>
            </a:bodyPr>
            <a:lstStyle/>
            <a:p>
              <a:r>
                <a:rPr lang="en-US" altLang="zh-CN" sz="900" b="1" dirty="0" smtClean="0"/>
                <a:t>@ dp/p=1%</a:t>
              </a:r>
              <a:endParaRPr lang="zh-CN" altLang="en-US" sz="900" b="1" dirty="0"/>
            </a:p>
          </p:txBody>
        </p:sp>
      </p:grpSp>
      <p:sp>
        <p:nvSpPr>
          <p:cNvPr id="71" name="文本框 70"/>
          <p:cNvSpPr txBox="1"/>
          <p:nvPr/>
        </p:nvSpPr>
        <p:spPr>
          <a:xfrm>
            <a:off x="5859121" y="4421630"/>
            <a:ext cx="4361134" cy="369332"/>
          </a:xfrm>
          <a:prstGeom prst="rect">
            <a:avLst/>
          </a:prstGeom>
          <a:solidFill>
            <a:schemeClr val="bg1"/>
          </a:solidFill>
        </p:spPr>
        <p:txBody>
          <a:bodyPr wrap="square" rtlCol="0">
            <a:spAutoFit/>
          </a:bodyPr>
          <a:lstStyle/>
          <a:p>
            <a:r>
              <a:rPr lang="en-US" altLang="zh-CN" dirty="0" smtClean="0"/>
              <a:t>2</a:t>
            </a:r>
            <a:r>
              <a:rPr lang="en-US" altLang="zh-CN" baseline="30000" dirty="0" smtClean="0"/>
              <a:t>nd</a:t>
            </a:r>
            <a:r>
              <a:rPr lang="en-US" altLang="zh-CN" dirty="0" smtClean="0"/>
              <a:t> and 3</a:t>
            </a:r>
            <a:r>
              <a:rPr lang="en-US" altLang="zh-CN" baseline="30000" dirty="0" smtClean="0"/>
              <a:t>rd</a:t>
            </a:r>
            <a:r>
              <a:rPr lang="en-US" altLang="zh-CN" dirty="0" smtClean="0"/>
              <a:t> order </a:t>
            </a:r>
            <a:r>
              <a:rPr lang="en-US" altLang="zh-CN" dirty="0" err="1" smtClean="0"/>
              <a:t>dQ@dp</a:t>
            </a:r>
            <a:r>
              <a:rPr lang="en-US" altLang="zh-CN" dirty="0" smtClean="0"/>
              <a:t>/p=1% in x, y </a:t>
            </a:r>
            <a:endParaRPr lang="zh-CN" altLang="en-US" dirty="0"/>
          </a:p>
        </p:txBody>
      </p:sp>
      <p:sp>
        <p:nvSpPr>
          <p:cNvPr id="106" name="标题 1"/>
          <p:cNvSpPr txBox="1">
            <a:spLocks/>
          </p:cNvSpPr>
          <p:nvPr/>
        </p:nvSpPr>
        <p:spPr>
          <a:xfrm>
            <a:off x="2311816" y="232300"/>
            <a:ext cx="7105650" cy="88818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ctr"/>
            <a:r>
              <a:rPr lang="en-US" altLang="zh-CN" sz="3200" b="1" kern="0" dirty="0" smtClean="0">
                <a:solidFill>
                  <a:srgbClr val="0070C0"/>
                </a:solidFill>
                <a:latin typeface="+mn-ea"/>
                <a:ea typeface="+mn-ea"/>
              </a:rPr>
              <a:t>Optimization of ARC aberration for </a:t>
            </a:r>
          </a:p>
          <a:p>
            <a:pPr marL="0" lvl="1" algn="ctr"/>
            <a:r>
              <a:rPr lang="en-US" altLang="zh-CN" sz="3200" b="1" kern="0" dirty="0" smtClean="0">
                <a:solidFill>
                  <a:srgbClr val="0070C0"/>
                </a:solidFill>
                <a:latin typeface="+mn-ea"/>
                <a:ea typeface="+mn-ea"/>
              </a:rPr>
              <a:t>W/Z modes</a:t>
            </a:r>
            <a:endParaRPr lang="en-US" altLang="zh-CN" sz="3200" b="1" kern="0" dirty="0">
              <a:solidFill>
                <a:srgbClr val="0070C0"/>
              </a:solidFill>
              <a:latin typeface="+mn-ea"/>
              <a:ea typeface="+mn-ea"/>
            </a:endParaRPr>
          </a:p>
        </p:txBody>
      </p:sp>
      <p:sp>
        <p:nvSpPr>
          <p:cNvPr id="72" name="页脚占位符 71"/>
          <p:cNvSpPr>
            <a:spLocks noGrp="1"/>
          </p:cNvSpPr>
          <p:nvPr>
            <p:ph type="ftr" sz="quarter" idx="11"/>
          </p:nvPr>
        </p:nvSpPr>
        <p:spPr/>
        <p:txBody>
          <a:bodyPr/>
          <a:lstStyle/>
          <a:p>
            <a:r>
              <a:rPr lang="en-US" altLang="zh-CN" smtClean="0"/>
              <a:t>Yiwei Wang, 24 Oct. 2022</a:t>
            </a:r>
            <a:endParaRPr lang="zh-CN" altLang="en-US"/>
          </a:p>
        </p:txBody>
      </p:sp>
    </p:spTree>
    <p:extLst>
      <p:ext uri="{BB962C8B-B14F-4D97-AF65-F5344CB8AC3E}">
        <p14:creationId xmlns:p14="http://schemas.microsoft.com/office/powerpoint/2010/main" val="34576606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181.233070866142,&quot;width&quot;:8122.4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239.403149606299,&quot;width&quot;:8162.5007874015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23939</TotalTime>
  <Words>2435</Words>
  <Application>Microsoft Office PowerPoint</Application>
  <PresentationFormat>宽屏</PresentationFormat>
  <Paragraphs>736</Paragraphs>
  <Slides>20</Slides>
  <Notes>9</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33" baseType="lpstr">
      <vt:lpstr>Liberation Sans</vt:lpstr>
      <vt:lpstr>MS Mincho</vt:lpstr>
      <vt:lpstr>等线</vt:lpstr>
      <vt:lpstr>等线 Light</vt:lpstr>
      <vt:lpstr>宋体</vt:lpstr>
      <vt:lpstr>Arial</vt:lpstr>
      <vt:lpstr>Calibri</vt:lpstr>
      <vt:lpstr>Cambria Math</vt:lpstr>
      <vt:lpstr>Symbol</vt:lpstr>
      <vt:lpstr>Times New Roman</vt:lpstr>
      <vt:lpstr>Wingdings</vt:lpstr>
      <vt:lpstr>Office 主题​​</vt:lpstr>
      <vt:lpstr>公式</vt:lpstr>
      <vt:lpstr>CEPC Collider ring lattice design</vt:lpstr>
      <vt:lpstr>Optics design of the CEPC collider ring</vt:lpstr>
      <vt:lpstr>Machine parameters of CEPC</vt:lpstr>
      <vt:lpstr>Interaction region for all modes</vt:lpstr>
      <vt:lpstr>Interaction region for all modes (cont.)</vt:lpstr>
      <vt:lpstr>CEPC TDR New RF Layout</vt:lpstr>
      <vt:lpstr>ARC region for all modes</vt:lpstr>
      <vt:lpstr>Optimization of ARC aberration for Higgs/ttbar modes</vt:lpstr>
      <vt:lpstr>PowerPoint 演示文稿</vt:lpstr>
      <vt:lpstr>PowerPoint 演示文稿</vt:lpstr>
      <vt:lpstr>Lattice of half ring</vt:lpstr>
      <vt:lpstr>Dynamic aperture requirement</vt:lpstr>
      <vt:lpstr>Dynamic aperture @ Higgs and ttbar</vt:lpstr>
      <vt:lpstr>Dynamic aperture @ Z and W</vt:lpstr>
      <vt:lpstr>Dynamic aperture with errors @ Higgs</vt:lpstr>
      <vt:lpstr>Summary</vt:lpstr>
      <vt:lpstr>backup</vt:lpstr>
      <vt:lpstr>PowerPoint 演示文稿</vt:lpstr>
      <vt:lpstr>Location of the dumping system</vt:lpstr>
      <vt:lpstr>Layout of dumping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Yiwei</dc:creator>
  <cp:lastModifiedBy>webuser</cp:lastModifiedBy>
  <cp:revision>2804</cp:revision>
  <dcterms:created xsi:type="dcterms:W3CDTF">2021-04-22T06:40:07Z</dcterms:created>
  <dcterms:modified xsi:type="dcterms:W3CDTF">2022-10-24T01:27:49Z</dcterms:modified>
</cp:coreProperties>
</file>