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88" r:id="rId3"/>
    <p:sldId id="393" r:id="rId4"/>
    <p:sldId id="290" r:id="rId5"/>
    <p:sldId id="294" r:id="rId6"/>
    <p:sldId id="295" r:id="rId7"/>
    <p:sldId id="297" r:id="rId8"/>
    <p:sldId id="260" r:id="rId9"/>
    <p:sldId id="389" r:id="rId10"/>
    <p:sldId id="299" r:id="rId11"/>
    <p:sldId id="259" r:id="rId12"/>
    <p:sldId id="258" r:id="rId13"/>
    <p:sldId id="262" r:id="rId14"/>
    <p:sldId id="394" r:id="rId15"/>
    <p:sldId id="395" r:id="rId16"/>
    <p:sldId id="271" r:id="rId17"/>
    <p:sldId id="396" r:id="rId18"/>
    <p:sldId id="397" r:id="rId19"/>
    <p:sldId id="398" r:id="rId20"/>
    <p:sldId id="399" r:id="rId21"/>
    <p:sldId id="292" r:id="rId22"/>
    <p:sldId id="293" r:id="rId23"/>
    <p:sldId id="400" r:id="rId24"/>
    <p:sldId id="275" r:id="rId25"/>
    <p:sldId id="391" r:id="rId26"/>
    <p:sldId id="25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60" y="9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5497B-DDB0-4C1B-8B29-488A7A6BD2AF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FFED4-9644-482B-B20C-0437510CB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50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F9A87F-DDA5-4642-BE52-62A97E1E0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FFEC8B-EF52-4576-9355-076DE9A1F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AE8EDD-6594-4E00-9897-173E01AA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94F3-C287-4C81-8384-977FBA00BACE}" type="datetime1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ED83DC-6235-4CDF-AF3C-5152A469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997D52-7123-4BE2-9C73-E26CF3D1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50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F73C4F-3B70-40B0-901B-38CB6001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A4F2C0A-3C38-4ECA-9FF7-102748F4A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53DD05-C5FA-4827-BA6A-7AFE885E6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96BB-0155-446F-9DE3-A1436EAEECD1}" type="datetime1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A439ED-7C72-45E5-9C33-F1C74D16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AC8201-26FB-498E-A824-77832D81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55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EDC71B-6BA1-4963-84D7-37A206DE7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B4A2BB4-771A-4CF6-98A4-933C432BA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02AFBE-D563-4059-8998-5B74BD95C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8FDF-071A-46F6-AC4C-48315C4277D8}" type="datetime1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568EAE-6370-4C90-A52D-B450A4AF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3B251B-9CB3-4B50-9FB9-C8A94CAE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42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606E7C-CC1A-44C8-99D4-B111E5B5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2DF630-72B0-4371-B28C-149B402FA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F1E55C-E5A4-419F-83BC-7AA00F50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E8EB-87EE-4115-8A1E-8E94C2748F41}" type="datetime1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7B1E20-1150-4581-B167-6CC59749B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092B74-C2CC-419D-B88B-F6660891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88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58DA7F-B87A-46D7-B08F-2B224FE2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E5AF74-2E8E-4316-8C10-820F0CC6D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6C35B1-9D80-4C96-A5E0-8A4C6C9B7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C425-AC7C-43D2-964C-0D904D856054}" type="datetime1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72DEDE-C58C-4EBA-9229-4854BCCAE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DC4673-57B7-484B-82A0-613DF6F0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18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7A963E-E213-4086-8F3A-BD1C1362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9A3EFC-F5A4-43BD-B5A5-CCEAC18B7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39AD8E-1B74-4D06-BD09-88E565289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7989CA-D6AC-44EE-91D2-C2B76D56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8BBF-FA0A-48C4-93C2-D5860D71F300}" type="datetime1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A47112-987E-4655-B564-F825D7CD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E64202-BB6B-49EC-A04A-C32B7BB8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46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34D8E3-3761-4077-898E-F066D0AB5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86F537-0879-483F-B9E0-9F61F8D59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8FCA22-5E88-4EAF-B018-EC1D6BA56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637791B-B992-4D4F-9D9F-8C0495559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402441-2802-444F-8EA9-5C395315E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798884-EBBE-4DF6-90D6-0A0F81E62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583D-8463-49C3-9C7E-B9191A5ED095}" type="datetime1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1640B30-E985-41BA-A585-925C9D26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D7E7DC4-B791-463B-9C48-492585EA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88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CA828-F7DB-4257-98EA-9AE71DA3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1DCA925-6B58-4D3F-9963-633E80F7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FA1C-AD90-4013-8BDF-4D8DFE9B4F05}" type="datetime1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ECCFAB-D172-4DF3-81A6-24F4617E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35DF09A-6359-48B1-867F-E3DD9016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53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B2B2696-9698-4648-BAA6-73CBED2D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0F34-1D6D-4D9B-BF87-769DA33B1D9B}" type="datetime1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B17945-25F0-4117-838D-B63EE42A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729BDB-2A7C-4A49-A10E-236C54E77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77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22E7D-09F6-4DE0-AFC6-FC4C645C3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C98EBB-4BA8-4186-AC07-A74BFB7EE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0A758BA-ED54-48F4-8764-8A923C098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8B123C-D586-49B0-B92B-589F324E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AD61-8F0D-4222-AB99-684D28D747D7}" type="datetime1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866245-A231-49C2-803F-A23288C5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3870-915D-4E21-8E07-0247609C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62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20D9E6-E8D2-45BA-AE5C-459EAA6A5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3A28DA-765B-4CF1-92C1-947F17C26F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EEEC75-18B2-45EE-8389-E758EF2C1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AF8066-EE85-464A-A2AB-AE7E7C43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A037-B3FB-49DF-B45C-91FBC74FC75E}" type="datetime1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9E52B7-EBA6-4270-B9DD-1FF083AE3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1FFF89-E2AB-4E93-88F7-B9068D89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84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EA41D69-9770-46CD-B1B4-EBEF96F3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314B22-580A-4F5A-845A-BAA0AD7CC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5F7A57-6A96-476A-B75F-E7667C90C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505AE-6EA8-453C-8826-61955F847B4B}" type="datetime1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6A9F9A-D92B-41F3-9298-F20074EA3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54A8C9-9D32-4E91-A364-387D064B4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0DE10-3194-4365-8F29-D97913F98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14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B0BA6E-ED45-42C3-85DF-BC2DDE170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776" y="1122363"/>
            <a:ext cx="9971314" cy="2387600"/>
          </a:xfrm>
        </p:spPr>
        <p:txBody>
          <a:bodyPr/>
          <a:lstStyle/>
          <a:p>
            <a:r>
              <a:rPr lang="en-US" altLang="zh-CN" dirty="0"/>
              <a:t>Beam-Beam Effects at CEPC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42E603-2A19-47D6-BD8F-820E8518C0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Yuan Zhang,</a:t>
            </a:r>
            <a:r>
              <a:rPr lang="zh-CN" altLang="en-US" dirty="0"/>
              <a:t> </a:t>
            </a:r>
            <a:r>
              <a:rPr lang="en-US" altLang="zh-CN" dirty="0"/>
              <a:t>Na Wang, </a:t>
            </a:r>
            <a:r>
              <a:rPr lang="en-US" altLang="zh-CN" dirty="0" err="1"/>
              <a:t>Huiping</a:t>
            </a:r>
            <a:r>
              <a:rPr lang="en-US" altLang="zh-CN" dirty="0"/>
              <a:t> </a:t>
            </a:r>
            <a:r>
              <a:rPr lang="en-US" altLang="zh-CN" dirty="0" err="1"/>
              <a:t>Geng</a:t>
            </a:r>
            <a:endParaRPr lang="en-US" altLang="zh-CN" dirty="0"/>
          </a:p>
          <a:p>
            <a:r>
              <a:rPr lang="en-US" altLang="zh-CN" dirty="0"/>
              <a:t>CEPC Workshop</a:t>
            </a:r>
          </a:p>
          <a:p>
            <a:r>
              <a:rPr lang="en-US" altLang="zh-CN" dirty="0"/>
              <a:t>2022-Oct</a:t>
            </a:r>
          </a:p>
        </p:txBody>
      </p:sp>
    </p:spTree>
    <p:extLst>
      <p:ext uri="{BB962C8B-B14F-4D97-AF65-F5344CB8AC3E}">
        <p14:creationId xmlns:p14="http://schemas.microsoft.com/office/powerpoint/2010/main" val="153429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3713CE-6BA8-4691-945B-2348CCF6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ttbar, w/ZT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AE7FE9C1-797A-4944-9886-51E2652716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205" y="3007025"/>
            <a:ext cx="5157787" cy="3311130"/>
          </a:xfrm>
          <a:prstGeom prst="rect">
            <a:avLst/>
          </a:prstGeom>
        </p:spPr>
      </p:pic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3E8C8384-E2A2-45C3-AED8-A6C1DF7AA3D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3012689"/>
            <a:ext cx="5183188" cy="3305466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82466B-5A66-42EA-B443-CF73BE69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5AEB4AE-07B4-4B3C-A55D-D7ACCAD093F9}"/>
              </a:ext>
            </a:extLst>
          </p:cNvPr>
          <p:cNvSpPr txBox="1"/>
          <p:nvPr/>
        </p:nvSpPr>
        <p:spPr>
          <a:xfrm>
            <a:off x="166977" y="1576965"/>
            <a:ext cx="66585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/>
              <a:t>No clear effect from transverse impedance.</a:t>
            </a:r>
          </a:p>
          <a:p>
            <a:r>
              <a:rPr lang="en-US" altLang="zh-CN" sz="2600" dirty="0"/>
              <a:t>Optimized Qx~0.570</a:t>
            </a:r>
            <a:endParaRPr lang="zh-CN" altLang="en-US" sz="2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11FFF93-18B7-46F9-8D71-1D11D1DEC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770" y="4224511"/>
            <a:ext cx="2183410" cy="13922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6F80E71-646B-4D47-A52E-AE871B605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241" y="4065767"/>
            <a:ext cx="2352989" cy="15143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C5CCA32-4B61-4B41-8C41-F03DCD14A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394" y="262732"/>
            <a:ext cx="3826681" cy="262846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56C45C7-1D62-4C83-A464-7BD93B7FE4C4}"/>
              </a:ext>
            </a:extLst>
          </p:cNvPr>
          <p:cNvSpPr txBox="1"/>
          <p:nvPr/>
        </p:nvSpPr>
        <p:spPr>
          <a:xfrm>
            <a:off x="4732152" y="326930"/>
            <a:ext cx="20216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Piwinski Angle: 1.2</a:t>
            </a:r>
          </a:p>
        </p:txBody>
      </p:sp>
    </p:spTree>
    <p:extLst>
      <p:ext uri="{BB962C8B-B14F-4D97-AF65-F5344CB8AC3E}">
        <p14:creationId xmlns:p14="http://schemas.microsoft.com/office/powerpoint/2010/main" val="644379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B8227D-A52E-4AB7-8DCA-91D302E6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Higgs, w/ ZT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88B0BA-0774-4631-9B1C-77E68A2B7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Only X-Z instability</a:t>
            </a:r>
          </a:p>
          <a:p>
            <a:r>
              <a:rPr lang="en-US" altLang="zh-CN" dirty="0"/>
              <a:t>Stable area width is reduced a little (ZT only applied 1 kick)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874DA6F-118D-4497-8EF8-1E6605A9D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97" y="2911150"/>
            <a:ext cx="5205222" cy="33467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A59D730-EDCB-48CB-9593-88E11C290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908361"/>
            <a:ext cx="5229225" cy="3343275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CAE17F-C6F2-4D6E-B86B-72885F5A6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46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6DEFB6-F078-4A60-8C7A-7B889CAB8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W, w/ ZT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B8C1B7-B3E0-41C4-8B56-EB16D3E87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Only X-Z instability</a:t>
            </a:r>
          </a:p>
          <a:p>
            <a:r>
              <a:rPr lang="en-US" altLang="zh-CN" dirty="0"/>
              <a:t>stable region is large </a:t>
            </a:r>
            <a:r>
              <a:rPr lang="en-US" altLang="zh-CN" dirty="0" err="1"/>
              <a:t>enought</a:t>
            </a:r>
            <a:r>
              <a:rPr lang="en-US" altLang="zh-CN" dirty="0"/>
              <a:t> (ZT applied 1 kick)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A71694-B0ED-48E1-84D8-1224A79BC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43" y="2905847"/>
            <a:ext cx="5198364" cy="33467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DCDD0EF-A0AF-49A6-9A20-544623991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771" y="2793880"/>
            <a:ext cx="5170932" cy="3322701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207AE163-DA77-4A56-BC74-AC761340CBA8}"/>
              </a:ext>
            </a:extLst>
          </p:cNvPr>
          <p:cNvSpPr/>
          <p:nvPr/>
        </p:nvSpPr>
        <p:spPr>
          <a:xfrm>
            <a:off x="1474237" y="4743471"/>
            <a:ext cx="1300065" cy="8646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31C7EF4-A3BA-49EC-A6F3-307AB7896868}"/>
              </a:ext>
            </a:extLst>
          </p:cNvPr>
          <p:cNvSpPr/>
          <p:nvPr/>
        </p:nvSpPr>
        <p:spPr>
          <a:xfrm>
            <a:off x="3592283" y="4777685"/>
            <a:ext cx="1300065" cy="8646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E98B0791-62B7-48D1-AB8A-154E02C2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23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9F2965-21FD-48A3-A2C1-8946884C4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Z, w/ ZT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61278A-77D5-406B-B011-8153C1366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No stable working points</a:t>
            </a:r>
          </a:p>
          <a:p>
            <a:r>
              <a:rPr lang="en-US" altLang="zh-CN" dirty="0"/>
              <a:t>There exist very strong blowup in both X/Y direction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EAA3CC-BE20-46BC-8993-3CFCA4B94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02" y="3058889"/>
            <a:ext cx="5112639" cy="29969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9DDB11-985A-4EA7-A9CB-D0534DBB0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688" y="3058889"/>
            <a:ext cx="5109210" cy="3017520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070AB2-6064-4694-BA2D-779BFBA7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FE64D03-EF17-4C00-857C-097F42E094A6}"/>
              </a:ext>
            </a:extLst>
          </p:cNvPr>
          <p:cNvSpPr/>
          <p:nvPr/>
        </p:nvSpPr>
        <p:spPr>
          <a:xfrm>
            <a:off x="2445026" y="4567030"/>
            <a:ext cx="104361" cy="10535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B577841-8B51-4AEE-9A21-7C0E0CD4B272}"/>
              </a:ext>
            </a:extLst>
          </p:cNvPr>
          <p:cNvSpPr/>
          <p:nvPr/>
        </p:nvSpPr>
        <p:spPr>
          <a:xfrm>
            <a:off x="3278256" y="3134129"/>
            <a:ext cx="104361" cy="10535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5CB2DBD-CFC4-4F94-8387-3CB6607EB53F}"/>
              </a:ext>
            </a:extLst>
          </p:cNvPr>
          <p:cNvSpPr/>
          <p:nvPr/>
        </p:nvSpPr>
        <p:spPr>
          <a:xfrm>
            <a:off x="7565363" y="3574765"/>
            <a:ext cx="104361" cy="10535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816287E-5FE7-4F4C-A6C2-44024AE8650F}"/>
              </a:ext>
            </a:extLst>
          </p:cNvPr>
          <p:cNvSpPr/>
          <p:nvPr/>
        </p:nvSpPr>
        <p:spPr>
          <a:xfrm>
            <a:off x="8423440" y="3712255"/>
            <a:ext cx="104361" cy="10535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51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4CB611-10A3-4348-A792-41832A483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336847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CEPC Only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Zx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(+ZL)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0ECCCAE-A3CA-43D4-BA83-D2605525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2034075"/>
            <a:ext cx="5718810" cy="3345180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A4CA5BE-C427-457E-9EDE-7C0255E6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412D-992C-4CDB-84D6-0F879FF53536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DD82DB5-6883-4208-B942-CD07E6B54F7A}"/>
              </a:ext>
            </a:extLst>
          </p:cNvPr>
          <p:cNvSpPr txBox="1"/>
          <p:nvPr/>
        </p:nvSpPr>
        <p:spPr>
          <a:xfrm>
            <a:off x="517671" y="5350812"/>
            <a:ext cx="66158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Kick number of wake field affect the 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 horizontal direction, smooth distributed impedance nearly does not squeeze the stable tune area serious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very local impedance may squeeze the stable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内容占位符 6">
            <a:extLst>
              <a:ext uri="{FF2B5EF4-FFF2-40B4-BE49-F238E27FC236}">
                <a16:creationId xmlns:a16="http://schemas.microsoft.com/office/drawing/2014/main" id="{257B322D-E298-413F-9DC4-A4FE59268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68" y="2136868"/>
            <a:ext cx="5158642" cy="317800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F70787B-64A7-4069-9B24-0667AE7957F9}"/>
              </a:ext>
            </a:extLst>
          </p:cNvPr>
          <p:cNvSpPr txBox="1"/>
          <p:nvPr/>
        </p:nvSpPr>
        <p:spPr>
          <a:xfrm>
            <a:off x="2612572" y="1606813"/>
            <a:ext cx="204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Simulation</a:t>
            </a:r>
            <a:endParaRPr lang="zh-CN" altLang="en-US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29DA4B4-6C06-4080-9C1E-F548520EC868}"/>
              </a:ext>
            </a:extLst>
          </p:cNvPr>
          <p:cNvSpPr txBox="1"/>
          <p:nvPr/>
        </p:nvSpPr>
        <p:spPr>
          <a:xfrm>
            <a:off x="7670746" y="1630670"/>
            <a:ext cx="361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Analysis, ZT kick applied at IP</a:t>
            </a:r>
            <a:endParaRPr lang="zh-CN" altLang="en-US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412E84C-EAD7-4C82-B959-A300560699F7}"/>
              </a:ext>
            </a:extLst>
          </p:cNvPr>
          <p:cNvSpPr/>
          <p:nvPr/>
        </p:nvSpPr>
        <p:spPr>
          <a:xfrm>
            <a:off x="7272785" y="1334660"/>
            <a:ext cx="401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Courtesy of </a:t>
            </a:r>
            <a:r>
              <a:rPr lang="en-US" altLang="zh-CN" dirty="0" err="1"/>
              <a:t>Chuntao</a:t>
            </a:r>
            <a:r>
              <a:rPr lang="en-US" altLang="zh-CN" dirty="0"/>
              <a:t> Lin and Na Wang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F72A2D7-1C6F-458B-85D4-69C02B765FC2}"/>
              </a:ext>
            </a:extLst>
          </p:cNvPr>
          <p:cNvSpPr/>
          <p:nvPr/>
        </p:nvSpPr>
        <p:spPr>
          <a:xfrm>
            <a:off x="7214119" y="535081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horizontal direction, considering ZX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instability growth rate is faster,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unstable tune area increases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734AD6A-24C0-4DC3-9402-461335785326}"/>
              </a:ext>
            </a:extLst>
          </p:cNvPr>
          <p:cNvSpPr txBox="1"/>
          <p:nvPr/>
        </p:nvSpPr>
        <p:spPr>
          <a:xfrm>
            <a:off x="6405098" y="490870"/>
            <a:ext cx="515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</a:rPr>
              <a:t>Stable tune area is large enough (w/ZT)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</a:rPr>
              <a:t>Simulation and analysis agrees qualitatively.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3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1075A6-EBA0-4B03-86F1-DDB4B25A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" y="142158"/>
            <a:ext cx="10515600" cy="1325563"/>
          </a:xfrm>
        </p:spPr>
        <p:txBody>
          <a:bodyPr/>
          <a:lstStyle/>
          <a:p>
            <a:r>
              <a:rPr lang="en-US" altLang="zh-CN" b="1" dirty="0"/>
              <a:t>CEPC Only </a:t>
            </a:r>
            <a:r>
              <a:rPr lang="en-US" altLang="zh-CN" b="1" dirty="0" err="1"/>
              <a:t>Zx</a:t>
            </a:r>
            <a:r>
              <a:rPr lang="en-US" altLang="zh-CN" b="1" dirty="0"/>
              <a:t>(+ZL) @ </a:t>
            </a:r>
            <a:r>
              <a:rPr lang="en-US" altLang="zh-CN" b="1" dirty="0" err="1"/>
              <a:t>Qx</a:t>
            </a:r>
            <a:r>
              <a:rPr lang="en-US" altLang="zh-CN" b="1" dirty="0"/>
              <a:t>=0.562</a:t>
            </a:r>
            <a:endParaRPr lang="zh-CN" altLang="en-US" b="1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BBCACD8-1B14-493D-B6F9-A2868EB50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54" y="1263707"/>
            <a:ext cx="3810000" cy="285750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9F829A9-AB91-4890-BEE1-38D014DF5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149" y="3868300"/>
            <a:ext cx="3810000" cy="28575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F671864-2E06-41D0-AEE7-A717EEB6A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61" y="3868300"/>
            <a:ext cx="3810000" cy="28575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67789EC-4FD3-4CBE-9731-3A419AACF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" y="1243491"/>
            <a:ext cx="3810000" cy="2857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ECF5A6-232B-4E0B-B08A-9E41473AB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" y="3868300"/>
            <a:ext cx="3810000" cy="28575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5BEA399-1E2D-4D6F-BE6D-14BE8E677CE6}"/>
              </a:ext>
            </a:extLst>
          </p:cNvPr>
          <p:cNvSpPr txBox="1"/>
          <p:nvPr/>
        </p:nvSpPr>
        <p:spPr>
          <a:xfrm>
            <a:off x="7576172" y="1333164"/>
            <a:ext cx="4478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X-Z instability is first excited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Bunch length is shorter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X-TMCI-like instability is then excited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Y is blowup due to stronger beam-beam interaction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CFCE76-28FD-4479-B25D-D8F03F918753}"/>
              </a:ext>
            </a:extLst>
          </p:cNvPr>
          <p:cNvSpPr txBox="1"/>
          <p:nvPr/>
        </p:nvSpPr>
        <p:spPr>
          <a:xfrm>
            <a:off x="7825274" y="275996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 has been simulated that w/o BS (but keep same bunch length), the TMCI-like instability would not appear.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1DF433-4A0D-483D-9B63-5F7014F2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412D-992C-4CDB-84D6-0F879FF53536}" type="slidenum">
              <a:rPr lang="zh-CN" altLang="en-US" smtClean="0"/>
              <a:t>15</a:t>
            </a:fld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37F2A2E-79AC-4252-AA85-157F3A470410}"/>
              </a:ext>
            </a:extLst>
          </p:cNvPr>
          <p:cNvCxnSpPr/>
          <p:nvPr/>
        </p:nvCxnSpPr>
        <p:spPr>
          <a:xfrm flipH="1">
            <a:off x="4727510" y="1567543"/>
            <a:ext cx="2848662" cy="17292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14FFAD5F-1678-457A-976E-432547E4BEE9}"/>
              </a:ext>
            </a:extLst>
          </p:cNvPr>
          <p:cNvCxnSpPr>
            <a:cxnSpLocks/>
          </p:cNvCxnSpPr>
          <p:nvPr/>
        </p:nvCxnSpPr>
        <p:spPr>
          <a:xfrm>
            <a:off x="7974563" y="1984310"/>
            <a:ext cx="926841" cy="245706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5F8A983-A956-4F86-BD7C-5B786BFC633D}"/>
              </a:ext>
            </a:extLst>
          </p:cNvPr>
          <p:cNvCxnSpPr/>
          <p:nvPr/>
        </p:nvCxnSpPr>
        <p:spPr>
          <a:xfrm flipH="1">
            <a:off x="1599999" y="2276669"/>
            <a:ext cx="599045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74CF320E-611A-4C19-B290-9F15D9327FBD}"/>
              </a:ext>
            </a:extLst>
          </p:cNvPr>
          <p:cNvCxnSpPr/>
          <p:nvPr/>
        </p:nvCxnSpPr>
        <p:spPr>
          <a:xfrm flipH="1">
            <a:off x="5250024" y="2313992"/>
            <a:ext cx="2340430" cy="90817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EF307E79-AE53-4F4C-AFCC-000FDF32B41B}"/>
              </a:ext>
            </a:extLst>
          </p:cNvPr>
          <p:cNvCxnSpPr/>
          <p:nvPr/>
        </p:nvCxnSpPr>
        <p:spPr>
          <a:xfrm flipH="1">
            <a:off x="5200261" y="3044810"/>
            <a:ext cx="2446888" cy="274005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153615EA-18DD-4248-8084-5EF574C728BE}"/>
              </a:ext>
            </a:extLst>
          </p:cNvPr>
          <p:cNvSpPr txBox="1"/>
          <p:nvPr/>
        </p:nvSpPr>
        <p:spPr>
          <a:xfrm>
            <a:off x="1027882" y="104836"/>
            <a:ext cx="422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Behavior at unstable working point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069452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86D072-8271-4CBA-802F-DF93A190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CEPC Only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Zy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(+ZL)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Qx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=0.567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A4267A-9F20-44E5-BC86-A3AA2DDBB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4" y="2067957"/>
            <a:ext cx="5783580" cy="3368040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585703E2-9249-42DC-8E09-146A7D50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412D-992C-4CDB-84D6-0F879FF53536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3D8A7D8-1F8C-406A-AD44-1E447136B587}"/>
              </a:ext>
            </a:extLst>
          </p:cNvPr>
          <p:cNvSpPr/>
          <p:nvPr/>
        </p:nvSpPr>
        <p:spPr>
          <a:xfrm>
            <a:off x="1228716" y="5704410"/>
            <a:ext cx="52663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Kick number of wake field affect the result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No stable tune area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CDC08BA-69B9-4C5A-A4CA-75B83DD4D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94" y="2147834"/>
            <a:ext cx="5158643" cy="335749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AD8186A-94BA-494E-96B3-F649B3F631A5}"/>
              </a:ext>
            </a:extLst>
          </p:cNvPr>
          <p:cNvSpPr txBox="1"/>
          <p:nvPr/>
        </p:nvSpPr>
        <p:spPr>
          <a:xfrm>
            <a:off x="2612572" y="1606813"/>
            <a:ext cx="204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Simulation</a:t>
            </a:r>
            <a:endParaRPr lang="zh-CN" altLang="en-US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F50AC1A-BCE9-4AC7-B0BD-A697B8C9107A}"/>
              </a:ext>
            </a:extLst>
          </p:cNvPr>
          <p:cNvSpPr txBox="1"/>
          <p:nvPr/>
        </p:nvSpPr>
        <p:spPr>
          <a:xfrm>
            <a:off x="7670746" y="1630670"/>
            <a:ext cx="361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Analysis, ZT kick applied at IP</a:t>
            </a:r>
            <a:endParaRPr lang="zh-CN" altLang="en-US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DC15893-9CA2-4540-AC17-D31600B01165}"/>
              </a:ext>
            </a:extLst>
          </p:cNvPr>
          <p:cNvSpPr/>
          <p:nvPr/>
        </p:nvSpPr>
        <p:spPr>
          <a:xfrm>
            <a:off x="7272785" y="1334660"/>
            <a:ext cx="401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Courtesy of </a:t>
            </a:r>
            <a:r>
              <a:rPr lang="en-US" altLang="zh-CN" dirty="0" err="1"/>
              <a:t>Chuntao</a:t>
            </a:r>
            <a:r>
              <a:rPr lang="en-US" altLang="zh-CN" dirty="0"/>
              <a:t> Lin and Na Wang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AF294DB-7D1B-435E-8FBC-B0FC195EEBB8}"/>
              </a:ext>
            </a:extLst>
          </p:cNvPr>
          <p:cNvSpPr/>
          <p:nvPr/>
        </p:nvSpPr>
        <p:spPr>
          <a:xfrm>
            <a:off x="6139543" y="54581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pure beam-beam is unstable due to ignorance of strong nonlinearity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 is also found enhance of instability when considering ZY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5983BA8-AA31-4BC2-A7DE-94C514F1D2EB}"/>
              </a:ext>
            </a:extLst>
          </p:cNvPr>
          <p:cNvSpPr txBox="1"/>
          <p:nvPr/>
        </p:nvSpPr>
        <p:spPr>
          <a:xfrm>
            <a:off x="6436904" y="117841"/>
            <a:ext cx="515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</a:rPr>
              <a:t>No stable working point (w/ZT)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</a:rPr>
              <a:t>Simulation and analysis agrees qualitatively.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30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BD4C52-DF41-468B-8B6A-FDD1778A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" y="246201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CEPC Only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Zy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(+ZL)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Qx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=0.567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FC290B8-0D9E-48A4-9286-2B2EBD79E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288" y="1267241"/>
            <a:ext cx="3810000" cy="285750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62E1DE9-8E6D-4868-93F2-EC2B70E82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48" y="3790147"/>
            <a:ext cx="3810000" cy="28575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0016BC4-04CD-47A8-BE3B-E3AA4BEF2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728" y="3790147"/>
            <a:ext cx="3810000" cy="28575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A72828B-F6E0-49EE-B7A8-ED9379C30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8" y="1356094"/>
            <a:ext cx="3810000" cy="2857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8E8C21D-CE01-4144-AFE8-C9B0800755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8" y="3879000"/>
            <a:ext cx="3810000" cy="2857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1E1ABFB-9A6F-4FDE-A91C-5B329516E1CB}"/>
              </a:ext>
            </a:extLst>
          </p:cNvPr>
          <p:cNvSpPr txBox="1"/>
          <p:nvPr/>
        </p:nvSpPr>
        <p:spPr>
          <a:xfrm>
            <a:off x="7901688" y="1392970"/>
            <a:ext cx="4290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Y-TMCI-like instability is first excited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Bunch length is shorter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X-Z instability is excited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Stronger Y  blowup due to strong beam-beam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B9B470-EFD8-4BC2-999B-7EA623549DA0}"/>
              </a:ext>
            </a:extLst>
          </p:cNvPr>
          <p:cNvSpPr txBox="1"/>
          <p:nvPr/>
        </p:nvSpPr>
        <p:spPr>
          <a:xfrm>
            <a:off x="7901688" y="49763"/>
            <a:ext cx="4376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 has been simulated that w/o BS (but keep same bunch length), the X-Z instability would not appear.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4D2CDA3-A3FB-4E74-9260-27A9ED21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412D-992C-4CDB-84D6-0F879FF53536}" type="slidenum">
              <a:rPr lang="zh-CN" altLang="en-US" smtClean="0"/>
              <a:t>17</a:t>
            </a:fld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8D90122C-F2CF-4FEC-AF72-946191A34BAB}"/>
              </a:ext>
            </a:extLst>
          </p:cNvPr>
          <p:cNvCxnSpPr/>
          <p:nvPr/>
        </p:nvCxnSpPr>
        <p:spPr>
          <a:xfrm flipH="1">
            <a:off x="1449355" y="1690688"/>
            <a:ext cx="6496373" cy="33478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C10D580-F6A0-43AE-BE76-BB8E9DF65F35}"/>
              </a:ext>
            </a:extLst>
          </p:cNvPr>
          <p:cNvCxnSpPr/>
          <p:nvPr/>
        </p:nvCxnSpPr>
        <p:spPr>
          <a:xfrm flipH="1">
            <a:off x="5156718" y="1779037"/>
            <a:ext cx="2849570" cy="410546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2AB6D1C-F363-4889-AC9B-900F4F7FF1EA}"/>
              </a:ext>
            </a:extLst>
          </p:cNvPr>
          <p:cNvCxnSpPr/>
          <p:nvPr/>
        </p:nvCxnSpPr>
        <p:spPr>
          <a:xfrm>
            <a:off x="8210939" y="2432180"/>
            <a:ext cx="3085322" cy="17814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F6D9725-9756-4770-9C70-47BE1766A8A3}"/>
              </a:ext>
            </a:extLst>
          </p:cNvPr>
          <p:cNvCxnSpPr/>
          <p:nvPr/>
        </p:nvCxnSpPr>
        <p:spPr>
          <a:xfrm flipH="1">
            <a:off x="7508033" y="2768082"/>
            <a:ext cx="498255" cy="44786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FD9DD28-EEDC-49A5-A478-B3A3D1BF7649}"/>
              </a:ext>
            </a:extLst>
          </p:cNvPr>
          <p:cNvCxnSpPr/>
          <p:nvPr/>
        </p:nvCxnSpPr>
        <p:spPr>
          <a:xfrm flipH="1">
            <a:off x="7588898" y="3215951"/>
            <a:ext cx="497633" cy="182258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3A9B4837-9773-486F-83BF-9317EEB4A91C}"/>
              </a:ext>
            </a:extLst>
          </p:cNvPr>
          <p:cNvSpPr txBox="1"/>
          <p:nvPr/>
        </p:nvSpPr>
        <p:spPr>
          <a:xfrm>
            <a:off x="1027882" y="104836"/>
            <a:ext cx="422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Behavior at unstable working point </a:t>
            </a:r>
            <a:endParaRPr lang="zh-CN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97055AC-C4DC-4E2A-98D6-CBC127F2A60C}"/>
                  </a:ext>
                </a:extLst>
              </p:cNvPr>
              <p:cNvSpPr txBox="1"/>
              <p:nvPr/>
            </p:nvSpPr>
            <p:spPr>
              <a:xfrm>
                <a:off x="5556089" y="70923"/>
                <a:ext cx="14868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mode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97055AC-C4DC-4E2A-98D6-CBC127F2A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089" y="70923"/>
                <a:ext cx="1486893" cy="461665"/>
              </a:xfrm>
              <a:prstGeom prst="rect">
                <a:avLst/>
              </a:prstGeom>
              <a:blipFill>
                <a:blip r:embed="rId7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561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3107A7D-FDA4-4B54-A4CD-3FE57811F54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Effect of Vertical Chromaticity (Lum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3107A7D-FDA4-4B54-A4CD-3FE57811F5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92A571-E0DC-4530-96A9-7FA3825A0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417719-6D6F-4613-9BBF-F06F5ABB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6474E6B-E5AE-4B58-A0FC-3E2902EBF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17" y="1825625"/>
            <a:ext cx="3806190" cy="265557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1E7788-C7B5-42E3-835C-65CCCB197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707" y="1856105"/>
            <a:ext cx="3825240" cy="26250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CD8492A-17C0-4BB0-8FA1-661537673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097" y="1870075"/>
            <a:ext cx="3844290" cy="26212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1961ABA-6427-40CA-B9DC-3D54B2976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352" y="4001294"/>
            <a:ext cx="3764280" cy="26441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44759EA-8AC1-4559-8CEE-7116063D89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1627" y="4001294"/>
            <a:ext cx="3703320" cy="25831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35B8AC7-7FB0-4750-A53A-4E3A4F8319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8487" y="3949859"/>
            <a:ext cx="3829050" cy="268605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3F638EB-17DF-45CF-9D3A-34D9AC5AEE9A}"/>
              </a:ext>
            </a:extLst>
          </p:cNvPr>
          <p:cNvSpPr txBox="1"/>
          <p:nvPr/>
        </p:nvSpPr>
        <p:spPr>
          <a:xfrm>
            <a:off x="1748624" y="195197"/>
            <a:ext cx="960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Qy’~10 could help suppress the strong TMCI-like instability induced by BB+ZT 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6EFAE57-D3D8-459C-9FF7-46688EAC680F}"/>
              </a:ext>
            </a:extLst>
          </p:cNvPr>
          <p:cNvSpPr txBox="1"/>
          <p:nvPr/>
        </p:nvSpPr>
        <p:spPr>
          <a:xfrm>
            <a:off x="1311965" y="1367706"/>
            <a:ext cx="273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ZX+ZY+ZL, </a:t>
            </a:r>
            <a:r>
              <a:rPr lang="en-US" altLang="zh-CN" b="1" dirty="0" err="1"/>
              <a:t>Qx</a:t>
            </a:r>
            <a:r>
              <a:rPr lang="en-US" altLang="zh-CN" b="1" dirty="0"/>
              <a:t>=0.567</a:t>
            </a:r>
            <a:endParaRPr lang="zh-CN" altLang="en-US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6AB2055-E2C4-4E68-A191-4F216924E052}"/>
              </a:ext>
            </a:extLst>
          </p:cNvPr>
          <p:cNvSpPr txBox="1"/>
          <p:nvPr/>
        </p:nvSpPr>
        <p:spPr>
          <a:xfrm>
            <a:off x="2278048" y="2666698"/>
            <a:ext cx="8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Qy</a:t>
            </a:r>
            <a:r>
              <a:rPr lang="en-US" altLang="zh-CN" dirty="0"/>
              <a:t>’=0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52F06A2-00B7-474B-9DB3-E48D4F60D3BA}"/>
              </a:ext>
            </a:extLst>
          </p:cNvPr>
          <p:cNvSpPr txBox="1"/>
          <p:nvPr/>
        </p:nvSpPr>
        <p:spPr>
          <a:xfrm>
            <a:off x="6286154" y="2672040"/>
            <a:ext cx="8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Qy</a:t>
            </a:r>
            <a:r>
              <a:rPr lang="en-US" altLang="zh-CN" dirty="0"/>
              <a:t>’=5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A6C9BF1-16D2-4F93-B6D8-D6968882720F}"/>
              </a:ext>
            </a:extLst>
          </p:cNvPr>
          <p:cNvSpPr txBox="1"/>
          <p:nvPr/>
        </p:nvSpPr>
        <p:spPr>
          <a:xfrm>
            <a:off x="9841470" y="2672040"/>
            <a:ext cx="97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Qy</a:t>
            </a:r>
            <a:r>
              <a:rPr lang="en-US" altLang="zh-CN" dirty="0"/>
              <a:t>’=10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3950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A559F6-2311-4B90-8DAC-7B272798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Effect of different vertical tune (</a:t>
            </a:r>
            <a:r>
              <a:rPr lang="en-US" altLang="zh-CN" dirty="0" err="1"/>
              <a:t>Qy</a:t>
            </a:r>
            <a:r>
              <a:rPr lang="en-US" altLang="zh-CN" dirty="0"/>
              <a:t>+=0.610)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8E39F5-D90C-4ADC-9B72-8E59A18EB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B19A29-075E-4CA2-A464-D23B68E2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61B3A1-01C0-4EA7-B1A3-8447B1214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646238"/>
            <a:ext cx="4294823" cy="295751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E34818-37A9-4B09-9BDE-AE8034357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204" y="1611092"/>
            <a:ext cx="4307681" cy="29789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7CDD1A-E8B6-458C-B756-1F4623BE6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975" y="3896599"/>
            <a:ext cx="4311968" cy="29875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D4878B-D95C-4118-983B-338DAC8BA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782" y="3905171"/>
            <a:ext cx="4226243" cy="297894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F715CC4-75A5-476F-A2DF-3C7EB91B61F9}"/>
              </a:ext>
            </a:extLst>
          </p:cNvPr>
          <p:cNvSpPr txBox="1"/>
          <p:nvPr/>
        </p:nvSpPr>
        <p:spPr>
          <a:xfrm>
            <a:off x="3685429" y="2404305"/>
            <a:ext cx="8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Qy</a:t>
            </a:r>
            <a:r>
              <a:rPr lang="en-US" altLang="zh-CN" dirty="0"/>
              <a:t>’=0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A54B98E-D479-4B82-9547-990088FBBC85}"/>
              </a:ext>
            </a:extLst>
          </p:cNvPr>
          <p:cNvSpPr txBox="1"/>
          <p:nvPr/>
        </p:nvSpPr>
        <p:spPr>
          <a:xfrm>
            <a:off x="8854425" y="2496066"/>
            <a:ext cx="8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Qy</a:t>
            </a:r>
            <a:r>
              <a:rPr lang="en-US" altLang="zh-CN" dirty="0"/>
              <a:t>’=5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8ED266F-DE0A-4D72-99B7-F6F1CB210C9B}"/>
              </a:ext>
            </a:extLst>
          </p:cNvPr>
          <p:cNvSpPr txBox="1"/>
          <p:nvPr/>
        </p:nvSpPr>
        <p:spPr>
          <a:xfrm>
            <a:off x="2711395" y="182880"/>
            <a:ext cx="716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Qy</a:t>
            </a:r>
            <a:r>
              <a:rPr lang="en-US" altLang="zh-CN" dirty="0">
                <a:solidFill>
                  <a:srgbClr val="FF0000"/>
                </a:solidFill>
              </a:rPr>
              <a:t> Difference &gt; 0.01 could help suppress instability with </a:t>
            </a:r>
            <a:r>
              <a:rPr lang="en-US" altLang="zh-CN" dirty="0" err="1">
                <a:solidFill>
                  <a:srgbClr val="FF0000"/>
                </a:solidFill>
              </a:rPr>
              <a:t>Qy</a:t>
            </a:r>
            <a:r>
              <a:rPr lang="en-US" altLang="zh-CN" dirty="0">
                <a:solidFill>
                  <a:srgbClr val="FF0000"/>
                </a:solidFill>
              </a:rPr>
              <a:t>’=5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B7C237E-BBBD-44C3-8539-31E248E5947F}"/>
              </a:ext>
            </a:extLst>
          </p:cNvPr>
          <p:cNvSpPr txBox="1"/>
          <p:nvPr/>
        </p:nvSpPr>
        <p:spPr>
          <a:xfrm>
            <a:off x="9454101" y="182880"/>
            <a:ext cx="263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Thanks: K. </a:t>
            </a:r>
            <a:r>
              <a:rPr lang="en-US" altLang="zh-CN" dirty="0" err="1"/>
              <a:t>Oide</a:t>
            </a:r>
            <a:r>
              <a:rPr lang="en-US" altLang="zh-CN" dirty="0"/>
              <a:t>, K. </a:t>
            </a:r>
            <a:r>
              <a:rPr lang="en-US" altLang="zh-CN" dirty="0" err="1"/>
              <a:t>Ohmi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043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55F8E1-6A54-45CE-911F-6D6FFF84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969D33-58F5-4E50-8CB0-750130517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Update with New Longitudinal Impedance (ZL)</a:t>
            </a:r>
          </a:p>
          <a:p>
            <a:r>
              <a:rPr lang="en-US" altLang="zh-CN" dirty="0"/>
              <a:t>Simulation with Transverse Impedance (ZT)</a:t>
            </a:r>
          </a:p>
          <a:p>
            <a:r>
              <a:rPr lang="en-US" altLang="zh-CN" dirty="0"/>
              <a:t>Mitigation Scheme of Instability</a:t>
            </a:r>
          </a:p>
          <a:p>
            <a:r>
              <a:rPr lang="en-US" altLang="zh-CN" dirty="0"/>
              <a:t>+ Lattice (Higgs)</a:t>
            </a:r>
          </a:p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BFDBAA-9DAD-4D37-B970-81CD1D02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183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5FA39D3-5911-4929-8AFA-93DEB30E4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425" y="1507312"/>
            <a:ext cx="4286250" cy="297037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01F7A11-6138-4274-9DF9-1044B59D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Different Horizontal tune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94AA17-E98E-443F-BCF4-9C3B3E89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6FCFDE7-68F0-4DAB-96CF-42AAFF38D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60" y="1533029"/>
            <a:ext cx="4324826" cy="29446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9B9565-1B7F-4DB0-8E78-4BE1CF839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99" y="3831213"/>
            <a:ext cx="4281964" cy="29875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A47E5F9-A4E8-4834-B5F1-3CC199801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425" y="3839785"/>
            <a:ext cx="4303395" cy="297894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8504FCC-756A-4A92-A456-C99E7C4B4681}"/>
              </a:ext>
            </a:extLst>
          </p:cNvPr>
          <p:cNvSpPr/>
          <p:nvPr/>
        </p:nvSpPr>
        <p:spPr>
          <a:xfrm>
            <a:off x="3369673" y="2676545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Qx</a:t>
            </a:r>
            <a:r>
              <a:rPr lang="en-US" altLang="zh-CN" dirty="0"/>
              <a:t>+=0.567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F33E9C7-D657-4BB6-B458-84A4B96BAADF}"/>
              </a:ext>
            </a:extLst>
          </p:cNvPr>
          <p:cNvSpPr txBox="1"/>
          <p:nvPr/>
        </p:nvSpPr>
        <p:spPr>
          <a:xfrm>
            <a:off x="2687541" y="1240403"/>
            <a:ext cx="154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Asymmetric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30E8DD9-C5FD-4434-9E3F-BF8AAD1D0D45}"/>
              </a:ext>
            </a:extLst>
          </p:cNvPr>
          <p:cNvSpPr txBox="1"/>
          <p:nvPr/>
        </p:nvSpPr>
        <p:spPr>
          <a:xfrm>
            <a:off x="8268694" y="1240403"/>
            <a:ext cx="154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Symmetric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37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4643" y="69582"/>
            <a:ext cx="10519575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Higgs: Lifetime and equilibrium </a:t>
            </a:r>
            <a:r>
              <a:rPr lang="en-US" altLang="zh-CN" dirty="0" err="1"/>
              <a:t>distribtuion</a:t>
            </a:r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980587"/>
            <a:ext cx="3240360" cy="187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2859996"/>
            <a:ext cx="3024336" cy="186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70669" y="2819110"/>
            <a:ext cx="3240360" cy="189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022399"/>
            <a:ext cx="2941996" cy="186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51" y="4765453"/>
            <a:ext cx="3107367" cy="192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8"/>
          <a:stretch/>
        </p:blipFill>
        <p:spPr bwMode="auto">
          <a:xfrm>
            <a:off x="7186802" y="4912091"/>
            <a:ext cx="3081995" cy="17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22905" y="1037972"/>
            <a:ext cx="241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50k turns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w/o </a:t>
            </a:r>
            <a:r>
              <a:rPr lang="en-US" altLang="zh-CN" dirty="0" err="1"/>
              <a:t>beambeam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07137" y="197041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@IP</a:t>
            </a:r>
            <a:endParaRPr lang="zh-CN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61534" y="3367104"/>
            <a:ext cx="2344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@Injection point</a:t>
            </a:r>
            <a:endParaRPr lang="zh-CN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112689" y="5229200"/>
            <a:ext cx="177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@RF section</a:t>
            </a:r>
            <a:endParaRPr lang="zh-CN" altLang="en-US" sz="20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BDF6C55-1E7D-44D8-9285-85A349C222A4}"/>
              </a:ext>
            </a:extLst>
          </p:cNvPr>
          <p:cNvSpPr txBox="1"/>
          <p:nvPr/>
        </p:nvSpPr>
        <p:spPr>
          <a:xfrm>
            <a:off x="326003" y="30944"/>
            <a:ext cx="405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Realistic lattice w/o beam-beam</a:t>
            </a:r>
            <a:endParaRPr lang="zh-CN" altLang="en-US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22D94FD-A242-448C-8D78-5A858E18CDF5}"/>
              </a:ext>
            </a:extLst>
          </p:cNvPr>
          <p:cNvSpPr txBox="1"/>
          <p:nvPr/>
        </p:nvSpPr>
        <p:spPr>
          <a:xfrm>
            <a:off x="4280534" y="30944"/>
            <a:ext cx="350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Huiping</a:t>
            </a:r>
            <a:r>
              <a:rPr lang="en-US" altLang="zh-CN" dirty="0"/>
              <a:t> </a:t>
            </a:r>
            <a:r>
              <a:rPr lang="en-US" altLang="zh-CN" dirty="0" err="1"/>
              <a:t>Geng</a:t>
            </a:r>
            <a:r>
              <a:rPr lang="en-US" altLang="zh-CN" dirty="0"/>
              <a:t> and </a:t>
            </a:r>
            <a:r>
              <a:rPr lang="en-US" altLang="zh-CN" dirty="0" err="1"/>
              <a:t>Yiwei</a:t>
            </a:r>
            <a:r>
              <a:rPr lang="en-US" altLang="zh-CN" dirty="0"/>
              <a:t> Wang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65F8704-B64B-4EE8-ADB4-CE9E7FBCB3CF}"/>
              </a:ext>
            </a:extLst>
          </p:cNvPr>
          <p:cNvSpPr txBox="1"/>
          <p:nvPr/>
        </p:nvSpPr>
        <p:spPr>
          <a:xfrm>
            <a:off x="8280971" y="47823"/>
            <a:ext cx="382886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K. </a:t>
            </a:r>
            <a:r>
              <a:rPr lang="en-US" altLang="zh-CN" dirty="0" err="1"/>
              <a:t>Ohmi</a:t>
            </a:r>
            <a:r>
              <a:rPr lang="en-US" altLang="zh-CN" dirty="0"/>
              <a:t> and F. Zimmermann, IPAC14 </a:t>
            </a:r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8EFC33B-2152-4B4C-8BA1-991EF88D59F1}"/>
              </a:ext>
            </a:extLst>
          </p:cNvPr>
          <p:cNvSpPr/>
          <p:nvPr/>
        </p:nvSpPr>
        <p:spPr>
          <a:xfrm>
            <a:off x="7347005" y="1535083"/>
            <a:ext cx="1343771" cy="365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999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890" y="69582"/>
            <a:ext cx="8988246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err="1"/>
              <a:t>Higgs:Lifetime</a:t>
            </a:r>
            <a:r>
              <a:rPr lang="en-US" altLang="zh-CN" dirty="0"/>
              <a:t> w/ and w/o </a:t>
            </a:r>
            <a:r>
              <a:rPr lang="en-US" altLang="zh-CN" dirty="0" err="1"/>
              <a:t>beambeam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23592" y="116109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50k turns, 1k macro-particles </a:t>
            </a:r>
            <a:r>
              <a:rPr lang="en-US" altLang="zh-CN" sz="2400" b="1" dirty="0"/>
              <a:t>@injection point</a:t>
            </a:r>
            <a:endParaRPr lang="zh-CN" altLang="en-US" sz="24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091" y="4211340"/>
            <a:ext cx="4077364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914" y="4129793"/>
            <a:ext cx="4224086" cy="252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696254"/>
            <a:ext cx="3751290" cy="230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622754"/>
            <a:ext cx="3912494" cy="244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3632" y="4437111"/>
            <a:ext cx="203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Survival particles:</a:t>
            </a:r>
          </a:p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1000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37627" y="4417969"/>
            <a:ext cx="203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Survival particles:</a:t>
            </a:r>
          </a:p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861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91844" y="2543217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w/o bb</a:t>
            </a:r>
            <a:endParaRPr lang="zh-CN" altLang="en-US" sz="2000" b="1" dirty="0"/>
          </a:p>
        </p:txBody>
      </p:sp>
      <p:sp>
        <p:nvSpPr>
          <p:cNvPr id="22" name="矩形 21"/>
          <p:cNvSpPr/>
          <p:nvPr/>
        </p:nvSpPr>
        <p:spPr>
          <a:xfrm>
            <a:off x="8472265" y="2477740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w/ bb</a:t>
            </a:r>
            <a:endParaRPr lang="zh-CN" altLang="en-US" sz="2000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8A312BA-4B26-4603-B5B6-0DD6737794F3}"/>
              </a:ext>
            </a:extLst>
          </p:cNvPr>
          <p:cNvSpPr txBox="1"/>
          <p:nvPr/>
        </p:nvSpPr>
        <p:spPr>
          <a:xfrm>
            <a:off x="8595360" y="39964"/>
            <a:ext cx="350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Huiping</a:t>
            </a:r>
            <a:r>
              <a:rPr lang="en-US" altLang="zh-CN" dirty="0"/>
              <a:t> </a:t>
            </a:r>
            <a:r>
              <a:rPr lang="en-US" altLang="zh-CN" dirty="0" err="1"/>
              <a:t>Geng</a:t>
            </a:r>
            <a:r>
              <a:rPr lang="en-US" altLang="zh-CN" dirty="0"/>
              <a:t> and </a:t>
            </a:r>
            <a:r>
              <a:rPr lang="en-US" altLang="zh-CN" dirty="0" err="1"/>
              <a:t>Yiwei</a:t>
            </a:r>
            <a:r>
              <a:rPr lang="en-US" altLang="zh-CN" dirty="0"/>
              <a:t> Wang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2479CEC-BAA2-426B-9783-4C8CD1CBFEF5}"/>
              </a:ext>
            </a:extLst>
          </p:cNvPr>
          <p:cNvSpPr txBox="1"/>
          <p:nvPr/>
        </p:nvSpPr>
        <p:spPr>
          <a:xfrm>
            <a:off x="326003" y="30944"/>
            <a:ext cx="48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Realistic lattice w/o and w/ beam-beam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98534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4995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Higgs: Lifetime optimization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369" y="4213225"/>
            <a:ext cx="4057175" cy="246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1772817"/>
            <a:ext cx="3744416" cy="238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7" y="1706585"/>
            <a:ext cx="3978501" cy="251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63" y="4158476"/>
            <a:ext cx="4140151" cy="272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63552" y="95216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50k turns, 1k macro-particles @injection point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32 families of </a:t>
            </a:r>
            <a:r>
              <a:rPr lang="en-US" altLang="zh-CN" sz="2400" dirty="0" err="1"/>
              <a:t>sextupoles</a:t>
            </a:r>
            <a:r>
              <a:rPr lang="en-US" altLang="zh-CN" sz="2400" dirty="0"/>
              <a:t> in Arc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537627" y="4417969"/>
            <a:ext cx="203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Survival particles:</a:t>
            </a:r>
          </a:p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962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72A1FBF-1623-4211-8968-A797510B7D60}"/>
              </a:ext>
            </a:extLst>
          </p:cNvPr>
          <p:cNvSpPr txBox="1"/>
          <p:nvPr/>
        </p:nvSpPr>
        <p:spPr>
          <a:xfrm>
            <a:off x="4722743" y="20703"/>
            <a:ext cx="350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Huiping</a:t>
            </a:r>
            <a:r>
              <a:rPr lang="en-US" altLang="zh-CN" dirty="0"/>
              <a:t> </a:t>
            </a:r>
            <a:r>
              <a:rPr lang="en-US" altLang="zh-CN" dirty="0" err="1"/>
              <a:t>Geng</a:t>
            </a:r>
            <a:r>
              <a:rPr lang="en-US" altLang="zh-CN" dirty="0"/>
              <a:t> and </a:t>
            </a:r>
            <a:r>
              <a:rPr lang="en-US" altLang="zh-CN" dirty="0" err="1"/>
              <a:t>Yiwei</a:t>
            </a:r>
            <a:r>
              <a:rPr lang="en-US" altLang="zh-CN" dirty="0"/>
              <a:t> Wang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14895A5-B801-47C7-9A2A-F3C11031D6BA}"/>
              </a:ext>
            </a:extLst>
          </p:cNvPr>
          <p:cNvSpPr txBox="1"/>
          <p:nvPr/>
        </p:nvSpPr>
        <p:spPr>
          <a:xfrm>
            <a:off x="326003" y="30944"/>
            <a:ext cx="48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Realistic lattice w/ beam-beam</a:t>
            </a:r>
            <a:endParaRPr lang="zh-CN" altLang="en-US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5530597-E2E5-4B73-8533-8BDFF0806002}"/>
              </a:ext>
            </a:extLst>
          </p:cNvPr>
          <p:cNvSpPr/>
          <p:nvPr/>
        </p:nvSpPr>
        <p:spPr>
          <a:xfrm>
            <a:off x="9336360" y="69643"/>
            <a:ext cx="2667467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N</a:t>
            </a:r>
            <a:r>
              <a:rPr lang="en-US" altLang="zh-CN" dirty="0"/>
              <a:t>IMA</a:t>
            </a:r>
            <a:r>
              <a:rPr lang="zh-CN" altLang="en-US" dirty="0"/>
              <a:t> 959 (2020) 163517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7BE2133-FECE-4205-9C41-E1D38960CE5D}"/>
              </a:ext>
            </a:extLst>
          </p:cNvPr>
          <p:cNvSpPr txBox="1"/>
          <p:nvPr/>
        </p:nvSpPr>
        <p:spPr>
          <a:xfrm>
            <a:off x="9336360" y="734823"/>
            <a:ext cx="26674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Diffusion Map Analysis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8307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1AAEE0-C9D6-4671-A63B-9A4B8856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C1626D-735F-4BF8-8902-429533375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ZL: Updated longitudinal impedance is considered, machine parameter is optimized further</a:t>
            </a:r>
          </a:p>
          <a:p>
            <a:pPr lvl="1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Finite dispersion does not induce clear effect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transverse impedance does not bring serious effect for ttbar/Higgs/W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Combined effect of beam-beam interaction and transverse impedance may induce strong head-tail instability in vertical direction at Z mode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the presence of Beamstrahlung, X-Z instability may induce strong TMCI instability in horizontal direction with conventional impedance. TMCI instability in vertical direction could induce X-Z instability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chromaticity could help mitigate the vertical TMCI instability induced by beam-beam with impedance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Asymmetric transverse tunes could help suppress the X-Z(horizontal) or TMCI (vertical) instability, since sigma-mode dominate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147723-7376-4E22-B996-0617C6C7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578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13FB60-62B0-4A37-8E28-6B54B55E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9DA3A1-321D-4089-BE45-4488DD008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0C770F-F05B-4194-BEB1-9E08436A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907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9626" y="124980"/>
            <a:ext cx="10515600" cy="660111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Machine parameters of CEPC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624520" y="916703"/>
          <a:ext cx="8527194" cy="5406655"/>
        </p:xfrm>
        <a:graphic>
          <a:graphicData uri="http://schemas.openxmlformats.org/drawingml/2006/table">
            <a:tbl>
              <a:tblPr firstRow="1" bandRow="1"/>
              <a:tblGrid>
                <a:gridCol w="3175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105">
                  <a:extLst>
                    <a:ext uri="{9D8B030D-6E8A-4147-A177-3AD203B41FA5}">
                      <a16:colId xmlns:a16="http://schemas.microsoft.com/office/drawing/2014/main" val="3624536658"/>
                    </a:ext>
                  </a:extLst>
                </a:gridCol>
                <a:gridCol w="1270105">
                  <a:extLst>
                    <a:ext uri="{9D8B030D-6E8A-4147-A177-3AD203B41FA5}">
                      <a16:colId xmlns:a16="http://schemas.microsoft.com/office/drawing/2014/main" val="3438979285"/>
                    </a:ext>
                  </a:extLst>
                </a:gridCol>
              </a:tblGrid>
              <a:tr h="194575">
                <a:tc>
                  <a:txBody>
                    <a:bodyPr/>
                    <a:lstStyle/>
                    <a:p>
                      <a:pPr algn="l" fontAlgn="b"/>
                      <a:endParaRPr lang="zh-CN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ttbar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IPs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Circumference [km]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SR power per beam [MW]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8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Half crossing angle at IP [mrad]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Bending radius [km] 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[GeV]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70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loss per turn [GeV]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0.357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 angle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5.94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24.68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6.08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4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number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11934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1297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sz="12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spacing [ns]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591 (53% gap)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23 (18% gap)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257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4524 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(53% gap)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3215218"/>
                  </a:ext>
                </a:extLst>
              </a:tr>
              <a:tr h="889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population [10^10]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13.5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current [mA]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803.5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84.1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3983798"/>
                  </a:ext>
                </a:extLst>
              </a:tr>
              <a:tr h="962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Momentum compaction [10^-5]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1.43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Beta functions at IP (bx/by) [m/mm]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0.3/1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0.13/0.9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.21/1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1.04/2.7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0361073"/>
                  </a:ext>
                </a:extLst>
              </a:tr>
              <a:tr h="914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Emittance (ex/ey) [nm/pm]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0.64/1.3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0.27/1.4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.87/1.7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1.4/4.7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(sigx/sigy) [um/nm]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14/36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6/35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13/42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39/113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337561"/>
                  </a:ext>
                </a:extLst>
              </a:tr>
              <a:tr h="932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(</a:t>
                      </a: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natural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/total) [mm]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2.3/4.1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2.5/8.7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2.5/4.9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2.2/2.9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spread (</a:t>
                      </a: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natural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/total) [%]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0.10/0.17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0.04/0.13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.07/</a:t>
                      </a:r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.14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0.15/0.20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1401459"/>
                  </a:ext>
                </a:extLst>
              </a:tr>
              <a:tr h="932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(DA/RF) [%]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1.6/2.2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1.3/1.7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1.2/2.5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2.3/2.6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(ksix/ksiy)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0.015/0.11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0.004/0.127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.012/</a:t>
                      </a:r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.113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0.071/0.1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4676684"/>
                  </a:ext>
                </a:extLst>
              </a:tr>
              <a:tr h="889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[GV]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[MHz]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0215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Longitudinal</a:t>
                      </a:r>
                      <a:r>
                        <a:rPr lang="en-US" sz="12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tune 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Qs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0.049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0.035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0.062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0.078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9604730"/>
                  </a:ext>
                </a:extLst>
              </a:tr>
              <a:tr h="1040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lifetime (b</a:t>
                      </a: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bha</a:t>
                      </a: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/beamstrahlung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)[min]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39/40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80/18000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60/700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81/23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lifetime [min]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115358"/>
                  </a:ext>
                </a:extLst>
              </a:tr>
              <a:tr h="932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Hour glass Factor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 per IP[1e34/cm^2/s]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7164674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9143999" y="455035"/>
            <a:ext cx="2772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by CEPC AP group, 2 June 2022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2940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CCFB84-AAA7-40DB-AAC5-26B2FD1AF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Beam-Beam Related Issues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C74260-2587-4E19-A86E-CDC0331D6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Beamstrahlung Effect (Luminosity, Lifetime)</a:t>
            </a:r>
          </a:p>
          <a:p>
            <a:r>
              <a:rPr lang="en-US" altLang="zh-CN" dirty="0"/>
              <a:t>Coherent head-tail instability (X-Z instability)</a:t>
            </a:r>
          </a:p>
          <a:p>
            <a:pPr lvl="1"/>
            <a:r>
              <a:rPr lang="en-US" altLang="zh-CN" dirty="0"/>
              <a:t>Influenced by Potential Well Distortion due to longitudinal impedance (ZL)</a:t>
            </a:r>
          </a:p>
          <a:p>
            <a:r>
              <a:rPr lang="en-US" altLang="zh-CN" dirty="0"/>
              <a:t>TMCI-like instability in vertical direction with  transverse impedance (ZT)</a:t>
            </a:r>
          </a:p>
          <a:p>
            <a:r>
              <a:rPr lang="en-US" altLang="zh-CN" dirty="0"/>
              <a:t>Combined effect of Beam-Beam Interaction and realistic lattice </a:t>
            </a:r>
          </a:p>
          <a:p>
            <a:r>
              <a:rPr lang="en-US" altLang="zh-CN" dirty="0"/>
              <a:t>…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3AF662-A24E-484C-AF49-D87297D5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28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1005F09-B9FA-44F4-BE6C-16911E34E8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Higgs: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&amp;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Lum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versus Horizontal tune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1005F09-B9FA-44F4-BE6C-16911E34E8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817551F-1CED-41FD-9946-348CAEF24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8514" y="1508746"/>
            <a:ext cx="2606317" cy="401085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Old Impedance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A1168F00-75E4-429C-B232-2CD4F4B127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50335" y="2082248"/>
            <a:ext cx="3977640" cy="2574608"/>
          </a:xfrm>
          <a:prstGeom prst="rect">
            <a:avLst/>
          </a:prstGeom>
        </p:spPr>
      </p:pic>
      <p:sp>
        <p:nvSpPr>
          <p:cNvPr id="6" name="文本占位符 5">
            <a:extLst>
              <a:ext uri="{FF2B5EF4-FFF2-40B4-BE49-F238E27FC236}">
                <a16:creationId xmlns:a16="http://schemas.microsoft.com/office/drawing/2014/main" id="{54FE4909-AF94-47AE-BA91-7E85AB31E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27171" y="1508745"/>
            <a:ext cx="2492829" cy="401085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New Impedance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21D3D706-D540-4BBF-9AD5-ABBEAA6790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408122" y="2082248"/>
            <a:ext cx="3997643" cy="256032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EFC7818-C3AF-4DED-AC9E-14C28DEBA477}"/>
              </a:ext>
            </a:extLst>
          </p:cNvPr>
          <p:cNvSpPr txBox="1"/>
          <p:nvPr/>
        </p:nvSpPr>
        <p:spPr>
          <a:xfrm>
            <a:off x="3707784" y="1134979"/>
            <a:ext cx="540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Stable tune area is too limited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1" name="内容占位符 6">
            <a:extLst>
              <a:ext uri="{FF2B5EF4-FFF2-40B4-BE49-F238E27FC236}">
                <a16:creationId xmlns:a16="http://schemas.microsoft.com/office/drawing/2014/main" id="{1699D6EE-FE7B-4CB4-B38F-9FC9A07B0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760" y="4222145"/>
            <a:ext cx="4006215" cy="2557463"/>
          </a:xfrm>
          <a:prstGeom prst="rect">
            <a:avLst/>
          </a:prstGeom>
        </p:spPr>
      </p:pic>
      <p:pic>
        <p:nvPicPr>
          <p:cNvPr id="12" name="内容占位符 7">
            <a:extLst>
              <a:ext uri="{FF2B5EF4-FFF2-40B4-BE49-F238E27FC236}">
                <a16:creationId xmlns:a16="http://schemas.microsoft.com/office/drawing/2014/main" id="{58474DFB-E976-44E6-B7BC-FC8509C4E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978" y="4216430"/>
            <a:ext cx="4011930" cy="2563178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B9CC652-B85A-4DC2-BE34-3ADB698F5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9A803DA-B549-4F25-953E-025F4722D81C}"/>
              </a:ext>
            </a:extLst>
          </p:cNvPr>
          <p:cNvSpPr/>
          <p:nvPr/>
        </p:nvSpPr>
        <p:spPr>
          <a:xfrm>
            <a:off x="104583" y="-36035"/>
            <a:ext cx="4426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Longitudinal impedance has been updated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2168BC6-5E15-4C94-A30A-11380A541127}"/>
                  </a:ext>
                </a:extLst>
              </p:cNvPr>
              <p:cNvSpPr/>
              <p:nvPr/>
            </p:nvSpPr>
            <p:spPr>
              <a:xfrm>
                <a:off x="139370" y="367774"/>
                <a:ext cx="2737609" cy="369332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0.33 m, Np = 14e10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2168BC6-5E15-4C94-A30A-11380A5411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70" y="367774"/>
                <a:ext cx="2737609" cy="369332"/>
              </a:xfrm>
              <a:prstGeom prst="rect">
                <a:avLst/>
              </a:prstGeom>
              <a:blipFill>
                <a:blip r:embed="rId7"/>
                <a:stretch>
                  <a:fillRect l="-443" t="-6349" r="-665" b="-2222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D9BF4ECE-1969-47EE-ABEC-05DF39FFD9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072" y="48775"/>
            <a:ext cx="1798816" cy="7237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7DC7146-8924-41F2-B4BA-98061FF856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2453" y="56138"/>
            <a:ext cx="1923222" cy="708984"/>
          </a:xfrm>
          <a:prstGeom prst="rect">
            <a:avLst/>
          </a:prstGeom>
        </p:spPr>
      </p:pic>
      <p:sp>
        <p:nvSpPr>
          <p:cNvPr id="16" name="箭头: 右 15">
            <a:extLst>
              <a:ext uri="{FF2B5EF4-FFF2-40B4-BE49-F238E27FC236}">
                <a16:creationId xmlns:a16="http://schemas.microsoft.com/office/drawing/2014/main" id="{EF66EA99-8CED-44C5-BEE0-08DD6D996694}"/>
              </a:ext>
            </a:extLst>
          </p:cNvPr>
          <p:cNvSpPr/>
          <p:nvPr/>
        </p:nvSpPr>
        <p:spPr>
          <a:xfrm>
            <a:off x="6943466" y="189254"/>
            <a:ext cx="967409" cy="402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FD32A00-C660-43C5-B19C-746BBFA3211D}"/>
              </a:ext>
            </a:extLst>
          </p:cNvPr>
          <p:cNvSpPr txBox="1"/>
          <p:nvPr/>
        </p:nvSpPr>
        <p:spPr>
          <a:xfrm>
            <a:off x="10095675" y="1508745"/>
            <a:ext cx="20216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Piwinski Angle: 6</a:t>
            </a:r>
          </a:p>
        </p:txBody>
      </p:sp>
    </p:spTree>
    <p:extLst>
      <p:ext uri="{BB962C8B-B14F-4D97-AF65-F5344CB8AC3E}">
        <p14:creationId xmlns:p14="http://schemas.microsoft.com/office/powerpoint/2010/main" val="251159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FF428F8-C65E-4320-A563-49AEBD6289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9788" y="365125"/>
                <a:ext cx="10835872" cy="1325563"/>
              </a:xfrm>
            </p:spPr>
            <p:txBody>
              <a:bodyPr/>
              <a:lstStyle/>
              <a:p>
                <a:r>
                  <a:rPr lang="en-US" altLang="zh-CN" dirty="0"/>
                  <a:t>Higgs: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=0.3 m,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Np=13e10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FF428F8-C65E-4320-A563-49AEBD6289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9788" y="365125"/>
                <a:ext cx="10835872" cy="1325563"/>
              </a:xfrm>
              <a:blipFill>
                <a:blip r:embed="rId2"/>
                <a:stretch>
                  <a:fillRect l="-23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557BED-38AE-4FFC-B8F8-F74351D39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557"/>
            <a:ext cx="5157787" cy="823912"/>
          </a:xfrm>
        </p:spPr>
        <p:txBody>
          <a:bodyPr/>
          <a:lstStyle/>
          <a:p>
            <a:r>
              <a:rPr lang="en-US" altLang="zh-CN" dirty="0"/>
              <a:t>Luminosity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占位符 4">
                <a:extLst>
                  <a:ext uri="{FF2B5EF4-FFF2-40B4-BE49-F238E27FC236}">
                    <a16:creationId xmlns:a16="http://schemas.microsoft.com/office/drawing/2014/main" id="{1600377C-759A-4244-A9AD-A8B198F1BA47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6172200" y="2108557"/>
                <a:ext cx="5183188" cy="82391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versus Horizontal tune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占位符 4">
                <a:extLst>
                  <a:ext uri="{FF2B5EF4-FFF2-40B4-BE49-F238E27FC236}">
                    <a16:creationId xmlns:a16="http://schemas.microsoft.com/office/drawing/2014/main" id="{1600377C-759A-4244-A9AD-A8B198F1BA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6172200" y="2108557"/>
                <a:ext cx="5183188" cy="823912"/>
              </a:xfrm>
              <a:blipFill>
                <a:blip r:embed="rId3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8B6237ED-D943-4232-A770-D847691AD633}"/>
              </a:ext>
            </a:extLst>
          </p:cNvPr>
          <p:cNvSpPr txBox="1"/>
          <p:nvPr/>
        </p:nvSpPr>
        <p:spPr>
          <a:xfrm>
            <a:off x="923649" y="1437958"/>
            <a:ext cx="5073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 of stable tune area: 0.006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Lum ~ 5e34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Beamstrahlung </a:t>
            </a:r>
            <a:r>
              <a:rPr lang="en-US" altLang="zh-CN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Liftime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~ 50min with MA=1.7%</a:t>
            </a:r>
            <a:endParaRPr lang="zh-CN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F604243-B420-4363-9B71-A54023209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900903"/>
            <a:ext cx="5208651" cy="3350133"/>
          </a:xfrm>
          <a:prstGeom prst="rect">
            <a:avLst/>
          </a:prstGeom>
        </p:spPr>
      </p:pic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E9A8BA94-C30D-4209-9E5E-3FDF78BEBB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39788" y="2926484"/>
            <a:ext cx="5157787" cy="329897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975E27-657B-4154-81A0-7C5F1F94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3D0ADA2-01EA-42E7-9482-FA514172AA45}"/>
                  </a:ext>
                </a:extLst>
              </p:cNvPr>
              <p:cNvSpPr/>
              <p:nvPr/>
            </p:nvSpPr>
            <p:spPr>
              <a:xfrm>
                <a:off x="777248" y="180459"/>
                <a:ext cx="3210494" cy="369332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Old: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0.33 m, Np = 14e10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3D0ADA2-01EA-42E7-9482-FA514172A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8" y="180459"/>
                <a:ext cx="3210494" cy="369332"/>
              </a:xfrm>
              <a:prstGeom prst="rect">
                <a:avLst/>
              </a:prstGeom>
              <a:blipFill>
                <a:blip r:embed="rId6"/>
                <a:stretch>
                  <a:fillRect l="-1515" t="-8065" r="-568" b="-2419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79D522C9-B207-4FEF-A42C-2D28FAFAB2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9824" y="180459"/>
            <a:ext cx="3655836" cy="235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2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AF142A6-4124-422C-A90A-EC1E9F400E3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 &amp;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Lum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versus Horizontal tune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AF142A6-4124-422C-A90A-EC1E9F400E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DEBE08-C520-4ED9-A592-00B535A9D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2947" y="1495622"/>
            <a:ext cx="2543809" cy="403397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Old Impedance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C9C4006C-BC37-4746-9877-AC0574F94D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51756" y="1873302"/>
            <a:ext cx="4011930" cy="2583180"/>
          </a:xfrm>
          <a:prstGeom prst="rect">
            <a:avLst/>
          </a:prstGeo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F245FB-4AF3-483E-8636-D1624E8A3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90787" y="1442343"/>
            <a:ext cx="2716627" cy="471696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New Impedance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287D43BA-2D90-4799-8933-5775B10690B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259286" y="1899019"/>
            <a:ext cx="3977640" cy="255746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16F0D43-D189-475C-9BB0-EF09603E872F}"/>
              </a:ext>
            </a:extLst>
          </p:cNvPr>
          <p:cNvSpPr txBox="1"/>
          <p:nvPr/>
        </p:nvSpPr>
        <p:spPr>
          <a:xfrm>
            <a:off x="1258031" y="213106"/>
            <a:ext cx="10269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With stronger ZL, Stable tune area is still large enough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B1798D-EAAF-4150-BF74-54E7D232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10" name="内容占位符 6">
            <a:extLst>
              <a:ext uri="{FF2B5EF4-FFF2-40B4-BE49-F238E27FC236}">
                <a16:creationId xmlns:a16="http://schemas.microsoft.com/office/drawing/2014/main" id="{B5C093DD-FEE0-4099-A6BC-CC13D3083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298" y="3982098"/>
            <a:ext cx="4014788" cy="2577465"/>
          </a:xfrm>
          <a:prstGeom prst="rect">
            <a:avLst/>
          </a:prstGeom>
        </p:spPr>
      </p:pic>
      <p:pic>
        <p:nvPicPr>
          <p:cNvPr id="11" name="内容占位符 7">
            <a:extLst>
              <a:ext uri="{FF2B5EF4-FFF2-40B4-BE49-F238E27FC236}">
                <a16:creationId xmlns:a16="http://schemas.microsoft.com/office/drawing/2014/main" id="{64BB5298-D23D-47AA-BC8C-BD06E8A96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962" y="3982098"/>
            <a:ext cx="3997643" cy="256603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CDAB119-145F-4597-8271-225F375F0424}"/>
              </a:ext>
            </a:extLst>
          </p:cNvPr>
          <p:cNvSpPr txBox="1"/>
          <p:nvPr/>
        </p:nvSpPr>
        <p:spPr>
          <a:xfrm>
            <a:off x="10095675" y="1508745"/>
            <a:ext cx="20216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Piwinski Angle: 6</a:t>
            </a:r>
          </a:p>
        </p:txBody>
      </p:sp>
    </p:spTree>
    <p:extLst>
      <p:ext uri="{BB962C8B-B14F-4D97-AF65-F5344CB8AC3E}">
        <p14:creationId xmlns:p14="http://schemas.microsoft.com/office/powerpoint/2010/main" val="118508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115A1B6-310A-41EA-B0EF-BE795EFB58F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Z: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 &amp;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Lum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versus Horizontal tune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115A1B6-310A-41EA-B0EF-BE795EFB58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E1EBDE-FC58-4A07-B06D-274726A34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7442" y="1557194"/>
            <a:ext cx="5157787" cy="461666"/>
          </a:xfrm>
        </p:spPr>
        <p:txBody>
          <a:bodyPr/>
          <a:lstStyle/>
          <a:p>
            <a:r>
              <a:rPr lang="en-US" altLang="zh-CN" dirty="0"/>
              <a:t>Old Impedance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5E442F5C-0B11-457A-AB53-D2D899AA87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5809" y="2018205"/>
            <a:ext cx="4000500" cy="2580323"/>
          </a:xfrm>
          <a:prstGeom prst="rect">
            <a:avLst/>
          </a:prstGeo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A37A9C-C9E5-43A5-A866-D501404D0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76053" y="1536729"/>
            <a:ext cx="5183188" cy="461667"/>
          </a:xfrm>
        </p:spPr>
        <p:txBody>
          <a:bodyPr/>
          <a:lstStyle/>
          <a:p>
            <a:r>
              <a:rPr lang="en-US" altLang="zh-CN" dirty="0"/>
              <a:t>New Impedance</a:t>
            </a:r>
            <a:endParaRPr lang="zh-CN" altLang="en-US" dirty="0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4AF2EE56-5841-4E49-99E5-A6E14D0D9D2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38469" y="2026179"/>
            <a:ext cx="3991928" cy="258603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57AF23B-B17E-4D7B-AAF5-93B27BAAEC8E}"/>
              </a:ext>
            </a:extLst>
          </p:cNvPr>
          <p:cNvSpPr txBox="1"/>
          <p:nvPr/>
        </p:nvSpPr>
        <p:spPr>
          <a:xfrm>
            <a:off x="836612" y="1216625"/>
            <a:ext cx="10190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Stable tune area is still large enough, even squeezed.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0D7DA2-42D9-4DF3-A20B-5A5B742F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FBC2A579-9DC3-4758-B6C9-48DCC190B46F}"/>
              </a:ext>
            </a:extLst>
          </p:cNvPr>
          <p:cNvSpPr/>
          <p:nvPr/>
        </p:nvSpPr>
        <p:spPr>
          <a:xfrm>
            <a:off x="1779092" y="3678997"/>
            <a:ext cx="802377" cy="3079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3B5EC8FE-A1B0-4271-9F64-CA4B5C2E8058}"/>
              </a:ext>
            </a:extLst>
          </p:cNvPr>
          <p:cNvSpPr/>
          <p:nvPr/>
        </p:nvSpPr>
        <p:spPr>
          <a:xfrm>
            <a:off x="6863201" y="3625029"/>
            <a:ext cx="507983" cy="2859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EF95CF0D-A6CD-483C-8F8F-D4BF27DEECE2}"/>
              </a:ext>
            </a:extLst>
          </p:cNvPr>
          <p:cNvSpPr/>
          <p:nvPr/>
        </p:nvSpPr>
        <p:spPr>
          <a:xfrm>
            <a:off x="3297429" y="3686176"/>
            <a:ext cx="1150163" cy="30793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1F5DB69D-064E-420E-8AEC-0E6B008E4F85}"/>
              </a:ext>
            </a:extLst>
          </p:cNvPr>
          <p:cNvSpPr/>
          <p:nvPr/>
        </p:nvSpPr>
        <p:spPr>
          <a:xfrm>
            <a:off x="8077210" y="3630196"/>
            <a:ext cx="973483" cy="30075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下弧形 8">
            <a:extLst>
              <a:ext uri="{FF2B5EF4-FFF2-40B4-BE49-F238E27FC236}">
                <a16:creationId xmlns:a16="http://schemas.microsoft.com/office/drawing/2014/main" id="{42D2FAB6-4A65-4C63-B285-EAFE75EC0EBD}"/>
              </a:ext>
            </a:extLst>
          </p:cNvPr>
          <p:cNvSpPr/>
          <p:nvPr/>
        </p:nvSpPr>
        <p:spPr>
          <a:xfrm flipV="1">
            <a:off x="2085340" y="3163223"/>
            <a:ext cx="5183188" cy="46166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箭头: 下弧形 17">
            <a:extLst>
              <a:ext uri="{FF2B5EF4-FFF2-40B4-BE49-F238E27FC236}">
                <a16:creationId xmlns:a16="http://schemas.microsoft.com/office/drawing/2014/main" id="{9AC9876B-F7DF-4E58-A336-3367E6B0A397}"/>
              </a:ext>
            </a:extLst>
          </p:cNvPr>
          <p:cNvSpPr/>
          <p:nvPr/>
        </p:nvSpPr>
        <p:spPr>
          <a:xfrm flipV="1">
            <a:off x="3809738" y="3163222"/>
            <a:ext cx="4936156" cy="474311"/>
          </a:xfrm>
          <a:prstGeom prst="curved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7DE03BB-76D8-4B28-BC95-D5A1328EA13F}"/>
              </a:ext>
            </a:extLst>
          </p:cNvPr>
          <p:cNvSpPr txBox="1"/>
          <p:nvPr/>
        </p:nvSpPr>
        <p:spPr>
          <a:xfrm>
            <a:off x="9791362" y="1326356"/>
            <a:ext cx="20216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Piwinski Angle: 24</a:t>
            </a:r>
          </a:p>
        </p:txBody>
      </p:sp>
      <p:pic>
        <p:nvPicPr>
          <p:cNvPr id="20" name="内容占位符 6">
            <a:extLst>
              <a:ext uri="{FF2B5EF4-FFF2-40B4-BE49-F238E27FC236}">
                <a16:creationId xmlns:a16="http://schemas.microsoft.com/office/drawing/2014/main" id="{E7B1FCC4-5E81-4E97-B7F1-251019514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809" y="4168318"/>
            <a:ext cx="3977252" cy="2553157"/>
          </a:xfrm>
          <a:prstGeom prst="rect">
            <a:avLst/>
          </a:prstGeom>
        </p:spPr>
      </p:pic>
      <p:pic>
        <p:nvPicPr>
          <p:cNvPr id="21" name="内容占位符 7">
            <a:extLst>
              <a:ext uri="{FF2B5EF4-FFF2-40B4-BE49-F238E27FC236}">
                <a16:creationId xmlns:a16="http://schemas.microsoft.com/office/drawing/2014/main" id="{F1AB6B90-748F-4A74-856B-8DCEF7417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469" y="4157814"/>
            <a:ext cx="4003358" cy="25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8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99BE11-C533-4571-A569-458304D4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Finite dispersion @ ZL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EFF359-265A-4582-A948-6456DD46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34" y="1747461"/>
            <a:ext cx="10515600" cy="4351338"/>
          </a:xfrm>
        </p:spPr>
        <p:txBody>
          <a:bodyPr/>
          <a:lstStyle/>
          <a:p>
            <a:r>
              <a:rPr lang="en-US" altLang="zh-CN" dirty="0"/>
              <a:t>It is not found any clear effect from finite dispersion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2BBEB7-0EC3-4DE3-A41A-71E2C6E6F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961" y="120659"/>
            <a:ext cx="3348038" cy="21764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9316427-ED6E-4FF8-BDAA-70980AAE9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15" y="2730759"/>
            <a:ext cx="5821680" cy="33680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77B899-4E79-431F-9219-599ECC321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508" y="2595822"/>
            <a:ext cx="5772150" cy="336042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A4A10E6-7A17-4967-8899-7E05D4D0E3D0}"/>
              </a:ext>
            </a:extLst>
          </p:cNvPr>
          <p:cNvSpPr txBox="1"/>
          <p:nvPr/>
        </p:nvSpPr>
        <p:spPr>
          <a:xfrm>
            <a:off x="9732268" y="601317"/>
            <a:ext cx="245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Lum </a:t>
            </a:r>
            <a:r>
              <a:rPr lang="en-US" altLang="zh-CN" sz="1400" dirty="0"/>
              <a:t>[Arbitrary Unit]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DFD4960A-464D-44F1-BC56-C9F3D3B4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E10-3194-4365-8F29-D97913F9882A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11AD952-4FCE-4A31-8CB8-2FE17DE73665}"/>
              </a:ext>
            </a:extLst>
          </p:cNvPr>
          <p:cNvSpPr txBox="1"/>
          <p:nvPr/>
        </p:nvSpPr>
        <p:spPr>
          <a:xfrm>
            <a:off x="246490" y="231985"/>
            <a:ext cx="820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If the finite dispersion at ZL induce more synchro-</a:t>
            </a:r>
            <a:r>
              <a:rPr lang="en-US" altLang="zh-CN" dirty="0" err="1"/>
              <a:t>betatron</a:t>
            </a:r>
            <a:r>
              <a:rPr lang="en-US" altLang="zh-CN" dirty="0"/>
              <a:t> coupling? By K. </a:t>
            </a:r>
            <a:r>
              <a:rPr lang="en-US" altLang="zh-CN" dirty="0" err="1"/>
              <a:t>Oide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2937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5A1676-416C-4025-A8EB-A391EC8F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58718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Frequency Analysis of</a:t>
            </a:r>
            <a:r>
              <a:rPr lang="zh-CN" altLang="en-US" sz="2800" dirty="0"/>
              <a:t> </a:t>
            </a:r>
            <a:r>
              <a:rPr lang="en-US" altLang="zh-CN" sz="2800" dirty="0"/>
              <a:t>Single</a:t>
            </a:r>
            <a:r>
              <a:rPr lang="zh-CN" altLang="en-US" sz="2800" dirty="0"/>
              <a:t> </a:t>
            </a:r>
            <a:r>
              <a:rPr lang="en-US" altLang="zh-CN" sz="2800" dirty="0"/>
              <a:t>Beam</a:t>
            </a:r>
            <a:r>
              <a:rPr lang="zh-CN" altLang="en-US" sz="2800" dirty="0"/>
              <a:t> </a:t>
            </a:r>
            <a:r>
              <a:rPr lang="en-US" altLang="zh-CN" sz="2800" dirty="0"/>
              <a:t>with</a:t>
            </a:r>
            <a:r>
              <a:rPr lang="zh-CN" altLang="en-US" sz="2800" dirty="0"/>
              <a:t> </a:t>
            </a:r>
            <a:r>
              <a:rPr lang="en-US" altLang="zh-CN" sz="2800" dirty="0"/>
              <a:t>Transverse Impedance (ZT)</a:t>
            </a:r>
            <a:endParaRPr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CC8EC8-128B-4EEB-9364-E025BA880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0485B6-DFDF-45CB-86D3-1DF2A8CC4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5" y="989048"/>
            <a:ext cx="5352669" cy="31032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F8CF954-2EB7-40C1-BE0A-924CB0E46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23" y="3576148"/>
            <a:ext cx="5376672" cy="31169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7DEA1A8-CA9C-46E2-94C1-40BA133E0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397" y="1041486"/>
            <a:ext cx="6363478" cy="25346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17D824E-F5CE-4343-85D1-06DF29422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274" y="3646714"/>
            <a:ext cx="6362601" cy="253431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F65349E-E973-4102-930D-D1B18A117B5E}"/>
              </a:ext>
            </a:extLst>
          </p:cNvPr>
          <p:cNvSpPr txBox="1"/>
          <p:nvPr/>
        </p:nvSpPr>
        <p:spPr>
          <a:xfrm>
            <a:off x="1530525" y="1144219"/>
            <a:ext cx="95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IBB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33F36FA-2944-4C55-8983-F82E67D71D3F}"/>
              </a:ext>
            </a:extLst>
          </p:cNvPr>
          <p:cNvSpPr txBox="1"/>
          <p:nvPr/>
        </p:nvSpPr>
        <p:spPr>
          <a:xfrm>
            <a:off x="9003715" y="455980"/>
            <a:ext cx="321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Courtesy of Mauro </a:t>
            </a:r>
            <a:r>
              <a:rPr lang="en-US" altLang="zh-CN" dirty="0" err="1"/>
              <a:t>Migliorati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87B47C6-F23E-4BF1-A6A5-49F670A16E33}"/>
              </a:ext>
            </a:extLst>
          </p:cNvPr>
          <p:cNvSpPr txBox="1"/>
          <p:nvPr/>
        </p:nvSpPr>
        <p:spPr>
          <a:xfrm>
            <a:off x="5919429" y="1163540"/>
            <a:ext cx="250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PyHEADTAIL</a:t>
            </a:r>
            <a:r>
              <a:rPr lang="en-US" altLang="zh-CN" dirty="0"/>
              <a:t> (only ZT)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9929D2C-C5D7-41DA-9D64-870E66475D76}"/>
              </a:ext>
            </a:extLst>
          </p:cNvPr>
          <p:cNvSpPr/>
          <p:nvPr/>
        </p:nvSpPr>
        <p:spPr>
          <a:xfrm>
            <a:off x="230006" y="4822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Considering ZL,</a:t>
            </a:r>
          </a:p>
          <a:p>
            <a:r>
              <a:rPr lang="en-US" altLang="zh-CN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X threshold reduces from 22e10 to 18e10.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AA30F03-A717-44F5-BB70-EC4F9A2FFCB0}"/>
              </a:ext>
            </a:extLst>
          </p:cNvPr>
          <p:cNvSpPr/>
          <p:nvPr/>
        </p:nvSpPr>
        <p:spPr>
          <a:xfrm>
            <a:off x="99526" y="62655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Considering ZL,</a:t>
            </a:r>
          </a:p>
          <a:p>
            <a:r>
              <a:rPr lang="en-US" altLang="zh-CN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Y threshold reduces from 24e10 to 18e10.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D6875BD-7B7F-4F94-A99D-EAEB1BEDD218}"/>
              </a:ext>
            </a:extLst>
          </p:cNvPr>
          <p:cNvSpPr/>
          <p:nvPr/>
        </p:nvSpPr>
        <p:spPr>
          <a:xfrm>
            <a:off x="5579401" y="4978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Considering ZL,</a:t>
            </a:r>
          </a:p>
          <a:p>
            <a:r>
              <a:rPr lang="en-US" altLang="zh-CN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X threshold reduces from 22e10 to 18e10.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5559497-8FD1-4F7E-ADA2-94D58FDC2B5E}"/>
              </a:ext>
            </a:extLst>
          </p:cNvPr>
          <p:cNvSpPr/>
          <p:nvPr/>
        </p:nvSpPr>
        <p:spPr>
          <a:xfrm>
            <a:off x="5843261" y="62289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Considering ZL,</a:t>
            </a:r>
          </a:p>
          <a:p>
            <a:r>
              <a:rPr lang="en-US" altLang="zh-CN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Y threshold reduces from 30e10 to 20e10.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A39AD4-1D9A-40F2-8CF4-1D9970AA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4657" y="6261809"/>
            <a:ext cx="2743200" cy="365125"/>
          </a:xfrm>
        </p:spPr>
        <p:txBody>
          <a:bodyPr/>
          <a:lstStyle/>
          <a:p>
            <a:fld id="{74D735A6-F036-4994-9460-964024CC89B5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E308CAE-13AF-4C2D-97A0-66FA9105A05A}"/>
              </a:ext>
            </a:extLst>
          </p:cNvPr>
          <p:cNvSpPr txBox="1"/>
          <p:nvPr/>
        </p:nvSpPr>
        <p:spPr>
          <a:xfrm>
            <a:off x="1653057" y="3377564"/>
            <a:ext cx="853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Even though 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tune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shift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reduces considering ZL,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instability threshold is lower!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82FBE64-61BA-4CEC-911B-117E374E723D}"/>
              </a:ext>
            </a:extLst>
          </p:cNvPr>
          <p:cNvSpPr txBox="1"/>
          <p:nvPr/>
        </p:nvSpPr>
        <p:spPr>
          <a:xfrm>
            <a:off x="5987346" y="4058970"/>
            <a:ext cx="250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PyHEADTAIL</a:t>
            </a:r>
            <a:r>
              <a:rPr lang="en-US" altLang="zh-CN" dirty="0"/>
              <a:t> (only ZT)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27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13392</TotalTime>
  <Words>1364</Words>
  <Application>Microsoft Office PowerPoint</Application>
  <PresentationFormat>宽屏</PresentationFormat>
  <Paragraphs>308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等线 Light</vt:lpstr>
      <vt:lpstr>宋体</vt:lpstr>
      <vt:lpstr>Arial</vt:lpstr>
      <vt:lpstr>Calibri</vt:lpstr>
      <vt:lpstr>Cambria Math</vt:lpstr>
      <vt:lpstr>Times New Roman</vt:lpstr>
      <vt:lpstr>Wingdings</vt:lpstr>
      <vt:lpstr>Office 主题​​</vt:lpstr>
      <vt:lpstr>Beam-Beam Effects at CEPC</vt:lpstr>
      <vt:lpstr>Outline</vt:lpstr>
      <vt:lpstr>Beam-Beam Related Issues</vt:lpstr>
      <vt:lpstr>Higgs: σ_x  &amp; Lum versus Horizontal tune</vt:lpstr>
      <vt:lpstr>Higgs: β_x^∗  =0.3 m, Np=13e10</vt:lpstr>
      <vt:lpstr>W: σ_x  &amp; Lum versus Horizontal tune</vt:lpstr>
      <vt:lpstr>Z: σ_x  &amp; Lum versus Horizontal tune</vt:lpstr>
      <vt:lpstr>Finite dispersion @ ZL</vt:lpstr>
      <vt:lpstr>Frequency Analysis of Single Beam with Transverse Impedance (ZT)</vt:lpstr>
      <vt:lpstr>ttbar, w/ZT</vt:lpstr>
      <vt:lpstr>Higgs, w/ ZT</vt:lpstr>
      <vt:lpstr>W, w/ ZT</vt:lpstr>
      <vt:lpstr>Z, w/ ZT</vt:lpstr>
      <vt:lpstr>CEPC Only Zx(+ZL)</vt:lpstr>
      <vt:lpstr>CEPC Only Zx(+ZL) @ Qx=0.562</vt:lpstr>
      <vt:lpstr>CEPC Only Zy(+ZL) Qx=0.567</vt:lpstr>
      <vt:lpstr>CEPC Only Zy(+ZL) Qx=0.567</vt:lpstr>
      <vt:lpstr>Effect of Vertical Chromaticity (Lum &amp; σ_y)</vt:lpstr>
      <vt:lpstr>Effect of different vertical tune (Qy+=0.610)</vt:lpstr>
      <vt:lpstr>Different Horizontal tune</vt:lpstr>
      <vt:lpstr>Higgs: Lifetime and equilibrium distribtuion</vt:lpstr>
      <vt:lpstr>Higgs:Lifetime w/ and w/o beambeam</vt:lpstr>
      <vt:lpstr>Higgs: Lifetime optimization</vt:lpstr>
      <vt:lpstr>Summary</vt:lpstr>
      <vt:lpstr>PowerPoint 演示文稿</vt:lpstr>
      <vt:lpstr>Machine parameters of CEPC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Yuan Zhang</dc:creator>
  <cp:lastModifiedBy>Yuan Zhang</cp:lastModifiedBy>
  <cp:revision>259</cp:revision>
  <dcterms:created xsi:type="dcterms:W3CDTF">2022-06-03T02:11:08Z</dcterms:created>
  <dcterms:modified xsi:type="dcterms:W3CDTF">2022-10-24T01:56:57Z</dcterms:modified>
</cp:coreProperties>
</file>