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6"/>
  </p:notes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5" r:id="rId11"/>
    <p:sldId id="264" r:id="rId12"/>
    <p:sldId id="265" r:id="rId13"/>
    <p:sldId id="266" r:id="rId14"/>
    <p:sldId id="267" r:id="rId15"/>
    <p:sldId id="268" r:id="rId16"/>
    <p:sldId id="269" r:id="rId17"/>
    <p:sldId id="276" r:id="rId18"/>
    <p:sldId id="271" r:id="rId19"/>
    <p:sldId id="272" r:id="rId20"/>
    <p:sldId id="273" r:id="rId21"/>
    <p:sldId id="301" r:id="rId22"/>
    <p:sldId id="277" r:id="rId23"/>
    <p:sldId id="286" r:id="rId24"/>
    <p:sldId id="278" r:id="rId25"/>
    <p:sldId id="279" r:id="rId26"/>
    <p:sldId id="280" r:id="rId27"/>
    <p:sldId id="283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7" r:id="rId37"/>
    <p:sldId id="298" r:id="rId38"/>
    <p:sldId id="299" r:id="rId39"/>
    <p:sldId id="300" r:id="rId40"/>
    <p:sldId id="284" r:id="rId41"/>
    <p:sldId id="302" r:id="rId42"/>
    <p:sldId id="305" r:id="rId43"/>
    <p:sldId id="303" r:id="rId44"/>
    <p:sldId id="304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7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683FA-8E0A-4337-B9D6-7F16B1401AAB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22F55-7818-4FC6-828E-E0722D150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845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3612B-E6C1-4A82-B1AA-1952E6091CC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43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F22F55-7818-4FC6-828E-E0722D150C72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257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049A3-D097-4F84-BF67-D3CAF281E101}" type="datetime1">
              <a:rPr lang="en-US" smtClean="0"/>
              <a:t>10/23/2022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614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B825D-A971-4DCE-AC70-9BCC8730F1CF}" type="datetime1">
              <a:rPr lang="en-US" smtClean="0"/>
              <a:t>10/23/2022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295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6E873-8839-4A35-A984-F971DD031683}" type="datetime1">
              <a:rPr lang="en-US" smtClean="0"/>
              <a:t>10/23/2022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432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944E0-6154-42C7-89FC-AEAC15F69325}" type="datetime1">
              <a:rPr lang="en-US" smtClean="0"/>
              <a:t>10/23/2022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99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6468-C3D0-4C38-9DDF-17FB6DE5C3AC}" type="datetime1">
              <a:rPr lang="en-US" smtClean="0"/>
              <a:t>10/23/2022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20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4144A-F6A7-44EF-A27B-6E5F12D8254E}" type="datetime1">
              <a:rPr lang="en-US" smtClean="0"/>
              <a:t>10/23/2022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385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F0B21-A1EF-49D6-B58B-9BBE4BE1CA84}" type="datetime1">
              <a:rPr lang="en-US" smtClean="0"/>
              <a:t>10/23/2022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007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5C3AA-2842-467F-BC6E-FB8E9914FB63}" type="datetime1">
              <a:rPr lang="en-US" smtClean="0"/>
              <a:t>10/23/2022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53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9636F-CC21-4C06-9CD6-3E108240D0FA}" type="datetime1">
              <a:rPr lang="en-US" smtClean="0"/>
              <a:t>10/23/2022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708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69796-CDA0-4765-A9F6-1E52FE897A1C}" type="datetime1">
              <a:rPr lang="en-US" smtClean="0"/>
              <a:t>10/23/2022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751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29627-A325-4301-88A4-709DB645348A}" type="datetime1">
              <a:rPr lang="en-US" smtClean="0"/>
              <a:t>10/23/2022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46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9F94A-90EE-4C94-96EF-9FE344FFAF6E}" type="datetime1">
              <a:rPr lang="en-US" smtClean="0"/>
              <a:t>10/23/2022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0639A-74FB-4196-9892-1DEBA9690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223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emf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emf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0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7" Type="http://schemas.openxmlformats.org/officeDocument/2006/relationships/image" Target="../media/image9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1524000" y="1326294"/>
            <a:ext cx="8876478" cy="2387600"/>
          </a:xfrm>
        </p:spPr>
        <p:txBody>
          <a:bodyPr anchor="ctr">
            <a:normAutofit/>
          </a:bodyPr>
          <a:lstStyle/>
          <a:p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CEPC booster and damping ring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副标题 3"/>
          <p:cNvSpPr>
            <a:spLocks noGrp="1"/>
          </p:cNvSpPr>
          <p:nvPr>
            <p:ph type="subTitle" idx="1"/>
          </p:nvPr>
        </p:nvSpPr>
        <p:spPr>
          <a:xfrm>
            <a:off x="1484530" y="4069105"/>
            <a:ext cx="9144000" cy="1655762"/>
          </a:xfrm>
        </p:spPr>
        <p:txBody>
          <a:bodyPr/>
          <a:lstStyle/>
          <a:p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Dou Wang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IHEP)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behalf of CEPC AP group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Administrator\Desktop\111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25" y="68629"/>
            <a:ext cx="1536169" cy="90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dministrator\Desktop\12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357" y="442303"/>
            <a:ext cx="3960284" cy="24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5" y="68627"/>
            <a:ext cx="5848615" cy="95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1170958" y="6387643"/>
            <a:ext cx="107096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2022 international workshop on the high energy Circular Electron-Positron Collider, October 24-28, 2022. IHEP &amp; Nanjing University. 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48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13822"/>
            <a:ext cx="10515600" cy="1128176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56436" y="2190613"/>
            <a:ext cx="6321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status for CEPC booster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30124" y="4683832"/>
            <a:ext cx="2828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Summary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37797" y="3454765"/>
            <a:ext cx="7860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status for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CEPC positron damping ring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2230083" y="6356350"/>
            <a:ext cx="7466504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77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79711" y="50493"/>
            <a:ext cx="8229600" cy="1143000"/>
          </a:xfrm>
        </p:spPr>
        <p:txBody>
          <a:bodyPr/>
          <a:lstStyle/>
          <a:p>
            <a:pPr algn="ctr"/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CEPC injector chain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05314" y="4099486"/>
            <a:ext cx="9231945" cy="2028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hangingPunct="0">
              <a:spcBef>
                <a:spcPct val="20000"/>
              </a:spcBef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altLang="x-none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30 </a:t>
            </a:r>
            <a:r>
              <a:rPr lang="en-US" altLang="x-none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GeV </a:t>
            </a:r>
            <a:r>
              <a:rPr lang="en-US" altLang="x-none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linac</a:t>
            </a:r>
            <a:r>
              <a:rPr lang="en-US" altLang="x-none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 provides electron and positron beams 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for booster</a:t>
            </a:r>
            <a:r>
              <a:rPr lang="en-US" altLang="x-none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. </a:t>
            </a:r>
          </a:p>
          <a:p>
            <a:pPr marL="285750" indent="-285750" eaLnBrk="0" hangingPunct="0">
              <a:spcBef>
                <a:spcPct val="20000"/>
              </a:spcBef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altLang="x-none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Top up injection for collider ring ~ 3% current decay</a:t>
            </a:r>
          </a:p>
          <a:p>
            <a:pPr marL="285750" indent="-285750" eaLnBrk="0" hangingPunct="0">
              <a:spcBef>
                <a:spcPct val="20000"/>
              </a:spcBef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altLang="x-none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Booster is in the same tunnel as collider ring, above the collider </a:t>
            </a:r>
            <a:r>
              <a:rPr lang="en-US" altLang="x-none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ring, bypass in IR.</a:t>
            </a:r>
          </a:p>
          <a:p>
            <a:pPr marL="285750" indent="-285750" eaLnBrk="0" hangingPunct="0">
              <a:spcBef>
                <a:spcPct val="20000"/>
              </a:spcBef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Budget for transfer efficiency </a:t>
            </a:r>
            <a:r>
              <a:rPr lang="en-US" altLang="zh-CN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90%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95%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booster + </a:t>
            </a:r>
            <a:r>
              <a:rPr lang="en-US" altLang="zh-CN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95%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transport lines.</a:t>
            </a:r>
          </a:p>
          <a:p>
            <a:pPr marL="285750" indent="-285750" eaLnBrk="0" hangingPunct="0">
              <a:spcBef>
                <a:spcPct val="20000"/>
              </a:spcBef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Beam current threshold in booster is limited by RF system.</a:t>
            </a:r>
          </a:p>
          <a:p>
            <a:pPr marL="285750" indent="-285750" eaLnBrk="0" hangingPunct="0">
              <a:spcBef>
                <a:spcPct val="20000"/>
              </a:spcBef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Feedback systems (Transverse &amp; longitudinal) are need to damp the instability at low energy</a:t>
            </a:r>
            <a:r>
              <a:rPr lang="en-US" altLang="zh-CN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996" y="1411026"/>
            <a:ext cx="4321872" cy="24965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19133" y="2683486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 energy: 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30GeV</a:t>
            </a:r>
            <a:endParaRPr lang="zh-CN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96200" y="2251439"/>
            <a:ext cx="720080" cy="30777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100km</a:t>
            </a:r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5" y="1181374"/>
            <a:ext cx="3712540" cy="2893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2302444" y="1434119"/>
            <a:ext cx="624951" cy="2769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30GeV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55966" y="1191814"/>
            <a:ext cx="1011982" cy="2769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30</a:t>
            </a:r>
            <a:r>
              <a:rPr lang="en-US" sz="1200" b="1" dirty="0" smtClean="0">
                <a:solidFill>
                  <a:srgbClr val="FF0000"/>
                </a:solidFill>
                <a:sym typeface="Symbol" panose="05050102010706020507" pitchFamily="18" charset="2"/>
              </a:rPr>
              <a:t></a:t>
            </a:r>
            <a:r>
              <a:rPr lang="en-US" sz="1200" b="1" dirty="0" smtClean="0">
                <a:solidFill>
                  <a:srgbClr val="FF0000"/>
                </a:solidFill>
              </a:rPr>
              <a:t>180GeV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>
          <a:xfrm>
            <a:off x="2466907" y="6356350"/>
            <a:ext cx="8045404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93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636176" y="1166572"/>
          <a:ext cx="6348981" cy="5145365"/>
        </p:xfrm>
        <a:graphic>
          <a:graphicData uri="http://schemas.openxmlformats.org/drawingml/2006/table">
            <a:tbl>
              <a:tblPr firstRow="1" bandRow="1"/>
              <a:tblGrid>
                <a:gridCol w="2380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0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8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1111">
                <a:tc>
                  <a:txBody>
                    <a:bodyPr/>
                    <a:lstStyle/>
                    <a:p>
                      <a:pPr marL="27305" algn="just" font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1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Collider ring</a:t>
                      </a:r>
                      <a:endParaRPr lang="en-US" sz="1100" b="1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050" b="1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Higgs (CDR)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marR="0" lvl="0" indent="30607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050" b="1" i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Higgs (TDR)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Number of IPs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31741" marR="31741" marT="700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 (GeV)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Circumference (km)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SR loss/turn (GeV)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1.73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Half crossing angle (mrad)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16.5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Piwinski angle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3.48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5.94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US" sz="1050" i="1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/bunch (10</a:t>
                      </a:r>
                      <a:r>
                        <a:rPr lang="en-US" sz="1050" kern="100" baseline="30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15.0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3.0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number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242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68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2835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Beam current (mA)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17.4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16.7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831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SR power /beam (MW)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Bending radius (km)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10.7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10.2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6839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Momentum compaction (10</a:t>
                      </a:r>
                      <a:r>
                        <a:rPr lang="en-US" sz="1050" kern="100" baseline="30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-6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11.1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7.1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</a:t>
                      </a:r>
                      <a:r>
                        <a:rPr lang="en-US" sz="1050" i="1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IP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x/y (m)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7305" marR="0" lvl="0" indent="0" algn="ctr" defTabSz="914400" rtl="0" eaLnBrk="1" fontAlgn="ctr" latinLnBrk="0" hangingPunct="1">
                        <a:lnSpc>
                          <a:spcPts val="13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050" b="0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0.36/0.0015</a:t>
                      </a:r>
                      <a:endParaRPr lang="zh-CN" altLang="zh-CN" sz="1050" b="0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0.3/0.001</a:t>
                      </a:r>
                      <a:endParaRPr lang="en-US" sz="1050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8437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Emittance  x/y (nm)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7305" marR="0" lvl="0" indent="0" algn="ctr" defTabSz="914400" rtl="0" eaLnBrk="1" fontAlgn="ctr" latinLnBrk="0" hangingPunct="1">
                        <a:lnSpc>
                          <a:spcPts val="13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MS Mincho"/>
                          <a:cs typeface="Times New Roman" panose="02020603050405020304" pitchFamily="18" charset="0"/>
                        </a:rPr>
                        <a:t>1.21/0.00</a:t>
                      </a:r>
                      <a:r>
                        <a:rPr lang="en-GB" sz="10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24</a:t>
                      </a:r>
                      <a:endParaRPr lang="zh-CN" sz="1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0.64/0.0013</a:t>
                      </a:r>
                      <a:endParaRPr lang="en-US" sz="1050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Transverse  </a:t>
                      </a:r>
                      <a:r>
                        <a:rPr lang="en-US" sz="1050" i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US" sz="1050" i="1" kern="100" baseline="-25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IP</a:t>
                      </a: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(um)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marR="0" lvl="0" indent="0" algn="ctr" defTabSz="914400" rtl="0" eaLnBrk="1" fontAlgn="ctr" latinLnBrk="0" hangingPunct="1">
                        <a:lnSpc>
                          <a:spcPts val="13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S Mincho"/>
                          <a:cs typeface="Times New Roman" panose="02020603050405020304" pitchFamily="18" charset="0"/>
                        </a:rPr>
                        <a:t>20.9/0.06</a:t>
                      </a:r>
                      <a:endParaRPr lang="zh-CN" sz="1200" dirty="0">
                        <a:effectLst/>
                        <a:latin typeface="Times New Roman" panose="020206030504050203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.0/0.03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</a:t>
                      </a:r>
                      <a:r>
                        <a:rPr lang="en-US" sz="1050" i="1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05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</a:t>
                      </a:r>
                      <a:r>
                        <a:rPr lang="en-US" sz="1050" i="1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/IP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marR="0" lvl="0" indent="0" algn="ctr" defTabSz="914400" rtl="0" eaLnBrk="1" fontAlgn="ctr" latinLnBrk="0" hangingPunct="1">
                        <a:lnSpc>
                          <a:spcPts val="13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S Mincho"/>
                          <a:cs typeface="Times New Roman" panose="02020603050405020304" pitchFamily="18" charset="0"/>
                        </a:rPr>
                        <a:t>0.0</a:t>
                      </a:r>
                      <a:r>
                        <a:rPr lang="en-GB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en-GB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S Mincho"/>
                          <a:cs typeface="Times New Roman" panose="02020603050405020304" pitchFamily="18" charset="0"/>
                        </a:rPr>
                        <a:t>/0.109</a:t>
                      </a:r>
                      <a:endParaRPr lang="zh-CN" sz="1200" dirty="0">
                        <a:effectLst/>
                        <a:latin typeface="Times New Roman" panose="020206030504050203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/0.11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1050" i="1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RF 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(GV)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marR="0" lvl="0" indent="0" algn="ctr" defTabSz="914400" rtl="0" eaLnBrk="1" fontAlgn="ctr" latinLnBrk="0" hangingPunct="1">
                        <a:lnSpc>
                          <a:spcPts val="13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05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2.17</a:t>
                      </a:r>
                      <a:endParaRPr lang="zh-CN" altLang="en-US" sz="105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2.20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704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 </a:t>
                      </a:r>
                      <a:r>
                        <a:rPr lang="en-US" sz="1050" i="1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RF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(MHz)  (harmonic)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05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650 </a:t>
                      </a:r>
                      <a:r>
                        <a:rPr lang="en-US" sz="105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(216820)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Nature</a:t>
                      </a:r>
                      <a:r>
                        <a:rPr lang="en-US" sz="1050" i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length </a:t>
                      </a:r>
                      <a:r>
                        <a:rPr lang="en-US" sz="1050" i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US" sz="1050" i="1" kern="100" baseline="-25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z</a:t>
                      </a: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(mm)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2.72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2.3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6372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length </a:t>
                      </a:r>
                      <a:r>
                        <a:rPr lang="en-US" sz="1050" i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US" sz="1050" i="1" kern="100" baseline="-25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z</a:t>
                      </a: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(mm)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4.4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4.1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 spread (%) (SR/BS)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marR="0" lvl="0" indent="0" algn="ctr" defTabSz="914400" rtl="0" eaLnBrk="1" fontAlgn="ctr" latinLnBrk="0" hangingPunct="1">
                        <a:lnSpc>
                          <a:spcPts val="13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GB" sz="105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0.1/0.134</a:t>
                      </a:r>
                      <a:endParaRPr lang="zh-CN" sz="1200" dirty="0">
                        <a:effectLst/>
                        <a:latin typeface="Times New Roman" panose="020206030504050203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0.1/0.17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2978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 acceptance requirement (%)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1.35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 acceptance by RF (%)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2.06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28365">
                <a:tc>
                  <a:txBody>
                    <a:bodyPr/>
                    <a:lstStyle/>
                    <a:p>
                      <a:pPr marL="27305" algn="l" fontAlgn="ctr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Lifetime due to </a:t>
                      </a:r>
                      <a:r>
                        <a:rPr lang="en-US" sz="105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beamstrahlung</a:t>
                      </a:r>
                      <a:r>
                        <a:rPr lang="en-US" sz="105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(min)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53104">
                <a:tc>
                  <a:txBody>
                    <a:bodyPr/>
                    <a:lstStyle/>
                    <a:p>
                      <a:pPr marL="27305" algn="l" fontAlgn="ctr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Lifetime (min)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7305" algn="just" fontAlgn="ctr">
                        <a:lnSpc>
                          <a:spcPts val="1415"/>
                        </a:lnSpc>
                        <a:spcAft>
                          <a:spcPts val="0"/>
                        </a:spcAft>
                      </a:pPr>
                      <a:r>
                        <a:rPr lang="en-US" sz="1050" i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US" sz="105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(hour glass)</a:t>
                      </a:r>
                      <a:endParaRPr lang="en-US" sz="105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 fontAlgn="ctr">
                        <a:lnSpc>
                          <a:spcPts val="141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0.89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415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</a:t>
                      </a:r>
                      <a:r>
                        <a:rPr lang="en-US" altLang="zh-CN" sz="105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endParaRPr lang="en-US" sz="105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37701">
                <a:tc>
                  <a:txBody>
                    <a:bodyPr/>
                    <a:lstStyle/>
                    <a:p>
                      <a:pPr marL="28575" algn="just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b="1" i="1" kern="1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1050" b="1" i="1" kern="100" baseline="-250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max</a:t>
                      </a:r>
                      <a:r>
                        <a:rPr lang="en-US" sz="105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/IP (10</a:t>
                      </a:r>
                      <a:r>
                        <a:rPr lang="en-US" sz="1050" b="1" kern="100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34</a:t>
                      </a:r>
                      <a:r>
                        <a:rPr lang="en-US" sz="105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cm</a:t>
                      </a:r>
                      <a:r>
                        <a:rPr lang="en-US" sz="1050" b="1" kern="100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-2</a:t>
                      </a:r>
                      <a:r>
                        <a:rPr lang="en-US" sz="105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1050" b="1" kern="100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US" sz="105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2.93</a:t>
                      </a:r>
                    </a:p>
                  </a:txBody>
                  <a:tcPr marL="31741" marR="31741" marT="700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95"/>
                        </a:lnSpc>
                        <a:spcAft>
                          <a:spcPts val="0"/>
                        </a:spcAft>
                      </a:pPr>
                      <a:r>
                        <a:rPr lang="en-US" sz="105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1047863" y="180817"/>
            <a:ext cx="101558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Requirement update for booster</a:t>
            </a:r>
            <a:endParaRPr lang="en-US" sz="4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526971" y="6146474"/>
            <a:ext cx="6567389" cy="33092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188E-BB25-4E1D-9033-95337694C7F9}" type="slidenum">
              <a:rPr lang="en-US" smtClean="0"/>
              <a:t>4</a:t>
            </a:fld>
            <a:endParaRPr lang="en-US"/>
          </a:p>
        </p:txBody>
      </p:sp>
      <p:sp>
        <p:nvSpPr>
          <p:cNvPr id="9" name="椭圆 8"/>
          <p:cNvSpPr/>
          <p:nvPr/>
        </p:nvSpPr>
        <p:spPr>
          <a:xfrm>
            <a:off x="6795505" y="3697071"/>
            <a:ext cx="848616" cy="2960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2247" y="2231324"/>
            <a:ext cx="3612097" cy="2709072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117766" y="1453830"/>
            <a:ext cx="3381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DA requirement of collider ring due to injection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0564937" y="2716890"/>
            <a:ext cx="934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X. H. Cui</a:t>
            </a: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8542867" y="4308866"/>
            <a:ext cx="601133" cy="4189"/>
          </a:xfrm>
          <a:prstGeom prst="line">
            <a:avLst/>
          </a:prstGeom>
          <a:ln w="38100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9162653" y="4295709"/>
            <a:ext cx="1082" cy="349753"/>
          </a:xfrm>
          <a:prstGeom prst="line">
            <a:avLst/>
          </a:prstGeom>
          <a:ln w="38100"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8236178" y="5203528"/>
            <a:ext cx="3513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emittance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@120 GeV &lt;1.7nm (3.6nm in CDR)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2309025" y="6428712"/>
            <a:ext cx="7163896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433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0909" y="115372"/>
            <a:ext cx="10515600" cy="1127949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TDR optics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26293" y="1354692"/>
            <a:ext cx="5232290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TME like structure (cell length=78m)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Interleave </a:t>
            </a:r>
            <a:r>
              <a:rPr lang="en-US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sextupole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scheme</a:t>
            </a:r>
          </a:p>
          <a:p>
            <a:pPr marL="285750" lvl="0" indent="-285750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Emittance@120GeV=</a:t>
            </a:r>
            <a:r>
              <a:rPr lang="en-US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1.26nm</a:t>
            </a:r>
            <a:endParaRPr 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01882" y="874931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Wang, C. H. Yu, Y. M. Peng…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401291" y="2368231"/>
            <a:ext cx="4999509" cy="3908428"/>
            <a:chOff x="1026322" y="2710301"/>
            <a:chExt cx="4218798" cy="3757131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6322" y="3035087"/>
              <a:ext cx="4218798" cy="3432345"/>
            </a:xfrm>
            <a:prstGeom prst="rect">
              <a:avLst/>
            </a:prstGeom>
          </p:spPr>
        </p:pic>
        <p:sp>
          <p:nvSpPr>
            <p:cNvPr id="19" name="下箭头 18"/>
            <p:cNvSpPr/>
            <p:nvPr/>
          </p:nvSpPr>
          <p:spPr>
            <a:xfrm>
              <a:off x="2927411" y="2710301"/>
              <a:ext cx="45719" cy="18419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下箭头 19"/>
            <p:cNvSpPr/>
            <p:nvPr/>
          </p:nvSpPr>
          <p:spPr>
            <a:xfrm>
              <a:off x="3356101" y="2717976"/>
              <a:ext cx="45719" cy="18419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下箭头 21"/>
            <p:cNvSpPr/>
            <p:nvPr/>
          </p:nvSpPr>
          <p:spPr>
            <a:xfrm>
              <a:off x="2033842" y="2750853"/>
              <a:ext cx="45719" cy="18419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下箭头 22"/>
            <p:cNvSpPr/>
            <p:nvPr/>
          </p:nvSpPr>
          <p:spPr>
            <a:xfrm>
              <a:off x="4231034" y="2717961"/>
              <a:ext cx="45719" cy="18419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908758" y="4408636"/>
              <a:ext cx="788314" cy="295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Arc cell</a:t>
              </a:r>
              <a:endParaRPr 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2822141" y="6356350"/>
            <a:ext cx="6400800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5</a:t>
            </a:fld>
            <a:endParaRPr lang="en-US"/>
          </a:p>
        </p:txBody>
      </p:sp>
      <p:sp>
        <p:nvSpPr>
          <p:cNvPr id="8" name="矩形 7"/>
          <p:cNvSpPr/>
          <p:nvPr/>
        </p:nvSpPr>
        <p:spPr>
          <a:xfrm>
            <a:off x="5964432" y="1328546"/>
            <a:ext cx="4363683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Overall idea: uniform distribution for the Q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Combined magnet (B+S) scheme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possible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Phase advance/cell: 100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 (H) / 28 (V)</a:t>
            </a:r>
            <a:endParaRPr lang="en-US" sz="1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/>
          <a:srcRect l="10991" t="4417" r="9614" b="19412"/>
          <a:stretch>
            <a:fillRect/>
          </a:stretch>
        </p:blipFill>
        <p:spPr>
          <a:xfrm>
            <a:off x="6815241" y="2427426"/>
            <a:ext cx="2769514" cy="187637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/>
          <a:srcRect l="11139" t="12568" r="9982" b="6770"/>
          <a:stretch>
            <a:fillRect/>
          </a:stretch>
        </p:blipFill>
        <p:spPr>
          <a:xfrm>
            <a:off x="6875793" y="4420687"/>
            <a:ext cx="2735277" cy="1975336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7775690" y="3210268"/>
            <a:ext cx="11578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Dispersion sup.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28276" y="4585157"/>
            <a:ext cx="7104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Half ring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48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8824B-FEC0-4810-AF04-6637707ED6FB}" type="slidenum">
              <a:rPr lang="en-US" smtClean="0"/>
              <a:t>6</a:t>
            </a:fld>
            <a:endParaRPr lang="en-US"/>
          </a:p>
        </p:txBody>
      </p:sp>
      <p:sp>
        <p:nvSpPr>
          <p:cNvPr id="5" name="标题 1"/>
          <p:cNvSpPr txBox="1"/>
          <p:nvPr/>
        </p:nvSpPr>
        <p:spPr>
          <a:xfrm>
            <a:off x="440909" y="220627"/>
            <a:ext cx="10515600" cy="11279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alternative optics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37958" y="1324084"/>
            <a:ext cx="5232290" cy="1342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1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FODO structure (cell length=70m)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1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/90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phase advance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Non-interleave </a:t>
            </a:r>
            <a:r>
              <a:rPr lang="en-US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sextupole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scheme</a:t>
            </a:r>
          </a:p>
          <a:p>
            <a:pPr marL="285750" lvl="0" indent="-285750">
              <a:lnSpc>
                <a:spcPts val="21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Similar structure as </a:t>
            </a:r>
            <a:r>
              <a:rPr lang="en-US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CDR</a:t>
            </a:r>
            <a:endParaRPr lang="zh-CN" altLang="en-US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774" y="3009148"/>
            <a:ext cx="4264533" cy="298379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534805" y="4389997"/>
            <a:ext cx="788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FODO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441610" y="4691507"/>
            <a:ext cx="8880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=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1.29nm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75079" y="1202626"/>
            <a:ext cx="3233578" cy="367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Emittance@120GeV=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1.29nm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/>
          <a:srcRect l="10765" t="4425" r="10019" b="19258"/>
          <a:stretch>
            <a:fillRect/>
          </a:stretch>
        </p:blipFill>
        <p:spPr>
          <a:xfrm>
            <a:off x="6596905" y="1694377"/>
            <a:ext cx="3547160" cy="2413747"/>
          </a:xfrm>
          <a:prstGeom prst="rect">
            <a:avLst/>
          </a:prstGeom>
        </p:spPr>
      </p:pic>
      <p:sp>
        <p:nvSpPr>
          <p:cNvPr id="12" name="TextBox 3"/>
          <p:cNvSpPr txBox="1"/>
          <p:nvPr/>
        </p:nvSpPr>
        <p:spPr>
          <a:xfrm>
            <a:off x="7714340" y="2789387"/>
            <a:ext cx="1257605" cy="247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dis. </a:t>
            </a:r>
            <a:r>
              <a:rPr lang="en-US" altLang="zh-CN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supressor</a:t>
            </a:r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4"/>
          <a:srcRect l="11337" t="4777" r="10803" b="19714"/>
          <a:stretch>
            <a:fillRect/>
          </a:stretch>
        </p:blipFill>
        <p:spPr>
          <a:xfrm>
            <a:off x="7007356" y="4185512"/>
            <a:ext cx="2735279" cy="1873212"/>
          </a:xfrm>
          <a:prstGeom prst="rect">
            <a:avLst/>
          </a:prstGeom>
        </p:spPr>
      </p:pic>
      <p:sp>
        <p:nvSpPr>
          <p:cNvPr id="15" name="TextBox 3"/>
          <p:cNvSpPr txBox="1"/>
          <p:nvPr/>
        </p:nvSpPr>
        <p:spPr>
          <a:xfrm>
            <a:off x="7775688" y="4994253"/>
            <a:ext cx="14539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section</a:t>
            </a:r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471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394463" y="388126"/>
            <a:ext cx="5466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 results @ 20GeV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76446" y="1577238"/>
            <a:ext cx="60587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7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energy: 20GeV~180GeV</a:t>
            </a:r>
          </a:p>
          <a:p>
            <a:pPr marL="285750" indent="-285750">
              <a:lnSpc>
                <a:spcPts val="27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20GeV: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BSC</a:t>
            </a:r>
            <a:r>
              <a:rPr lang="en-US" sz="20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=(4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2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+5mm)*2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352" y="2879953"/>
            <a:ext cx="4350056" cy="288931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881398"/>
            <a:ext cx="4239836" cy="2929593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382467" y="1551545"/>
            <a:ext cx="6096000" cy="7848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lnSpc>
                <a:spcPts val="27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Inj. emittance from Linac:10nm</a:t>
            </a:r>
          </a:p>
          <a:p>
            <a:pPr marL="285750" lvl="0" indent="-285750">
              <a:lnSpc>
                <a:spcPts val="27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Energy spread from </a:t>
            </a:r>
            <a:r>
              <a:rPr lang="en-US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Linac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 0.16%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>
          <a:xfrm>
            <a:off x="2743199" y="6356350"/>
            <a:ext cx="6381065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96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034" y="2968362"/>
            <a:ext cx="4825807" cy="3619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083525" y="3359503"/>
            <a:ext cx="1046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TME</a:t>
            </a:r>
            <a:endParaRPr 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1203850" y="108272"/>
            <a:ext cx="10367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 results with errors and correction (w/o multipoles)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内容占位符 3"/>
          <p:cNvGraphicFramePr/>
          <p:nvPr/>
        </p:nvGraphicFramePr>
        <p:xfrm>
          <a:off x="1498612" y="1205788"/>
          <a:ext cx="4674328" cy="1691640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176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39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39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Dipole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Quadrupole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Sextupole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Transverse shift X/Y</a:t>
                      </a:r>
                      <a:r>
                        <a:rPr lang="en-US" altLang="zh-CN" sz="1400" kern="100" dirty="0"/>
                        <a:t> (μm)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Longitudinal shift Z</a:t>
                      </a:r>
                      <a:r>
                        <a:rPr lang="en-US" altLang="zh-CN" sz="1400" kern="100" dirty="0"/>
                        <a:t> (μm)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150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/>
                        <a:t>Tilt about X/Y (mrad)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/>
                        <a:t>0.2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/>
                        <a:t>0.2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/>
                        <a:t>0.2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dirty="0"/>
                        <a:t>Tilt about Z (mrad)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0.1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0.2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0.2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Nominal field 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1e-3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2e-4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3e-4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6211689" y="1208420"/>
          <a:ext cx="4575480" cy="640080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94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2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71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62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Accuracy (m)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Tilt (mrad)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Gain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Offset w/ BBA(mm)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BPM(10Hz)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1e-7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10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5%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30e-3</a:t>
                      </a:r>
                      <a:endParaRPr lang="zh-CN" sz="1400" b="1" kern="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0752795" y="811272"/>
            <a:ext cx="12100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H. Ji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8</a:t>
            </a:fld>
            <a:endParaRPr 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8752" y="3249923"/>
            <a:ext cx="3911624" cy="296668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6749456" y="2052466"/>
            <a:ext cx="5104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 correction (w/o SR effect)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36259" y="2532691"/>
            <a:ext cx="2466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bit correction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Optics correction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73669" y="3498746"/>
            <a:ext cx="1046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FODO</a:t>
            </a:r>
            <a:endParaRPr lang="en-US" dirty="0"/>
          </a:p>
        </p:txBody>
      </p:sp>
      <p:sp>
        <p:nvSpPr>
          <p:cNvPr id="15" name="页脚占位符 1"/>
          <p:cNvSpPr>
            <a:spLocks noGrp="1"/>
          </p:cNvSpPr>
          <p:nvPr>
            <p:ph type="ftr" sz="quarter" idx="11"/>
          </p:nvPr>
        </p:nvSpPr>
        <p:spPr>
          <a:xfrm>
            <a:off x="2315602" y="6402399"/>
            <a:ext cx="7275729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9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180" y="3382311"/>
            <a:ext cx="5037257" cy="2751058"/>
          </a:xfrm>
          <a:prstGeom prst="rect">
            <a:avLst/>
          </a:prstGeom>
        </p:spPr>
      </p:pic>
      <p:sp>
        <p:nvSpPr>
          <p:cNvPr id="5" name="标题 1"/>
          <p:cNvSpPr txBox="1"/>
          <p:nvPr/>
        </p:nvSpPr>
        <p:spPr>
          <a:xfrm>
            <a:off x="2163009" y="342970"/>
            <a:ext cx="8229600" cy="88027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 @ 20GeV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8438" y="3558924"/>
            <a:ext cx="4584074" cy="250355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462488" y="3695991"/>
            <a:ext cx="1291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FODO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9</a:t>
            </a:fld>
            <a:endParaRPr 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8012" y="858450"/>
            <a:ext cx="2619056" cy="258574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900700" y="1420938"/>
            <a:ext cx="46842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 only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 can not be corrected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TME is chosen as the baseline for TDR.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795908" y="3585237"/>
            <a:ext cx="1092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TME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页脚占位符 1"/>
          <p:cNvSpPr>
            <a:spLocks noGrp="1"/>
          </p:cNvSpPr>
          <p:nvPr>
            <p:ph type="ftr" sz="quarter" idx="11"/>
          </p:nvPr>
        </p:nvSpPr>
        <p:spPr>
          <a:xfrm>
            <a:off x="2315602" y="6402399"/>
            <a:ext cx="7275729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6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5837" y="194087"/>
            <a:ext cx="10515600" cy="1009764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 energy change to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30GeV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18047" y="1473589"/>
            <a:ext cx="95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30GeV injection is adopted for the cost saving in TDR.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61495" y="2007594"/>
            <a:ext cx="7974564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non-oriented silicon laminations for the iron dominated dipole magnet can be used at 30GeV.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cost balance between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booster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223505" y="6356350"/>
            <a:ext cx="7308622" cy="365125"/>
          </a:xfrm>
        </p:spPr>
        <p:txBody>
          <a:bodyPr/>
          <a:lstStyle/>
          <a:p>
            <a:r>
              <a:rPr lang="en-US" dirty="0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10</a:t>
            </a:fld>
            <a:endParaRPr lang="en-US"/>
          </a:p>
        </p:txBody>
      </p:sp>
      <p:sp>
        <p:nvSpPr>
          <p:cNvPr id="7" name="文本框 6"/>
          <p:cNvSpPr txBox="1"/>
          <p:nvPr/>
        </p:nvSpPr>
        <p:spPr>
          <a:xfrm>
            <a:off x="1355154" y="3157640"/>
            <a:ext cx="62100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parameters at 30GeV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30123" y="3664179"/>
            <a:ext cx="671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bunch length= 0.4mm,  energy spread= 0.15%,  emittance=6.5nm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974" y="4802246"/>
            <a:ext cx="2274762" cy="1267850"/>
          </a:xfrm>
          <a:prstGeom prst="rect">
            <a:avLst/>
          </a:prstGeom>
        </p:spPr>
      </p:pic>
      <p:pic>
        <p:nvPicPr>
          <p:cNvPr id="10" name="图片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703" y="4782512"/>
            <a:ext cx="2278928" cy="1337166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895" y="4736460"/>
            <a:ext cx="2293367" cy="138693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368311" y="4183873"/>
            <a:ext cx="100978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Magnetic design: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quality of the dipole and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sextupole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fields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meet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physical requirements.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62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39705" y="206948"/>
            <a:ext cx="85585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 results with errors and correction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内容占位符 3"/>
          <p:cNvGraphicFramePr/>
          <p:nvPr/>
        </p:nvGraphicFramePr>
        <p:xfrm>
          <a:off x="1498612" y="1205788"/>
          <a:ext cx="4674328" cy="1691640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176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39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39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Dipole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Quadrupole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Sextupole</a:t>
                      </a:r>
                      <a:endParaRPr lang="zh-CN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Transverse shift X/Y</a:t>
                      </a:r>
                      <a:r>
                        <a:rPr lang="en-US" altLang="zh-CN" sz="1400" kern="100" dirty="0"/>
                        <a:t> (μm)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Longitudinal shift Z</a:t>
                      </a:r>
                      <a:r>
                        <a:rPr lang="en-US" altLang="zh-CN" sz="1400" kern="100" dirty="0"/>
                        <a:t> (μm)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100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150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/>
                        <a:t>Tilt about X/Y (mrad)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kern="1200" dirty="0"/>
                        <a:t>0.2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kern="1200" dirty="0"/>
                        <a:t>0.2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dirty="0"/>
                        <a:t>Tilt about Z (mrad)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0.1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0.2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n-US" altLang="zh-CN" sz="1400" dirty="0"/>
                        <a:t>Nominal field 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1e-3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2e-4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3e-4</a:t>
                      </a:r>
                      <a:endParaRPr lang="zh-CN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6203448" y="1208420"/>
          <a:ext cx="4583720" cy="640080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9470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0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37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34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93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14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Accuracy (m)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Tilt (mrad)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Gain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Offset w/ BBA(mm)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BPM(10Hz)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1e-7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10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5%</a:t>
                      </a:r>
                      <a:endParaRPr lang="zh-CN" sz="1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</a:rPr>
                        <a:t>30e-3</a:t>
                      </a:r>
                      <a:endParaRPr lang="zh-CN" sz="1400" b="1" kern="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0752795" y="811272"/>
            <a:ext cx="12100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H. Ji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>
          <a:xfrm>
            <a:off x="2315602" y="6402399"/>
            <a:ext cx="7275729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13" name="表格 12"/>
          <p:cNvGraphicFramePr>
            <a:graphicFrameLocks noGrp="1"/>
          </p:cNvGraphicFramePr>
          <p:nvPr/>
        </p:nvGraphicFramePr>
        <p:xfrm>
          <a:off x="1797151" y="3360477"/>
          <a:ext cx="3537946" cy="283968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5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37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62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/>
                        <a:t>dipole</a:t>
                      </a:r>
                      <a:endParaRPr lang="zh-CN" alt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err="1"/>
                        <a:t>quadrupole</a:t>
                      </a:r>
                      <a:endParaRPr lang="zh-CN" alt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7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200" dirty="0"/>
                        <a:t>B1/B0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</a:t>
                      </a:r>
                      <a:r>
                        <a:rPr lang="en-US" altLang="zh-CN" sz="1200" dirty="0" smtClean="0">
                          <a:solidFill>
                            <a:schemeClr val="tx1"/>
                          </a:solidFill>
                          <a:sym typeface="Symbol" panose="05050102010706020507"/>
                        </a:rPr>
                        <a:t>2</a:t>
                      </a:r>
                      <a:r>
                        <a:rPr lang="en-US" altLang="zh-CN" sz="1200" dirty="0" smtClean="0">
                          <a:sym typeface="Symbol" panose="05050102010706020507"/>
                        </a:rPr>
                        <a:t>10</a:t>
                      </a:r>
                      <a:r>
                        <a:rPr lang="en-US" altLang="zh-CN" sz="1200" baseline="30000" dirty="0" smtClean="0">
                          <a:sym typeface="Symbol" panose="05050102010706020507"/>
                        </a:rPr>
                        <a:t>-4</a:t>
                      </a:r>
                      <a:endParaRPr lang="zh-CN" altLang="en-US" sz="1200" baseline="30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200" baseline="30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7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200" dirty="0"/>
                        <a:t>B2/B0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</a:t>
                      </a:r>
                      <a:r>
                        <a:rPr lang="en-US" altLang="zh-CN" sz="1200" dirty="0" smtClean="0">
                          <a:solidFill>
                            <a:schemeClr val="tx1"/>
                          </a:solidFill>
                          <a:sym typeface="Symbol" panose="05050102010706020507"/>
                        </a:rPr>
                        <a:t>5</a:t>
                      </a:r>
                      <a:r>
                        <a:rPr lang="en-US" altLang="zh-CN" sz="1200" dirty="0" smtClean="0">
                          <a:sym typeface="Symbol" panose="05050102010706020507"/>
                        </a:rPr>
                        <a:t>10</a:t>
                      </a:r>
                      <a:r>
                        <a:rPr lang="en-US" altLang="zh-CN" sz="1200" baseline="30000" dirty="0" smtClean="0">
                          <a:sym typeface="Symbol" panose="05050102010706020507"/>
                        </a:rPr>
                        <a:t>-4</a:t>
                      </a:r>
                      <a:endParaRPr lang="zh-CN" altLang="en-US" sz="1200" baseline="30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200" dirty="0"/>
                        <a:t>B2/B1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310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-4</a:t>
                      </a:r>
                      <a:endParaRPr lang="zh-CN" altLang="en-US" sz="1200" baseline="30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73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B3/B0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210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200" dirty="0"/>
                        <a:t>B3/B1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</a:t>
                      </a:r>
                      <a:r>
                        <a:rPr lang="en-US" altLang="zh-CN" sz="1200" dirty="0" smtClean="0">
                          <a:solidFill>
                            <a:schemeClr val="tx1"/>
                          </a:solidFill>
                          <a:sym typeface="Symbol" panose="05050102010706020507"/>
                        </a:rPr>
                        <a:t>2</a:t>
                      </a:r>
                      <a:r>
                        <a:rPr lang="en-US" altLang="zh-CN" sz="1200" dirty="0" smtClean="0">
                          <a:sym typeface="Symbol" panose="05050102010706020507"/>
                        </a:rPr>
                        <a:t>10</a:t>
                      </a:r>
                      <a:r>
                        <a:rPr lang="en-US" altLang="zh-CN" sz="1200" baseline="30000" dirty="0" smtClean="0">
                          <a:sym typeface="Symbol" panose="05050102010706020507"/>
                        </a:rPr>
                        <a:t>-4</a:t>
                      </a:r>
                      <a:endParaRPr lang="zh-CN" altLang="en-US" sz="1200" baseline="30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38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B4/B0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810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B4/B1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110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-4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14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B5/B0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210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B5/B1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110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-4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14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B6/B0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810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B6/B1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510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14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B7/B0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210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B7/B1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510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14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B8/B0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810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B8/B1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510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73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B9/B0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210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B9/B1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510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14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B10/B0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810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/>
                        <a:t>B10/B1 </a:t>
                      </a:r>
                      <a:r>
                        <a:rPr lang="en-US" altLang="zh-CN" sz="1200" dirty="0">
                          <a:sym typeface="Symbol" panose="05050102010706020507"/>
                        </a:rPr>
                        <a:t> 510</a:t>
                      </a:r>
                      <a:r>
                        <a:rPr lang="en-US" altLang="zh-CN" sz="1200" baseline="30000" dirty="0">
                          <a:sym typeface="Symbol" panose="05050102010706020507"/>
                        </a:rPr>
                        <a:t>-5</a:t>
                      </a:r>
                      <a:endParaRPr lang="zh-CN" alt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434095" y="2986602"/>
            <a:ext cx="29602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Include multipole errors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/>
          <a:srcRect b="25119"/>
          <a:stretch>
            <a:fillRect/>
          </a:stretch>
        </p:blipFill>
        <p:spPr>
          <a:xfrm>
            <a:off x="6506061" y="1920711"/>
            <a:ext cx="2873124" cy="100010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8966388" y="1907748"/>
            <a:ext cx="13748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(100 seeds)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099133" y="2402226"/>
            <a:ext cx="13748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(93 seeds)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2834" y="3283309"/>
            <a:ext cx="4264996" cy="3197529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519212" y="2881347"/>
            <a:ext cx="34734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 track in AT  w/o SR</a:t>
            </a:r>
            <a:endParaRPr lang="en-US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0505" y="2282710"/>
            <a:ext cx="1846125" cy="92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62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62935" y="256559"/>
            <a:ext cx="6413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DA@30GeV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64339" y="1243320"/>
            <a:ext cx="4808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 by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(1500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errors (w.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sawtooth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orbit (without taper)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damping &amp; fluctuation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604730" y="1105180"/>
            <a:ext cx="4124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axis injection from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booster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611309" y="1447258"/>
            <a:ext cx="351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 definition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inj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=6.5nm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771" y="1836218"/>
            <a:ext cx="2185055" cy="314929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6611309" y="2065628"/>
            <a:ext cx="4078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acceptance: 3*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inj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0.45%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12</a:t>
            </a:fld>
            <a:endParaRPr lang="en-US"/>
          </a:p>
        </p:txBody>
      </p:sp>
      <p:sp>
        <p:nvSpPr>
          <p:cNvPr id="2" name="文本框 1"/>
          <p:cNvSpPr txBox="1"/>
          <p:nvPr/>
        </p:nvSpPr>
        <p:spPr>
          <a:xfrm>
            <a:off x="9986038" y="670999"/>
            <a:ext cx="2276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Dou Wang, </a:t>
            </a:r>
            <a:r>
              <a:rPr lang="en-US" sz="1400" dirty="0" err="1" smtClean="0"/>
              <a:t>Daheng</a:t>
            </a:r>
            <a:r>
              <a:rPr lang="en-US" sz="1400" dirty="0" smtClean="0"/>
              <a:t> Ji</a:t>
            </a:r>
            <a:endParaRPr lang="en-US" sz="1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488" y="2608780"/>
            <a:ext cx="4890725" cy="341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1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62935" y="256559"/>
            <a:ext cx="6413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DA@45GeV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69635" y="1210429"/>
            <a:ext cx="47956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 by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(1200 turns)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errors (w.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sawtooth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orbit (without taper)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damping &amp; fluctuation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604730" y="1105180"/>
            <a:ext cx="4841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 axis injection from booster to collider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611309" y="1447258"/>
            <a:ext cx="4993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 definition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=0.18nm,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*1%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771" y="1836218"/>
            <a:ext cx="2185055" cy="314929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611309" y="2065628"/>
            <a:ext cx="4078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acceptance: 4*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=0.15%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13</a:t>
            </a:fld>
            <a:endParaRPr lang="en-US"/>
          </a:p>
        </p:txBody>
      </p:sp>
      <p:sp>
        <p:nvSpPr>
          <p:cNvPr id="11" name="文本框 10"/>
          <p:cNvSpPr txBox="1"/>
          <p:nvPr/>
        </p:nvSpPr>
        <p:spPr>
          <a:xfrm>
            <a:off x="9986038" y="670999"/>
            <a:ext cx="2276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Dou Wang, </a:t>
            </a:r>
            <a:r>
              <a:rPr lang="en-US" sz="1400" dirty="0" err="1" smtClean="0"/>
              <a:t>Daheng</a:t>
            </a:r>
            <a:r>
              <a:rPr lang="en-US" sz="1400" dirty="0" smtClean="0"/>
              <a:t> Ji</a:t>
            </a:r>
            <a:endParaRPr lang="en-US" sz="1400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2193" y="2651075"/>
            <a:ext cx="5379376" cy="329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2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62935" y="256559"/>
            <a:ext cx="6413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DA@80GeV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69634" y="1210429"/>
            <a:ext cx="45917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 by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(500 turns)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errors (w.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sawtooth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orbit (without taper)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damping &amp; fluctuation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604730" y="1105180"/>
            <a:ext cx="4841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 axis injection from booster to collider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611309" y="1447258"/>
            <a:ext cx="4993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 definition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=0.56nm,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*1%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611309" y="2065628"/>
            <a:ext cx="4078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acceptance: 4*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=0.27%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217" y="1809065"/>
            <a:ext cx="2189164" cy="318218"/>
          </a:xfrm>
          <a:prstGeom prst="rect">
            <a:avLst/>
          </a:prstGeom>
        </p:spPr>
      </p:pic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14</a:t>
            </a:fld>
            <a:endParaRPr lang="en-US"/>
          </a:p>
        </p:txBody>
      </p:sp>
      <p:sp>
        <p:nvSpPr>
          <p:cNvPr id="12" name="文本框 11"/>
          <p:cNvSpPr txBox="1"/>
          <p:nvPr/>
        </p:nvSpPr>
        <p:spPr>
          <a:xfrm>
            <a:off x="9986038" y="670999"/>
            <a:ext cx="2276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Dou Wang, </a:t>
            </a:r>
            <a:r>
              <a:rPr lang="en-US" sz="1400" dirty="0" err="1" smtClean="0"/>
              <a:t>Daheng</a:t>
            </a:r>
            <a:r>
              <a:rPr lang="en-US" sz="1400" dirty="0" smtClean="0"/>
              <a:t> Ji</a:t>
            </a:r>
            <a:endParaRPr lang="en-US" sz="14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264" y="2637279"/>
            <a:ext cx="5409451" cy="334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9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62935" y="256559"/>
            <a:ext cx="6413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DA@120GeV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69635" y="1210429"/>
            <a:ext cx="47298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 by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(250 turns)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errors (w.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sawtooth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orbit (without taper)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damping &amp; fluctuation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604730" y="1105180"/>
            <a:ext cx="4841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axis injection from booster to collider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611309" y="1447258"/>
            <a:ext cx="4993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 definition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=1.26nm,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*1%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611309" y="2065628"/>
            <a:ext cx="4078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acceptance: 5*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=0.5%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9118" y="1843612"/>
            <a:ext cx="1703944" cy="25490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3562" y="1829635"/>
            <a:ext cx="1656900" cy="251600"/>
          </a:xfrm>
          <a:prstGeom prst="rect">
            <a:avLst/>
          </a:prstGeom>
        </p:spPr>
      </p:pic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15</a:t>
            </a:fld>
            <a:endParaRPr lang="en-US"/>
          </a:p>
        </p:txBody>
      </p:sp>
      <p:sp>
        <p:nvSpPr>
          <p:cNvPr id="14" name="文本框 13"/>
          <p:cNvSpPr txBox="1"/>
          <p:nvPr/>
        </p:nvSpPr>
        <p:spPr>
          <a:xfrm>
            <a:off x="9986038" y="670999"/>
            <a:ext cx="2276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Dou Wang, </a:t>
            </a:r>
            <a:r>
              <a:rPr lang="en-US" sz="1400" dirty="0" err="1" smtClean="0"/>
              <a:t>Daheng</a:t>
            </a:r>
            <a:r>
              <a:rPr lang="en-US" sz="1400" dirty="0" smtClean="0"/>
              <a:t> Ji</a:t>
            </a:r>
            <a:endParaRPr lang="en-US" sz="14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7234" y="2662149"/>
            <a:ext cx="5422284" cy="323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2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62935" y="256559"/>
            <a:ext cx="6413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DA@180GeV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69635" y="1210429"/>
            <a:ext cx="4315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 by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(150 turns)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errors (w.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multipole errors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sawtooth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orbit (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taper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SR damping &amp; fluctuation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604729" y="1105180"/>
            <a:ext cx="5196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possibility for on axis injection to collider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611309" y="1447258"/>
            <a:ext cx="4993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 definition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=2.84nm,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x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*1%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617888" y="2328765"/>
            <a:ext cx="4078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acceptance: 4*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=0.59%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9118" y="1843612"/>
            <a:ext cx="1703944" cy="254903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8042" y="1842791"/>
            <a:ext cx="1656900" cy="2516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7247" y="2171713"/>
            <a:ext cx="1730869" cy="25160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992857" y="1776172"/>
            <a:ext cx="4275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--</a:t>
            </a:r>
          </a:p>
          <a:p>
            <a:endParaRPr lang="en-US" sz="1200" dirty="0"/>
          </a:p>
          <a:p>
            <a:r>
              <a:rPr lang="en-US" sz="1200" dirty="0"/>
              <a:t>--</a:t>
            </a: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16</a:t>
            </a:fld>
            <a:endParaRPr lang="en-US"/>
          </a:p>
        </p:txBody>
      </p:sp>
      <p:sp>
        <p:nvSpPr>
          <p:cNvPr id="15" name="文本框 14"/>
          <p:cNvSpPr txBox="1"/>
          <p:nvPr/>
        </p:nvSpPr>
        <p:spPr>
          <a:xfrm>
            <a:off x="9986038" y="670999"/>
            <a:ext cx="2276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Dou Wang, </a:t>
            </a:r>
            <a:r>
              <a:rPr lang="en-US" sz="1400" dirty="0" err="1" smtClean="0"/>
              <a:t>Daheng</a:t>
            </a:r>
            <a:r>
              <a:rPr lang="en-US" sz="1400" dirty="0" smtClean="0"/>
              <a:t> Ji</a:t>
            </a:r>
            <a:endParaRPr lang="en-US" sz="14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8880" y="2884054"/>
            <a:ext cx="5023612" cy="316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7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6937" y="0"/>
            <a:ext cx="10515600" cy="1009764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ramping scheme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890" y="5429992"/>
            <a:ext cx="4316342" cy="69500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334944" y="6019253"/>
            <a:ext cx="1059126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cycles/beam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9845" y="1434458"/>
            <a:ext cx="1519832" cy="76023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138066" y="1539349"/>
            <a:ext cx="670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06271" y="2882444"/>
            <a:ext cx="112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Higgs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91790" y="4040244"/>
            <a:ext cx="670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11525" y="5474339"/>
            <a:ext cx="670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304" y="2639405"/>
            <a:ext cx="1519832" cy="76023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5402" y="3968245"/>
            <a:ext cx="1519832" cy="760237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599409" y="4421794"/>
            <a:ext cx="1058030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cycles/beam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29467" y="3067737"/>
            <a:ext cx="1058030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cycles/beam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55780" y="1896778"/>
            <a:ext cx="1058030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cycles/beam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87924" y="1598553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7.1s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560019" y="1599651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7.1s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79834" y="2198284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0.35s</a:t>
            </a:r>
            <a:endParaRPr lang="en-US" sz="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928491" y="2829813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4.3s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79527" y="2824331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4.3s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679608" y="3350603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2.7s</a:t>
            </a:r>
            <a:endParaRPr lang="en-US" sz="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565583" y="2105094"/>
            <a:ext cx="0" cy="157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072120" y="2098515"/>
            <a:ext cx="0" cy="164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>
            <a:off x="2605053" y="2177456"/>
            <a:ext cx="427597" cy="657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2639042" y="3263991"/>
            <a:ext cx="0" cy="157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3145579" y="3257412"/>
            <a:ext cx="0" cy="164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>
            <a:off x="2678512" y="3336353"/>
            <a:ext cx="427597" cy="657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2731140" y="4599410"/>
            <a:ext cx="0" cy="157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3237677" y="4592831"/>
            <a:ext cx="0" cy="164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2770610" y="4671772"/>
            <a:ext cx="427597" cy="657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2799115" y="4693697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12.97s</a:t>
            </a:r>
            <a:endParaRPr lang="en-US" sz="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008528" y="4126858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2.4</a:t>
            </a:r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759564" y="4121376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2.4</a:t>
            </a:r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2659883" y="6041179"/>
            <a:ext cx="0" cy="157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3245356" y="6034600"/>
            <a:ext cx="0" cy="164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/>
          <p:nvPr/>
        </p:nvCxnSpPr>
        <p:spPr>
          <a:xfrm>
            <a:off x="2699353" y="6113541"/>
            <a:ext cx="530659" cy="43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2727858" y="6135466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9.9</a:t>
            </a:r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sz="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4055604" y="6055434"/>
            <a:ext cx="0" cy="157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4641077" y="6048855"/>
            <a:ext cx="0" cy="164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箭头连接符 45"/>
          <p:cNvCxnSpPr/>
          <p:nvPr/>
        </p:nvCxnSpPr>
        <p:spPr>
          <a:xfrm>
            <a:off x="4095074" y="6127796"/>
            <a:ext cx="530659" cy="43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4123579" y="6149721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9.9</a:t>
            </a:r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sz="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5476542" y="6075168"/>
            <a:ext cx="0" cy="157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6062015" y="6068589"/>
            <a:ext cx="0" cy="164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箭头连接符 49"/>
          <p:cNvCxnSpPr/>
          <p:nvPr/>
        </p:nvCxnSpPr>
        <p:spPr>
          <a:xfrm>
            <a:off x="5516012" y="6147530"/>
            <a:ext cx="530659" cy="43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5544517" y="6169455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9.9</a:t>
            </a:r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sz="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4"/>
          <a:srcRect l="9337"/>
          <a:stretch>
            <a:fillRect/>
          </a:stretch>
        </p:blipFill>
        <p:spPr>
          <a:xfrm>
            <a:off x="5769272" y="2738815"/>
            <a:ext cx="1972156" cy="701698"/>
          </a:xfrm>
          <a:prstGeom prst="rect">
            <a:avLst/>
          </a:prstGeom>
        </p:spPr>
      </p:pic>
      <p:sp>
        <p:nvSpPr>
          <p:cNvPr id="53" name="文本框 52"/>
          <p:cNvSpPr txBox="1"/>
          <p:nvPr/>
        </p:nvSpPr>
        <p:spPr>
          <a:xfrm>
            <a:off x="6067493" y="2837486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4.3s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7265861" y="2812269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4.3s</a:t>
            </a: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805453" y="3437220"/>
            <a:ext cx="6775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2.7s</a:t>
            </a:r>
            <a:endParaRPr lang="en-US" sz="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直接连接符 55"/>
          <p:cNvCxnSpPr/>
          <p:nvPr/>
        </p:nvCxnSpPr>
        <p:spPr>
          <a:xfrm>
            <a:off x="5764887" y="3350608"/>
            <a:ext cx="0" cy="157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6271424" y="3344029"/>
            <a:ext cx="0" cy="1644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箭头连接符 57"/>
          <p:cNvCxnSpPr/>
          <p:nvPr/>
        </p:nvCxnSpPr>
        <p:spPr>
          <a:xfrm>
            <a:off x="5804357" y="3429549"/>
            <a:ext cx="427597" cy="657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图片 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3797" y="2236898"/>
            <a:ext cx="2454246" cy="1865071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6473165" y="2499799"/>
            <a:ext cx="8749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4.7s damping</a:t>
            </a:r>
            <a:endParaRPr lang="en-US" sz="9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183953" y="3387884"/>
            <a:ext cx="8551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off-axis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500570" y="3362666"/>
            <a:ext cx="8551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on-axis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210711" y="1340662"/>
            <a:ext cx="80439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0.035s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266858" y="2538091"/>
            <a:ext cx="80439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0.27s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390611" y="3878752"/>
            <a:ext cx="80439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443239" y="5233164"/>
            <a:ext cx="80439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0.05s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325173" y="1567543"/>
            <a:ext cx="2763826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0.35s+7.1s+0.035s+7.1s=14.6s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5563174" y="3672497"/>
            <a:ext cx="2453296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2.7s+4.3s+4.7s+4.3s=16.0s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6635701" y="4435643"/>
            <a:ext cx="2745121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12.97s+2.4s+1.3s+2.4s=19.1s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454994" y="5447441"/>
            <a:ext cx="3167171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(19.9s+1.0s+0.05s+1.0s)*3=65.9s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页脚占位符 70"/>
          <p:cNvSpPr>
            <a:spLocks noGrp="1"/>
          </p:cNvSpPr>
          <p:nvPr>
            <p:ph type="ftr" sz="quarter" idx="11"/>
          </p:nvPr>
        </p:nvSpPr>
        <p:spPr>
          <a:xfrm>
            <a:off x="2933974" y="6422133"/>
            <a:ext cx="6933652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72" name="文本框 71"/>
          <p:cNvSpPr txBox="1"/>
          <p:nvPr/>
        </p:nvSpPr>
        <p:spPr>
          <a:xfrm>
            <a:off x="9419008" y="811273"/>
            <a:ext cx="2605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Dou Wang,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Xiaohao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Cui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3ED9-892A-4217-BE99-76F8C1ED3444}" type="slidenum">
              <a:rPr lang="en-US" smtClean="0"/>
              <a:t>17</a:t>
            </a:fld>
            <a:endParaRPr 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2993180" y="5565340"/>
            <a:ext cx="361813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3967883" y="5579593"/>
            <a:ext cx="361813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402058" y="5586172"/>
            <a:ext cx="361813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5355928" y="5573015"/>
            <a:ext cx="361813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1.0s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57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2946" y="148038"/>
            <a:ext cx="10515600" cy="805833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On-axis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 at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Higgs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18</a:t>
            </a:fld>
            <a:endParaRPr lang="en-US"/>
          </a:p>
        </p:txBody>
      </p:sp>
      <p:pic>
        <p:nvPicPr>
          <p:cNvPr id="2051" name="图片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035" y="1625117"/>
            <a:ext cx="3381306" cy="220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图片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516" y="1655065"/>
            <a:ext cx="3387885" cy="22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图片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191" y="3916815"/>
            <a:ext cx="3348415" cy="2215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16224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charset="-122"/>
                <a:cs typeface="Calibri" panose="020F0502020204030204" pitchFamily="34" charset="0"/>
              </a:rPr>
              <a:t>       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48688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charset="-122"/>
                <a:cs typeface="Calibri" panose="020F0502020204030204" pitchFamily="34" charset="0"/>
              </a:rPr>
              <a:t>           </a:t>
            </a:r>
            <a:r>
              <a:rPr kumimoji="0" lang="en-US" altLang="zh-CN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图片 1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251" y="3960206"/>
            <a:ext cx="3384939" cy="2157721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1923725" y="889261"/>
            <a:ext cx="3474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Swap-out injection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Current threshold in booster: 1A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85821" y="876104"/>
            <a:ext cx="5008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Current decay for collider: 3% (top up mode)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damping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times to merge the bunches in booster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74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2946" y="148038"/>
            <a:ext cx="10515600" cy="805833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On-axis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 at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Higgs energy (50MW upgrade)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19</a:t>
            </a:fld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16224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charset="-122"/>
                <a:cs typeface="Calibri" panose="020F0502020204030204" pitchFamily="34" charset="0"/>
              </a:rPr>
              <a:t>       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48688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charset="-122"/>
                <a:cs typeface="Calibri" panose="020F0502020204030204" pitchFamily="34" charset="0"/>
              </a:rPr>
              <a:t>           </a:t>
            </a:r>
            <a:r>
              <a:rPr kumimoji="0" lang="en-US" altLang="zh-CN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23725" y="889261"/>
            <a:ext cx="36921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Swap-out injection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Current threshold in booster: 1.4 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85821" y="876104"/>
            <a:ext cx="46602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Current decay for collider: 3% (top up mode)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upgrade for the RF power source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9554" y="1587032"/>
            <a:ext cx="3440514" cy="2236334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1329" y="1618646"/>
            <a:ext cx="3395722" cy="220935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603" y="3874090"/>
            <a:ext cx="3381306" cy="215174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7908" y="3937639"/>
            <a:ext cx="3441324" cy="206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625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Beam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beam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instability for on-axis injection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3285" y="3974276"/>
            <a:ext cx="2848729" cy="189915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01243" y="1381467"/>
            <a:ext cx="3710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Collision stability check for on-axis injection scheme at 120GeV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265249" y="2585080"/>
            <a:ext cx="1477951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Emittance X = 1.26nm </a:t>
            </a:r>
          </a:p>
          <a:p>
            <a:r>
              <a:rPr lang="en-US" sz="1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Energy spread =  0.1% </a:t>
            </a:r>
          </a:p>
          <a:p>
            <a:r>
              <a:rPr lang="en-US" sz="1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Bunch length=1.85mm </a:t>
            </a:r>
          </a:p>
          <a:p>
            <a:r>
              <a:rPr lang="en-US" sz="1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Coupling=1.0% </a:t>
            </a:r>
            <a:endParaRPr lang="en-US" sz="1000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995372" y="2578857"/>
            <a:ext cx="1451638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Emittance X = </a:t>
            </a:r>
            <a:r>
              <a:rPr lang="en-US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0.64nm </a:t>
            </a:r>
            <a:endParaRPr lang="en-US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Energy spread =  </a:t>
            </a:r>
            <a:r>
              <a:rPr lang="en-US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0.1% </a:t>
            </a:r>
            <a:endParaRPr lang="en-US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Bunch </a:t>
            </a:r>
            <a:r>
              <a:rPr lang="en-US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length=2.25mm </a:t>
            </a:r>
            <a:endParaRPr lang="en-US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Coupling=0.2% </a:t>
            </a:r>
            <a:endParaRPr lang="en-US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31487" y="2151143"/>
            <a:ext cx="13814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 (Ne=14×10</a:t>
            </a:r>
            <a:r>
              <a:rPr lang="en-US" sz="1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49547" y="2139082"/>
            <a:ext cx="15579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e+ (Ne=14×10</a:t>
            </a:r>
            <a:r>
              <a:rPr lang="en-US" sz="1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319657" y="1100030"/>
            <a:ext cx="13131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Yuan Zhang</a:t>
            </a:r>
            <a:endParaRPr lang="en-US" sz="1600" dirty="0"/>
          </a:p>
        </p:txBody>
      </p:sp>
      <p:sp>
        <p:nvSpPr>
          <p:cNvPr id="14" name="页脚占位符 13"/>
          <p:cNvSpPr>
            <a:spLocks noGrp="1"/>
          </p:cNvSpPr>
          <p:nvPr>
            <p:ph type="ftr" sz="quarter" idx="11"/>
          </p:nvPr>
        </p:nvSpPr>
        <p:spPr>
          <a:xfrm>
            <a:off x="2868190" y="6356350"/>
            <a:ext cx="6124506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20</a:t>
            </a:fld>
            <a:endParaRPr 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879" y="3463353"/>
            <a:ext cx="4079913" cy="2719942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116" y="1470693"/>
            <a:ext cx="3060257" cy="204017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8296" y="1457535"/>
            <a:ext cx="3126043" cy="2084029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8281" y="3924442"/>
            <a:ext cx="2974466" cy="198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7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8994" y="95411"/>
            <a:ext cx="10515600" cy="845304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 scheme at Z pole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21</a:t>
            </a:fld>
            <a:endParaRPr 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35" y="3209247"/>
            <a:ext cx="4173240" cy="271260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355688" y="4096731"/>
            <a:ext cx="23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threshold: 16mA</a:t>
            </a:r>
          </a:p>
        </p:txBody>
      </p:sp>
      <p:sp>
        <p:nvSpPr>
          <p:cNvPr id="8" name="矩形 7"/>
          <p:cNvSpPr/>
          <p:nvPr/>
        </p:nvSpPr>
        <p:spPr>
          <a:xfrm>
            <a:off x="6718219" y="2091711"/>
            <a:ext cx="3038011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ts val="2900"/>
              </a:lnSpc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Bootstrapping from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220mA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13094" y="2539042"/>
            <a:ext cx="4911922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ts val="2900"/>
              </a:lnSpc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Injection speed of </a:t>
            </a:r>
            <a:r>
              <a:rPr lang="en-US" altLang="zh-CN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Linac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: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double bunch@100Hz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86762" y="1138067"/>
            <a:ext cx="2361652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Top-up injection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00574" y="1139163"/>
            <a:ext cx="2361652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Full injection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19295" y="1678671"/>
            <a:ext cx="4906984" cy="415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Train num. @ booster = train </a:t>
            </a:r>
            <a:r>
              <a:rPr lang="en-US" altLang="zh-CN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num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.@collider /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2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459926" y="4618049"/>
            <a:ext cx="0" cy="9341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7190210" y="5756115"/>
            <a:ext cx="526274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0.8h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77537" y="1657761"/>
            <a:ext cx="5196949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Current drop: 3.0% (804mA in collider)</a:t>
            </a:r>
          </a:p>
          <a:p>
            <a:pPr marL="285750" lvl="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Booster </a:t>
            </a:r>
            <a:r>
              <a:rPr lang="en-US" altLang="zh-CN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current =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9mA</a:t>
            </a:r>
          </a:p>
          <a:p>
            <a:pPr marL="285750" lvl="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Train num. @ booster = train </a:t>
            </a:r>
            <a:r>
              <a:rPr lang="en-US" altLang="zh-CN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num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.@collider / 3</a:t>
            </a:r>
          </a:p>
          <a:p>
            <a:pPr marL="285750" indent="-28575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Injection speed of </a:t>
            </a:r>
            <a:r>
              <a:rPr lang="en-US" altLang="zh-CN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Linac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: double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bunch@100Hz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8048" y="3296399"/>
            <a:ext cx="4139118" cy="2669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6213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771" y="1477921"/>
            <a:ext cx="3782589" cy="238800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7065" y="3954660"/>
            <a:ext cx="3832374" cy="245272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4623" y="4000649"/>
            <a:ext cx="3887846" cy="246230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5261" y="1520552"/>
            <a:ext cx="3609301" cy="24001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308545" y="1730135"/>
            <a:ext cx="138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/>
              <a:t>emittance</a:t>
            </a:r>
            <a:endParaRPr lang="en-US" i="1" dirty="0"/>
          </a:p>
        </p:txBody>
      </p:sp>
      <p:sp>
        <p:nvSpPr>
          <p:cNvPr id="8" name="标题 1"/>
          <p:cNvSpPr txBox="1"/>
          <p:nvPr/>
        </p:nvSpPr>
        <p:spPr>
          <a:xfrm>
            <a:off x="818464" y="194086"/>
            <a:ext cx="10515600" cy="96371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Beam parameter evolution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59126" y="1052547"/>
            <a:ext cx="4868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 emittance: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6.5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nm @30GeV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473163" y="1059125"/>
            <a:ext cx="5065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Beam parameters reach balance after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45GeV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829819" y="1869377"/>
            <a:ext cx="138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/>
              <a:t>energy</a:t>
            </a:r>
            <a:endParaRPr lang="en-US" i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2605057" y="4315452"/>
            <a:ext cx="221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/>
              <a:t>energy spread</a:t>
            </a:r>
            <a:endParaRPr lang="en-US" i="1" dirty="0"/>
          </a:p>
        </p:txBody>
      </p:sp>
      <p:sp>
        <p:nvSpPr>
          <p:cNvPr id="19" name="文本框 18"/>
          <p:cNvSpPr txBox="1"/>
          <p:nvPr/>
        </p:nvSpPr>
        <p:spPr>
          <a:xfrm>
            <a:off x="7834898" y="4407551"/>
            <a:ext cx="246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bunch length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22</a:t>
            </a:fld>
            <a:endParaRPr lang="en-US"/>
          </a:p>
        </p:txBody>
      </p:sp>
      <p:sp>
        <p:nvSpPr>
          <p:cNvPr id="20" name="文本框 19"/>
          <p:cNvSpPr txBox="1"/>
          <p:nvPr/>
        </p:nvSpPr>
        <p:spPr>
          <a:xfrm>
            <a:off x="8940070" y="2282711"/>
            <a:ext cx="139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Symbol" panose="05050102010706020507" pitchFamily="18" charset="2"/>
              <a:buChar char="¾"/>
            </a:pPr>
            <a:r>
              <a:rPr lang="en-US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emit_x</a:t>
            </a:r>
            <a:endParaRPr 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285750" indent="-285750">
              <a:buFont typeface="Symbol" panose="05050102010706020507" pitchFamily="18" charset="2"/>
              <a:buChar char="¾"/>
            </a:pPr>
            <a:r>
              <a:rPr lang="en-US" sz="1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emit_y</a:t>
            </a:r>
            <a:endParaRPr lang="en-US" sz="1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>
          <a:xfrm>
            <a:off x="3676787" y="6422134"/>
            <a:ext cx="6243466" cy="365125"/>
          </a:xfrm>
        </p:spPr>
        <p:txBody>
          <a:bodyPr/>
          <a:lstStyle/>
          <a:p>
            <a:r>
              <a:rPr lang="en-US" dirty="0" smtClean="0"/>
              <a:t>The 2022 international workshop on the high energy Circular Electron-Positron Collider (CEPC)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79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3320" y="1721412"/>
            <a:ext cx="3450169" cy="215466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330" y="4810194"/>
            <a:ext cx="4539109" cy="160899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91544" y="124632"/>
            <a:ext cx="8229600" cy="922114"/>
          </a:xfrm>
        </p:spPr>
        <p:txBody>
          <a:bodyPr/>
          <a:lstStyle/>
          <a:p>
            <a:pPr algn="ctr"/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Eddy current effect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1071487"/>
              </p:ext>
            </p:extLst>
          </p:nvPr>
        </p:nvGraphicFramePr>
        <p:xfrm>
          <a:off x="2723463" y="3132696"/>
          <a:ext cx="1495599" cy="3312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" name="Equation" r:id="rId5" imgW="2133600" imgH="393700" progId="Equation.DSMT4">
                  <p:embed/>
                </p:oleObj>
              </mc:Choice>
              <mc:Fallback>
                <p:oleObj name="Equation" r:id="rId5" imgW="2133600" imgH="393700" progId="Equation.DSMT4">
                  <p:embed/>
                  <p:pic>
                    <p:nvPicPr>
                      <p:cNvPr id="3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3463" y="3132696"/>
                        <a:ext cx="1495599" cy="3312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2366259" y="5079028"/>
            <a:ext cx="19559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en-US" altLang="zh-CN" sz="1400" dirty="0" smtClean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K2=0.000029 </a:t>
            </a:r>
            <a:r>
              <a:rPr lang="en-US" altLang="zh-CN" sz="14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</a:t>
            </a:r>
            <a:r>
              <a:rPr lang="en-US" altLang="zh-CN" sz="1400" baseline="300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altLang="zh-CN" sz="1400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矩形 3"/>
          <p:cNvSpPr/>
          <p:nvPr/>
        </p:nvSpPr>
        <p:spPr>
          <a:xfrm>
            <a:off x="957201" y="1037511"/>
            <a:ext cx="4639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Dedicated ramping curve to control the maximum K2. 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8230" y="4340134"/>
            <a:ext cx="2937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K2 reaches max at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45GeV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169843" y="6561524"/>
            <a:ext cx="21336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23</a:t>
            </a:fld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5973196" y="1737588"/>
            <a:ext cx="5077681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ynamic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chromaticity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not corrected.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页脚占位符 11"/>
          <p:cNvSpPr>
            <a:spLocks noGrp="1"/>
          </p:cNvSpPr>
          <p:nvPr>
            <p:ph type="ftr" sz="quarter" idx="11"/>
          </p:nvPr>
        </p:nvSpPr>
        <p:spPr>
          <a:xfrm>
            <a:off x="2309025" y="6441870"/>
            <a:ext cx="6986280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6295545" y="2116368"/>
            <a:ext cx="3776011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Sextupole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field is attached to dipole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73203" y="1059132"/>
            <a:ext cx="4236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 beam pipe (round shape)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95760" y="1421128"/>
            <a:ext cx="3076575" cy="3067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inner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diameter: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55mm, thickness: 2mm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75619" y="3829814"/>
            <a:ext cx="3982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Analytical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estimation for eddy effect*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942215" y="6011052"/>
            <a:ext cx="53877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*Yuan Chen et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al., Analytical expression development for eddy ﬁeld and the beam dynamics eﬀect on the CEPC booster,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IJMPA,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Vol. 36, No. 22 (2021) 2142010</a:t>
            </a:r>
          </a:p>
        </p:txBody>
      </p:sp>
      <p:sp>
        <p:nvSpPr>
          <p:cNvPr id="19" name="矩形 18"/>
          <p:cNvSpPr/>
          <p:nvPr/>
        </p:nvSpPr>
        <p:spPr>
          <a:xfrm>
            <a:off x="5988312" y="2481204"/>
            <a:ext cx="56225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GeV injection weaken the eddy effect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986038" y="670999"/>
            <a:ext cx="2276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Dou Wang, </a:t>
            </a:r>
            <a:r>
              <a:rPr lang="en-US" sz="1400" dirty="0" err="1" smtClean="0"/>
              <a:t>Yuemei</a:t>
            </a:r>
            <a:r>
              <a:rPr lang="en-US" sz="1400" dirty="0" smtClean="0"/>
              <a:t> Peng, </a:t>
            </a:r>
            <a:r>
              <a:rPr lang="en-US" sz="1400" dirty="0" err="1" smtClean="0"/>
              <a:t>Daheng</a:t>
            </a:r>
            <a:r>
              <a:rPr lang="en-US" sz="1400" dirty="0" smtClean="0"/>
              <a:t> Ji</a:t>
            </a:r>
            <a:endParaRPr lang="en-US" sz="1400" dirty="0"/>
          </a:p>
        </p:txBody>
      </p:sp>
      <p:sp>
        <p:nvSpPr>
          <p:cNvPr id="5" name="文本框 4"/>
          <p:cNvSpPr txBox="1"/>
          <p:nvPr/>
        </p:nvSpPr>
        <p:spPr>
          <a:xfrm>
            <a:off x="5986474" y="2932754"/>
            <a:ext cx="59131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 sext. (~100) — chromaticity adjustment</a:t>
            </a:r>
            <a:r>
              <a:rPr lang="en-US" altLang="zh-CN" dirty="0"/>
              <a:t> </a:t>
            </a:r>
            <a:endParaRPr lang="zh-CN" altLang="en-US" dirty="0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5956" y="3547415"/>
            <a:ext cx="3965238" cy="234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9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644" y="4025782"/>
            <a:ext cx="3644441" cy="224344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7700" y="3841074"/>
            <a:ext cx="3794885" cy="23360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9220" y="1242691"/>
            <a:ext cx="3783216" cy="246753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90121" y="103121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RF ramping curve</a:t>
            </a:r>
            <a:endParaRPr lang="zh-CN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38935" y="1094105"/>
            <a:ext cx="42691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RF ramping curve for each energy mode (constant </a:t>
            </a:r>
            <a:r>
              <a:rPr lang="en-US" altLang="zh-CN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s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0307" y="2717216"/>
            <a:ext cx="4312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 RF voltage @</a:t>
            </a:r>
            <a:r>
              <a:rPr lang="en-US" altLang="zh-CN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lang="en-US" altLang="zh-C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longitudinal quantum </a:t>
            </a:r>
            <a:r>
              <a:rPr lang="en-US" altLang="zh-C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lifetime &amp; DA.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6873" y="1749242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altLang="zh-CN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s for </a:t>
            </a:r>
            <a:r>
              <a:rPr lang="en-US" altLang="zh-CN" sz="16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tt</a:t>
            </a:r>
            <a:r>
              <a:rPr lang="en-US" altLang="zh-CN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:  </a:t>
            </a:r>
            <a:r>
              <a:rPr lang="en-US" altLang="zh-CN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0.14</a:t>
            </a:r>
            <a:endParaRPr lang="en-US" altLang="zh-CN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altLang="zh-CN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s for Higgs:  </a:t>
            </a:r>
            <a:r>
              <a:rPr lang="en-US" altLang="zh-CN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0.094</a:t>
            </a:r>
            <a:endParaRPr lang="en-US" altLang="zh-CN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altLang="zh-CN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s for W &amp; Z:  </a:t>
            </a:r>
            <a:r>
              <a:rPr lang="en-US" altLang="zh-CN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0.088</a:t>
            </a:r>
            <a:endParaRPr lang="en-US" altLang="zh-CN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0030" y="3320932"/>
            <a:ext cx="379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altLang="zh-CN" sz="1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</a:t>
            </a:r>
            <a:r>
              <a:rPr lang="en-US" altLang="zh-CN" sz="16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RF</a:t>
            </a:r>
            <a:r>
              <a:rPr lang="en-US" altLang="zh-CN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: ~ </a:t>
            </a:r>
            <a:r>
              <a:rPr lang="en-US" altLang="zh-CN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12 </a:t>
            </a:r>
            <a:r>
              <a:rPr lang="en-US" altLang="zh-CN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</a:t>
            </a: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altLang="zh-CN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VRF (180GeV</a:t>
            </a:r>
            <a:r>
              <a:rPr lang="en-US" altLang="zh-CN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)=9.8GV</a:t>
            </a:r>
            <a:endParaRPr lang="zh-CN" altLang="en-US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99350" y="518032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W &amp;Z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543802" y="4473401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Higgs</a:t>
            </a:r>
            <a:endParaRPr lang="zh-CN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530291" y="212486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 err="1"/>
              <a:t>tt</a:t>
            </a:r>
            <a:endParaRPr lang="zh-CN" altLang="en-US" i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77376" y="6395818"/>
            <a:ext cx="5683752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14" name="灯片编号占位符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81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8465" y="200665"/>
            <a:ext cx="10515600" cy="963715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Longitudinal acceptance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75572" y="2026154"/>
            <a:ext cx="138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180GeV</a:t>
            </a:r>
            <a:endParaRPr 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500657" y="2033828"/>
            <a:ext cx="138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120GeV</a:t>
            </a:r>
            <a:endParaRPr 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889105" y="2046986"/>
            <a:ext cx="138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30GeV</a:t>
            </a:r>
            <a:endParaRPr 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3609" y="2683157"/>
            <a:ext cx="3508683" cy="333668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1738" y="2682552"/>
            <a:ext cx="3522531" cy="334985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394834" y="1256688"/>
            <a:ext cx="539242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times of sigma for the longitudinal beam size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39228" y="6343191"/>
            <a:ext cx="6578417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14" name="灯片编号占位符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8824B-FEC0-4810-AF04-6637707ED6FB}" type="slidenum">
              <a:rPr lang="en-US" smtClean="0"/>
              <a:t>25</a:t>
            </a:fld>
            <a:endParaRPr 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378" y="2642673"/>
            <a:ext cx="3454613" cy="333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8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1647573" y="1289373"/>
          <a:ext cx="8522659" cy="3977745"/>
        </p:xfrm>
        <a:graphic>
          <a:graphicData uri="http://schemas.openxmlformats.org/drawingml/2006/table">
            <a:tbl>
              <a:tblPr firstRow="1" firstCol="1"/>
              <a:tblGrid>
                <a:gridCol w="2673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74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41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79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83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altLang="zh-CN" sz="1200" kern="1200" dirty="0"/>
                        <a:t>Lattice </a:t>
                      </a:r>
                      <a:endParaRPr lang="zh-CN" alt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FODO 0 </a:t>
                      </a:r>
                      <a:r>
                        <a:rPr lang="zh-CN" alt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（</a:t>
                      </a:r>
                      <a:r>
                        <a:rPr lang="en-US" altLang="zh-CN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CDR</a:t>
                      </a:r>
                      <a:r>
                        <a:rPr lang="zh-CN" alt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）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FODO 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sz="1200" kern="1200" dirty="0" smtClean="0"/>
                        <a:t>TME (combine magnets)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4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Emittance X (nm</a:t>
                      </a:r>
                      <a:r>
                        <a:rPr lang="en-US" sz="1200" kern="1200" dirty="0" smtClean="0"/>
                        <a:t>) @120GeV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sz="1200" kern="1200" dirty="0"/>
                        <a:t>3.57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1.29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1.26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432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Momentum compaction (×10</a:t>
                      </a:r>
                      <a:r>
                        <a:rPr lang="en-US" sz="1200" b="1" kern="1200" baseline="300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-5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2.44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1.18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1.12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6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Tunes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[263.201/261.219]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[353.180/353.280]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[321.271/117.193]</a:t>
                      </a: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4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Quad amount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2110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2816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3458</a:t>
                      </a: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6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Quad Strength (K1L rms）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0.0383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0.0407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b="0" kern="1200" dirty="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0.0259</a:t>
                      </a: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4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Sext amount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512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896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96</a:t>
                      </a:r>
                      <a:endParaRPr lang="en-US" altLang="zh-CN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6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Sexts Strength (K2L rms)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0.179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0.4091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b="0" kern="1200" dirty="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0.0492</a:t>
                      </a: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4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H Corrector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1053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1408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1218</a:t>
                      </a: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4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V Corrector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1054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1408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2240</a:t>
                      </a: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4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en-US" sz="1200" kern="1200" dirty="0"/>
                        <a:t>BPM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/>
                        <a:t>2108</a:t>
                      </a:r>
                      <a:endParaRPr lang="en-US" altLang="zh-CN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等线" panose="02010600030101010101" charset="-122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2816</a:t>
                      </a: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3458</a:t>
                      </a: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432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Power consumption of magnets@120GeV (MW) (max/average)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Text" lastClr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15/6</a:t>
                      </a:r>
                      <a:endParaRPr lang="en-US" altLang="zh-CN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altLang="zh-CN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等线" panose="02010600030101010101" charset="-122"/>
                          <a:ea typeface="+mn-ea"/>
                          <a:cs typeface="+mn-cs"/>
                        </a:rPr>
                        <a:t>12.1/4.8</a:t>
                      </a:r>
                      <a:endParaRPr lang="en-US" altLang="zh-CN" sz="1200" kern="1200" dirty="0">
                        <a:solidFill>
                          <a:schemeClr val="dk1"/>
                        </a:solidFill>
                        <a:latin typeface="等线" panose="02010600030101010101" charset="-122"/>
                        <a:ea typeface="+mn-ea"/>
                        <a:cs typeface="+mn-cs"/>
                      </a:endParaRPr>
                    </a:p>
                  </a:txBody>
                  <a:tcPr marL="4659" marR="4659" marT="4659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348495" y="388126"/>
            <a:ext cx="7255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Optics parameter comparison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57760" y="5269312"/>
            <a:ext cx="6038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Magnets’ cost of TME is lower than FODO 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64298" y="5657440"/>
            <a:ext cx="520352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Less independent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sextupole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TME</a:t>
            </a:r>
          </a:p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Quadrupole strength of TME is lower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563386" y="976277"/>
            <a:ext cx="19044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H. Ji, W. Kang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2341918" y="6415556"/>
            <a:ext cx="6966544" cy="365125"/>
          </a:xfrm>
        </p:spPr>
        <p:txBody>
          <a:bodyPr/>
          <a:lstStyle/>
          <a:p>
            <a:r>
              <a:rPr lang="en-US" dirty="0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26</a:t>
            </a:fld>
            <a:endParaRPr lang="en-US"/>
          </a:p>
        </p:txBody>
      </p:sp>
      <p:sp>
        <p:nvSpPr>
          <p:cNvPr id="9" name="文本框 8"/>
          <p:cNvSpPr txBox="1"/>
          <p:nvPr/>
        </p:nvSpPr>
        <p:spPr>
          <a:xfrm>
            <a:off x="6670516" y="5268369"/>
            <a:ext cx="4315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TME is less sensitive to error effects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37584" y="5630507"/>
            <a:ext cx="2519534" cy="365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Weaker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quad/sex strength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91347" y="5979934"/>
            <a:ext cx="494587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TME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 lower magnets’ power consumption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49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1830" y="1236742"/>
            <a:ext cx="5600246" cy="497328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92867" y="168905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TDR parameters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82506" y="233782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</a:t>
            </a:r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32557" y="1231749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Extraction</a:t>
            </a:r>
            <a:endParaRPr lang="zh-CN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27</a:t>
            </a:fld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294584" y="6027414"/>
            <a:ext cx="8290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*Diameter </a:t>
            </a:r>
            <a:r>
              <a:rPr lang="en-US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beam </a:t>
            </a:r>
            <a:r>
              <a:rPr lang="en-US" altLang="zh-CN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pipe is 55mm for re-injection with high single bunch current @120GeV.</a:t>
            </a:r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77535" y="1013078"/>
            <a:ext cx="486145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Injection energy: 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10GeV 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 </a:t>
            </a:r>
            <a:r>
              <a:rPr lang="en-US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20GeV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 30GeV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Max energy: 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120GeV  180GeV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Lower emittance ─ new lattice (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TME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>
          <a:xfrm>
            <a:off x="2664259" y="6389242"/>
            <a:ext cx="6631045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11" name="圆角矩形 10"/>
          <p:cNvSpPr/>
          <p:nvPr/>
        </p:nvSpPr>
        <p:spPr>
          <a:xfrm>
            <a:off x="5900839" y="3414200"/>
            <a:ext cx="5512714" cy="236821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圆角矩形 11"/>
          <p:cNvSpPr/>
          <p:nvPr/>
        </p:nvSpPr>
        <p:spPr>
          <a:xfrm>
            <a:off x="5902285" y="5835054"/>
            <a:ext cx="5511271" cy="223666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椭圆 6"/>
          <p:cNvSpPr/>
          <p:nvPr/>
        </p:nvSpPr>
        <p:spPr>
          <a:xfrm>
            <a:off x="10558364" y="3065543"/>
            <a:ext cx="657842" cy="2302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915" y="2402887"/>
            <a:ext cx="5396150" cy="3695306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4309964" y="2546945"/>
            <a:ext cx="558065" cy="2159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95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6123" y="167773"/>
            <a:ext cx="10515600" cy="1325563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Damping ring layout (CDR)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257" y="2585318"/>
            <a:ext cx="5900919" cy="345333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95493" y="1542520"/>
            <a:ext cx="3944858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dirty="0" err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Linac</a:t>
            </a:r>
            <a:r>
              <a:rPr lang="en-US" altLang="zh-CN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repetition: 100Hz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Only for positron beam</a:t>
            </a:r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88552" y="1501700"/>
            <a:ext cx="4964513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altLang="zh-CN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Storage time: 20 </a:t>
            </a:r>
            <a:r>
              <a:rPr lang="en-GB" altLang="zh-CN" dirty="0" err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ms</a:t>
            </a:r>
            <a:endParaRPr lang="en-GB" altLang="zh-CN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altLang="zh-CN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Emittance </a:t>
            </a:r>
            <a:r>
              <a:rPr lang="en-US" altLang="zh-CN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(norm.)</a:t>
            </a:r>
            <a:r>
              <a:rPr lang="en-GB" altLang="zh-CN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 2500</a:t>
            </a:r>
            <a:r>
              <a:rPr lang="en-GB" altLang="zh-CN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/>
              </a:rPr>
              <a:t> 530 </a:t>
            </a:r>
            <a:r>
              <a:rPr lang="en-GB" altLang="zh-CN" dirty="0" err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/>
              </a:rPr>
              <a:t>mm.mrad</a:t>
            </a:r>
            <a:endParaRPr lang="en-GB" altLang="zh-CN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 flipH="1">
            <a:off x="6492898" y="5808742"/>
            <a:ext cx="1473565" cy="13814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7038907" y="5854792"/>
            <a:ext cx="934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+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2427436" y="6349771"/>
            <a:ext cx="6558681" cy="365125"/>
          </a:xfrm>
        </p:spPr>
        <p:txBody>
          <a:bodyPr/>
          <a:lstStyle/>
          <a:p>
            <a:r>
              <a:rPr lang="en-US" dirty="0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4778" y="174350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Comparison of damping ring design requirement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2111672" y="6356350"/>
            <a:ext cx="7249416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1860961" y="2390583"/>
          <a:ext cx="8128000" cy="322072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691303">
                  <a:extLst>
                    <a:ext uri="{9D8B030D-6E8A-4147-A177-3AD203B41FA5}">
                      <a16:colId xmlns:a16="http://schemas.microsoft.com/office/drawing/2014/main" val="1787837626"/>
                    </a:ext>
                  </a:extLst>
                </a:gridCol>
                <a:gridCol w="1591977">
                  <a:extLst>
                    <a:ext uri="{9D8B030D-6E8A-4147-A177-3AD203B41FA5}">
                      <a16:colId xmlns:a16="http://schemas.microsoft.com/office/drawing/2014/main" val="1748011655"/>
                    </a:ext>
                  </a:extLst>
                </a:gridCol>
                <a:gridCol w="1812720">
                  <a:extLst>
                    <a:ext uri="{9D8B030D-6E8A-4147-A177-3AD203B41FA5}">
                      <a16:colId xmlns:a16="http://schemas.microsoft.com/office/drawing/2014/main" val="356006662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578556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CDR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TDR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remark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9563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Energy (GeV)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750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Inj. Emittance (</a:t>
                      </a:r>
                      <a:r>
                        <a:rPr lang="en-US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en-US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mrad</a:t>
                      </a:r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52553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Ext. emittance (</a:t>
                      </a:r>
                      <a:r>
                        <a:rPr lang="en-US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en-US" sz="16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mrad</a:t>
                      </a:r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&lt;200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</a:t>
                      </a:r>
                      <a:r>
                        <a:rPr lang="en-US" sz="12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Linac</a:t>
                      </a:r>
                      <a:r>
                        <a:rPr lang="en-US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lower emittance: 10nm@20GeV, 2)use C band acc. structure as early as possible </a:t>
                      </a:r>
                      <a:endParaRPr lang="en-US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517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Storage</a:t>
                      </a:r>
                      <a:r>
                        <a:rPr lang="en-US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time (</a:t>
                      </a:r>
                      <a:r>
                        <a:rPr lang="en-US" sz="1600" b="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</a:t>
                      </a:r>
                      <a:r>
                        <a:rPr lang="en-US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1896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Damping</a:t>
                      </a:r>
                      <a:r>
                        <a:rPr lang="en-US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time (</a:t>
                      </a:r>
                      <a:r>
                        <a:rPr lang="en-US" sz="1600" b="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</a:t>
                      </a:r>
                      <a:r>
                        <a:rPr lang="en-US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&lt;13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</a:t>
                      </a:r>
                      <a:r>
                        <a:rPr lang="en-US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Smaller ext. emittance with same storage time</a:t>
                      </a:r>
                      <a:endParaRPr lang="en-US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796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Circumference (m)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~150</a:t>
                      </a:r>
                      <a:endParaRPr lang="en-US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Smaller</a:t>
                      </a:r>
                      <a:r>
                        <a:rPr lang="en-US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nature emittance for DR</a:t>
                      </a:r>
                      <a:endParaRPr lang="en-US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7478733"/>
                  </a:ext>
                </a:extLst>
              </a:tr>
            </a:tbl>
          </a:graphicData>
        </a:graphic>
      </p:graphicFrame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29</a:t>
            </a:fld>
            <a:endParaRPr lang="en-US"/>
          </a:p>
        </p:txBody>
      </p:sp>
      <p:sp>
        <p:nvSpPr>
          <p:cNvPr id="6" name="矩形 5"/>
          <p:cNvSpPr/>
          <p:nvPr/>
        </p:nvSpPr>
        <p:spPr>
          <a:xfrm>
            <a:off x="1764438" y="1516336"/>
            <a:ext cx="760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 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emittance collider 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 lower emittance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booster  lower emittance </a:t>
            </a:r>
            <a:r>
              <a:rPr lang="en-US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linac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7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2436" y="0"/>
            <a:ext cx="10515600" cy="1124909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 parameters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5593218" y="1081023"/>
          <a:ext cx="5640609" cy="521857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195628">
                  <a:extLst>
                    <a:ext uri="{9D8B030D-6E8A-4147-A177-3AD203B41FA5}">
                      <a16:colId xmlns:a16="http://schemas.microsoft.com/office/drawing/2014/main" val="2690366013"/>
                    </a:ext>
                  </a:extLst>
                </a:gridCol>
                <a:gridCol w="3444981">
                  <a:extLst>
                    <a:ext uri="{9D8B030D-6E8A-4147-A177-3AD203B41FA5}">
                      <a16:colId xmlns:a16="http://schemas.microsoft.com/office/drawing/2014/main" val="3193459733"/>
                    </a:ext>
                  </a:extLst>
                </a:gridCol>
              </a:tblGrid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 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.0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20273717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Energy (</a:t>
                      </a:r>
                      <a:r>
                        <a:rPr lang="en-GB" sz="12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4344925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Circumference (m)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2159991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Number of trains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kern="100" baseline="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(4)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5160563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Number of bunches/</a:t>
                      </a:r>
                      <a:r>
                        <a:rPr lang="en-US" sz="1200" kern="100" dirty="0" err="1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trian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0097171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current (mA)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12.4</a:t>
                      </a:r>
                      <a:r>
                        <a:rPr lang="en-US" sz="1200" kern="100" baseline="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(24.8)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0152819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Bending radius (m)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2.87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3226502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Dipole strength B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(T)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8871302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GB" sz="12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12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kev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/turn)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94.6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8176859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Damping time x/y/z (</a:t>
                      </a:r>
                      <a:r>
                        <a:rPr lang="en-GB" sz="12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D9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/1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5.7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D9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658812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Phase/cell (degree)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60/60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1397888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Momentum compaction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0.013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830252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Storage time (</a:t>
                      </a:r>
                      <a:r>
                        <a:rPr lang="en-US" altLang="zh-CN" sz="1200" kern="100" dirty="0" err="1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ms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 (40)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948526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(%)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0.05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6219730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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(mm.mrad)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94.4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2343485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 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4.4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1854765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Extract 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2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4.4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0153047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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(mm.mrad)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0935894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</a:t>
                      </a:r>
                      <a:r>
                        <a:rPr lang="en-GB" sz="1200" kern="100" baseline="-25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</a:t>
                      </a:r>
                      <a:r>
                        <a:rPr lang="en-GB" sz="12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x/y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12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mm.mrad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D9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166(97)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75(3)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D9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451969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 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(%)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</a:t>
                      </a: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0.05</a:t>
                      </a: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3686055"/>
                  </a:ext>
                </a:extLst>
              </a:tr>
              <a:tr h="1288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Energy acceptance by RF(%)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803551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GB" sz="12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RF</a:t>
                      </a:r>
                      <a:r>
                        <a:rPr lang="en-GB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(MHz)</a:t>
                      </a:r>
                      <a:endParaRPr lang="en-US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59248847"/>
                  </a:ext>
                </a:extLst>
              </a:tr>
              <a:tr h="854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GB" sz="12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RF</a:t>
                      </a:r>
                      <a:r>
                        <a:rPr lang="en-GB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(MV)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2.5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42333138"/>
                  </a:ext>
                </a:extLst>
              </a:tr>
              <a:tr h="222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Longitudinal tune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0.0387</a:t>
                      </a:r>
                      <a:endParaRPr lang="en-US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6655788"/>
                  </a:ext>
                </a:extLst>
              </a:tr>
            </a:tbl>
          </a:graphicData>
        </a:graphic>
      </p:graphicFrame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390" y="2508164"/>
            <a:ext cx="3897886" cy="4143253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36328" y="1168138"/>
            <a:ext cx="6096000" cy="13080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Damping </a:t>
            </a:r>
            <a:r>
              <a:rPr lang="en-US" altLang="zh-CN" sz="16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with </a:t>
            </a:r>
            <a:r>
              <a:rPr lang="en-US" altLang="zh-CN" sz="16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reversed bending </a:t>
            </a:r>
            <a:r>
              <a:rPr lang="en-US" altLang="zh-CN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magnet</a:t>
            </a:r>
            <a:endParaRPr lang="en-US" altLang="zh-CN" sz="1600" b="1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6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 (max. 8)-bunch</a:t>
            </a:r>
            <a:r>
              <a:rPr lang="en-US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storage, </a:t>
            </a:r>
            <a:r>
              <a:rPr lang="en-GB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storage time:</a:t>
            </a:r>
            <a:r>
              <a:rPr lang="en-GB" altLang="zh-CN" sz="16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 (40)</a:t>
            </a:r>
            <a:r>
              <a:rPr lang="en-GB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altLang="zh-CN" sz="160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ms</a:t>
            </a:r>
            <a:endParaRPr lang="en-GB" altLang="zh-CN" sz="1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Emittance: </a:t>
            </a:r>
            <a:r>
              <a:rPr lang="en-GB" altLang="zh-CN" sz="16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2500</a:t>
            </a:r>
            <a:r>
              <a:rPr lang="en-GB" altLang="zh-CN" sz="16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/>
              </a:rPr>
              <a:t> </a:t>
            </a:r>
            <a:r>
              <a:rPr lang="en-GB" altLang="zh-CN" sz="16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/>
              </a:rPr>
              <a:t>166/75 (97/3) </a:t>
            </a:r>
            <a:r>
              <a:rPr lang="en-GB" altLang="zh-CN" sz="160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/>
              </a:rPr>
              <a:t>mm.mrad</a:t>
            </a:r>
            <a:endParaRPr lang="en-GB" altLang="zh-CN" sz="1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Flexibility for </a:t>
            </a:r>
            <a:r>
              <a:rPr lang="en-GB" altLang="zh-CN" sz="16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extr</a:t>
            </a:r>
            <a:r>
              <a:rPr lang="en-GB" altLang="zh-CN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emittance</a:t>
            </a:r>
            <a:endParaRPr lang="zh-CN" altLang="en-US" sz="16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1795908" y="6492875"/>
            <a:ext cx="7630963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0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628" y="151303"/>
            <a:ext cx="10515600" cy="723626"/>
          </a:xfrm>
        </p:spPr>
        <p:txBody>
          <a:bodyPr/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 time structure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408948" y="973775"/>
            <a:ext cx="5972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Double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bunch (Inj./Ext.: two by two)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 at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Z pole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38947" y="1010708"/>
            <a:ext cx="4953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/Higgs/W: 100Hz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(Inj./Ext.: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bunch by bunch)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 descr="图示&#10;&#10;描述已自动生成">
            <a:extLst>
              <a:ext uri="{FF2B5EF4-FFF2-40B4-BE49-F238E27FC236}">
                <a16:creationId xmlns:a16="http://schemas.microsoft.com/office/drawing/2014/main" id="{ACA8CF96-7A75-D149-BAE8-3177FD863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69" y="1441107"/>
            <a:ext cx="6346054" cy="51486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643961" y="549124"/>
            <a:ext cx="254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Xiaohao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Cui,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Meng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Gang </a:t>
            </a:r>
            <a:r>
              <a:rPr lang="en-US" altLang="zh-CN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Li, Ge Lei, </a:t>
            </a:r>
            <a:r>
              <a:rPr lang="en-US" altLang="zh-CN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Jinhui</a:t>
            </a:r>
            <a:r>
              <a:rPr lang="en-US" altLang="zh-CN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Chen…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13ED9-892A-4217-BE99-76F8C1ED3444}" type="slidenum">
              <a:rPr lang="en-US" smtClean="0"/>
              <a:t>31</a:t>
            </a:fld>
            <a:endParaRPr lang="en-US"/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11"/>
          </p:nvPr>
        </p:nvSpPr>
        <p:spPr>
          <a:xfrm>
            <a:off x="2131406" y="6492875"/>
            <a:ext cx="7637543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0397" y="1446218"/>
            <a:ext cx="3612157" cy="507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6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/>
          <a:srcRect l="10918" t="4731" r="12196" b="9799"/>
          <a:stretch/>
        </p:blipFill>
        <p:spPr>
          <a:xfrm>
            <a:off x="1157803" y="2453323"/>
            <a:ext cx="4844094" cy="380275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l="10326" t="4627" r="14041" b="10322"/>
          <a:stretch/>
        </p:blipFill>
        <p:spPr>
          <a:xfrm>
            <a:off x="7631699" y="3933893"/>
            <a:ext cx="2966133" cy="2355544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105174" y="1230164"/>
            <a:ext cx="571664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Phase/cell: 60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 </a:t>
            </a:r>
          </a:p>
          <a:p>
            <a:pPr marL="285750" indent="-285750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Interleave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sextupole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scheme</a:t>
            </a:r>
          </a:p>
          <a:p>
            <a:pPr marL="285750" indent="-285750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 sex. families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26256" y="169511"/>
            <a:ext cx="24577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DR optics</a:t>
            </a:r>
            <a:endParaRPr 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/>
          <a:srcRect l="10032" t="4627" r="13967" b="10008"/>
          <a:stretch/>
        </p:blipFill>
        <p:spPr>
          <a:xfrm>
            <a:off x="7683592" y="1338729"/>
            <a:ext cx="2828716" cy="224374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62895" y="3894422"/>
            <a:ext cx="802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Arc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8933491" y="2012996"/>
            <a:ext cx="8880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Straight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10" name="下箭头 9"/>
          <p:cNvSpPr/>
          <p:nvPr/>
        </p:nvSpPr>
        <p:spPr>
          <a:xfrm>
            <a:off x="2723465" y="2295868"/>
            <a:ext cx="124990" cy="1644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2032731" y="6402399"/>
            <a:ext cx="7394141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32</a:t>
            </a:fld>
            <a:endParaRPr lang="en-US"/>
          </a:p>
        </p:txBody>
      </p:sp>
      <p:sp>
        <p:nvSpPr>
          <p:cNvPr id="12" name="文本框 11"/>
          <p:cNvSpPr txBox="1"/>
          <p:nvPr/>
        </p:nvSpPr>
        <p:spPr>
          <a:xfrm>
            <a:off x="3953233" y="2200060"/>
            <a:ext cx="8593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B=1.28T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70677" y="1111753"/>
            <a:ext cx="1894584" cy="1062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 length: 3m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B=1.28T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</a:t>
            </a:r>
            <a:r>
              <a:rPr lang="en-US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r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/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</a:t>
            </a:r>
            <a:r>
              <a:rPr lang="en-US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=0.355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829121" y="2185209"/>
            <a:ext cx="4138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-</a:t>
            </a:r>
            <a:r>
              <a:rPr lang="en-US" sz="1400" i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r 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105334" y="2474657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</a:t>
            </a:r>
            <a:r>
              <a:rPr lang="en-US" sz="1400" i="1" baseline="-25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3188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34199" y="202404"/>
            <a:ext cx="35069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DR DA results</a:t>
            </a:r>
            <a:endParaRPr 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4556993" y="5666584"/>
            <a:ext cx="3578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Phase/cell: 60</a:t>
            </a:r>
            <a:r>
              <a:rPr lang="en-US" dirty="0" smtClean="0">
                <a:sym typeface="Symbol" panose="05050102010706020507" pitchFamily="18" charset="2"/>
              </a:rPr>
              <a:t>/</a:t>
            </a:r>
            <a:r>
              <a:rPr lang="en-US" dirty="0"/>
              <a:t>60</a:t>
            </a:r>
            <a:r>
              <a:rPr lang="en-US" dirty="0" smtClean="0">
                <a:sym typeface="Symbol" panose="05050102010706020507" pitchFamily="18" charset="2"/>
              </a:rPr>
              <a:t></a:t>
            </a:r>
            <a:endParaRPr lang="en-US" dirty="0"/>
          </a:p>
        </p:txBody>
      </p:sp>
      <p:sp>
        <p:nvSpPr>
          <p:cNvPr id="9" name="矩形 8"/>
          <p:cNvSpPr/>
          <p:nvPr/>
        </p:nvSpPr>
        <p:spPr>
          <a:xfrm>
            <a:off x="1341759" y="1132661"/>
            <a:ext cx="46125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altLang="zh-CN" sz="20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Large trans. acceptance</a:t>
            </a:r>
            <a:r>
              <a:rPr lang="en-GB" altLang="zh-CN" sz="20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/>
              </a:rPr>
              <a:t> </a:t>
            </a:r>
            <a:r>
              <a:rPr lang="en-GB" altLang="zh-CN" sz="20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inj. efficiency</a:t>
            </a:r>
            <a:endParaRPr lang="zh-CN" altLang="en-US" sz="20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41956" y="1565663"/>
            <a:ext cx="4979862" cy="685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 &gt; 5 inj. beam size  (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baseline="-25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inj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=2500mm.mrad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Energy acceptance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1.8% (RF)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2407702" y="6356350"/>
            <a:ext cx="7611228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33</a:t>
            </a:fld>
            <a:endParaRPr 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2623" y="2423160"/>
            <a:ext cx="5000710" cy="304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97395" y="229721"/>
            <a:ext cx="6429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</a:t>
            </a:r>
            <a:r>
              <a:rPr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 Coupling Instability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7"/>
          <p:cNvGraphicFramePr>
            <a:graphicFrameLocks noChangeAspect="1"/>
          </p:cNvGraphicFramePr>
          <p:nvPr>
            <p:extLst/>
          </p:nvPr>
        </p:nvGraphicFramePr>
        <p:xfrm>
          <a:off x="3782590" y="1490808"/>
          <a:ext cx="3007559" cy="670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公式" r:id="rId3" imgW="2044700" imgH="457200" progId="Equation.3">
                  <p:embed/>
                </p:oleObj>
              </mc:Choice>
              <mc:Fallback>
                <p:oleObj name="公式" r:id="rId3" imgW="2044700" imgH="457200" progId="Equation.3">
                  <p:embed/>
                  <p:pic>
                    <p:nvPicPr>
                      <p:cNvPr id="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2590" y="1490808"/>
                        <a:ext cx="3007559" cy="6707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676606" y="980835"/>
            <a:ext cx="79596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threshold for the TMCI is estimated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following analytical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9499" y="2107500"/>
            <a:ext cx="102633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Here,</a:t>
            </a:r>
            <a:r>
              <a:rPr lang="el-GR" altLang="zh-CN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ν</a:t>
            </a:r>
            <a:r>
              <a:rPr lang="en-US" altLang="zh-CN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he </a:t>
            </a:r>
            <a:r>
              <a:rPr lang="en-US" altLang="zh-CN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synchtron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tune, </a:t>
            </a:r>
            <a:r>
              <a:rPr lang="el-GR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US" altLang="zh-CN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altLang="zh-CN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the,betraon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function and </a:t>
            </a:r>
            <a:r>
              <a:rPr lang="el-GR" altLang="zh-CN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κ</a:t>
            </a:r>
            <a:r>
              <a:rPr lang="en-US" altLang="zh-CN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the transvers kicker factor which is decided by impedance and bunch length.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/>
          </p:nvPr>
        </p:nvGraphicFramePr>
        <p:xfrm>
          <a:off x="3269475" y="3034938"/>
          <a:ext cx="5052223" cy="3191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2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0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2947"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parameters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/>
                        <a:t>Phase/cell: 60</a:t>
                      </a:r>
                      <a:r>
                        <a:rPr lang="en-US" altLang="zh-CN" sz="1600" dirty="0" smtClean="0">
                          <a:sym typeface="Symbol" panose="05050102010706020507" pitchFamily="18" charset="2"/>
                        </a:rPr>
                        <a:t>/</a:t>
                      </a:r>
                      <a:r>
                        <a:rPr lang="en-US" altLang="zh-CN" sz="1600" dirty="0" smtClean="0"/>
                        <a:t>60</a:t>
                      </a:r>
                      <a:r>
                        <a:rPr lang="en-US" altLang="zh-CN" sz="1600" dirty="0" smtClean="0">
                          <a:sym typeface="Symbol" panose="05050102010706020507" pitchFamily="18" charset="2"/>
                        </a:rPr>
                        <a:t></a:t>
                      </a:r>
                      <a:endParaRPr lang="en-US" altLang="zh-CN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2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/>
                        <a:t>Energy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1.1Gev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2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circumference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147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2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Beta tune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7.70/ 8.54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268"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Bunch length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4.4mm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268"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Bunch number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4 </a:t>
                      </a:r>
                      <a:r>
                        <a:rPr lang="zh-CN" altLang="en-US" sz="1600" dirty="0" smtClean="0"/>
                        <a:t>（</a:t>
                      </a:r>
                      <a:r>
                        <a:rPr lang="en-US" altLang="zh-CN" sz="1600" dirty="0" smtClean="0"/>
                        <a:t>2 train</a:t>
                      </a:r>
                      <a:r>
                        <a:rPr lang="zh-CN" altLang="en-US" sz="1600" dirty="0" smtClean="0"/>
                        <a:t>）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62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synchtron</a:t>
                      </a:r>
                      <a:r>
                        <a:rPr lang="en-US" altLang="zh-CN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tune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0.0387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62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Bunch current (mA)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/>
                        <a:t>3.1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0694249"/>
                  </a:ext>
                </a:extLst>
              </a:tr>
              <a:tr h="491998"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Bunch current threshold(mA)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9.4</a:t>
                      </a:r>
                      <a:endParaRPr lang="zh-CN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10670192" y="519695"/>
            <a:ext cx="1315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Yudong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Liu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60451" y="6381066"/>
            <a:ext cx="4183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 </a:t>
            </a:r>
            <a:r>
              <a:rPr lang="en-US" altLang="zh-CN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Circular Al pipe with 30mm inner diameter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>
          <a:xfrm>
            <a:off x="4308315" y="6382664"/>
            <a:ext cx="4114800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28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8465" y="154616"/>
            <a:ext cx="10515600" cy="904509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Transport </a:t>
            </a:r>
            <a:r>
              <a:rPr 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lines </a:t>
            </a:r>
            <a:r>
              <a:rPr lang="en-US" altLang="zh-CN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between DR and </a:t>
            </a:r>
            <a:r>
              <a:rPr lang="en-US" altLang="zh-CN" dirty="0" err="1" smtClean="0">
                <a:latin typeface="Times New Roman" panose="02020603050405020304" pitchFamily="18" charset="0"/>
                <a:ea typeface="宋体" panose="02010600030101010101" pitchFamily="2" charset="-122"/>
              </a:rPr>
              <a:t>Linac</a:t>
            </a:r>
            <a:endParaRPr lang="en-US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1854421" y="2374820"/>
          <a:ext cx="3566195" cy="394309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276825">
                  <a:extLst>
                    <a:ext uri="{9D8B030D-6E8A-4147-A177-3AD203B41FA5}">
                      <a16:colId xmlns:a16="http://schemas.microsoft.com/office/drawing/2014/main" val="3320234737"/>
                    </a:ext>
                  </a:extLst>
                </a:gridCol>
                <a:gridCol w="1289370">
                  <a:extLst>
                    <a:ext uri="{9D8B030D-6E8A-4147-A177-3AD203B41FA5}">
                      <a16:colId xmlns:a16="http://schemas.microsoft.com/office/drawing/2014/main" val="3134288321"/>
                    </a:ext>
                  </a:extLst>
                </a:gridCol>
              </a:tblGrid>
              <a:tr h="2315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</a:rPr>
                        <a:t> </a:t>
                      </a:r>
                      <a:r>
                        <a:rPr lang="en-GB" sz="1400" kern="100" dirty="0" err="1" smtClean="0">
                          <a:effectLst/>
                        </a:rPr>
                        <a:t>Linac</a:t>
                      </a:r>
                      <a:r>
                        <a:rPr lang="en-GB" sz="1400" kern="100" dirty="0" err="1" smtClean="0">
                          <a:effectLst/>
                          <a:sym typeface="Symbol" panose="05050102010706020507" pitchFamily="18" charset="2"/>
                        </a:rPr>
                        <a:t>DR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600" kern="100" dirty="0" smtClean="0">
                          <a:effectLst/>
                        </a:rPr>
                        <a:t>EC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8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7948593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</a:rPr>
                        <a:t>E</a:t>
                      </a:r>
                      <a:r>
                        <a:rPr lang="en-GB" sz="1400" kern="100" baseline="-25000" dirty="0">
                          <a:effectLst/>
                        </a:rPr>
                        <a:t>0</a:t>
                      </a:r>
                      <a:r>
                        <a:rPr lang="en-GB" sz="1400" kern="100" dirty="0">
                          <a:effectLst/>
                        </a:rPr>
                        <a:t> (</a:t>
                      </a:r>
                      <a:r>
                        <a:rPr lang="en-GB" sz="1400" kern="100" dirty="0" err="1">
                          <a:effectLst/>
                        </a:rPr>
                        <a:t>Gev</a:t>
                      </a:r>
                      <a:r>
                        <a:rPr lang="en-GB" sz="1400" kern="100" dirty="0">
                          <a:effectLst/>
                        </a:rPr>
                        <a:t>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1.1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9087233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400" kern="100" baseline="-25000" dirty="0">
                          <a:effectLst/>
                        </a:rPr>
                        <a:t>0</a:t>
                      </a:r>
                      <a:r>
                        <a:rPr lang="en-GB" sz="1400" kern="100" dirty="0">
                          <a:effectLst/>
                        </a:rPr>
                        <a:t> (%)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0.5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3715423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400" kern="100" baseline="-25000" dirty="0">
                          <a:effectLst/>
                        </a:rPr>
                        <a:t>z0</a:t>
                      </a:r>
                      <a:r>
                        <a:rPr lang="en-GB" sz="1400" kern="100" dirty="0">
                          <a:effectLst/>
                        </a:rPr>
                        <a:t> (mm)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1.5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3974763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 err="1">
                          <a:effectLst/>
                        </a:rPr>
                        <a:t>f</a:t>
                      </a:r>
                      <a:r>
                        <a:rPr lang="en-GB" sz="1400" kern="100" baseline="-25000" dirty="0" err="1">
                          <a:effectLst/>
                        </a:rPr>
                        <a:t>RF</a:t>
                      </a:r>
                      <a:r>
                        <a:rPr lang="en-GB" sz="1400" kern="100" dirty="0">
                          <a:effectLst/>
                        </a:rPr>
                        <a:t> (MHz)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2860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059272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</a:rPr>
                        <a:t>V</a:t>
                      </a:r>
                      <a:r>
                        <a:rPr lang="en-GB" sz="1400" kern="100" baseline="-25000" dirty="0">
                          <a:effectLst/>
                        </a:rPr>
                        <a:t>RF</a:t>
                      </a:r>
                      <a:r>
                        <a:rPr lang="en-GB" sz="1400" kern="100" dirty="0">
                          <a:effectLst/>
                        </a:rPr>
                        <a:t> (MV)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16.5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8188134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Length of acc. Structure (m)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1.0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11872187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  <a:sym typeface="Symbol" panose="05050102010706020507" pitchFamily="18" charset="2"/>
                        </a:rPr>
                        <a:t></a:t>
                      </a:r>
                      <a:r>
                        <a:rPr lang="en-GB" sz="1400" kern="100" baseline="-25000">
                          <a:effectLst/>
                        </a:rPr>
                        <a:t>RF</a:t>
                      </a:r>
                      <a:r>
                        <a:rPr lang="en-GB" sz="1400" kern="100">
                          <a:effectLst/>
                        </a:rPr>
                        <a:t> (degree)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87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1343329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</a:rPr>
                        <a:t>R</a:t>
                      </a:r>
                      <a:r>
                        <a:rPr lang="en-GB" sz="1400" kern="100" baseline="-25000">
                          <a:effectLst/>
                        </a:rPr>
                        <a:t>56</a:t>
                      </a:r>
                      <a:r>
                        <a:rPr lang="en-GB" sz="1400" kern="100">
                          <a:effectLst/>
                        </a:rPr>
                        <a:t> (m)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-</a:t>
                      </a:r>
                      <a:r>
                        <a:rPr lang="en-US" sz="1400" kern="100" dirty="0" smtClean="0">
                          <a:effectLst/>
                        </a:rPr>
                        <a:t>0.83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7348610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</a:rPr>
                        <a:t>E</a:t>
                      </a:r>
                      <a:r>
                        <a:rPr lang="en-GB" sz="1400" kern="100" baseline="-25000">
                          <a:effectLst/>
                        </a:rPr>
                        <a:t>f</a:t>
                      </a:r>
                      <a:r>
                        <a:rPr lang="en-GB" sz="1400" kern="100">
                          <a:effectLst/>
                        </a:rPr>
                        <a:t> (Gev)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1.1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91848604"/>
                  </a:ext>
                </a:extLst>
              </a:tr>
              <a:tr h="33457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400" kern="100" baseline="-25000">
                          <a:effectLst/>
                        </a:rPr>
                        <a:t>f</a:t>
                      </a:r>
                      <a:r>
                        <a:rPr lang="en-GB" sz="1400" kern="100">
                          <a:effectLst/>
                        </a:rPr>
                        <a:t> (%)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0.18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0599134"/>
                  </a:ext>
                </a:extLst>
              </a:tr>
              <a:tr h="2315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400" kern="100" baseline="-25000">
                          <a:effectLst/>
                        </a:rPr>
                        <a:t>zf </a:t>
                      </a:r>
                      <a:r>
                        <a:rPr lang="en-GB" sz="1400" kern="100">
                          <a:effectLst/>
                        </a:rPr>
                        <a:t>(mm)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4.4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8192167"/>
                  </a:ext>
                </a:extLst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6369143" y="2355088"/>
          <a:ext cx="3899766" cy="390099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498563">
                  <a:extLst>
                    <a:ext uri="{9D8B030D-6E8A-4147-A177-3AD203B41FA5}">
                      <a16:colId xmlns:a16="http://schemas.microsoft.com/office/drawing/2014/main" val="1353306432"/>
                    </a:ext>
                  </a:extLst>
                </a:gridCol>
                <a:gridCol w="1401203">
                  <a:extLst>
                    <a:ext uri="{9D8B030D-6E8A-4147-A177-3AD203B41FA5}">
                      <a16:colId xmlns:a16="http://schemas.microsoft.com/office/drawing/2014/main" val="155936844"/>
                    </a:ext>
                  </a:extLst>
                </a:gridCol>
              </a:tblGrid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</a:rPr>
                        <a:t> </a:t>
                      </a:r>
                      <a:r>
                        <a:rPr lang="en-GB" sz="1400" kern="100" dirty="0" err="1" smtClean="0">
                          <a:effectLst/>
                        </a:rPr>
                        <a:t>DR</a:t>
                      </a:r>
                      <a:r>
                        <a:rPr lang="en-GB" sz="1400" kern="100" dirty="0" err="1" smtClean="0">
                          <a:effectLst/>
                          <a:sym typeface="Symbol" panose="05050102010706020507" pitchFamily="18" charset="2"/>
                        </a:rPr>
                        <a:t>Linac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600" kern="100" dirty="0">
                          <a:effectLst/>
                        </a:rPr>
                        <a:t>BC 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2482683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</a:rPr>
                        <a:t>E</a:t>
                      </a:r>
                      <a:r>
                        <a:rPr lang="en-GB" sz="1400" kern="100" baseline="-25000" dirty="0">
                          <a:effectLst/>
                        </a:rPr>
                        <a:t>0</a:t>
                      </a:r>
                      <a:r>
                        <a:rPr lang="en-GB" sz="1400" kern="100" dirty="0">
                          <a:effectLst/>
                        </a:rPr>
                        <a:t> (</a:t>
                      </a:r>
                      <a:r>
                        <a:rPr lang="en-GB" sz="1400" kern="100" dirty="0" err="1">
                          <a:effectLst/>
                        </a:rPr>
                        <a:t>Gev</a:t>
                      </a:r>
                      <a:r>
                        <a:rPr lang="en-GB" sz="1400" kern="100" dirty="0">
                          <a:effectLst/>
                        </a:rPr>
                        <a:t>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1.1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9344603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 dirty="0">
                          <a:effectLst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400" kern="100" baseline="-25000" dirty="0">
                          <a:effectLst/>
                        </a:rPr>
                        <a:t>0</a:t>
                      </a:r>
                      <a:r>
                        <a:rPr lang="en-GB" sz="1400" kern="100" dirty="0">
                          <a:effectLst/>
                        </a:rPr>
                        <a:t> (%)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0.056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3543814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400" kern="100" baseline="-25000">
                          <a:effectLst/>
                        </a:rPr>
                        <a:t>z0</a:t>
                      </a:r>
                      <a:r>
                        <a:rPr lang="en-GB" sz="1400" kern="100">
                          <a:effectLst/>
                        </a:rPr>
                        <a:t> (mm)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4.4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7931706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</a:rPr>
                        <a:t>f</a:t>
                      </a:r>
                      <a:r>
                        <a:rPr lang="en-GB" sz="1400" kern="100" baseline="-25000">
                          <a:effectLst/>
                        </a:rPr>
                        <a:t>RF</a:t>
                      </a:r>
                      <a:r>
                        <a:rPr lang="en-GB" sz="1400" kern="100">
                          <a:effectLst/>
                        </a:rPr>
                        <a:t> (MHz)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2860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3150849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</a:rPr>
                        <a:t>V</a:t>
                      </a:r>
                      <a:r>
                        <a:rPr lang="en-GB" sz="1400" kern="100" baseline="-25000">
                          <a:effectLst/>
                        </a:rPr>
                        <a:t>RF</a:t>
                      </a:r>
                      <a:r>
                        <a:rPr lang="en-GB" sz="1400" kern="100">
                          <a:effectLst/>
                        </a:rPr>
                        <a:t> (MV)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20.6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037569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Length of acc. Structure (m)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0.76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970457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  <a:sym typeface="Symbol" panose="05050102010706020507" pitchFamily="18" charset="2"/>
                        </a:rPr>
                        <a:t></a:t>
                      </a:r>
                      <a:r>
                        <a:rPr lang="en-GB" sz="1400" kern="100" baseline="-25000">
                          <a:effectLst/>
                        </a:rPr>
                        <a:t>RF</a:t>
                      </a:r>
                      <a:r>
                        <a:rPr lang="en-GB" sz="1400" kern="100">
                          <a:effectLst/>
                        </a:rPr>
                        <a:t> (degree)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89.7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5794118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</a:rPr>
                        <a:t>R</a:t>
                      </a:r>
                      <a:r>
                        <a:rPr lang="en-GB" sz="1400" kern="100" baseline="-25000">
                          <a:effectLst/>
                        </a:rPr>
                        <a:t>56</a:t>
                      </a:r>
                      <a:r>
                        <a:rPr lang="en-GB" sz="1400" kern="100">
                          <a:effectLst/>
                        </a:rPr>
                        <a:t> (m)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-0.89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6038701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</a:rPr>
                        <a:t>E</a:t>
                      </a:r>
                      <a:r>
                        <a:rPr lang="en-GB" sz="1400" kern="100" baseline="-25000">
                          <a:effectLst/>
                        </a:rPr>
                        <a:t>f</a:t>
                      </a:r>
                      <a:r>
                        <a:rPr lang="en-GB" sz="1400" kern="100">
                          <a:effectLst/>
                        </a:rPr>
                        <a:t> (Gev)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1.1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2714708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400" kern="100" baseline="-25000">
                          <a:effectLst/>
                        </a:rPr>
                        <a:t>f</a:t>
                      </a:r>
                      <a:r>
                        <a:rPr lang="en-GB" sz="1400" kern="100">
                          <a:effectLst/>
                        </a:rPr>
                        <a:t> (%)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0.55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65678686"/>
                  </a:ext>
                </a:extLst>
              </a:tr>
              <a:tr h="3250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kern="100">
                          <a:effectLst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400" kern="100" baseline="-25000">
                          <a:effectLst/>
                        </a:rPr>
                        <a:t>zf </a:t>
                      </a:r>
                      <a:r>
                        <a:rPr lang="en-GB" sz="1400" kern="100">
                          <a:effectLst/>
                        </a:rPr>
                        <a:t>(mm)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</a:rPr>
                        <a:t>0.5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8993190"/>
                  </a:ext>
                </a:extLst>
              </a:tr>
            </a:tbl>
          </a:graphicData>
        </a:graphic>
      </p:graphicFrame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/>
          <a:srcRect t="8374" b="5442"/>
          <a:stretch/>
        </p:blipFill>
        <p:spPr>
          <a:xfrm>
            <a:off x="3973365" y="1072292"/>
            <a:ext cx="4576831" cy="113806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716321" y="1289370"/>
            <a:ext cx="22563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Dou Wang,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Xiaohao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1855114" y="6415560"/>
            <a:ext cx="7696747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35</a:t>
            </a:fld>
            <a:endParaRPr lang="en-US"/>
          </a:p>
        </p:txBody>
      </p:sp>
      <p:sp>
        <p:nvSpPr>
          <p:cNvPr id="9" name="椭圆 8"/>
          <p:cNvSpPr/>
          <p:nvPr/>
        </p:nvSpPr>
        <p:spPr>
          <a:xfrm>
            <a:off x="4400120" y="3045708"/>
            <a:ext cx="742521" cy="30250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椭圆 9"/>
          <p:cNvSpPr/>
          <p:nvPr/>
        </p:nvSpPr>
        <p:spPr>
          <a:xfrm>
            <a:off x="4421891" y="5735052"/>
            <a:ext cx="742521" cy="30250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椭圆 10"/>
          <p:cNvSpPr/>
          <p:nvPr/>
        </p:nvSpPr>
        <p:spPr>
          <a:xfrm>
            <a:off x="9186397" y="3301236"/>
            <a:ext cx="742521" cy="30250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椭圆 11"/>
          <p:cNvSpPr/>
          <p:nvPr/>
        </p:nvSpPr>
        <p:spPr>
          <a:xfrm>
            <a:off x="9213898" y="5886307"/>
            <a:ext cx="742521" cy="30250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21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36</a:t>
            </a:fld>
            <a:endParaRPr 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709" y="2899800"/>
            <a:ext cx="4894380" cy="294183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754166" y="1086614"/>
            <a:ext cx="857394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optimized the RF voltage of EC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particle tracking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realistic distributions of particles from the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target.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injected energy spread at the entrance of DR is 0.185% (RMS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RF acceptance of DR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enlarged by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higher RF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voltage (1.8%).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953711" y="177618"/>
            <a:ext cx="7933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Optimization of the EC design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0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6896" y="62518"/>
            <a:ext cx="10515600" cy="937401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tracking from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DR (before ECS)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2677415" y="6362928"/>
            <a:ext cx="7302043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37</a:t>
            </a:fld>
            <a:endParaRPr lang="en-US"/>
          </a:p>
        </p:txBody>
      </p:sp>
      <p:sp>
        <p:nvSpPr>
          <p:cNvPr id="9" name="文本框 8"/>
          <p:cNvSpPr txBox="1"/>
          <p:nvPr/>
        </p:nvSpPr>
        <p:spPr>
          <a:xfrm>
            <a:off x="1868270" y="1078861"/>
            <a:ext cx="480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Track by SAD (real distribution)</a:t>
            </a:r>
          </a:p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Inj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emittance: ~2500mm.mrad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513729" y="1053643"/>
            <a:ext cx="480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1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:~1.5mm (RMS)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sz="1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:~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0.4% (RMS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8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513" y="2045889"/>
            <a:ext cx="3419041" cy="206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55" y="2065623"/>
            <a:ext cx="3182332" cy="191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图片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607" y="4173743"/>
            <a:ext cx="3278519" cy="199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24" y="4199485"/>
            <a:ext cx="3239040" cy="195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0" y="18891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      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0" y="33448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0" y="47323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    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37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6896" y="62518"/>
            <a:ext cx="10515600" cy="10952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tracking from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DR (after ECS)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2677415" y="6362928"/>
            <a:ext cx="7302043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38</a:t>
            </a:fld>
            <a:endParaRPr lang="en-US"/>
          </a:p>
        </p:txBody>
      </p:sp>
      <p:sp>
        <p:nvSpPr>
          <p:cNvPr id="9" name="文本框 8"/>
          <p:cNvSpPr txBox="1"/>
          <p:nvPr/>
        </p:nvSpPr>
        <p:spPr>
          <a:xfrm>
            <a:off x="1868270" y="1078861"/>
            <a:ext cx="480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 by SAD (real distribution)</a:t>
            </a:r>
          </a:p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Transporting efficiency: 95%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13729" y="1053643"/>
            <a:ext cx="480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sz="1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:~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4 mm (RMS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sz="1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:~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0.18% (RMS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202" y="2004326"/>
            <a:ext cx="3565503" cy="215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图片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232" y="1988272"/>
            <a:ext cx="3473930" cy="2114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图片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909" y="4231648"/>
            <a:ext cx="3216845" cy="201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图片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280" y="4190279"/>
            <a:ext cx="3302364" cy="2010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18589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0" y="3352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0" y="4778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          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48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5043" y="75675"/>
            <a:ext cx="10515600" cy="1022921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Primary design for the polarized damping ring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2683994" y="6356350"/>
            <a:ext cx="6959966" cy="365125"/>
          </a:xfrm>
        </p:spPr>
        <p:txBody>
          <a:bodyPr/>
          <a:lstStyle/>
          <a:p>
            <a:r>
              <a:rPr lang="en-US" dirty="0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39</a:t>
            </a:fld>
            <a:endParaRPr 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726" y="3450346"/>
            <a:ext cx="4036474" cy="258206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828" y="1219569"/>
            <a:ext cx="2270058" cy="16683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883" y="2937332"/>
            <a:ext cx="2317412" cy="171360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3283" y="4724252"/>
            <a:ext cx="2227421" cy="1597402"/>
          </a:xfrm>
          <a:prstGeom prst="rect">
            <a:avLst/>
          </a:prstGeom>
        </p:spPr>
      </p:pic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949355"/>
              </p:ext>
            </p:extLst>
          </p:nvPr>
        </p:nvGraphicFramePr>
        <p:xfrm>
          <a:off x="7663864" y="1127074"/>
          <a:ext cx="3526032" cy="510267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52499">
                  <a:extLst>
                    <a:ext uri="{9D8B030D-6E8A-4147-A177-3AD203B41FA5}">
                      <a16:colId xmlns:a16="http://schemas.microsoft.com/office/drawing/2014/main" val="2690366013"/>
                    </a:ext>
                  </a:extLst>
                </a:gridCol>
                <a:gridCol w="1032812">
                  <a:extLst>
                    <a:ext uri="{9D8B030D-6E8A-4147-A177-3AD203B41FA5}">
                      <a16:colId xmlns:a16="http://schemas.microsoft.com/office/drawing/2014/main" val="3193459733"/>
                    </a:ext>
                  </a:extLst>
                </a:gridCol>
                <a:gridCol w="940721">
                  <a:extLst>
                    <a:ext uri="{9D8B030D-6E8A-4147-A177-3AD203B41FA5}">
                      <a16:colId xmlns:a16="http://schemas.microsoft.com/office/drawing/2014/main" val="156678020"/>
                    </a:ext>
                  </a:extLst>
                </a:gridCol>
              </a:tblGrid>
              <a:tr h="20410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 V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.0</a:t>
                      </a:r>
                      <a:endParaRPr lang="en-US" sz="1100" kern="100" dirty="0" smtClean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00" dirty="0" err="1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unpolarized</a:t>
                      </a:r>
                      <a:r>
                        <a:rPr lang="en-US" sz="1100" b="1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e+</a:t>
                      </a:r>
                      <a:endParaRPr lang="en-US" sz="1100" b="1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polarized e+</a:t>
                      </a:r>
                      <a:endParaRPr lang="en-US" sz="1100" b="1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20273717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Energy (</a:t>
                      </a:r>
                      <a:r>
                        <a:rPr lang="en-GB" sz="11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4344925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Circumference (m)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2159991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Number of trains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690270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Number of bunches/</a:t>
                      </a:r>
                      <a:r>
                        <a:rPr lang="en-US" sz="1100" kern="100" dirty="0" err="1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trian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1(2)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8453829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Total current (mA)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12.4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6438368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Bending radius (m)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3.44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3226502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Dipole strength B</a:t>
                      </a:r>
                      <a:r>
                        <a:rPr lang="en-GB" sz="11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(T)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8871302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Wiggler strength B</a:t>
                      </a:r>
                      <a:r>
                        <a:rPr lang="en-US" sz="1100" kern="100" baseline="-250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(T)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1.8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1416292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Wiggler cell length (m)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1.5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875453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GB" sz="11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11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kev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/turn)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88.0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8176859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Damping time x/y/z (</a:t>
                      </a:r>
                      <a:r>
                        <a:rPr lang="en-GB" sz="11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2.2</a:t>
                      </a: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/1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2.2</a:t>
                      </a: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6.1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3658812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Momentum compaction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0.015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830252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Storage time 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 </a:t>
                      </a:r>
                      <a:r>
                        <a:rPr lang="en-US" sz="1100" kern="100" dirty="0" err="1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ms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 min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948526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1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(%)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6219730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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(mm.mrad)</a:t>
                      </a:r>
                      <a:endParaRPr lang="en-US" sz="11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45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2343485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 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(mm)</a:t>
                      </a:r>
                      <a:endParaRPr lang="en-US" sz="11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1854765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Extract 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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(mm)</a:t>
                      </a:r>
                      <a:endParaRPr lang="en-US" sz="11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5.7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5.6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0153047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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(mm.mrad)</a:t>
                      </a:r>
                      <a:endParaRPr lang="en-US" sz="11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0935894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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 x/y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(mm.mrad)</a:t>
                      </a:r>
                      <a:endParaRPr lang="en-US" sz="11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</a:t>
                      </a: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45/2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6451969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 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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(%)</a:t>
                      </a:r>
                      <a:endParaRPr lang="en-US" sz="11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0.18 /</a:t>
                      </a: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</a:t>
                      </a: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3686055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RF 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acceptance </a:t>
                      </a: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80355108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GB" sz="1100" kern="100" baseline="-25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RF</a:t>
                      </a:r>
                      <a:r>
                        <a:rPr lang="en-GB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(MHz)</a:t>
                      </a:r>
                      <a:endParaRPr lang="en-US" sz="11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59248847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GB" sz="11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RF</a:t>
                      </a:r>
                      <a:r>
                        <a:rPr lang="en-GB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(MV)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2.5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42333138"/>
                  </a:ext>
                </a:extLst>
              </a:tr>
              <a:tr h="204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Longitudinal tune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0.032</a:t>
                      </a: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1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13979256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815735" y="1151229"/>
            <a:ext cx="4381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Produce polarized positron beam for the purpose of energy calibration @ Z &amp; W*.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2578" y="2184042"/>
            <a:ext cx="4394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Compatible with standard top up operation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9117" y="1822228"/>
            <a:ext cx="35983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min storage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 ~20% polarization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96001" y="2559011"/>
            <a:ext cx="4124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Asymmetric wigglers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95961" y="2920824"/>
            <a:ext cx="407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=1.8T=5 B</a:t>
            </a:r>
            <a:r>
              <a:rPr lang="en-US" sz="1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 length=1.5m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11765" y="6058723"/>
            <a:ext cx="35655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detail in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Zhe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Duan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 talk on this workshop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190291" y="6190291"/>
            <a:ext cx="980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wigglers</a:t>
            </a:r>
            <a:endParaRPr lang="en-US" sz="1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 flipH="1" flipV="1">
            <a:off x="6032409" y="6006096"/>
            <a:ext cx="355234" cy="256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 flipH="1" flipV="1">
            <a:off x="6190291" y="6006095"/>
            <a:ext cx="269715" cy="2499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V="1">
            <a:off x="6584996" y="5986360"/>
            <a:ext cx="124990" cy="2894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 flipV="1">
            <a:off x="6640913" y="6012673"/>
            <a:ext cx="226955" cy="243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7"/>
          <a:srcRect b="19320"/>
          <a:stretch/>
        </p:blipFill>
        <p:spPr>
          <a:xfrm>
            <a:off x="3420776" y="2582544"/>
            <a:ext cx="1749746" cy="99031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190292" y="3540363"/>
            <a:ext cx="141451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Wiedemann</a:t>
            </a:r>
            <a:r>
              <a:rPr 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Particle Accelerator Physics, 4 Edition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610987" y="795988"/>
            <a:ext cx="14209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Z. </a:t>
            </a:r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Duan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D. Wang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971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5857" y="62518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ummary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40</a:t>
            </a:fld>
            <a:endParaRPr lang="en-US"/>
          </a:p>
        </p:txBody>
      </p:sp>
      <p:sp>
        <p:nvSpPr>
          <p:cNvPr id="5" name="文本框 4"/>
          <p:cNvSpPr txBox="1"/>
          <p:nvPr/>
        </p:nvSpPr>
        <p:spPr>
          <a:xfrm>
            <a:off x="1319888" y="2035079"/>
            <a:ext cx="83503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Update booster design with smaller emittance in TDR─ support for CEPC high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scheme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87250" y="2888792"/>
            <a:ext cx="86395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TME structure with combined magnets (B+S)</a:t>
            </a:r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 with error effects fulfill the requirements</a:t>
            </a:r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parameters update ─ consistent with CEPC TDR parameters at 4 energy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07571" y="1393850"/>
            <a:ext cx="9109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energy range is modified in TDR. 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(10GeV/120GeV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 </a:t>
            </a:r>
            <a:r>
              <a:rPr lang="en-US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30GeV/180GeV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>
          <a:xfrm>
            <a:off x="2664259" y="6389242"/>
            <a:ext cx="6631045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302527" y="4164160"/>
            <a:ext cx="95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amping ring update is the requirement of higher luminosity goal for TDR.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91521" y="4561447"/>
            <a:ext cx="9161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ts val="2400"/>
              </a:lnSpc>
              <a:buFontTx/>
              <a:buChar char="-"/>
            </a:pP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Circumference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~150m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energy: 1.1GeV</a:t>
            </a: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eversed 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bending, extracted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emittance=97~166 </a:t>
            </a:r>
            <a:r>
              <a:rPr lang="en-US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en-US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en-US" sz="16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mrad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(adjustable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en-US" sz="1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285750" lvl="0" indent="-285750">
              <a:lnSpc>
                <a:spcPts val="2400"/>
              </a:lnSpc>
              <a:buFontTx/>
              <a:buChar char="-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Damping time: 15ms (CDR)  11ms (new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en-US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285750" lvl="0" indent="-285750">
              <a:lnSpc>
                <a:spcPts val="2400"/>
              </a:lnSpc>
              <a:buFontTx/>
              <a:buChar char="-"/>
            </a:pP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Polarized positron damping ring is </a:t>
            </a:r>
            <a:r>
              <a:rPr lang="en-US" sz="1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under design.</a:t>
            </a:r>
            <a:endParaRPr lang="en-US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4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41</a:t>
            </a:fld>
            <a:endParaRPr lang="en-US"/>
          </a:p>
        </p:txBody>
      </p:sp>
      <p:sp>
        <p:nvSpPr>
          <p:cNvPr id="4" name="文本框 3"/>
          <p:cNvSpPr txBox="1"/>
          <p:nvPr/>
        </p:nvSpPr>
        <p:spPr>
          <a:xfrm>
            <a:off x="2539269" y="2519534"/>
            <a:ext cx="7492817" cy="83099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Thanks for your attention!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4756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6003" y="1674569"/>
            <a:ext cx="10515600" cy="2852737"/>
          </a:xfrm>
        </p:spPr>
        <p:txBody>
          <a:bodyPr anchor="ctr"/>
          <a:lstStyle/>
          <a:p>
            <a:pPr algn="ctr"/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Back up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639A-74FB-4196-9892-1DEBA969028F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3685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7161" y="121723"/>
            <a:ext cx="10515600" cy="1325563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power consumption @Higgs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43</a:t>
            </a:fld>
            <a:endParaRPr lang="en-US"/>
          </a:p>
        </p:txBody>
      </p:sp>
      <p:sp>
        <p:nvSpPr>
          <p:cNvPr id="6" name="文本框 5"/>
          <p:cNvSpPr txBox="1"/>
          <p:nvPr/>
        </p:nvSpPr>
        <p:spPr>
          <a:xfrm>
            <a:off x="1598555" y="1624869"/>
            <a:ext cx="98018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technical systems with changes are considered.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power consumption of TDR is lower than CDR with much lower emittance.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627634" y="2785904"/>
          <a:ext cx="8970260" cy="265020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56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4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35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38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435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7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Technical system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CDR  </a:t>
                      </a:r>
                      <a:r>
                        <a:rPr lang="en-US" sz="1600" u="none" strike="noStrike" dirty="0">
                          <a:effectLst/>
                        </a:rPr>
                        <a:t>[MW]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620" marR="7620" marT="762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TDR  </a:t>
                      </a:r>
                      <a:r>
                        <a:rPr lang="en-US" sz="1600" u="none" strike="noStrike" dirty="0">
                          <a:effectLst/>
                        </a:rPr>
                        <a:t>[MW]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620" marR="7620" marT="762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Budget increment [MW]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max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average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max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average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max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average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Magnet system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12.1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4.8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-2.9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-1.2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Power supply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10.04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4.02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6.62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2.65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-3.42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-1.37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RF system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RF power source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3.95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0.15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4.45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1.44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0.5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1.29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Beam Instrumentation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0.72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0.72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0.12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0.12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…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total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20.97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19.81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-5.7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-1.16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页脚占位符 9"/>
          <p:cNvSpPr>
            <a:spLocks noGrp="1"/>
          </p:cNvSpPr>
          <p:nvPr>
            <p:ph type="ftr" sz="quarter" idx="11"/>
          </p:nvPr>
        </p:nvSpPr>
        <p:spPr>
          <a:xfrm>
            <a:off x="2664259" y="6389242"/>
            <a:ext cx="6631045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3944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7161" y="121723"/>
            <a:ext cx="10515600" cy="1325563"/>
          </a:xfrm>
        </p:spPr>
        <p:txBody>
          <a:bodyPr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Booster power consumption @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2E38-9B93-467E-9F74-FB9BB1455E8D}" type="slidenum">
              <a:rPr lang="en-US" smtClean="0"/>
              <a:t>44</a:t>
            </a:fld>
            <a:endParaRPr lang="en-US"/>
          </a:p>
        </p:txBody>
      </p:sp>
      <p:sp>
        <p:nvSpPr>
          <p:cNvPr id="6" name="文本框 5"/>
          <p:cNvSpPr txBox="1"/>
          <p:nvPr/>
        </p:nvSpPr>
        <p:spPr>
          <a:xfrm>
            <a:off x="1552506" y="1598555"/>
            <a:ext cx="923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technical systems with changes are considered.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power consumption of TDR almost same as CDR with much lower emittance.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517904" y="2639600"/>
          <a:ext cx="9189719" cy="261362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65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04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52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98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5048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Technical system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CDR  </a:t>
                      </a:r>
                      <a:r>
                        <a:rPr lang="en-US" sz="1600" u="none" strike="noStrike" dirty="0">
                          <a:effectLst/>
                        </a:rPr>
                        <a:t>[MW]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620" marR="7620" marT="762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TDR  </a:t>
                      </a:r>
                      <a:r>
                        <a:rPr lang="en-US" sz="1600" u="none" strike="noStrike" dirty="0">
                          <a:effectLst/>
                        </a:rPr>
                        <a:t>[MW]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620" marR="7620" marT="762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Budget increment [MW]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max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average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max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average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max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average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Magnet system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2.14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1.28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1.72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0.69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-0.42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-0.59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Power supply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2.48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0.99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1.88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0.75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-0.6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-0.24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RF system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RF power source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0.04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1.13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0.084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0.63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0.044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Beam Instrumentation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0.72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0.72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0.12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0.12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…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total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9.7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9.034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-0.27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-0.666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页脚占位符 9"/>
          <p:cNvSpPr>
            <a:spLocks noGrp="1"/>
          </p:cNvSpPr>
          <p:nvPr>
            <p:ph type="ftr" sz="quarter" idx="11"/>
          </p:nvPr>
        </p:nvSpPr>
        <p:spPr>
          <a:xfrm>
            <a:off x="2664259" y="6389242"/>
            <a:ext cx="6631045" cy="365125"/>
          </a:xfrm>
        </p:spPr>
        <p:txBody>
          <a:bodyPr/>
          <a:lstStyle/>
          <a:p>
            <a:r>
              <a:rPr lang="en-US" smtClean="0"/>
              <a:t>The 2022 international workshop on the high energy Circular Electron-Positron Collider (CEPC)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7777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59ac73f-d610-4028-a3c8-3e7312a0cbf3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1495</TotalTime>
  <Words>3886</Words>
  <Application>Microsoft Office PowerPoint</Application>
  <PresentationFormat>宽屏</PresentationFormat>
  <Paragraphs>933</Paragraphs>
  <Slides>44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44</vt:i4>
      </vt:variant>
    </vt:vector>
  </HeadingPairs>
  <TitlesOfParts>
    <vt:vector size="58" baseType="lpstr">
      <vt:lpstr>MS Mincho</vt:lpstr>
      <vt:lpstr>等线</vt:lpstr>
      <vt:lpstr>等线 Light</vt:lpstr>
      <vt:lpstr>宋体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主题​​</vt:lpstr>
      <vt:lpstr>Equation</vt:lpstr>
      <vt:lpstr>公式</vt:lpstr>
      <vt:lpstr>CEPC booster and damping ring</vt:lpstr>
      <vt:lpstr>outline</vt:lpstr>
      <vt:lpstr>CEPC injector chain</vt:lpstr>
      <vt:lpstr>PowerPoint 演示文稿</vt:lpstr>
      <vt:lpstr>Booster TDR optics</vt:lpstr>
      <vt:lpstr>PowerPoint 演示文稿</vt:lpstr>
      <vt:lpstr>PowerPoint 演示文稿</vt:lpstr>
      <vt:lpstr>PowerPoint 演示文稿</vt:lpstr>
      <vt:lpstr>PowerPoint 演示文稿</vt:lpstr>
      <vt:lpstr>Injection energy change to 30GeV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Booster ramping scheme</vt:lpstr>
      <vt:lpstr>On-axis injection at Higgs energy</vt:lpstr>
      <vt:lpstr>On-axis injection at Higgs energy (50MW upgrade)</vt:lpstr>
      <vt:lpstr>Beam beam instability for on-axis injection</vt:lpstr>
      <vt:lpstr>Injection scheme at Z pole</vt:lpstr>
      <vt:lpstr>PowerPoint 演示文稿</vt:lpstr>
      <vt:lpstr>Eddy current effect</vt:lpstr>
      <vt:lpstr>RF ramping curve</vt:lpstr>
      <vt:lpstr>Longitudinal acceptance</vt:lpstr>
      <vt:lpstr>PowerPoint 演示文稿</vt:lpstr>
      <vt:lpstr>Booster TDR parameters</vt:lpstr>
      <vt:lpstr>Damping ring layout (CDR)</vt:lpstr>
      <vt:lpstr>Comparison of damping ring design requirement</vt:lpstr>
      <vt:lpstr>DR parameters</vt:lpstr>
      <vt:lpstr>DR time structure </vt:lpstr>
      <vt:lpstr>PowerPoint 演示文稿</vt:lpstr>
      <vt:lpstr>PowerPoint 演示文稿</vt:lpstr>
      <vt:lpstr>PowerPoint 演示文稿</vt:lpstr>
      <vt:lpstr>Transport lines between DR and Linac</vt:lpstr>
      <vt:lpstr>PowerPoint 演示文稿</vt:lpstr>
      <vt:lpstr>Particle tracking from Linac to DR (before ECS)</vt:lpstr>
      <vt:lpstr>Particle tracking from Linac to DR (after ECS) </vt:lpstr>
      <vt:lpstr>Primary design for the polarized damping ring</vt:lpstr>
      <vt:lpstr>Summary</vt:lpstr>
      <vt:lpstr>PowerPoint 演示文稿</vt:lpstr>
      <vt:lpstr>Back up</vt:lpstr>
      <vt:lpstr>Booster power consumption @Higgs</vt:lpstr>
      <vt:lpstr>Booster power consumption @Z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CEPC booster and damping ring</dc:title>
  <dc:creator>Dou</dc:creator>
  <cp:lastModifiedBy>Dou</cp:lastModifiedBy>
  <cp:revision>60</cp:revision>
  <dcterms:created xsi:type="dcterms:W3CDTF">2022-10-20T03:30:58Z</dcterms:created>
  <dcterms:modified xsi:type="dcterms:W3CDTF">2022-10-23T07:18:55Z</dcterms:modified>
</cp:coreProperties>
</file>