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tags/tag1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63" r:id="rId2"/>
    <p:sldMasterId id="2147483675" r:id="rId3"/>
  </p:sldMasterIdLst>
  <p:notesMasterIdLst>
    <p:notesMasterId r:id="rId32"/>
  </p:notesMasterIdLst>
  <p:sldIdLst>
    <p:sldId id="257" r:id="rId4"/>
    <p:sldId id="335" r:id="rId5"/>
    <p:sldId id="307" r:id="rId6"/>
    <p:sldId id="308" r:id="rId7"/>
    <p:sldId id="310" r:id="rId8"/>
    <p:sldId id="311" r:id="rId9"/>
    <p:sldId id="312" r:id="rId10"/>
    <p:sldId id="313" r:id="rId11"/>
    <p:sldId id="316" r:id="rId12"/>
    <p:sldId id="317" r:id="rId13"/>
    <p:sldId id="318" r:id="rId14"/>
    <p:sldId id="319" r:id="rId15"/>
    <p:sldId id="269" r:id="rId16"/>
    <p:sldId id="320" r:id="rId17"/>
    <p:sldId id="321" r:id="rId18"/>
    <p:sldId id="322" r:id="rId19"/>
    <p:sldId id="323" r:id="rId20"/>
    <p:sldId id="324" r:id="rId21"/>
    <p:sldId id="325" r:id="rId22"/>
    <p:sldId id="276" r:id="rId23"/>
    <p:sldId id="289" r:id="rId24"/>
    <p:sldId id="277" r:id="rId25"/>
    <p:sldId id="290" r:id="rId26"/>
    <p:sldId id="284" r:id="rId27"/>
    <p:sldId id="363" r:id="rId28"/>
    <p:sldId id="281" r:id="rId29"/>
    <p:sldId id="282" r:id="rId30"/>
    <p:sldId id="283" r:id="rId31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08" d="100"/>
          <a:sy n="108" d="100"/>
        </p:scale>
        <p:origin x="678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34" Type="http://schemas.openxmlformats.org/officeDocument/2006/relationships/viewProps" Target="viewProp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notesMaster" Target="notesMasters/notesMaster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tableStyles" Target="tableStyle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theme" Target="theme/theme1.xml"/><Relationship Id="rId8" Type="http://schemas.openxmlformats.org/officeDocument/2006/relationships/slide" Target="slides/slide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5B08EF4-8202-4DAB-AB6C-7FD966BF616A}" type="datetimeFigureOut">
              <a:rPr lang="zh-CN" altLang="en-US" smtClean="0"/>
              <a:t>2022/10/24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49F5DC1-F679-4C05-8641-B1F663BC6FA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2752013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E0CF9C9-7FCB-46ED-87B2-FB62FC183439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E2C8861-0E65-4E31-81BB-7C423DB54959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833512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635761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7B055D-ADCD-4C7F-8CAE-76854443EBCA}" type="datetimeFigureOut">
              <a:rPr lang="zh-CN" altLang="en-US" smtClean="0"/>
              <a:t>2022/10/24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B5843F-E05B-46B2-9E32-B74D92E9588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69020101"/>
      </p:ext>
    </p:extLst>
  </p:cSld>
  <p:clrMapOvr>
    <a:masterClrMapping/>
  </p:clrMapOvr>
  <p:hf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7B055D-ADCD-4C7F-8CAE-76854443EBCA}" type="datetimeFigureOut">
              <a:rPr lang="zh-CN" altLang="en-US" smtClean="0"/>
              <a:t>2022/10/24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B5843F-E05B-46B2-9E32-B74D92E9588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50221623"/>
      </p:ext>
    </p:extLst>
  </p:cSld>
  <p:clrMapOvr>
    <a:masterClrMapping/>
  </p:clrMapOvr>
  <p:hf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7B055D-ADCD-4C7F-8CAE-76854443EBCA}" type="datetimeFigureOut">
              <a:rPr lang="zh-CN" altLang="en-US" smtClean="0"/>
              <a:t>2022/10/24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B5843F-E05B-46B2-9E32-B74D92E9588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31375234"/>
      </p:ext>
    </p:extLst>
  </p:cSld>
  <p:clrMapOvr>
    <a:masterClrMapping/>
  </p:clrMapOvr>
  <p:hf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 hasCustomPrompt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7B055D-ADCD-4C7F-8CAE-76854443EBCA}" type="datetimeFigureOut">
              <a:rPr lang="zh-CN" altLang="en-US" smtClean="0"/>
              <a:t>2022/10/24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B5843F-E05B-46B2-9E32-B74D92E9588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40149146"/>
      </p:ext>
    </p:extLst>
  </p:cSld>
  <p:clrMapOvr>
    <a:masterClrMapping/>
  </p:clrMapOvr>
  <p:hf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 hasCustomPrompt="1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7B055D-ADCD-4C7F-8CAE-76854443EBCA}" type="datetimeFigureOut">
              <a:rPr lang="zh-CN" altLang="en-US" smtClean="0"/>
              <a:t>2022/10/24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B5843F-E05B-46B2-9E32-B74D92E9588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38366971"/>
      </p:ext>
    </p:extLst>
  </p:cSld>
  <p:clrMapOvr>
    <a:masterClrMapping/>
  </p:clrMapOvr>
  <p:hf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7B055D-ADCD-4C7F-8CAE-76854443EBCA}" type="datetimeFigureOut">
              <a:rPr lang="zh-CN" altLang="en-US" smtClean="0"/>
              <a:t>2022/10/24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B5843F-E05B-46B2-9E32-B74D92E9588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03714406"/>
      </p:ext>
    </p:extLst>
  </p:cSld>
  <p:clrMapOvr>
    <a:masterClrMapping/>
  </p:clrMapOvr>
  <p:hf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7B055D-ADCD-4C7F-8CAE-76854443EBCA}" type="datetimeFigureOut">
              <a:rPr lang="zh-CN" altLang="en-US" smtClean="0"/>
              <a:t>2022/10/24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B5843F-E05B-46B2-9E32-B74D92E9588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08275814"/>
      </p:ext>
    </p:extLst>
  </p:cSld>
  <p:clrMapOvr>
    <a:masterClrMapping/>
  </p:clrMapOvr>
  <p:hf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7B055D-ADCD-4C7F-8CAE-76854443EBCA}" type="datetimeFigureOut">
              <a:rPr lang="zh-CN" altLang="en-US" smtClean="0"/>
              <a:t>2022/10/24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B5843F-E05B-46B2-9E32-B74D92E9588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23724315"/>
      </p:ext>
    </p:extLst>
  </p:cSld>
  <p:clrMapOvr>
    <a:masterClrMapping/>
  </p:clrMapOvr>
  <p:hf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7B055D-ADCD-4C7F-8CAE-76854443EBCA}" type="datetimeFigureOut">
              <a:rPr lang="zh-CN" altLang="en-US" smtClean="0"/>
              <a:t>2022/10/24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B5843F-E05B-46B2-9E32-B74D92E9588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37931282"/>
      </p:ext>
    </p:extLst>
  </p:cSld>
  <p:clrMapOvr>
    <a:masterClrMapping/>
  </p:clrMapOvr>
  <p:hf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7B055D-ADCD-4C7F-8CAE-76854443EBCA}" type="datetimeFigureOut">
              <a:rPr lang="zh-CN" altLang="en-US" smtClean="0"/>
              <a:t>2022/10/24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B5843F-E05B-46B2-9E32-B74D92E9588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50205585"/>
      </p:ext>
    </p:extLst>
  </p:cSld>
  <p:clrMapOvr>
    <a:masterClrMapping/>
  </p:clrMapOvr>
  <p:hf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7B055D-ADCD-4C7F-8CAE-76854443EBCA}" type="datetimeFigureOut">
              <a:rPr lang="zh-CN" altLang="en-US" smtClean="0"/>
              <a:t>2022/10/24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B5843F-E05B-46B2-9E32-B74D92E9588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39460165"/>
      </p:ext>
    </p:extLst>
  </p:cSld>
  <p:clrMapOvr>
    <a:masterClrMapping/>
  </p:clrMapOvr>
  <p:hf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AE8888-0C97-4E98-AE34-387D96A75E4A}" type="datetime1">
              <a:rPr lang="zh-CN" altLang="en-US" smtClean="0"/>
              <a:t>2022/10/24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77E41A-3222-472D-9E0D-CAE005F3100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09560379"/>
      </p:ext>
    </p:extLst>
  </p:cSld>
  <p:clrMapOvr>
    <a:masterClrMapping/>
  </p:clrMapOvr>
  <p:hf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620B0E-2604-4BC0-B178-BA185154DDB7}" type="datetime1">
              <a:rPr lang="zh-CN" altLang="en-US" smtClean="0"/>
              <a:t>2022/10/24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77E41A-3222-472D-9E0D-CAE005F3100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93464103"/>
      </p:ext>
    </p:extLst>
  </p:cSld>
  <p:clrMapOvr>
    <a:masterClrMapping/>
  </p:clrMapOvr>
  <p:hf hdr="0" ftr="0" dt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B3BBA-401E-438F-8B23-6320E341A57E}" type="datetime1">
              <a:rPr lang="zh-CN" altLang="en-US" smtClean="0"/>
              <a:t>2022/10/24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77E41A-3222-472D-9E0D-CAE005F3100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85620315"/>
      </p:ext>
    </p:extLst>
  </p:cSld>
  <p:clrMapOvr>
    <a:masterClrMapping/>
  </p:clrMapOvr>
  <p:hf hdr="0" ftr="0" dt="0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 hasCustomPrompt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55F279-929E-436A-A56F-C119779203E1}" type="datetime1">
              <a:rPr lang="zh-CN" altLang="en-US" smtClean="0"/>
              <a:t>2022/10/24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77E41A-3222-472D-9E0D-CAE005F3100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84141085"/>
      </p:ext>
    </p:extLst>
  </p:cSld>
  <p:clrMapOvr>
    <a:masterClrMapping/>
  </p:clrMapOvr>
  <p:hf hdr="0" ftr="0" dt="0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 hasCustomPrompt="1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586EF0-F074-46A3-9D14-46821137963C}" type="datetime1">
              <a:rPr lang="zh-CN" altLang="en-US" smtClean="0"/>
              <a:t>2022/10/24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77E41A-3222-472D-9E0D-CAE005F3100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46511309"/>
      </p:ext>
    </p:extLst>
  </p:cSld>
  <p:clrMapOvr>
    <a:masterClrMapping/>
  </p:clrMapOvr>
  <p:hf hdr="0" ftr="0" dt="0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C32751-5B23-4DB5-8BF7-4A4D37AA8D19}" type="datetime1">
              <a:rPr lang="zh-CN" altLang="en-US" smtClean="0"/>
              <a:t>2022/10/24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77E41A-3222-472D-9E0D-CAE005F3100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52904665"/>
      </p:ext>
    </p:extLst>
  </p:cSld>
  <p:clrMapOvr>
    <a:masterClrMapping/>
  </p:clrMapOvr>
  <p:hf hdr="0" ftr="0" dt="0"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95B31-17E6-467F-B94D-A57677263EAE}" type="datetime1">
              <a:rPr lang="zh-CN" altLang="en-US" smtClean="0"/>
              <a:t>2022/10/24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77E41A-3222-472D-9E0D-CAE005F3100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49589890"/>
      </p:ext>
    </p:extLst>
  </p:cSld>
  <p:clrMapOvr>
    <a:masterClrMapping/>
  </p:clrMapOvr>
  <p:hf hdr="0" ftr="0" dt="0"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890EEF-05B5-49C5-932C-99F059393379}" type="datetime1">
              <a:rPr lang="zh-CN" altLang="en-US" smtClean="0"/>
              <a:t>2022/10/24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77E41A-3222-472D-9E0D-CAE005F3100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36543588"/>
      </p:ext>
    </p:extLst>
  </p:cSld>
  <p:clrMapOvr>
    <a:masterClrMapping/>
  </p:clrMapOvr>
  <p:hf hdr="0" ftr="0" dt="0"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8F6464-AB11-4C60-BD18-23EBE928F5E3}" type="datetime1">
              <a:rPr lang="zh-CN" altLang="en-US" smtClean="0"/>
              <a:t>2022/10/24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77E41A-3222-472D-9E0D-CAE005F3100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75478169"/>
      </p:ext>
    </p:extLst>
  </p:cSld>
  <p:clrMapOvr>
    <a:masterClrMapping/>
  </p:clrMapOvr>
  <p:hf hdr="0" ftr="0" dt="0"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ECFFFC-DE33-4095-A3E6-6026C25BC209}" type="datetime1">
              <a:rPr lang="zh-CN" altLang="en-US" smtClean="0"/>
              <a:t>2022/10/24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77E41A-3222-472D-9E0D-CAE005F3100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67419502"/>
      </p:ext>
    </p:extLst>
  </p:cSld>
  <p:clrMapOvr>
    <a:masterClrMapping/>
  </p:clrMapOvr>
  <p:hf hdr="0" ftr="0" dt="0"/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4646F9-1873-469A-B103-E4EB2B5A8A20}" type="datetime1">
              <a:rPr lang="zh-CN" altLang="en-US" smtClean="0"/>
              <a:t>2022/10/24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77E41A-3222-472D-9E0D-CAE005F3100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04150110"/>
      </p:ext>
    </p:extLst>
  </p:cSld>
  <p:clrMapOvr>
    <a:masterClrMapping/>
  </p:clrMapOvr>
  <p:hf hdr="0" ftr="0" dt="0"/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.xml"/><Relationship Id="rId3" Type="http://schemas.openxmlformats.org/officeDocument/2006/relationships/slideLayout" Target="../slideLayouts/slideLayout5.xml"/><Relationship Id="rId7" Type="http://schemas.openxmlformats.org/officeDocument/2006/relationships/slideLayout" Target="../slideLayouts/slideLayout9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4.xml"/><Relationship Id="rId1" Type="http://schemas.openxmlformats.org/officeDocument/2006/relationships/slideLayout" Target="../slideLayouts/slideLayout3.xml"/><Relationship Id="rId6" Type="http://schemas.openxmlformats.org/officeDocument/2006/relationships/slideLayout" Target="../slideLayouts/slideLayout8.xml"/><Relationship Id="rId11" Type="http://schemas.openxmlformats.org/officeDocument/2006/relationships/slideLayout" Target="../slideLayouts/slideLayout13.xml"/><Relationship Id="rId5" Type="http://schemas.openxmlformats.org/officeDocument/2006/relationships/slideLayout" Target="../slideLayouts/slideLayout7.xml"/><Relationship Id="rId10" Type="http://schemas.openxmlformats.org/officeDocument/2006/relationships/slideLayout" Target="../slideLayouts/slideLayout12.xml"/><Relationship Id="rId4" Type="http://schemas.openxmlformats.org/officeDocument/2006/relationships/slideLayout" Target="../slideLayouts/slideLayout6.xml"/><Relationship Id="rId9" Type="http://schemas.openxmlformats.org/officeDocument/2006/relationships/slideLayout" Target="../slideLayouts/slideLayout11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.xml"/><Relationship Id="rId3" Type="http://schemas.openxmlformats.org/officeDocument/2006/relationships/slideLayout" Target="../slideLayouts/slideLayout16.xml"/><Relationship Id="rId7" Type="http://schemas.openxmlformats.org/officeDocument/2006/relationships/slideLayout" Target="../slideLayouts/slideLayout20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15.xml"/><Relationship Id="rId1" Type="http://schemas.openxmlformats.org/officeDocument/2006/relationships/slideLayout" Target="../slideLayouts/slideLayout14.xml"/><Relationship Id="rId6" Type="http://schemas.openxmlformats.org/officeDocument/2006/relationships/slideLayout" Target="../slideLayouts/slideLayout19.xml"/><Relationship Id="rId11" Type="http://schemas.openxmlformats.org/officeDocument/2006/relationships/slideLayout" Target="../slideLayouts/slideLayout24.xml"/><Relationship Id="rId5" Type="http://schemas.openxmlformats.org/officeDocument/2006/relationships/slideLayout" Target="../slideLayouts/slideLayout18.xml"/><Relationship Id="rId10" Type="http://schemas.openxmlformats.org/officeDocument/2006/relationships/slideLayout" Target="../slideLayouts/slideLayout23.xml"/><Relationship Id="rId4" Type="http://schemas.openxmlformats.org/officeDocument/2006/relationships/slideLayout" Target="../slideLayouts/slideLayout17.xml"/><Relationship Id="rId9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id="{66A987A2-E2B9-49C2-BAAE-5EF1566C02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B58443DC-EE9C-48A9-83B9-88AC63DDDD7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91B631BD-7B96-4C71-9284-2014D1B99F9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68C1CD-883E-4CF3-B081-DF9FDA29DA78}" type="datetimeFigureOut">
              <a:rPr lang="zh-CN" altLang="en-US" smtClean="0"/>
              <a:t>2022/10/24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E1F99FBF-853F-48D8-814D-72AE9998F8D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731A3F54-96EF-45AC-9548-2C7FA06A6EF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4450ED-F8DF-4D13-9CC3-FF0574DEF82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766624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</a:lstStyle>
          <a:p>
            <a:fld id="{D37B055D-ADCD-4C7F-8CAE-76854443EBCA}" type="datetimeFigureOut">
              <a:rPr lang="zh-CN" altLang="en-US" smtClean="0"/>
              <a:t>2022/10/24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</a:lstStyle>
          <a:p>
            <a:fld id="{B2B5843F-E05B-46B2-9E32-B74D92E9588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803863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  <p:sldLayoutId id="2147483665" r:id="rId2"/>
    <p:sldLayoutId id="2147483666" r:id="rId3"/>
    <p:sldLayoutId id="2147483667" r:id="rId4"/>
    <p:sldLayoutId id="2147483668" r:id="rId5"/>
    <p:sldLayoutId id="2147483669" r:id="rId6"/>
    <p:sldLayoutId id="2147483670" r:id="rId7"/>
    <p:sldLayoutId id="2147483671" r:id="rId8"/>
    <p:sldLayoutId id="2147483672" r:id="rId9"/>
    <p:sldLayoutId id="2147483673" r:id="rId10"/>
    <p:sldLayoutId id="2147483674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宋体" panose="02010600030101010101" pitchFamily="2" charset="-122"/>
          <a:ea typeface="宋体" panose="02010600030101010101" pitchFamily="2" charset="-122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宋体" panose="02010600030101010101" pitchFamily="2" charset="-122"/>
          <a:ea typeface="宋体" panose="02010600030101010101" pitchFamily="2" charset="-122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宋体" panose="02010600030101010101" pitchFamily="2" charset="-122"/>
          <a:ea typeface="宋体" panose="02010600030101010101" pitchFamily="2" charset="-122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宋体" panose="02010600030101010101" pitchFamily="2" charset="-122"/>
          <a:ea typeface="宋体" panose="02010600030101010101" pitchFamily="2" charset="-122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宋体" panose="02010600030101010101" pitchFamily="2" charset="-122"/>
          <a:ea typeface="宋体" panose="02010600030101010101" pitchFamily="2" charset="-122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宋体" panose="02010600030101010101" pitchFamily="2" charset="-122"/>
          <a:ea typeface="宋体" panose="02010600030101010101" pitchFamily="2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</a:lstStyle>
          <a:p>
            <a:fld id="{484A3DCD-595F-490F-9941-D34852D8B6E1}" type="datetime1">
              <a:rPr lang="zh-CN" altLang="en-US" smtClean="0"/>
              <a:t>2022/10/24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</a:lstStyle>
          <a:p>
            <a:fld id="{3E77E41A-3222-472D-9E0D-CAE005F3100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017327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  <p:sldLayoutId id="2147483677" r:id="rId2"/>
    <p:sldLayoutId id="2147483678" r:id="rId3"/>
    <p:sldLayoutId id="2147483679" r:id="rId4"/>
    <p:sldLayoutId id="2147483680" r:id="rId5"/>
    <p:sldLayoutId id="2147483681" r:id="rId6"/>
    <p:sldLayoutId id="2147483682" r:id="rId7"/>
    <p:sldLayoutId id="2147483683" r:id="rId8"/>
    <p:sldLayoutId id="2147483684" r:id="rId9"/>
    <p:sldLayoutId id="2147483685" r:id="rId10"/>
    <p:sldLayoutId id="2147483686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宋体" panose="02010600030101010101" pitchFamily="2" charset="-122"/>
          <a:ea typeface="宋体" panose="02010600030101010101" pitchFamily="2" charset="-122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宋体" panose="02010600030101010101" pitchFamily="2" charset="-122"/>
          <a:ea typeface="宋体" panose="02010600030101010101" pitchFamily="2" charset="-122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宋体" panose="02010600030101010101" pitchFamily="2" charset="-122"/>
          <a:ea typeface="宋体" panose="02010600030101010101" pitchFamily="2" charset="-122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宋体" panose="02010600030101010101" pitchFamily="2" charset="-122"/>
          <a:ea typeface="宋体" panose="02010600030101010101" pitchFamily="2" charset="-122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宋体" panose="02010600030101010101" pitchFamily="2" charset="-122"/>
          <a:ea typeface="宋体" panose="02010600030101010101" pitchFamily="2" charset="-122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宋体" panose="02010600030101010101" pitchFamily="2" charset="-122"/>
          <a:ea typeface="宋体" panose="02010600030101010101" pitchFamily="2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indico.ihep.ac.cn/event/17020/" TargetMode="Externa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1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5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5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5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5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5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351790" y="839470"/>
            <a:ext cx="11487785" cy="2387600"/>
          </a:xfrm>
        </p:spPr>
        <p:txBody>
          <a:bodyPr>
            <a:normAutofit/>
          </a:bodyPr>
          <a:lstStyle/>
          <a:p>
            <a:r>
              <a:rPr lang="en-US" altLang="zh-CN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CEPC transport line &amp; timing</a:t>
            </a:r>
            <a:endParaRPr sz="44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476885" y="3691255"/>
            <a:ext cx="10784205" cy="2933700"/>
          </a:xfrm>
        </p:spPr>
        <p:txBody>
          <a:bodyPr>
            <a:normAutofit fontScale="92500" lnSpcReduction="20000"/>
          </a:bodyPr>
          <a:lstStyle/>
          <a:p>
            <a:endParaRPr lang="en-US" altLang="zh-CN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zh-CN" dirty="0">
                <a:latin typeface="Times New Roman" panose="02020603050405020304" pitchFamily="18" charset="0"/>
                <a:cs typeface="Times New Roman" panose="02020603050405020304" pitchFamily="18" charset="0"/>
              </a:rPr>
              <a:t>Cui</a:t>
            </a:r>
            <a:r>
              <a:rPr lang="zh-CN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dirty="0">
                <a:latin typeface="Times New Roman" panose="02020603050405020304" pitchFamily="18" charset="0"/>
                <a:cs typeface="Times New Roman" panose="02020603050405020304" pitchFamily="18" charset="0"/>
              </a:rPr>
              <a:t>Xiaohao</a:t>
            </a:r>
          </a:p>
          <a:p>
            <a:r>
              <a:rPr lang="en-US" altLang="zh-CN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For CEPC Accelerator Physics Group</a:t>
            </a:r>
          </a:p>
          <a:p>
            <a:r>
              <a:rPr lang="en-US" altLang="zh-CN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The Institute of High Energy Physics, Chinese Academy of Sciences</a:t>
            </a:r>
            <a:r>
              <a:rPr lang="en-US" altLang="zh-CN" dirty="0">
                <a:sym typeface="+mn-ea"/>
              </a:rPr>
              <a:t> </a:t>
            </a:r>
          </a:p>
          <a:p>
            <a:endParaRPr lang="en-US" altLang="zh-CN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altLang="zh-CN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00000"/>
              </a:lnSpc>
            </a:pPr>
            <a:endParaRPr lang="en-US" altLang="zh-CN" sz="1800" dirty="0">
              <a:latin typeface="Times New Roman" panose="02020603050405020304" pitchFamily="18" charset="0"/>
              <a:cs typeface="Times New Roman" panose="02020603050405020304" pitchFamily="18" charset="0"/>
              <a:hlinkClick r:id="rId2">
                <a:extLst>
                  <a:ext uri="{A12FA001-AC4F-418D-AE19-62706E023703}">
                    <ahyp:hlinkClr xmlns:ahyp="http://schemas.microsoft.com/office/drawing/2018/hyperlinkcolor" val="tx"/>
                  </a:ext>
                </a:extLst>
              </a:hlinkClick>
            </a:endParaRPr>
          </a:p>
          <a:p>
            <a:pPr>
              <a:lnSpc>
                <a:spcPct val="100000"/>
              </a:lnSpc>
            </a:pPr>
            <a:r>
              <a:rPr lang="en-US" altLang="zh-CN" sz="1800" dirty="0">
                <a:latin typeface="Times New Roman" panose="02020603050405020304" pitchFamily="18" charset="0"/>
                <a:cs typeface="Times New Roman" panose="02020603050405020304" pitchFamily="18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The 2022 International Workshop on the High Energy Circular Electron Positron Collider</a:t>
            </a:r>
            <a:r>
              <a:rPr lang="en-US" altLang="zh-CN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AU" altLang="zh-CN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Oct 24, 2022</a:t>
            </a:r>
            <a:endParaRPr lang="en-US" altLang="zh-CN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Picture 2" descr="C:\Users\Administrator\Desktop\11112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8025" y="81964"/>
            <a:ext cx="1536169" cy="905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3" descr="C:\Users\Administrator\Desktop\123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96357" y="455638"/>
            <a:ext cx="3960284" cy="241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275" y="184197"/>
            <a:ext cx="5848615" cy="954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2B5843F-E05B-46B2-9E32-B74D92E9588C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Introduction</a:t>
            </a:r>
            <a:endParaRPr lang="zh-CN" altLang="en-US" dirty="0">
              <a:solidFill>
                <a:srgbClr val="0070C0"/>
              </a:solidFill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838200" y="1564005"/>
            <a:ext cx="4596304" cy="3379115"/>
            <a:chOff x="3970" y="4068"/>
            <a:chExt cx="9471" cy="5454"/>
          </a:xfrm>
        </p:grpSpPr>
        <p:sp>
          <p:nvSpPr>
            <p:cNvPr id="4" name="矩形 3"/>
            <p:cNvSpPr/>
            <p:nvPr/>
          </p:nvSpPr>
          <p:spPr>
            <a:xfrm>
              <a:off x="3970" y="4068"/>
              <a:ext cx="1222" cy="1489"/>
            </a:xfrm>
            <a:prstGeom prst="rect">
              <a:avLst/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宋体" panose="02010600030101010101" pitchFamily="2" charset="-122"/>
                  <a:ea typeface="宋体" panose="02010600030101010101" pitchFamily="2" charset="-122"/>
                  <a:cs typeface="+mn-cs"/>
                </a:rPr>
                <a:t>Gun</a:t>
              </a:r>
              <a:endPara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endParaRPr>
            </a:p>
          </p:txBody>
        </p:sp>
        <p:cxnSp>
          <p:nvCxnSpPr>
            <p:cNvPr id="6" name="直接箭头连接符 5"/>
            <p:cNvCxnSpPr/>
            <p:nvPr/>
          </p:nvCxnSpPr>
          <p:spPr>
            <a:xfrm>
              <a:off x="5193" y="4825"/>
              <a:ext cx="1760" cy="0"/>
            </a:xfrm>
            <a:prstGeom prst="straightConnector1">
              <a:avLst/>
            </a:prstGeom>
            <a:ln w="76200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直接箭头连接符 8"/>
            <p:cNvCxnSpPr/>
            <p:nvPr/>
          </p:nvCxnSpPr>
          <p:spPr>
            <a:xfrm>
              <a:off x="6953" y="4825"/>
              <a:ext cx="6487" cy="0"/>
            </a:xfrm>
            <a:prstGeom prst="straightConnector1">
              <a:avLst/>
            </a:prstGeom>
            <a:ln w="76200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" name="文本框 4"/>
            <p:cNvSpPr txBox="1"/>
            <p:nvPr/>
          </p:nvSpPr>
          <p:spPr>
            <a:xfrm>
              <a:off x="11266" y="4068"/>
              <a:ext cx="2175" cy="6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altLang="zh-CN" sz="2000" b="1" dirty="0">
                  <a:solidFill>
                    <a:srgbClr val="FF0000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3</a:t>
              </a:r>
              <a:r>
                <a:rPr kumimoji="0" lang="en-US" altLang="zh-CN" sz="2000" b="1" i="0" u="none" strike="noStrike" kern="120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宋体" panose="02010600030101010101" pitchFamily="2" charset="-122"/>
                  <a:ea typeface="宋体" panose="02010600030101010101" pitchFamily="2" charset="-122"/>
                  <a:cs typeface="+mn-cs"/>
                </a:rPr>
                <a:t>0 GeV</a:t>
              </a:r>
              <a:endParaRPr kumimoji="0" lang="zh-CN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endParaRPr>
            </a:p>
          </p:txBody>
        </p:sp>
        <p:cxnSp>
          <p:nvCxnSpPr>
            <p:cNvPr id="10" name="直接箭头连接符 9"/>
            <p:cNvCxnSpPr/>
            <p:nvPr/>
          </p:nvCxnSpPr>
          <p:spPr>
            <a:xfrm>
              <a:off x="7869" y="4825"/>
              <a:ext cx="640" cy="575"/>
            </a:xfrm>
            <a:prstGeom prst="straightConnector1">
              <a:avLst/>
            </a:prstGeom>
            <a:ln w="76200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矩形 11"/>
            <p:cNvSpPr/>
            <p:nvPr/>
          </p:nvSpPr>
          <p:spPr>
            <a:xfrm>
              <a:off x="8524" y="5110"/>
              <a:ext cx="72" cy="756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endParaRPr>
            </a:p>
          </p:txBody>
        </p:sp>
        <p:cxnSp>
          <p:nvCxnSpPr>
            <p:cNvPr id="13" name="直接箭头连接符 12"/>
            <p:cNvCxnSpPr/>
            <p:nvPr/>
          </p:nvCxnSpPr>
          <p:spPr>
            <a:xfrm>
              <a:off x="8596" y="5557"/>
              <a:ext cx="888" cy="0"/>
            </a:xfrm>
            <a:prstGeom prst="straightConnector1">
              <a:avLst/>
            </a:prstGeom>
            <a:ln w="76200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直接箭头连接符 13"/>
            <p:cNvCxnSpPr/>
            <p:nvPr/>
          </p:nvCxnSpPr>
          <p:spPr>
            <a:xfrm>
              <a:off x="9563" y="5557"/>
              <a:ext cx="0" cy="1417"/>
            </a:xfrm>
            <a:prstGeom prst="straightConnector1">
              <a:avLst/>
            </a:prstGeom>
            <a:ln w="76200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直接箭头连接符 14"/>
            <p:cNvCxnSpPr/>
            <p:nvPr/>
          </p:nvCxnSpPr>
          <p:spPr>
            <a:xfrm flipV="1">
              <a:off x="9934" y="5557"/>
              <a:ext cx="0" cy="1345"/>
            </a:xfrm>
            <a:prstGeom prst="straightConnector1">
              <a:avLst/>
            </a:prstGeom>
            <a:ln w="76200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" name="圆: 空心 10"/>
            <p:cNvSpPr/>
            <p:nvPr/>
          </p:nvSpPr>
          <p:spPr>
            <a:xfrm>
              <a:off x="9004" y="6903"/>
              <a:ext cx="1425" cy="1687"/>
            </a:xfrm>
            <a:prstGeom prst="donut">
              <a:avLst>
                <a:gd name="adj" fmla="val 11372"/>
              </a:avLst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0" name="文本框 19"/>
            <p:cNvSpPr txBox="1"/>
            <p:nvPr/>
          </p:nvSpPr>
          <p:spPr>
            <a:xfrm>
              <a:off x="8508" y="8481"/>
              <a:ext cx="2226" cy="10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rPr>
                <a:t>Damping ring</a:t>
              </a:r>
              <a:endPara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endParaRPr>
            </a:p>
          </p:txBody>
        </p:sp>
        <p:cxnSp>
          <p:nvCxnSpPr>
            <p:cNvPr id="16" name="直接箭头连接符 15"/>
            <p:cNvCxnSpPr/>
            <p:nvPr/>
          </p:nvCxnSpPr>
          <p:spPr>
            <a:xfrm>
              <a:off x="9984" y="5639"/>
              <a:ext cx="3456" cy="0"/>
            </a:xfrm>
            <a:prstGeom prst="straightConnector1">
              <a:avLst/>
            </a:prstGeom>
            <a:ln w="76200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文本框 20"/>
            <p:cNvSpPr txBox="1"/>
            <p:nvPr/>
          </p:nvSpPr>
          <p:spPr>
            <a:xfrm>
              <a:off x="11068" y="5748"/>
              <a:ext cx="2218" cy="6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altLang="zh-CN" sz="2000" b="1" dirty="0">
                  <a:solidFill>
                    <a:srgbClr val="FF0000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3</a:t>
              </a:r>
              <a:r>
                <a:rPr kumimoji="0" lang="en-US" altLang="zh-CN" sz="2000" b="1" i="0" u="none" strike="noStrike" kern="120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宋体" panose="02010600030101010101" pitchFamily="2" charset="-122"/>
                  <a:ea typeface="宋体" panose="02010600030101010101" pitchFamily="2" charset="-122"/>
                  <a:cs typeface="+mn-cs"/>
                </a:rPr>
                <a:t>0 GeV</a:t>
              </a:r>
              <a:endParaRPr kumimoji="0" lang="zh-CN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endParaRPr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5402580" y="1012825"/>
            <a:ext cx="6264275" cy="2806065"/>
            <a:chOff x="7294" y="3721"/>
            <a:chExt cx="10916" cy="4553"/>
          </a:xfrm>
        </p:grpSpPr>
        <p:sp>
          <p:nvSpPr>
            <p:cNvPr id="8" name="圆: 空心 2"/>
            <p:cNvSpPr/>
            <p:nvPr/>
          </p:nvSpPr>
          <p:spPr>
            <a:xfrm>
              <a:off x="7294" y="3721"/>
              <a:ext cx="4538" cy="4553"/>
            </a:xfrm>
            <a:prstGeom prst="donut">
              <a:avLst>
                <a:gd name="adj" fmla="val 8013"/>
              </a:avLst>
            </a:prstGeom>
            <a:solidFill>
              <a:srgbClr val="00B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" name="文本框 16"/>
            <p:cNvSpPr txBox="1"/>
            <p:nvPr/>
          </p:nvSpPr>
          <p:spPr>
            <a:xfrm>
              <a:off x="8530" y="5706"/>
              <a:ext cx="2735" cy="5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rPr>
                <a:t>Booster Ring</a:t>
              </a:r>
              <a:endPara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endParaRPr>
            </a:p>
          </p:txBody>
        </p:sp>
        <p:sp>
          <p:nvSpPr>
            <p:cNvPr id="18" name="圆: 空心 8"/>
            <p:cNvSpPr/>
            <p:nvPr/>
          </p:nvSpPr>
          <p:spPr>
            <a:xfrm>
              <a:off x="13672" y="3721"/>
              <a:ext cx="4538" cy="4553"/>
            </a:xfrm>
            <a:prstGeom prst="donut">
              <a:avLst>
                <a:gd name="adj" fmla="val 8013"/>
              </a:avLst>
            </a:prstGeom>
            <a:solidFill>
              <a:srgbClr val="7030A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endParaRPr>
            </a:p>
          </p:txBody>
        </p:sp>
        <p:cxnSp>
          <p:nvCxnSpPr>
            <p:cNvPr id="19" name="直接箭头连接符 18"/>
            <p:cNvCxnSpPr/>
            <p:nvPr/>
          </p:nvCxnSpPr>
          <p:spPr>
            <a:xfrm>
              <a:off x="11984" y="5459"/>
              <a:ext cx="1689" cy="0"/>
            </a:xfrm>
            <a:prstGeom prst="straightConnector1">
              <a:avLst/>
            </a:prstGeom>
            <a:ln w="76200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直接箭头连接符 23"/>
            <p:cNvCxnSpPr/>
            <p:nvPr/>
          </p:nvCxnSpPr>
          <p:spPr>
            <a:xfrm>
              <a:off x="11984" y="6535"/>
              <a:ext cx="1689" cy="0"/>
            </a:xfrm>
            <a:prstGeom prst="straightConnector1">
              <a:avLst/>
            </a:prstGeom>
            <a:ln w="76200">
              <a:solidFill>
                <a:srgbClr val="0070C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文本框 24"/>
            <p:cNvSpPr txBox="1"/>
            <p:nvPr/>
          </p:nvSpPr>
          <p:spPr>
            <a:xfrm>
              <a:off x="14952" y="5728"/>
              <a:ext cx="2735" cy="5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rPr>
                <a:t>Collider Ring</a:t>
              </a:r>
              <a:endPara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endParaRPr>
            </a:p>
          </p:txBody>
        </p:sp>
      </p:grpSp>
      <p:sp>
        <p:nvSpPr>
          <p:cNvPr id="27" name="文本框 26"/>
          <p:cNvSpPr txBox="1"/>
          <p:nvPr/>
        </p:nvSpPr>
        <p:spPr>
          <a:xfrm>
            <a:off x="549910" y="5082540"/>
            <a:ext cx="10414635" cy="18453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en-US" altLang="zh-CN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Injection and extraction from: </a:t>
            </a:r>
            <a:r>
              <a:rPr kumimoji="0" lang="en-US" altLang="zh-CN" sz="2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Linac</a:t>
            </a:r>
            <a:r>
              <a:rPr kumimoji="0" lang="en-US" altLang="zh-CN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, damping ring, booster, and collider;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endParaRPr kumimoji="0" lang="en-US" altLang="zh-CN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en-US" altLang="zh-CN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Energy:   Higgs (120 GeV), W (80 GeV), Z (45.5 GeV), </a:t>
            </a:r>
            <a:r>
              <a:rPr kumimoji="0" lang="en-US" altLang="zh-CN" sz="2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tt</a:t>
            </a:r>
            <a:r>
              <a:rPr kumimoji="0" lang="en-US" altLang="zh-CN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 (180 GeV)</a:t>
            </a:r>
            <a:r>
              <a:rPr kumimoji="0" lang="en-US" altLang="zh-CN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;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CN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2285920" y="1459200"/>
            <a:ext cx="156946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Linac</a:t>
            </a:r>
          </a:p>
        </p:txBody>
      </p:sp>
      <p:sp>
        <p:nvSpPr>
          <p:cNvPr id="22" name="灯片编号占位符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2B5843F-E05B-46B2-9E32-B74D92E9588C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 1"/>
          <p:cNvSpPr>
            <a:spLocks noGrp="1"/>
          </p:cNvSpPr>
          <p:nvPr/>
        </p:nvSpPr>
        <p:spPr>
          <a:xfrm>
            <a:off x="965200" y="37909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4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Introduction</a:t>
            </a:r>
            <a:endParaRPr kumimoji="0" lang="zh-CN" altLang="en-US" sz="44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graphicFrame>
        <p:nvGraphicFramePr>
          <p:cNvPr id="5" name="表格 4"/>
          <p:cNvGraphicFramePr>
            <a:graphicFrameLocks noGrp="1"/>
          </p:cNvGraphicFramePr>
          <p:nvPr/>
        </p:nvGraphicFramePr>
        <p:xfrm>
          <a:off x="1739036" y="1705085"/>
          <a:ext cx="8512387" cy="28752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35466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8404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63216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86880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772708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400" b="1" i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Higgs</a:t>
                      </a:r>
                      <a:endParaRPr lang="zh-CN" altLang="en-US" sz="1400" b="1" i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400" b="1" i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</a:t>
                      </a:r>
                      <a:endParaRPr lang="zh-CN" altLang="en-US" sz="1400" b="1" i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400" b="1" i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Z</a:t>
                      </a:r>
                      <a:endParaRPr lang="zh-CN" altLang="en-US" sz="1400" b="1" i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400" b="1" i="1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tt</a:t>
                      </a:r>
                      <a:endParaRPr lang="zh-CN" altLang="en-US" sz="1400" b="1" i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altLang="zh-CN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Bunch Number in collider</a:t>
                      </a:r>
                      <a:endParaRPr lang="zh-CN" altLang="en-US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268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1297</a:t>
                      </a:r>
                      <a:endParaRPr lang="zh-CN" altLang="en-US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11934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35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altLang="zh-CN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Bunch Separation</a:t>
                      </a:r>
                      <a:endParaRPr lang="zh-CN" altLang="en-US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  <a:sym typeface="+mn-ea"/>
                        </a:rPr>
                        <a:t>591 ns</a:t>
                      </a:r>
                      <a:endParaRPr lang="zh-CN" altLang="en-US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en-US" altLang="zh-CN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  <a:sym typeface="+mn-ea"/>
                        </a:rPr>
                        <a:t>257 ns</a:t>
                      </a:r>
                      <a:endParaRPr lang="zh-CN" altLang="en-US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CN" sz="1400" b="1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  <a:sym typeface="+mn-ea"/>
                        </a:rPr>
                        <a:t>23 ns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4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  <a:sym typeface="+mn-ea"/>
                        </a:rPr>
                        <a:t>4524 ns</a:t>
                      </a:r>
                      <a:endParaRPr lang="zh-CN" altLang="en-US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altLang="zh-CN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Bunch Number in booster</a:t>
                      </a:r>
                      <a:endParaRPr lang="zh-CN" altLang="en-US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268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1297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400" b="1" dirty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3978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35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altLang="zh-CN" sz="1400" kern="12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Lifetime (hour)</a:t>
                      </a:r>
                      <a:endParaRPr lang="zh-CN" altLang="zh-CN" sz="1400" kern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32280" marR="32280" marT="0" marB="0"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algn="ctr" defTabSz="914400" rtl="0" eaLnBrk="1" latinLnBrk="0" hangingPunct="1">
                        <a:lnSpc>
                          <a:spcPts val="1295"/>
                        </a:lnSpc>
                        <a:spcAft>
                          <a:spcPts val="0"/>
                        </a:spcAft>
                      </a:pPr>
                      <a:r>
                        <a:rPr lang="en-US" altLang="zh-CN" sz="1400" kern="12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0.33</a:t>
                      </a:r>
                      <a:endParaRPr lang="zh-CN" altLang="en-US" sz="1400" kern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43180" marR="43180" marT="9525" marB="0"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algn="ctr" defTabSz="914400" rtl="0" eaLnBrk="1" latinLnBrk="0" hangingPunct="1">
                        <a:spcAft>
                          <a:spcPts val="0"/>
                        </a:spcAft>
                      </a:pPr>
                      <a:r>
                        <a:rPr lang="en-US" sz="1400" kern="12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0.92</a:t>
                      </a:r>
                    </a:p>
                  </a:txBody>
                  <a:tcPr marL="32280" marR="32280" marT="0" marB="0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algn="ctr" defTabSz="914400" rtl="0" eaLnBrk="1" latinLnBrk="0" hangingPunct="1">
                        <a:spcAft>
                          <a:spcPts val="0"/>
                        </a:spcAft>
                      </a:pPr>
                      <a:r>
                        <a:rPr lang="en-US" altLang="zh-CN" sz="1400" b="1" kern="1200" dirty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1.33</a:t>
                      </a:r>
                    </a:p>
                  </a:txBody>
                  <a:tcPr marL="32280" marR="32280" marT="0" marB="0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spcAft>
                          <a:spcPts val="0"/>
                        </a:spcAft>
                      </a:pPr>
                      <a:r>
                        <a:rPr lang="en-US" sz="1400" kern="12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0.3</a:t>
                      </a:r>
                    </a:p>
                  </a:txBody>
                  <a:tcPr marL="32280" marR="32280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Interval for top up* (s)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33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13" name="文本框 12"/>
          <p:cNvSpPr txBox="1"/>
          <p:nvPr/>
        </p:nvSpPr>
        <p:spPr>
          <a:xfrm>
            <a:off x="1499449" y="5140759"/>
            <a:ext cx="926284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zh-CN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Z-mode is the most challenging operation in terms of charge flux delivered by the injectors. 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zh-CN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At Z mode, the bunch number in the booster is only 1/3 of that in the collider, so the booster need to be ramped up and down 3 times to inject into every bunch in the collider.</a:t>
            </a: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1739243" y="4691105"/>
            <a:ext cx="775595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* Beam current in collider decays by 3%.</a:t>
            </a:r>
          </a:p>
        </p:txBody>
      </p:sp>
      <p:sp>
        <p:nvSpPr>
          <p:cNvPr id="2" name="灯片编号占位符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2B5843F-E05B-46B2-9E32-B74D92E9588C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en-US" altLang="zh-CN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Linac</a:t>
            </a:r>
            <a:endParaRPr lang="zh-CN" altLang="en-US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941033" y="1690688"/>
            <a:ext cx="70399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From the electron gun, bunches are generated in </a:t>
            </a:r>
            <a:r>
              <a:rPr kumimoji="0" lang="en-US" altLang="zh-CN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100 Hz</a:t>
            </a:r>
            <a:r>
              <a:rPr kumimoji="0" lang="en-US" altLang="zh-CN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.</a:t>
            </a:r>
            <a:endParaRPr kumimoji="0" lang="zh-CN" alt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pic>
        <p:nvPicPr>
          <p:cNvPr id="5" name="图片 4" descr="图示&#10;&#10;描述已自动生成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5620" y="5426720"/>
            <a:ext cx="5376972" cy="1431280"/>
          </a:xfrm>
          <a:prstGeom prst="rect">
            <a:avLst/>
          </a:prstGeom>
        </p:spPr>
      </p:pic>
      <p:pic>
        <p:nvPicPr>
          <p:cNvPr id="6" name="图片 5" descr="图表&#10;&#10;描述已自动生成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6514" y="5426720"/>
            <a:ext cx="5338408" cy="1431280"/>
          </a:xfrm>
          <a:prstGeom prst="rect">
            <a:avLst/>
          </a:prstGeom>
        </p:spPr>
      </p:pic>
      <p:sp>
        <p:nvSpPr>
          <p:cNvPr id="44" name="箭头: 下 43"/>
          <p:cNvSpPr/>
          <p:nvPr/>
        </p:nvSpPr>
        <p:spPr>
          <a:xfrm>
            <a:off x="5873495" y="5139206"/>
            <a:ext cx="636975" cy="1021703"/>
          </a:xfrm>
          <a:prstGeom prst="downArrow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5" name="文本框 44"/>
          <p:cNvSpPr txBox="1"/>
          <p:nvPr/>
        </p:nvSpPr>
        <p:spPr>
          <a:xfrm>
            <a:off x="941032" y="4096132"/>
            <a:ext cx="7039992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For  Z mode, more bunches are needed</a:t>
            </a:r>
            <a:endParaRPr kumimoji="0" lang="zh-CN" alt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46" name="矩形 45"/>
          <p:cNvSpPr/>
          <p:nvPr/>
        </p:nvSpPr>
        <p:spPr>
          <a:xfrm>
            <a:off x="1618736" y="4682154"/>
            <a:ext cx="8967470" cy="4603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It can be upgraded to </a:t>
            </a:r>
            <a:r>
              <a:rPr kumimoji="0" lang="en-US" altLang="zh-CN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double bunch </a:t>
            </a:r>
            <a:r>
              <a:rPr kumimoji="0" lang="en-US" altLang="zh-CN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(100Hz, baseline choice) or </a:t>
            </a:r>
            <a:r>
              <a:rPr kumimoji="0" lang="en-US" altLang="zh-CN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200 Hz</a:t>
            </a:r>
            <a:r>
              <a:rPr kumimoji="0" lang="en-US" altLang="zh-CN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. </a:t>
            </a:r>
            <a:endParaRPr kumimoji="0" lang="zh-CN" alt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5187105" y="2349626"/>
            <a:ext cx="5666518" cy="1282178"/>
            <a:chOff x="5187105" y="2349626"/>
            <a:chExt cx="5666518" cy="1282178"/>
          </a:xfrm>
        </p:grpSpPr>
        <p:grpSp>
          <p:nvGrpSpPr>
            <p:cNvPr id="14" name="组合 13"/>
            <p:cNvGrpSpPr/>
            <p:nvPr/>
          </p:nvGrpSpPr>
          <p:grpSpPr>
            <a:xfrm>
              <a:off x="5187105" y="2349626"/>
              <a:ext cx="5666518" cy="1282178"/>
              <a:chOff x="5187105" y="2349626"/>
              <a:chExt cx="5666518" cy="1282178"/>
            </a:xfrm>
          </p:grpSpPr>
          <p:grpSp>
            <p:nvGrpSpPr>
              <p:cNvPr id="11" name="组合 10"/>
              <p:cNvGrpSpPr/>
              <p:nvPr/>
            </p:nvGrpSpPr>
            <p:grpSpPr>
              <a:xfrm>
                <a:off x="5468644" y="2723853"/>
                <a:ext cx="5024761" cy="754063"/>
                <a:chOff x="399495" y="5957455"/>
                <a:chExt cx="5024761" cy="754063"/>
              </a:xfrm>
            </p:grpSpPr>
            <p:cxnSp>
              <p:nvCxnSpPr>
                <p:cNvPr id="8" name="直接箭头连接符 7"/>
                <p:cNvCxnSpPr/>
                <p:nvPr/>
              </p:nvCxnSpPr>
              <p:spPr>
                <a:xfrm>
                  <a:off x="399495" y="6711518"/>
                  <a:ext cx="5024761" cy="0"/>
                </a:xfrm>
                <a:prstGeom prst="straightConnector1">
                  <a:avLst/>
                </a:prstGeom>
                <a:ln>
                  <a:solidFill>
                    <a:schemeClr val="tx1"/>
                  </a:solidFill>
                  <a:tailEnd type="triangle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0" name="直接箭头连接符 9"/>
                <p:cNvCxnSpPr/>
                <p:nvPr/>
              </p:nvCxnSpPr>
              <p:spPr>
                <a:xfrm flipV="1">
                  <a:off x="399495" y="5957455"/>
                  <a:ext cx="0" cy="754063"/>
                </a:xfrm>
                <a:prstGeom prst="straightConnector1">
                  <a:avLst/>
                </a:prstGeom>
                <a:ln>
                  <a:solidFill>
                    <a:schemeClr val="tx1"/>
                  </a:solidFill>
                  <a:tailEnd type="triangle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12" name="文本框 11"/>
              <p:cNvSpPr txBox="1"/>
              <p:nvPr/>
            </p:nvSpPr>
            <p:spPr>
              <a:xfrm>
                <a:off x="10493405" y="3324027"/>
                <a:ext cx="360218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zh-CN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t</a:t>
                </a:r>
                <a:endParaRPr kumimoji="0" lang="zh-CN" altLang="en-US" sz="1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endParaRPr>
              </a:p>
            </p:txBody>
          </p:sp>
          <p:sp>
            <p:nvSpPr>
              <p:cNvPr id="13" name="文本框 12"/>
              <p:cNvSpPr txBox="1"/>
              <p:nvPr/>
            </p:nvSpPr>
            <p:spPr>
              <a:xfrm>
                <a:off x="5187105" y="2349626"/>
                <a:ext cx="563077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zh-CN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pulse</a:t>
                </a:r>
                <a:endParaRPr kumimoji="0" lang="zh-CN" altLang="en-US" sz="1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endParaRPr>
              </a:p>
            </p:txBody>
          </p:sp>
        </p:grpSp>
        <p:grpSp>
          <p:nvGrpSpPr>
            <p:cNvPr id="35" name="组合 34"/>
            <p:cNvGrpSpPr/>
            <p:nvPr/>
          </p:nvGrpSpPr>
          <p:grpSpPr>
            <a:xfrm>
              <a:off x="6368476" y="3089567"/>
              <a:ext cx="1791856" cy="399202"/>
              <a:chOff x="6368476" y="3089567"/>
              <a:chExt cx="1791856" cy="399202"/>
            </a:xfrm>
          </p:grpSpPr>
          <p:grpSp>
            <p:nvGrpSpPr>
              <p:cNvPr id="18" name="组合 17"/>
              <p:cNvGrpSpPr/>
              <p:nvPr/>
            </p:nvGrpSpPr>
            <p:grpSpPr>
              <a:xfrm>
                <a:off x="6368476" y="3089567"/>
                <a:ext cx="632690" cy="394580"/>
                <a:chOff x="3302001" y="6331531"/>
                <a:chExt cx="632690" cy="394580"/>
              </a:xfrm>
            </p:grpSpPr>
            <p:sp>
              <p:nvSpPr>
                <p:cNvPr id="19" name="矩形 18"/>
                <p:cNvSpPr/>
                <p:nvPr/>
              </p:nvSpPr>
              <p:spPr>
                <a:xfrm>
                  <a:off x="3888508" y="6336145"/>
                  <a:ext cx="46183" cy="389966"/>
                </a:xfrm>
                <a:prstGeom prst="rect">
                  <a:avLst/>
                </a:prstGeom>
                <a:noFill/>
                <a:ln>
                  <a:solidFill>
                    <a:srgbClr val="FF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宋体" panose="02010600030101010101" pitchFamily="2" charset="-122"/>
                    <a:ea typeface="宋体" panose="02010600030101010101" pitchFamily="2" charset="-122"/>
                    <a:cs typeface="+mn-cs"/>
                  </a:endParaRPr>
                </a:p>
              </p:txBody>
            </p:sp>
            <p:sp>
              <p:nvSpPr>
                <p:cNvPr id="20" name="矩形 19"/>
                <p:cNvSpPr/>
                <p:nvPr/>
              </p:nvSpPr>
              <p:spPr>
                <a:xfrm>
                  <a:off x="3302001" y="6331531"/>
                  <a:ext cx="46183" cy="389966"/>
                </a:xfrm>
                <a:prstGeom prst="rect">
                  <a:avLst/>
                </a:prstGeom>
                <a:noFill/>
                <a:ln>
                  <a:solidFill>
                    <a:srgbClr val="FF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宋体" panose="02010600030101010101" pitchFamily="2" charset="-122"/>
                    <a:ea typeface="宋体" panose="02010600030101010101" pitchFamily="2" charset="-122"/>
                    <a:cs typeface="+mn-cs"/>
                  </a:endParaRPr>
                </a:p>
              </p:txBody>
            </p:sp>
          </p:grpSp>
          <p:grpSp>
            <p:nvGrpSpPr>
              <p:cNvPr id="21" name="组合 20"/>
              <p:cNvGrpSpPr/>
              <p:nvPr/>
            </p:nvGrpSpPr>
            <p:grpSpPr>
              <a:xfrm>
                <a:off x="7527642" y="3094189"/>
                <a:ext cx="632690" cy="394580"/>
                <a:chOff x="3302001" y="6331531"/>
                <a:chExt cx="632690" cy="394580"/>
              </a:xfrm>
            </p:grpSpPr>
            <p:sp>
              <p:nvSpPr>
                <p:cNvPr id="22" name="矩形 21"/>
                <p:cNvSpPr/>
                <p:nvPr/>
              </p:nvSpPr>
              <p:spPr>
                <a:xfrm>
                  <a:off x="3888508" y="6336145"/>
                  <a:ext cx="46183" cy="389966"/>
                </a:xfrm>
                <a:prstGeom prst="rect">
                  <a:avLst/>
                </a:prstGeom>
                <a:noFill/>
                <a:ln>
                  <a:solidFill>
                    <a:srgbClr val="FF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宋体" panose="02010600030101010101" pitchFamily="2" charset="-122"/>
                    <a:ea typeface="宋体" panose="02010600030101010101" pitchFamily="2" charset="-122"/>
                    <a:cs typeface="+mn-cs"/>
                  </a:endParaRPr>
                </a:p>
              </p:txBody>
            </p:sp>
            <p:sp>
              <p:nvSpPr>
                <p:cNvPr id="23" name="矩形 22"/>
                <p:cNvSpPr/>
                <p:nvPr/>
              </p:nvSpPr>
              <p:spPr>
                <a:xfrm>
                  <a:off x="3302001" y="6331531"/>
                  <a:ext cx="46183" cy="389966"/>
                </a:xfrm>
                <a:prstGeom prst="rect">
                  <a:avLst/>
                </a:prstGeom>
                <a:noFill/>
                <a:ln>
                  <a:solidFill>
                    <a:srgbClr val="FF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宋体" panose="02010600030101010101" pitchFamily="2" charset="-122"/>
                    <a:ea typeface="宋体" panose="02010600030101010101" pitchFamily="2" charset="-122"/>
                    <a:cs typeface="+mn-cs"/>
                  </a:endParaRPr>
                </a:p>
              </p:txBody>
            </p:sp>
          </p:grpSp>
        </p:grpSp>
        <p:cxnSp>
          <p:nvCxnSpPr>
            <p:cNvPr id="29" name="直接连接符 28"/>
            <p:cNvCxnSpPr/>
            <p:nvPr/>
          </p:nvCxnSpPr>
          <p:spPr>
            <a:xfrm>
              <a:off x="6369033" y="2817090"/>
              <a:ext cx="0" cy="674259"/>
            </a:xfrm>
            <a:prstGeom prst="line">
              <a:avLst/>
            </a:prstGeom>
            <a:ln>
              <a:solidFill>
                <a:schemeClr val="tx1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直接连接符 29"/>
            <p:cNvCxnSpPr/>
            <p:nvPr/>
          </p:nvCxnSpPr>
          <p:spPr>
            <a:xfrm>
              <a:off x="6946302" y="2812477"/>
              <a:ext cx="0" cy="674259"/>
            </a:xfrm>
            <a:prstGeom prst="line">
              <a:avLst/>
            </a:prstGeom>
            <a:ln>
              <a:solidFill>
                <a:schemeClr val="tx1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直接箭头连接符 31"/>
            <p:cNvCxnSpPr/>
            <p:nvPr/>
          </p:nvCxnSpPr>
          <p:spPr>
            <a:xfrm>
              <a:off x="6382327" y="2992582"/>
              <a:ext cx="563975" cy="0"/>
            </a:xfrm>
            <a:prstGeom prst="straightConnector1">
              <a:avLst/>
            </a:prstGeom>
            <a:ln>
              <a:solidFill>
                <a:schemeClr val="tx1"/>
              </a:solidFill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37" name="组合 36"/>
            <p:cNvGrpSpPr/>
            <p:nvPr/>
          </p:nvGrpSpPr>
          <p:grpSpPr>
            <a:xfrm>
              <a:off x="8691409" y="3094188"/>
              <a:ext cx="632690" cy="394580"/>
              <a:chOff x="3302001" y="6331531"/>
              <a:chExt cx="632690" cy="394580"/>
            </a:xfrm>
          </p:grpSpPr>
          <p:sp>
            <p:nvSpPr>
              <p:cNvPr id="41" name="矩形 40"/>
              <p:cNvSpPr/>
              <p:nvPr/>
            </p:nvSpPr>
            <p:spPr>
              <a:xfrm>
                <a:off x="3888508" y="6336145"/>
                <a:ext cx="46183" cy="389966"/>
              </a:xfrm>
              <a:prstGeom prst="rect">
                <a:avLst/>
              </a:prstGeom>
              <a:no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宋体" panose="02010600030101010101" pitchFamily="2" charset="-122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42" name="矩形 41"/>
              <p:cNvSpPr/>
              <p:nvPr/>
            </p:nvSpPr>
            <p:spPr>
              <a:xfrm>
                <a:off x="3302001" y="6331531"/>
                <a:ext cx="46183" cy="389966"/>
              </a:xfrm>
              <a:prstGeom prst="rect">
                <a:avLst/>
              </a:prstGeom>
              <a:no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宋体" panose="02010600030101010101" pitchFamily="2" charset="-122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47" name="文本框 46"/>
            <p:cNvSpPr txBox="1"/>
            <p:nvPr/>
          </p:nvSpPr>
          <p:spPr>
            <a:xfrm>
              <a:off x="6423898" y="2734555"/>
              <a:ext cx="767509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11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rPr>
                <a:t>10ms</a:t>
              </a:r>
              <a:endParaRPr kumimoji="0" lang="zh-CN" alt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endParaRPr>
            </a:p>
          </p:txBody>
        </p:sp>
      </p:grp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E77E41A-3222-472D-9E0D-CAE005F31005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Damping Ring</a:t>
            </a:r>
            <a:endParaRPr lang="zh-CN" altLang="en-US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941032" y="1690688"/>
            <a:ext cx="856318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Positron bunches will be injected into a damping ring at 1.1 GeV.</a:t>
            </a:r>
            <a:endParaRPr kumimoji="0" lang="zh-CN" alt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graphicFrame>
        <p:nvGraphicFramePr>
          <p:cNvPr id="7" name="表格 6"/>
          <p:cNvGraphicFramePr>
            <a:graphicFrameLocks noGrp="1"/>
          </p:cNvGraphicFramePr>
          <p:nvPr/>
        </p:nvGraphicFramePr>
        <p:xfrm>
          <a:off x="940063" y="2573040"/>
          <a:ext cx="4395417" cy="7416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91284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8257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altLang="zh-CN" sz="18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Damping ring circumference</a:t>
                      </a:r>
                      <a:endParaRPr lang="zh-CN" altLang="en-US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150 m</a:t>
                      </a:r>
                      <a:endParaRPr lang="zh-CN" altLang="en-US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altLang="zh-CN" sz="18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Store time of the bunches: </a:t>
                      </a:r>
                      <a:endParaRPr lang="zh-CN" altLang="en-US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 </a:t>
                      </a:r>
                      <a:r>
                        <a:rPr lang="en-US" altLang="zh-CN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ms</a:t>
                      </a:r>
                      <a:endParaRPr lang="zh-CN" altLang="en-US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54" name="矩形 53"/>
          <p:cNvSpPr/>
          <p:nvPr/>
        </p:nvSpPr>
        <p:spPr>
          <a:xfrm>
            <a:off x="884141" y="3953828"/>
            <a:ext cx="4504244" cy="25380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The bunches are injected into the damping ring  with the same frequency as bunches in the </a:t>
            </a:r>
            <a:r>
              <a:rPr kumimoji="0" lang="en-US" sz="16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Linac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;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For 200 Hz or double-bunch mode, more bunches will be stored in the damping ring;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Each bunch which cooled for 20 </a:t>
            </a:r>
            <a:r>
              <a:rPr kumimoji="0" lang="en-US" sz="16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ms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will be extracted and re-injected into the </a:t>
            </a:r>
            <a:r>
              <a:rPr kumimoji="0" lang="en-US" sz="16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linac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. 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With small changes, the cooling time of the bunches can be increased by holding more bunches in the damping ring.</a:t>
            </a:r>
          </a:p>
        </p:txBody>
      </p:sp>
      <p:grpSp>
        <p:nvGrpSpPr>
          <p:cNvPr id="31" name="组合 30"/>
          <p:cNvGrpSpPr/>
          <p:nvPr/>
        </p:nvGrpSpPr>
        <p:grpSpPr>
          <a:xfrm>
            <a:off x="7001372" y="2448063"/>
            <a:ext cx="4592865" cy="4290760"/>
            <a:chOff x="7001372" y="2448063"/>
            <a:chExt cx="4592865" cy="4290760"/>
          </a:xfrm>
        </p:grpSpPr>
        <p:grpSp>
          <p:nvGrpSpPr>
            <p:cNvPr id="51" name="组合 50"/>
            <p:cNvGrpSpPr/>
            <p:nvPr/>
          </p:nvGrpSpPr>
          <p:grpSpPr>
            <a:xfrm>
              <a:off x="7001372" y="5999913"/>
              <a:ext cx="2502842" cy="738910"/>
              <a:chOff x="7730836" y="5500633"/>
              <a:chExt cx="2122123" cy="738910"/>
            </a:xfrm>
          </p:grpSpPr>
          <p:grpSp>
            <p:nvGrpSpPr>
              <p:cNvPr id="26" name="组合 25"/>
              <p:cNvGrpSpPr/>
              <p:nvPr/>
            </p:nvGrpSpPr>
            <p:grpSpPr>
              <a:xfrm>
                <a:off x="7730836" y="5500633"/>
                <a:ext cx="1639454" cy="738910"/>
                <a:chOff x="7730832" y="3690307"/>
                <a:chExt cx="1639454" cy="738910"/>
              </a:xfrm>
            </p:grpSpPr>
            <p:grpSp>
              <p:nvGrpSpPr>
                <p:cNvPr id="27" name="组合 26"/>
                <p:cNvGrpSpPr/>
                <p:nvPr/>
              </p:nvGrpSpPr>
              <p:grpSpPr>
                <a:xfrm>
                  <a:off x="7730832" y="3690307"/>
                  <a:ext cx="1570186" cy="738910"/>
                  <a:chOff x="7730832" y="2817090"/>
                  <a:chExt cx="1570186" cy="738910"/>
                </a:xfrm>
              </p:grpSpPr>
              <p:sp>
                <p:nvSpPr>
                  <p:cNvPr id="29" name="椭圆 28"/>
                  <p:cNvSpPr/>
                  <p:nvPr/>
                </p:nvSpPr>
                <p:spPr>
                  <a:xfrm>
                    <a:off x="8986982" y="2817090"/>
                    <a:ext cx="314036" cy="738910"/>
                  </a:xfrm>
                  <a:prstGeom prst="ellipse">
                    <a:avLst/>
                  </a:prstGeom>
                  <a:noFill/>
                  <a:ln w="38100">
                    <a:solidFill>
                      <a:schemeClr val="accent2">
                        <a:lumMod val="75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zh-CN" altLang="en-US" sz="1800" b="0" i="0" u="none" strike="noStrike" kern="1200" cap="none" spc="0" normalizeH="0" baseline="0" noProof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宋体" panose="02010600030101010101" pitchFamily="2" charset="-122"/>
                      <a:ea typeface="宋体" panose="02010600030101010101" pitchFamily="2" charset="-122"/>
                      <a:cs typeface="+mn-cs"/>
                    </a:endParaRPr>
                  </a:p>
                </p:txBody>
              </p:sp>
              <p:cxnSp>
                <p:nvCxnSpPr>
                  <p:cNvPr id="30" name="直接箭头连接符 29"/>
                  <p:cNvCxnSpPr/>
                  <p:nvPr/>
                </p:nvCxnSpPr>
                <p:spPr>
                  <a:xfrm flipV="1">
                    <a:off x="7730832" y="3186545"/>
                    <a:ext cx="1256150" cy="9236"/>
                  </a:xfrm>
                  <a:prstGeom prst="straightConnector1">
                    <a:avLst/>
                  </a:prstGeom>
                  <a:ln>
                    <a:tailEnd type="triangle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  <p:sp>
              <p:nvSpPr>
                <p:cNvPr id="28" name="椭圆 27"/>
                <p:cNvSpPr/>
                <p:nvPr/>
              </p:nvSpPr>
              <p:spPr>
                <a:xfrm>
                  <a:off x="9250213" y="3995112"/>
                  <a:ext cx="120073" cy="147773"/>
                </a:xfrm>
                <a:prstGeom prst="ellipse">
                  <a:avLst/>
                </a:prstGeom>
                <a:solidFill>
                  <a:srgbClr val="00B05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宋体" panose="02010600030101010101" pitchFamily="2" charset="-122"/>
                    <a:ea typeface="宋体" panose="02010600030101010101" pitchFamily="2" charset="-122"/>
                    <a:cs typeface="+mn-cs"/>
                  </a:endParaRPr>
                </a:p>
              </p:txBody>
            </p:sp>
          </p:grpSp>
          <p:cxnSp>
            <p:nvCxnSpPr>
              <p:cNvPr id="32" name="直接箭头连接符 31"/>
              <p:cNvCxnSpPr/>
              <p:nvPr/>
            </p:nvCxnSpPr>
            <p:spPr>
              <a:xfrm flipV="1">
                <a:off x="9305641" y="5874706"/>
                <a:ext cx="547318" cy="376"/>
              </a:xfrm>
              <a:prstGeom prst="straightConnector1">
                <a:avLst/>
              </a:prstGeom>
              <a:ln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3" name="椭圆 32"/>
              <p:cNvSpPr/>
              <p:nvPr/>
            </p:nvSpPr>
            <p:spPr>
              <a:xfrm>
                <a:off x="8922329" y="5805437"/>
                <a:ext cx="120073" cy="147773"/>
              </a:xfrm>
              <a:prstGeom prst="ellipse">
                <a:avLst/>
              </a:prstGeom>
              <a:solidFill>
                <a:srgbClr val="00B0F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宋体" panose="02010600030101010101" pitchFamily="2" charset="-122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35" name="椭圆 34"/>
              <p:cNvSpPr/>
              <p:nvPr/>
            </p:nvSpPr>
            <p:spPr>
              <a:xfrm>
                <a:off x="9633521" y="5805437"/>
                <a:ext cx="120073" cy="147773"/>
              </a:xfrm>
              <a:prstGeom prst="ellipse">
                <a:avLst/>
              </a:prstGeom>
              <a:solidFill>
                <a:srgbClr val="FF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宋体" panose="02010600030101010101" pitchFamily="2" charset="-122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36" name="椭圆 35"/>
              <p:cNvSpPr/>
              <p:nvPr/>
            </p:nvSpPr>
            <p:spPr>
              <a:xfrm>
                <a:off x="8811496" y="5805436"/>
                <a:ext cx="120073" cy="147773"/>
              </a:xfrm>
              <a:prstGeom prst="ellipse">
                <a:avLst/>
              </a:pr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宋体" panose="02010600030101010101" pitchFamily="2" charset="-122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50" name="组合 49"/>
            <p:cNvGrpSpPr/>
            <p:nvPr/>
          </p:nvGrpSpPr>
          <p:grpSpPr>
            <a:xfrm>
              <a:off x="7001374" y="2448063"/>
              <a:ext cx="1851881" cy="738910"/>
              <a:chOff x="7730836" y="2817090"/>
              <a:chExt cx="1570182" cy="738910"/>
            </a:xfrm>
          </p:grpSpPr>
          <p:grpSp>
            <p:nvGrpSpPr>
              <p:cNvPr id="11" name="组合 10"/>
              <p:cNvGrpSpPr/>
              <p:nvPr/>
            </p:nvGrpSpPr>
            <p:grpSpPr>
              <a:xfrm>
                <a:off x="7730836" y="2817090"/>
                <a:ext cx="1570182" cy="738910"/>
                <a:chOff x="7730836" y="2817090"/>
                <a:chExt cx="1570182" cy="738910"/>
              </a:xfrm>
            </p:grpSpPr>
            <p:sp>
              <p:nvSpPr>
                <p:cNvPr id="6" name="椭圆 5"/>
                <p:cNvSpPr/>
                <p:nvPr/>
              </p:nvSpPr>
              <p:spPr>
                <a:xfrm>
                  <a:off x="8986982" y="2817090"/>
                  <a:ext cx="314036" cy="738910"/>
                </a:xfrm>
                <a:prstGeom prst="ellipse">
                  <a:avLst/>
                </a:prstGeom>
                <a:noFill/>
                <a:ln w="38100">
                  <a:solidFill>
                    <a:schemeClr val="accent2">
                      <a:lumMod val="7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宋体" panose="02010600030101010101" pitchFamily="2" charset="-122"/>
                    <a:ea typeface="宋体" panose="02010600030101010101" pitchFamily="2" charset="-122"/>
                    <a:cs typeface="+mn-cs"/>
                  </a:endParaRPr>
                </a:p>
              </p:txBody>
            </p:sp>
            <p:cxnSp>
              <p:nvCxnSpPr>
                <p:cNvPr id="8" name="直接箭头连接符 7"/>
                <p:cNvCxnSpPr/>
                <p:nvPr/>
              </p:nvCxnSpPr>
              <p:spPr>
                <a:xfrm flipV="1">
                  <a:off x="7730836" y="3186545"/>
                  <a:ext cx="1256146" cy="9626"/>
                </a:xfrm>
                <a:prstGeom prst="straightConnector1">
                  <a:avLst/>
                </a:prstGeom>
                <a:ln>
                  <a:tailEnd type="triangle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10" name="椭圆 9"/>
                <p:cNvSpPr/>
                <p:nvPr/>
              </p:nvSpPr>
              <p:spPr>
                <a:xfrm>
                  <a:off x="8922330" y="3112653"/>
                  <a:ext cx="120073" cy="147773"/>
                </a:xfrm>
                <a:prstGeom prst="ellipse">
                  <a:avLst/>
                </a:prstGeom>
                <a:solidFill>
                  <a:srgbClr val="FF000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宋体" panose="02010600030101010101" pitchFamily="2" charset="-122"/>
                    <a:ea typeface="宋体" panose="02010600030101010101" pitchFamily="2" charset="-122"/>
                    <a:cs typeface="+mn-cs"/>
                  </a:endParaRPr>
                </a:p>
              </p:txBody>
            </p:sp>
          </p:grpSp>
          <p:sp>
            <p:nvSpPr>
              <p:cNvPr id="38" name="椭圆 37"/>
              <p:cNvSpPr/>
              <p:nvPr/>
            </p:nvSpPr>
            <p:spPr>
              <a:xfrm>
                <a:off x="8474373" y="3117664"/>
                <a:ext cx="120073" cy="147773"/>
              </a:xfrm>
              <a:prstGeom prst="ellipse">
                <a:avLst/>
              </a:prstGeom>
              <a:solidFill>
                <a:srgbClr val="00B0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宋体" panose="02010600030101010101" pitchFamily="2" charset="-122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39" name="椭圆 38"/>
              <p:cNvSpPr/>
              <p:nvPr/>
            </p:nvSpPr>
            <p:spPr>
              <a:xfrm>
                <a:off x="7961757" y="3122285"/>
                <a:ext cx="120073" cy="147773"/>
              </a:xfrm>
              <a:prstGeom prst="ellipse">
                <a:avLst/>
              </a:prstGeom>
              <a:solidFill>
                <a:srgbClr val="00B0F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宋体" panose="02010600030101010101" pitchFamily="2" charset="-122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49" name="组合 48"/>
            <p:cNvGrpSpPr/>
            <p:nvPr/>
          </p:nvGrpSpPr>
          <p:grpSpPr>
            <a:xfrm>
              <a:off x="7017711" y="3343996"/>
              <a:ext cx="1933584" cy="738910"/>
              <a:chOff x="7730836" y="3690307"/>
              <a:chExt cx="1639457" cy="738910"/>
            </a:xfrm>
          </p:grpSpPr>
          <p:grpSp>
            <p:nvGrpSpPr>
              <p:cNvPr id="17" name="组合 16"/>
              <p:cNvGrpSpPr/>
              <p:nvPr/>
            </p:nvGrpSpPr>
            <p:grpSpPr>
              <a:xfrm>
                <a:off x="7730836" y="3690307"/>
                <a:ext cx="1639457" cy="738910"/>
                <a:chOff x="7730836" y="3690307"/>
                <a:chExt cx="1639457" cy="738910"/>
              </a:xfrm>
            </p:grpSpPr>
            <p:grpSp>
              <p:nvGrpSpPr>
                <p:cNvPr id="12" name="组合 11"/>
                <p:cNvGrpSpPr/>
                <p:nvPr/>
              </p:nvGrpSpPr>
              <p:grpSpPr>
                <a:xfrm>
                  <a:off x="7730836" y="3690307"/>
                  <a:ext cx="1639457" cy="738910"/>
                  <a:chOff x="7730836" y="2817090"/>
                  <a:chExt cx="1639457" cy="738910"/>
                </a:xfrm>
              </p:grpSpPr>
              <p:sp>
                <p:nvSpPr>
                  <p:cNvPr id="13" name="椭圆 12"/>
                  <p:cNvSpPr/>
                  <p:nvPr/>
                </p:nvSpPr>
                <p:spPr>
                  <a:xfrm>
                    <a:off x="8986982" y="2817090"/>
                    <a:ext cx="314036" cy="738910"/>
                  </a:xfrm>
                  <a:prstGeom prst="ellipse">
                    <a:avLst/>
                  </a:prstGeom>
                  <a:noFill/>
                  <a:ln w="38100">
                    <a:solidFill>
                      <a:schemeClr val="accent2">
                        <a:lumMod val="75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zh-CN" altLang="en-US" sz="1800" b="0" i="0" u="none" strike="noStrike" kern="1200" cap="none" spc="0" normalizeH="0" baseline="0" noProof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宋体" panose="02010600030101010101" pitchFamily="2" charset="-122"/>
                      <a:ea typeface="宋体" panose="02010600030101010101" pitchFamily="2" charset="-122"/>
                      <a:cs typeface="+mn-cs"/>
                    </a:endParaRPr>
                  </a:p>
                </p:txBody>
              </p:sp>
              <p:cxnSp>
                <p:nvCxnSpPr>
                  <p:cNvPr id="14" name="直接箭头连接符 13"/>
                  <p:cNvCxnSpPr/>
                  <p:nvPr/>
                </p:nvCxnSpPr>
                <p:spPr>
                  <a:xfrm>
                    <a:off x="7730836" y="3186545"/>
                    <a:ext cx="1256146" cy="0"/>
                  </a:xfrm>
                  <a:prstGeom prst="straightConnector1">
                    <a:avLst/>
                  </a:prstGeom>
                  <a:ln>
                    <a:tailEnd type="triangle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sp>
                <p:nvSpPr>
                  <p:cNvPr id="15" name="椭圆 14"/>
                  <p:cNvSpPr/>
                  <p:nvPr/>
                </p:nvSpPr>
                <p:spPr>
                  <a:xfrm>
                    <a:off x="9250220" y="3129696"/>
                    <a:ext cx="120073" cy="147773"/>
                  </a:xfrm>
                  <a:prstGeom prst="ellipse">
                    <a:avLst/>
                  </a:prstGeom>
                  <a:solidFill>
                    <a:srgbClr val="FF0000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zh-CN" altLang="en-US" sz="18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宋体" panose="02010600030101010101" pitchFamily="2" charset="-122"/>
                      <a:ea typeface="宋体" panose="02010600030101010101" pitchFamily="2" charset="-122"/>
                      <a:cs typeface="+mn-cs"/>
                    </a:endParaRPr>
                  </a:p>
                </p:txBody>
              </p:sp>
            </p:grpSp>
            <p:sp>
              <p:nvSpPr>
                <p:cNvPr id="16" name="椭圆 15"/>
                <p:cNvSpPr/>
                <p:nvPr/>
              </p:nvSpPr>
              <p:spPr>
                <a:xfrm>
                  <a:off x="8922332" y="3999734"/>
                  <a:ext cx="120073" cy="147773"/>
                </a:xfrm>
                <a:prstGeom prst="ellipse">
                  <a:avLst/>
                </a:prstGeom>
                <a:solidFill>
                  <a:srgbClr val="00B05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宋体" panose="02010600030101010101" pitchFamily="2" charset="-122"/>
                    <a:ea typeface="宋体" panose="02010600030101010101" pitchFamily="2" charset="-122"/>
                    <a:cs typeface="+mn-cs"/>
                  </a:endParaRPr>
                </a:p>
              </p:txBody>
            </p:sp>
          </p:grpSp>
          <p:sp>
            <p:nvSpPr>
              <p:cNvPr id="40" name="椭圆 39"/>
              <p:cNvSpPr/>
              <p:nvPr/>
            </p:nvSpPr>
            <p:spPr>
              <a:xfrm>
                <a:off x="8474372" y="3995112"/>
                <a:ext cx="120073" cy="147773"/>
              </a:xfrm>
              <a:prstGeom prst="ellipse">
                <a:avLst/>
              </a:prstGeom>
              <a:solidFill>
                <a:srgbClr val="00B0F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宋体" panose="02010600030101010101" pitchFamily="2" charset="-122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45" name="椭圆 44"/>
              <p:cNvSpPr/>
              <p:nvPr/>
            </p:nvSpPr>
            <p:spPr>
              <a:xfrm>
                <a:off x="7952516" y="3999733"/>
                <a:ext cx="120073" cy="147773"/>
              </a:xfrm>
              <a:prstGeom prst="ellipse">
                <a:avLst/>
              </a:pr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宋体" panose="02010600030101010101" pitchFamily="2" charset="-122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48" name="组合 47"/>
            <p:cNvGrpSpPr/>
            <p:nvPr/>
          </p:nvGrpSpPr>
          <p:grpSpPr>
            <a:xfrm>
              <a:off x="7069463" y="4243268"/>
              <a:ext cx="2434755" cy="738910"/>
              <a:chOff x="7730836" y="4553904"/>
              <a:chExt cx="2113038" cy="738910"/>
            </a:xfrm>
          </p:grpSpPr>
          <p:grpSp>
            <p:nvGrpSpPr>
              <p:cNvPr id="34" name="组合 33"/>
              <p:cNvGrpSpPr/>
              <p:nvPr/>
            </p:nvGrpSpPr>
            <p:grpSpPr>
              <a:xfrm>
                <a:off x="7730836" y="4553904"/>
                <a:ext cx="2113038" cy="738910"/>
                <a:chOff x="7730836" y="4553904"/>
                <a:chExt cx="2113038" cy="738910"/>
              </a:xfrm>
            </p:grpSpPr>
            <p:grpSp>
              <p:nvGrpSpPr>
                <p:cNvPr id="18" name="组合 17"/>
                <p:cNvGrpSpPr/>
                <p:nvPr/>
              </p:nvGrpSpPr>
              <p:grpSpPr>
                <a:xfrm>
                  <a:off x="7730836" y="4553904"/>
                  <a:ext cx="1608126" cy="738910"/>
                  <a:chOff x="7744688" y="3690307"/>
                  <a:chExt cx="1608126" cy="738910"/>
                </a:xfrm>
              </p:grpSpPr>
              <p:grpSp>
                <p:nvGrpSpPr>
                  <p:cNvPr id="19" name="组合 18"/>
                  <p:cNvGrpSpPr/>
                  <p:nvPr/>
                </p:nvGrpSpPr>
                <p:grpSpPr>
                  <a:xfrm>
                    <a:off x="7744688" y="3690307"/>
                    <a:ext cx="1608126" cy="738910"/>
                    <a:chOff x="7744688" y="2817090"/>
                    <a:chExt cx="1608126" cy="738910"/>
                  </a:xfrm>
                </p:grpSpPr>
                <p:sp>
                  <p:nvSpPr>
                    <p:cNvPr id="21" name="椭圆 20"/>
                    <p:cNvSpPr/>
                    <p:nvPr/>
                  </p:nvSpPr>
                  <p:spPr>
                    <a:xfrm>
                      <a:off x="8986982" y="2817090"/>
                      <a:ext cx="314036" cy="738910"/>
                    </a:xfrm>
                    <a:prstGeom prst="ellipse">
                      <a:avLst/>
                    </a:prstGeom>
                    <a:noFill/>
                    <a:ln w="38100">
                      <a:solidFill>
                        <a:schemeClr val="accent2">
                          <a:lumMod val="7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zh-CN" altLang="en-US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宋体" panose="02010600030101010101" pitchFamily="2" charset="-122"/>
                        <a:ea typeface="宋体" panose="02010600030101010101" pitchFamily="2" charset="-122"/>
                        <a:cs typeface="+mn-cs"/>
                      </a:endParaRPr>
                    </a:p>
                  </p:txBody>
                </p:sp>
                <p:cxnSp>
                  <p:nvCxnSpPr>
                    <p:cNvPr id="22" name="直接箭头连接符 21"/>
                    <p:cNvCxnSpPr/>
                    <p:nvPr/>
                  </p:nvCxnSpPr>
                  <p:spPr>
                    <a:xfrm>
                      <a:off x="7744688" y="3186544"/>
                      <a:ext cx="1242294" cy="1"/>
                    </a:xfrm>
                    <a:prstGeom prst="straightConnector1">
                      <a:avLst/>
                    </a:prstGeom>
                    <a:ln>
                      <a:tailEnd type="triangle"/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sp>
                  <p:nvSpPr>
                    <p:cNvPr id="23" name="椭圆 22"/>
                    <p:cNvSpPr/>
                    <p:nvPr/>
                  </p:nvSpPr>
                  <p:spPr>
                    <a:xfrm>
                      <a:off x="9232741" y="3120058"/>
                      <a:ext cx="120073" cy="147773"/>
                    </a:xfrm>
                    <a:prstGeom prst="ellipse">
                      <a:avLst/>
                    </a:prstGeom>
                    <a:solidFill>
                      <a:srgbClr val="FF0000"/>
                    </a:solidFill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zh-CN" altLang="en-US" sz="1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宋体" panose="02010600030101010101" pitchFamily="2" charset="-122"/>
                        <a:ea typeface="宋体" panose="02010600030101010101" pitchFamily="2" charset="-122"/>
                        <a:cs typeface="+mn-cs"/>
                      </a:endParaRPr>
                    </a:p>
                  </p:txBody>
                </p:sp>
              </p:grpSp>
              <p:sp>
                <p:nvSpPr>
                  <p:cNvPr id="20" name="椭圆 19"/>
                  <p:cNvSpPr/>
                  <p:nvPr/>
                </p:nvSpPr>
                <p:spPr>
                  <a:xfrm>
                    <a:off x="8922176" y="3998614"/>
                    <a:ext cx="120073" cy="147773"/>
                  </a:xfrm>
                  <a:prstGeom prst="ellipse">
                    <a:avLst/>
                  </a:prstGeom>
                  <a:solidFill>
                    <a:srgbClr val="00B050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zh-CN" altLang="en-US" sz="18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宋体" panose="02010600030101010101" pitchFamily="2" charset="-122"/>
                      <a:ea typeface="宋体" panose="02010600030101010101" pitchFamily="2" charset="-122"/>
                      <a:cs typeface="+mn-cs"/>
                    </a:endParaRPr>
                  </a:p>
                </p:txBody>
              </p:sp>
            </p:grpSp>
            <p:cxnSp>
              <p:nvCxnSpPr>
                <p:cNvPr id="24" name="直接箭头连接符 23"/>
                <p:cNvCxnSpPr/>
                <p:nvPr/>
              </p:nvCxnSpPr>
              <p:spPr>
                <a:xfrm>
                  <a:off x="9351818" y="4923358"/>
                  <a:ext cx="492056" cy="0"/>
                </a:xfrm>
                <a:prstGeom prst="straightConnector1">
                  <a:avLst/>
                </a:prstGeom>
                <a:ln>
                  <a:tailEnd type="triangle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25" name="椭圆 24"/>
                <p:cNvSpPr/>
                <p:nvPr/>
              </p:nvSpPr>
              <p:spPr>
                <a:xfrm>
                  <a:off x="8793016" y="4862212"/>
                  <a:ext cx="120073" cy="147773"/>
                </a:xfrm>
                <a:prstGeom prst="ellipse">
                  <a:avLst/>
                </a:prstGeom>
                <a:solidFill>
                  <a:srgbClr val="00B0F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宋体" panose="02010600030101010101" pitchFamily="2" charset="-122"/>
                    <a:ea typeface="宋体" panose="02010600030101010101" pitchFamily="2" charset="-122"/>
                    <a:cs typeface="+mn-cs"/>
                  </a:endParaRPr>
                </a:p>
              </p:txBody>
            </p:sp>
          </p:grpSp>
          <p:sp>
            <p:nvSpPr>
              <p:cNvPr id="46" name="椭圆 45"/>
              <p:cNvSpPr/>
              <p:nvPr/>
            </p:nvSpPr>
            <p:spPr>
              <a:xfrm>
                <a:off x="8412396" y="4862211"/>
                <a:ext cx="120073" cy="147773"/>
              </a:xfrm>
              <a:prstGeom prst="ellipse">
                <a:avLst/>
              </a:pr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宋体" panose="02010600030101010101" pitchFamily="2" charset="-122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44" name="文本框 43"/>
            <p:cNvSpPr txBox="1"/>
            <p:nvPr/>
          </p:nvSpPr>
          <p:spPr>
            <a:xfrm>
              <a:off x="9825037" y="2658556"/>
              <a:ext cx="1467655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16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rPr>
                <a:t>T=0</a:t>
              </a:r>
              <a:endParaRPr kumimoji="0" lang="zh-CN" alt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endParaRPr>
            </a:p>
          </p:txBody>
        </p:sp>
        <p:sp>
          <p:nvSpPr>
            <p:cNvPr id="55" name="文本框 54"/>
            <p:cNvSpPr txBox="1"/>
            <p:nvPr/>
          </p:nvSpPr>
          <p:spPr>
            <a:xfrm>
              <a:off x="9836319" y="3444230"/>
              <a:ext cx="1467655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16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rPr>
                <a:t>T=10ms</a:t>
              </a:r>
              <a:endParaRPr kumimoji="0" lang="zh-CN" alt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endParaRPr>
            </a:p>
          </p:txBody>
        </p:sp>
        <p:sp>
          <p:nvSpPr>
            <p:cNvPr id="56" name="文本框 55"/>
            <p:cNvSpPr txBox="1"/>
            <p:nvPr/>
          </p:nvSpPr>
          <p:spPr>
            <a:xfrm>
              <a:off x="9825036" y="4439816"/>
              <a:ext cx="1467655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16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rPr>
                <a:t>T=20ms-250ns</a:t>
              </a:r>
              <a:endParaRPr kumimoji="0" lang="zh-CN" alt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endParaRPr>
            </a:p>
          </p:txBody>
        </p:sp>
        <p:sp>
          <p:nvSpPr>
            <p:cNvPr id="57" name="文本框 56"/>
            <p:cNvSpPr txBox="1"/>
            <p:nvPr/>
          </p:nvSpPr>
          <p:spPr>
            <a:xfrm>
              <a:off x="9836319" y="5268072"/>
              <a:ext cx="1467655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16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rPr>
                <a:t>T=20 </a:t>
              </a:r>
              <a:r>
                <a:rPr kumimoji="0" lang="en-US" altLang="zh-CN" sz="1600" b="0" i="0" u="none" strike="noStrike" kern="1200" cap="none" spc="0" normalizeH="0" baseline="0" noProof="0" dirty="0" err="1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rPr>
                <a:t>ms</a:t>
              </a:r>
              <a:endParaRPr kumimoji="0" lang="zh-CN" alt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endParaRPr>
            </a:p>
          </p:txBody>
        </p:sp>
        <p:grpSp>
          <p:nvGrpSpPr>
            <p:cNvPr id="52" name="组合 51"/>
            <p:cNvGrpSpPr/>
            <p:nvPr/>
          </p:nvGrpSpPr>
          <p:grpSpPr>
            <a:xfrm>
              <a:off x="7069463" y="5052751"/>
              <a:ext cx="2434755" cy="738910"/>
              <a:chOff x="7730836" y="4553904"/>
              <a:chExt cx="2113038" cy="738910"/>
            </a:xfrm>
          </p:grpSpPr>
          <p:grpSp>
            <p:nvGrpSpPr>
              <p:cNvPr id="53" name="组合 52"/>
              <p:cNvGrpSpPr/>
              <p:nvPr/>
            </p:nvGrpSpPr>
            <p:grpSpPr>
              <a:xfrm>
                <a:off x="7730836" y="4553904"/>
                <a:ext cx="2113038" cy="738910"/>
                <a:chOff x="7730836" y="4553904"/>
                <a:chExt cx="2113038" cy="738910"/>
              </a:xfrm>
            </p:grpSpPr>
            <p:grpSp>
              <p:nvGrpSpPr>
                <p:cNvPr id="59" name="组合 58"/>
                <p:cNvGrpSpPr/>
                <p:nvPr/>
              </p:nvGrpSpPr>
              <p:grpSpPr>
                <a:xfrm>
                  <a:off x="7730836" y="4553904"/>
                  <a:ext cx="1720023" cy="738910"/>
                  <a:chOff x="7744688" y="3690307"/>
                  <a:chExt cx="1720023" cy="738910"/>
                </a:xfrm>
              </p:grpSpPr>
              <p:grpSp>
                <p:nvGrpSpPr>
                  <p:cNvPr id="62" name="组合 61"/>
                  <p:cNvGrpSpPr/>
                  <p:nvPr/>
                </p:nvGrpSpPr>
                <p:grpSpPr>
                  <a:xfrm>
                    <a:off x="7744688" y="3690307"/>
                    <a:ext cx="1720023" cy="738910"/>
                    <a:chOff x="7744688" y="2817090"/>
                    <a:chExt cx="1720023" cy="738910"/>
                  </a:xfrm>
                </p:grpSpPr>
                <p:sp>
                  <p:nvSpPr>
                    <p:cNvPr id="64" name="椭圆 63"/>
                    <p:cNvSpPr/>
                    <p:nvPr/>
                  </p:nvSpPr>
                  <p:spPr>
                    <a:xfrm>
                      <a:off x="8986982" y="2817090"/>
                      <a:ext cx="314036" cy="738910"/>
                    </a:xfrm>
                    <a:prstGeom prst="ellipse">
                      <a:avLst/>
                    </a:prstGeom>
                    <a:noFill/>
                    <a:ln w="38100">
                      <a:solidFill>
                        <a:schemeClr val="accent2">
                          <a:lumMod val="7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zh-CN" altLang="en-US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宋体" panose="02010600030101010101" pitchFamily="2" charset="-122"/>
                        <a:ea typeface="宋体" panose="02010600030101010101" pitchFamily="2" charset="-122"/>
                        <a:cs typeface="+mn-cs"/>
                      </a:endParaRPr>
                    </a:p>
                  </p:txBody>
                </p:sp>
                <p:cxnSp>
                  <p:nvCxnSpPr>
                    <p:cNvPr id="65" name="直接箭头连接符 64"/>
                    <p:cNvCxnSpPr/>
                    <p:nvPr/>
                  </p:nvCxnSpPr>
                  <p:spPr>
                    <a:xfrm>
                      <a:off x="7744688" y="3186544"/>
                      <a:ext cx="1242294" cy="1"/>
                    </a:xfrm>
                    <a:prstGeom prst="straightConnector1">
                      <a:avLst/>
                    </a:prstGeom>
                    <a:ln>
                      <a:tailEnd type="triangle"/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sp>
                  <p:nvSpPr>
                    <p:cNvPr id="66" name="椭圆 65"/>
                    <p:cNvSpPr/>
                    <p:nvPr/>
                  </p:nvSpPr>
                  <p:spPr>
                    <a:xfrm>
                      <a:off x="9344638" y="3120434"/>
                      <a:ext cx="120073" cy="147773"/>
                    </a:xfrm>
                    <a:prstGeom prst="ellipse">
                      <a:avLst/>
                    </a:prstGeom>
                    <a:solidFill>
                      <a:srgbClr val="FF0000"/>
                    </a:solidFill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zh-CN" altLang="en-US" sz="1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宋体" panose="02010600030101010101" pitchFamily="2" charset="-122"/>
                        <a:ea typeface="宋体" panose="02010600030101010101" pitchFamily="2" charset="-122"/>
                        <a:cs typeface="+mn-cs"/>
                      </a:endParaRPr>
                    </a:p>
                  </p:txBody>
                </p:sp>
              </p:grpSp>
              <p:sp>
                <p:nvSpPr>
                  <p:cNvPr id="63" name="椭圆 62"/>
                  <p:cNvSpPr/>
                  <p:nvPr/>
                </p:nvSpPr>
                <p:spPr>
                  <a:xfrm>
                    <a:off x="9235082" y="3988982"/>
                    <a:ext cx="120073" cy="147773"/>
                  </a:xfrm>
                  <a:prstGeom prst="ellipse">
                    <a:avLst/>
                  </a:prstGeom>
                  <a:solidFill>
                    <a:srgbClr val="00B050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zh-CN" altLang="en-US" sz="18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宋体" panose="02010600030101010101" pitchFamily="2" charset="-122"/>
                      <a:ea typeface="宋体" panose="02010600030101010101" pitchFamily="2" charset="-122"/>
                      <a:cs typeface="+mn-cs"/>
                    </a:endParaRPr>
                  </a:p>
                </p:txBody>
              </p:sp>
            </p:grpSp>
            <p:cxnSp>
              <p:nvCxnSpPr>
                <p:cNvPr id="60" name="直接箭头连接符 59"/>
                <p:cNvCxnSpPr/>
                <p:nvPr/>
              </p:nvCxnSpPr>
              <p:spPr>
                <a:xfrm>
                  <a:off x="9351818" y="4923358"/>
                  <a:ext cx="492056" cy="0"/>
                </a:xfrm>
                <a:prstGeom prst="straightConnector1">
                  <a:avLst/>
                </a:prstGeom>
                <a:ln>
                  <a:tailEnd type="triangle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61" name="椭圆 60"/>
                <p:cNvSpPr/>
                <p:nvPr/>
              </p:nvSpPr>
              <p:spPr>
                <a:xfrm>
                  <a:off x="8897453" y="4853908"/>
                  <a:ext cx="120073" cy="147773"/>
                </a:xfrm>
                <a:prstGeom prst="ellipse">
                  <a:avLst/>
                </a:prstGeom>
                <a:solidFill>
                  <a:srgbClr val="00B0F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宋体" panose="02010600030101010101" pitchFamily="2" charset="-122"/>
                    <a:ea typeface="宋体" panose="02010600030101010101" pitchFamily="2" charset="-122"/>
                    <a:cs typeface="+mn-cs"/>
                  </a:endParaRPr>
                </a:p>
              </p:txBody>
            </p:sp>
          </p:grpSp>
          <p:sp>
            <p:nvSpPr>
              <p:cNvPr id="58" name="椭圆 57"/>
              <p:cNvSpPr/>
              <p:nvPr/>
            </p:nvSpPr>
            <p:spPr>
              <a:xfrm>
                <a:off x="8465129" y="4863324"/>
                <a:ext cx="120073" cy="147773"/>
              </a:xfrm>
              <a:prstGeom prst="ellipse">
                <a:avLst/>
              </a:pr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宋体" panose="02010600030101010101" pitchFamily="2" charset="-122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67" name="文本框 66"/>
            <p:cNvSpPr txBox="1"/>
            <p:nvPr/>
          </p:nvSpPr>
          <p:spPr>
            <a:xfrm>
              <a:off x="9859171" y="6137945"/>
              <a:ext cx="173506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16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rPr>
                <a:t>T=30ms-250ns</a:t>
              </a:r>
              <a:endParaRPr kumimoji="0" lang="zh-CN" alt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endParaRPr>
            </a:p>
          </p:txBody>
        </p:sp>
      </p:grp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E77E41A-3222-472D-9E0D-CAE005F31005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 From </a:t>
            </a:r>
            <a:r>
              <a:rPr lang="en-US" altLang="zh-CN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Linac</a:t>
            </a:r>
            <a:r>
              <a:rPr lang="en-US" altLang="zh-CN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to Damping ring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56671" y="1825625"/>
            <a:ext cx="3946865" cy="4351338"/>
          </a:xfrm>
        </p:spPr>
        <p:txBody>
          <a:bodyPr>
            <a:normAutofit fontScale="92500" lnSpcReduction="20000"/>
          </a:bodyPr>
          <a:lstStyle/>
          <a:p>
            <a:r>
              <a:rPr lang="en-US" altLang="zh-CN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Energy: 1.1 GeV</a:t>
            </a:r>
          </a:p>
          <a:p>
            <a:r>
              <a:rPr lang="en-US" altLang="zh-CN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Beam: positron</a:t>
            </a:r>
          </a:p>
          <a:p>
            <a:r>
              <a:rPr lang="en-US" altLang="zh-CN" sz="2400" dirty="0" err="1">
                <a:solidFill>
                  <a:prstClr val="black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Linac</a:t>
            </a:r>
            <a:r>
              <a:rPr lang="en-US" altLang="zh-CN" sz="2400" dirty="0">
                <a:solidFill>
                  <a:prstClr val="black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repetition: 100Hz</a:t>
            </a:r>
          </a:p>
          <a:p>
            <a:r>
              <a:rPr lang="en-US" altLang="zh-CN" sz="2400" dirty="0">
                <a:solidFill>
                  <a:prstClr val="black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Double bunch mode needed for Z</a:t>
            </a:r>
          </a:p>
          <a:p>
            <a:r>
              <a:rPr lang="en-US" altLang="zh-CN" sz="2400" dirty="0">
                <a:solidFill>
                  <a:prstClr val="black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Before damping ring, Energy spread of the beam should be reduced in order to match the RF acceptance of the damping ring.</a:t>
            </a:r>
          </a:p>
          <a:p>
            <a:r>
              <a:rPr lang="en-US" altLang="zh-CN" sz="2400" dirty="0">
                <a:solidFill>
                  <a:prstClr val="black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After damping ring, Bunch of the beam should be reduced to control the energy spread after acceleration.</a:t>
            </a:r>
          </a:p>
          <a:p>
            <a:endParaRPr lang="en-US" altLang="zh-CN" sz="2400" dirty="0">
              <a:solidFill>
                <a:prstClr val="black"/>
              </a:solidFill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endParaRPr lang="zh-CN" alt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856671" y="1690688"/>
            <a:ext cx="3946865" cy="4486275"/>
          </a:xfrm>
          <a:prstGeom prst="rect">
            <a:avLst/>
          </a:prstGeom>
          <a:noFill/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0739" y="3016251"/>
            <a:ext cx="5560474" cy="32521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6" name="表格 5"/>
          <p:cNvGraphicFramePr>
            <a:graphicFrameLocks noGrp="1"/>
          </p:cNvGraphicFramePr>
          <p:nvPr/>
        </p:nvGraphicFramePr>
        <p:xfrm>
          <a:off x="6648136" y="1690688"/>
          <a:ext cx="4395417" cy="11125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91284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8257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altLang="zh-CN" sz="18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Damping ring circumference</a:t>
                      </a:r>
                      <a:endParaRPr lang="zh-CN" altLang="en-US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150 m</a:t>
                      </a:r>
                      <a:endParaRPr lang="zh-CN" altLang="en-US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altLang="zh-CN" sz="18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Store time of the bunches: </a:t>
                      </a:r>
                      <a:endParaRPr lang="zh-CN" altLang="en-US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 </a:t>
                      </a:r>
                      <a:r>
                        <a:rPr lang="en-US" altLang="zh-CN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ms</a:t>
                      </a:r>
                      <a:endParaRPr lang="zh-CN" altLang="en-US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altLang="zh-CN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Bunch number:</a:t>
                      </a:r>
                      <a:endParaRPr lang="zh-CN" altLang="en-US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(maybe 8)</a:t>
                      </a:r>
                      <a:endParaRPr lang="zh-CN" altLang="en-US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E77E41A-3222-472D-9E0D-CAE005F31005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 From </a:t>
            </a:r>
            <a:r>
              <a:rPr lang="en-US" altLang="zh-CN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Linac</a:t>
            </a:r>
            <a:r>
              <a:rPr lang="en-US" altLang="zh-CN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to Damping ring</a:t>
            </a:r>
            <a:endParaRPr lang="zh-CN" altLang="en-US" dirty="0"/>
          </a:p>
        </p:txBody>
      </p:sp>
      <p:pic>
        <p:nvPicPr>
          <p:cNvPr id="8" name="图片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386" y="2017255"/>
            <a:ext cx="6851050" cy="4840745"/>
          </a:xfrm>
          <a:prstGeom prst="rect">
            <a:avLst/>
          </a:prstGeom>
        </p:spPr>
      </p:pic>
      <p:sp>
        <p:nvSpPr>
          <p:cNvPr id="9" name="文本框 8"/>
          <p:cNvSpPr txBox="1"/>
          <p:nvPr/>
        </p:nvSpPr>
        <p:spPr>
          <a:xfrm>
            <a:off x="4378035" y="1832589"/>
            <a:ext cx="138545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Matching</a:t>
            </a:r>
            <a:endParaRPr kumimoji="0" lang="zh-CN" alt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1971964" y="1832589"/>
            <a:ext cx="1016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Arcs</a:t>
            </a:r>
            <a:endParaRPr kumimoji="0" lang="zh-CN" alt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3255818" y="1832589"/>
            <a:ext cx="1016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Chicane</a:t>
            </a:r>
            <a:endParaRPr kumimoji="0" lang="zh-CN" alt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</p:txBody>
      </p:sp>
      <p:pic>
        <p:nvPicPr>
          <p:cNvPr id="12" name="图片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5757" y="2703296"/>
            <a:ext cx="5342857" cy="4000000"/>
          </a:xfrm>
          <a:prstGeom prst="rect">
            <a:avLst/>
          </a:prstGeom>
        </p:spPr>
      </p:pic>
      <p:sp>
        <p:nvSpPr>
          <p:cNvPr id="13" name="文本框 12"/>
          <p:cNvSpPr txBox="1"/>
          <p:nvPr/>
        </p:nvSpPr>
        <p:spPr>
          <a:xfrm>
            <a:off x="6862618" y="1601757"/>
            <a:ext cx="3749964" cy="9220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Chicanes for Bunch length control;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Arcs for geometry design;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Matching for injection </a:t>
            </a:r>
            <a:r>
              <a:rPr kumimoji="0" lang="en-US" altLang="zh-CN" sz="1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twiss</a:t>
            </a:r>
            <a:r>
              <a:rPr kumimoji="0" lang="en-US" altLang="zh-CN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 matching;</a:t>
            </a: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灯片编号占位符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E77E41A-3222-472D-9E0D-CAE005F31005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 From </a:t>
            </a:r>
            <a:r>
              <a:rPr lang="en-US" altLang="zh-CN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Linac</a:t>
            </a:r>
            <a:r>
              <a:rPr lang="en-US" altLang="zh-CN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to Damping ring</a:t>
            </a:r>
            <a:endParaRPr lang="zh-CN" altLang="en-US" dirty="0"/>
          </a:p>
        </p:txBody>
      </p:sp>
      <p:cxnSp>
        <p:nvCxnSpPr>
          <p:cNvPr id="13" name="直接连接符 12"/>
          <p:cNvCxnSpPr/>
          <p:nvPr/>
        </p:nvCxnSpPr>
        <p:spPr>
          <a:xfrm>
            <a:off x="3152737" y="3019039"/>
            <a:ext cx="745984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矩形 13"/>
          <p:cNvSpPr/>
          <p:nvPr/>
        </p:nvSpPr>
        <p:spPr>
          <a:xfrm>
            <a:off x="3152737" y="2692542"/>
            <a:ext cx="101600" cy="652993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7221352" y="2692542"/>
            <a:ext cx="101600" cy="652993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7427604" y="2692542"/>
            <a:ext cx="101600" cy="652993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10506366" y="2692542"/>
            <a:ext cx="101600" cy="652993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4661354" y="2694023"/>
            <a:ext cx="654155" cy="652992"/>
          </a:xfrm>
          <a:prstGeom prst="rect">
            <a:avLst/>
          </a:prstGeom>
          <a:noFill/>
          <a:ln w="63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9" name="右大括号 18"/>
          <p:cNvSpPr/>
          <p:nvPr/>
        </p:nvSpPr>
        <p:spPr>
          <a:xfrm rot="5400000">
            <a:off x="6150098" y="2544082"/>
            <a:ext cx="227414" cy="1896593"/>
          </a:xfrm>
          <a:prstGeom prst="rightBrace">
            <a:avLst>
              <a:gd name="adj1" fmla="val 0"/>
              <a:gd name="adj2" fmla="val 50000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5922077" y="3645610"/>
            <a:ext cx="8589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1.25m</a:t>
            </a: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</p:txBody>
      </p:sp>
      <p:cxnSp>
        <p:nvCxnSpPr>
          <p:cNvPr id="21" name="直接箭头连接符 20"/>
          <p:cNvCxnSpPr/>
          <p:nvPr/>
        </p:nvCxnSpPr>
        <p:spPr>
          <a:xfrm>
            <a:off x="2945900" y="1893895"/>
            <a:ext cx="1710840" cy="910445"/>
          </a:xfrm>
          <a:prstGeom prst="straightConnector1">
            <a:avLst/>
          </a:prstGeom>
          <a:ln w="25400">
            <a:solidFill>
              <a:srgbClr val="0070C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直接箭头连接符 21"/>
          <p:cNvCxnSpPr/>
          <p:nvPr/>
        </p:nvCxnSpPr>
        <p:spPr>
          <a:xfrm>
            <a:off x="4535054" y="2813576"/>
            <a:ext cx="0" cy="265545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文本框 22"/>
          <p:cNvSpPr txBox="1"/>
          <p:nvPr/>
        </p:nvSpPr>
        <p:spPr>
          <a:xfrm>
            <a:off x="3883936" y="2762419"/>
            <a:ext cx="85898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25mm</a:t>
            </a:r>
            <a:endParaRPr kumimoji="0" lang="zh-CN" altLang="en-US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4" name="弧形 23"/>
          <p:cNvSpPr/>
          <p:nvPr/>
        </p:nvSpPr>
        <p:spPr>
          <a:xfrm rot="10321379">
            <a:off x="4570840" y="2001908"/>
            <a:ext cx="1365355" cy="1010249"/>
          </a:xfrm>
          <a:prstGeom prst="arc">
            <a:avLst>
              <a:gd name="adj1" fmla="val 16200000"/>
              <a:gd name="adj2" fmla="val 20607283"/>
            </a:avLst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5" name="右大括号 24"/>
          <p:cNvSpPr/>
          <p:nvPr/>
        </p:nvSpPr>
        <p:spPr>
          <a:xfrm rot="5400000">
            <a:off x="4172374" y="2464568"/>
            <a:ext cx="227414" cy="2063489"/>
          </a:xfrm>
          <a:prstGeom prst="rightBrace">
            <a:avLst>
              <a:gd name="adj1" fmla="val 0"/>
              <a:gd name="adj2" fmla="val 50000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3883936" y="3645610"/>
            <a:ext cx="8589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1.25m</a:t>
            </a: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7" name="右大括号 26"/>
          <p:cNvSpPr/>
          <p:nvPr/>
        </p:nvSpPr>
        <p:spPr>
          <a:xfrm rot="16200000">
            <a:off x="4870112" y="2022038"/>
            <a:ext cx="227414" cy="654157"/>
          </a:xfrm>
          <a:prstGeom prst="rightBrace">
            <a:avLst>
              <a:gd name="adj1" fmla="val 0"/>
              <a:gd name="adj2" fmla="val 50000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4656740" y="1774159"/>
            <a:ext cx="8589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0.5m</a:t>
            </a: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</p:txBody>
      </p:sp>
      <p:cxnSp>
        <p:nvCxnSpPr>
          <p:cNvPr id="29" name="直接箭头连接符 28"/>
          <p:cNvCxnSpPr>
            <a:endCxn id="30" idx="1"/>
          </p:cNvCxnSpPr>
          <p:nvPr/>
        </p:nvCxnSpPr>
        <p:spPr>
          <a:xfrm>
            <a:off x="5320148" y="3015919"/>
            <a:ext cx="3656704" cy="8097"/>
          </a:xfrm>
          <a:prstGeom prst="straightConnector1">
            <a:avLst/>
          </a:prstGeom>
          <a:ln w="25400">
            <a:solidFill>
              <a:srgbClr val="0070C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矩形 29"/>
          <p:cNvSpPr/>
          <p:nvPr/>
        </p:nvSpPr>
        <p:spPr>
          <a:xfrm>
            <a:off x="8976852" y="2848550"/>
            <a:ext cx="1484000" cy="350932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1" name="右大括号 30"/>
          <p:cNvSpPr/>
          <p:nvPr/>
        </p:nvSpPr>
        <p:spPr>
          <a:xfrm rot="5400000">
            <a:off x="9651328" y="2737981"/>
            <a:ext cx="227414" cy="1483998"/>
          </a:xfrm>
          <a:prstGeom prst="rightBrace">
            <a:avLst>
              <a:gd name="adj1" fmla="val 0"/>
              <a:gd name="adj2" fmla="val 50000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2" name="文本框 31"/>
          <p:cNvSpPr txBox="1"/>
          <p:nvPr/>
        </p:nvSpPr>
        <p:spPr>
          <a:xfrm>
            <a:off x="9531881" y="3645610"/>
            <a:ext cx="8589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1m</a:t>
            </a: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3" name="右大括号 32"/>
          <p:cNvSpPr/>
          <p:nvPr/>
        </p:nvSpPr>
        <p:spPr>
          <a:xfrm rot="5400000">
            <a:off x="8209241" y="2762376"/>
            <a:ext cx="183959" cy="1433198"/>
          </a:xfrm>
          <a:prstGeom prst="rightBrace">
            <a:avLst>
              <a:gd name="adj1" fmla="val 0"/>
              <a:gd name="adj2" fmla="val 50000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4" name="文本框 33"/>
          <p:cNvSpPr txBox="1"/>
          <p:nvPr/>
        </p:nvSpPr>
        <p:spPr>
          <a:xfrm>
            <a:off x="7825699" y="3645610"/>
            <a:ext cx="119212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0.847m</a:t>
            </a: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</p:txBody>
      </p:sp>
      <p:cxnSp>
        <p:nvCxnSpPr>
          <p:cNvPr id="35" name="直接连接符 34"/>
          <p:cNvCxnSpPr/>
          <p:nvPr/>
        </p:nvCxnSpPr>
        <p:spPr>
          <a:xfrm>
            <a:off x="3194298" y="5831508"/>
            <a:ext cx="745984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矩形 35"/>
          <p:cNvSpPr/>
          <p:nvPr/>
        </p:nvSpPr>
        <p:spPr>
          <a:xfrm>
            <a:off x="3194298" y="5505011"/>
            <a:ext cx="101600" cy="652993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7" name="矩形 36"/>
          <p:cNvSpPr/>
          <p:nvPr/>
        </p:nvSpPr>
        <p:spPr>
          <a:xfrm>
            <a:off x="7262913" y="5505011"/>
            <a:ext cx="101600" cy="652993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8" name="矩形 37"/>
          <p:cNvSpPr/>
          <p:nvPr/>
        </p:nvSpPr>
        <p:spPr>
          <a:xfrm>
            <a:off x="7469165" y="5505011"/>
            <a:ext cx="101600" cy="652993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9" name="矩形 38"/>
          <p:cNvSpPr/>
          <p:nvPr/>
        </p:nvSpPr>
        <p:spPr>
          <a:xfrm>
            <a:off x="10547927" y="5505011"/>
            <a:ext cx="101600" cy="652993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0" name="矩形 39"/>
          <p:cNvSpPr/>
          <p:nvPr/>
        </p:nvSpPr>
        <p:spPr>
          <a:xfrm>
            <a:off x="4702915" y="5506492"/>
            <a:ext cx="654155" cy="652992"/>
          </a:xfrm>
          <a:prstGeom prst="rect">
            <a:avLst/>
          </a:prstGeom>
          <a:noFill/>
          <a:ln w="63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1" name="右大括号 40"/>
          <p:cNvSpPr/>
          <p:nvPr/>
        </p:nvSpPr>
        <p:spPr>
          <a:xfrm rot="5400000">
            <a:off x="6191659" y="5356551"/>
            <a:ext cx="227414" cy="1896593"/>
          </a:xfrm>
          <a:prstGeom prst="rightBrace">
            <a:avLst>
              <a:gd name="adj1" fmla="val 0"/>
              <a:gd name="adj2" fmla="val 50000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2" name="右大括号 41"/>
          <p:cNvSpPr/>
          <p:nvPr/>
        </p:nvSpPr>
        <p:spPr>
          <a:xfrm rot="5400000">
            <a:off x="4213935" y="5277037"/>
            <a:ext cx="227414" cy="2063489"/>
          </a:xfrm>
          <a:prstGeom prst="rightBrace">
            <a:avLst>
              <a:gd name="adj1" fmla="val 0"/>
              <a:gd name="adj2" fmla="val 50000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3" name="右大括号 42"/>
          <p:cNvSpPr/>
          <p:nvPr/>
        </p:nvSpPr>
        <p:spPr>
          <a:xfrm rot="16200000">
            <a:off x="4911673" y="4834507"/>
            <a:ext cx="227414" cy="654157"/>
          </a:xfrm>
          <a:prstGeom prst="rightBrace">
            <a:avLst>
              <a:gd name="adj1" fmla="val 0"/>
              <a:gd name="adj2" fmla="val 50000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4" name="文本框 43"/>
          <p:cNvSpPr txBox="1"/>
          <p:nvPr/>
        </p:nvSpPr>
        <p:spPr>
          <a:xfrm>
            <a:off x="4698301" y="4586628"/>
            <a:ext cx="8589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0.5m</a:t>
            </a: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</p:txBody>
      </p:sp>
      <p:cxnSp>
        <p:nvCxnSpPr>
          <p:cNvPr id="45" name="直接箭头连接符 44"/>
          <p:cNvCxnSpPr/>
          <p:nvPr/>
        </p:nvCxnSpPr>
        <p:spPr>
          <a:xfrm flipV="1">
            <a:off x="2539994" y="5953887"/>
            <a:ext cx="4824519" cy="204117"/>
          </a:xfrm>
          <a:prstGeom prst="straightConnector1">
            <a:avLst/>
          </a:prstGeom>
          <a:ln w="25400">
            <a:solidFill>
              <a:srgbClr val="0070C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矩形 45"/>
          <p:cNvSpPr/>
          <p:nvPr/>
        </p:nvSpPr>
        <p:spPr>
          <a:xfrm>
            <a:off x="9018413" y="5661019"/>
            <a:ext cx="1484000" cy="350932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7" name="右大括号 46"/>
          <p:cNvSpPr/>
          <p:nvPr/>
        </p:nvSpPr>
        <p:spPr>
          <a:xfrm rot="5400000">
            <a:off x="9692889" y="5550450"/>
            <a:ext cx="227414" cy="1483998"/>
          </a:xfrm>
          <a:prstGeom prst="rightBrace">
            <a:avLst>
              <a:gd name="adj1" fmla="val 0"/>
              <a:gd name="adj2" fmla="val 50000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8" name="右大括号 47"/>
          <p:cNvSpPr/>
          <p:nvPr/>
        </p:nvSpPr>
        <p:spPr>
          <a:xfrm rot="5400000">
            <a:off x="8250802" y="5574845"/>
            <a:ext cx="183959" cy="1433198"/>
          </a:xfrm>
          <a:prstGeom prst="rightBrace">
            <a:avLst>
              <a:gd name="adj1" fmla="val 0"/>
              <a:gd name="adj2" fmla="val 50000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9" name="矩形 48"/>
          <p:cNvSpPr/>
          <p:nvPr/>
        </p:nvSpPr>
        <p:spPr>
          <a:xfrm>
            <a:off x="4672696" y="5908168"/>
            <a:ext cx="645471" cy="45719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</p:txBody>
      </p:sp>
      <p:cxnSp>
        <p:nvCxnSpPr>
          <p:cNvPr id="50" name="直接连接符 49"/>
          <p:cNvCxnSpPr/>
          <p:nvPr/>
        </p:nvCxnSpPr>
        <p:spPr>
          <a:xfrm>
            <a:off x="7364513" y="5953887"/>
            <a:ext cx="229341" cy="58064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直接箭头连接符 50"/>
          <p:cNvCxnSpPr>
            <a:endCxn id="46" idx="1"/>
          </p:cNvCxnSpPr>
          <p:nvPr/>
        </p:nvCxnSpPr>
        <p:spPr>
          <a:xfrm flipV="1">
            <a:off x="7570765" y="5836485"/>
            <a:ext cx="1447648" cy="175466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直接箭头连接符 51"/>
          <p:cNvCxnSpPr/>
          <p:nvPr/>
        </p:nvCxnSpPr>
        <p:spPr>
          <a:xfrm flipV="1">
            <a:off x="10502413" y="5831507"/>
            <a:ext cx="1558746" cy="9389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直接箭头连接符 52"/>
          <p:cNvCxnSpPr/>
          <p:nvPr/>
        </p:nvCxnSpPr>
        <p:spPr>
          <a:xfrm flipV="1">
            <a:off x="10460852" y="3019321"/>
            <a:ext cx="1558746" cy="9389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4" name="文本框 53"/>
          <p:cNvSpPr txBox="1"/>
          <p:nvPr/>
        </p:nvSpPr>
        <p:spPr>
          <a:xfrm>
            <a:off x="685327" y="2779039"/>
            <a:ext cx="15439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Top View:</a:t>
            </a:r>
            <a:endParaRPr kumimoji="0" lang="zh-CN" altLang="en-US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5" name="文本框 54"/>
          <p:cNvSpPr txBox="1"/>
          <p:nvPr/>
        </p:nvSpPr>
        <p:spPr>
          <a:xfrm>
            <a:off x="685327" y="5628520"/>
            <a:ext cx="15439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Side View:</a:t>
            </a:r>
            <a:endParaRPr kumimoji="0" lang="zh-CN" altLang="en-US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6" name="文本框 55"/>
          <p:cNvSpPr txBox="1"/>
          <p:nvPr/>
        </p:nvSpPr>
        <p:spPr>
          <a:xfrm>
            <a:off x="9385225" y="1750253"/>
            <a:ext cx="14140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Kicker</a:t>
            </a:r>
            <a:endParaRPr kumimoji="0" lang="zh-CN" alt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7" name="文本框 56"/>
          <p:cNvSpPr txBox="1"/>
          <p:nvPr/>
        </p:nvSpPr>
        <p:spPr>
          <a:xfrm>
            <a:off x="5510209" y="1750253"/>
            <a:ext cx="14140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8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Lambertson</a:t>
            </a:r>
            <a:endParaRPr kumimoji="0" lang="zh-CN" alt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灯片编号占位符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E77E41A-3222-472D-9E0D-CAE005F31005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4. Injection to booster</a:t>
            </a:r>
            <a:endParaRPr lang="zh-CN" altLang="en-US" dirty="0">
              <a:solidFill>
                <a:srgbClr val="0070C0"/>
              </a:solidFill>
            </a:endParaRP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75718" y="2695937"/>
            <a:ext cx="5179553" cy="3510789"/>
          </a:xfrm>
          <a:prstGeom prst="rect">
            <a:avLst/>
          </a:prstGeom>
        </p:spPr>
      </p:pic>
      <p:sp>
        <p:nvSpPr>
          <p:cNvPr id="6" name="文本框 5"/>
          <p:cNvSpPr txBox="1"/>
          <p:nvPr/>
        </p:nvSpPr>
        <p:spPr>
          <a:xfrm>
            <a:off x="1248311" y="4692439"/>
            <a:ext cx="425656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To share the RF system, for </a:t>
            </a:r>
            <a:r>
              <a:rPr kumimoji="0" lang="en-US" sz="1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tt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and Higgs energy, bunches per beam are in the half ring both for booster and collider.</a:t>
            </a:r>
          </a:p>
        </p:txBody>
      </p:sp>
      <p:graphicFrame>
        <p:nvGraphicFramePr>
          <p:cNvPr id="8" name="表格 7"/>
          <p:cNvGraphicFramePr>
            <a:graphicFrameLocks noGrp="1"/>
          </p:cNvGraphicFramePr>
          <p:nvPr/>
        </p:nvGraphicFramePr>
        <p:xfrm>
          <a:off x="1371926" y="1863263"/>
          <a:ext cx="5567354" cy="2346960"/>
        </p:xfrm>
        <a:graphic>
          <a:graphicData uri="http://schemas.openxmlformats.org/drawingml/2006/table">
            <a:tbl>
              <a:tblPr firstRow="1" firstCol="1" bandRow="1"/>
              <a:tblGrid>
                <a:gridCol w="255004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0865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0865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indent="266700" algn="just"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indent="266700" algn="ctr">
                        <a:spcAft>
                          <a:spcPts val="0"/>
                        </a:spcAft>
                      </a:pPr>
                      <a:r>
                        <a:rPr lang="en-US" altLang="zh-CN" sz="1400" kern="100" dirty="0" err="1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tt</a:t>
                      </a:r>
                      <a:endParaRPr lang="en-US" sz="140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266700" algn="ctr"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H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indent="266700" algn="just">
                        <a:spcAft>
                          <a:spcPts val="0"/>
                        </a:spcAft>
                      </a:pPr>
                      <a:r>
                        <a:rPr lang="en-US" altLang="zh-CN" sz="14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Energy</a:t>
                      </a:r>
                      <a:r>
                        <a:rPr lang="zh-CN" sz="14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（</a:t>
                      </a:r>
                      <a:r>
                        <a:rPr lang="en-US" sz="14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GeV</a:t>
                      </a:r>
                      <a:r>
                        <a:rPr lang="zh-CN" sz="14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）</a:t>
                      </a:r>
                      <a:endParaRPr lang="en-US" sz="140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indent="266700" algn="ctr"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20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266700" algn="ctr"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20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1336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indent="266700" algn="just">
                        <a:spcAft>
                          <a:spcPts val="0"/>
                        </a:spcAft>
                      </a:pPr>
                      <a:r>
                        <a:rPr lang="en-US" altLang="zh-CN" sz="14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Bunch</a:t>
                      </a:r>
                      <a:r>
                        <a:rPr lang="en-US" altLang="zh-CN" sz="1400" kern="100" baseline="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 number</a:t>
                      </a:r>
                      <a:endParaRPr lang="en-US" sz="140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indent="266700" algn="ctr"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35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266700" algn="ctr"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268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indent="266700" algn="just">
                        <a:spcAft>
                          <a:spcPts val="0"/>
                        </a:spcAft>
                      </a:pPr>
                      <a:r>
                        <a:rPr lang="en-US" altLang="zh-CN" sz="14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Bunch </a:t>
                      </a:r>
                      <a:r>
                        <a:rPr lang="en-US" altLang="zh-CN" sz="1400" kern="100" dirty="0" err="1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seperation</a:t>
                      </a:r>
                      <a:r>
                        <a:rPr lang="zh-CN" sz="14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（</a:t>
                      </a:r>
                      <a:r>
                        <a:rPr lang="en-US" sz="14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us</a:t>
                      </a:r>
                      <a:r>
                        <a:rPr lang="zh-CN" sz="14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）</a:t>
                      </a:r>
                      <a:endParaRPr lang="en-US" sz="140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indent="266700" algn="ctr"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4.52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266700" algn="ctr"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0.591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indent="266700" algn="just">
                        <a:spcAft>
                          <a:spcPts val="0"/>
                        </a:spcAft>
                      </a:pPr>
                      <a:r>
                        <a:rPr lang="en-US" altLang="zh-CN" sz="14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Injection scheme</a:t>
                      </a:r>
                      <a:endParaRPr lang="en-US" sz="140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indent="266700" algn="ctr"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bunch by bunch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266700" algn="ctr"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bunch by bunch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indent="266700" algn="just"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Kicker</a:t>
                      </a:r>
                      <a:r>
                        <a:rPr lang="en-US" altLang="zh-CN" sz="14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 frequency</a:t>
                      </a:r>
                      <a:r>
                        <a:rPr lang="en-US" sz="14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(Hz)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indent="266700" algn="ctr"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100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266700" algn="ctr"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100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indent="266700" algn="just" defTabSz="914400" rtl="0" eaLnBrk="1" latinLnBrk="0" hangingPunct="1"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Kicker</a:t>
                      </a:r>
                      <a:r>
                        <a:rPr lang="en-US" altLang="zh-CN" sz="1400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 pules</a:t>
                      </a:r>
                      <a:r>
                        <a:rPr lang="en-US" altLang="zh-CN" sz="1400" kern="100" baseline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 duration </a:t>
                      </a:r>
                      <a:r>
                        <a:rPr lang="en-US" sz="1400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(us)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indent="266700" algn="ctr" defTabSz="914400" rtl="0" eaLnBrk="1" latinLnBrk="0" hangingPunct="1"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&lt;8.4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266700" algn="ctr" defTabSz="914400" rtl="0" eaLnBrk="1" latinLnBrk="0" hangingPunct="1"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&lt;1.29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indent="266700" algn="just" defTabSz="914400" rtl="0" eaLnBrk="1" latinLnBrk="0" hangingPunct="1"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Kicker</a:t>
                      </a:r>
                      <a:r>
                        <a:rPr lang="en-US" altLang="zh-CN" sz="1400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 rise</a:t>
                      </a:r>
                      <a:r>
                        <a:rPr lang="en-US" altLang="zh-CN" sz="1400" kern="100" baseline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 up</a:t>
                      </a:r>
                      <a:r>
                        <a:rPr lang="en-US" altLang="zh-CN" sz="1400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/</a:t>
                      </a:r>
                      <a:r>
                        <a:rPr lang="en-US" altLang="zh-CN" sz="1400" kern="100" baseline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 fall down </a:t>
                      </a:r>
                      <a:r>
                        <a:rPr lang="en-US" sz="1400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(us)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indent="266700" algn="ctr" defTabSz="914400" rtl="0" eaLnBrk="1" latinLnBrk="0" hangingPunct="1"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&lt;4.2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266700" algn="ctr" defTabSz="914400" rtl="0" eaLnBrk="1" latinLnBrk="0" hangingPunct="1"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&lt;0.647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indent="266700" algn="just" defTabSz="914400" rtl="0" eaLnBrk="1" latinLnBrk="0" hangingPunct="1">
                        <a:spcAft>
                          <a:spcPts val="0"/>
                        </a:spcAft>
                      </a:pPr>
                      <a:r>
                        <a:rPr lang="en-US" altLang="zh-CN" sz="1400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Timing</a:t>
                      </a:r>
                      <a:r>
                        <a:rPr lang="en-US" altLang="zh-CN" sz="1400" kern="100" baseline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 delay</a:t>
                      </a:r>
                      <a:r>
                        <a:rPr lang="en-US" sz="1400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(us)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indent="266700" algn="ctr" defTabSz="914400" rtl="0" eaLnBrk="1" latinLnBrk="0" hangingPunct="1"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4.2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266700" algn="ctr" defTabSz="914400" rtl="0" eaLnBrk="1" latinLnBrk="0" hangingPunct="1"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0.647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indent="266700" algn="just">
                        <a:spcAft>
                          <a:spcPts val="0"/>
                        </a:spcAft>
                      </a:pPr>
                      <a:r>
                        <a:rPr lang="en-US" altLang="zh-CN" sz="14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Injection</a:t>
                      </a:r>
                      <a:r>
                        <a:rPr lang="en-US" altLang="zh-CN" sz="1400" kern="100" baseline="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 duration</a:t>
                      </a:r>
                      <a:r>
                        <a:rPr lang="en-US" sz="14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 (s)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indent="266700" algn="ctr"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0.35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266700" algn="ctr"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2.68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E77E41A-3222-472D-9E0D-CAE005F31005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4. Injection to booster</a:t>
            </a:r>
            <a:endParaRPr lang="zh-CN" altLang="en-US" dirty="0">
              <a:solidFill>
                <a:srgbClr val="0070C0"/>
              </a:solidFill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1288951" y="4688186"/>
            <a:ext cx="413198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zh-CN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For W mode, bunches are uniform in the whole ring both for booster and collider.</a:t>
            </a:r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71062" y="2267119"/>
            <a:ext cx="4867680" cy="3432724"/>
          </a:xfrm>
          <a:prstGeom prst="rect">
            <a:avLst/>
          </a:prstGeom>
        </p:spPr>
      </p:pic>
      <p:graphicFrame>
        <p:nvGraphicFramePr>
          <p:cNvPr id="8" name="表格 7"/>
          <p:cNvGraphicFramePr>
            <a:graphicFrameLocks noGrp="1"/>
          </p:cNvGraphicFramePr>
          <p:nvPr/>
        </p:nvGraphicFramePr>
        <p:xfrm>
          <a:off x="1207672" y="1690688"/>
          <a:ext cx="4716511" cy="2133600"/>
        </p:xfrm>
        <a:graphic>
          <a:graphicData uri="http://schemas.openxmlformats.org/drawingml/2006/table">
            <a:tbl>
              <a:tblPr firstRow="1" firstCol="1" bandRow="1"/>
              <a:tblGrid>
                <a:gridCol w="29633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5317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indent="266700" algn="just"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indent="266700" algn="ctr"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W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indent="266700" algn="just">
                        <a:spcAft>
                          <a:spcPts val="0"/>
                        </a:spcAft>
                      </a:pPr>
                      <a:r>
                        <a:rPr lang="en-US" altLang="zh-CN" sz="14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Energy</a:t>
                      </a:r>
                      <a:r>
                        <a:rPr lang="zh-CN" sz="14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（</a:t>
                      </a:r>
                      <a:r>
                        <a:rPr lang="en-US" sz="14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GeV</a:t>
                      </a:r>
                      <a:r>
                        <a:rPr lang="zh-CN" sz="14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）</a:t>
                      </a:r>
                      <a:endParaRPr lang="en-US" sz="140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indent="266700" algn="ctr"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20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indent="266700" algn="just">
                        <a:spcAft>
                          <a:spcPts val="0"/>
                        </a:spcAft>
                      </a:pPr>
                      <a:r>
                        <a:rPr lang="en-US" altLang="zh-CN" sz="14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Bunch</a:t>
                      </a:r>
                      <a:r>
                        <a:rPr lang="en-US" altLang="zh-CN" sz="1400" kern="100" baseline="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 number</a:t>
                      </a:r>
                      <a:endParaRPr lang="en-US" sz="140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indent="266700" algn="ctr"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1297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indent="266700" algn="just">
                        <a:spcAft>
                          <a:spcPts val="0"/>
                        </a:spcAft>
                      </a:pPr>
                      <a:r>
                        <a:rPr lang="en-US" altLang="zh-CN" sz="14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Bunch </a:t>
                      </a:r>
                      <a:r>
                        <a:rPr lang="en-US" altLang="zh-CN" sz="1400" kern="100" dirty="0" err="1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seperation</a:t>
                      </a:r>
                      <a:r>
                        <a:rPr lang="zh-CN" sz="14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（</a:t>
                      </a:r>
                      <a:r>
                        <a:rPr lang="en-US" sz="14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us</a:t>
                      </a:r>
                      <a:r>
                        <a:rPr lang="zh-CN" sz="14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）</a:t>
                      </a:r>
                      <a:endParaRPr lang="en-US" sz="140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indent="266700" algn="ctr"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0.257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indent="266700" algn="just">
                        <a:spcAft>
                          <a:spcPts val="0"/>
                        </a:spcAft>
                      </a:pPr>
                      <a:r>
                        <a:rPr lang="en-US" altLang="zh-CN" sz="14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Injection scheme</a:t>
                      </a:r>
                      <a:endParaRPr lang="en-US" sz="140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indent="266700" algn="ctr"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bunch by bunch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indent="266700" algn="just"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Kicker</a:t>
                      </a:r>
                      <a:r>
                        <a:rPr lang="en-US" altLang="zh-CN" sz="14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 frequency</a:t>
                      </a:r>
                      <a:r>
                        <a:rPr lang="en-US" sz="14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(Hz)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indent="266700" algn="ctr"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100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indent="266700" algn="just" defTabSz="914400" rtl="0" eaLnBrk="1" latinLnBrk="0" hangingPunct="1"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Kicker</a:t>
                      </a:r>
                      <a:r>
                        <a:rPr lang="en-US" altLang="zh-CN" sz="1400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 pules</a:t>
                      </a:r>
                      <a:r>
                        <a:rPr lang="en-US" altLang="zh-CN" sz="1400" kern="100" baseline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 duration </a:t>
                      </a:r>
                      <a:r>
                        <a:rPr lang="en-US" sz="1400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(us)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indent="266700" algn="ctr" defTabSz="914400" rtl="0" eaLnBrk="1" latinLnBrk="0" hangingPunct="1"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&lt;0.535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indent="266700" algn="just" defTabSz="914400" rtl="0" eaLnBrk="1" latinLnBrk="0" hangingPunct="1"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Kicker</a:t>
                      </a:r>
                      <a:r>
                        <a:rPr lang="en-US" altLang="zh-CN" sz="1400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 rise</a:t>
                      </a:r>
                      <a:r>
                        <a:rPr lang="en-US" altLang="zh-CN" sz="1400" kern="100" baseline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 up</a:t>
                      </a:r>
                      <a:r>
                        <a:rPr lang="en-US" altLang="zh-CN" sz="1400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/</a:t>
                      </a:r>
                      <a:r>
                        <a:rPr lang="en-US" altLang="zh-CN" sz="1400" kern="100" baseline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 fall down </a:t>
                      </a:r>
                      <a:r>
                        <a:rPr lang="en-US" sz="1400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(us)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indent="266700" algn="ctr" defTabSz="914400" rtl="0" eaLnBrk="1" latinLnBrk="0" hangingPunct="1"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&lt;0.2677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indent="266700" algn="just" defTabSz="914400" rtl="0" eaLnBrk="1" latinLnBrk="0" hangingPunct="1">
                        <a:spcAft>
                          <a:spcPts val="0"/>
                        </a:spcAft>
                      </a:pPr>
                      <a:r>
                        <a:rPr lang="en-US" altLang="zh-CN" sz="1400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Timing</a:t>
                      </a:r>
                      <a:r>
                        <a:rPr lang="en-US" altLang="zh-CN" sz="1400" kern="100" baseline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 delay</a:t>
                      </a:r>
                      <a:r>
                        <a:rPr lang="en-US" sz="1400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(us)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indent="266700" algn="ctr" defTabSz="914400" rtl="0" eaLnBrk="1" latinLnBrk="0" hangingPunct="1"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0.2677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indent="266700" algn="just">
                        <a:spcAft>
                          <a:spcPts val="0"/>
                        </a:spcAft>
                      </a:pPr>
                      <a:r>
                        <a:rPr lang="en-US" altLang="zh-CN" sz="14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Injection</a:t>
                      </a:r>
                      <a:r>
                        <a:rPr lang="en-US" altLang="zh-CN" sz="1400" kern="100" baseline="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 duration</a:t>
                      </a:r>
                      <a:r>
                        <a:rPr lang="en-US" sz="14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 (s)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indent="266700" algn="ctr"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12.9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E77E41A-3222-472D-9E0D-CAE005F31005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4. Injection to booster</a:t>
            </a:r>
            <a:endParaRPr lang="zh-CN" altLang="en-US" dirty="0">
              <a:solidFill>
                <a:srgbClr val="0070C0"/>
              </a:solidFill>
            </a:endParaRPr>
          </a:p>
        </p:txBody>
      </p:sp>
      <p:graphicFrame>
        <p:nvGraphicFramePr>
          <p:cNvPr id="10" name="表格 9"/>
          <p:cNvGraphicFramePr>
            <a:graphicFrameLocks noGrp="1"/>
          </p:cNvGraphicFramePr>
          <p:nvPr/>
        </p:nvGraphicFramePr>
        <p:xfrm>
          <a:off x="1096835" y="1995489"/>
          <a:ext cx="5479456" cy="2346960"/>
        </p:xfrm>
        <a:graphic>
          <a:graphicData uri="http://schemas.openxmlformats.org/drawingml/2006/table">
            <a:tbl>
              <a:tblPr firstRow="1" firstCol="1" bandRow="1"/>
              <a:tblGrid>
                <a:gridCol w="25262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95318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indent="266700" algn="just"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indent="266700" algn="ctr"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Z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indent="266700" algn="just">
                        <a:spcAft>
                          <a:spcPts val="0"/>
                        </a:spcAft>
                      </a:pPr>
                      <a:r>
                        <a:rPr lang="en-US" altLang="zh-CN" sz="14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Energy</a:t>
                      </a:r>
                      <a:r>
                        <a:rPr lang="zh-CN" sz="14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（</a:t>
                      </a:r>
                      <a:r>
                        <a:rPr lang="en-US" sz="14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GeV</a:t>
                      </a:r>
                      <a:r>
                        <a:rPr lang="zh-CN" sz="14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）</a:t>
                      </a:r>
                      <a:endParaRPr lang="en-US" sz="140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indent="266700" algn="ctr"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20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indent="266700" algn="just">
                        <a:spcAft>
                          <a:spcPts val="0"/>
                        </a:spcAft>
                      </a:pPr>
                      <a:r>
                        <a:rPr lang="en-US" altLang="zh-CN" sz="14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Bunch</a:t>
                      </a:r>
                      <a:r>
                        <a:rPr lang="en-US" altLang="zh-CN" sz="1400" kern="100" baseline="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 number/train</a:t>
                      </a:r>
                      <a:endParaRPr lang="en-US" altLang="zh-CN" sz="140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indent="266700" algn="ctr"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78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indent="266700" algn="just">
                        <a:spcAft>
                          <a:spcPts val="0"/>
                        </a:spcAft>
                      </a:pPr>
                      <a:r>
                        <a:rPr lang="en-US" altLang="zh-CN" sz="14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Bunch separation</a:t>
                      </a:r>
                      <a:r>
                        <a:rPr lang="zh-CN" sz="14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（</a:t>
                      </a:r>
                      <a:r>
                        <a:rPr lang="en-US" sz="14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ns</a:t>
                      </a:r>
                      <a:r>
                        <a:rPr lang="zh-CN" sz="14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）</a:t>
                      </a:r>
                      <a:endParaRPr lang="en-US" sz="140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indent="0" algn="ctr"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23.076 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1336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indent="266700" algn="just"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Number of trains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indent="0" algn="ctr"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51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indent="266700" algn="just"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Train separation (us)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 algn="ctr"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5.11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indent="266700" algn="just"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Kicker</a:t>
                      </a:r>
                      <a:r>
                        <a:rPr lang="en-US" altLang="zh-CN" sz="14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 frequency</a:t>
                      </a:r>
                      <a:r>
                        <a:rPr lang="en-US" sz="14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(Hz)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indent="266700" algn="ctr"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200 or 100 (double bunch)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indent="266700" algn="just">
                        <a:spcAft>
                          <a:spcPts val="0"/>
                        </a:spcAft>
                      </a:pPr>
                      <a:r>
                        <a:rPr lang="en-US" altLang="zh-CN" sz="14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Injection scheme</a:t>
                      </a:r>
                      <a:endParaRPr lang="en-US" sz="140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indent="0" algn="ctr"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bunch by bunch or two by two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indent="266700" algn="just" defTabSz="914400" rtl="0" eaLnBrk="1" latinLnBrk="0" hangingPunct="1"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Kicker</a:t>
                      </a:r>
                      <a:r>
                        <a:rPr lang="en-US" altLang="zh-CN" sz="1400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 rise</a:t>
                      </a:r>
                      <a:r>
                        <a:rPr lang="en-US" altLang="zh-CN" sz="1400" kern="100" baseline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 up</a:t>
                      </a:r>
                      <a:r>
                        <a:rPr lang="en-US" altLang="zh-CN" sz="1400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/</a:t>
                      </a:r>
                      <a:r>
                        <a:rPr lang="en-US" altLang="zh-CN" sz="1400" kern="100" baseline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 fall down </a:t>
                      </a:r>
                      <a:r>
                        <a:rPr lang="en-US" sz="1400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(ns)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indent="0" algn="ctr" defTabSz="914400" rtl="0" eaLnBrk="1" latinLnBrk="0" hangingPunct="1"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&lt;23 ns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indent="266700" algn="just" defTabSz="914400" rtl="0" eaLnBrk="1" latinLnBrk="0" hangingPunct="1"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Flat</a:t>
                      </a:r>
                      <a:r>
                        <a:rPr lang="en-US" sz="1400" kern="100" baseline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 top (ns)</a:t>
                      </a:r>
                      <a:endParaRPr lang="en-US" sz="1400" kern="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indent="0" algn="ctr" defTabSz="914400" rtl="0" eaLnBrk="1" latinLnBrk="0" hangingPunct="1"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23.1 for double bunch mode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indent="266700" algn="just">
                        <a:spcAft>
                          <a:spcPts val="0"/>
                        </a:spcAft>
                      </a:pPr>
                      <a:r>
                        <a:rPr lang="en-US" altLang="zh-CN" sz="14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Injection</a:t>
                      </a:r>
                      <a:r>
                        <a:rPr lang="en-US" altLang="zh-CN" sz="1400" kern="100" baseline="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 duration</a:t>
                      </a:r>
                      <a:r>
                        <a:rPr lang="en-US" sz="14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 (s)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indent="0" algn="ctr"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19.2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pic>
        <p:nvPicPr>
          <p:cNvPr id="11" name="图片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41051" y="3204725"/>
            <a:ext cx="4335071" cy="3016223"/>
          </a:xfrm>
          <a:prstGeom prst="rect">
            <a:avLst/>
          </a:prstGeom>
        </p:spPr>
      </p:pic>
      <p:sp>
        <p:nvSpPr>
          <p:cNvPr id="12" name="文本框 11"/>
          <p:cNvSpPr txBox="1"/>
          <p:nvPr/>
        </p:nvSpPr>
        <p:spPr>
          <a:xfrm>
            <a:off x="1096835" y="4712837"/>
            <a:ext cx="4331370" cy="15542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bunches per beam are distributed train by train both in booster and collider. (This will be talked about in detail later)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The number of train in the booster is 1/3 of that in the collider.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E77E41A-3222-472D-9E0D-CAE005F31005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4. Injection to booster</a:t>
            </a:r>
            <a:endParaRPr lang="zh-CN" altLang="en-US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4" name="直接箭头连接符 3"/>
          <p:cNvCxnSpPr/>
          <p:nvPr/>
        </p:nvCxnSpPr>
        <p:spPr>
          <a:xfrm>
            <a:off x="1606858" y="3864001"/>
            <a:ext cx="2290439" cy="0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矩形 8"/>
          <p:cNvSpPr/>
          <p:nvPr/>
        </p:nvSpPr>
        <p:spPr>
          <a:xfrm>
            <a:off x="3532901" y="3459916"/>
            <a:ext cx="46183" cy="389966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2752077" y="3474035"/>
            <a:ext cx="46183" cy="389966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</p:txBody>
      </p:sp>
      <p:cxnSp>
        <p:nvCxnSpPr>
          <p:cNvPr id="11" name="直接箭头连接符 10"/>
          <p:cNvCxnSpPr/>
          <p:nvPr/>
        </p:nvCxnSpPr>
        <p:spPr>
          <a:xfrm>
            <a:off x="2008203" y="3636427"/>
            <a:ext cx="734641" cy="0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矩形 11"/>
          <p:cNvSpPr/>
          <p:nvPr/>
        </p:nvSpPr>
        <p:spPr>
          <a:xfrm>
            <a:off x="1957403" y="3474035"/>
            <a:ext cx="46183" cy="389966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1565120" y="2392229"/>
            <a:ext cx="27852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Bunches from the </a:t>
            </a:r>
            <a:r>
              <a:rPr kumimoji="0" lang="en-US" altLang="zh-CN" sz="1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Linac</a:t>
            </a:r>
            <a:r>
              <a:rPr kumimoji="0" lang="en-US" altLang="zh-CN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will be in 100 Hz or 200 Hz</a:t>
            </a:r>
          </a:p>
        </p:txBody>
      </p:sp>
      <p:sp>
        <p:nvSpPr>
          <p:cNvPr id="14" name="矩形 13"/>
          <p:cNvSpPr/>
          <p:nvPr/>
        </p:nvSpPr>
        <p:spPr>
          <a:xfrm>
            <a:off x="1569734" y="2364508"/>
            <a:ext cx="2780594" cy="767508"/>
          </a:xfrm>
          <a:prstGeom prst="rect">
            <a:avLst/>
          </a:prstGeom>
          <a:noFill/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1" name="左大括号 20"/>
          <p:cNvSpPr/>
          <p:nvPr/>
        </p:nvSpPr>
        <p:spPr>
          <a:xfrm rot="16200000">
            <a:off x="2316207" y="3758316"/>
            <a:ext cx="114019" cy="739260"/>
          </a:xfrm>
          <a:prstGeom prst="leftBrac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2198255" y="4253967"/>
            <a:ext cx="8774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8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T</a:t>
            </a:r>
            <a:r>
              <a:rPr kumimoji="0" lang="en-US" altLang="zh-CN" sz="1800" b="1" i="0" u="none" strike="noStrike" kern="1200" cap="none" spc="0" normalizeH="0" baseline="-2500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Linac</a:t>
            </a:r>
            <a:endParaRPr kumimoji="0" lang="zh-CN" altLang="en-US" sz="1800" b="1" i="0" u="none" strike="noStrike" kern="1200" cap="none" spc="0" normalizeH="0" baseline="-2500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7975999" y="1858849"/>
            <a:ext cx="3076725" cy="3188006"/>
            <a:chOff x="6781290" y="1732545"/>
            <a:chExt cx="3076725" cy="3188006"/>
          </a:xfrm>
        </p:grpSpPr>
        <p:sp>
          <p:nvSpPr>
            <p:cNvPr id="15" name="圆: 空心 14"/>
            <p:cNvSpPr/>
            <p:nvPr/>
          </p:nvSpPr>
          <p:spPr>
            <a:xfrm>
              <a:off x="6781290" y="1732545"/>
              <a:ext cx="2881746" cy="2890982"/>
            </a:xfrm>
            <a:prstGeom prst="donut">
              <a:avLst>
                <a:gd name="adj" fmla="val 8013"/>
              </a:avLst>
            </a:prstGeom>
            <a:solidFill>
              <a:srgbClr val="00B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6" name="椭圆 15"/>
            <p:cNvSpPr/>
            <p:nvPr/>
          </p:nvSpPr>
          <p:spPr>
            <a:xfrm>
              <a:off x="8525167" y="4371110"/>
              <a:ext cx="166255" cy="182418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7" name="椭圆 16"/>
            <p:cNvSpPr/>
            <p:nvPr/>
          </p:nvSpPr>
          <p:spPr>
            <a:xfrm>
              <a:off x="7797798" y="4368801"/>
              <a:ext cx="166255" cy="182418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8" name="椭圆 17"/>
            <p:cNvSpPr/>
            <p:nvPr/>
          </p:nvSpPr>
          <p:spPr>
            <a:xfrm>
              <a:off x="7181277" y="3969328"/>
              <a:ext cx="166255" cy="182418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9" name="椭圆 18"/>
            <p:cNvSpPr/>
            <p:nvPr/>
          </p:nvSpPr>
          <p:spPr>
            <a:xfrm>
              <a:off x="9084329" y="4060537"/>
              <a:ext cx="166255" cy="182418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0" name="文本框 19"/>
            <p:cNvSpPr txBox="1"/>
            <p:nvPr/>
          </p:nvSpPr>
          <p:spPr>
            <a:xfrm>
              <a:off x="7606503" y="2952046"/>
              <a:ext cx="173643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rPr>
                <a:t>Booster Ring</a:t>
              </a:r>
              <a:endPara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endParaRPr>
            </a:p>
          </p:txBody>
        </p:sp>
        <p:sp>
          <p:nvSpPr>
            <p:cNvPr id="23" name="左大括号 22"/>
            <p:cNvSpPr/>
            <p:nvPr/>
          </p:nvSpPr>
          <p:spPr>
            <a:xfrm rot="14201785">
              <a:off x="8974643" y="4117306"/>
              <a:ext cx="114019" cy="739260"/>
            </a:xfrm>
            <a:prstGeom prst="leftBrac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4" name="文本框 23"/>
            <p:cNvSpPr txBox="1"/>
            <p:nvPr/>
          </p:nvSpPr>
          <p:spPr>
            <a:xfrm>
              <a:off x="8980561" y="4551219"/>
              <a:ext cx="87745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1800" b="1" i="0" u="none" strike="noStrike" kern="1200" cap="none" spc="0" normalizeH="0" baseline="0" noProof="0" dirty="0" err="1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宋体" panose="02010600030101010101" pitchFamily="2" charset="-122"/>
                  <a:ea typeface="宋体" panose="02010600030101010101" pitchFamily="2" charset="-122"/>
                  <a:cs typeface="+mn-cs"/>
                </a:rPr>
                <a:t>T</a:t>
              </a:r>
              <a:r>
                <a:rPr kumimoji="0" lang="en-US" altLang="zh-CN" sz="1800" b="1" i="0" u="none" strike="noStrike" kern="1200" cap="none" spc="0" normalizeH="0" baseline="-25000" noProof="0" dirty="0" err="1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宋体" panose="02010600030101010101" pitchFamily="2" charset="-122"/>
                  <a:ea typeface="宋体" panose="02010600030101010101" pitchFamily="2" charset="-122"/>
                  <a:cs typeface="+mn-cs"/>
                </a:rPr>
                <a:t>booster</a:t>
              </a:r>
              <a:endParaRPr kumimoji="0" lang="zh-CN" altLang="en-US" sz="1800" b="1" i="0" u="none" strike="noStrike" kern="1200" cap="none" spc="0" normalizeH="0" baseline="-2500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25" name="文本框 24"/>
          <p:cNvSpPr txBox="1"/>
          <p:nvPr/>
        </p:nvSpPr>
        <p:spPr>
          <a:xfrm>
            <a:off x="7253451" y="5394454"/>
            <a:ext cx="38436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T</a:t>
            </a:r>
            <a:r>
              <a:rPr kumimoji="0" lang="en-US" altLang="zh-CN" sz="2800" b="1" i="0" u="none" strike="noStrike" kern="1200" cap="none" spc="0" normalizeH="0" baseline="-2500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Linac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=N*</a:t>
            </a:r>
            <a:r>
              <a:rPr kumimoji="0" lang="en-US" altLang="zh-CN" sz="28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Turns+T</a:t>
            </a:r>
            <a:r>
              <a:rPr kumimoji="0" lang="en-US" altLang="zh-CN" sz="2800" b="1" i="0" u="none" strike="noStrike" kern="1200" cap="none" spc="0" normalizeH="0" baseline="-2500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booster</a:t>
            </a:r>
            <a:endParaRPr kumimoji="0" lang="zh-CN" altLang="en-US" sz="2800" b="1" i="0" u="none" strike="noStrike" kern="1200" cap="none" spc="0" normalizeH="0" baseline="-2500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7253451" y="5394454"/>
            <a:ext cx="3762086" cy="646331"/>
          </a:xfrm>
          <a:prstGeom prst="rect">
            <a:avLst/>
          </a:prstGeom>
          <a:noFill/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1995" y="4842115"/>
            <a:ext cx="6077349" cy="1342631"/>
          </a:xfrm>
          <a:prstGeom prst="rect">
            <a:avLst/>
          </a:prstGeom>
        </p:spPr>
      </p:pic>
      <p:sp>
        <p:nvSpPr>
          <p:cNvPr id="40" name="矩形 39"/>
          <p:cNvSpPr/>
          <p:nvPr/>
        </p:nvSpPr>
        <p:spPr>
          <a:xfrm>
            <a:off x="844320" y="1590252"/>
            <a:ext cx="666481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0070C0"/>
              </a:buClr>
              <a:buSzTx/>
              <a:buFontTx/>
              <a:buNone/>
              <a:tabLst/>
              <a:defRPr/>
            </a:pPr>
            <a:r>
              <a:rPr kumimoji="0" lang="en-US" altLang="zh-CN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Injection into the booster is a simple on-axis injection with 1 kicker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41" name="矩形 40"/>
          <p:cNvSpPr/>
          <p:nvPr/>
        </p:nvSpPr>
        <p:spPr>
          <a:xfrm>
            <a:off x="5783884" y="6166016"/>
            <a:ext cx="640811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0070C0"/>
              </a:buClr>
              <a:buSzTx/>
              <a:buFontTx/>
              <a:buNone/>
              <a:tabLst/>
              <a:defRPr/>
            </a:pPr>
            <a:r>
              <a:rPr kumimoji="0" lang="en-US" altLang="zh-CN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Changing </a:t>
            </a:r>
            <a:r>
              <a:rPr kumimoji="0" lang="en-US" altLang="zh-CN" sz="1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T</a:t>
            </a:r>
            <a:r>
              <a:rPr kumimoji="0" lang="en-US" altLang="zh-CN" sz="1800" b="0" i="0" u="none" strike="noStrike" kern="1200" cap="none" spc="0" normalizeH="0" baseline="-2500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Linac</a:t>
            </a:r>
            <a:r>
              <a:rPr kumimoji="0" lang="en-US" altLang="zh-CN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slightly, we can fill the booster with any pattern we needed.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E77E41A-3222-472D-9E0D-CAE005F31005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1832234"/>
            <a:ext cx="6777112" cy="4785619"/>
          </a:xfrm>
          <a:prstGeom prst="rect">
            <a:avLst/>
          </a:prstGeom>
        </p:spPr>
      </p:pic>
      <p:grpSp>
        <p:nvGrpSpPr>
          <p:cNvPr id="10" name="组合 9"/>
          <p:cNvGrpSpPr/>
          <p:nvPr/>
        </p:nvGrpSpPr>
        <p:grpSpPr>
          <a:xfrm>
            <a:off x="9316009" y="1633489"/>
            <a:ext cx="809706" cy="1950621"/>
            <a:chOff x="4882719" y="807868"/>
            <a:chExt cx="809706" cy="1950621"/>
          </a:xfrm>
        </p:grpSpPr>
        <p:sp>
          <p:nvSpPr>
            <p:cNvPr id="11" name="弧形 10"/>
            <p:cNvSpPr/>
            <p:nvPr/>
          </p:nvSpPr>
          <p:spPr>
            <a:xfrm rot="5400000">
              <a:off x="4714043" y="976544"/>
              <a:ext cx="985421" cy="648070"/>
            </a:xfrm>
            <a:prstGeom prst="arc">
              <a:avLst/>
            </a:prstGeom>
            <a:ln w="635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2" name="弧形 11"/>
            <p:cNvSpPr/>
            <p:nvPr/>
          </p:nvSpPr>
          <p:spPr>
            <a:xfrm rot="15555378">
              <a:off x="4875679" y="1941744"/>
              <a:ext cx="985421" cy="648070"/>
            </a:xfrm>
            <a:prstGeom prst="arc">
              <a:avLst/>
            </a:prstGeom>
            <a:ln w="635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endParaRPr>
            </a:p>
          </p:txBody>
        </p:sp>
      </p:grpSp>
      <p:cxnSp>
        <p:nvCxnSpPr>
          <p:cNvPr id="14" name="直接连接符 13"/>
          <p:cNvCxnSpPr/>
          <p:nvPr/>
        </p:nvCxnSpPr>
        <p:spPr>
          <a:xfrm>
            <a:off x="9485581" y="3153185"/>
            <a:ext cx="0" cy="1921164"/>
          </a:xfrm>
          <a:prstGeom prst="line">
            <a:avLst/>
          </a:prstGeom>
          <a:ln w="635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弧形 14"/>
          <p:cNvSpPr/>
          <p:nvPr/>
        </p:nvSpPr>
        <p:spPr>
          <a:xfrm rot="5030273">
            <a:off x="7739907" y="4307483"/>
            <a:ext cx="1791850" cy="1708727"/>
          </a:xfrm>
          <a:prstGeom prst="arc">
            <a:avLst/>
          </a:prstGeom>
          <a:ln w="6350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2253674" y="6265494"/>
            <a:ext cx="771040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Twiss parameters for the transport line,  and a top-view of the geometry </a:t>
            </a: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3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 altLang="zh-CN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4. Injection to booster</a:t>
            </a:r>
            <a:endParaRPr lang="zh-CN" altLang="en-US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灯片编号占位符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id="{B0D05CF3-8733-47A6-B240-4C4293B4420F}"/>
              </a:ext>
            </a:extLst>
          </p:cNvPr>
          <p:cNvSpPr/>
          <p:nvPr/>
        </p:nvSpPr>
        <p:spPr>
          <a:xfrm>
            <a:off x="11742889" y="6357422"/>
            <a:ext cx="42832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fld id="{3E77E41A-3222-472D-9E0D-CAE005F31005}" type="slidenum">
              <a:rPr lang="zh-CN" altLang="en-US">
                <a:solidFill>
                  <a:prstClr val="black"/>
                </a:solidFill>
              </a:rPr>
              <a:pPr/>
              <a:t>13</a:t>
            </a:fld>
            <a:endParaRPr lang="zh-CN" altLang="en-US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0895" y="2375855"/>
            <a:ext cx="10364098" cy="2420322"/>
          </a:xfrm>
          <a:prstGeom prst="rect">
            <a:avLst/>
          </a:prstGeom>
        </p:spPr>
      </p:pic>
      <p:sp>
        <p:nvSpPr>
          <p:cNvPr id="4" name="文本框 3"/>
          <p:cNvSpPr txBox="1"/>
          <p:nvPr/>
        </p:nvSpPr>
        <p:spPr>
          <a:xfrm>
            <a:off x="2318328" y="5652655"/>
            <a:ext cx="85251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Injection into the booster is also a standard on-axis injection</a:t>
            </a: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 altLang="zh-CN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4. Injection to booster</a:t>
            </a:r>
            <a:endParaRPr lang="zh-CN" altLang="en-US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灯片编号占位符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E77E41A-3222-472D-9E0D-CAE005F31005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5. Extraction from booster</a:t>
            </a:r>
            <a:endParaRPr lang="zh-CN" altLang="en-US" dirty="0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26807" y="3670614"/>
            <a:ext cx="6889077" cy="2993395"/>
          </a:xfrm>
          <a:prstGeom prst="rect">
            <a:avLst/>
          </a:prstGeom>
        </p:spPr>
      </p:pic>
      <p:sp>
        <p:nvSpPr>
          <p:cNvPr id="6" name="内容占位符 2"/>
          <p:cNvSpPr>
            <a:spLocks noGrp="1"/>
          </p:cNvSpPr>
          <p:nvPr>
            <p:ph idx="1"/>
          </p:nvPr>
        </p:nvSpPr>
        <p:spPr>
          <a:xfrm>
            <a:off x="1059869" y="1899515"/>
            <a:ext cx="3946865" cy="4351338"/>
          </a:xfrm>
        </p:spPr>
        <p:txBody>
          <a:bodyPr>
            <a:normAutofit fontScale="85000" lnSpcReduction="10000"/>
          </a:bodyPr>
          <a:lstStyle/>
          <a:p>
            <a:r>
              <a:rPr lang="en-US" altLang="zh-CN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Energy: 45 GeV, 80 GeV, 120 GeV, 180 GeV</a:t>
            </a:r>
          </a:p>
          <a:p>
            <a:r>
              <a:rPr lang="en-US" altLang="zh-CN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Beam: positron &amp; electron</a:t>
            </a:r>
          </a:p>
          <a:p>
            <a:r>
              <a:rPr lang="en-US" altLang="zh-CN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Extraction for different bunch patterns.</a:t>
            </a:r>
          </a:p>
          <a:p>
            <a:pPr marL="285750" lvl="0" indent="-285750">
              <a:lnSpc>
                <a:spcPct val="100000"/>
              </a:lnSpc>
              <a:spcBef>
                <a:spcPts val="600"/>
              </a:spcBef>
              <a:defRPr/>
            </a:pPr>
            <a:r>
              <a:rPr lang="en-US" altLang="zh-CN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For Z energy, it becomes more complicated due to the large bunch number needed in the collider.</a:t>
            </a:r>
          </a:p>
          <a:p>
            <a:pPr marL="285750" lvl="0" indent="-285750">
              <a:lnSpc>
                <a:spcPct val="100000"/>
              </a:lnSpc>
              <a:spcBef>
                <a:spcPts val="600"/>
              </a:spcBef>
              <a:defRPr/>
            </a:pPr>
            <a:r>
              <a:rPr lang="en-US" altLang="zh-CN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separation between bunches are only 20~30 ns. Considering the rise time of the kickers, bunches are arranged </a:t>
            </a:r>
            <a:r>
              <a:rPr lang="en-US" altLang="zh-CN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train by train </a:t>
            </a:r>
            <a:r>
              <a:rPr lang="en-US" altLang="zh-CN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 the collider for Z energy.</a:t>
            </a:r>
          </a:p>
          <a:p>
            <a:endParaRPr lang="en-US" altLang="zh-CN" sz="2400" dirty="0">
              <a:solidFill>
                <a:prstClr val="black"/>
              </a:solidFill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endParaRPr lang="zh-CN" alt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1059869" y="1764578"/>
            <a:ext cx="3946865" cy="4486275"/>
          </a:xfrm>
          <a:prstGeom prst="rect">
            <a:avLst/>
          </a:prstGeom>
          <a:noFill/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灯片编号占位符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E77E41A-3222-472D-9E0D-CAE005F31005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5638800" y="1793875"/>
            <a:ext cx="5864225" cy="15684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For Higgs, W, tt, the bunches are extracted bunch by bunch;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For Z energy, the bunches are extracted train by train.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5. Extraction from booster</a:t>
            </a:r>
            <a:endParaRPr lang="zh-CN" altLang="en-US" dirty="0">
              <a:solidFill>
                <a:srgbClr val="0070C0"/>
              </a:solidFill>
            </a:endParaRPr>
          </a:p>
        </p:txBody>
      </p:sp>
      <p:graphicFrame>
        <p:nvGraphicFramePr>
          <p:cNvPr id="3" name="表格 2"/>
          <p:cNvGraphicFramePr>
            <a:graphicFrameLocks noGrp="1"/>
          </p:cNvGraphicFramePr>
          <p:nvPr/>
        </p:nvGraphicFramePr>
        <p:xfrm>
          <a:off x="1402405" y="1690688"/>
          <a:ext cx="7713885" cy="2133600"/>
        </p:xfrm>
        <a:graphic>
          <a:graphicData uri="http://schemas.openxmlformats.org/drawingml/2006/table">
            <a:tbl>
              <a:tblPr firstRow="1" firstCol="1" bandRow="1"/>
              <a:tblGrid>
                <a:gridCol w="277991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4465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64465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64465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indent="266700" algn="just"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indent="266700" algn="ctr">
                        <a:spcAft>
                          <a:spcPts val="0"/>
                        </a:spcAft>
                      </a:pPr>
                      <a:r>
                        <a:rPr lang="en-US" altLang="zh-CN" sz="1400" kern="100" dirty="0" err="1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tt</a:t>
                      </a:r>
                      <a:endParaRPr lang="en-US" sz="140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266700" algn="ctr"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Higgs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266700" algn="ctr"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W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indent="266700" algn="just">
                        <a:spcAft>
                          <a:spcPts val="0"/>
                        </a:spcAft>
                      </a:pPr>
                      <a:r>
                        <a:rPr lang="en-US" altLang="zh-CN" sz="14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Energy</a:t>
                      </a:r>
                      <a:r>
                        <a:rPr lang="zh-CN" sz="14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（</a:t>
                      </a:r>
                      <a:r>
                        <a:rPr lang="en-US" sz="14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GeV</a:t>
                      </a:r>
                      <a:r>
                        <a:rPr lang="zh-CN" sz="14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）</a:t>
                      </a:r>
                      <a:endParaRPr lang="en-US" sz="140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indent="266700" algn="r"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180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266700" algn="r"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120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266700" algn="r"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80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indent="266700" algn="just">
                        <a:spcAft>
                          <a:spcPts val="0"/>
                        </a:spcAft>
                      </a:pPr>
                      <a:r>
                        <a:rPr lang="en-US" altLang="zh-CN" sz="14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Bunch</a:t>
                      </a:r>
                      <a:r>
                        <a:rPr lang="en-US" altLang="zh-CN" sz="1400" kern="100" baseline="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 number</a:t>
                      </a:r>
                      <a:endParaRPr lang="en-US" sz="140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indent="266700" algn="r"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37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 algn="r"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240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266700" algn="r"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1230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indent="266700" algn="just">
                        <a:spcAft>
                          <a:spcPts val="0"/>
                        </a:spcAft>
                      </a:pPr>
                      <a:r>
                        <a:rPr lang="en-US" altLang="zh-CN" sz="14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Bunch </a:t>
                      </a:r>
                      <a:r>
                        <a:rPr lang="en-US" altLang="zh-CN" sz="1400" kern="100" dirty="0" err="1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seperation</a:t>
                      </a:r>
                      <a:r>
                        <a:rPr lang="zh-CN" sz="14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（</a:t>
                      </a:r>
                      <a:r>
                        <a:rPr lang="en-US" sz="14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us</a:t>
                      </a:r>
                      <a:r>
                        <a:rPr lang="zh-CN" sz="14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）</a:t>
                      </a:r>
                      <a:endParaRPr lang="en-US" sz="140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indent="266700" algn="r"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4.2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 algn="r"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0.647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266700" algn="r"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0.2677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indent="266700" algn="just">
                        <a:spcAft>
                          <a:spcPts val="0"/>
                        </a:spcAft>
                      </a:pPr>
                      <a:r>
                        <a:rPr lang="en-US" altLang="zh-CN" sz="14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Extraction scheme</a:t>
                      </a:r>
                      <a:endParaRPr lang="en-US" sz="140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indent="266700" algn="r"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bunch by bunch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 algn="r"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bunch by bunch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266700" algn="r"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bunch by bunch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indent="266700" algn="just"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Kicker</a:t>
                      </a:r>
                      <a:r>
                        <a:rPr lang="en-US" altLang="zh-CN" sz="14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 frequency</a:t>
                      </a:r>
                      <a:r>
                        <a:rPr lang="en-US" sz="14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(Hz)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indent="266700" algn="r"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1000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266700" algn="r"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1000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266700" algn="r"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1000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indent="266700" algn="just" defTabSz="914400" rtl="0" eaLnBrk="1" latinLnBrk="0" hangingPunct="1"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Kicker</a:t>
                      </a:r>
                      <a:r>
                        <a:rPr lang="en-US" altLang="zh-CN" sz="1400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 pules</a:t>
                      </a:r>
                      <a:r>
                        <a:rPr lang="en-US" altLang="zh-CN" sz="1400" kern="100" baseline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 duration </a:t>
                      </a:r>
                      <a:r>
                        <a:rPr lang="en-US" sz="1400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(us)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indent="266700" algn="r" defTabSz="914400" rtl="0" eaLnBrk="1" latinLnBrk="0" hangingPunct="1"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&lt;8.4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0" algn="r" defTabSz="914400" rtl="0" eaLnBrk="1" latinLnBrk="0" hangingPunct="1"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&lt;1.29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266700" algn="r" defTabSz="914400" rtl="0" eaLnBrk="1" latinLnBrk="0" hangingPunct="1"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&lt;0.535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indent="266700" algn="just" defTabSz="914400" rtl="0" eaLnBrk="1" latinLnBrk="0" hangingPunct="1"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Kicker</a:t>
                      </a:r>
                      <a:r>
                        <a:rPr lang="en-US" altLang="zh-CN" sz="1400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 rise</a:t>
                      </a:r>
                      <a:r>
                        <a:rPr lang="en-US" altLang="zh-CN" sz="1400" kern="100" baseline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 up</a:t>
                      </a:r>
                      <a:r>
                        <a:rPr lang="en-US" altLang="zh-CN" sz="1400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/</a:t>
                      </a:r>
                      <a:r>
                        <a:rPr lang="en-US" altLang="zh-CN" sz="1400" kern="100" baseline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 fall down </a:t>
                      </a:r>
                      <a:r>
                        <a:rPr lang="en-US" sz="1400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(us)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indent="266700" algn="r" defTabSz="914400" rtl="0" eaLnBrk="1" latinLnBrk="0" hangingPunct="1"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&lt;4.2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0" algn="r" defTabSz="914400" rtl="0" eaLnBrk="1" latinLnBrk="0" hangingPunct="1"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&lt;0.647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266700" algn="r" defTabSz="914400" rtl="0" eaLnBrk="1" latinLnBrk="0" hangingPunct="1"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&lt;0.2677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indent="266700" algn="just" defTabSz="914400" rtl="0" eaLnBrk="1" latinLnBrk="0" hangingPunct="1">
                        <a:spcAft>
                          <a:spcPts val="0"/>
                        </a:spcAft>
                      </a:pPr>
                      <a:r>
                        <a:rPr lang="en-US" altLang="zh-CN" sz="1400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Timing</a:t>
                      </a:r>
                      <a:r>
                        <a:rPr lang="en-US" altLang="zh-CN" sz="1400" kern="100" baseline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 delay</a:t>
                      </a:r>
                      <a:r>
                        <a:rPr lang="en-US" sz="1400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(us)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indent="266700" algn="r" defTabSz="914400" rtl="0" eaLnBrk="1" latinLnBrk="0" hangingPunct="1"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4.2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0" algn="r" defTabSz="914400" rtl="0" eaLnBrk="1" latinLnBrk="0" hangingPunct="1"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0.647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266700" algn="r" defTabSz="914400" rtl="0" eaLnBrk="1" latinLnBrk="0" hangingPunct="1"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0.2677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indent="266700" algn="just">
                        <a:spcAft>
                          <a:spcPts val="0"/>
                        </a:spcAft>
                      </a:pPr>
                      <a:r>
                        <a:rPr lang="en-US" altLang="zh-CN" sz="14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Extraction</a:t>
                      </a:r>
                      <a:r>
                        <a:rPr lang="en-US" altLang="zh-CN" sz="1400" kern="100" baseline="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 duration</a:t>
                      </a:r>
                      <a:r>
                        <a:rPr lang="en-US" sz="14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 (s)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indent="266700" algn="r"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0.037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 algn="r"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0.24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266700" algn="r"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1.23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  <p:graphicFrame>
        <p:nvGraphicFramePr>
          <p:cNvPr id="5" name="表格 4"/>
          <p:cNvGraphicFramePr>
            <a:graphicFrameLocks noGrp="1"/>
          </p:cNvGraphicFramePr>
          <p:nvPr/>
        </p:nvGraphicFramePr>
        <p:xfrm>
          <a:off x="1404343" y="3870237"/>
          <a:ext cx="5555152" cy="2882832"/>
        </p:xfrm>
        <a:graphic>
          <a:graphicData uri="http://schemas.openxmlformats.org/drawingml/2006/table">
            <a:tbl>
              <a:tblPr firstRow="1" firstCol="1" bandRow="1"/>
              <a:tblGrid>
                <a:gridCol w="252319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03195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22512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indent="266700" algn="just"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indent="0" algn="ctr"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Z 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92986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indent="266700" algn="just">
                        <a:spcAft>
                          <a:spcPts val="0"/>
                        </a:spcAft>
                      </a:pPr>
                      <a:r>
                        <a:rPr lang="en-US" altLang="zh-CN" sz="14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Energy</a:t>
                      </a:r>
                      <a:r>
                        <a:rPr lang="zh-CN" sz="14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（</a:t>
                      </a:r>
                      <a:r>
                        <a:rPr lang="en-US" sz="14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GeV</a:t>
                      </a:r>
                      <a:r>
                        <a:rPr lang="zh-CN" sz="14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）</a:t>
                      </a:r>
                      <a:endParaRPr lang="en-US" sz="140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indent="0" algn="ctr"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45.5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92986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indent="266700" algn="just">
                        <a:spcAft>
                          <a:spcPts val="0"/>
                        </a:spcAft>
                      </a:pPr>
                      <a:r>
                        <a:rPr lang="en-US" altLang="zh-CN" sz="14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Bunch</a:t>
                      </a:r>
                      <a:r>
                        <a:rPr lang="en-US" altLang="zh-CN" sz="1400" kern="100" baseline="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 number/train</a:t>
                      </a:r>
                      <a:endParaRPr lang="en-US" sz="140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indent="0" algn="ctr"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80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92986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indent="266700" algn="just">
                        <a:spcAft>
                          <a:spcPts val="0"/>
                        </a:spcAft>
                      </a:pPr>
                      <a:r>
                        <a:rPr lang="en-US" altLang="zh-CN" sz="14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Bunch separation</a:t>
                      </a:r>
                      <a:r>
                        <a:rPr lang="zh-CN" sz="14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（</a:t>
                      </a:r>
                      <a:r>
                        <a:rPr lang="en-US" sz="14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ns</a:t>
                      </a:r>
                      <a:r>
                        <a:rPr lang="zh-CN" sz="14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）</a:t>
                      </a:r>
                      <a:endParaRPr lang="en-US" sz="140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indent="0" algn="ctr"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23.076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92986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indent="266700" algn="just"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Number of trains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indent="0" algn="ctr"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48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92986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indent="266700" algn="just"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Train separation (us)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indent="0" algn="ctr"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5.11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92986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indent="266700" algn="just">
                        <a:spcAft>
                          <a:spcPts val="0"/>
                        </a:spcAft>
                      </a:pPr>
                      <a:r>
                        <a:rPr kumimoji="0" lang="en-US" altLang="zh-CN" sz="1400" b="0" i="0" u="none" strike="noStrike" kern="100" cap="none" spc="0" normalizeH="0" baseline="0" noProof="0" dirty="0" err="1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Extrac</a:t>
                      </a:r>
                      <a:r>
                        <a:rPr lang="en-US" altLang="zh-CN" sz="1400" kern="100" dirty="0" err="1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tion</a:t>
                      </a:r>
                      <a:r>
                        <a:rPr lang="en-US" altLang="zh-CN" sz="14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 scheme</a:t>
                      </a:r>
                      <a:endParaRPr lang="en-US" sz="140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indent="0" algn="ctr"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train</a:t>
                      </a:r>
                      <a:r>
                        <a:rPr lang="en-US" sz="1400" kern="100" baseline="0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 by train</a:t>
                      </a:r>
                      <a:endParaRPr lang="en-US" sz="1400" kern="100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192986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indent="266700" algn="just"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Kicker</a:t>
                      </a:r>
                      <a:r>
                        <a:rPr lang="en-US" altLang="zh-CN" sz="14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 frequency</a:t>
                      </a:r>
                      <a:r>
                        <a:rPr lang="en-US" sz="14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(Hz)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indent="0" algn="ctr"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1000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192986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indent="266700" algn="just"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Flat top (us)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indent="0" algn="ctr"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1.83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192986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indent="266700" algn="just" defTabSz="914400" rtl="0" eaLnBrk="1" latinLnBrk="0" hangingPunct="1"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Kicker</a:t>
                      </a:r>
                      <a:r>
                        <a:rPr lang="en-US" altLang="zh-CN" sz="1400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 pules</a:t>
                      </a:r>
                      <a:r>
                        <a:rPr lang="en-US" altLang="zh-CN" sz="1400" kern="100" baseline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 duration </a:t>
                      </a:r>
                      <a:r>
                        <a:rPr lang="en-US" sz="1400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(us)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indent="0" algn="ctr" defTabSz="914400" rtl="0" eaLnBrk="1" latinLnBrk="0" hangingPunct="1"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&lt;12.05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192986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indent="266700" algn="just" defTabSz="914400" rtl="0" eaLnBrk="1" latinLnBrk="0" hangingPunct="1"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Kicker</a:t>
                      </a:r>
                      <a:r>
                        <a:rPr lang="en-US" altLang="zh-CN" sz="1400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 rise</a:t>
                      </a:r>
                      <a:r>
                        <a:rPr lang="en-US" altLang="zh-CN" sz="1400" kern="100" baseline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 up</a:t>
                      </a:r>
                      <a:r>
                        <a:rPr lang="en-US" altLang="zh-CN" sz="1400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/</a:t>
                      </a:r>
                      <a:r>
                        <a:rPr lang="en-US" altLang="zh-CN" sz="1400" kern="100" baseline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 fall down </a:t>
                      </a:r>
                      <a:r>
                        <a:rPr lang="en-US" sz="1400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(us)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indent="0" algn="ctr" defTabSz="914400" rtl="0" eaLnBrk="1" latinLnBrk="0" hangingPunct="1"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&lt;5.11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192986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indent="266700" algn="just" defTabSz="914400" rtl="0" eaLnBrk="1" latinLnBrk="0" hangingPunct="1">
                        <a:spcAft>
                          <a:spcPts val="0"/>
                        </a:spcAft>
                      </a:pPr>
                      <a:r>
                        <a:rPr lang="en-US" altLang="zh-CN" sz="1400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Timing</a:t>
                      </a:r>
                      <a:r>
                        <a:rPr lang="en-US" altLang="zh-CN" sz="1400" kern="100" baseline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 delay</a:t>
                      </a:r>
                      <a:r>
                        <a:rPr lang="en-US" sz="1400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(us)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indent="0" algn="ctr" defTabSz="914400" rtl="0" eaLnBrk="1" latinLnBrk="0" hangingPunct="1"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6.94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192986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indent="266700" algn="just">
                        <a:spcAft>
                          <a:spcPts val="0"/>
                        </a:spcAft>
                      </a:pPr>
                      <a:r>
                        <a:rPr kumimoji="0" lang="en-US" altLang="zh-CN" sz="1400" b="0" i="0" u="none" strike="noStrike" kern="100" cap="none" spc="0" normalizeH="0" baseline="0" noProof="0" dirty="0" err="1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Extrac</a:t>
                      </a:r>
                      <a:r>
                        <a:rPr lang="en-US" altLang="zh-CN" sz="1400" kern="100" dirty="0" err="1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tion</a:t>
                      </a:r>
                      <a:r>
                        <a:rPr lang="en-US" altLang="zh-CN" sz="1400" kern="100" baseline="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 duration</a:t>
                      </a:r>
                      <a:r>
                        <a:rPr lang="en-US" sz="14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 (s)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indent="0" algn="ctr"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0.048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E77E41A-3222-472D-9E0D-CAE005F31005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6. Injection to Collider</a:t>
            </a:r>
            <a:endParaRPr lang="zh-CN" altLang="en-US" dirty="0"/>
          </a:p>
        </p:txBody>
      </p:sp>
      <p:sp>
        <p:nvSpPr>
          <p:cNvPr id="14" name="内容占位符 2"/>
          <p:cNvSpPr>
            <a:spLocks noGrp="1"/>
          </p:cNvSpPr>
          <p:nvPr>
            <p:ph idx="1"/>
          </p:nvPr>
        </p:nvSpPr>
        <p:spPr>
          <a:xfrm>
            <a:off x="1059869" y="1899515"/>
            <a:ext cx="3946865" cy="4351338"/>
          </a:xfrm>
        </p:spPr>
        <p:txBody>
          <a:bodyPr>
            <a:normAutofit fontScale="92500" lnSpcReduction="10000"/>
          </a:bodyPr>
          <a:lstStyle/>
          <a:p>
            <a:r>
              <a:rPr lang="en-US" altLang="zh-CN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Energy: 45 GeV, 80 GeV, 120 GeV, 180 GeV</a:t>
            </a:r>
          </a:p>
          <a:p>
            <a:r>
              <a:rPr lang="en-US" altLang="zh-CN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Beam: positron &amp; electron</a:t>
            </a:r>
          </a:p>
          <a:p>
            <a:r>
              <a:rPr lang="en-US" altLang="zh-CN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For </a:t>
            </a:r>
            <a:r>
              <a:rPr lang="en-US" altLang="zh-CN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tt</a:t>
            </a:r>
            <a:r>
              <a:rPr lang="en-US" altLang="zh-CN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Higgs and W energy, injection into the collider is bunch by bunch; and for Z energy, injection is train by train.</a:t>
            </a:r>
          </a:p>
          <a:p>
            <a:r>
              <a:rPr lang="en-US" altLang="zh-CN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Considering the robustness of the design, the baseline injection of the main collider ring is conventional off-axis injection &amp; an on-axis injection for Higgs.</a:t>
            </a:r>
          </a:p>
          <a:p>
            <a:endParaRPr lang="en-US" altLang="zh-CN" sz="2400" dirty="0">
              <a:solidFill>
                <a:prstClr val="black"/>
              </a:solidFill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endParaRPr lang="zh-CN" alt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1059869" y="1764578"/>
            <a:ext cx="3946865" cy="4486275"/>
          </a:xfrm>
          <a:prstGeom prst="rect">
            <a:avLst/>
          </a:prstGeom>
          <a:noFill/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</p:txBody>
      </p:sp>
      <p:pic>
        <p:nvPicPr>
          <p:cNvPr id="16" name="Content Placeholder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49265" y="2052320"/>
            <a:ext cx="6064250" cy="4286250"/>
          </a:xfrm>
          <a:prstGeom prst="rect">
            <a:avLst/>
          </a:prstGeom>
        </p:spPr>
      </p:pic>
      <p:sp>
        <p:nvSpPr>
          <p:cNvPr id="3" name="灯片编号占位符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E77E41A-3222-472D-9E0D-CAE005F31005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6. Injection to Collider</a:t>
            </a:r>
            <a:endParaRPr lang="zh-CN" altLang="en-US" dirty="0">
              <a:solidFill>
                <a:srgbClr val="0070C0"/>
              </a:solidFill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594134" y="1663387"/>
            <a:ext cx="6081874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en-US" altLang="zh-CN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Considering the robustness of the design, the injection of the main collider ring is conventional off-axis injection. (Maybe an on-axis injection is needed for Higgs)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en-US" altLang="zh-CN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For </a:t>
            </a:r>
            <a:r>
              <a:rPr kumimoji="0" lang="en-US" altLang="zh-CN" sz="2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tt</a:t>
            </a:r>
            <a:r>
              <a:rPr kumimoji="0" lang="en-US" altLang="zh-CN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, Higgs and W energy, injection into the collider is bunch by bunch; and for Z energy, injection is train by train.</a:t>
            </a:r>
          </a:p>
        </p:txBody>
      </p:sp>
      <p:cxnSp>
        <p:nvCxnSpPr>
          <p:cNvPr id="28" name="直接箭头连接符 27"/>
          <p:cNvCxnSpPr/>
          <p:nvPr/>
        </p:nvCxnSpPr>
        <p:spPr>
          <a:xfrm>
            <a:off x="2207488" y="4839858"/>
            <a:ext cx="3380509" cy="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7" name="组合 36"/>
          <p:cNvGrpSpPr/>
          <p:nvPr/>
        </p:nvGrpSpPr>
        <p:grpSpPr>
          <a:xfrm>
            <a:off x="2392214" y="4331858"/>
            <a:ext cx="175491" cy="508001"/>
            <a:chOff x="1450109" y="4932218"/>
            <a:chExt cx="175491" cy="508001"/>
          </a:xfrm>
        </p:grpSpPr>
        <p:cxnSp>
          <p:nvCxnSpPr>
            <p:cNvPr id="31" name="直接连接符 30"/>
            <p:cNvCxnSpPr/>
            <p:nvPr/>
          </p:nvCxnSpPr>
          <p:spPr>
            <a:xfrm flipV="1">
              <a:off x="1450109" y="4932218"/>
              <a:ext cx="101600" cy="5080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直接连接符 31"/>
            <p:cNvCxnSpPr/>
            <p:nvPr/>
          </p:nvCxnSpPr>
          <p:spPr>
            <a:xfrm>
              <a:off x="1551709" y="4932219"/>
              <a:ext cx="73891" cy="507999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8" name="组合 37"/>
          <p:cNvGrpSpPr/>
          <p:nvPr/>
        </p:nvGrpSpPr>
        <p:grpSpPr>
          <a:xfrm>
            <a:off x="2738577" y="4340252"/>
            <a:ext cx="175491" cy="508001"/>
            <a:chOff x="1450109" y="4932218"/>
            <a:chExt cx="175491" cy="508001"/>
          </a:xfrm>
        </p:grpSpPr>
        <p:cxnSp>
          <p:nvCxnSpPr>
            <p:cNvPr id="39" name="直接连接符 38"/>
            <p:cNvCxnSpPr/>
            <p:nvPr/>
          </p:nvCxnSpPr>
          <p:spPr>
            <a:xfrm flipV="1">
              <a:off x="1450109" y="4932218"/>
              <a:ext cx="101600" cy="5080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直接连接符 39"/>
            <p:cNvCxnSpPr/>
            <p:nvPr/>
          </p:nvCxnSpPr>
          <p:spPr>
            <a:xfrm>
              <a:off x="1551709" y="4932219"/>
              <a:ext cx="73891" cy="507999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1" name="组合 40"/>
          <p:cNvGrpSpPr/>
          <p:nvPr/>
        </p:nvGrpSpPr>
        <p:grpSpPr>
          <a:xfrm>
            <a:off x="3098794" y="4340252"/>
            <a:ext cx="175491" cy="508001"/>
            <a:chOff x="1450109" y="4932218"/>
            <a:chExt cx="175491" cy="508001"/>
          </a:xfrm>
        </p:grpSpPr>
        <p:cxnSp>
          <p:nvCxnSpPr>
            <p:cNvPr id="42" name="直接连接符 41"/>
            <p:cNvCxnSpPr/>
            <p:nvPr/>
          </p:nvCxnSpPr>
          <p:spPr>
            <a:xfrm flipV="1">
              <a:off x="1450109" y="4932218"/>
              <a:ext cx="101600" cy="5080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直接连接符 42"/>
            <p:cNvCxnSpPr/>
            <p:nvPr/>
          </p:nvCxnSpPr>
          <p:spPr>
            <a:xfrm>
              <a:off x="1551709" y="4932219"/>
              <a:ext cx="73891" cy="507999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4" name="组合 43"/>
          <p:cNvGrpSpPr/>
          <p:nvPr/>
        </p:nvGrpSpPr>
        <p:grpSpPr>
          <a:xfrm>
            <a:off x="3459011" y="4340252"/>
            <a:ext cx="175491" cy="508001"/>
            <a:chOff x="1450109" y="4932218"/>
            <a:chExt cx="175491" cy="508001"/>
          </a:xfrm>
        </p:grpSpPr>
        <p:cxnSp>
          <p:nvCxnSpPr>
            <p:cNvPr id="45" name="直接连接符 44"/>
            <p:cNvCxnSpPr/>
            <p:nvPr/>
          </p:nvCxnSpPr>
          <p:spPr>
            <a:xfrm flipV="1">
              <a:off x="1450109" y="4932218"/>
              <a:ext cx="101600" cy="5080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直接连接符 45"/>
            <p:cNvCxnSpPr/>
            <p:nvPr/>
          </p:nvCxnSpPr>
          <p:spPr>
            <a:xfrm>
              <a:off x="1551709" y="4932219"/>
              <a:ext cx="73891" cy="507999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7" name="组合 46"/>
          <p:cNvGrpSpPr/>
          <p:nvPr/>
        </p:nvGrpSpPr>
        <p:grpSpPr>
          <a:xfrm>
            <a:off x="3819228" y="4340252"/>
            <a:ext cx="175491" cy="508001"/>
            <a:chOff x="1450109" y="4932218"/>
            <a:chExt cx="175491" cy="508001"/>
          </a:xfrm>
        </p:grpSpPr>
        <p:cxnSp>
          <p:nvCxnSpPr>
            <p:cNvPr id="48" name="直接连接符 47"/>
            <p:cNvCxnSpPr/>
            <p:nvPr/>
          </p:nvCxnSpPr>
          <p:spPr>
            <a:xfrm flipV="1">
              <a:off x="1450109" y="4932218"/>
              <a:ext cx="101600" cy="5080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直接连接符 48"/>
            <p:cNvCxnSpPr/>
            <p:nvPr/>
          </p:nvCxnSpPr>
          <p:spPr>
            <a:xfrm>
              <a:off x="1551709" y="4932219"/>
              <a:ext cx="73891" cy="507999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0" name="组合 49"/>
          <p:cNvGrpSpPr/>
          <p:nvPr/>
        </p:nvGrpSpPr>
        <p:grpSpPr>
          <a:xfrm>
            <a:off x="4179445" y="4340252"/>
            <a:ext cx="175491" cy="508001"/>
            <a:chOff x="1450109" y="4932218"/>
            <a:chExt cx="175491" cy="508001"/>
          </a:xfrm>
        </p:grpSpPr>
        <p:cxnSp>
          <p:nvCxnSpPr>
            <p:cNvPr id="51" name="直接连接符 50"/>
            <p:cNvCxnSpPr/>
            <p:nvPr/>
          </p:nvCxnSpPr>
          <p:spPr>
            <a:xfrm flipV="1">
              <a:off x="1450109" y="4932218"/>
              <a:ext cx="101600" cy="5080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直接连接符 51"/>
            <p:cNvCxnSpPr/>
            <p:nvPr/>
          </p:nvCxnSpPr>
          <p:spPr>
            <a:xfrm>
              <a:off x="1551709" y="4932219"/>
              <a:ext cx="73891" cy="507999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3" name="组合 52"/>
          <p:cNvGrpSpPr/>
          <p:nvPr/>
        </p:nvGrpSpPr>
        <p:grpSpPr>
          <a:xfrm>
            <a:off x="4539662" y="4331857"/>
            <a:ext cx="175491" cy="508001"/>
            <a:chOff x="1450109" y="4932218"/>
            <a:chExt cx="175491" cy="508001"/>
          </a:xfrm>
        </p:grpSpPr>
        <p:cxnSp>
          <p:nvCxnSpPr>
            <p:cNvPr id="54" name="直接连接符 53"/>
            <p:cNvCxnSpPr/>
            <p:nvPr/>
          </p:nvCxnSpPr>
          <p:spPr>
            <a:xfrm flipV="1">
              <a:off x="1450109" y="4932218"/>
              <a:ext cx="101600" cy="5080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直接连接符 54"/>
            <p:cNvCxnSpPr/>
            <p:nvPr/>
          </p:nvCxnSpPr>
          <p:spPr>
            <a:xfrm>
              <a:off x="1551709" y="4932219"/>
              <a:ext cx="73891" cy="507999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6" name="右大括号 55"/>
          <p:cNvSpPr/>
          <p:nvPr/>
        </p:nvSpPr>
        <p:spPr>
          <a:xfrm rot="5400000">
            <a:off x="3490600" y="3920109"/>
            <a:ext cx="153874" cy="2147449"/>
          </a:xfrm>
          <a:prstGeom prst="rightBrac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7" name="文本框 56"/>
          <p:cNvSpPr txBox="1"/>
          <p:nvPr/>
        </p:nvSpPr>
        <p:spPr>
          <a:xfrm>
            <a:off x="3084935" y="5070771"/>
            <a:ext cx="127969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1000 Hz</a:t>
            </a:r>
            <a:endParaRPr kumimoji="0" lang="zh-CN" alt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58" name="文本框 57"/>
          <p:cNvSpPr txBox="1"/>
          <p:nvPr/>
        </p:nvSpPr>
        <p:spPr>
          <a:xfrm>
            <a:off x="2169264" y="5670232"/>
            <a:ext cx="429745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The kickers rise up, inject one bunch into the collider, and fall down. This process repeated in 1000 Hz, to inject all bunches into the ring.</a:t>
            </a:r>
            <a:endParaRPr kumimoji="0" lang="zh-CN" alt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cxnSp>
        <p:nvCxnSpPr>
          <p:cNvPr id="59" name="直接箭头连接符 58"/>
          <p:cNvCxnSpPr/>
          <p:nvPr/>
        </p:nvCxnSpPr>
        <p:spPr>
          <a:xfrm>
            <a:off x="7264398" y="4807532"/>
            <a:ext cx="3380509" cy="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1" name="右大括号 80"/>
          <p:cNvSpPr/>
          <p:nvPr/>
        </p:nvSpPr>
        <p:spPr>
          <a:xfrm rot="5400000">
            <a:off x="8652020" y="3829458"/>
            <a:ext cx="138822" cy="2249048"/>
          </a:xfrm>
          <a:prstGeom prst="rightBrac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2" name="文本框 81"/>
          <p:cNvSpPr txBox="1"/>
          <p:nvPr/>
        </p:nvSpPr>
        <p:spPr>
          <a:xfrm>
            <a:off x="8289628" y="5038445"/>
            <a:ext cx="127969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1000 Hz</a:t>
            </a:r>
            <a:endParaRPr kumimoji="0" lang="zh-CN" alt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grpSp>
        <p:nvGrpSpPr>
          <p:cNvPr id="85" name="组合 84"/>
          <p:cNvGrpSpPr/>
          <p:nvPr/>
        </p:nvGrpSpPr>
        <p:grpSpPr>
          <a:xfrm>
            <a:off x="7596907" y="4299532"/>
            <a:ext cx="378690" cy="508001"/>
            <a:chOff x="6867238" y="4299532"/>
            <a:chExt cx="378690" cy="508001"/>
          </a:xfrm>
        </p:grpSpPr>
        <p:grpSp>
          <p:nvGrpSpPr>
            <p:cNvPr id="60" name="组合 59"/>
            <p:cNvGrpSpPr/>
            <p:nvPr/>
          </p:nvGrpSpPr>
          <p:grpSpPr>
            <a:xfrm>
              <a:off x="6867238" y="4299532"/>
              <a:ext cx="378690" cy="508001"/>
              <a:chOff x="1450109" y="4932218"/>
              <a:chExt cx="378690" cy="508001"/>
            </a:xfrm>
          </p:grpSpPr>
          <p:cxnSp>
            <p:nvCxnSpPr>
              <p:cNvPr id="61" name="直接连接符 60"/>
              <p:cNvCxnSpPr/>
              <p:nvPr/>
            </p:nvCxnSpPr>
            <p:spPr>
              <a:xfrm flipV="1">
                <a:off x="1450109" y="4932218"/>
                <a:ext cx="101600" cy="508001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2" name="直接连接符 61"/>
              <p:cNvCxnSpPr/>
              <p:nvPr/>
            </p:nvCxnSpPr>
            <p:spPr>
              <a:xfrm>
                <a:off x="1754908" y="4932219"/>
                <a:ext cx="73891" cy="507999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84" name="直接连接符 83"/>
            <p:cNvCxnSpPr/>
            <p:nvPr/>
          </p:nvCxnSpPr>
          <p:spPr>
            <a:xfrm>
              <a:off x="6968836" y="4304149"/>
              <a:ext cx="212437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86" name="组合 85"/>
          <p:cNvGrpSpPr/>
          <p:nvPr/>
        </p:nvGrpSpPr>
        <p:grpSpPr>
          <a:xfrm>
            <a:off x="8224979" y="4299532"/>
            <a:ext cx="378690" cy="508001"/>
            <a:chOff x="6867238" y="4299532"/>
            <a:chExt cx="378690" cy="508001"/>
          </a:xfrm>
        </p:grpSpPr>
        <p:grpSp>
          <p:nvGrpSpPr>
            <p:cNvPr id="87" name="组合 86"/>
            <p:cNvGrpSpPr/>
            <p:nvPr/>
          </p:nvGrpSpPr>
          <p:grpSpPr>
            <a:xfrm>
              <a:off x="6867238" y="4299532"/>
              <a:ext cx="378690" cy="508001"/>
              <a:chOff x="1450109" y="4932218"/>
              <a:chExt cx="378690" cy="508001"/>
            </a:xfrm>
          </p:grpSpPr>
          <p:cxnSp>
            <p:nvCxnSpPr>
              <p:cNvPr id="89" name="直接连接符 88"/>
              <p:cNvCxnSpPr/>
              <p:nvPr/>
            </p:nvCxnSpPr>
            <p:spPr>
              <a:xfrm flipV="1">
                <a:off x="1450109" y="4932218"/>
                <a:ext cx="101600" cy="508001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0" name="直接连接符 89"/>
              <p:cNvCxnSpPr/>
              <p:nvPr/>
            </p:nvCxnSpPr>
            <p:spPr>
              <a:xfrm>
                <a:off x="1754908" y="4932219"/>
                <a:ext cx="73891" cy="507999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88" name="直接连接符 87"/>
            <p:cNvCxnSpPr/>
            <p:nvPr/>
          </p:nvCxnSpPr>
          <p:spPr>
            <a:xfrm>
              <a:off x="6968836" y="4304149"/>
              <a:ext cx="212437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91" name="组合 90"/>
          <p:cNvGrpSpPr/>
          <p:nvPr/>
        </p:nvGrpSpPr>
        <p:grpSpPr>
          <a:xfrm>
            <a:off x="8806868" y="4292015"/>
            <a:ext cx="378690" cy="508001"/>
            <a:chOff x="6867238" y="4299532"/>
            <a:chExt cx="378690" cy="508001"/>
          </a:xfrm>
        </p:grpSpPr>
        <p:grpSp>
          <p:nvGrpSpPr>
            <p:cNvPr id="92" name="组合 91"/>
            <p:cNvGrpSpPr/>
            <p:nvPr/>
          </p:nvGrpSpPr>
          <p:grpSpPr>
            <a:xfrm>
              <a:off x="6867238" y="4299532"/>
              <a:ext cx="378690" cy="508001"/>
              <a:chOff x="1450109" y="4932218"/>
              <a:chExt cx="378690" cy="508001"/>
            </a:xfrm>
          </p:grpSpPr>
          <p:cxnSp>
            <p:nvCxnSpPr>
              <p:cNvPr id="94" name="直接连接符 93"/>
              <p:cNvCxnSpPr/>
              <p:nvPr/>
            </p:nvCxnSpPr>
            <p:spPr>
              <a:xfrm flipV="1">
                <a:off x="1450109" y="4932218"/>
                <a:ext cx="101600" cy="508001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5" name="直接连接符 94"/>
              <p:cNvCxnSpPr/>
              <p:nvPr/>
            </p:nvCxnSpPr>
            <p:spPr>
              <a:xfrm>
                <a:off x="1754908" y="4932219"/>
                <a:ext cx="73891" cy="507999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93" name="直接连接符 92"/>
            <p:cNvCxnSpPr/>
            <p:nvPr/>
          </p:nvCxnSpPr>
          <p:spPr>
            <a:xfrm>
              <a:off x="6968836" y="4304149"/>
              <a:ext cx="212437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96" name="组合 95"/>
          <p:cNvGrpSpPr/>
          <p:nvPr/>
        </p:nvGrpSpPr>
        <p:grpSpPr>
          <a:xfrm>
            <a:off x="9439556" y="4307048"/>
            <a:ext cx="378690" cy="508001"/>
            <a:chOff x="6867238" y="4299532"/>
            <a:chExt cx="378690" cy="508001"/>
          </a:xfrm>
        </p:grpSpPr>
        <p:grpSp>
          <p:nvGrpSpPr>
            <p:cNvPr id="97" name="组合 96"/>
            <p:cNvGrpSpPr/>
            <p:nvPr/>
          </p:nvGrpSpPr>
          <p:grpSpPr>
            <a:xfrm>
              <a:off x="6867238" y="4299532"/>
              <a:ext cx="378690" cy="508001"/>
              <a:chOff x="1450109" y="4932218"/>
              <a:chExt cx="378690" cy="508001"/>
            </a:xfrm>
          </p:grpSpPr>
          <p:cxnSp>
            <p:nvCxnSpPr>
              <p:cNvPr id="99" name="直接连接符 98"/>
              <p:cNvCxnSpPr/>
              <p:nvPr/>
            </p:nvCxnSpPr>
            <p:spPr>
              <a:xfrm flipV="1">
                <a:off x="1450109" y="4932218"/>
                <a:ext cx="101600" cy="508001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0" name="直接连接符 99"/>
              <p:cNvCxnSpPr/>
              <p:nvPr/>
            </p:nvCxnSpPr>
            <p:spPr>
              <a:xfrm>
                <a:off x="1754908" y="4932219"/>
                <a:ext cx="73891" cy="507999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98" name="直接连接符 97"/>
            <p:cNvCxnSpPr/>
            <p:nvPr/>
          </p:nvCxnSpPr>
          <p:spPr>
            <a:xfrm>
              <a:off x="6968836" y="4304149"/>
              <a:ext cx="212437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1" name="文本框 100"/>
          <p:cNvSpPr txBox="1"/>
          <p:nvPr/>
        </p:nvSpPr>
        <p:spPr>
          <a:xfrm>
            <a:off x="6999886" y="5611878"/>
            <a:ext cx="429745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The kickers rise up, stay there to inject a whole train into the collider, and fall down. This process repeated in 1000 Hz, to inject all bunches into the ring.</a:t>
            </a:r>
            <a:endParaRPr kumimoji="0" lang="zh-CN" alt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102" name="文本框 101"/>
          <p:cNvSpPr txBox="1"/>
          <p:nvPr/>
        </p:nvSpPr>
        <p:spPr>
          <a:xfrm>
            <a:off x="2803226" y="3860456"/>
            <a:ext cx="180684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Bunch by bunch</a:t>
            </a:r>
            <a:endParaRPr kumimoji="0" lang="zh-CN" alt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103" name="文本框 102"/>
          <p:cNvSpPr txBox="1"/>
          <p:nvPr/>
        </p:nvSpPr>
        <p:spPr>
          <a:xfrm>
            <a:off x="8126502" y="3828108"/>
            <a:ext cx="180684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Train by train</a:t>
            </a:r>
            <a:endParaRPr kumimoji="0" lang="zh-CN" alt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104" name="文本框 103"/>
          <p:cNvSpPr txBox="1"/>
          <p:nvPr/>
        </p:nvSpPr>
        <p:spPr>
          <a:xfrm>
            <a:off x="165688" y="4615428"/>
            <a:ext cx="180684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Kicker:</a:t>
            </a:r>
            <a:endParaRPr kumimoji="0" lang="zh-CN" altLang="en-US" sz="1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27" name="灯片编号占位符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E77E41A-3222-472D-9E0D-CAE005F31005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6. Injection to Collider</a:t>
            </a:r>
            <a:endParaRPr lang="zh-CN" altLang="en-US" dirty="0"/>
          </a:p>
        </p:txBody>
      </p:sp>
      <p:grpSp>
        <p:nvGrpSpPr>
          <p:cNvPr id="5" name="Group 3"/>
          <p:cNvGrpSpPr/>
          <p:nvPr/>
        </p:nvGrpSpPr>
        <p:grpSpPr>
          <a:xfrm>
            <a:off x="1343564" y="2298314"/>
            <a:ext cx="9735768" cy="2133639"/>
            <a:chOff x="1343564" y="2395728"/>
            <a:chExt cx="9504872" cy="3005191"/>
          </a:xfrm>
        </p:grpSpPr>
        <p:grpSp>
          <p:nvGrpSpPr>
            <p:cNvPr id="6" name="Group 24"/>
            <p:cNvGrpSpPr/>
            <p:nvPr/>
          </p:nvGrpSpPr>
          <p:grpSpPr>
            <a:xfrm>
              <a:off x="1343564" y="2395728"/>
              <a:ext cx="9504872" cy="3005191"/>
              <a:chOff x="838200" y="2368296"/>
              <a:chExt cx="9504872" cy="3005191"/>
            </a:xfrm>
          </p:grpSpPr>
          <p:grpSp>
            <p:nvGrpSpPr>
              <p:cNvPr id="9" name="Group 4"/>
              <p:cNvGrpSpPr/>
              <p:nvPr/>
            </p:nvGrpSpPr>
            <p:grpSpPr>
              <a:xfrm>
                <a:off x="838200" y="2368296"/>
                <a:ext cx="9504872" cy="3005191"/>
                <a:chOff x="838200" y="2907792"/>
                <a:chExt cx="9504872" cy="3005191"/>
              </a:xfrm>
            </p:grpSpPr>
            <p:cxnSp>
              <p:nvCxnSpPr>
                <p:cNvPr id="18" name="Straight Connector 5"/>
                <p:cNvCxnSpPr/>
                <p:nvPr/>
              </p:nvCxnSpPr>
              <p:spPr>
                <a:xfrm>
                  <a:off x="1190445" y="4011283"/>
                  <a:ext cx="9152627" cy="8626"/>
                </a:xfrm>
                <a:prstGeom prst="line">
                  <a:avLst/>
                </a:prstGeom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19" name="Rectangle 6"/>
                <p:cNvSpPr/>
                <p:nvPr/>
              </p:nvSpPr>
              <p:spPr>
                <a:xfrm>
                  <a:off x="1186305" y="3311508"/>
                  <a:ext cx="103517" cy="1414732"/>
                </a:xfrm>
                <a:prstGeom prst="rect">
                  <a:avLst/>
                </a:prstGeom>
                <a:solidFill>
                  <a:srgbClr val="00B0F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宋体" panose="02010600030101010101" pitchFamily="2" charset="-122"/>
                    <a:ea typeface="宋体" panose="02010600030101010101" pitchFamily="2" charset="-122"/>
                    <a:cs typeface="+mn-cs"/>
                  </a:endParaRPr>
                </a:p>
              </p:txBody>
            </p:sp>
            <p:sp>
              <p:nvSpPr>
                <p:cNvPr id="20" name="Rectangle 7"/>
                <p:cNvSpPr/>
                <p:nvPr/>
              </p:nvSpPr>
              <p:spPr>
                <a:xfrm>
                  <a:off x="3963033" y="3311508"/>
                  <a:ext cx="103517" cy="1414732"/>
                </a:xfrm>
                <a:prstGeom prst="rect">
                  <a:avLst/>
                </a:prstGeom>
                <a:solidFill>
                  <a:srgbClr val="00B0F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宋体" panose="02010600030101010101" pitchFamily="2" charset="-122"/>
                    <a:ea typeface="宋体" panose="02010600030101010101" pitchFamily="2" charset="-122"/>
                    <a:cs typeface="+mn-cs"/>
                  </a:endParaRPr>
                </a:p>
              </p:txBody>
            </p:sp>
            <p:sp>
              <p:nvSpPr>
                <p:cNvPr id="21" name="Rectangle 8"/>
                <p:cNvSpPr/>
                <p:nvPr/>
              </p:nvSpPr>
              <p:spPr>
                <a:xfrm>
                  <a:off x="5516938" y="3311508"/>
                  <a:ext cx="103517" cy="1414732"/>
                </a:xfrm>
                <a:prstGeom prst="rect">
                  <a:avLst/>
                </a:prstGeom>
                <a:solidFill>
                  <a:srgbClr val="00B0F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宋体" panose="02010600030101010101" pitchFamily="2" charset="-122"/>
                    <a:ea typeface="宋体" panose="02010600030101010101" pitchFamily="2" charset="-122"/>
                    <a:cs typeface="+mn-cs"/>
                  </a:endParaRPr>
                </a:p>
              </p:txBody>
            </p:sp>
            <p:sp>
              <p:nvSpPr>
                <p:cNvPr id="22" name="Rectangle 9"/>
                <p:cNvSpPr/>
                <p:nvPr/>
              </p:nvSpPr>
              <p:spPr>
                <a:xfrm>
                  <a:off x="7540838" y="3303917"/>
                  <a:ext cx="103517" cy="1414732"/>
                </a:xfrm>
                <a:prstGeom prst="rect">
                  <a:avLst/>
                </a:prstGeom>
                <a:solidFill>
                  <a:srgbClr val="00B0F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宋体" panose="02010600030101010101" pitchFamily="2" charset="-122"/>
                    <a:ea typeface="宋体" panose="02010600030101010101" pitchFamily="2" charset="-122"/>
                    <a:cs typeface="+mn-cs"/>
                  </a:endParaRPr>
                </a:p>
              </p:txBody>
            </p:sp>
            <p:sp>
              <p:nvSpPr>
                <p:cNvPr id="23" name="Rectangle 10"/>
                <p:cNvSpPr/>
                <p:nvPr/>
              </p:nvSpPr>
              <p:spPr>
                <a:xfrm>
                  <a:off x="1298965" y="3739896"/>
                  <a:ext cx="1514943" cy="603504"/>
                </a:xfrm>
                <a:prstGeom prst="rect">
                  <a:avLst/>
                </a:prstGeom>
                <a:solidFill>
                  <a:srgbClr val="FFC00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宋体" panose="02010600030101010101" pitchFamily="2" charset="-122"/>
                    <a:ea typeface="宋体" panose="02010600030101010101" pitchFamily="2" charset="-122"/>
                    <a:cs typeface="+mn-cs"/>
                  </a:endParaRPr>
                </a:p>
              </p:txBody>
            </p:sp>
            <p:cxnSp>
              <p:nvCxnSpPr>
                <p:cNvPr id="24" name="Straight Connector 11"/>
                <p:cNvCxnSpPr/>
                <p:nvPr/>
              </p:nvCxnSpPr>
              <p:spPr>
                <a:xfrm flipH="1" flipV="1">
                  <a:off x="838200" y="2907792"/>
                  <a:ext cx="1507236" cy="1103491"/>
                </a:xfrm>
                <a:prstGeom prst="line">
                  <a:avLst/>
                </a:prstGeom>
                <a:ln w="381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25" name="Right Brace 12"/>
                <p:cNvSpPr/>
                <p:nvPr/>
              </p:nvSpPr>
              <p:spPr>
                <a:xfrm rot="5400000">
                  <a:off x="2378717" y="3711581"/>
                  <a:ext cx="486275" cy="2682356"/>
                </a:xfrm>
                <a:prstGeom prst="rightBrace">
                  <a:avLst/>
                </a:prstGeom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宋体" panose="02010600030101010101" pitchFamily="2" charset="-122"/>
                    <a:ea typeface="宋体" panose="02010600030101010101" pitchFamily="2" charset="-122"/>
                    <a:cs typeface="+mn-cs"/>
                  </a:endParaRPr>
                </a:p>
              </p:txBody>
            </p:sp>
            <p:sp>
              <p:nvSpPr>
                <p:cNvPr id="26" name="TextBox 13"/>
                <p:cNvSpPr txBox="1"/>
                <p:nvPr/>
              </p:nvSpPr>
              <p:spPr>
                <a:xfrm>
                  <a:off x="2345436" y="5392786"/>
                  <a:ext cx="1399032" cy="520197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altLang="zh-CN" sz="18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宋体" panose="02010600030101010101" pitchFamily="2" charset="-122"/>
                      <a:ea typeface="宋体" panose="02010600030101010101" pitchFamily="2" charset="-122"/>
                      <a:cs typeface="+mn-cs"/>
                    </a:rPr>
                    <a:t>60m</a:t>
                  </a:r>
                  <a:endParaRPr kumimoji="0" lang="zh-CN" alt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宋体" panose="02010600030101010101" pitchFamily="2" charset="-122"/>
                    <a:ea typeface="宋体" panose="02010600030101010101" pitchFamily="2" charset="-122"/>
                    <a:cs typeface="+mn-cs"/>
                  </a:endParaRPr>
                </a:p>
              </p:txBody>
            </p:sp>
          </p:grpSp>
          <p:sp>
            <p:nvSpPr>
              <p:cNvPr id="10" name="Rectangle 17"/>
              <p:cNvSpPr/>
              <p:nvPr/>
            </p:nvSpPr>
            <p:spPr>
              <a:xfrm>
                <a:off x="9631766" y="2772012"/>
                <a:ext cx="103517" cy="1414732"/>
              </a:xfrm>
              <a:prstGeom prst="rect">
                <a:avLst/>
              </a:prstGeom>
              <a:solidFill>
                <a:srgbClr val="00B0F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宋体" panose="02010600030101010101" pitchFamily="2" charset="-122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1" name="Right Brace 18"/>
              <p:cNvSpPr/>
              <p:nvPr/>
            </p:nvSpPr>
            <p:spPr>
              <a:xfrm rot="5400000">
                <a:off x="4496848" y="3736312"/>
                <a:ext cx="486275" cy="1553904"/>
              </a:xfrm>
              <a:prstGeom prst="rightBrac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宋体" panose="02010600030101010101" pitchFamily="2" charset="-122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2" name="TextBox 19"/>
              <p:cNvSpPr txBox="1"/>
              <p:nvPr/>
            </p:nvSpPr>
            <p:spPr>
              <a:xfrm>
                <a:off x="4367726" y="4853290"/>
                <a:ext cx="1399032" cy="5201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zh-CN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宋体" panose="02010600030101010101" pitchFamily="2" charset="-122"/>
                    <a:ea typeface="宋体" panose="02010600030101010101" pitchFamily="2" charset="-122"/>
                    <a:cs typeface="+mn-cs"/>
                  </a:rPr>
                  <a:t>26m</a:t>
                </a:r>
                <a:endParaRPr kumimoji="0" lang="zh-CN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宋体" panose="02010600030101010101" pitchFamily="2" charset="-122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3" name="Right Brace 20"/>
              <p:cNvSpPr/>
              <p:nvPr/>
            </p:nvSpPr>
            <p:spPr>
              <a:xfrm rot="5400000">
                <a:off x="6285750" y="3448146"/>
                <a:ext cx="486275" cy="2023900"/>
              </a:xfrm>
              <a:prstGeom prst="rightBrac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宋体" panose="02010600030101010101" pitchFamily="2" charset="-122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4" name="TextBox 21"/>
              <p:cNvSpPr txBox="1"/>
              <p:nvPr/>
            </p:nvSpPr>
            <p:spPr>
              <a:xfrm>
                <a:off x="6187354" y="4852064"/>
                <a:ext cx="1399032" cy="5201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zh-CN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宋体" panose="02010600030101010101" pitchFamily="2" charset="-122"/>
                    <a:ea typeface="宋体" panose="02010600030101010101" pitchFamily="2" charset="-122"/>
                    <a:cs typeface="+mn-cs"/>
                  </a:rPr>
                  <a:t>66m</a:t>
                </a:r>
                <a:endParaRPr kumimoji="0" lang="zh-CN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宋体" panose="02010600030101010101" pitchFamily="2" charset="-122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5" name="TextBox 22"/>
              <p:cNvSpPr txBox="1"/>
              <p:nvPr/>
            </p:nvSpPr>
            <p:spPr>
              <a:xfrm>
                <a:off x="8497738" y="4852064"/>
                <a:ext cx="1399032" cy="5201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zh-CN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宋体" panose="02010600030101010101" pitchFamily="2" charset="-122"/>
                    <a:ea typeface="宋体" panose="02010600030101010101" pitchFamily="2" charset="-122"/>
                    <a:cs typeface="+mn-cs"/>
                  </a:rPr>
                  <a:t>68m</a:t>
                </a:r>
                <a:endParaRPr kumimoji="0" lang="zh-CN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宋体" panose="02010600030101010101" pitchFamily="2" charset="-122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7" name="Right Brace 23"/>
              <p:cNvSpPr/>
              <p:nvPr/>
            </p:nvSpPr>
            <p:spPr>
              <a:xfrm rot="5400000">
                <a:off x="8392004" y="3446181"/>
                <a:ext cx="486275" cy="2023900"/>
              </a:xfrm>
              <a:prstGeom prst="rightBrac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宋体" panose="02010600030101010101" pitchFamily="2" charset="-122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7" name="Rectangle 2"/>
            <p:cNvSpPr/>
            <p:nvPr/>
          </p:nvSpPr>
          <p:spPr>
            <a:xfrm>
              <a:off x="4701180" y="3223346"/>
              <a:ext cx="103517" cy="612475"/>
            </a:xfrm>
            <a:prstGeom prst="rect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8" name="Rectangle 26"/>
            <p:cNvSpPr/>
            <p:nvPr/>
          </p:nvSpPr>
          <p:spPr>
            <a:xfrm>
              <a:off x="8278985" y="3223346"/>
              <a:ext cx="103517" cy="612475"/>
            </a:xfrm>
            <a:prstGeom prst="rect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endParaRPr>
            </a:p>
          </p:txBody>
        </p:sp>
      </p:grpSp>
      <p:pic>
        <p:nvPicPr>
          <p:cNvPr id="28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3700" y="4386421"/>
            <a:ext cx="9238488" cy="2380028"/>
          </a:xfrm>
          <a:prstGeom prst="rect">
            <a:avLst/>
          </a:prstGeom>
        </p:spPr>
      </p:pic>
      <p:sp>
        <p:nvSpPr>
          <p:cNvPr id="3" name="灯片编号占位符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E77E41A-3222-472D-9E0D-CAE005F31005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altLang="zh-CN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838200" y="2489273"/>
            <a:ext cx="67099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tt</a:t>
            </a: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6843256" y="2795034"/>
            <a:ext cx="3168962" cy="337185"/>
          </a:xfrm>
          <a:prstGeom prst="rect">
            <a:avLst/>
          </a:prstGeom>
          <a:solidFill>
            <a:sysClr val="window" lastClr="FFFFFF"/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0.35s+7.1s+0.035s+7.1s ~14.6s</a:t>
            </a:r>
          </a:p>
        </p:txBody>
      </p:sp>
      <p:grpSp>
        <p:nvGrpSpPr>
          <p:cNvPr id="35" name="组合 34"/>
          <p:cNvGrpSpPr/>
          <p:nvPr/>
        </p:nvGrpSpPr>
        <p:grpSpPr>
          <a:xfrm>
            <a:off x="1915281" y="1473611"/>
            <a:ext cx="3811264" cy="2203479"/>
            <a:chOff x="1139427" y="2644168"/>
            <a:chExt cx="3811264" cy="2203479"/>
          </a:xfrm>
        </p:grpSpPr>
        <p:grpSp>
          <p:nvGrpSpPr>
            <p:cNvPr id="30" name="组合 29"/>
            <p:cNvGrpSpPr/>
            <p:nvPr/>
          </p:nvGrpSpPr>
          <p:grpSpPr>
            <a:xfrm>
              <a:off x="1809064" y="3429000"/>
              <a:ext cx="2514818" cy="884387"/>
              <a:chOff x="1809064" y="3429000"/>
              <a:chExt cx="2514818" cy="884387"/>
            </a:xfrm>
          </p:grpSpPr>
          <p:cxnSp>
            <p:nvCxnSpPr>
              <p:cNvPr id="15" name="直接连接符 14"/>
              <p:cNvCxnSpPr/>
              <p:nvPr/>
            </p:nvCxnSpPr>
            <p:spPr>
              <a:xfrm>
                <a:off x="1809064" y="4304145"/>
                <a:ext cx="546209" cy="0"/>
              </a:xfrm>
              <a:prstGeom prst="line">
                <a:avLst/>
              </a:prstGeom>
              <a:ln w="25400">
                <a:solidFill>
                  <a:srgbClr val="0070C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" name="直接连接符 15"/>
              <p:cNvCxnSpPr/>
              <p:nvPr/>
            </p:nvCxnSpPr>
            <p:spPr>
              <a:xfrm flipV="1">
                <a:off x="2355273" y="3429000"/>
                <a:ext cx="711200" cy="875145"/>
              </a:xfrm>
              <a:prstGeom prst="line">
                <a:avLst/>
              </a:prstGeom>
              <a:ln w="25400">
                <a:solidFill>
                  <a:srgbClr val="0070C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" name="直接连接符 17"/>
              <p:cNvCxnSpPr/>
              <p:nvPr/>
            </p:nvCxnSpPr>
            <p:spPr>
              <a:xfrm>
                <a:off x="3066473" y="3429000"/>
                <a:ext cx="546209" cy="0"/>
              </a:xfrm>
              <a:prstGeom prst="line">
                <a:avLst/>
              </a:prstGeom>
              <a:ln w="25400">
                <a:solidFill>
                  <a:srgbClr val="0070C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" name="直接连接符 18"/>
              <p:cNvCxnSpPr/>
              <p:nvPr/>
            </p:nvCxnSpPr>
            <p:spPr>
              <a:xfrm>
                <a:off x="3603446" y="3429000"/>
                <a:ext cx="720436" cy="884387"/>
              </a:xfrm>
              <a:prstGeom prst="line">
                <a:avLst/>
              </a:prstGeom>
              <a:ln w="25400">
                <a:solidFill>
                  <a:srgbClr val="0070C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31" name="文本框 30"/>
            <p:cNvSpPr txBox="1"/>
            <p:nvPr/>
          </p:nvSpPr>
          <p:spPr>
            <a:xfrm>
              <a:off x="1139427" y="4387272"/>
              <a:ext cx="1339273" cy="4603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ea typeface="等线" panose="02010600030101010101" pitchFamily="2" charset="-122"/>
                  <a:cs typeface="Times New Roman" panose="02020603050405020304" pitchFamily="18" charset="0"/>
                </a:rPr>
                <a:t>Inject from </a:t>
              </a:r>
              <a:r>
                <a:rPr kumimoji="0" lang="en-US" altLang="zh-CN" sz="1200" b="0" i="0" u="none" strike="noStrike" kern="1200" cap="none" spc="0" normalizeH="0" baseline="0" noProof="0" dirty="0" err="1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ea typeface="等线" panose="02010600030101010101" pitchFamily="2" charset="-122"/>
                  <a:cs typeface="Times New Roman" panose="02020603050405020304" pitchFamily="18" charset="0"/>
                </a:rPr>
                <a:t>Linac</a:t>
              </a:r>
              <a:endPara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等线" panose="02010600030101010101" pitchFamily="2" charset="-122"/>
                <a:cs typeface="Times New Roman" panose="02020603050405020304" pitchFamily="18" charset="0"/>
              </a:endParaRPr>
            </a:p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ea typeface="等线" panose="02010600030101010101" pitchFamily="2" charset="-122"/>
                  <a:cs typeface="Times New Roman" panose="02020603050405020304" pitchFamily="18" charset="0"/>
                </a:rPr>
                <a:t>0.35s</a:t>
              </a:r>
              <a:endPara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等线" panose="02010600030101010101" pitchFamily="2" charset="-122"/>
                <a:cs typeface="Times New Roman" panose="02020603050405020304" pitchFamily="18" charset="0"/>
              </a:endParaRPr>
            </a:p>
          </p:txBody>
        </p:sp>
        <p:sp>
          <p:nvSpPr>
            <p:cNvPr id="32" name="文本框 31"/>
            <p:cNvSpPr txBox="1"/>
            <p:nvPr/>
          </p:nvSpPr>
          <p:spPr>
            <a:xfrm>
              <a:off x="2177060" y="3428999"/>
              <a:ext cx="830009" cy="4603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ea typeface="等线" panose="02010600030101010101" pitchFamily="2" charset="-122"/>
                  <a:cs typeface="Times New Roman" panose="02020603050405020304" pitchFamily="18" charset="0"/>
                </a:rPr>
                <a:t>Ramp up</a:t>
              </a:r>
            </a:p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ea typeface="等线" panose="02010600030101010101" pitchFamily="2" charset="-122"/>
                  <a:cs typeface="Times New Roman" panose="02020603050405020304" pitchFamily="18" charset="0"/>
                </a:rPr>
                <a:t>7.1s</a:t>
              </a:r>
              <a:endPara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等线" panose="02010600030101010101" pitchFamily="2" charset="-122"/>
                <a:cs typeface="Times New Roman" panose="02020603050405020304" pitchFamily="18" charset="0"/>
              </a:endParaRPr>
            </a:p>
          </p:txBody>
        </p:sp>
        <p:sp>
          <p:nvSpPr>
            <p:cNvPr id="33" name="文本框 32"/>
            <p:cNvSpPr txBox="1"/>
            <p:nvPr/>
          </p:nvSpPr>
          <p:spPr>
            <a:xfrm>
              <a:off x="3963664" y="3428998"/>
              <a:ext cx="987027" cy="4603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ea typeface="等线" panose="02010600030101010101" pitchFamily="2" charset="-122"/>
                  <a:cs typeface="Times New Roman" panose="02020603050405020304" pitchFamily="18" charset="0"/>
                </a:rPr>
                <a:t>Ramp down</a:t>
              </a:r>
            </a:p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ea typeface="等线" panose="02010600030101010101" pitchFamily="2" charset="-122"/>
                  <a:cs typeface="Times New Roman" panose="02020603050405020304" pitchFamily="18" charset="0"/>
                </a:rPr>
                <a:t>7.1s</a:t>
              </a:r>
              <a:endPara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等线" panose="02010600030101010101" pitchFamily="2" charset="-122"/>
                <a:cs typeface="Times New Roman" panose="02020603050405020304" pitchFamily="18" charset="0"/>
              </a:endParaRPr>
            </a:p>
          </p:txBody>
        </p:sp>
        <p:sp>
          <p:nvSpPr>
            <p:cNvPr id="34" name="文本框 33"/>
            <p:cNvSpPr txBox="1"/>
            <p:nvPr/>
          </p:nvSpPr>
          <p:spPr>
            <a:xfrm>
              <a:off x="2976637" y="2644168"/>
              <a:ext cx="987027" cy="64516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ea typeface="等线" panose="02010600030101010101" pitchFamily="2" charset="-122"/>
                  <a:cs typeface="Times New Roman" panose="02020603050405020304" pitchFamily="18" charset="0"/>
                </a:rPr>
                <a:t>Extract from booster</a:t>
              </a:r>
            </a:p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ea typeface="等线" panose="02010600030101010101" pitchFamily="2" charset="-122"/>
                  <a:cs typeface="Times New Roman" panose="02020603050405020304" pitchFamily="18" charset="0"/>
                </a:rPr>
                <a:t>0.035s</a:t>
              </a:r>
              <a:endPara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等线" panose="02010600030101010101" pitchFamily="2" charset="-122"/>
                <a:cs typeface="Times New Roman" panose="02020603050405020304" pitchFamily="18" charset="0"/>
              </a:endParaRPr>
            </a:p>
          </p:txBody>
        </p:sp>
      </p:grpSp>
      <p:sp>
        <p:nvSpPr>
          <p:cNvPr id="36" name="文本框 35"/>
          <p:cNvSpPr txBox="1"/>
          <p:nvPr/>
        </p:nvSpPr>
        <p:spPr>
          <a:xfrm>
            <a:off x="679189" y="5205966"/>
            <a:ext cx="8300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Higgs</a:t>
            </a:r>
          </a:p>
        </p:txBody>
      </p:sp>
      <p:sp>
        <p:nvSpPr>
          <p:cNvPr id="37" name="文本框 36"/>
          <p:cNvSpPr txBox="1"/>
          <p:nvPr/>
        </p:nvSpPr>
        <p:spPr>
          <a:xfrm>
            <a:off x="6843256" y="5511727"/>
            <a:ext cx="3168962" cy="337185"/>
          </a:xfrm>
          <a:prstGeom prst="rect">
            <a:avLst/>
          </a:prstGeom>
          <a:solidFill>
            <a:sysClr val="window" lastClr="FFFFFF"/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等线" panose="02010600030101010101" pitchFamily="2" charset="-122"/>
                <a:cs typeface="Times New Roman" panose="02020603050405020304" pitchFamily="18" charset="0"/>
              </a:rPr>
              <a:t>2.68s+4.3s+0.268s+4.3s ~11.6s</a:t>
            </a:r>
          </a:p>
        </p:txBody>
      </p:sp>
      <p:grpSp>
        <p:nvGrpSpPr>
          <p:cNvPr id="38" name="组合 37"/>
          <p:cNvGrpSpPr/>
          <p:nvPr/>
        </p:nvGrpSpPr>
        <p:grpSpPr>
          <a:xfrm>
            <a:off x="1915281" y="4190304"/>
            <a:ext cx="3811264" cy="2203479"/>
            <a:chOff x="1139427" y="2644168"/>
            <a:chExt cx="3811264" cy="2203479"/>
          </a:xfrm>
        </p:grpSpPr>
        <p:grpSp>
          <p:nvGrpSpPr>
            <p:cNvPr id="39" name="组合 38"/>
            <p:cNvGrpSpPr/>
            <p:nvPr/>
          </p:nvGrpSpPr>
          <p:grpSpPr>
            <a:xfrm>
              <a:off x="1809064" y="3429000"/>
              <a:ext cx="2514818" cy="884387"/>
              <a:chOff x="1809064" y="3429000"/>
              <a:chExt cx="2514818" cy="884387"/>
            </a:xfrm>
          </p:grpSpPr>
          <p:cxnSp>
            <p:nvCxnSpPr>
              <p:cNvPr id="44" name="直接连接符 43"/>
              <p:cNvCxnSpPr/>
              <p:nvPr/>
            </p:nvCxnSpPr>
            <p:spPr>
              <a:xfrm>
                <a:off x="1809064" y="4304145"/>
                <a:ext cx="546209" cy="0"/>
              </a:xfrm>
              <a:prstGeom prst="line">
                <a:avLst/>
              </a:prstGeom>
              <a:ln w="25400">
                <a:solidFill>
                  <a:srgbClr val="0070C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5" name="直接连接符 44"/>
              <p:cNvCxnSpPr/>
              <p:nvPr/>
            </p:nvCxnSpPr>
            <p:spPr>
              <a:xfrm flipV="1">
                <a:off x="2355273" y="3429000"/>
                <a:ext cx="711200" cy="875145"/>
              </a:xfrm>
              <a:prstGeom prst="line">
                <a:avLst/>
              </a:prstGeom>
              <a:ln w="25400">
                <a:solidFill>
                  <a:srgbClr val="0070C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6" name="直接连接符 45"/>
              <p:cNvCxnSpPr/>
              <p:nvPr/>
            </p:nvCxnSpPr>
            <p:spPr>
              <a:xfrm>
                <a:off x="3066473" y="3429000"/>
                <a:ext cx="546209" cy="0"/>
              </a:xfrm>
              <a:prstGeom prst="line">
                <a:avLst/>
              </a:prstGeom>
              <a:ln w="25400">
                <a:solidFill>
                  <a:srgbClr val="0070C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7" name="直接连接符 46"/>
              <p:cNvCxnSpPr/>
              <p:nvPr/>
            </p:nvCxnSpPr>
            <p:spPr>
              <a:xfrm>
                <a:off x="3603446" y="3429000"/>
                <a:ext cx="720436" cy="884387"/>
              </a:xfrm>
              <a:prstGeom prst="line">
                <a:avLst/>
              </a:prstGeom>
              <a:ln w="25400">
                <a:solidFill>
                  <a:srgbClr val="0070C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40" name="文本框 39"/>
            <p:cNvSpPr txBox="1"/>
            <p:nvPr/>
          </p:nvSpPr>
          <p:spPr>
            <a:xfrm>
              <a:off x="1139427" y="4387272"/>
              <a:ext cx="1339273" cy="4603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ea typeface="等线" panose="02010600030101010101" pitchFamily="2" charset="-122"/>
                  <a:cs typeface="Times New Roman" panose="02020603050405020304" pitchFamily="18" charset="0"/>
                </a:rPr>
                <a:t>Inject from </a:t>
              </a:r>
              <a:r>
                <a:rPr kumimoji="0" lang="en-US" altLang="zh-CN" sz="1200" b="0" i="0" u="none" strike="noStrike" kern="1200" cap="none" spc="0" normalizeH="0" baseline="0" noProof="0" dirty="0" err="1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ea typeface="等线" panose="02010600030101010101" pitchFamily="2" charset="-122"/>
                  <a:cs typeface="Times New Roman" panose="02020603050405020304" pitchFamily="18" charset="0"/>
                </a:rPr>
                <a:t>Linac</a:t>
              </a:r>
              <a:endPara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等线" panose="02010600030101010101" pitchFamily="2" charset="-122"/>
                <a:cs typeface="Times New Roman" panose="02020603050405020304" pitchFamily="18" charset="0"/>
              </a:endParaRPr>
            </a:p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ea typeface="等线" panose="02010600030101010101" pitchFamily="2" charset="-122"/>
                  <a:cs typeface="Times New Roman" panose="02020603050405020304" pitchFamily="18" charset="0"/>
                </a:rPr>
                <a:t>2.68s</a:t>
              </a:r>
              <a:endPara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等线" panose="02010600030101010101" pitchFamily="2" charset="-122"/>
                <a:cs typeface="Times New Roman" panose="02020603050405020304" pitchFamily="18" charset="0"/>
              </a:endParaRPr>
            </a:p>
          </p:txBody>
        </p:sp>
        <p:sp>
          <p:nvSpPr>
            <p:cNvPr id="41" name="文本框 40"/>
            <p:cNvSpPr txBox="1"/>
            <p:nvPr/>
          </p:nvSpPr>
          <p:spPr>
            <a:xfrm>
              <a:off x="2177060" y="3428999"/>
              <a:ext cx="830009" cy="4603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ea typeface="等线" panose="02010600030101010101" pitchFamily="2" charset="-122"/>
                  <a:cs typeface="Times New Roman" panose="02020603050405020304" pitchFamily="18" charset="0"/>
                </a:rPr>
                <a:t>Ramp up</a:t>
              </a:r>
            </a:p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ea typeface="等线" panose="02010600030101010101" pitchFamily="2" charset="-122"/>
                  <a:cs typeface="Times New Roman" panose="02020603050405020304" pitchFamily="18" charset="0"/>
                </a:rPr>
                <a:t>4.3s</a:t>
              </a:r>
              <a:endPara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等线" panose="02010600030101010101" pitchFamily="2" charset="-122"/>
                <a:cs typeface="Times New Roman" panose="02020603050405020304" pitchFamily="18" charset="0"/>
              </a:endParaRPr>
            </a:p>
          </p:txBody>
        </p:sp>
        <p:sp>
          <p:nvSpPr>
            <p:cNvPr id="42" name="文本框 41"/>
            <p:cNvSpPr txBox="1"/>
            <p:nvPr/>
          </p:nvSpPr>
          <p:spPr>
            <a:xfrm>
              <a:off x="3963664" y="3428998"/>
              <a:ext cx="987027" cy="4603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ea typeface="等线" panose="02010600030101010101" pitchFamily="2" charset="-122"/>
                  <a:cs typeface="Times New Roman" panose="02020603050405020304" pitchFamily="18" charset="0"/>
                </a:rPr>
                <a:t>Ramp down</a:t>
              </a:r>
            </a:p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ea typeface="等线" panose="02010600030101010101" pitchFamily="2" charset="-122"/>
                  <a:cs typeface="Times New Roman" panose="02020603050405020304" pitchFamily="18" charset="0"/>
                </a:rPr>
                <a:t>4.3s</a:t>
              </a:r>
              <a:endPara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等线" panose="02010600030101010101" pitchFamily="2" charset="-122"/>
                <a:cs typeface="Times New Roman" panose="02020603050405020304" pitchFamily="18" charset="0"/>
              </a:endParaRPr>
            </a:p>
          </p:txBody>
        </p:sp>
        <p:sp>
          <p:nvSpPr>
            <p:cNvPr id="43" name="文本框 42"/>
            <p:cNvSpPr txBox="1"/>
            <p:nvPr/>
          </p:nvSpPr>
          <p:spPr>
            <a:xfrm>
              <a:off x="2976637" y="2644168"/>
              <a:ext cx="987027" cy="64516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ea typeface="等线" panose="02010600030101010101" pitchFamily="2" charset="-122"/>
                  <a:cs typeface="Times New Roman" panose="02020603050405020304" pitchFamily="18" charset="0"/>
                </a:rPr>
                <a:t>Extract from booster</a:t>
              </a:r>
            </a:p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ea typeface="等线" panose="02010600030101010101" pitchFamily="2" charset="-122"/>
                  <a:cs typeface="Times New Roman" panose="02020603050405020304" pitchFamily="18" charset="0"/>
                </a:rPr>
                <a:t>0.268s</a:t>
              </a:r>
              <a:endPara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等线" panose="02010600030101010101" pitchFamily="2" charset="-122"/>
                <a:cs typeface="Times New Roman" panose="02020603050405020304" pitchFamily="18" charset="0"/>
              </a:endParaRPr>
            </a:p>
          </p:txBody>
        </p:sp>
      </p:grp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id="{715FC245-56F6-488A-9F80-9E37C065EFB9}"/>
              </a:ext>
            </a:extLst>
          </p:cNvPr>
          <p:cNvSpPr/>
          <p:nvPr/>
        </p:nvSpPr>
        <p:spPr>
          <a:xfrm>
            <a:off x="11763678" y="6488668"/>
            <a:ext cx="42832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fld id="{3E77E41A-3222-472D-9E0D-CAE005F31005}" type="slidenum">
              <a:rPr lang="zh-CN" altLang="en-US">
                <a:solidFill>
                  <a:prstClr val="black"/>
                </a:solidFill>
              </a:rPr>
              <a:pPr/>
              <a:t>20</a:t>
            </a:fld>
            <a:endParaRPr lang="zh-CN" altLang="en-US" dirty="0"/>
          </a:p>
        </p:txBody>
      </p:sp>
      <p:sp>
        <p:nvSpPr>
          <p:cNvPr id="29" name="标题 1">
            <a:extLst>
              <a:ext uri="{FF2B5EF4-FFF2-40B4-BE49-F238E27FC236}">
                <a16:creationId xmlns:a16="http://schemas.microsoft.com/office/drawing/2014/main" id="{255BF78C-D37C-40BC-941F-17292628FD0B}"/>
              </a:ext>
            </a:extLst>
          </p:cNvPr>
          <p:cNvSpPr txBox="1">
            <a:spLocks/>
          </p:cNvSpPr>
          <p:nvPr/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+mj-cs"/>
              </a:defRPr>
            </a:lvl1pPr>
          </a:lstStyle>
          <a:p>
            <a:r>
              <a:rPr lang="en-US" altLang="zh-CN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7. A diagram of the time structure</a:t>
            </a:r>
            <a:endParaRPr lang="en-US" altLang="zh-CN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>
              <a:buClrTx/>
              <a:buSzTx/>
              <a:buFontTx/>
            </a:pPr>
            <a:endParaRPr lang="en-US" altLang="zh-CN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838200" y="2489273"/>
            <a:ext cx="67099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</a:t>
            </a:r>
          </a:p>
        </p:txBody>
      </p:sp>
      <p:sp>
        <p:nvSpPr>
          <p:cNvPr id="13" name="文本框 12"/>
          <p:cNvSpPr txBox="1"/>
          <p:nvPr/>
        </p:nvSpPr>
        <p:spPr>
          <a:xfrm>
            <a:off x="6843256" y="2795034"/>
            <a:ext cx="3168962" cy="337185"/>
          </a:xfrm>
          <a:prstGeom prst="rect">
            <a:avLst/>
          </a:prstGeom>
          <a:solidFill>
            <a:sysClr val="window" lastClr="FFFFFF"/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等线" panose="02010600030101010101" pitchFamily="2" charset="-122"/>
                <a:cs typeface="Times New Roman" panose="02020603050405020304" pitchFamily="18" charset="0"/>
              </a:rPr>
              <a:t>12.9s+2.4s+1.29s+2.4s ~19.1s</a:t>
            </a:r>
          </a:p>
        </p:txBody>
      </p:sp>
      <p:grpSp>
        <p:nvGrpSpPr>
          <p:cNvPr id="35" name="组合 34"/>
          <p:cNvGrpSpPr/>
          <p:nvPr/>
        </p:nvGrpSpPr>
        <p:grpSpPr>
          <a:xfrm>
            <a:off x="1915281" y="1473611"/>
            <a:ext cx="3811264" cy="2203479"/>
            <a:chOff x="1139427" y="2644168"/>
            <a:chExt cx="3811264" cy="2203479"/>
          </a:xfrm>
        </p:grpSpPr>
        <p:grpSp>
          <p:nvGrpSpPr>
            <p:cNvPr id="30" name="组合 29"/>
            <p:cNvGrpSpPr/>
            <p:nvPr/>
          </p:nvGrpSpPr>
          <p:grpSpPr>
            <a:xfrm>
              <a:off x="1809064" y="3429000"/>
              <a:ext cx="2514818" cy="884387"/>
              <a:chOff x="1809064" y="3429000"/>
              <a:chExt cx="2514818" cy="884387"/>
            </a:xfrm>
          </p:grpSpPr>
          <p:cxnSp>
            <p:nvCxnSpPr>
              <p:cNvPr id="15" name="直接连接符 14"/>
              <p:cNvCxnSpPr/>
              <p:nvPr/>
            </p:nvCxnSpPr>
            <p:spPr>
              <a:xfrm>
                <a:off x="1809064" y="4304145"/>
                <a:ext cx="546209" cy="0"/>
              </a:xfrm>
              <a:prstGeom prst="line">
                <a:avLst/>
              </a:prstGeom>
              <a:ln w="25400">
                <a:solidFill>
                  <a:srgbClr val="0070C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" name="直接连接符 15"/>
              <p:cNvCxnSpPr/>
              <p:nvPr/>
            </p:nvCxnSpPr>
            <p:spPr>
              <a:xfrm flipV="1">
                <a:off x="2355273" y="3429000"/>
                <a:ext cx="711200" cy="875145"/>
              </a:xfrm>
              <a:prstGeom prst="line">
                <a:avLst/>
              </a:prstGeom>
              <a:ln w="25400">
                <a:solidFill>
                  <a:srgbClr val="0070C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" name="直接连接符 17"/>
              <p:cNvCxnSpPr/>
              <p:nvPr/>
            </p:nvCxnSpPr>
            <p:spPr>
              <a:xfrm>
                <a:off x="3066473" y="3429000"/>
                <a:ext cx="546209" cy="0"/>
              </a:xfrm>
              <a:prstGeom prst="line">
                <a:avLst/>
              </a:prstGeom>
              <a:ln w="25400">
                <a:solidFill>
                  <a:srgbClr val="0070C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" name="直接连接符 18"/>
              <p:cNvCxnSpPr/>
              <p:nvPr/>
            </p:nvCxnSpPr>
            <p:spPr>
              <a:xfrm>
                <a:off x="3603446" y="3429000"/>
                <a:ext cx="720436" cy="884387"/>
              </a:xfrm>
              <a:prstGeom prst="line">
                <a:avLst/>
              </a:prstGeom>
              <a:ln w="25400">
                <a:solidFill>
                  <a:srgbClr val="0070C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31" name="文本框 30"/>
            <p:cNvSpPr txBox="1"/>
            <p:nvPr/>
          </p:nvSpPr>
          <p:spPr>
            <a:xfrm>
              <a:off x="1139427" y="4387272"/>
              <a:ext cx="1339273" cy="4603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rPr>
                <a:t>Inject from </a:t>
              </a:r>
              <a:r>
                <a:rPr kumimoji="0" lang="en-US" altLang="zh-CN" sz="1200" b="0" i="0" u="none" strike="noStrike" kern="1200" cap="none" spc="0" normalizeH="0" baseline="0" noProof="0" dirty="0" err="1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rPr>
                <a:t>Linac</a:t>
              </a:r>
              <a:endPara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endParaRPr>
            </a:p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rPr>
                <a:t>12.9s</a:t>
              </a:r>
              <a:endPara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endParaRPr>
            </a:p>
          </p:txBody>
        </p:sp>
        <p:sp>
          <p:nvSpPr>
            <p:cNvPr id="32" name="文本框 31"/>
            <p:cNvSpPr txBox="1"/>
            <p:nvPr/>
          </p:nvSpPr>
          <p:spPr>
            <a:xfrm>
              <a:off x="2177060" y="3428999"/>
              <a:ext cx="830009" cy="4603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rPr>
                <a:t>Ramp up</a:t>
              </a:r>
            </a:p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rPr>
                <a:t>2.4s</a:t>
              </a:r>
              <a:endPara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endParaRPr>
            </a:p>
          </p:txBody>
        </p:sp>
        <p:sp>
          <p:nvSpPr>
            <p:cNvPr id="33" name="文本框 32"/>
            <p:cNvSpPr txBox="1"/>
            <p:nvPr/>
          </p:nvSpPr>
          <p:spPr>
            <a:xfrm>
              <a:off x="3963664" y="3428998"/>
              <a:ext cx="987027" cy="4603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rPr>
                <a:t>Ramp down</a:t>
              </a:r>
            </a:p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rPr>
                <a:t>2.4s</a:t>
              </a:r>
              <a:endPara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endParaRPr>
            </a:p>
          </p:txBody>
        </p:sp>
        <p:sp>
          <p:nvSpPr>
            <p:cNvPr id="34" name="文本框 33"/>
            <p:cNvSpPr txBox="1"/>
            <p:nvPr/>
          </p:nvSpPr>
          <p:spPr>
            <a:xfrm>
              <a:off x="2976637" y="2644168"/>
              <a:ext cx="987027" cy="64516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rPr>
                <a:t>Extract from booster</a:t>
              </a:r>
            </a:p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rPr>
                <a:t>1.29s</a:t>
              </a:r>
              <a:endPara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endParaRPr>
            </a:p>
          </p:txBody>
        </p:sp>
      </p:grpSp>
      <p:sp>
        <p:nvSpPr>
          <p:cNvPr id="36" name="文本框 35"/>
          <p:cNvSpPr txBox="1"/>
          <p:nvPr/>
        </p:nvSpPr>
        <p:spPr>
          <a:xfrm>
            <a:off x="838200" y="5205966"/>
            <a:ext cx="8300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Z</a:t>
            </a:r>
          </a:p>
        </p:txBody>
      </p:sp>
      <p:sp>
        <p:nvSpPr>
          <p:cNvPr id="37" name="文本框 36"/>
          <p:cNvSpPr txBox="1"/>
          <p:nvPr/>
        </p:nvSpPr>
        <p:spPr>
          <a:xfrm>
            <a:off x="6691967" y="6192805"/>
            <a:ext cx="3168962" cy="337185"/>
          </a:xfrm>
          <a:prstGeom prst="rect">
            <a:avLst/>
          </a:prstGeom>
          <a:solidFill>
            <a:sysClr val="window" lastClr="FFFFFF"/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等线" panose="02010600030101010101" pitchFamily="2" charset="-122"/>
                <a:cs typeface="Times New Roman" panose="02020603050405020304" pitchFamily="18" charset="0"/>
              </a:rPr>
              <a:t>(19.9s+1.0s+0.048s+1.0s)*3=65.9s</a:t>
            </a:r>
          </a:p>
        </p:txBody>
      </p:sp>
      <p:grpSp>
        <p:nvGrpSpPr>
          <p:cNvPr id="3" name="组合 2"/>
          <p:cNvGrpSpPr/>
          <p:nvPr/>
        </p:nvGrpSpPr>
        <p:grpSpPr>
          <a:xfrm>
            <a:off x="990594" y="4074318"/>
            <a:ext cx="8218284" cy="2258888"/>
            <a:chOff x="1915281" y="4134895"/>
            <a:chExt cx="8218284" cy="2258888"/>
          </a:xfrm>
        </p:grpSpPr>
        <p:grpSp>
          <p:nvGrpSpPr>
            <p:cNvPr id="38" name="组合 37"/>
            <p:cNvGrpSpPr/>
            <p:nvPr/>
          </p:nvGrpSpPr>
          <p:grpSpPr>
            <a:xfrm>
              <a:off x="1915281" y="4134895"/>
              <a:ext cx="3811264" cy="2258888"/>
              <a:chOff x="1139427" y="2588759"/>
              <a:chExt cx="3811264" cy="2258888"/>
            </a:xfrm>
          </p:grpSpPr>
          <p:grpSp>
            <p:nvGrpSpPr>
              <p:cNvPr id="39" name="组合 38"/>
              <p:cNvGrpSpPr/>
              <p:nvPr/>
            </p:nvGrpSpPr>
            <p:grpSpPr>
              <a:xfrm>
                <a:off x="1809064" y="3429000"/>
                <a:ext cx="2514818" cy="884387"/>
                <a:chOff x="1809064" y="3429000"/>
                <a:chExt cx="2514818" cy="884387"/>
              </a:xfrm>
            </p:grpSpPr>
            <p:cxnSp>
              <p:nvCxnSpPr>
                <p:cNvPr id="44" name="直接连接符 43"/>
                <p:cNvCxnSpPr/>
                <p:nvPr/>
              </p:nvCxnSpPr>
              <p:spPr>
                <a:xfrm>
                  <a:off x="1809064" y="4304145"/>
                  <a:ext cx="546209" cy="0"/>
                </a:xfrm>
                <a:prstGeom prst="line">
                  <a:avLst/>
                </a:prstGeom>
                <a:ln w="25400">
                  <a:solidFill>
                    <a:srgbClr val="0070C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5" name="直接连接符 44"/>
                <p:cNvCxnSpPr/>
                <p:nvPr/>
              </p:nvCxnSpPr>
              <p:spPr>
                <a:xfrm flipV="1">
                  <a:off x="2355273" y="3429000"/>
                  <a:ext cx="711200" cy="875145"/>
                </a:xfrm>
                <a:prstGeom prst="line">
                  <a:avLst/>
                </a:prstGeom>
                <a:ln w="25400">
                  <a:solidFill>
                    <a:srgbClr val="0070C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6" name="直接连接符 45"/>
                <p:cNvCxnSpPr/>
                <p:nvPr/>
              </p:nvCxnSpPr>
              <p:spPr>
                <a:xfrm>
                  <a:off x="3066473" y="3429000"/>
                  <a:ext cx="546209" cy="0"/>
                </a:xfrm>
                <a:prstGeom prst="line">
                  <a:avLst/>
                </a:prstGeom>
                <a:ln w="25400">
                  <a:solidFill>
                    <a:srgbClr val="0070C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7" name="直接连接符 46"/>
                <p:cNvCxnSpPr/>
                <p:nvPr/>
              </p:nvCxnSpPr>
              <p:spPr>
                <a:xfrm>
                  <a:off x="3603446" y="3429000"/>
                  <a:ext cx="720436" cy="884387"/>
                </a:xfrm>
                <a:prstGeom prst="line">
                  <a:avLst/>
                </a:prstGeom>
                <a:ln w="25400">
                  <a:solidFill>
                    <a:srgbClr val="0070C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40" name="文本框 39"/>
              <p:cNvSpPr txBox="1"/>
              <p:nvPr/>
            </p:nvSpPr>
            <p:spPr>
              <a:xfrm>
                <a:off x="1139427" y="4387272"/>
                <a:ext cx="1339273" cy="4603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zh-CN" sz="1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Inject from </a:t>
                </a:r>
                <a:r>
                  <a:rPr kumimoji="0" lang="en-US" altLang="zh-CN" sz="12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Linac</a:t>
                </a:r>
                <a:endParaRPr kumimoji="0" lang="en-US" altLang="zh-CN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endParaRPr>
              </a:p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zh-CN" sz="1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19.9</a:t>
                </a:r>
              </a:p>
            </p:txBody>
          </p:sp>
          <p:sp>
            <p:nvSpPr>
              <p:cNvPr id="41" name="文本框 40"/>
              <p:cNvSpPr txBox="1"/>
              <p:nvPr/>
            </p:nvSpPr>
            <p:spPr>
              <a:xfrm>
                <a:off x="2177060" y="3428999"/>
                <a:ext cx="830009" cy="4603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zh-CN" sz="1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Ramp up</a:t>
                </a:r>
              </a:p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zh-CN" sz="1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1.0s</a:t>
                </a:r>
                <a:endParaRPr kumimoji="0" lang="zh-CN" alt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endParaRPr>
              </a:p>
            </p:txBody>
          </p:sp>
          <p:sp>
            <p:nvSpPr>
              <p:cNvPr id="42" name="文本框 41"/>
              <p:cNvSpPr txBox="1"/>
              <p:nvPr/>
            </p:nvSpPr>
            <p:spPr>
              <a:xfrm>
                <a:off x="3963664" y="3428998"/>
                <a:ext cx="987027" cy="4603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zh-CN" sz="1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Ramp down</a:t>
                </a:r>
              </a:p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zh-CN" sz="1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1.0s</a:t>
                </a:r>
                <a:endParaRPr kumimoji="0" lang="zh-CN" alt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endParaRPr>
              </a:p>
            </p:txBody>
          </p:sp>
          <p:sp>
            <p:nvSpPr>
              <p:cNvPr id="43" name="文本框 42"/>
              <p:cNvSpPr txBox="1"/>
              <p:nvPr/>
            </p:nvSpPr>
            <p:spPr>
              <a:xfrm>
                <a:off x="3007069" y="2588759"/>
                <a:ext cx="987027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zh-CN" sz="1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Extract from booster</a:t>
                </a:r>
              </a:p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zh-CN" sz="1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0.048s</a:t>
                </a:r>
                <a:endParaRPr kumimoji="0" lang="zh-CN" alt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endParaRPr>
              </a:p>
            </p:txBody>
          </p:sp>
        </p:grpSp>
        <p:cxnSp>
          <p:nvCxnSpPr>
            <p:cNvPr id="27" name="直接连接符 26"/>
            <p:cNvCxnSpPr/>
            <p:nvPr/>
          </p:nvCxnSpPr>
          <p:spPr>
            <a:xfrm>
              <a:off x="5101836" y="5854904"/>
              <a:ext cx="546209" cy="0"/>
            </a:xfrm>
            <a:prstGeom prst="line">
              <a:avLst/>
            </a:prstGeom>
            <a:ln w="25400"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直接连接符 27"/>
            <p:cNvCxnSpPr/>
            <p:nvPr/>
          </p:nvCxnSpPr>
          <p:spPr>
            <a:xfrm flipV="1">
              <a:off x="5648045" y="4979759"/>
              <a:ext cx="711200" cy="875145"/>
            </a:xfrm>
            <a:prstGeom prst="line">
              <a:avLst/>
            </a:prstGeom>
            <a:ln w="25400"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直接连接符 28"/>
            <p:cNvCxnSpPr/>
            <p:nvPr/>
          </p:nvCxnSpPr>
          <p:spPr>
            <a:xfrm>
              <a:off x="6359245" y="4979759"/>
              <a:ext cx="546209" cy="0"/>
            </a:xfrm>
            <a:prstGeom prst="line">
              <a:avLst/>
            </a:prstGeom>
            <a:ln w="25400"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直接连接符 47"/>
            <p:cNvCxnSpPr/>
            <p:nvPr/>
          </p:nvCxnSpPr>
          <p:spPr>
            <a:xfrm>
              <a:off x="6896218" y="4979759"/>
              <a:ext cx="720436" cy="884387"/>
            </a:xfrm>
            <a:prstGeom prst="line">
              <a:avLst/>
            </a:prstGeom>
            <a:ln w="25400"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直接连接符 48"/>
            <p:cNvCxnSpPr/>
            <p:nvPr/>
          </p:nvCxnSpPr>
          <p:spPr>
            <a:xfrm>
              <a:off x="7618747" y="5850288"/>
              <a:ext cx="546209" cy="0"/>
            </a:xfrm>
            <a:prstGeom prst="line">
              <a:avLst/>
            </a:prstGeom>
            <a:ln w="25400"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直接连接符 49"/>
            <p:cNvCxnSpPr/>
            <p:nvPr/>
          </p:nvCxnSpPr>
          <p:spPr>
            <a:xfrm flipV="1">
              <a:off x="8164956" y="4975143"/>
              <a:ext cx="711200" cy="875145"/>
            </a:xfrm>
            <a:prstGeom prst="line">
              <a:avLst/>
            </a:prstGeom>
            <a:ln w="25400"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直接连接符 50"/>
            <p:cNvCxnSpPr/>
            <p:nvPr/>
          </p:nvCxnSpPr>
          <p:spPr>
            <a:xfrm>
              <a:off x="8876156" y="4975143"/>
              <a:ext cx="546209" cy="0"/>
            </a:xfrm>
            <a:prstGeom prst="line">
              <a:avLst/>
            </a:prstGeom>
            <a:ln w="25400"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直接连接符 51"/>
            <p:cNvCxnSpPr/>
            <p:nvPr/>
          </p:nvCxnSpPr>
          <p:spPr>
            <a:xfrm>
              <a:off x="9413129" y="4975143"/>
              <a:ext cx="720436" cy="884387"/>
            </a:xfrm>
            <a:prstGeom prst="line">
              <a:avLst/>
            </a:prstGeom>
            <a:ln w="25400"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id="{F985EDFE-1D45-4320-B55C-670576A6FA5F}"/>
              </a:ext>
            </a:extLst>
          </p:cNvPr>
          <p:cNvSpPr/>
          <p:nvPr/>
        </p:nvSpPr>
        <p:spPr>
          <a:xfrm>
            <a:off x="11699148" y="6488668"/>
            <a:ext cx="42832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fld id="{3E77E41A-3222-472D-9E0D-CAE005F31005}" type="slidenum">
              <a:rPr lang="zh-CN" altLang="en-US">
                <a:solidFill>
                  <a:prstClr val="black"/>
                </a:solidFill>
              </a:rPr>
              <a:pPr/>
              <a:t>21</a:t>
            </a:fld>
            <a:endParaRPr lang="zh-CN" altLang="en-US" dirty="0"/>
          </a:p>
        </p:txBody>
      </p:sp>
      <p:sp>
        <p:nvSpPr>
          <p:cNvPr id="54" name="标题 1">
            <a:extLst>
              <a:ext uri="{FF2B5EF4-FFF2-40B4-BE49-F238E27FC236}">
                <a16:creationId xmlns:a16="http://schemas.microsoft.com/office/drawing/2014/main" id="{661145A1-FF02-41F7-9A96-69B92BDC1C89}"/>
              </a:ext>
            </a:extLst>
          </p:cNvPr>
          <p:cNvSpPr txBox="1">
            <a:spLocks/>
          </p:cNvSpPr>
          <p:nvPr/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zh-CN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7. A diagram of the time structure</a:t>
            </a:r>
            <a:endParaRPr lang="en-US" altLang="zh-CN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altLang="zh-CN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838199" y="2489273"/>
            <a:ext cx="101767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Higgs on-axis</a:t>
            </a:r>
          </a:p>
        </p:txBody>
      </p:sp>
      <p:grpSp>
        <p:nvGrpSpPr>
          <p:cNvPr id="35" name="组合 34"/>
          <p:cNvGrpSpPr/>
          <p:nvPr/>
        </p:nvGrpSpPr>
        <p:grpSpPr>
          <a:xfrm>
            <a:off x="1915281" y="1713649"/>
            <a:ext cx="3811264" cy="1964731"/>
            <a:chOff x="1139427" y="2884206"/>
            <a:chExt cx="3811264" cy="1964731"/>
          </a:xfrm>
        </p:grpSpPr>
        <p:grpSp>
          <p:nvGrpSpPr>
            <p:cNvPr id="30" name="组合 29"/>
            <p:cNvGrpSpPr/>
            <p:nvPr/>
          </p:nvGrpSpPr>
          <p:grpSpPr>
            <a:xfrm>
              <a:off x="1809064" y="3429000"/>
              <a:ext cx="2514818" cy="884387"/>
              <a:chOff x="1809064" y="3429000"/>
              <a:chExt cx="2514818" cy="884387"/>
            </a:xfrm>
          </p:grpSpPr>
          <p:cxnSp>
            <p:nvCxnSpPr>
              <p:cNvPr id="15" name="直接连接符 14"/>
              <p:cNvCxnSpPr/>
              <p:nvPr/>
            </p:nvCxnSpPr>
            <p:spPr>
              <a:xfrm>
                <a:off x="1809064" y="4304145"/>
                <a:ext cx="546209" cy="0"/>
              </a:xfrm>
              <a:prstGeom prst="line">
                <a:avLst/>
              </a:prstGeom>
              <a:ln w="25400">
                <a:solidFill>
                  <a:srgbClr val="0070C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" name="直接连接符 15"/>
              <p:cNvCxnSpPr/>
              <p:nvPr/>
            </p:nvCxnSpPr>
            <p:spPr>
              <a:xfrm flipV="1">
                <a:off x="2355273" y="3429000"/>
                <a:ext cx="711200" cy="875145"/>
              </a:xfrm>
              <a:prstGeom prst="line">
                <a:avLst/>
              </a:prstGeom>
              <a:ln w="25400">
                <a:solidFill>
                  <a:srgbClr val="0070C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" name="直接连接符 17"/>
              <p:cNvCxnSpPr/>
              <p:nvPr/>
            </p:nvCxnSpPr>
            <p:spPr>
              <a:xfrm>
                <a:off x="3066473" y="3429000"/>
                <a:ext cx="546209" cy="0"/>
              </a:xfrm>
              <a:prstGeom prst="line">
                <a:avLst/>
              </a:prstGeom>
              <a:ln w="25400">
                <a:solidFill>
                  <a:srgbClr val="0070C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" name="直接连接符 18"/>
              <p:cNvCxnSpPr/>
              <p:nvPr/>
            </p:nvCxnSpPr>
            <p:spPr>
              <a:xfrm>
                <a:off x="3603446" y="3429000"/>
                <a:ext cx="720436" cy="884387"/>
              </a:xfrm>
              <a:prstGeom prst="line">
                <a:avLst/>
              </a:prstGeom>
              <a:ln w="25400">
                <a:solidFill>
                  <a:srgbClr val="0070C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31" name="文本框 30"/>
            <p:cNvSpPr txBox="1"/>
            <p:nvPr/>
          </p:nvSpPr>
          <p:spPr>
            <a:xfrm>
              <a:off x="1139427" y="4387272"/>
              <a:ext cx="1339273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rPr>
                <a:t>Inject from </a:t>
              </a:r>
              <a:r>
                <a:rPr kumimoji="0" lang="en-US" altLang="zh-CN" sz="1200" b="0" i="0" u="none" strike="noStrike" kern="1200" cap="none" spc="0" normalizeH="0" baseline="0" noProof="0" dirty="0" err="1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rPr>
                <a:t>Linac</a:t>
              </a:r>
              <a:endPara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endParaRPr>
            </a:p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rPr>
                <a:t>2.4s</a:t>
              </a:r>
              <a:endPara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endParaRPr>
            </a:p>
          </p:txBody>
        </p:sp>
        <p:sp>
          <p:nvSpPr>
            <p:cNvPr id="32" name="文本框 31"/>
            <p:cNvSpPr txBox="1"/>
            <p:nvPr/>
          </p:nvSpPr>
          <p:spPr>
            <a:xfrm>
              <a:off x="2177060" y="3428999"/>
              <a:ext cx="830009" cy="4603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rPr>
                <a:t>Ramp up</a:t>
              </a:r>
            </a:p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rPr>
                <a:t>4.3s</a:t>
              </a:r>
              <a:endPara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endParaRPr>
            </a:p>
          </p:txBody>
        </p:sp>
        <p:sp>
          <p:nvSpPr>
            <p:cNvPr id="33" name="文本框 32"/>
            <p:cNvSpPr txBox="1"/>
            <p:nvPr/>
          </p:nvSpPr>
          <p:spPr>
            <a:xfrm>
              <a:off x="3963664" y="3428998"/>
              <a:ext cx="987027" cy="4603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rPr>
                <a:t>Ramp down</a:t>
              </a:r>
            </a:p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rPr>
                <a:t>4.3s</a:t>
              </a:r>
              <a:endPara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endParaRPr>
            </a:p>
          </p:txBody>
        </p:sp>
        <p:sp>
          <p:nvSpPr>
            <p:cNvPr id="34" name="文本框 33"/>
            <p:cNvSpPr txBox="1"/>
            <p:nvPr/>
          </p:nvSpPr>
          <p:spPr>
            <a:xfrm>
              <a:off x="3000343" y="2884206"/>
              <a:ext cx="1206205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rPr>
                <a:t>On-axis injection 5s</a:t>
              </a:r>
              <a:endPara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endParaRPr>
            </a:p>
          </p:txBody>
        </p:sp>
      </p:grpSp>
      <p:graphicFrame>
        <p:nvGraphicFramePr>
          <p:cNvPr id="53" name="表格 52"/>
          <p:cNvGraphicFramePr>
            <a:graphicFrameLocks noGrp="1"/>
          </p:cNvGraphicFramePr>
          <p:nvPr>
            <p:custDataLst>
              <p:tags r:id="rId1"/>
            </p:custDataLst>
          </p:nvPr>
        </p:nvGraphicFramePr>
        <p:xfrm>
          <a:off x="1884218" y="4350632"/>
          <a:ext cx="8128002" cy="17729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35466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5466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5466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5466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354667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354667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400" b="1" i="1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tt</a:t>
                      </a:r>
                      <a:endParaRPr lang="zh-CN" altLang="en-US" sz="1400" b="1" i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400" b="1" i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Higgs (off-axis)</a:t>
                      </a:r>
                      <a:endParaRPr lang="zh-CN" altLang="en-US" sz="1400" b="1" i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400" b="1" i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Higgs (on-axis)</a:t>
                      </a:r>
                      <a:endParaRPr lang="zh-CN" altLang="en-US" sz="1400" b="1" i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400" b="1" i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</a:t>
                      </a:r>
                      <a:endParaRPr lang="zh-CN" altLang="en-US" sz="1400" b="1" i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400" b="1" i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Z</a:t>
                      </a:r>
                      <a:endParaRPr lang="zh-CN" altLang="en-US" sz="1400" b="1" i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Interval for top up* (s)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146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Injection time for</a:t>
                      </a:r>
                    </a:p>
                    <a:p>
                      <a:r>
                        <a:rPr lang="en-US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both e</a:t>
                      </a:r>
                      <a:r>
                        <a:rPr lang="en-US" sz="1600" baseline="30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+</a:t>
                      </a:r>
                      <a:r>
                        <a:rPr lang="en-US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/e</a:t>
                      </a:r>
                      <a:r>
                        <a:rPr lang="en-US" sz="1600" baseline="30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r>
                        <a:rPr lang="en-US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(s)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139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17" name="文本框 16"/>
          <p:cNvSpPr txBox="1"/>
          <p:nvPr/>
        </p:nvSpPr>
        <p:spPr>
          <a:xfrm>
            <a:off x="7356464" y="2384577"/>
            <a:ext cx="2453296" cy="337185"/>
          </a:xfrm>
          <a:prstGeom prst="rect">
            <a:avLst/>
          </a:prstGeom>
          <a:solidFill>
            <a:sysClr val="window" lastClr="FFFFFF"/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2.4s+4.3s+5.0s+4.3s=16s</a:t>
            </a: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id="{FF59F91C-A822-45EC-A32B-E6A8E94DEF29}"/>
              </a:ext>
            </a:extLst>
          </p:cNvPr>
          <p:cNvSpPr/>
          <p:nvPr/>
        </p:nvSpPr>
        <p:spPr>
          <a:xfrm>
            <a:off x="11715902" y="6347897"/>
            <a:ext cx="42832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fld id="{3E77E41A-3222-472D-9E0D-CAE005F31005}" type="slidenum">
              <a:rPr lang="zh-CN" altLang="en-US">
                <a:solidFill>
                  <a:prstClr val="black"/>
                </a:solidFill>
              </a:rPr>
              <a:pPr/>
              <a:t>22</a:t>
            </a:fld>
            <a:endParaRPr lang="zh-CN" altLang="en-US" dirty="0"/>
          </a:p>
        </p:txBody>
      </p:sp>
      <p:sp>
        <p:nvSpPr>
          <p:cNvPr id="20" name="标题 1">
            <a:extLst>
              <a:ext uri="{FF2B5EF4-FFF2-40B4-BE49-F238E27FC236}">
                <a16:creationId xmlns:a16="http://schemas.microsoft.com/office/drawing/2014/main" id="{8036F053-74F1-4402-B05E-75785D42C467}"/>
              </a:ext>
            </a:extLst>
          </p:cNvPr>
          <p:cNvSpPr txBox="1">
            <a:spLocks/>
          </p:cNvSpPr>
          <p:nvPr/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+mj-cs"/>
              </a:defRPr>
            </a:lvl1pPr>
          </a:lstStyle>
          <a:p>
            <a:r>
              <a:rPr lang="en-US" altLang="zh-CN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7. A diagram of the time structure</a:t>
            </a:r>
            <a:endParaRPr lang="en-US" altLang="zh-CN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altLang="zh-CN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50280" y="1870075"/>
            <a:ext cx="5452745" cy="4090035"/>
          </a:xfrm>
          <a:prstGeom prst="rect">
            <a:avLst/>
          </a:prstGeom>
        </p:spPr>
      </p:pic>
      <p:sp>
        <p:nvSpPr>
          <p:cNvPr id="11" name="文本框 10"/>
          <p:cNvSpPr txBox="1"/>
          <p:nvPr/>
        </p:nvSpPr>
        <p:spPr>
          <a:xfrm>
            <a:off x="10278406" y="821109"/>
            <a:ext cx="16431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Yuan Zhang, Dou Wang</a:t>
            </a: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7565" y="1870075"/>
            <a:ext cx="5490845" cy="4118610"/>
          </a:xfrm>
          <a:prstGeom prst="rect">
            <a:avLst/>
          </a:prstGeom>
        </p:spPr>
      </p:pic>
      <p:sp>
        <p:nvSpPr>
          <p:cNvPr id="7" name="TextBox 2"/>
          <p:cNvSpPr txBox="1"/>
          <p:nvPr/>
        </p:nvSpPr>
        <p:spPr>
          <a:xfrm>
            <a:off x="2007235" y="5988685"/>
            <a:ext cx="8270875" cy="4629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29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altLang="zh-CN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Injection from scratch takes 10min for Higgs, and 16 mins for W</a:t>
            </a:r>
            <a:r>
              <a:rPr kumimoji="0" lang="en-US" altLang="zh-CN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8" name="TextBox 2"/>
          <p:cNvSpPr txBox="1"/>
          <p:nvPr/>
        </p:nvSpPr>
        <p:spPr>
          <a:xfrm>
            <a:off x="1550035" y="1407160"/>
            <a:ext cx="8270875" cy="4629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29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altLang="zh-CN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Injection from scratch is easy for Higgs, W and tt</a:t>
            </a:r>
            <a:r>
              <a:rPr kumimoji="0" lang="en-US" altLang="zh-CN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id="{A972652F-68AF-474F-AF7C-837BE0ECB94F}"/>
              </a:ext>
            </a:extLst>
          </p:cNvPr>
          <p:cNvSpPr/>
          <p:nvPr/>
        </p:nvSpPr>
        <p:spPr>
          <a:xfrm>
            <a:off x="11609539" y="6285984"/>
            <a:ext cx="42832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fld id="{3E77E41A-3222-472D-9E0D-CAE005F31005}" type="slidenum">
              <a:rPr lang="zh-CN" altLang="en-US">
                <a:solidFill>
                  <a:prstClr val="black"/>
                </a:solidFill>
              </a:rPr>
              <a:pPr/>
              <a:t>23</a:t>
            </a:fld>
            <a:endParaRPr lang="zh-CN" altLang="en-US" dirty="0"/>
          </a:p>
        </p:txBody>
      </p:sp>
      <p:sp>
        <p:nvSpPr>
          <p:cNvPr id="10" name="标题 1">
            <a:extLst>
              <a:ext uri="{FF2B5EF4-FFF2-40B4-BE49-F238E27FC236}">
                <a16:creationId xmlns:a16="http://schemas.microsoft.com/office/drawing/2014/main" id="{E572BD61-3671-456F-9433-28796DBF8633}"/>
              </a:ext>
            </a:extLst>
          </p:cNvPr>
          <p:cNvSpPr txBox="1">
            <a:spLocks/>
          </p:cNvSpPr>
          <p:nvPr/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+mj-cs"/>
              </a:defRPr>
            </a:lvl1pPr>
          </a:lstStyle>
          <a:p>
            <a:r>
              <a:rPr lang="en-US" altLang="zh-CN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8. Injection from scratch</a:t>
            </a:r>
            <a:endParaRPr lang="en-US" altLang="zh-CN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图片 1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32022" y="3344319"/>
            <a:ext cx="4236881" cy="2753973"/>
          </a:xfrm>
          <a:prstGeom prst="rect">
            <a:avLst/>
          </a:prstGeom>
        </p:spPr>
      </p:pic>
      <p:pic>
        <p:nvPicPr>
          <p:cNvPr id="18" name="图片 1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05166" y="3334236"/>
            <a:ext cx="4173240" cy="2712607"/>
          </a:xfrm>
          <a:prstGeom prst="rect">
            <a:avLst/>
          </a:prstGeom>
        </p:spPr>
      </p:pic>
      <p:sp>
        <p:nvSpPr>
          <p:cNvPr id="8" name="TextBox 2"/>
          <p:cNvSpPr txBox="1"/>
          <p:nvPr/>
        </p:nvSpPr>
        <p:spPr>
          <a:xfrm>
            <a:off x="1440074" y="1130616"/>
            <a:ext cx="9440628" cy="19518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l" defTabSz="914400" rtl="0" eaLnBrk="1" fontAlgn="auto" latinLnBrk="0" hangingPunct="1">
              <a:lnSpc>
                <a:spcPts val="29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zh-CN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Design current in collider is 840mA.</a:t>
            </a:r>
          </a:p>
          <a:p>
            <a:pPr marL="285750" marR="0" lvl="0" indent="-285750" algn="l" defTabSz="914400" rtl="0" eaLnBrk="1" fontAlgn="auto" latinLnBrk="0" hangingPunct="1">
              <a:lnSpc>
                <a:spcPts val="29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zh-CN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Total current in booster limited by RF system: &lt; 10 mA (will be increased to 16mA)</a:t>
            </a:r>
            <a:endParaRPr kumimoji="0" lang="en-US" altLang="zh-CN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  <a:sym typeface="Symbol" panose="05050102010706020507"/>
            </a:endParaRPr>
          </a:p>
          <a:p>
            <a:pPr marL="285750" marR="0" lvl="0" indent="-285750" algn="l" defTabSz="914400" rtl="0" eaLnBrk="1" fontAlgn="auto" latinLnBrk="0" hangingPunct="1">
              <a:lnSpc>
                <a:spcPts val="29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zh-CN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Collider lifetime: </a:t>
            </a:r>
            <a:r>
              <a:rPr kumimoji="0" lang="en-US" altLang="zh-CN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Symbol" panose="05050102010706020507" pitchFamily="18" charset="2"/>
              </a:rPr>
              <a:t></a:t>
            </a:r>
            <a:r>
              <a:rPr kumimoji="0" lang="en-US" altLang="zh-CN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19 hours (non-collision), 1.9~1.4 hours (w. collision)*</a:t>
            </a:r>
          </a:p>
          <a:p>
            <a:pPr marL="285750" marR="0" lvl="0" indent="-285750" algn="l" defTabSz="914400" rtl="0" eaLnBrk="1" fontAlgn="auto" latinLnBrk="0" hangingPunct="1">
              <a:lnSpc>
                <a:spcPts val="29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zh-CN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Symbol" panose="05050102010706020507"/>
              </a:rPr>
              <a:t>Bootstrapping from 220mA</a:t>
            </a:r>
          </a:p>
          <a:p>
            <a:pPr marL="285750" marR="0" lvl="0" indent="-285750" algn="l" defTabSz="914400" rtl="0" eaLnBrk="1" fontAlgn="auto" latinLnBrk="0" hangingPunct="1">
              <a:lnSpc>
                <a:spcPts val="29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zh-CN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Symbol" panose="05050102010706020507"/>
              </a:rPr>
              <a:t>Full injection from empty for both beam  </a:t>
            </a:r>
            <a:r>
              <a:rPr kumimoji="0" lang="en-US" altLang="zh-CN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Symbol" panose="05050102010706020507"/>
              </a:rPr>
              <a:t>2 hours (50min)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2677416" y="3703649"/>
            <a:ext cx="2328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Booster threshold: 10mA</a:t>
            </a:r>
          </a:p>
        </p:txBody>
      </p:sp>
      <p:sp>
        <p:nvSpPr>
          <p:cNvPr id="12" name="文本框 11"/>
          <p:cNvSpPr txBox="1"/>
          <p:nvPr/>
        </p:nvSpPr>
        <p:spPr>
          <a:xfrm>
            <a:off x="7934668" y="4149358"/>
            <a:ext cx="2328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Booster threshold: 16mA</a:t>
            </a:r>
          </a:p>
        </p:txBody>
      </p:sp>
      <p:sp>
        <p:nvSpPr>
          <p:cNvPr id="14" name="文本框 13"/>
          <p:cNvSpPr txBox="1"/>
          <p:nvPr/>
        </p:nvSpPr>
        <p:spPr>
          <a:xfrm>
            <a:off x="1608794" y="6174125"/>
            <a:ext cx="604329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*the beam lifetime with collision is related to the current.</a:t>
            </a:r>
          </a:p>
        </p:txBody>
      </p:sp>
      <p:sp>
        <p:nvSpPr>
          <p:cNvPr id="10" name="标题 1"/>
          <p:cNvSpPr txBox="1"/>
          <p:nvPr/>
        </p:nvSpPr>
        <p:spPr>
          <a:xfrm>
            <a:off x="838200" y="349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4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等线 Light" panose="02010600030101010101" pitchFamily="2" charset="-122"/>
                <a:cs typeface="Times New Roman" panose="02020603050405020304" pitchFamily="18" charset="0"/>
                <a:sym typeface="+mn-ea"/>
              </a:rPr>
              <a:t>8. Injection from scratch-Z</a:t>
            </a:r>
            <a:endParaRPr kumimoji="0" lang="zh-CN" altLang="en-US" sz="4400" b="0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j-cs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10278406" y="821109"/>
            <a:ext cx="16431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Yuan Zhang, Dou Wang</a:t>
            </a:r>
          </a:p>
        </p:txBody>
      </p:sp>
      <p:sp>
        <p:nvSpPr>
          <p:cNvPr id="3" name="灯片编号占位符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2" name="矩形 1">
            <a:extLst>
              <a:ext uri="{FF2B5EF4-FFF2-40B4-BE49-F238E27FC236}">
                <a16:creationId xmlns:a16="http://schemas.microsoft.com/office/drawing/2014/main" id="{0F74CBCC-AB79-420B-8716-94BBB307D6EB}"/>
              </a:ext>
            </a:extLst>
          </p:cNvPr>
          <p:cNvSpPr/>
          <p:nvPr/>
        </p:nvSpPr>
        <p:spPr>
          <a:xfrm>
            <a:off x="11673039" y="6401872"/>
            <a:ext cx="42832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fld id="{3E77E41A-3222-472D-9E0D-CAE005F31005}" type="slidenum">
              <a:rPr lang="zh-CN" altLang="en-US">
                <a:solidFill>
                  <a:prstClr val="black"/>
                </a:solidFill>
              </a:rPr>
              <a:pPr/>
              <a:t>24</a:t>
            </a:fld>
            <a:endParaRPr lang="zh-CN" altLang="en-US" dirty="0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>
              <a:buClrTx/>
              <a:buSzTx/>
              <a:buFontTx/>
            </a:pPr>
            <a:r>
              <a:rPr lang="en-US" altLang="zh-CN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Summary: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altLang="zh-CN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1. </a:t>
            </a:r>
            <a:r>
              <a:rPr lang="en-US" altLang="zh-CN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This talk </a:t>
            </a:r>
            <a:r>
              <a:rPr lang="en-US" altLang="zh-CN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gives a general overview of the timing of CEPC injection process and transport line design.</a:t>
            </a:r>
            <a:endParaRPr lang="en-US" altLang="zh-CN" dirty="0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endParaRPr lang="en-US" altLang="zh-CN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zh-CN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2. Some changes and optimization on the optics design have been made ;</a:t>
            </a:r>
            <a:endParaRPr lang="en-US" altLang="zh-CN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altLang="zh-CN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zh-CN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3. Considerations on the bunch pattern for different energy, especially for Z energy mode;</a:t>
            </a:r>
          </a:p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E77E41A-3222-472D-9E0D-CAE005F31005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25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0" y="2837239"/>
            <a:ext cx="12192000" cy="1325563"/>
          </a:xfrm>
        </p:spPr>
        <p:txBody>
          <a:bodyPr>
            <a:normAutofit/>
          </a:bodyPr>
          <a:lstStyle/>
          <a:p>
            <a:pPr algn="ctr"/>
            <a:r>
              <a:rPr lang="en-US" altLang="zh-CN" sz="5400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You!</a:t>
            </a:r>
            <a:endParaRPr lang="zh-CN" altLang="en-US" sz="5400" i="1" dirty="0"/>
          </a:p>
        </p:txBody>
      </p:sp>
      <p:sp>
        <p:nvSpPr>
          <p:cNvPr id="3" name="灯片编号占位符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E77E41A-3222-472D-9E0D-CAE005F31005}" type="slidenum">
              <a: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26</a:t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/>
              <a:t>Back Up:on axis injection</a:t>
            </a:r>
          </a:p>
        </p:txBody>
      </p:sp>
      <p:pic>
        <p:nvPicPr>
          <p:cNvPr id="56" name="图片 5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199" y="2038815"/>
            <a:ext cx="4074509" cy="4060144"/>
          </a:xfrm>
          <a:prstGeom prst="rect">
            <a:avLst/>
          </a:prstGeom>
        </p:spPr>
      </p:pic>
      <p:sp>
        <p:nvSpPr>
          <p:cNvPr id="5" name="TextBox 11"/>
          <p:cNvSpPr txBox="1"/>
          <p:nvPr/>
        </p:nvSpPr>
        <p:spPr>
          <a:xfrm>
            <a:off x="6100468" y="2194237"/>
            <a:ext cx="48432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等线" panose="02010600030101010101" pitchFamily="2" charset="-122"/>
                <a:cs typeface="Times New Roman" panose="02020603050405020304" pitchFamily="18" charset="0"/>
              </a:rPr>
              <a:t>1. Inject 240 small bunches into the booster</a:t>
            </a:r>
            <a:r>
              <a:rPr kumimoji="0" lang="en-US" altLang="zh-CN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t>.</a:t>
            </a: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6" name="TextBox 25"/>
          <p:cNvSpPr txBox="1"/>
          <p:nvPr/>
        </p:nvSpPr>
        <p:spPr>
          <a:xfrm>
            <a:off x="6100468" y="2789414"/>
            <a:ext cx="48432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等线" panose="02010600030101010101" pitchFamily="2" charset="-122"/>
                <a:cs typeface="Times New Roman" panose="02020603050405020304" pitchFamily="18" charset="0"/>
              </a:rPr>
              <a:t>2. Ramp the booster to high energy and inject several bunches from the collider into the booster.</a:t>
            </a: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等线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7" name="TextBox 37"/>
          <p:cNvSpPr txBox="1"/>
          <p:nvPr/>
        </p:nvSpPr>
        <p:spPr>
          <a:xfrm>
            <a:off x="6100468" y="3925384"/>
            <a:ext cx="484327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等线" panose="02010600030101010101" pitchFamily="2" charset="-122"/>
                <a:cs typeface="Times New Roman" panose="02020603050405020304" pitchFamily="18" charset="0"/>
              </a:rPr>
              <a:t>3. Booster stay at 120 </a:t>
            </a:r>
            <a:r>
              <a:rPr kumimoji="0" lang="en-US" altLang="zh-CN" sz="1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等线" panose="02010600030101010101" pitchFamily="2" charset="-122"/>
                <a:cs typeface="Times New Roman" panose="02020603050405020304" pitchFamily="18" charset="0"/>
              </a:rPr>
              <a:t>GeV</a:t>
            </a:r>
            <a:r>
              <a:rPr kumimoji="0" lang="en-US" altLang="zh-CN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等线" panose="02010600030101010101" pitchFamily="2" charset="-122"/>
                <a:cs typeface="Times New Roman" panose="02020603050405020304" pitchFamily="18" charset="0"/>
              </a:rPr>
              <a:t> for 4 damping time(200ms), so that the injected large bunches merge with small bunches. </a:t>
            </a: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等线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8" name="TextBox 45"/>
          <p:cNvSpPr txBox="1"/>
          <p:nvPr/>
        </p:nvSpPr>
        <p:spPr>
          <a:xfrm>
            <a:off x="6100468" y="4965491"/>
            <a:ext cx="484327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等线" panose="02010600030101010101" pitchFamily="2" charset="-122"/>
                <a:cs typeface="Times New Roman" panose="02020603050405020304" pitchFamily="18" charset="0"/>
              </a:rPr>
              <a:t>4. Inject the merged large bunches back to the same empty buckets left by the last step.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CN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等线" panose="02010600030101010101" pitchFamily="2" charset="-122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等线" panose="02010600030101010101" pitchFamily="2" charset="-122"/>
                <a:cs typeface="Times New Roman" panose="02020603050405020304" pitchFamily="18" charset="0"/>
              </a:rPr>
              <a:t>5. Repeat from last step.</a:t>
            </a: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等线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3" name="灯片编号占位符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E77E41A-3222-472D-9E0D-CAE005F31005}" type="slidenum">
              <a: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27</a:t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/>
              <a:t>Back Up:frequency</a:t>
            </a:r>
          </a:p>
        </p:txBody>
      </p:sp>
      <p:graphicFrame>
        <p:nvGraphicFramePr>
          <p:cNvPr id="3" name="表格 2"/>
          <p:cNvGraphicFramePr>
            <a:graphicFrameLocks noGrp="1"/>
          </p:cNvGraphicFramePr>
          <p:nvPr/>
        </p:nvGraphicFramePr>
        <p:xfrm>
          <a:off x="1192686" y="2316026"/>
          <a:ext cx="7282922" cy="7416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9267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3855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3127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6565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96940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092677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092677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i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 </a:t>
                      </a:r>
                      <a:r>
                        <a:rPr lang="en-US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(MHz)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SHB1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SHB2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Linac</a:t>
                      </a:r>
                      <a:endParaRPr lang="en-US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booster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collider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CEPC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572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2860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650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650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E77E41A-3222-472D-9E0D-CAE005F31005}" type="slidenum">
              <a: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28</a:t>
            </a:fld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ABLE_BEAUTIFY" val="smartTable{955510d2-cbde-490a-b753-960d2235f266}"/>
</p:tagLst>
</file>

<file path=ppt/theme/theme1.xml><?xml version="1.0" encoding="utf-8"?>
<a:theme xmlns:a="http://schemas.openxmlformats.org/drawingml/2006/main" name="1_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宋体"/>
        <a:ea typeface=""/>
        <a:cs typeface=""/>
        <a:font script="Jpan" typeface="游ゴシック Light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宋体"/>
        <a:ea typeface=""/>
        <a:cs typeface=""/>
        <a:font script="Jpan" typeface="游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3_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宋体"/>
        <a:ea typeface=""/>
        <a:cs typeface=""/>
        <a:font script="Jpan" typeface="游ゴシック Light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宋体"/>
        <a:ea typeface=""/>
        <a:cs typeface=""/>
        <a:font script="Jpan" typeface="游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</TotalTime>
  <Words>1896</Words>
  <Application>Microsoft Office PowerPoint</Application>
  <PresentationFormat>宽屏</PresentationFormat>
  <Paragraphs>436</Paragraphs>
  <Slides>28</Slides>
  <Notes>2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3</vt:i4>
      </vt:variant>
      <vt:variant>
        <vt:lpstr>幻灯片标题</vt:lpstr>
      </vt:variant>
      <vt:variant>
        <vt:i4>28</vt:i4>
      </vt:variant>
    </vt:vector>
  </HeadingPairs>
  <TitlesOfParts>
    <vt:vector size="38" baseType="lpstr">
      <vt:lpstr>等线</vt:lpstr>
      <vt:lpstr>等线 Light</vt:lpstr>
      <vt:lpstr>宋体</vt:lpstr>
      <vt:lpstr>Arial</vt:lpstr>
      <vt:lpstr>Calibri</vt:lpstr>
      <vt:lpstr>Symbol</vt:lpstr>
      <vt:lpstr>Times New Roman</vt:lpstr>
      <vt:lpstr>1_Office 主题​​</vt:lpstr>
      <vt:lpstr>2_Office 主题​​</vt:lpstr>
      <vt:lpstr>3_Office 主题​​</vt:lpstr>
      <vt:lpstr>CEPC transport line &amp; timing</vt:lpstr>
      <vt:lpstr>Introduction</vt:lpstr>
      <vt:lpstr>PowerPoint 演示文稿</vt:lpstr>
      <vt:lpstr>1. Linac</vt:lpstr>
      <vt:lpstr>2. Damping Ring</vt:lpstr>
      <vt:lpstr>3. From Linac to Damping ring</vt:lpstr>
      <vt:lpstr>3. From Linac to Damping ring</vt:lpstr>
      <vt:lpstr>3. From Linac to Damping ring</vt:lpstr>
      <vt:lpstr>4. Injection to booster</vt:lpstr>
      <vt:lpstr>4. Injection to booster</vt:lpstr>
      <vt:lpstr>4. Injection to booster</vt:lpstr>
      <vt:lpstr>4. Injection to booster</vt:lpstr>
      <vt:lpstr>4. Injection to booster</vt:lpstr>
      <vt:lpstr>4. Injection to booster</vt:lpstr>
      <vt:lpstr>5. Extraction from booster</vt:lpstr>
      <vt:lpstr>5. Extraction from booster</vt:lpstr>
      <vt:lpstr>6. Injection to Collider</vt:lpstr>
      <vt:lpstr>6. Injection to Collider</vt:lpstr>
      <vt:lpstr>6. Injection to Collider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Summary:</vt:lpstr>
      <vt:lpstr>Thank You!</vt:lpstr>
      <vt:lpstr>Back Up:on axis injection</vt:lpstr>
      <vt:lpstr>Back Up:frequency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Cui Xiaohao</dc:creator>
  <cp:lastModifiedBy>Cui Xiaohao</cp:lastModifiedBy>
  <cp:revision>15</cp:revision>
  <dcterms:created xsi:type="dcterms:W3CDTF">2022-10-24T04:55:01Z</dcterms:created>
  <dcterms:modified xsi:type="dcterms:W3CDTF">2022-10-24T05:13:52Z</dcterms:modified>
</cp:coreProperties>
</file>