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  <p:sldMasterId id="2147483833" r:id="rId2"/>
    <p:sldMasterId id="2147483965" r:id="rId3"/>
  </p:sldMasterIdLst>
  <p:notesMasterIdLst>
    <p:notesMasterId r:id="rId26"/>
  </p:notesMasterIdLst>
  <p:sldIdLst>
    <p:sldId id="278" r:id="rId4"/>
    <p:sldId id="2151" r:id="rId5"/>
    <p:sldId id="279" r:id="rId6"/>
    <p:sldId id="2147" r:id="rId7"/>
    <p:sldId id="2132" r:id="rId8"/>
    <p:sldId id="2134" r:id="rId9"/>
    <p:sldId id="2138" r:id="rId10"/>
    <p:sldId id="2139" r:id="rId11"/>
    <p:sldId id="2140" r:id="rId12"/>
    <p:sldId id="2154" r:id="rId13"/>
    <p:sldId id="2141" r:id="rId14"/>
    <p:sldId id="2155" r:id="rId15"/>
    <p:sldId id="2156" r:id="rId16"/>
    <p:sldId id="2157" r:id="rId17"/>
    <p:sldId id="2153" r:id="rId18"/>
    <p:sldId id="2158" r:id="rId19"/>
    <p:sldId id="2145" r:id="rId20"/>
    <p:sldId id="2148" r:id="rId21"/>
    <p:sldId id="2150" r:id="rId22"/>
    <p:sldId id="2149" r:id="rId23"/>
    <p:sldId id="2137" r:id="rId24"/>
    <p:sldId id="789" r:id="rId25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DJ" initials="G" lastIdx="1" clrIdx="0">
    <p:extLst>
      <p:ext uri="{19B8F6BF-5375-455C-9EA6-DF929625EA0E}">
        <p15:presenceInfo xmlns:p15="http://schemas.microsoft.com/office/powerpoint/2012/main" userId="GDJ" providerId="None"/>
      </p:ext>
    </p:extLst>
  </p:cmAuthor>
  <p:cmAuthor id="2" name="沙 鹏" initials="沙" lastIdx="1" clrIdx="1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F4A"/>
    <a:srgbClr val="468F76"/>
    <a:srgbClr val="00605C"/>
    <a:srgbClr val="143C8D"/>
    <a:srgbClr val="5C464A"/>
    <a:srgbClr val="3F3032"/>
    <a:srgbClr val="E9BC93"/>
    <a:srgbClr val="FEF2CF"/>
    <a:srgbClr val="D7C7BA"/>
    <a:srgbClr val="F7D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8" autoAdjust="0"/>
    <p:restoredTop sz="94737" autoAdjust="0"/>
  </p:normalViewPr>
  <p:slideViewPr>
    <p:cSldViewPr snapToGrid="0">
      <p:cViewPr varScale="1">
        <p:scale>
          <a:sx n="75" d="100"/>
          <a:sy n="75" d="100"/>
        </p:scale>
        <p:origin x="689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7FF98-6A15-4B16-9C90-835344AE194B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B8E89-D6EC-4D63-A398-A57775531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8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1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0" algn="ctr">
              <a:buNone/>
              <a:defRPr sz="2100"/>
            </a:lvl2pPr>
            <a:lvl3pPr marL="685783" indent="0" algn="ctr">
              <a:buNone/>
              <a:defRPr sz="1800"/>
            </a:lvl3pPr>
            <a:lvl4pPr marL="1028674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9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1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E2317E-5B21-4713-BE00-2B16A8BB9EFE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9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0015435-AD51-4C12-9E31-A09BCF0FB5A7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8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0364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24A5A0-0077-4C27-A3BC-53B629C574F0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9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21244-A4A5-4030-A7CF-FA9EDDE11CEE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81749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7DD8A-6C96-4D71-8872-84B5280BA81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8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B662-8664-48B2-90D2-4DFB09B11E8B}" type="datetime1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77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6351-86E5-41E4-BC53-5787811069DC}" type="datetime1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733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010D-571E-4E04-9CDC-5EAED5E71DDB}" type="datetime1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880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AF9F-0A3D-4F5A-8259-2004A5C4F900}" type="datetime1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2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EC20-4DCB-4FF7-926E-0DD08C3BE40E}" type="datetime1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963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F3DA-EF7B-456B-A967-731007BC5975}" type="datetime1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370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B545E-2A45-4206-BD52-CF0FFFDF65F5}" type="datetime1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84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409ECE-ADCB-4454-B743-B8EC97A32249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74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5B78-F182-408D-A2B2-7FD9C787E8E0}" type="datetime1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336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E99B-B80A-4ED8-A438-73057C20ABAE}" type="datetime1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215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FA7C-6FF5-4AFF-B700-D9A3C506CC96}" type="datetime1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873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73C8-3E0C-4B10-9270-295235D2BC75}" type="datetime1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308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22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846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090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754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731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6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D208A1-1380-461A-8575-99C4B86197F0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82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295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318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288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55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2022-10-25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11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4558A-3073-4139-ADA0-F48D8A6737E4}" type="datetime1">
              <a:rPr lang="zh-CN" altLang="en-US"/>
              <a:pPr>
                <a:defRPr/>
              </a:pPr>
              <a:t>2022-10-25</a:t>
            </a:fld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81750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err="1"/>
              <a:t>北京大学重粒子物理研究所</a:t>
            </a:r>
            <a:endParaRPr lang="en-US" altLang="zh-CN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7DD8A-6C96-4D71-8872-84B5280BA8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6912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010E92-B4B6-4B8A-8F1E-A9FB61294123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5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3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851"/>
            <a:ext cx="5181601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7552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072C1C-1C20-4C00-AE71-166A58E31CBE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6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20EDD76-28E6-466F-A5D6-DCFC9397DA1B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1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54FBF2-6549-4977-AD97-9B508EAAED2D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3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673EE7-7B41-4E8E-B4F6-D077AC880CC0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3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480B15-96CC-4254-A86E-992242A993F3}" type="datetime1">
              <a:rPr lang="zh-CN" altLang="en-US" smtClean="0">
                <a:solidFill>
                  <a:prstClr val="black"/>
                </a:solidFill>
              </a:rPr>
              <a:t>2022-10-25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9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235131"/>
            <a:ext cx="10515600" cy="107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572" y="1410788"/>
            <a:ext cx="11112136" cy="5082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939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7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87993" indent="-287993" algn="l" defTabSz="685783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Char char=""/>
        <a:defRPr sz="2400" kern="1200" baseline="0">
          <a:solidFill>
            <a:schemeClr val="tx1"/>
          </a:solidFill>
          <a:latin typeface="+mn-ea"/>
          <a:ea typeface="+mn-ea"/>
          <a:cs typeface="+mn-cs"/>
        </a:defRPr>
      </a:lvl1pPr>
      <a:lvl2pPr marL="627047" indent="-266693" algn="l" defTabSz="685783" rtl="0" eaLnBrk="1" latinLnBrk="0" hangingPunct="1">
        <a:lnSpc>
          <a:spcPct val="130000"/>
        </a:lnSpc>
        <a:spcBef>
          <a:spcPts val="0"/>
        </a:spcBef>
        <a:buFontTx/>
        <a:buChar char="−"/>
        <a:defRPr sz="20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28635" indent="0" algn="l" defTabSz="685783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None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4B26FF-A9DE-4F8B-9716-56AFF8320E3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2022-10-25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761477-B414-4D65-A24A-071C008E7636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34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235130"/>
            <a:ext cx="10515600" cy="107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572" y="1410789"/>
            <a:ext cx="11112136" cy="508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939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4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88000" indent="-288000" algn="l" defTabSz="685800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Char char=""/>
        <a:defRPr sz="2400" kern="1200" baseline="0">
          <a:solidFill>
            <a:schemeClr val="tx1"/>
          </a:solidFill>
          <a:latin typeface="+mn-ea"/>
          <a:ea typeface="+mn-ea"/>
          <a:cs typeface="+mn-cs"/>
        </a:defRPr>
      </a:lvl1pPr>
      <a:lvl2pPr marL="627063" indent="-266700" algn="l" defTabSz="685800" rtl="0" eaLnBrk="1" latinLnBrk="0" hangingPunct="1">
        <a:lnSpc>
          <a:spcPct val="130000"/>
        </a:lnSpc>
        <a:spcBef>
          <a:spcPts val="0"/>
        </a:spcBef>
        <a:buFontTx/>
        <a:buChar char="−"/>
        <a:defRPr sz="20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28650" indent="0" algn="l" defTabSz="685800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None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876" y="1688306"/>
            <a:ext cx="11944350" cy="430546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 SRF Cavities Studies</a:t>
            </a:r>
            <a:r>
              <a:rPr lang="en-US" altLang="zh-CN" sz="5400" b="1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5400" b="1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54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5400" dirty="0">
                <a:solidFill>
                  <a:srgbClr val="6521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 Sha (IHEP)</a:t>
            </a:r>
            <a:b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2022 International Workshop on the </a:t>
            </a:r>
            <a:b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Circular Electron Positron Collider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C71462F-581E-4E85-B0C6-A6517AC9A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435" y="51546"/>
            <a:ext cx="1536169" cy="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4F150C2-60C0-4605-A3AA-7ACE927C4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67" y="425220"/>
            <a:ext cx="3960284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C6E842D-FF76-48FC-BC3F-AA8D42509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5" y="51544"/>
            <a:ext cx="5848615" cy="9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225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15208"/>
          <a:stretch/>
        </p:blipFill>
        <p:spPr>
          <a:xfrm>
            <a:off x="49621" y="3716315"/>
            <a:ext cx="7710484" cy="308988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 txBox="1">
            <a:spLocks/>
          </p:cNvSpPr>
          <p:nvPr/>
        </p:nvSpPr>
        <p:spPr>
          <a:xfrm>
            <a:off x="831113" y="58316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C00000"/>
                </a:solidFill>
                <a:ea typeface="等线 Light" panose="02010600030101010101" pitchFamily="2" charset="-122"/>
              </a:rPr>
              <a:t>650 MHz 2-cell cavities BCP processed </a:t>
            </a:r>
            <a:r>
              <a:rPr lang="en-US" altLang="zh-CN" dirty="0" smtClean="0">
                <a:solidFill>
                  <a:srgbClr val="C00000"/>
                </a:solidFill>
                <a:ea typeface="等线 Light" panose="02010600030101010101" pitchFamily="2" charset="-122"/>
              </a:rPr>
              <a:t>(3)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15961"/>
          <a:stretch/>
        </p:blipFill>
        <p:spPr>
          <a:xfrm>
            <a:off x="49621" y="664549"/>
            <a:ext cx="7846826" cy="291725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9621" y="595423"/>
            <a:ext cx="12078584" cy="2986384"/>
          </a:xfrm>
          <a:prstGeom prst="rect">
            <a:avLst/>
          </a:prstGeom>
          <a:noFill/>
          <a:ln w="38100">
            <a:solidFill>
              <a:srgbClr val="2D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9621" y="3650933"/>
            <a:ext cx="12078584" cy="315526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694" y="3786107"/>
            <a:ext cx="3108652" cy="2950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105" y="848966"/>
            <a:ext cx="4280095" cy="24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rgbClr val="C00000"/>
                </a:solidFill>
              </a:rPr>
              <a:t>CEPC </a:t>
            </a:r>
            <a:r>
              <a:rPr lang="en-US" altLang="zh-CN" dirty="0">
                <a:solidFill>
                  <a:srgbClr val="C00000"/>
                </a:solidFill>
              </a:rPr>
              <a:t>650 MHz </a:t>
            </a:r>
            <a:r>
              <a:rPr lang="en-US" altLang="zh-CN" dirty="0" smtClean="0">
                <a:solidFill>
                  <a:srgbClr val="C00000"/>
                </a:solidFill>
              </a:rPr>
              <a:t>single-cell cavities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25681"/>
              </p:ext>
            </p:extLst>
          </p:nvPr>
        </p:nvGraphicFramePr>
        <p:xfrm>
          <a:off x="380998" y="1017495"/>
          <a:ext cx="11052547" cy="4915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159">
                  <a:extLst>
                    <a:ext uri="{9D8B030D-6E8A-4147-A177-3AD203B41FA5}">
                      <a16:colId xmlns:a16="http://schemas.microsoft.com/office/drawing/2014/main" val="978068913"/>
                    </a:ext>
                  </a:extLst>
                </a:gridCol>
                <a:gridCol w="3849341">
                  <a:extLst>
                    <a:ext uri="{9D8B030D-6E8A-4147-A177-3AD203B41FA5}">
                      <a16:colId xmlns:a16="http://schemas.microsoft.com/office/drawing/2014/main" val="3360496604"/>
                    </a:ext>
                  </a:extLst>
                </a:gridCol>
                <a:gridCol w="1580707">
                  <a:extLst>
                    <a:ext uri="{9D8B030D-6E8A-4147-A177-3AD203B41FA5}">
                      <a16:colId xmlns:a16="http://schemas.microsoft.com/office/drawing/2014/main" val="3681282196"/>
                    </a:ext>
                  </a:extLst>
                </a:gridCol>
                <a:gridCol w="2466753">
                  <a:extLst>
                    <a:ext uri="{9D8B030D-6E8A-4147-A177-3AD203B41FA5}">
                      <a16:colId xmlns:a16="http://schemas.microsoft.com/office/drawing/2014/main" val="3069891667"/>
                    </a:ext>
                  </a:extLst>
                </a:gridCol>
                <a:gridCol w="1410587">
                  <a:extLst>
                    <a:ext uri="{9D8B030D-6E8A-4147-A177-3AD203B41FA5}">
                      <a16:colId xmlns:a16="http://schemas.microsoft.com/office/drawing/2014/main" val="3631670925"/>
                    </a:ext>
                  </a:extLst>
                </a:gridCol>
              </a:tblGrid>
              <a:tr h="803306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May, 2022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May, </a:t>
                      </a: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618233"/>
                  </a:ext>
                </a:extLst>
              </a:tr>
              <a:tr h="96393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 (</a:t>
                      </a:r>
                      <a:r>
                        <a:rPr lang="en-US" altLang="zh-CN" sz="1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8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max </a:t>
                      </a:r>
                      <a:r>
                        <a:rPr lang="en-US" altLang="zh-CN" sz="18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8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 (</a:t>
                      </a:r>
                      <a:r>
                        <a:rPr lang="en-US" altLang="zh-CN" sz="1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8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max </a:t>
                      </a:r>
                      <a:r>
                        <a:rPr lang="en-US" altLang="zh-CN" sz="1800" i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8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744595"/>
                  </a:ext>
                </a:extLst>
              </a:tr>
              <a:tr h="1411275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650S4 (</a:t>
                      </a: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Fine Grain)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BCP 200 um + 800C </a:t>
                      </a: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3h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light BCP 30 um + 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</a:t>
                      </a:r>
                      <a:r>
                        <a:rPr lang="en-US" altLang="zh-CN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 20 um + 950C 3h + light EP 20 um 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(17.5 °C) + </a:t>
                      </a:r>
                      <a:r>
                        <a:rPr lang="en-US" altLang="zh-CN" sz="18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mid-T furnace baking 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300C 3h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8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7.6E10@</a:t>
                      </a:r>
                    </a:p>
                    <a:p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24MV/m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 EP 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um (12 °C) + </a:t>
                      </a:r>
                      <a:r>
                        <a:rPr lang="en-US" altLang="zh-CN" sz="18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2-step </a:t>
                      </a:r>
                      <a:r>
                        <a:rPr lang="en-US" altLang="zh-CN" sz="18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low-T baking 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(75C 4h + 120C 48 h)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1.6E10@</a:t>
                      </a:r>
                    </a:p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42MV/m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3555972"/>
                  </a:ext>
                </a:extLst>
              </a:tr>
              <a:tr h="1736954">
                <a:tc>
                  <a:txBody>
                    <a:bodyPr/>
                    <a:lstStyle/>
                    <a:p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650S5 (</a:t>
                      </a:r>
                      <a:r>
                        <a:rPr lang="en-US" altLang="zh-CN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Fine Grain)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BCP 200 um + 800C 3 h + light BCP 30 um + 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 </a:t>
                      </a:r>
                      <a:r>
                        <a:rPr lang="en-US" altLang="zh-CN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commissioning 215 um + 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  <a:r>
                        <a:rPr lang="en-US" altLang="zh-CN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EP 100 um 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(17.5 °C) </a:t>
                      </a: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+ 900C 3h + </a:t>
                      </a:r>
                      <a:r>
                        <a:rPr lang="en-US" altLang="zh-CN" sz="18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mid-T furnace baking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altLang="zh-CN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300C 3h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8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1E11@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20MV/m,</a:t>
                      </a:r>
                      <a:endParaRPr lang="zh-CN" altLang="en-US" sz="1800" b="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6.3E10</a:t>
                      </a:r>
                      <a:r>
                        <a:rPr lang="en-US" altLang="zh-CN" sz="18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31MV/m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 EP </a:t>
                      </a:r>
                      <a:r>
                        <a:rPr lang="en-US" altLang="zh-CN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um (12 °C) + low-T baking (120C 48 h)</a:t>
                      </a:r>
                      <a:endParaRPr lang="zh-CN" alt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2.3E10@</a:t>
                      </a:r>
                    </a:p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42MV/m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4756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1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C00000"/>
                </a:solidFill>
                <a:ea typeface="等线 Light" panose="02010600030101010101" pitchFamily="2" charset="-122"/>
              </a:rPr>
              <a:t>Mid-T furnace </a:t>
            </a:r>
            <a:r>
              <a:rPr lang="en-US" altLang="zh-CN" dirty="0" smtClean="0">
                <a:solidFill>
                  <a:srgbClr val="C00000"/>
                </a:solidFill>
                <a:ea typeface="等线 Light" panose="02010600030101010101" pitchFamily="2" charset="-122"/>
              </a:rPr>
              <a:t>baking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-400032" y="5241795"/>
            <a:ext cx="5253279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Mid-T furnace baking of 650 MHz </a:t>
            </a:r>
          </a:p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single-cell cavity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" y="1656094"/>
            <a:ext cx="4645311" cy="34839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F7807F-DB30-CFE6-D59D-7C10CAB156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3469" r="3911" b="5416"/>
          <a:stretch/>
        </p:blipFill>
        <p:spPr>
          <a:xfrm>
            <a:off x="4512468" y="945956"/>
            <a:ext cx="7679532" cy="5190995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212CBD34-7DCA-B175-01DF-BADE95749F98}"/>
              </a:ext>
            </a:extLst>
          </p:cNvPr>
          <p:cNvSpPr txBox="1"/>
          <p:nvPr/>
        </p:nvSpPr>
        <p:spPr>
          <a:xfrm>
            <a:off x="4783816" y="6212062"/>
            <a:ext cx="7018330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Vacuum, temperature and RGA during mid-T furnace baking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C00000"/>
                </a:solidFill>
                <a:ea typeface="等线 Light" panose="02010600030101010101" pitchFamily="2" charset="-122"/>
              </a:rPr>
              <a:t>Cold EP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59253" y="742521"/>
            <a:ext cx="7702514" cy="45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defRPr/>
            </a:pPr>
            <a:r>
              <a:rPr lang="en-US" altLang="zh-CN" sz="2000" dirty="0">
                <a:solidFill>
                  <a:sysClr val="windowText" lastClr="000000"/>
                </a:solidFill>
              </a:rPr>
              <a:t>More uniform removal achieved </a:t>
            </a:r>
            <a:r>
              <a:rPr lang="en-US" altLang="zh-CN" sz="2000" dirty="0" smtClean="0">
                <a:solidFill>
                  <a:sysClr val="windowText" lastClr="000000"/>
                </a:solidFill>
              </a:rPr>
              <a:t>by cold EP. </a:t>
            </a:r>
          </a:p>
          <a:p>
            <a:pPr lvl="0">
              <a:spcBef>
                <a:spcPts val="0"/>
              </a:spcBef>
              <a:defRPr/>
            </a:pPr>
            <a:r>
              <a:rPr lang="en-US" altLang="zh-CN" sz="2000" dirty="0" smtClean="0">
                <a:solidFill>
                  <a:sysClr val="windowText" lastClr="000000"/>
                </a:solidFill>
              </a:rPr>
              <a:t>The 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average removal at the equators </a:t>
            </a:r>
            <a:r>
              <a:rPr lang="en-US" altLang="zh-CN" sz="2000" dirty="0" smtClean="0">
                <a:solidFill>
                  <a:sysClr val="windowText" lastClr="000000"/>
                </a:solidFill>
              </a:rPr>
              <a:t>(3, 4) 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is </a:t>
            </a:r>
            <a:r>
              <a:rPr lang="en-US" altLang="zh-CN" sz="2000" b="1" dirty="0">
                <a:solidFill>
                  <a:srgbClr val="FF0000"/>
                </a:solidFill>
              </a:rPr>
              <a:t>71%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 of beam pipes (1, 6) during the </a:t>
            </a:r>
            <a:r>
              <a:rPr lang="en-US" altLang="zh-CN" sz="2000" dirty="0" smtClean="0">
                <a:solidFill>
                  <a:sysClr val="windowText" lastClr="000000"/>
                </a:solidFill>
              </a:rPr>
              <a:t>EP process (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17.5 </a:t>
            </a:r>
            <a:r>
              <a:rPr lang="en-US" altLang="zh-CN" sz="2000" b="1" dirty="0">
                <a:solidFill>
                  <a:srgbClr val="FF0000"/>
                </a:solidFill>
              </a:rPr>
              <a:t>°C</a:t>
            </a:r>
            <a:r>
              <a:rPr lang="en-US" altLang="zh-CN" sz="2000" dirty="0" smtClean="0">
                <a:solidFill>
                  <a:sysClr val="windowText" lastClr="000000"/>
                </a:solidFill>
              </a:rPr>
              <a:t>) 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in </a:t>
            </a:r>
            <a:r>
              <a:rPr lang="en-US" altLang="zh-CN" sz="2000" dirty="0" smtClean="0">
                <a:solidFill>
                  <a:sysClr val="windowText" lastClr="000000"/>
                </a:solidFill>
              </a:rPr>
              <a:t>2021, while 75% is perfect.</a:t>
            </a:r>
            <a:endParaRPr lang="en-US" altLang="zh-CN" sz="2000" dirty="0">
              <a:solidFill>
                <a:sysClr val="windowText" lastClr="000000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altLang="zh-CN" sz="2000" dirty="0">
                <a:solidFill>
                  <a:sysClr val="windowText" lastClr="000000"/>
                </a:solidFill>
              </a:rPr>
              <a:t>The average removal at the equators (3, 4) </a:t>
            </a:r>
            <a:r>
              <a:rPr lang="en-US" altLang="zh-CN" sz="2000" dirty="0" smtClean="0">
                <a:solidFill>
                  <a:sysClr val="windowText" lastClr="000000"/>
                </a:solidFill>
              </a:rPr>
              <a:t>is </a:t>
            </a:r>
            <a:r>
              <a:rPr lang="en-US" altLang="zh-CN" sz="2000" b="1" dirty="0">
                <a:solidFill>
                  <a:srgbClr val="FF0000"/>
                </a:solidFill>
              </a:rPr>
              <a:t>86%</a:t>
            </a:r>
            <a:r>
              <a:rPr lang="en-US" altLang="zh-CN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of beam pipes (1, 6) during the EP process (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12 </a:t>
            </a:r>
            <a:r>
              <a:rPr lang="en-US" altLang="zh-CN" sz="2000" b="1" dirty="0">
                <a:solidFill>
                  <a:srgbClr val="FF0000"/>
                </a:solidFill>
              </a:rPr>
              <a:t>°C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) </a:t>
            </a:r>
            <a:r>
              <a:rPr lang="en-US" altLang="zh-CN" sz="2000" dirty="0" smtClean="0">
                <a:solidFill>
                  <a:sysClr val="windowText" lastClr="000000"/>
                </a:solidFill>
              </a:rPr>
              <a:t>in 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2022</a:t>
            </a:r>
            <a:r>
              <a:rPr lang="en-US" altLang="zh-CN" sz="2000" dirty="0" smtClean="0">
                <a:solidFill>
                  <a:sysClr val="windowText" lastClr="000000"/>
                </a:solidFill>
              </a:rPr>
              <a:t>.</a:t>
            </a:r>
            <a:endParaRPr lang="en-US" altLang="zh-CN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" y="3363376"/>
            <a:ext cx="3827627" cy="20694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16" y="3158430"/>
            <a:ext cx="4082603" cy="24793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83" y="3229608"/>
            <a:ext cx="3873430" cy="240821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106325" y="5589739"/>
            <a:ext cx="457908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tabLst>
                <a:tab pos="266700" algn="l"/>
                <a:tab pos="266700" algn="l"/>
              </a:tabLst>
            </a:pPr>
            <a:r>
              <a:rPr lang="en-US" altLang="zh-CN" sz="2000" kern="0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Red </a:t>
            </a:r>
            <a:r>
              <a:rPr lang="en-US" altLang="zh-CN" sz="2000" kern="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arrows and numbers indicate the locations for thickness </a:t>
            </a:r>
            <a:r>
              <a:rPr lang="en-US" altLang="zh-CN" sz="2000" kern="0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measurements</a:t>
            </a:r>
            <a:endParaRPr lang="zh-CN" altLang="zh-CN" sz="2000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74340" y="5589739"/>
            <a:ext cx="4041729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tabLst>
                <a:tab pos="266700" algn="l"/>
                <a:tab pos="266700" algn="l"/>
              </a:tabLst>
            </a:pPr>
            <a:r>
              <a:rPr lang="en-US" altLang="zh-CN" sz="2000" kern="0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Surface </a:t>
            </a:r>
            <a:r>
              <a:rPr lang="en-US" altLang="zh-CN" sz="2000" kern="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removal of the </a:t>
            </a:r>
            <a:r>
              <a:rPr lang="en-US" altLang="zh-CN" sz="2000" kern="0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EP</a:t>
            </a:r>
          </a:p>
          <a:p>
            <a:pPr algn="ctr">
              <a:lnSpc>
                <a:spcPts val="2000"/>
              </a:lnSpc>
              <a:spcAft>
                <a:spcPts val="0"/>
              </a:spcAft>
              <a:tabLst>
                <a:tab pos="266700" algn="l"/>
                <a:tab pos="266700" algn="l"/>
              </a:tabLst>
            </a:pPr>
            <a:r>
              <a:rPr lang="en-US" altLang="zh-CN" sz="2000" kern="0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(17.5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zh-CN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000" kern="0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) in 2021</a:t>
            </a:r>
            <a:endParaRPr lang="zh-CN" altLang="zh-CN" sz="2000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43014" y="5637819"/>
            <a:ext cx="384898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tabLst>
                <a:tab pos="266700" algn="l"/>
                <a:tab pos="266700" algn="l"/>
              </a:tabLst>
            </a:pPr>
            <a:r>
              <a:rPr lang="en-US" altLang="zh-CN" sz="2000" kern="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Surface removal of </a:t>
            </a:r>
            <a:r>
              <a:rPr lang="en-US" altLang="zh-CN" sz="2000" kern="0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EP</a:t>
            </a:r>
          </a:p>
          <a:p>
            <a:pPr algn="ctr">
              <a:lnSpc>
                <a:spcPts val="2000"/>
              </a:lnSpc>
              <a:spcAft>
                <a:spcPts val="0"/>
              </a:spcAft>
              <a:tabLst>
                <a:tab pos="266700" algn="l"/>
                <a:tab pos="266700" algn="l"/>
              </a:tabLst>
            </a:pPr>
            <a:r>
              <a:rPr lang="en-US" altLang="zh-CN" sz="2000" kern="0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(12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zh-CN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000" kern="0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) in 2022</a:t>
            </a:r>
            <a:endParaRPr lang="zh-CN" altLang="zh-CN" sz="2000" kern="100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044" y="276446"/>
            <a:ext cx="2793168" cy="2094876"/>
          </a:xfrm>
          <a:prstGeom prst="rect">
            <a:avLst/>
          </a:prstGeom>
        </p:spPr>
      </p:pic>
      <p:sp>
        <p:nvSpPr>
          <p:cNvPr id="11" name="文本框 12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7034988" y="2456323"/>
            <a:ext cx="5253279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650 MHz </a:t>
            </a:r>
          </a:p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single-cell cavity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" r="6485" b="1706"/>
          <a:stretch/>
        </p:blipFill>
        <p:spPr>
          <a:xfrm>
            <a:off x="3118749" y="347330"/>
            <a:ext cx="8931885" cy="5592726"/>
          </a:xfrm>
          <a:prstGeom prst="rect">
            <a:avLst/>
          </a:prstGeom>
        </p:spPr>
      </p:pic>
      <p:sp>
        <p:nvSpPr>
          <p:cNvPr id="6" name="文本框 12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4559709" y="5965004"/>
            <a:ext cx="6006841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 results </a:t>
            </a:r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CEPC 650 MHz single-cell cavities. The max </a:t>
            </a:r>
            <a:r>
              <a:rPr lang="en-US" altLang="zh-CN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quench during the tests.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12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136010" y="5403735"/>
            <a:ext cx="2699340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 650 MHz single-cell cavities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12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10304281" y="2295484"/>
            <a:ext cx="1625450" cy="369330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=176mT!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" y="1134918"/>
            <a:ext cx="2994862" cy="39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8F94EAB-95FA-EC75-EE09-8406BD00F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40" y="25262"/>
            <a:ext cx="5253511" cy="32855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F1D01D3-4087-9A5F-35B4-DD22626E7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7" y="557212"/>
            <a:ext cx="6528206" cy="545782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2639F43-D858-9E51-40E4-41537E5AD8A4}"/>
              </a:ext>
            </a:extLst>
          </p:cNvPr>
          <p:cNvGrpSpPr>
            <a:grpSpLocks noChangeAspect="1"/>
          </p:cNvGrpSpPr>
          <p:nvPr/>
        </p:nvGrpSpPr>
        <p:grpSpPr>
          <a:xfrm>
            <a:off x="6488818" y="3745544"/>
            <a:ext cx="5655554" cy="2806516"/>
            <a:chOff x="7235280" y="4208303"/>
            <a:chExt cx="4896544" cy="242986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C07EDFC-6AAD-2AA8-399A-71B073B1D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1" t="9099" r="9247" b="6543"/>
            <a:stretch/>
          </p:blipFill>
          <p:spPr>
            <a:xfrm>
              <a:off x="7235280" y="4208303"/>
              <a:ext cx="4896544" cy="242986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9C14D3B-322D-EA4C-2FEE-9F8FB24D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8448" y="4296848"/>
              <a:ext cx="1944216" cy="312651"/>
            </a:xfrm>
            <a:prstGeom prst="rect">
              <a:avLst/>
            </a:prstGeom>
          </p:spPr>
        </p:pic>
      </p:grpSp>
      <p:sp>
        <p:nvSpPr>
          <p:cNvPr id="17" name="文本框 12">
            <a:extLst>
              <a:ext uri="{FF2B5EF4-FFF2-40B4-BE49-F238E27FC236}">
                <a16:creationId xmlns:a16="http://schemas.microsoft.com/office/drawing/2014/main" id="{B21F46F8-F9C7-9D9E-3A03-E37DA00E47AB}"/>
              </a:ext>
            </a:extLst>
          </p:cNvPr>
          <p:cNvSpPr txBox="1"/>
          <p:nvPr/>
        </p:nvSpPr>
        <p:spPr>
          <a:xfrm>
            <a:off x="6853147" y="3232746"/>
            <a:ext cx="5090204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Article for NST 2022 issue 10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12">
            <a:extLst>
              <a:ext uri="{FF2B5EF4-FFF2-40B4-BE49-F238E27FC236}">
                <a16:creationId xmlns:a16="http://schemas.microsoft.com/office/drawing/2014/main" id="{DBDD24E0-EE28-459F-A87B-9FBD1C2BB16A}"/>
              </a:ext>
            </a:extLst>
          </p:cNvPr>
          <p:cNvSpPr txBox="1"/>
          <p:nvPr/>
        </p:nvSpPr>
        <p:spPr>
          <a:xfrm>
            <a:off x="246103" y="6083494"/>
            <a:ext cx="5821545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altLang="zh-CN" sz="2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</a:t>
            </a:r>
            <a:r>
              <a:rPr lang="en-US" altLang="zh-CN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</a:t>
            </a:r>
            <a:r>
              <a:rPr lang="en-US" altLang="zh-CN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 SCI </a:t>
            </a:r>
            <a:r>
              <a:rPr lang="en-US" altLang="zh-CN" sz="20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33, 125</a:t>
            </a:r>
            <a:r>
              <a:rPr lang="en-US" altLang="zh-CN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7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6642"/>
          </a:xfrm>
        </p:spPr>
        <p:txBody>
          <a:bodyPr/>
          <a:lstStyle/>
          <a:p>
            <a:pPr algn="ctr" defTabSz="685800">
              <a:defRPr/>
            </a:pPr>
            <a:r>
              <a:rPr lang="en-US" altLang="zh-CN" sz="3300" dirty="0" smtClean="0">
                <a:solidFill>
                  <a:srgbClr val="C00000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Nitrogen doping</a:t>
            </a:r>
            <a:endParaRPr lang="zh-CN" altLang="en-US" sz="3300" dirty="0">
              <a:solidFill>
                <a:srgbClr val="C00000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98821" y="620648"/>
            <a:ext cx="11136249" cy="45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smtClean="0"/>
              <a:t>Two 650 MHz single-cell cavities have received nitrogen doping, </a:t>
            </a:r>
            <a:r>
              <a:rPr lang="en-US" altLang="zh-CN" sz="2000" dirty="0" smtClean="0">
                <a:solidFill>
                  <a:srgbClr val="FF0000"/>
                </a:solidFill>
              </a:rPr>
              <a:t>“3/60”</a:t>
            </a:r>
            <a:r>
              <a:rPr lang="en-US" altLang="zh-CN" sz="2000" dirty="0" smtClean="0"/>
              <a:t> recipe was adopted.</a:t>
            </a:r>
            <a:endParaRPr lang="en-US" altLang="zh-CN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/>
              <a:t>Nowadays, the cavities </a:t>
            </a:r>
            <a:r>
              <a:rPr lang="en-US" altLang="zh-CN" sz="2000" dirty="0" smtClean="0"/>
              <a:t>nitrogen doped are </a:t>
            </a:r>
            <a:r>
              <a:rPr lang="en-US" altLang="zh-CN" sz="2000" dirty="0"/>
              <a:t>awaiting for the light EP, which have been delayed because of the </a:t>
            </a:r>
            <a:r>
              <a:rPr lang="en-US" altLang="zh-CN" sz="2000" dirty="0" smtClean="0"/>
              <a:t>COVID-19.</a:t>
            </a:r>
            <a:endParaRPr lang="en-US" altLang="zh-CN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78" y="1955020"/>
            <a:ext cx="5649501" cy="4114390"/>
          </a:xfrm>
          <a:prstGeom prst="rect">
            <a:avLst/>
          </a:prstGeom>
        </p:spPr>
      </p:pic>
      <p:sp>
        <p:nvSpPr>
          <p:cNvPr id="16" name="文本框 12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900223" y="6169582"/>
            <a:ext cx="9980428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doping of 650 MHz single-cell at the same furnace as well as mid-T furnace baking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8" y="2136532"/>
            <a:ext cx="4869450" cy="365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0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486315"/>
            <a:ext cx="111252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826" y="1608929"/>
            <a:ext cx="10824755" cy="43513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1.3 GHz 9-cell cavity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650 MHz cavity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Nb3Sn cavity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Conclusion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228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B862B8-BD70-4489-A501-C68D05BAC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63" y="1668597"/>
            <a:ext cx="5772150" cy="4028480"/>
          </a:xfrm>
          <a:prstGeom prst="rect">
            <a:avLst/>
          </a:prstGeom>
        </p:spPr>
      </p:pic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100013" y="742520"/>
            <a:ext cx="11337131" cy="444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0" lvl="0" indent="-35560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A small furnace for Nb3Sn film coating was developed at IHEP. Nb3Sn film is coated with 1.3 GHz 1-cell niobium cavity by vapor diffusion.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31A080E0-7FB0-47EE-B0F8-0867E0DFE1A1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C00000"/>
                </a:solidFill>
                <a:ea typeface="等线 Light" panose="02010600030101010101" pitchFamily="2" charset="-122"/>
              </a:rPr>
              <a:t>Setup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Picture 2" descr="IMG_20201106_170358">
            <a:extLst>
              <a:ext uri="{FF2B5EF4-FFF2-40B4-BE49-F238E27FC236}">
                <a16:creationId xmlns:a16="http://schemas.microsoft.com/office/drawing/2014/main" id="{1303EF52-C03E-412E-9437-9DDADB368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5" y="1797184"/>
            <a:ext cx="5111786" cy="383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B309781-0521-4740-BF68-2D76EB20E35B}"/>
              </a:ext>
            </a:extLst>
          </p:cNvPr>
          <p:cNvSpPr txBox="1"/>
          <p:nvPr/>
        </p:nvSpPr>
        <p:spPr>
          <a:xfrm>
            <a:off x="100013" y="5642483"/>
            <a:ext cx="5772150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Furnace for Nb3Sn coating.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135A10F-2744-463A-BD5B-89B0A17D76DE}"/>
              </a:ext>
            </a:extLst>
          </p:cNvPr>
          <p:cNvSpPr txBox="1"/>
          <p:nvPr/>
        </p:nvSpPr>
        <p:spPr>
          <a:xfrm>
            <a:off x="6379991" y="5677559"/>
            <a:ext cx="4850808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 of coating process 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79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100013" y="742520"/>
            <a:ext cx="11672887" cy="444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0" lvl="0" indent="-35560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Samples were used for microscopic analysis, which showed formation and superconducting transition of Nb3Sn. 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31A080E0-7FB0-47EE-B0F8-0867E0DFE1A1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C00000"/>
                </a:solidFill>
                <a:ea typeface="等线 Light" panose="02010600030101010101" pitchFamily="2" charset="-122"/>
              </a:rPr>
              <a:t>Microscopic analysis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DBDD24E0-EE28-459F-A87B-9FBD1C2BB16A}"/>
              </a:ext>
            </a:extLst>
          </p:cNvPr>
          <p:cNvSpPr txBox="1"/>
          <p:nvPr/>
        </p:nvSpPr>
        <p:spPr>
          <a:xfrm>
            <a:off x="503483" y="5874534"/>
            <a:ext cx="2350294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Nb3Sn grain (SEM)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 descr="D:\work\铌三锡\样品测试\2021.02.15\SEM\20210215_Nb3Sn#17_5000_2.jpg">
            <a:extLst>
              <a:ext uri="{FF2B5EF4-FFF2-40B4-BE49-F238E27FC236}">
                <a16:creationId xmlns:a16="http://schemas.microsoft.com/office/drawing/2014/main" id="{BE432822-EA6E-4338-AE65-18EFBC26B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58" y="1668597"/>
            <a:ext cx="2640728" cy="198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work\铌三锡\样品测试\2021.02.15\SEM\20210215_Nb3Sn#15#25_crossection_14.jpg">
            <a:extLst>
              <a:ext uri="{FF2B5EF4-FFF2-40B4-BE49-F238E27FC236}">
                <a16:creationId xmlns:a16="http://schemas.microsoft.com/office/drawing/2014/main" id="{7B2FE15B-D468-4427-8DE8-0EAE5D52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0" y="3833807"/>
            <a:ext cx="2640726" cy="19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EC18679-CECD-41DF-883E-6002B500A451}"/>
              </a:ext>
            </a:extLst>
          </p:cNvPr>
          <p:cNvGrpSpPr>
            <a:grpSpLocks noChangeAspect="1"/>
          </p:cNvGrpSpPr>
          <p:nvPr/>
        </p:nvGrpSpPr>
        <p:grpSpPr>
          <a:xfrm>
            <a:off x="3501204" y="1844725"/>
            <a:ext cx="2329697" cy="3424108"/>
            <a:chOff x="-5062" y="13645"/>
            <a:chExt cx="1747272" cy="2570447"/>
          </a:xfrm>
        </p:grpSpPr>
        <p:pic>
          <p:nvPicPr>
            <p:cNvPr id="17" name="图片 16" descr="C:\Users\ADMINI~1\AppData\Local\Temp\WeChat Files\3edf0b744c4b20153e6eb3cc0cdf488.jpg">
              <a:extLst>
                <a:ext uri="{FF2B5EF4-FFF2-40B4-BE49-F238E27FC236}">
                  <a16:creationId xmlns:a16="http://schemas.microsoft.com/office/drawing/2014/main" id="{7BDF0276-400E-4BDE-8FA2-15406E0D9C9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62" y="13645"/>
              <a:ext cx="1747272" cy="25704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8E57DCB-0D41-4858-8C50-070EE5054552}"/>
                </a:ext>
              </a:extLst>
            </p:cNvPr>
            <p:cNvSpPr/>
            <p:nvPr/>
          </p:nvSpPr>
          <p:spPr>
            <a:xfrm>
              <a:off x="706032" y="1300242"/>
              <a:ext cx="182880" cy="4876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50800" dist="38989" dir="5460000" algn="tl">
                      <a:srgbClr val="000000">
                        <a:alpha val="38000"/>
                      </a:srgbClr>
                    </a:outerShdw>
                  </a:effectLst>
                  <a:latin typeface="Perpetua"/>
                  <a:ea typeface="宋体"/>
                  <a:cs typeface="Arial"/>
                </a:rPr>
                <a:t>1</a:t>
              </a:r>
              <a:endParaRPr lang="zh-CN" sz="2400" dirty="0">
                <a:solidFill>
                  <a:srgbClr val="FFFF00"/>
                </a:solidFill>
                <a:effectLst/>
                <a:latin typeface="宋体"/>
                <a:cs typeface="宋体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E27765F-3590-45FC-B14A-A52A99E243A3}"/>
                </a:ext>
              </a:extLst>
            </p:cNvPr>
            <p:cNvSpPr/>
            <p:nvPr/>
          </p:nvSpPr>
          <p:spPr>
            <a:xfrm>
              <a:off x="706032" y="617090"/>
              <a:ext cx="182880" cy="4876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50800" dist="38989" dir="5460000" algn="tl">
                      <a:srgbClr val="000000">
                        <a:alpha val="38000"/>
                      </a:srgbClr>
                    </a:outerShdw>
                  </a:effectLst>
                  <a:latin typeface="Perpetua"/>
                  <a:ea typeface="宋体"/>
                  <a:cs typeface="Arial"/>
                </a:rPr>
                <a:t>2</a:t>
              </a:r>
              <a:endParaRPr lang="zh-CN" sz="2400" dirty="0">
                <a:solidFill>
                  <a:srgbClr val="FFFF00"/>
                </a:solidFill>
                <a:effectLst/>
                <a:latin typeface="宋体"/>
                <a:cs typeface="宋体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534650F-10F7-47FD-8A69-085A56AB3911}"/>
                </a:ext>
              </a:extLst>
            </p:cNvPr>
            <p:cNvSpPr/>
            <p:nvPr/>
          </p:nvSpPr>
          <p:spPr>
            <a:xfrm>
              <a:off x="705583" y="1563018"/>
              <a:ext cx="182880" cy="4876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50800" dist="38989" dir="5460000" algn="tl">
                      <a:srgbClr val="000000">
                        <a:alpha val="38000"/>
                      </a:srgbClr>
                    </a:outerShdw>
                  </a:effectLst>
                  <a:latin typeface="Perpetua"/>
                  <a:ea typeface="宋体"/>
                  <a:cs typeface="Arial"/>
                </a:rPr>
                <a:t>3</a:t>
              </a:r>
              <a:endParaRPr lang="zh-CN" sz="2400" dirty="0">
                <a:solidFill>
                  <a:srgbClr val="FFFF00"/>
                </a:solidFill>
                <a:effectLst/>
                <a:latin typeface="宋体"/>
                <a:cs typeface="宋体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1198471-08D2-4E24-ADAD-60891DF7B666}"/>
                </a:ext>
              </a:extLst>
            </p:cNvPr>
            <p:cNvSpPr/>
            <p:nvPr/>
          </p:nvSpPr>
          <p:spPr>
            <a:xfrm>
              <a:off x="685694" y="985849"/>
              <a:ext cx="182880" cy="4876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2400" b="1" kern="1200" dirty="0">
                  <a:solidFill>
                    <a:srgbClr val="FFFF00"/>
                  </a:solidFill>
                  <a:effectLst>
                    <a:outerShdw blurRad="50800" dist="38989" dir="5460000" algn="tl">
                      <a:srgbClr val="000000">
                        <a:alpha val="38000"/>
                      </a:srgbClr>
                    </a:outerShdw>
                  </a:effectLst>
                  <a:latin typeface="Perpetua"/>
                  <a:ea typeface="宋体"/>
                  <a:cs typeface="Arial"/>
                </a:rPr>
                <a:t>4</a:t>
              </a:r>
              <a:endParaRPr lang="zh-CN" sz="2400" dirty="0">
                <a:solidFill>
                  <a:srgbClr val="FFFF00"/>
                </a:solidFill>
                <a:effectLst/>
                <a:latin typeface="宋体"/>
                <a:cs typeface="宋体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15F0F78-BA0D-4BE4-B9C6-9A8637DFD5E3}"/>
              </a:ext>
            </a:extLst>
          </p:cNvPr>
          <p:cNvGrpSpPr/>
          <p:nvPr/>
        </p:nvGrpSpPr>
        <p:grpSpPr>
          <a:xfrm>
            <a:off x="8810529" y="1462441"/>
            <a:ext cx="2689029" cy="2327004"/>
            <a:chOff x="5333998" y="931137"/>
            <a:chExt cx="2943317" cy="2421663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04E047A1-BF7F-4C25-ADA9-19BB95B7A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998" y="931137"/>
              <a:ext cx="2943317" cy="242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C23B3BEA-5F19-497C-8A77-A8011EAB0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061" y="1905000"/>
              <a:ext cx="1413973" cy="1124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27DECB3-95A6-4667-BD01-72EB9A05FA97}"/>
              </a:ext>
            </a:extLst>
          </p:cNvPr>
          <p:cNvGrpSpPr/>
          <p:nvPr/>
        </p:nvGrpSpPr>
        <p:grpSpPr>
          <a:xfrm>
            <a:off x="6136502" y="1462441"/>
            <a:ext cx="2698760" cy="2327003"/>
            <a:chOff x="762000" y="914400"/>
            <a:chExt cx="2933700" cy="2327003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E9B811E-F186-48A8-BE8F-2F28605F7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914400"/>
              <a:ext cx="2933700" cy="2327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8512E429-9525-4D02-AE39-5FB23AF77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720" y="1790534"/>
              <a:ext cx="1455280" cy="115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2F2BCB-79FD-4243-8BF9-F0F594F06CD5}"/>
              </a:ext>
            </a:extLst>
          </p:cNvPr>
          <p:cNvGrpSpPr/>
          <p:nvPr/>
        </p:nvGrpSpPr>
        <p:grpSpPr>
          <a:xfrm>
            <a:off x="6104242" y="3910713"/>
            <a:ext cx="2700524" cy="2148486"/>
            <a:chOff x="794288" y="3426301"/>
            <a:chExt cx="2944840" cy="2326892"/>
          </a:xfrm>
        </p:grpSpPr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id="{DAC5D8A4-4D55-446A-A7F7-18BA7B739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288" y="3426301"/>
              <a:ext cx="2944840" cy="232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2DA9A2FF-FC28-4293-B5FB-F89CBB7F8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399" y="4271718"/>
              <a:ext cx="1523955" cy="1201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E1DF6F0-53A8-4853-98F4-0BBD792B41E2}"/>
              </a:ext>
            </a:extLst>
          </p:cNvPr>
          <p:cNvGrpSpPr/>
          <p:nvPr/>
        </p:nvGrpSpPr>
        <p:grpSpPr>
          <a:xfrm>
            <a:off x="8852839" y="3865807"/>
            <a:ext cx="2645939" cy="2231812"/>
            <a:chOff x="5333998" y="3459881"/>
            <a:chExt cx="2943317" cy="2429948"/>
          </a:xfrm>
        </p:grpSpPr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16F0D766-48D4-43D4-86C0-3385EF7B7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998" y="3459881"/>
              <a:ext cx="2943317" cy="2429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9">
              <a:extLst>
                <a:ext uri="{FF2B5EF4-FFF2-40B4-BE49-F238E27FC236}">
                  <a16:creationId xmlns:a16="http://schemas.microsoft.com/office/drawing/2014/main" id="{E525D321-2552-4A2C-8DD3-08D8CA210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723" y="4494881"/>
              <a:ext cx="1323975" cy="1068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TextBox 30">
            <a:extLst>
              <a:ext uri="{FF2B5EF4-FFF2-40B4-BE49-F238E27FC236}">
                <a16:creationId xmlns:a16="http://schemas.microsoft.com/office/drawing/2014/main" id="{CB89B751-1CE0-44D3-8B1D-447E693EF503}"/>
              </a:ext>
            </a:extLst>
          </p:cNvPr>
          <p:cNvSpPr txBox="1"/>
          <p:nvPr/>
        </p:nvSpPr>
        <p:spPr>
          <a:xfrm>
            <a:off x="6608988" y="1678465"/>
            <a:ext cx="1895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#1:  Tc0 = 18.03K</a:t>
            </a:r>
            <a:endParaRPr lang="zh-CN" altLang="en-US" sz="1600" dirty="0"/>
          </a:p>
        </p:txBody>
      </p:sp>
      <p:sp>
        <p:nvSpPr>
          <p:cNvPr id="36" name="TextBox 31">
            <a:extLst>
              <a:ext uri="{FF2B5EF4-FFF2-40B4-BE49-F238E27FC236}">
                <a16:creationId xmlns:a16="http://schemas.microsoft.com/office/drawing/2014/main" id="{83F2997A-72FD-4061-9A9E-F27A316C6A17}"/>
              </a:ext>
            </a:extLst>
          </p:cNvPr>
          <p:cNvSpPr txBox="1"/>
          <p:nvPr/>
        </p:nvSpPr>
        <p:spPr>
          <a:xfrm>
            <a:off x="9316843" y="1678464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#2:  Tc0 = 17.78K</a:t>
            </a:r>
            <a:endParaRPr lang="zh-CN" altLang="en-US" sz="1600" dirty="0"/>
          </a:p>
        </p:txBody>
      </p:sp>
      <p:sp>
        <p:nvSpPr>
          <p:cNvPr id="37" name="TextBox 32">
            <a:extLst>
              <a:ext uri="{FF2B5EF4-FFF2-40B4-BE49-F238E27FC236}">
                <a16:creationId xmlns:a16="http://schemas.microsoft.com/office/drawing/2014/main" id="{4A796E76-D2CA-440E-B34E-C91313E8C111}"/>
              </a:ext>
            </a:extLst>
          </p:cNvPr>
          <p:cNvSpPr txBox="1"/>
          <p:nvPr/>
        </p:nvSpPr>
        <p:spPr>
          <a:xfrm>
            <a:off x="6602054" y="4034984"/>
            <a:ext cx="1670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#3:  Tc0 = 17.96K</a:t>
            </a:r>
            <a:endParaRPr lang="zh-CN" altLang="en-US" sz="1600" dirty="0"/>
          </a:p>
        </p:txBody>
      </p:sp>
      <p:sp>
        <p:nvSpPr>
          <p:cNvPr id="38" name="TextBox 33">
            <a:extLst>
              <a:ext uri="{FF2B5EF4-FFF2-40B4-BE49-F238E27FC236}">
                <a16:creationId xmlns:a16="http://schemas.microsoft.com/office/drawing/2014/main" id="{26F92438-723C-417E-B53A-0E8779A6FECE}"/>
              </a:ext>
            </a:extLst>
          </p:cNvPr>
          <p:cNvSpPr txBox="1"/>
          <p:nvPr/>
        </p:nvSpPr>
        <p:spPr>
          <a:xfrm>
            <a:off x="9232091" y="4065761"/>
            <a:ext cx="1880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#4:  Tc0 = 17.87K</a:t>
            </a:r>
            <a:endParaRPr lang="zh-CN" altLang="en-US" sz="1600" dirty="0"/>
          </a:p>
        </p:txBody>
      </p:sp>
      <p:sp>
        <p:nvSpPr>
          <p:cNvPr id="39" name="文本框 12">
            <a:extLst>
              <a:ext uri="{FF2B5EF4-FFF2-40B4-BE49-F238E27FC236}">
                <a16:creationId xmlns:a16="http://schemas.microsoft.com/office/drawing/2014/main" id="{9C2EC9DA-79CA-40B3-A45D-49758B698835}"/>
              </a:ext>
            </a:extLst>
          </p:cNvPr>
          <p:cNvSpPr txBox="1"/>
          <p:nvPr/>
        </p:nvSpPr>
        <p:spPr>
          <a:xfrm>
            <a:off x="3479826" y="5341173"/>
            <a:ext cx="2350294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 position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12">
            <a:extLst>
              <a:ext uri="{FF2B5EF4-FFF2-40B4-BE49-F238E27FC236}">
                <a16:creationId xmlns:a16="http://schemas.microsoft.com/office/drawing/2014/main" id="{1F83F655-04E4-4DCD-8220-0224C23C586F}"/>
              </a:ext>
            </a:extLst>
          </p:cNvPr>
          <p:cNvSpPr txBox="1"/>
          <p:nvPr/>
        </p:nvSpPr>
        <p:spPr>
          <a:xfrm>
            <a:off x="7821921" y="6105365"/>
            <a:ext cx="284369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4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Nb3Sn (R-T)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52483E8-228A-D093-147E-4AD2FF937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99" y="611917"/>
            <a:ext cx="10225599" cy="3452878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CCC59311-49F7-DC3C-FFEC-8B847EE8F201}"/>
              </a:ext>
            </a:extLst>
          </p:cNvPr>
          <p:cNvSpPr txBox="1">
            <a:spLocks/>
          </p:cNvSpPr>
          <p:nvPr/>
        </p:nvSpPr>
        <p:spPr>
          <a:xfrm>
            <a:off x="902399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Specifications of CEPC cavities: 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Extremely high Q &amp;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Eacc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FDE5AF-79FB-0F06-8ED2-1E36FA0B0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637" y="4029387"/>
            <a:ext cx="3514726" cy="26168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AECE22-5E65-C109-C1EC-6442A7427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39" y="4341722"/>
            <a:ext cx="3630161" cy="1338318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6B55D145-1E38-F829-AE9B-F3916BAF5613}"/>
              </a:ext>
            </a:extLst>
          </p:cNvPr>
          <p:cNvSpPr txBox="1"/>
          <p:nvPr/>
        </p:nvSpPr>
        <p:spPr>
          <a:xfrm>
            <a:off x="608458" y="6030063"/>
            <a:ext cx="259956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GHz 9-cell cavity 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A6462E8-7F4A-2063-81F3-98FD37AA6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100" y="4210705"/>
            <a:ext cx="3627114" cy="1897968"/>
          </a:xfrm>
          <a:prstGeom prst="rect">
            <a:avLst/>
          </a:prstGeom>
        </p:spPr>
      </p:pic>
      <p:sp>
        <p:nvSpPr>
          <p:cNvPr id="17" name="文本框 12">
            <a:extLst>
              <a:ext uri="{FF2B5EF4-FFF2-40B4-BE49-F238E27FC236}">
                <a16:creationId xmlns:a16="http://schemas.microsoft.com/office/drawing/2014/main" id="{DB7DDA1D-9FDB-D128-933B-1BF1E90D65CC}"/>
              </a:ext>
            </a:extLst>
          </p:cNvPr>
          <p:cNvSpPr txBox="1"/>
          <p:nvPr/>
        </p:nvSpPr>
        <p:spPr>
          <a:xfrm>
            <a:off x="8818439" y="6246083"/>
            <a:ext cx="259956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MHz 2-cell cavity 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8311063-67C3-2C31-4F7A-A5D5453F6008}"/>
              </a:ext>
            </a:extLst>
          </p:cNvPr>
          <p:cNvCxnSpPr/>
          <p:nvPr/>
        </p:nvCxnSpPr>
        <p:spPr>
          <a:xfrm flipV="1">
            <a:off x="3771900" y="5010881"/>
            <a:ext cx="651125" cy="851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F49A442-8FAC-0DB8-6F93-D82A1F28770B}"/>
              </a:ext>
            </a:extLst>
          </p:cNvPr>
          <p:cNvCxnSpPr>
            <a:cxnSpLocks/>
          </p:cNvCxnSpPr>
          <p:nvPr/>
        </p:nvCxnSpPr>
        <p:spPr>
          <a:xfrm flipH="1" flipV="1">
            <a:off x="7853363" y="5119729"/>
            <a:ext cx="559593" cy="18129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6280298" y="1935126"/>
            <a:ext cx="2261190" cy="1013637"/>
          </a:xfrm>
          <a:prstGeom prst="roundRect">
            <a:avLst/>
          </a:prstGeom>
          <a:solidFill>
            <a:srgbClr val="FFC000">
              <a:alpha val="34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914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100012" y="642080"/>
            <a:ext cx="11994357" cy="45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0" lvl="0" indent="-35560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Max gradient: 5~7 MV/m; Max Q: ~3E9 (@4.2K). The coating process still needs optimization.</a:t>
            </a:r>
          </a:p>
          <a:p>
            <a:pPr marL="355600" marR="0" lvl="0" indent="-35560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Various cooling rates were tried, which demonstrated very different results. It verified that slow and uniform cooldown resulted in high Q and low surface resistance of Nb3Sn cavity.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31A080E0-7FB0-47EE-B0F8-0867E0DFE1A1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C00000"/>
                </a:solidFill>
                <a:ea typeface="等线 Light" panose="02010600030101010101" pitchFamily="2" charset="-122"/>
              </a:rPr>
              <a:t>1.3 GHz 1-cell Nb3Sn cavities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DBDD24E0-EE28-459F-A87B-9FBD1C2BB16A}"/>
              </a:ext>
            </a:extLst>
          </p:cNvPr>
          <p:cNvSpPr txBox="1"/>
          <p:nvPr/>
        </p:nvSpPr>
        <p:spPr>
          <a:xfrm>
            <a:off x="2824430" y="6337622"/>
            <a:ext cx="893418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en-US" altLang="zh-CN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</a:t>
            </a:r>
            <a:r>
              <a:rPr lang="en-US" altLang="zh-CN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C: Superconductivity and its applications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(2022) 1354107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135A10F-2744-463A-BD5B-89B0A17D76DE}"/>
              </a:ext>
            </a:extLst>
          </p:cNvPr>
          <p:cNvSpPr txBox="1"/>
          <p:nvPr/>
        </p:nvSpPr>
        <p:spPr>
          <a:xfrm>
            <a:off x="130974" y="3959449"/>
            <a:ext cx="27672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Nb3Sn coating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98F0BE0-3F6C-4FA2-81F1-D203C3C7B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588" y="1700060"/>
            <a:ext cx="2022712" cy="26969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90E8AD-8139-417B-AA83-F2CD1DD39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4" y="4360549"/>
            <a:ext cx="2693456" cy="20200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866966D-FB8E-776A-D7CF-4B81811B394F}"/>
              </a:ext>
            </a:extLst>
          </p:cNvPr>
          <p:cNvSpPr txBox="1"/>
          <p:nvPr/>
        </p:nvSpPr>
        <p:spPr>
          <a:xfrm>
            <a:off x="104303" y="6341588"/>
            <a:ext cx="27672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Nb3Sn coating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0347261-8B45-E12F-1785-FD86AC7F8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425" y="1836494"/>
            <a:ext cx="2693455" cy="3952585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2614FCD6-5AE7-45AE-99A2-F44B065F2546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1747790"/>
            <a:ext cx="5031521" cy="4320639"/>
            <a:chOff x="4896518" y="2588727"/>
            <a:chExt cx="3896352" cy="3345853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B3227723-B8DD-469A-801A-D360CA2BA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6518" y="2588727"/>
              <a:ext cx="3896352" cy="3345853"/>
            </a:xfrm>
            <a:prstGeom prst="rect">
              <a:avLst/>
            </a:prstGeom>
          </p:spPr>
        </p:pic>
        <p:sp>
          <p:nvSpPr>
            <p:cNvPr id="25" name="文本框 8">
              <a:extLst>
                <a:ext uri="{FF2B5EF4-FFF2-40B4-BE49-F238E27FC236}">
                  <a16:creationId xmlns:a16="http://schemas.microsoft.com/office/drawing/2014/main" id="{365C9790-C2F4-4765-B68C-476FEB6E0AAE}"/>
                </a:ext>
              </a:extLst>
            </p:cNvPr>
            <p:cNvSpPr txBox="1"/>
            <p:nvPr/>
          </p:nvSpPr>
          <p:spPr>
            <a:xfrm>
              <a:off x="5721077" y="4775387"/>
              <a:ext cx="542499" cy="2621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4.2 K</a:t>
              </a: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5A6ABC7-4500-3064-F11C-9ED01A0527CA}"/>
              </a:ext>
            </a:extLst>
          </p:cNvPr>
          <p:cNvSpPr txBox="1"/>
          <p:nvPr/>
        </p:nvSpPr>
        <p:spPr>
          <a:xfrm>
            <a:off x="3988696" y="6028538"/>
            <a:ext cx="63441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 results of 1.3 GHz 1-cell Nb3Sn cavities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8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Conclusion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228601" y="563499"/>
            <a:ext cx="11415712" cy="45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defRPr/>
            </a:pP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The CEPC superconducting cavities </a:t>
            </a: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are keeping </a:t>
            </a: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up with </a:t>
            </a:r>
            <a:r>
              <a:rPr lang="en-US" altLang="zh-CN" sz="2000" dirty="0">
                <a:solidFill>
                  <a:srgbClr val="FF0000"/>
                </a:solidFill>
                <a:ea typeface="等线" panose="02010600030101010101" pitchFamily="2" charset="-122"/>
              </a:rPr>
              <a:t>state-of-the-art SRF </a:t>
            </a: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over the </a:t>
            </a:r>
            <a:r>
              <a:rPr lang="en-US" altLang="zh-CN" sz="2000" dirty="0" smtClean="0">
                <a:solidFill>
                  <a:sysClr val="windowText" lastClr="000000"/>
                </a:solidFill>
                <a:ea typeface="等线" panose="02010600030101010101" pitchFamily="2" charset="-122"/>
              </a:rPr>
              <a:t>world. </a:t>
            </a:r>
            <a:r>
              <a:rPr lang="en-US" altLang="zh-CN" sz="2000" dirty="0" smtClean="0">
                <a:solidFill>
                  <a:srgbClr val="FF0000"/>
                </a:solidFill>
                <a:ea typeface="等线" panose="02010600030101010101" pitchFamily="2" charset="-122"/>
              </a:rPr>
              <a:t>World-leading</a:t>
            </a:r>
            <a:r>
              <a:rPr lang="en-US" altLang="zh-CN" sz="2000" dirty="0" smtClean="0">
                <a:solidFill>
                  <a:sysClr val="windowText" lastClr="000000"/>
                </a:solidFill>
                <a:ea typeface="等线" panose="02010600030101010101" pitchFamily="2" charset="-122"/>
              </a:rPr>
              <a:t> </a:t>
            </a: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650 MHz and 1.3 GHz superconducting cavities </a:t>
            </a:r>
            <a:r>
              <a:rPr lang="en-US" altLang="zh-CN" sz="2000" dirty="0" smtClean="0">
                <a:solidFill>
                  <a:sysClr val="windowText" lastClr="000000"/>
                </a:solidFill>
                <a:ea typeface="等线" panose="02010600030101010101" pitchFamily="2" charset="-122"/>
              </a:rPr>
              <a:t>with </a:t>
            </a:r>
            <a:r>
              <a:rPr lang="en-US" altLang="zh-CN" sz="2000" dirty="0" smtClean="0">
                <a:solidFill>
                  <a:srgbClr val="FF0000"/>
                </a:solidFill>
                <a:ea typeface="等线" panose="02010600030101010101" pitchFamily="2" charset="-122"/>
              </a:rPr>
              <a:t>High </a:t>
            </a:r>
            <a:r>
              <a:rPr lang="en-US" altLang="zh-CN" sz="2000" i="1" dirty="0">
                <a:solidFill>
                  <a:srgbClr val="FF0000"/>
                </a:solidFill>
                <a:ea typeface="等线" panose="02010600030101010101" pitchFamily="2" charset="-122"/>
              </a:rPr>
              <a:t>Q</a:t>
            </a:r>
            <a:r>
              <a:rPr lang="en-US" altLang="zh-CN" sz="2000" dirty="0">
                <a:solidFill>
                  <a:srgbClr val="FF0000"/>
                </a:solidFill>
                <a:ea typeface="等线" panose="02010600030101010101" pitchFamily="2" charset="-122"/>
              </a:rPr>
              <a:t> and high </a:t>
            </a:r>
            <a:r>
              <a:rPr lang="en-US" altLang="zh-CN" sz="2000" i="1" dirty="0" err="1">
                <a:solidFill>
                  <a:srgbClr val="FF0000"/>
                </a:solidFill>
                <a:ea typeface="等线" panose="02010600030101010101" pitchFamily="2" charset="-122"/>
              </a:rPr>
              <a:t>E</a:t>
            </a:r>
            <a:r>
              <a:rPr lang="en-US" altLang="zh-CN" sz="2000" baseline="-25000" dirty="0" err="1">
                <a:solidFill>
                  <a:srgbClr val="FF0000"/>
                </a:solidFill>
                <a:ea typeface="等线" panose="02010600030101010101" pitchFamily="2" charset="-122"/>
              </a:rPr>
              <a:t>acc</a:t>
            </a:r>
            <a:r>
              <a:rPr lang="en-US" altLang="zh-CN" sz="2000" dirty="0">
                <a:solidFill>
                  <a:srgbClr val="FF0000"/>
                </a:solidFill>
                <a:ea typeface="等线" panose="02010600030101010101" pitchFamily="2" charset="-122"/>
              </a:rPr>
              <a:t> </a:t>
            </a: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have been </a:t>
            </a:r>
            <a:r>
              <a:rPr lang="en-US" altLang="zh-CN" sz="2000" dirty="0" smtClean="0">
                <a:solidFill>
                  <a:sysClr val="windowText" lastClr="000000"/>
                </a:solidFill>
                <a:ea typeface="等线" panose="02010600030101010101" pitchFamily="2" charset="-122"/>
              </a:rPr>
              <a:t>achieved </a:t>
            </a: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successfully.</a:t>
            </a:r>
          </a:p>
          <a:p>
            <a:pPr marL="355600" marR="0" lvl="0" indent="-35560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New and novel technology are applied: </a:t>
            </a:r>
            <a:r>
              <a:rPr lang="en-US" altLang="zh-CN" sz="2000" dirty="0">
                <a:ea typeface="等线" panose="02010600030101010101" pitchFamily="2" charset="-122"/>
              </a:rPr>
              <a:t>mid-T furnace baking, </a:t>
            </a: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cold EP, large grain niobium, nitrogen doping/infusion, etc. Nb</a:t>
            </a:r>
            <a:r>
              <a:rPr lang="en-US" altLang="zh-CN" sz="2000" baseline="-25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3</a:t>
            </a: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Sn coating has gained preliminary </a:t>
            </a:r>
            <a:r>
              <a:rPr lang="en-US" altLang="zh-CN" sz="2000" dirty="0" smtClean="0">
                <a:solidFill>
                  <a:sysClr val="windowText" lastClr="000000"/>
                </a:solidFill>
                <a:ea typeface="等线" panose="02010600030101010101" pitchFamily="2" charset="-122"/>
              </a:rPr>
              <a:t>progress.</a:t>
            </a:r>
            <a:endParaRPr lang="en-US" altLang="zh-CN" sz="2000" dirty="0">
              <a:solidFill>
                <a:srgbClr val="FF0000"/>
              </a:solidFill>
              <a:ea typeface="等线" panose="02010600030101010101" pitchFamily="2" charset="-122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3AFCEB7-8A27-D2E4-44DE-A1ACBF25A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95" y="2461936"/>
            <a:ext cx="2710158" cy="3832565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4ACCDA4-E95A-D14F-4A85-0787AA8C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6" y="2519480"/>
            <a:ext cx="2543176" cy="39313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441D48-92EC-0767-7FFC-BF77D7216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98"/>
          <a:stretch/>
        </p:blipFill>
        <p:spPr>
          <a:xfrm>
            <a:off x="2905186" y="2461936"/>
            <a:ext cx="6129786" cy="363408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52C3445-8186-F18C-5D1D-5733FDF6AF30}"/>
              </a:ext>
            </a:extLst>
          </p:cNvPr>
          <p:cNvSpPr txBox="1"/>
          <p:nvPr/>
        </p:nvSpPr>
        <p:spPr>
          <a:xfrm>
            <a:off x="2647967" y="6173807"/>
            <a:ext cx="6729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Sergey </a:t>
            </a:r>
            <a:r>
              <a:rPr lang="en-US" altLang="zh-CN" sz="1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Belomestnykh</a:t>
            </a:r>
            <a:r>
              <a:rPr lang="en-US" altLang="zh-CN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Hans Weise, SRF activities discussed within Snowmass and European HEP strategy process  - TTC Aomori, Oct 2022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3165930" y="4430235"/>
            <a:ext cx="1553226" cy="225029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5231164" y="4430235"/>
            <a:ext cx="1410586" cy="225030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7153758" y="4430234"/>
            <a:ext cx="1494055" cy="225030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7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9708" y="2285603"/>
            <a:ext cx="10515600" cy="1079864"/>
          </a:xfrm>
        </p:spPr>
        <p:txBody>
          <a:bodyPr>
            <a:normAutofit/>
          </a:bodyPr>
          <a:lstStyle/>
          <a:p>
            <a:r>
              <a:rPr lang="en-US" altLang="zh-C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attention!</a:t>
            </a:r>
            <a:endParaRPr lang="zh-CN" alt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486315"/>
            <a:ext cx="111252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826" y="1608929"/>
            <a:ext cx="10824755" cy="43513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GHz cavity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650 MHz cavity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Nb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Sn cavity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Conclusion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30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1.3 GHz 1-cell cavities nitrogen doped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0" y="642080"/>
            <a:ext cx="12094370" cy="45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0" lvl="0" indent="-35560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“3/60” recipe is adopted for nitrogen doping. 2.6E10@30MV/m has been achieved for 1.3 GHz 1-cell.  </a:t>
            </a:r>
          </a:p>
        </p:txBody>
      </p:sp>
      <p:sp>
        <p:nvSpPr>
          <p:cNvPr id="21" name="文本框 12">
            <a:extLst>
              <a:ext uri="{FF2B5EF4-FFF2-40B4-BE49-F238E27FC236}">
                <a16:creationId xmlns:a16="http://schemas.microsoft.com/office/drawing/2014/main" id="{A7E30F62-36B7-4C01-8A44-8A234CD06FD6}"/>
              </a:ext>
            </a:extLst>
          </p:cNvPr>
          <p:cNvSpPr txBox="1"/>
          <p:nvPr/>
        </p:nvSpPr>
        <p:spPr>
          <a:xfrm>
            <a:off x="5822264" y="5950484"/>
            <a:ext cx="571721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 results of 1.3 GHz 1-cell cavities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B7A3BAD-DC12-4806-9C93-407C42353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965" y="3431316"/>
            <a:ext cx="2418968" cy="288705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70AD030-7829-408B-A67B-7415E5E90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0" y="1106508"/>
            <a:ext cx="4688444" cy="200102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D5D751-53EE-4964-9EBF-38F635FC3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56" y="1106508"/>
            <a:ext cx="6982437" cy="4843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A6B117A-B28D-45CD-95AA-3F6EC523D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7" y="3429000"/>
            <a:ext cx="2231638" cy="2989441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3D217CA0-E2E6-48D0-BD01-22A23406A03B}"/>
              </a:ext>
            </a:extLst>
          </p:cNvPr>
          <p:cNvSpPr txBox="1"/>
          <p:nvPr/>
        </p:nvSpPr>
        <p:spPr>
          <a:xfrm>
            <a:off x="1056577" y="2938302"/>
            <a:ext cx="3038801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XPS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12">
            <a:extLst>
              <a:ext uri="{FF2B5EF4-FFF2-40B4-BE49-F238E27FC236}">
                <a16:creationId xmlns:a16="http://schemas.microsoft.com/office/drawing/2014/main" id="{6D59ACE3-D0AC-44A3-B6B7-1849CD732CA8}"/>
              </a:ext>
            </a:extLst>
          </p:cNvPr>
          <p:cNvSpPr txBox="1"/>
          <p:nvPr/>
        </p:nvSpPr>
        <p:spPr>
          <a:xfrm>
            <a:off x="-227215" y="6418441"/>
            <a:ext cx="3038801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XRD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12">
            <a:extLst>
              <a:ext uri="{FF2B5EF4-FFF2-40B4-BE49-F238E27FC236}">
                <a16:creationId xmlns:a16="http://schemas.microsoft.com/office/drawing/2014/main" id="{ADCD92FF-E53D-4D1A-8E38-FA12FA980771}"/>
              </a:ext>
            </a:extLst>
          </p:cNvPr>
          <p:cNvSpPr txBox="1"/>
          <p:nvPr/>
        </p:nvSpPr>
        <p:spPr>
          <a:xfrm>
            <a:off x="2811586" y="6338017"/>
            <a:ext cx="212398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profile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2">
            <a:extLst>
              <a:ext uri="{FF2B5EF4-FFF2-40B4-BE49-F238E27FC236}">
                <a16:creationId xmlns:a16="http://schemas.microsoft.com/office/drawing/2014/main" id="{433AB505-7EFC-9C44-F5F1-E3CF57BA423B}"/>
              </a:ext>
            </a:extLst>
          </p:cNvPr>
          <p:cNvSpPr txBox="1"/>
          <p:nvPr/>
        </p:nvSpPr>
        <p:spPr>
          <a:xfrm>
            <a:off x="6096000" y="6350592"/>
            <a:ext cx="5894786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i="1" dirty="0">
                <a:solidFill>
                  <a:srgbClr val="2D7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 A </a:t>
            </a:r>
            <a:r>
              <a:rPr lang="en-US" altLang="zh-CN" sz="2000" dirty="0">
                <a:solidFill>
                  <a:srgbClr val="2D7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 (2021) 165080</a:t>
            </a:r>
            <a:endParaRPr lang="zh-CN" altLang="en-US" sz="2000" dirty="0">
              <a:solidFill>
                <a:srgbClr val="2D7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2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Mid-T furnace baking of 1.3 GHz 9-cell cavities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AA0C3F-26EC-4EA4-8C6E-5D9667E61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1" r="55399"/>
          <a:stretch/>
        </p:blipFill>
        <p:spPr>
          <a:xfrm>
            <a:off x="5346066" y="803630"/>
            <a:ext cx="2188368" cy="4537552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1316984-0DAD-4BE7-A42A-E67D008FDDD8}"/>
              </a:ext>
            </a:extLst>
          </p:cNvPr>
          <p:cNvSpPr/>
          <p:nvPr/>
        </p:nvSpPr>
        <p:spPr>
          <a:xfrm>
            <a:off x="5109105" y="5365481"/>
            <a:ext cx="30836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N5 - N10 (in 2020)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5B8E8F-329A-488C-B854-A598143B0E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1237" r="4563" b="6076"/>
          <a:stretch/>
        </p:blipFill>
        <p:spPr>
          <a:xfrm>
            <a:off x="293212" y="742521"/>
            <a:ext cx="4686300" cy="31821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DF7EDBC-37CB-46F2-A5D8-FC3A206C7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3" y="3924660"/>
            <a:ext cx="3728312" cy="279623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3960244-3995-906C-1DA4-C4A34F595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99" t="15601" b="28717"/>
          <a:stretch/>
        </p:blipFill>
        <p:spPr>
          <a:xfrm>
            <a:off x="9471335" y="1553559"/>
            <a:ext cx="2188367" cy="2993644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6AA0676D-2840-A21F-7750-F0341453471C}"/>
              </a:ext>
            </a:extLst>
          </p:cNvPr>
          <p:cNvCxnSpPr/>
          <p:nvPr/>
        </p:nvCxnSpPr>
        <p:spPr>
          <a:xfrm>
            <a:off x="7578373" y="3050381"/>
            <a:ext cx="1750218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0E55BF18-5A24-9744-8EFE-3A353C0CE0CF}"/>
              </a:ext>
            </a:extLst>
          </p:cNvPr>
          <p:cNvSpPr/>
          <p:nvPr/>
        </p:nvSpPr>
        <p:spPr>
          <a:xfrm>
            <a:off x="9471335" y="4614891"/>
            <a:ext cx="2390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N11 - N16: only one EP (in 2022)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2CBCB7-E365-3D12-261F-DFECE568D95C}"/>
              </a:ext>
            </a:extLst>
          </p:cNvPr>
          <p:cNvSpPr/>
          <p:nvPr/>
        </p:nvSpPr>
        <p:spPr>
          <a:xfrm>
            <a:off x="7534434" y="2517505"/>
            <a:ext cx="2047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Simplification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576D3406-A3DF-4B44-E224-B1E8DF697D52}"/>
              </a:ext>
            </a:extLst>
          </p:cNvPr>
          <p:cNvSpPr txBox="1"/>
          <p:nvPr/>
        </p:nvSpPr>
        <p:spPr>
          <a:xfrm>
            <a:off x="5493545" y="5982538"/>
            <a:ext cx="5894786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i="1" dirty="0" err="1">
                <a:solidFill>
                  <a:srgbClr val="2D7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</a:t>
            </a:r>
            <a:r>
              <a:rPr lang="en-US" altLang="zh-CN" sz="2000" i="1" dirty="0">
                <a:solidFill>
                  <a:srgbClr val="2D7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Sci. Technol. </a:t>
            </a:r>
            <a:r>
              <a:rPr lang="en-US" altLang="zh-CN" sz="2000" dirty="0">
                <a:solidFill>
                  <a:srgbClr val="2D7F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(2021) 095005</a:t>
            </a:r>
            <a:endParaRPr lang="zh-CN" altLang="en-US" sz="2000" dirty="0">
              <a:solidFill>
                <a:srgbClr val="2D7F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1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Vertical test results of 1.3 GHz 9-cell cavities 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E6885D8E-80D3-45D3-8B1D-FFE598B7B0E9}"/>
              </a:ext>
            </a:extLst>
          </p:cNvPr>
          <p:cNvSpPr txBox="1"/>
          <p:nvPr/>
        </p:nvSpPr>
        <p:spPr>
          <a:xfrm>
            <a:off x="6096000" y="6215806"/>
            <a:ext cx="5678226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 results of 1.3 GHz 9-cell cavities at IHEP 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内容占位符 11">
            <a:extLst>
              <a:ext uri="{FF2B5EF4-FFF2-40B4-BE49-F238E27FC236}">
                <a16:creationId xmlns:a16="http://schemas.microsoft.com/office/drawing/2014/main" id="{D5AC3277-6969-1C56-5741-211F6F3D8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83" t="8610" r="12722" b="5842"/>
          <a:stretch/>
        </p:blipFill>
        <p:spPr>
          <a:xfrm>
            <a:off x="5209826" y="642194"/>
            <a:ext cx="6861173" cy="5575780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C068E23-E7D5-B43C-C7A5-E94A3EF8D6D2}"/>
              </a:ext>
            </a:extLst>
          </p:cNvPr>
          <p:cNvSpPr txBox="1"/>
          <p:nvPr/>
        </p:nvSpPr>
        <p:spPr>
          <a:xfrm>
            <a:off x="121001" y="2683013"/>
            <a:ext cx="520982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First batch (6 cavities): N5-N10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Four cavities (N5/7/9/10) delivered to SARI in early 2022 for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SHINE prototype high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</a:p>
          <a:p>
            <a:pPr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Second batch (6 cavities): N11-N16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Cavity (N11): 4.6E10@21 MV/m, 4.3E10@31MV/m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best</a:t>
            </a:r>
            <a:r>
              <a:rPr lang="zh-CN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 1.3 GHz 9-cell</a:t>
            </a:r>
            <a:r>
              <a:rPr lang="zh-CN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cavities and cavity batches in the world.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Will install to high Q cryomodule at IHEP PAPS for DALS R&amp;D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表格 11">
            <a:extLst>
              <a:ext uri="{FF2B5EF4-FFF2-40B4-BE49-F238E27FC236}">
                <a16:creationId xmlns:a16="http://schemas.microsoft.com/office/drawing/2014/main" id="{46BFDFD0-08B9-FAE1-3108-C13ECDDEC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123595"/>
              </p:ext>
            </p:extLst>
          </p:nvPr>
        </p:nvGraphicFramePr>
        <p:xfrm>
          <a:off x="261314" y="742521"/>
          <a:ext cx="4948512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274">
                  <a:extLst>
                    <a:ext uri="{9D8B030D-6E8A-4147-A177-3AD203B41FA5}">
                      <a16:colId xmlns:a16="http://schemas.microsoft.com/office/drawing/2014/main" val="3948043697"/>
                    </a:ext>
                  </a:extLst>
                </a:gridCol>
                <a:gridCol w="1653619">
                  <a:extLst>
                    <a:ext uri="{9D8B030D-6E8A-4147-A177-3AD203B41FA5}">
                      <a16:colId xmlns:a16="http://schemas.microsoft.com/office/drawing/2014/main" val="2722567439"/>
                    </a:ext>
                  </a:extLst>
                </a:gridCol>
                <a:gridCol w="1653619">
                  <a:extLst>
                    <a:ext uri="{9D8B030D-6E8A-4147-A177-3AD203B41FA5}">
                      <a16:colId xmlns:a16="http://schemas.microsoft.com/office/drawing/2014/main" val="3499761430"/>
                    </a:ext>
                  </a:extLst>
                </a:gridCol>
              </a:tblGrid>
              <a:tr h="3968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 K VT</a:t>
                      </a:r>
                      <a:endParaRPr lang="zh-CN" altLang="en-US" sz="1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CN" sz="1800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batch</a:t>
                      </a:r>
                    </a:p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</a:t>
                      </a:r>
                      <a:endParaRPr lang="zh-CN" altLang="en-US" sz="1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800" baseline="30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batch average</a:t>
                      </a:r>
                      <a:endParaRPr lang="zh-CN" altLang="en-US" sz="1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7162855"/>
                  </a:ext>
                </a:extLst>
              </a:tr>
              <a:tr h="3117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1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800" baseline="-25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acc </a:t>
                      </a:r>
                      <a:r>
                        <a:rPr lang="en-US" altLang="zh-CN" sz="18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(MV/m)</a:t>
                      </a:r>
                      <a:endParaRPr lang="zh-CN" altLang="en-US" sz="1800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24</a:t>
                      </a:r>
                      <a:endParaRPr lang="zh-CN" altLang="en-US" sz="1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27.7</a:t>
                      </a:r>
                      <a:endParaRPr lang="zh-CN" altLang="en-US" sz="1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509786"/>
                  </a:ext>
                </a:extLst>
              </a:tr>
              <a:tr h="3117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1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800" baseline="-25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@16 MV/m</a:t>
                      </a:r>
                      <a:endParaRPr lang="zh-CN" altLang="en-US" sz="1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3.8E10</a:t>
                      </a:r>
                      <a:endParaRPr lang="zh-CN" altLang="en-US" sz="1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4.1E10</a:t>
                      </a:r>
                      <a:endParaRPr lang="zh-CN" altLang="en-US" sz="1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9155853"/>
                  </a:ext>
                </a:extLst>
              </a:tr>
              <a:tr h="3117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1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800" baseline="-25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@21 MV/m</a:t>
                      </a:r>
                      <a:endParaRPr lang="zh-CN" altLang="en-US" sz="1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3.8E10</a:t>
                      </a:r>
                      <a:endParaRPr lang="zh-CN" altLang="en-US" sz="1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4.1E10</a:t>
                      </a:r>
                      <a:endParaRPr lang="zh-CN" altLang="en-US" sz="1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610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10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486315"/>
            <a:ext cx="111252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826" y="1608929"/>
            <a:ext cx="10824755" cy="43513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1.3 GHz cavity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650 MHz cavity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Nb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Sn cavity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Conclusion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58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C00000"/>
                </a:solidFill>
                <a:ea typeface="等线 Light" panose="02010600030101010101" pitchFamily="2" charset="-122"/>
              </a:rPr>
              <a:t>650 MHz 2-cell cavities BCP processed (1)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0" y="642080"/>
            <a:ext cx="12094370" cy="45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0" lvl="0" indent="-35560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Three 650 MHz 2-cell cavities were fabricated, buffered chemical polished (BCP) and tested, which all exceeded 3E10@20MV/m.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426F9FE-37C1-4A15-BD72-8BD299CBC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531" y="1493686"/>
            <a:ext cx="1863100" cy="24565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D2D50C-C05C-41ED-AF0A-649F91314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67" y="4262592"/>
            <a:ext cx="3159920" cy="208769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624FBAE-64FD-4BAC-A604-029ED95E0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 contrast="6000"/>
                    </a14:imgEffect>
                  </a14:imgLayer>
                </a14:imgProps>
              </a:ext>
            </a:extLst>
          </a:blip>
          <a:srcRect l="37500" t="12500" r="19791" b="4166"/>
          <a:stretch>
            <a:fillRect/>
          </a:stretch>
        </p:blipFill>
        <p:spPr bwMode="auto">
          <a:xfrm>
            <a:off x="240505" y="1493686"/>
            <a:ext cx="1669998" cy="244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文本框 12">
            <a:extLst>
              <a:ext uri="{FF2B5EF4-FFF2-40B4-BE49-F238E27FC236}">
                <a16:creationId xmlns:a16="http://schemas.microsoft.com/office/drawing/2014/main" id="{8F091DFF-9825-4B27-B33F-230ED8001CB4}"/>
              </a:ext>
            </a:extLst>
          </p:cNvPr>
          <p:cNvSpPr txBox="1"/>
          <p:nvPr/>
        </p:nvSpPr>
        <p:spPr>
          <a:xfrm>
            <a:off x="655442" y="3893262"/>
            <a:ext cx="721518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BCP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FD6A1A68-05C5-4DB1-8262-D6A2093FBD14}"/>
              </a:ext>
            </a:extLst>
          </p:cNvPr>
          <p:cNvSpPr txBox="1"/>
          <p:nvPr/>
        </p:nvSpPr>
        <p:spPr>
          <a:xfrm>
            <a:off x="1150484" y="6315086"/>
            <a:ext cx="150234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2">
            <a:extLst>
              <a:ext uri="{FF2B5EF4-FFF2-40B4-BE49-F238E27FC236}">
                <a16:creationId xmlns:a16="http://schemas.microsoft.com/office/drawing/2014/main" id="{D897B945-A97F-452A-8CEA-AFA0BDB05CC2}"/>
              </a:ext>
            </a:extLst>
          </p:cNvPr>
          <p:cNvSpPr txBox="1"/>
          <p:nvPr/>
        </p:nvSpPr>
        <p:spPr>
          <a:xfrm>
            <a:off x="2199535" y="3893262"/>
            <a:ext cx="1424215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12">
            <a:extLst>
              <a:ext uri="{FF2B5EF4-FFF2-40B4-BE49-F238E27FC236}">
                <a16:creationId xmlns:a16="http://schemas.microsoft.com/office/drawing/2014/main" id="{A7E30F62-36B7-4C01-8A44-8A234CD06FD6}"/>
              </a:ext>
            </a:extLst>
          </p:cNvPr>
          <p:cNvSpPr txBox="1"/>
          <p:nvPr/>
        </p:nvSpPr>
        <p:spPr>
          <a:xfrm>
            <a:off x="5209296" y="6315086"/>
            <a:ext cx="571721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 results of 650 MHz 2-cell cavities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4238" r="15309"/>
          <a:stretch/>
        </p:blipFill>
        <p:spPr>
          <a:xfrm>
            <a:off x="4758370" y="1210078"/>
            <a:ext cx="6485260" cy="510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5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 txBox="1">
            <a:spLocks/>
          </p:cNvSpPr>
          <p:nvPr/>
        </p:nvSpPr>
        <p:spPr>
          <a:xfrm>
            <a:off x="838200" y="99499"/>
            <a:ext cx="10515600" cy="64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C00000"/>
                </a:solidFill>
                <a:ea typeface="等线 Light" panose="02010600030101010101" pitchFamily="2" charset="-122"/>
              </a:rPr>
              <a:t>650 MHz 2-cell cavities BCP processed (2)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100012" y="642080"/>
            <a:ext cx="11994357" cy="45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0" lvl="0" indent="-35560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All the three 2-cell cavities were welded with helium vessel, two of which have been integrated into a 650 MHz test cryomodule at PAPS.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6DB0F5-8151-4389-B5EF-3A6C737F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57" y="1463302"/>
            <a:ext cx="4026212" cy="1996148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A9DD4A5E-347A-4017-964E-C9321115C52A}"/>
              </a:ext>
            </a:extLst>
          </p:cNvPr>
          <p:cNvSpPr txBox="1"/>
          <p:nvPr/>
        </p:nvSpPr>
        <p:spPr>
          <a:xfrm>
            <a:off x="1079217" y="3445412"/>
            <a:ext cx="2650952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2-cell cavities jacketed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0C48444-BD5E-4B1F-AA17-1A1F92F9A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21" y="1174304"/>
            <a:ext cx="6246790" cy="4685092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62DF471A-1FA4-4726-926D-1985C51B5BAD}"/>
              </a:ext>
            </a:extLst>
          </p:cNvPr>
          <p:cNvSpPr txBox="1"/>
          <p:nvPr/>
        </p:nvSpPr>
        <p:spPr>
          <a:xfrm>
            <a:off x="6546801" y="5921849"/>
            <a:ext cx="4187229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MHz test cryomodule for CEPC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2631F8-1483-4CF1-91F7-F73A7790B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" y="3842788"/>
            <a:ext cx="5111275" cy="2263726"/>
          </a:xfrm>
          <a:prstGeom prst="rect">
            <a:avLst/>
          </a:prstGeom>
        </p:spPr>
      </p:pic>
      <p:sp>
        <p:nvSpPr>
          <p:cNvPr id="14" name="文本框 12">
            <a:extLst>
              <a:ext uri="{FF2B5EF4-FFF2-40B4-BE49-F238E27FC236}">
                <a16:creationId xmlns:a16="http://schemas.microsoft.com/office/drawing/2014/main" id="{5537B375-851A-47FF-B4AC-D6A57CE1F0DB}"/>
              </a:ext>
            </a:extLst>
          </p:cNvPr>
          <p:cNvSpPr txBox="1"/>
          <p:nvPr/>
        </p:nvSpPr>
        <p:spPr>
          <a:xfrm>
            <a:off x="1255687" y="6134560"/>
            <a:ext cx="2650952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string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6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19294</TotalTime>
  <Words>1076</Words>
  <Application>Microsoft Office PowerPoint</Application>
  <PresentationFormat>宽屏</PresentationFormat>
  <Paragraphs>147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等线</vt:lpstr>
      <vt:lpstr>等线 Light</vt:lpstr>
      <vt:lpstr>宋体</vt:lpstr>
      <vt:lpstr>微软雅黑</vt:lpstr>
      <vt:lpstr>Arial</vt:lpstr>
      <vt:lpstr>Calibri</vt:lpstr>
      <vt:lpstr>Calibri Light</vt:lpstr>
      <vt:lpstr>Perpetua</vt:lpstr>
      <vt:lpstr>Wingdings</vt:lpstr>
      <vt:lpstr>Wingdings 2</vt:lpstr>
      <vt:lpstr>HDOfficeLightV0</vt:lpstr>
      <vt:lpstr>Office 主题​​</vt:lpstr>
      <vt:lpstr>1_HDOfficeLightV0</vt:lpstr>
      <vt:lpstr>CEPC SRF Cavities Studies  Peng Sha (IHEP)  The 2022 International Workshop on the  High Energy Circular Electron Positron Collider</vt:lpstr>
      <vt:lpstr>PowerPoint 演示文稿</vt:lpstr>
      <vt:lpstr>Outline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Nitrogen doping</vt:lpstr>
      <vt:lpstr>Outline</vt:lpstr>
      <vt:lpstr>PowerPoint 演示文稿</vt:lpstr>
      <vt:lpstr>PowerPoint 演示文稿</vt:lpstr>
      <vt:lpstr>PowerPoint 演示文稿</vt:lpstr>
      <vt:lpstr>PowerPoint 演示文稿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翟纪元</dc:creator>
  <cp:lastModifiedBy>unknown</cp:lastModifiedBy>
  <cp:revision>2363</cp:revision>
  <dcterms:created xsi:type="dcterms:W3CDTF">2017-04-10T08:56:47Z</dcterms:created>
  <dcterms:modified xsi:type="dcterms:W3CDTF">2022-10-25T01:24:54Z</dcterms:modified>
</cp:coreProperties>
</file>