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6">
  <p:sldMasterIdLst>
    <p:sldMasterId id="2147483648" r:id="rId1"/>
    <p:sldMasterId id="2147483674" r:id="rId2"/>
  </p:sldMasterIdLst>
  <p:notesMasterIdLst>
    <p:notesMasterId r:id="rId23"/>
  </p:notesMasterIdLst>
  <p:handoutMasterIdLst>
    <p:handoutMasterId r:id="rId24"/>
  </p:handoutMasterIdLst>
  <p:sldIdLst>
    <p:sldId id="282" r:id="rId3"/>
    <p:sldId id="321" r:id="rId4"/>
    <p:sldId id="536" r:id="rId5"/>
    <p:sldId id="537" r:id="rId6"/>
    <p:sldId id="538" r:id="rId7"/>
    <p:sldId id="323" r:id="rId8"/>
    <p:sldId id="534" r:id="rId9"/>
    <p:sldId id="334" r:id="rId10"/>
    <p:sldId id="324" r:id="rId11"/>
    <p:sldId id="533" r:id="rId12"/>
    <p:sldId id="328" r:id="rId13"/>
    <p:sldId id="335" r:id="rId14"/>
    <p:sldId id="521" r:id="rId15"/>
    <p:sldId id="336" r:id="rId16"/>
    <p:sldId id="532" r:id="rId17"/>
    <p:sldId id="522" r:id="rId18"/>
    <p:sldId id="531" r:id="rId19"/>
    <p:sldId id="539" r:id="rId20"/>
    <p:sldId id="535" r:id="rId21"/>
    <p:sldId id="289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B7DDE8"/>
    <a:srgbClr val="D8D8D8"/>
    <a:srgbClr val="6699FF"/>
    <a:srgbClr val="3B79CE"/>
    <a:srgbClr val="FF9900"/>
    <a:srgbClr val="759E00"/>
    <a:srgbClr val="3366FF"/>
    <a:srgbClr val="4B76FF"/>
    <a:srgbClr val="638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中度样式 1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中度样式 1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533" autoAdjust="0"/>
  </p:normalViewPr>
  <p:slideViewPr>
    <p:cSldViewPr>
      <p:cViewPr varScale="1">
        <p:scale>
          <a:sx n="99" d="100"/>
          <a:sy n="99" d="100"/>
        </p:scale>
        <p:origin x="894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4450" y="69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C787CF-DF26-4A86-A01F-7CD7536027AC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369B33-E269-410F-A93E-DBDAB0AF58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607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0D183-6031-4C32-B44B-14746A336CF0}" type="datetimeFigureOut">
              <a:rPr lang="zh-CN" altLang="en-US" smtClean="0"/>
              <a:pPr/>
              <a:t>2022/10/24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1DF17-A28C-4D46-829F-D8D110C0931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462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A1DF17-A28C-4D46-829F-D8D110C0931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12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高能所图标-单色.tif"/>
          <p:cNvPicPr>
            <a:picLocks noChangeAspect="1"/>
          </p:cNvPicPr>
          <p:nvPr userDrawn="1"/>
        </p:nvPicPr>
        <p:blipFill>
          <a:blip r:embed="rId2" cstate="email">
            <a:lum brigh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348880"/>
            <a:ext cx="7440149" cy="450912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>
            <a:noAutofit/>
          </a:bodyPr>
          <a:lstStyle>
            <a:lvl1pPr>
              <a:defRPr lang="zh-CN" altLang="en-US" sz="6600" b="1" kern="1200" dirty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039E3-4F8B-4621-A48B-F79FC6382A56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8" name="矩形 7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9" name="矩形 8"/>
          <p:cNvSpPr/>
          <p:nvPr userDrawn="1"/>
        </p:nvSpPr>
        <p:spPr>
          <a:xfrm>
            <a:off x="2476476" y="6750024"/>
            <a:ext cx="9715525" cy="10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0" name="矩形 9"/>
          <p:cNvSpPr/>
          <p:nvPr userDrawn="1"/>
        </p:nvSpPr>
        <p:spPr>
          <a:xfrm>
            <a:off x="-1" y="0"/>
            <a:ext cx="12192000" cy="216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1" name="矩形 10"/>
          <p:cNvSpPr/>
          <p:nvPr userDrawn="1"/>
        </p:nvSpPr>
        <p:spPr>
          <a:xfrm>
            <a:off x="9239272" y="-2"/>
            <a:ext cx="2952728" cy="216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79179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052736"/>
            <a:ext cx="10972800" cy="4840303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spcBef>
                <a:spcPts val="800"/>
              </a:spcBef>
              <a:spcAft>
                <a:spcPts val="500"/>
              </a:spcAft>
              <a:buClr>
                <a:srgbClr val="FFC000"/>
              </a:buClr>
              <a:buSzPct val="80000"/>
              <a:buFont typeface="Wingdings" pitchFamily="2" charset="2"/>
              <a:buChar char="n"/>
              <a:defRPr sz="2400" b="0" baseline="0">
                <a:latin typeface="Arial" panose="020B0604020202020204" pitchFamily="34" charset="0"/>
                <a:ea typeface="微软雅黑" pitchFamily="34" charset="-122"/>
              </a:defRPr>
            </a:lvl1pPr>
            <a:lvl2pPr marL="742950" indent="-285750">
              <a:buFont typeface="Wingdings" panose="05000000000000000000" pitchFamily="2" charset="2"/>
              <a:buChar char="Ø"/>
              <a:defRPr sz="2000" baseline="0">
                <a:latin typeface="Arial" panose="020B0604020202020204" pitchFamily="34" charset="0"/>
                <a:ea typeface="微软雅黑" pitchFamily="34" charset="-122"/>
              </a:defRPr>
            </a:lvl2pPr>
            <a:lvl3pPr>
              <a:defRPr sz="1800" baseline="0"/>
            </a:lvl3pPr>
            <a:lvl4pPr>
              <a:defRPr sz="1800" baseline="0"/>
            </a:lvl4pPr>
            <a:lvl5pPr>
              <a:defRPr sz="1800" baseline="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1DB1-1959-4967-B4DD-2F8CBCB6CE56}" type="datetime1">
              <a:rPr lang="zh-CN" altLang="en-US" smtClean="0"/>
              <a:t>2022/10/24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B4EB0-06CE-481E-B32B-52DF58230A1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66712" y="142852"/>
            <a:ext cx="10763325" cy="725470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chemeClr val="tx1"/>
                </a:solidFill>
                <a:effectLst/>
                <a:latin typeface="Arial Rounded MT Bold" panose="020F0704030504030204" pitchFamily="34" charset="0"/>
                <a:ea typeface="微软雅黑" pitchFamily="34" charset="-122"/>
              </a:defRPr>
            </a:lvl1pPr>
          </a:lstStyle>
          <a:p>
            <a:r>
              <a:rPr lang="en-US" altLang="zh-CN" dirty="0"/>
              <a:t>Title</a:t>
            </a:r>
            <a:endParaRPr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6" name="矩形 15"/>
          <p:cNvSpPr/>
          <p:nvPr userDrawn="1"/>
        </p:nvSpPr>
        <p:spPr>
          <a:xfrm>
            <a:off x="2476476" y="6750024"/>
            <a:ext cx="9715525" cy="10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8" name="矩形 17"/>
          <p:cNvSpPr/>
          <p:nvPr userDrawn="1"/>
        </p:nvSpPr>
        <p:spPr>
          <a:xfrm>
            <a:off x="-1" y="937526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3" name="矩形 22"/>
          <p:cNvSpPr/>
          <p:nvPr userDrawn="1"/>
        </p:nvSpPr>
        <p:spPr>
          <a:xfrm>
            <a:off x="0" y="0"/>
            <a:ext cx="285709" cy="91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62299-C8B6-46FA-B52C-78BAD4838097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0DB1F-0E44-4887-842A-C0C2C97F5F6A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9A2-0EAB-47EF-97DF-79FC92FA4665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052736"/>
            <a:ext cx="10972800" cy="5184576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spcBef>
                <a:spcPts val="800"/>
              </a:spcBef>
              <a:spcAft>
                <a:spcPts val="500"/>
              </a:spcAft>
              <a:buClr>
                <a:srgbClr val="FFC000"/>
              </a:buClr>
              <a:buSzPct val="80000"/>
              <a:buFont typeface="Wingdings" pitchFamily="2" charset="2"/>
              <a:buChar char="n"/>
              <a:defRPr sz="2400" b="0" baseline="0">
                <a:latin typeface="Arial" panose="020B0604020202020204" pitchFamily="34" charset="0"/>
                <a:ea typeface="微软雅黑" pitchFamily="34" charset="-122"/>
              </a:defRPr>
            </a:lvl1pPr>
            <a:lvl2pPr marL="742950" indent="-285750">
              <a:buFont typeface="Wingdings" panose="05000000000000000000" pitchFamily="2" charset="2"/>
              <a:buChar char="Ø"/>
              <a:defRPr sz="2000" baseline="0">
                <a:latin typeface="Arial" panose="020B0604020202020204" pitchFamily="34" charset="0"/>
                <a:ea typeface="微软雅黑" pitchFamily="34" charset="-122"/>
              </a:defRPr>
            </a:lvl2pPr>
            <a:lvl3pPr>
              <a:defRPr sz="1800" baseline="0"/>
            </a:lvl3pPr>
            <a:lvl4pPr>
              <a:defRPr sz="1800" baseline="0"/>
            </a:lvl4pPr>
            <a:lvl5pPr>
              <a:defRPr sz="1800"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09600" y="192530"/>
            <a:ext cx="10763325" cy="725470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chemeClr val="tx1"/>
                </a:solidFill>
                <a:effectLst/>
                <a:latin typeface="+mj-lt"/>
                <a:ea typeface="微软雅黑" pitchFamily="34" charset="-122"/>
              </a:defRPr>
            </a:lvl1pPr>
          </a:lstStyle>
          <a:p>
            <a:r>
              <a:rPr lang="en-US" altLang="zh-CN" dirty="0"/>
              <a:t>Title</a:t>
            </a:r>
            <a:endParaRPr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476476" y="6750024"/>
            <a:ext cx="9715525" cy="10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-1" y="937526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3" name="矩形 22"/>
          <p:cNvSpPr/>
          <p:nvPr userDrawn="1"/>
        </p:nvSpPr>
        <p:spPr>
          <a:xfrm>
            <a:off x="0" y="0"/>
            <a:ext cx="285709" cy="91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A9C0287-129F-49A0-B8F6-D254244B4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6D95-06F6-4960-9FA0-C127962EF329}" type="datetime1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2022/10/24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59FDB00-7B61-426B-9E79-2CB72FB79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8A3777E-D5AB-4589-8B62-66E897312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0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02D92-6621-4A31-A51B-B46E4410E976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50" r:id="rId2"/>
    <p:sldLayoutId id="2147483651" r:id="rId3"/>
    <p:sldLayoutId id="2147483652" r:id="rId4"/>
    <p:sldLayoutId id="2147483655" r:id="rId5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1C58A-1DC0-4227-B317-03D213686685}" type="datetime1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2022/10/24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167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0577" y="3933056"/>
            <a:ext cx="7086600" cy="1752600"/>
          </a:xfrm>
        </p:spPr>
        <p:txBody>
          <a:bodyPr>
            <a:normAutofit/>
          </a:bodyPr>
          <a:lstStyle/>
          <a:p>
            <a:r>
              <a:rPr lang="en-US" altLang="zh-CN" sz="3600" dirty="0">
                <a:latin typeface="+mj-lt"/>
              </a:rPr>
              <a:t>Mei Yang, Fusan Chen, </a:t>
            </a:r>
            <a:r>
              <a:rPr lang="en-US" altLang="zh-CN" sz="3600" dirty="0" err="1">
                <a:latin typeface="+mj-lt"/>
              </a:rPr>
              <a:t>Xianjing</a:t>
            </a:r>
            <a:r>
              <a:rPr lang="en-US" altLang="zh-CN" sz="3600" dirty="0">
                <a:latin typeface="+mj-lt"/>
              </a:rPr>
              <a:t> Sun</a:t>
            </a:r>
          </a:p>
          <a:p>
            <a:r>
              <a:rPr lang="en-US" altLang="zh-CN" sz="3600" dirty="0"/>
              <a:t>25 Oct., 2022</a:t>
            </a:r>
            <a:endParaRPr lang="zh-CN" altLang="en-US" sz="3600" dirty="0">
              <a:latin typeface="+mj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3931" y="1484784"/>
            <a:ext cx="1114414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>
                <a:latin typeface="+mj-lt"/>
              </a:rPr>
              <a:t>CEPC Magnet Design and R&amp;D Status </a:t>
            </a:r>
            <a:br>
              <a:rPr lang="en-US" altLang="zh-CN" sz="5400" b="1" dirty="0">
                <a:latin typeface="+mj-lt"/>
              </a:rPr>
            </a:br>
            <a:r>
              <a:rPr lang="en-US" altLang="zh-CN" sz="5400" b="1" dirty="0">
                <a:latin typeface="+mj-lt"/>
              </a:rPr>
              <a:t>in Collider Ring</a:t>
            </a:r>
            <a:endParaRPr lang="zh-CN" altLang="en-US" sz="5400" b="1" dirty="0">
              <a:latin typeface="+mj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DD5B8C3-B2F1-439F-85B7-742E76CC3481}"/>
              </a:ext>
            </a:extLst>
          </p:cNvPr>
          <p:cNvSpPr txBox="1"/>
          <p:nvPr/>
        </p:nvSpPr>
        <p:spPr>
          <a:xfrm>
            <a:off x="623392" y="5685656"/>
            <a:ext cx="10513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The 2022 International Workshop on the High Energy Circular Electron Positron Collider</a:t>
            </a:r>
          </a:p>
          <a:p>
            <a:pPr algn="ctr"/>
            <a:r>
              <a:rPr lang="en-US" altLang="zh-CN" dirty="0"/>
              <a:t>October 24-28, 2022, IHEP, Beijing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64EC3EE1-23F8-4898-99B5-03BB3FF09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88" y="187329"/>
            <a:ext cx="4386461" cy="71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C:\Users\Administrator\Desktop\11112.png">
            <a:extLst>
              <a:ext uri="{FF2B5EF4-FFF2-40B4-BE49-F238E27FC236}">
                <a16:creationId xmlns:a16="http://schemas.microsoft.com/office/drawing/2014/main" id="{A2DF2EC5-6CF9-4736-83A1-12F3A388F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050" y="188640"/>
            <a:ext cx="1152127" cy="67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ministrator\Desktop\123.png">
            <a:extLst>
              <a:ext uri="{FF2B5EF4-FFF2-40B4-BE49-F238E27FC236}">
                <a16:creationId xmlns:a16="http://schemas.microsoft.com/office/drawing/2014/main" id="{A54E072B-51D1-47D5-8CC8-E6314C6F2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299" y="468896"/>
            <a:ext cx="2970213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5571ABD8-8D3D-49C8-A2AB-5375739B6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860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911424" y="1340768"/>
            <a:ext cx="10729192" cy="4840303"/>
          </a:xfrm>
        </p:spPr>
        <p:txBody>
          <a:bodyPr>
            <a:normAutofit/>
          </a:bodyPr>
          <a:lstStyle/>
          <a:p>
            <a:r>
              <a:rPr lang="en-US" altLang="zh-CN" sz="2800" dirty="0"/>
              <a:t>Dipole magnet design status</a:t>
            </a:r>
          </a:p>
          <a:p>
            <a:r>
              <a:rPr lang="en-US" altLang="zh-CN" sz="2800" dirty="0"/>
              <a:t>Dual Aperture Quadrupole(DAQ) design</a:t>
            </a:r>
          </a:p>
          <a:p>
            <a:pPr lvl="1"/>
            <a:r>
              <a:rPr lang="en-US" altLang="zh-CN" sz="2400" dirty="0"/>
              <a:t>Op</a:t>
            </a:r>
            <a:r>
              <a:rPr lang="en-US" altLang="zh-CN" sz="2400" dirty="0">
                <a:ea typeface="+mn-ea"/>
                <a:cs typeface="Arial" panose="020B0604020202020204" pitchFamily="34" charset="0"/>
              </a:rPr>
              <a:t>timizatio</a:t>
            </a:r>
            <a:r>
              <a:rPr lang="en-US" altLang="zh-CN" sz="2400" dirty="0"/>
              <a:t>n design and prototype modification</a:t>
            </a:r>
          </a:p>
          <a:p>
            <a:pPr lvl="1"/>
            <a:r>
              <a:rPr lang="en-US" altLang="zh-CN" sz="2400" dirty="0"/>
              <a:t>Field measurement results</a:t>
            </a:r>
          </a:p>
          <a:p>
            <a:r>
              <a:rPr lang="en-US" altLang="zh-CN" sz="2800" dirty="0"/>
              <a:t>Sextupole magnet design </a:t>
            </a:r>
          </a:p>
          <a:p>
            <a:r>
              <a:rPr lang="en-US" altLang="zh-CN" sz="2800" dirty="0"/>
              <a:t>Summary</a:t>
            </a:r>
          </a:p>
          <a:p>
            <a:endParaRPr lang="zh-CN" altLang="en-US" dirty="0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07368" y="188640"/>
            <a:ext cx="8072494" cy="725470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Outline</a:t>
            </a:r>
            <a:endParaRPr lang="zh-CN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D8921EA1-A613-45AD-96A4-AC8F5A5A7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642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BB1F32C6-AB2C-4DE7-AD95-38B6047B3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125" y="1052736"/>
            <a:ext cx="10972800" cy="5184576"/>
          </a:xfrm>
        </p:spPr>
        <p:txBody>
          <a:bodyPr/>
          <a:lstStyle/>
          <a:p>
            <a:r>
              <a:rPr lang="en-US" altLang="zh-CN" dirty="0"/>
              <a:t>First short prototype of 1m</a:t>
            </a:r>
          </a:p>
          <a:p>
            <a:pPr lvl="1"/>
            <a:r>
              <a:rPr lang="en-US" altLang="zh-CN" dirty="0"/>
              <a:t>Dual aperture dipole with sextupole component</a:t>
            </a:r>
          </a:p>
          <a:p>
            <a:pPr lvl="1"/>
            <a:r>
              <a:rPr lang="en-US" altLang="zh-CN" dirty="0"/>
              <a:t>Simple, pure solid iron, worked at DC mode</a:t>
            </a:r>
          </a:p>
          <a:p>
            <a:pPr lvl="1"/>
            <a:r>
              <a:rPr lang="en-US" altLang="zh-CN" dirty="0"/>
              <a:t>Same field strength in two apertures with trim coils(±1.5%)</a:t>
            </a:r>
          </a:p>
          <a:p>
            <a:pPr lvl="1"/>
            <a:r>
              <a:rPr lang="en-US" altLang="zh-CN" dirty="0"/>
              <a:t>Low field range from 145Gs to 540Gs</a:t>
            </a:r>
          </a:p>
          <a:p>
            <a:pPr lvl="1"/>
            <a:r>
              <a:rPr lang="en-US" altLang="zh-CN" dirty="0"/>
              <a:t>Aluminum busbar coils of 4 turns (compatible with PS)</a:t>
            </a:r>
          </a:p>
          <a:p>
            <a:pPr lvl="1"/>
            <a:r>
              <a:rPr lang="en-US" altLang="zh-CN" dirty="0"/>
              <a:t>350mm beam separation, determined by vacuum chamber, synchrotron absorbers, lead blocks, clearance, and excited coils.</a:t>
            </a:r>
            <a:endParaRPr lang="zh-CN" altLang="en-US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22685448-4874-49D9-A485-6265E793D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Dual aperture dipole magnet design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5F51B1E-9841-4A60-B9A9-AB35E0EF1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内容占位符 5">
            <a:extLst>
              <a:ext uri="{FF2B5EF4-FFF2-40B4-BE49-F238E27FC236}">
                <a16:creationId xmlns:a16="http://schemas.microsoft.com/office/drawing/2014/main" id="{409A0462-873D-4608-A6C8-DDDFAECD4A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99"/>
          <a:stretch/>
        </p:blipFill>
        <p:spPr>
          <a:xfrm>
            <a:off x="359608" y="4203860"/>
            <a:ext cx="4114132" cy="220625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76C0D56-1E8B-419B-8E59-0B53F6186BD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278" y="4203860"/>
            <a:ext cx="3197110" cy="2115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A100CC48-F160-4DB1-BFC4-9439DD16E4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9898" y="1094352"/>
            <a:ext cx="4300247" cy="215323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2B1545C-8F92-4E78-80C9-A886AD66A1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9898" y="4383724"/>
            <a:ext cx="4046730" cy="151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771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A129E6BE-1729-424C-9ECE-0358288E15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Long dual aperture dipole</a:t>
            </a:r>
            <a:r>
              <a:rPr lang="zh-CN" altLang="en-US" dirty="0"/>
              <a:t>（</a:t>
            </a:r>
            <a:r>
              <a:rPr lang="en-US" altLang="zh-CN" dirty="0"/>
              <a:t>DAD</a:t>
            </a:r>
            <a:r>
              <a:rPr lang="zh-CN" altLang="en-US" dirty="0"/>
              <a:t>）</a:t>
            </a:r>
            <a:r>
              <a:rPr lang="en-US" altLang="zh-CN" dirty="0"/>
              <a:t>magnet design: 5.67m</a:t>
            </a:r>
          </a:p>
          <a:p>
            <a:pPr lvl="1"/>
            <a:r>
              <a:rPr lang="en-US" altLang="zh-CN" dirty="0"/>
              <a:t>Two turns of busbar coils made of Aluminum with a cooling hole (60*27mm)</a:t>
            </a:r>
          </a:p>
          <a:p>
            <a:pPr lvl="1"/>
            <a:r>
              <a:rPr lang="en-US" altLang="zh-CN" dirty="0"/>
              <a:t>Solid iron with DT4, simple “I” shape yoke;</a:t>
            </a:r>
          </a:p>
          <a:p>
            <a:r>
              <a:rPr lang="en-US" altLang="zh-CN" dirty="0"/>
              <a:t>Mechanical design</a:t>
            </a:r>
          </a:p>
          <a:p>
            <a:pPr lvl="1"/>
            <a:r>
              <a:rPr lang="en-US" altLang="zh-CN" dirty="0"/>
              <a:t>Several interleaved blocks at the open gap to keep the gap height.</a:t>
            </a:r>
          </a:p>
          <a:p>
            <a:pPr lvl="1"/>
            <a:r>
              <a:rPr lang="en-US" altLang="zh-CN" dirty="0"/>
              <a:t>Four supporters at the bottom with a maximum deformation of 0.017mm.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F869CBBE-4545-4FF8-9017-67119D77A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Full-scale dual aperture dipole prototype (DAD)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8B9E5CF-4BB1-4CF7-A8A2-5DFD9E544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2EF7582-96A2-4434-BD68-E03D6FBED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76" y="4319493"/>
            <a:ext cx="3777429" cy="1796278"/>
          </a:xfrm>
          <a:prstGeom prst="rect">
            <a:avLst/>
          </a:prstGeom>
        </p:spPr>
      </p:pic>
      <p:pic>
        <p:nvPicPr>
          <p:cNvPr id="6" name="图片 2">
            <a:extLst>
              <a:ext uri="{FF2B5EF4-FFF2-40B4-BE49-F238E27FC236}">
                <a16:creationId xmlns:a16="http://schemas.microsoft.com/office/drawing/2014/main" id="{7C072EAA-EB3B-498E-8AA6-B90DF02EDB0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4237872"/>
            <a:ext cx="7241750" cy="1877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6447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636875AF-049C-4A1D-8944-8842D41CA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52736"/>
            <a:ext cx="10972800" cy="5184576"/>
          </a:xfrm>
        </p:spPr>
        <p:txBody>
          <a:bodyPr/>
          <a:lstStyle/>
          <a:p>
            <a:r>
              <a:rPr lang="en-US" altLang="zh-CN" dirty="0"/>
              <a:t>Development progress</a:t>
            </a:r>
          </a:p>
          <a:p>
            <a:pPr lvl="1"/>
            <a:r>
              <a:rPr lang="en-US" altLang="zh-CN" dirty="0"/>
              <a:t>Aluminum busbar coils are finished processing, with a surface insulation of ceramic insulation coating.</a:t>
            </a:r>
          </a:p>
          <a:p>
            <a:pPr lvl="1"/>
            <a:r>
              <a:rPr lang="en-US" altLang="zh-CN" dirty="0"/>
              <a:t>The yoke is finished on a CNC machine, and gap tolerance is within ±0.05mm.</a:t>
            </a:r>
          </a:p>
          <a:p>
            <a:pPr lvl="1"/>
            <a:endParaRPr lang="en-US" altLang="zh-CN" dirty="0"/>
          </a:p>
          <a:p>
            <a:r>
              <a:rPr lang="en-US" altLang="zh-CN" dirty="0"/>
              <a:t>Next steps</a:t>
            </a:r>
          </a:p>
          <a:p>
            <a:pPr lvl="1"/>
            <a:r>
              <a:rPr lang="en-US" altLang="zh-CN" dirty="0"/>
              <a:t>Test of the coils: resistance test, turn to turn insulation test, and so on.</a:t>
            </a:r>
          </a:p>
          <a:p>
            <a:pPr lvl="1"/>
            <a:r>
              <a:rPr lang="en-US" altLang="zh-CN" dirty="0"/>
              <a:t>Trim coils wounding.</a:t>
            </a:r>
          </a:p>
          <a:p>
            <a:pPr lvl="1"/>
            <a:r>
              <a:rPr lang="en-US" altLang="zh-CN" dirty="0"/>
              <a:t>Final assembly.</a:t>
            </a:r>
          </a:p>
          <a:p>
            <a:pPr lvl="1"/>
            <a:r>
              <a:rPr lang="en-US" altLang="zh-CN" dirty="0"/>
              <a:t>Field measurement.</a:t>
            </a:r>
          </a:p>
          <a:p>
            <a:pPr lvl="1"/>
            <a:endParaRPr lang="zh-CN" altLang="en-US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6BE287A7-143C-4C53-BEA1-3C7FF7802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Full-scale dual aperture dipole prototype (DAD)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2E2751D-A979-48BC-B86F-1E0AB5F60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B0174A5-9CE5-453B-BB36-35C2916CF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654" y="4213971"/>
            <a:ext cx="2789216" cy="236415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60A2C61-23EC-4BB4-AA9F-A5CB80C89B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4410" y="4213971"/>
            <a:ext cx="4188244" cy="222166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C69DC4F-5E90-4276-A6B7-3B27F9E758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4473" y="2715550"/>
            <a:ext cx="5418435" cy="83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438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Basic parameters of dual aperture quadrupole ( DAQ)</a:t>
            </a:r>
          </a:p>
          <a:p>
            <a:pPr lvl="1"/>
            <a:r>
              <a:rPr lang="en-US" altLang="zh-CN" dirty="0"/>
              <a:t>Apertures</a:t>
            </a:r>
            <a:r>
              <a:rPr lang="zh-CN" altLang="en-US" dirty="0"/>
              <a:t>：</a:t>
            </a:r>
            <a:r>
              <a:rPr lang="en-US" altLang="zh-CN" dirty="0"/>
              <a:t>76mm</a:t>
            </a:r>
          </a:p>
          <a:p>
            <a:pPr lvl="1"/>
            <a:r>
              <a:rPr lang="en-US" altLang="zh-CN" dirty="0"/>
              <a:t>Beam separation</a:t>
            </a:r>
            <a:r>
              <a:rPr lang="zh-CN" altLang="en-US" dirty="0"/>
              <a:t>：</a:t>
            </a:r>
            <a:r>
              <a:rPr lang="en-US" altLang="zh-CN" dirty="0"/>
              <a:t>350mm</a:t>
            </a:r>
          </a:p>
          <a:p>
            <a:pPr lvl="1"/>
            <a:r>
              <a:rPr lang="en-US" altLang="zh-CN" dirty="0"/>
              <a:t>Gradient range: 3.2T/m@45.5GeV~12.8T/m@182.5GeV</a:t>
            </a:r>
          </a:p>
          <a:p>
            <a:pPr lvl="1"/>
            <a:r>
              <a:rPr lang="en-US" altLang="zh-CN" dirty="0"/>
              <a:t>Trim coil:  ±1.5% gradient tapering</a:t>
            </a:r>
          </a:p>
          <a:p>
            <a:pPr lvl="1"/>
            <a:r>
              <a:rPr lang="en-US" altLang="zh-CN" dirty="0"/>
              <a:t>Field quality: 5</a:t>
            </a:r>
            <a:r>
              <a:rPr lang="en-US" altLang="zh-CN" b="1" dirty="0">
                <a:ea typeface="MS Mincho" panose="02020609040205080304" pitchFamily="49" charset="-128"/>
              </a:rPr>
              <a:t>×</a:t>
            </a:r>
            <a:r>
              <a:rPr lang="en-US" altLang="zh-CN" dirty="0"/>
              <a:t>10</a:t>
            </a:r>
            <a:r>
              <a:rPr lang="en-US" altLang="zh-CN" baseline="30000" dirty="0"/>
              <a:t>-4</a:t>
            </a:r>
            <a:r>
              <a:rPr lang="en-US" altLang="zh-CN" dirty="0"/>
              <a:t>@Rref=12.2mm</a:t>
            </a:r>
          </a:p>
          <a:p>
            <a:r>
              <a:rPr lang="en-US" altLang="zh-CN" dirty="0"/>
              <a:t>First F/D prototype features</a:t>
            </a:r>
          </a:p>
          <a:p>
            <a:pPr lvl="1"/>
            <a:r>
              <a:rPr lang="en-US" altLang="zh-CN" dirty="0"/>
              <a:t>DT4 compensation sheet</a:t>
            </a:r>
          </a:p>
          <a:p>
            <a:pPr lvl="1"/>
            <a:r>
              <a:rPr lang="en-US" altLang="zh-CN" dirty="0"/>
              <a:t>Trim coils located on the yoke, far from the midplane.</a:t>
            </a:r>
          </a:p>
          <a:p>
            <a:pPr lvl="1"/>
            <a:r>
              <a:rPr lang="en-US" altLang="zh-CN" dirty="0"/>
              <a:t>Hollow water cooled aluminum conductor.</a:t>
            </a:r>
          </a:p>
          <a:p>
            <a:pPr lvl="1"/>
            <a:r>
              <a:rPr lang="en-US" altLang="zh-CN" dirty="0"/>
              <a:t>Large leakage field at the outside and middle of the magnet.</a:t>
            </a:r>
          </a:p>
          <a:p>
            <a:pPr lvl="1"/>
            <a:r>
              <a:rPr lang="en-US" altLang="zh-CN" dirty="0"/>
              <a:t>Strong dipole field at</a:t>
            </a:r>
            <a:r>
              <a:rPr lang="zh-CN" altLang="en-US" dirty="0"/>
              <a:t> </a:t>
            </a:r>
            <a:r>
              <a:rPr lang="en-US" altLang="zh-CN" dirty="0"/>
              <a:t>the</a:t>
            </a:r>
            <a:r>
              <a:rPr lang="zh-CN" altLang="en-US" dirty="0"/>
              <a:t> </a:t>
            </a:r>
            <a:r>
              <a:rPr lang="en-US" altLang="zh-CN" dirty="0"/>
              <a:t>end.</a:t>
            </a:r>
          </a:p>
          <a:p>
            <a:pPr lvl="1"/>
            <a:r>
              <a:rPr lang="en-US" altLang="zh-CN" dirty="0"/>
              <a:t>Lead blocks for radiation shielding</a:t>
            </a:r>
          </a:p>
          <a:p>
            <a:pPr lvl="1"/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CN" dirty="0"/>
              <a:t>DAQ parameters and first prototype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r="-1713" b="16684"/>
          <a:stretch/>
        </p:blipFill>
        <p:spPr>
          <a:xfrm>
            <a:off x="8409061" y="2016960"/>
            <a:ext cx="3501877" cy="2824079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09E205D2-67BF-4C1B-A457-AE759A82815F}"/>
              </a:ext>
            </a:extLst>
          </p:cNvPr>
          <p:cNvSpPr txBox="1"/>
          <p:nvPr/>
        </p:nvSpPr>
        <p:spPr>
          <a:xfrm>
            <a:off x="9335618" y="5435932"/>
            <a:ext cx="1688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First F/D design,</a:t>
            </a:r>
          </a:p>
          <a:p>
            <a:r>
              <a:rPr lang="en-US" altLang="zh-CN" dirty="0"/>
              <a:t>CDR,2018</a:t>
            </a:r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68B306-BDB5-45E2-8597-AE6BFAB7B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21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814177CE-AA5D-40FC-916A-691CCF6D1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052736"/>
            <a:ext cx="11521280" cy="5184576"/>
          </a:xfrm>
        </p:spPr>
        <p:txBody>
          <a:bodyPr/>
          <a:lstStyle/>
          <a:p>
            <a:r>
              <a:rPr lang="en-US" altLang="zh-CN" dirty="0"/>
              <a:t>The first prototype is a laminated one with DT4 compensate sheet in the middle.</a:t>
            </a:r>
          </a:p>
          <a:p>
            <a:r>
              <a:rPr lang="en-US" altLang="zh-CN" dirty="0"/>
              <a:t>Complex mechanical structure:</a:t>
            </a:r>
          </a:p>
          <a:p>
            <a:pPr lvl="1"/>
            <a:r>
              <a:rPr lang="en-US" altLang="zh-CN" dirty="0"/>
              <a:t>The iron is divided into many blocks.</a:t>
            </a:r>
          </a:p>
          <a:p>
            <a:pPr lvl="1"/>
            <a:r>
              <a:rPr lang="en-US" altLang="zh-CN" dirty="0"/>
              <a:t>The poles are slender.</a:t>
            </a:r>
          </a:p>
          <a:p>
            <a:pPr lvl="1"/>
            <a:r>
              <a:rPr lang="en-US" altLang="zh-CN" dirty="0"/>
              <a:t>Difficult to control the mechanical tolerance.</a:t>
            </a:r>
            <a:endParaRPr lang="zh-CN" altLang="en-US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6384B8F3-D436-41B0-80E6-E9A3E8F1D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DAQ parameters and first prototype 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21D1A81-397E-4374-851D-701673A62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2585" y="3192451"/>
            <a:ext cx="3895725" cy="30384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35EEE15-5B26-4ED5-8414-67C4292783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488" y="3501008"/>
            <a:ext cx="2915320" cy="2421362"/>
          </a:xfrm>
          <a:prstGeom prst="rect">
            <a:avLst/>
          </a:prstGeom>
        </p:spPr>
      </p:pic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A8674EE-5E3A-48E4-A622-962833001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932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E4BDCDDB-43A2-4C20-9C40-82339C9F2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886" y="1058085"/>
            <a:ext cx="11952114" cy="4840303"/>
          </a:xfrm>
        </p:spPr>
        <p:txBody>
          <a:bodyPr/>
          <a:lstStyle/>
          <a:p>
            <a:r>
              <a:rPr lang="en-US" altLang="zh-CN" dirty="0"/>
              <a:t>The first 1m long prototype was fabricated and tested by Hall probe measurement system.</a:t>
            </a:r>
          </a:p>
          <a:p>
            <a:pPr lvl="1"/>
            <a:r>
              <a:rPr lang="en-US" altLang="zh-CN" dirty="0"/>
              <a:t>Large edge field;</a:t>
            </a:r>
          </a:p>
          <a:p>
            <a:pPr lvl="1"/>
            <a:r>
              <a:rPr lang="en-US" altLang="zh-CN" dirty="0"/>
              <a:t>GL difference in two apertures: less than 0.5% (except 80GeV)</a:t>
            </a:r>
          </a:p>
          <a:p>
            <a:pPr lvl="1"/>
            <a:r>
              <a:rPr lang="en-US" altLang="zh-CN" dirty="0"/>
              <a:t>X0 center shift with energy;</a:t>
            </a:r>
          </a:p>
          <a:p>
            <a:pPr lvl="1"/>
            <a:endParaRPr lang="zh-CN" altLang="en-US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EB62F913-2953-4B5D-A56A-7C9723144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Preliminary field results of the first prototype </a:t>
            </a:r>
            <a:endParaRPr lang="zh-CN" altLang="en-US" dirty="0"/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88134BCC-7232-41A7-943C-2C52D86BA8DF}"/>
              </a:ext>
            </a:extLst>
          </p:cNvPr>
          <p:cNvGrpSpPr/>
          <p:nvPr/>
        </p:nvGrpSpPr>
        <p:grpSpPr>
          <a:xfrm>
            <a:off x="8724693" y="1584783"/>
            <a:ext cx="3092556" cy="2784478"/>
            <a:chOff x="7836484" y="1268444"/>
            <a:chExt cx="3512866" cy="3003351"/>
          </a:xfrm>
        </p:grpSpPr>
        <p:pic>
          <p:nvPicPr>
            <p:cNvPr id="5" name="内容占位符 3">
              <a:extLst>
                <a:ext uri="{FF2B5EF4-FFF2-40B4-BE49-F238E27FC236}">
                  <a16:creationId xmlns:a16="http://schemas.microsoft.com/office/drawing/2014/main" id="{CC57697F-30EE-4BDE-8F34-8803EA288E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43" t="7591" r="22389" b="31460"/>
            <a:stretch/>
          </p:blipFill>
          <p:spPr>
            <a:xfrm>
              <a:off x="7836484" y="1268444"/>
              <a:ext cx="3512866" cy="3003351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7FF8E336-B269-4851-ACF2-B91FDC25FCDB}"/>
                </a:ext>
              </a:extLst>
            </p:cNvPr>
            <p:cNvSpPr txBox="1"/>
            <p:nvPr/>
          </p:nvSpPr>
          <p:spPr>
            <a:xfrm>
              <a:off x="9713044" y="1654828"/>
              <a:ext cx="4219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</a:rPr>
                <a:t>A</a:t>
              </a:r>
              <a:endParaRPr lang="zh-CN" altLang="en-US" sz="3200" dirty="0">
                <a:solidFill>
                  <a:srgbClr val="FF0000"/>
                </a:solidFill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ACD2CBFA-B535-4A10-8D5A-B4F6F70D87CE}"/>
                </a:ext>
              </a:extLst>
            </p:cNvPr>
            <p:cNvSpPr txBox="1"/>
            <p:nvPr/>
          </p:nvSpPr>
          <p:spPr>
            <a:xfrm>
              <a:off x="8822572" y="1635135"/>
              <a:ext cx="4074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B</a:t>
              </a:r>
              <a:endParaRPr lang="zh-CN" altLang="en-US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D6F3E05D-EA7F-4AE1-81FA-4ACE0B678F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255584"/>
              </p:ext>
            </p:extLst>
          </p:nvPr>
        </p:nvGraphicFramePr>
        <p:xfrm>
          <a:off x="3674337" y="3478236"/>
          <a:ext cx="4633850" cy="2211041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7723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2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2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1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67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58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E(</a:t>
                      </a:r>
                      <a:r>
                        <a:rPr lang="en-US" sz="1400" u="none" strike="noStrike" dirty="0" err="1">
                          <a:effectLst/>
                        </a:rPr>
                        <a:t>GeV</a:t>
                      </a:r>
                      <a:r>
                        <a:rPr lang="en-US" sz="1400" u="none" strike="noStrike" dirty="0">
                          <a:effectLst/>
                        </a:rPr>
                        <a:t>）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I(A)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GL(T)-A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GL(T)-B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GL_A/GL_B-1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86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45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57.99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-3.36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3.35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0.40%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86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80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101.99 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-5.91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5.88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u="none" strike="noStrike" dirty="0">
                          <a:effectLst/>
                        </a:rPr>
                        <a:t>0.59%</a:t>
                      </a:r>
                      <a:endParaRPr lang="en-US" altLang="zh-CN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86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120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153.98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-8.89 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8.85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0.49%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86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148 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189.98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-10.93 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10.89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0.40%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86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175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223.99 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-12.77 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12.73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0.30%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86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182.5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233.99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>
                          <a:effectLst/>
                        </a:rPr>
                        <a:t>-13.27 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13.21 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u="none" strike="noStrike" dirty="0">
                          <a:effectLst/>
                        </a:rPr>
                        <a:t>0.40%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9" name="图片 8">
            <a:extLst>
              <a:ext uri="{FF2B5EF4-FFF2-40B4-BE49-F238E27FC236}">
                <a16:creationId xmlns:a16="http://schemas.microsoft.com/office/drawing/2014/main" id="{27641C60-247E-4F4B-BEC0-B6936BDFB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80" y="3327846"/>
            <a:ext cx="3312368" cy="271062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3639D7E-8226-420B-BF35-B0A46E0ECA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3571" y="4556131"/>
            <a:ext cx="3554799" cy="1911916"/>
          </a:xfrm>
          <a:prstGeom prst="rect">
            <a:avLst/>
          </a:prstGeom>
        </p:spPr>
      </p:pic>
      <p:sp>
        <p:nvSpPr>
          <p:cNvPr id="11" name="灯片编号占位符 10">
            <a:extLst>
              <a:ext uri="{FF2B5EF4-FFF2-40B4-BE49-F238E27FC236}">
                <a16:creationId xmlns:a16="http://schemas.microsoft.com/office/drawing/2014/main" id="{F14B8B06-ECDF-4C58-AAFB-5167856C6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553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07368" y="1052737"/>
            <a:ext cx="10585176" cy="4840303"/>
          </a:xfrm>
        </p:spPr>
        <p:txBody>
          <a:bodyPr/>
          <a:lstStyle/>
          <a:p>
            <a:r>
              <a:rPr lang="en-US" altLang="zh-CN" dirty="0"/>
              <a:t>Problems with the first design</a:t>
            </a:r>
          </a:p>
          <a:p>
            <a:pPr lvl="1"/>
            <a:r>
              <a:rPr lang="en-US" altLang="zh-CN" dirty="0"/>
              <a:t>One DT4 sheet only can only work at one situation.</a:t>
            </a:r>
          </a:p>
          <a:p>
            <a:pPr lvl="1"/>
            <a:r>
              <a:rPr lang="en-US" altLang="zh-CN" dirty="0"/>
              <a:t>The DAQ magnet should work at four different energy cases and with trim coils.</a:t>
            </a:r>
          </a:p>
          <a:p>
            <a:pPr lvl="1"/>
            <a:r>
              <a:rPr lang="en-US" altLang="zh-CN" dirty="0"/>
              <a:t>The harmonics of b1 and b3 vary large at different field levels and with trim coils.</a:t>
            </a:r>
          </a:p>
          <a:p>
            <a:pPr lvl="1"/>
            <a:endParaRPr lang="en-US" altLang="zh-CN" dirty="0"/>
          </a:p>
          <a:p>
            <a:pPr lvl="1"/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DAQ parameters and first prototype </a:t>
            </a:r>
            <a:endParaRPr lang="zh-CN" altLang="en-US" dirty="0">
              <a:effectLst/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71594" y="6181449"/>
            <a:ext cx="2052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X0 shift with energy</a:t>
            </a:r>
            <a:endParaRPr lang="zh-CN" altLang="en-US" dirty="0"/>
          </a:p>
        </p:txBody>
      </p:sp>
      <p:grpSp>
        <p:nvGrpSpPr>
          <p:cNvPr id="7" name="组合 6"/>
          <p:cNvGrpSpPr/>
          <p:nvPr/>
        </p:nvGrpSpPr>
        <p:grpSpPr>
          <a:xfrm>
            <a:off x="8038032" y="3084844"/>
            <a:ext cx="3504591" cy="3228464"/>
            <a:chOff x="7836483" y="1713902"/>
            <a:chExt cx="3980900" cy="3482237"/>
          </a:xfrm>
        </p:grpSpPr>
        <p:pic>
          <p:nvPicPr>
            <p:cNvPr id="8" name="内容占位符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44" t="20965" r="15265" b="12701"/>
            <a:stretch/>
          </p:blipFill>
          <p:spPr>
            <a:xfrm>
              <a:off x="7836483" y="1927489"/>
              <a:ext cx="3980900" cy="3268650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9826931" y="1732278"/>
              <a:ext cx="479252" cy="6307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</a:rPr>
                <a:t>A</a:t>
              </a:r>
              <a:endParaRPr lang="zh-CN" altLang="en-US" sz="3200" dirty="0">
                <a:solidFill>
                  <a:srgbClr val="FF0000"/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519013" y="1713902"/>
              <a:ext cx="379712" cy="649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B</a:t>
              </a:r>
              <a:endParaRPr lang="zh-CN" altLang="en-US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7707000" y="6343075"/>
            <a:ext cx="4166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Prototype on the hall measurement bench</a:t>
            </a:r>
            <a:endParaRPr lang="zh-CN" altLang="en-US" dirty="0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A14BFDA4-F8A8-419F-AA65-F8F015E935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0430" y="4222023"/>
            <a:ext cx="1728222" cy="576064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:a16="http://schemas.microsoft.com/office/drawing/2014/main" id="{43195549-0439-4422-B933-6BF0B1F2A1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600" y="3347903"/>
            <a:ext cx="4473328" cy="2324301"/>
          </a:xfrm>
          <a:prstGeom prst="rect">
            <a:avLst/>
          </a:prstGeom>
        </p:spPr>
      </p:pic>
      <p:sp>
        <p:nvSpPr>
          <p:cNvPr id="74" name="灯片编号占位符 73">
            <a:extLst>
              <a:ext uri="{FF2B5EF4-FFF2-40B4-BE49-F238E27FC236}">
                <a16:creationId xmlns:a16="http://schemas.microsoft.com/office/drawing/2014/main" id="{91F359DA-5E8D-4393-8649-CC934C152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642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B0419A31-466E-4052-B9B6-19362D1D46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Two separate irons with common coils</a:t>
            </a:r>
          </a:p>
          <a:p>
            <a:pPr lvl="1"/>
            <a:r>
              <a:rPr lang="en-US" altLang="zh-CN" dirty="0"/>
              <a:t>Mechanical depart;</a:t>
            </a:r>
          </a:p>
          <a:p>
            <a:pPr lvl="1"/>
            <a:r>
              <a:rPr lang="en-US" altLang="zh-CN" dirty="0"/>
              <a:t>No X center shift with energy shift</a:t>
            </a:r>
          </a:p>
          <a:p>
            <a:pPr lvl="1"/>
            <a:r>
              <a:rPr lang="en-US" altLang="zh-CN" dirty="0"/>
              <a:t>Large and constant b1 and b3, and</a:t>
            </a:r>
            <a:r>
              <a:rPr lang="zh-CN" altLang="en-US" dirty="0"/>
              <a:t> </a:t>
            </a:r>
            <a:r>
              <a:rPr lang="en-US" altLang="zh-CN" dirty="0"/>
              <a:t>can</a:t>
            </a:r>
            <a:r>
              <a:rPr lang="zh-CN" altLang="en-US" dirty="0"/>
              <a:t> </a:t>
            </a:r>
            <a:endParaRPr lang="en-US" altLang="zh-CN" dirty="0"/>
          </a:p>
          <a:p>
            <a:pPr marL="457200" lvl="1" indent="0">
              <a:buNone/>
            </a:pPr>
            <a:r>
              <a:rPr lang="en-US" altLang="zh-CN" dirty="0"/>
              <a:t>compensate by iron shim;</a:t>
            </a:r>
          </a:p>
          <a:p>
            <a:pPr lvl="1"/>
            <a:r>
              <a:rPr lang="en-US" altLang="zh-CN" dirty="0"/>
              <a:t>Trim coils on the yoke, far away from the midplane.</a:t>
            </a:r>
          </a:p>
          <a:p>
            <a:pPr marL="457200" lvl="1" indent="0">
              <a:buNone/>
            </a:pPr>
            <a:endParaRPr lang="en-US" altLang="zh-CN" dirty="0"/>
          </a:p>
          <a:p>
            <a:pPr marL="400050"/>
            <a:r>
              <a:rPr lang="en-US" altLang="zh-CN" dirty="0"/>
              <a:t>Parallel iron with 8 main coils</a:t>
            </a:r>
          </a:p>
          <a:p>
            <a:pPr marL="800100" lvl="1"/>
            <a:r>
              <a:rPr lang="en-US" altLang="zh-CN" dirty="0"/>
              <a:t>Large power consumption.</a:t>
            </a:r>
          </a:p>
          <a:p>
            <a:pPr marL="800100" lvl="1"/>
            <a:r>
              <a:rPr lang="en-US" altLang="zh-CN" dirty="0"/>
              <a:t>Nearly no cross talk effect between two apertures.</a:t>
            </a:r>
          </a:p>
          <a:p>
            <a:pPr marL="457200" lvl="1" indent="0">
              <a:buNone/>
            </a:pPr>
            <a:endParaRPr lang="en-US" altLang="zh-CN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EA2FD76B-4CC4-4CA0-A094-BFC7777A8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Alternative design schemes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8D420D6-E19E-4721-B8E1-77C8FDCB1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120" y="4042495"/>
            <a:ext cx="4724221" cy="176276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1105198-0503-4BD1-872A-04E9EE33E2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3971" y="1477246"/>
            <a:ext cx="3872629" cy="158993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8EE0258D-B1C0-4B4F-8640-0C521AD8C554}"/>
              </a:ext>
            </a:extLst>
          </p:cNvPr>
          <p:cNvSpPr txBox="1"/>
          <p:nvPr/>
        </p:nvSpPr>
        <p:spPr>
          <a:xfrm>
            <a:off x="7480333" y="3168526"/>
            <a:ext cx="4261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/>
              <a:t>Separate irons, no DT4 compensation sheet</a:t>
            </a:r>
          </a:p>
          <a:p>
            <a:pPr algn="ctr"/>
            <a:r>
              <a:rPr lang="en-US" altLang="zh-CN" dirty="0"/>
              <a:t>2020 CEPC DAY</a:t>
            </a:r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E7EFD1B-98FC-432E-A607-808FABE3FC74}"/>
              </a:ext>
            </a:extLst>
          </p:cNvPr>
          <p:cNvSpPr txBox="1"/>
          <p:nvPr/>
        </p:nvSpPr>
        <p:spPr>
          <a:xfrm>
            <a:off x="8149101" y="5917885"/>
            <a:ext cx="2358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/>
              <a:t>8 main coils, F/F design</a:t>
            </a:r>
          </a:p>
          <a:p>
            <a:pPr algn="ctr"/>
            <a:r>
              <a:rPr lang="en-US" altLang="zh-CN" dirty="0"/>
              <a:t>2021 IAS</a:t>
            </a:r>
            <a:endParaRPr lang="zh-CN" altLang="en-US" dirty="0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47EFEE07-B790-49DF-B515-46939483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495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Based on the prototype, with a center shim, the DAQ has a common yokes and makes the flux distribution symmetrical in a single aperture.</a:t>
            </a:r>
          </a:p>
          <a:p>
            <a:pPr lvl="1"/>
            <a:r>
              <a:rPr lang="en-US" altLang="zh-CN" dirty="0"/>
              <a:t>@120GeV: b1 and b3 reduced a lot.</a:t>
            </a:r>
          </a:p>
          <a:p>
            <a:pPr lvl="1"/>
            <a:r>
              <a:rPr lang="en-US" altLang="zh-CN" dirty="0"/>
              <a:t>No obvious shift at different energies.</a:t>
            </a:r>
          </a:p>
          <a:p>
            <a:pPr lvl="1"/>
            <a:r>
              <a:rPr lang="en-US" altLang="zh-CN" dirty="0"/>
              <a:t>Trim coils on the poles.</a:t>
            </a:r>
          </a:p>
          <a:p>
            <a:pPr lvl="1"/>
            <a:r>
              <a:rPr lang="en-US" altLang="zh-CN" dirty="0"/>
              <a:t>Strong cross talk between the two apertures.</a:t>
            </a:r>
          </a:p>
          <a:p>
            <a:pPr lvl="1"/>
            <a:endParaRPr lang="en-US" altLang="zh-CN" dirty="0"/>
          </a:p>
          <a:p>
            <a:pPr lvl="1"/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Optimization of the first prototype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76" y="3619189"/>
            <a:ext cx="3168352" cy="261812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415B13E-5878-43F4-B659-C0DF64028E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271" t="30749" r="11193" b="-1055"/>
          <a:stretch/>
        </p:blipFill>
        <p:spPr>
          <a:xfrm>
            <a:off x="3866296" y="3933056"/>
            <a:ext cx="3536802" cy="1656184"/>
          </a:xfrm>
          <a:prstGeom prst="rect">
            <a:avLst/>
          </a:prstGeom>
        </p:spPr>
      </p:pic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AF5651-72DB-4F4A-A92A-3599690B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2D5C64F7-1DA8-4ADF-9BC8-F85F97D3DA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8391" y="2719482"/>
            <a:ext cx="4741661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39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6D00E0ED-3220-419C-8814-5E335936AC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1m long prototype modification</a:t>
            </a:r>
          </a:p>
          <a:p>
            <a:pPr lvl="1"/>
            <a:r>
              <a:rPr lang="en-US" altLang="zh-CN" dirty="0"/>
              <a:t>DT4 iron blocks in the middle instead the DT4 sheet and stainless steel.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FA862F39-AADF-45A9-8778-D0832F78E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Modified DAQ prototype</a:t>
            </a:r>
            <a:endParaRPr lang="zh-CN" altLang="en-US" dirty="0"/>
          </a:p>
        </p:txBody>
      </p:sp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D3834CF5-5A1E-475A-9839-17D7E90CD5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4" t="19109" r="14809" b="3410"/>
          <a:stretch/>
        </p:blipFill>
        <p:spPr>
          <a:xfrm>
            <a:off x="511882" y="2492896"/>
            <a:ext cx="3530961" cy="35397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4FE153C-5205-41A1-BAB0-042A36056D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333" y="2924944"/>
            <a:ext cx="3012421" cy="241938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CDBA65E-DE69-4B7E-8BE3-897B7E8BA3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0428" y="2466429"/>
            <a:ext cx="4489704" cy="3545586"/>
          </a:xfrm>
          <a:prstGeom prst="rect">
            <a:avLst/>
          </a:prstGeom>
        </p:spPr>
      </p:pic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0B065BD-D2E0-40FC-A60D-91488EF02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920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A8A122-26F0-48A4-9F75-671A846D3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Prototype modification and field measurement results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89B857B-DF34-4DD3-BEA3-146DF6EF9B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441" y="1114824"/>
            <a:ext cx="11056690" cy="5128339"/>
          </a:xfrm>
        </p:spPr>
        <p:txBody>
          <a:bodyPr/>
          <a:lstStyle/>
          <a:p>
            <a:r>
              <a:rPr lang="en-US" altLang="zh-CN" dirty="0"/>
              <a:t>Magnet assembly errors</a:t>
            </a:r>
            <a:r>
              <a:rPr lang="zh-CN" altLang="en-US" dirty="0"/>
              <a:t>（</a:t>
            </a:r>
            <a:r>
              <a:rPr lang="en-US" altLang="zh-CN" dirty="0"/>
              <a:t>tolerance:±0.05mm)</a:t>
            </a:r>
          </a:p>
          <a:p>
            <a:pPr lvl="1"/>
            <a:r>
              <a:rPr lang="en-US" altLang="zh-CN" dirty="0"/>
              <a:t>Complex structure: laminated of</a:t>
            </a:r>
            <a:r>
              <a:rPr lang="zh-CN" altLang="en-US" dirty="0"/>
              <a:t> </a:t>
            </a:r>
            <a:r>
              <a:rPr lang="en-US" altLang="zh-CN" dirty="0"/>
              <a:t>two</a:t>
            </a:r>
            <a:r>
              <a:rPr lang="zh-CN" altLang="en-US" dirty="0"/>
              <a:t> </a:t>
            </a:r>
            <a:r>
              <a:rPr lang="en-US" altLang="zh-CN" dirty="0"/>
              <a:t>kinds,  shared main coils;</a:t>
            </a:r>
          </a:p>
          <a:p>
            <a:pPr lvl="1"/>
            <a:r>
              <a:rPr lang="en-US" altLang="zh-CN" dirty="0"/>
              <a:t>Large magnet blocks, long iron length,</a:t>
            </a:r>
            <a:r>
              <a:rPr lang="zh-CN" altLang="en-US" dirty="0"/>
              <a:t> </a:t>
            </a:r>
            <a:r>
              <a:rPr lang="en-US" altLang="zh-CN" dirty="0"/>
              <a:t>slender poles.</a:t>
            </a:r>
          </a:p>
          <a:p>
            <a:pPr lvl="1"/>
            <a:r>
              <a:rPr lang="en-US" altLang="zh-CN" dirty="0"/>
              <a:t>The final assembly is out of tolerance.</a:t>
            </a:r>
          </a:p>
          <a:p>
            <a:pPr lvl="2"/>
            <a:endParaRPr lang="en-US" altLang="zh-CN" dirty="0"/>
          </a:p>
          <a:p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37B8F6B-9119-4155-80A4-219805B34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6642" y="3140968"/>
            <a:ext cx="3573560" cy="283439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3E432DA-6CA0-4566-A88B-89D3E3B9E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1" y="2929386"/>
            <a:ext cx="3577745" cy="3257557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FB3612D0-B444-4AA3-8F5E-9B7ACB9B7C27}"/>
              </a:ext>
            </a:extLst>
          </p:cNvPr>
          <p:cNvSpPr txBox="1"/>
          <p:nvPr/>
        </p:nvSpPr>
        <p:spPr>
          <a:xfrm>
            <a:off x="4727848" y="6309320"/>
            <a:ext cx="2138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Cross section of DAQ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AEBFE3B-6D07-4E2E-BAF4-B2BA96F0B207}"/>
              </a:ext>
            </a:extLst>
          </p:cNvPr>
          <p:cNvSpPr txBox="1"/>
          <p:nvPr/>
        </p:nvSpPr>
        <p:spPr>
          <a:xfrm>
            <a:off x="8244064" y="6124654"/>
            <a:ext cx="2611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Gap errors between poles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F455BD1-8C6B-4B7A-AC63-0F345AD4D09F}"/>
              </a:ext>
            </a:extLst>
          </p:cNvPr>
          <p:cNvSpPr txBox="1"/>
          <p:nvPr/>
        </p:nvSpPr>
        <p:spPr>
          <a:xfrm>
            <a:off x="740473" y="6309320"/>
            <a:ext cx="1211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Iron model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21033B2-3F64-4D66-B27F-47ED6D39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95282" y="6243163"/>
            <a:ext cx="2844800" cy="365125"/>
          </a:xfrm>
        </p:spPr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AC390B92-F607-498D-9989-A2335CCFBD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8022" y="2848913"/>
            <a:ext cx="3898551" cy="333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22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966BE40C-4E30-480D-A642-B541A3C382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Field measurements</a:t>
            </a:r>
            <a:r>
              <a:rPr lang="zh-CN" altLang="en-US" dirty="0"/>
              <a:t> </a:t>
            </a:r>
            <a:r>
              <a:rPr lang="en-US" altLang="zh-CN" dirty="0"/>
              <a:t>with</a:t>
            </a:r>
            <a:r>
              <a:rPr lang="zh-CN" altLang="en-US" dirty="0"/>
              <a:t> </a:t>
            </a:r>
            <a:r>
              <a:rPr lang="en-US" altLang="zh-CN" dirty="0"/>
              <a:t>rotating coil measurement system</a:t>
            </a:r>
          </a:p>
          <a:p>
            <a:pPr lvl="1"/>
            <a:r>
              <a:rPr lang="en-US" altLang="zh-CN" dirty="0"/>
              <a:t>Aperture A: F polarity</a:t>
            </a:r>
          </a:p>
          <a:p>
            <a:pPr lvl="1"/>
            <a:r>
              <a:rPr lang="en-US" altLang="zh-CN" dirty="0"/>
              <a:t>Aperture B: D polarity</a:t>
            </a:r>
          </a:p>
          <a:p>
            <a:pPr lvl="1"/>
            <a:endParaRPr lang="en-US" altLang="zh-CN" dirty="0"/>
          </a:p>
          <a:p>
            <a:endParaRPr lang="zh-CN" altLang="en-US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FA9C657E-38EF-41B1-995E-74F80A060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Prototype modification and field measurement results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4D67235-D863-49E1-94B9-53E89402CD27}"/>
              </a:ext>
            </a:extLst>
          </p:cNvPr>
          <p:cNvSpPr txBox="1"/>
          <p:nvPr/>
        </p:nvSpPr>
        <p:spPr>
          <a:xfrm>
            <a:off x="1991544" y="5650421"/>
            <a:ext cx="1433406" cy="369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highlight>
                  <a:srgbClr val="FFFF00"/>
                </a:highlight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Aperture A</a:t>
            </a:r>
            <a:endParaRPr lang="zh-CN" altLang="en-US" dirty="0">
              <a:highlight>
                <a:srgbClr val="FFFF00"/>
              </a:highlight>
              <a:latin typeface="Verdana" panose="020B0604030504040204" pitchFamily="34" charset="0"/>
              <a:ea typeface="黑体" panose="020106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D6B7B1B-EC22-46D9-AC49-75706884AB81}"/>
              </a:ext>
            </a:extLst>
          </p:cNvPr>
          <p:cNvSpPr txBox="1"/>
          <p:nvPr/>
        </p:nvSpPr>
        <p:spPr>
          <a:xfrm>
            <a:off x="8688288" y="5650421"/>
            <a:ext cx="1435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highlight>
                  <a:srgbClr val="FFFF00"/>
                </a:highlight>
                <a:latin typeface="Verdana" panose="020B0604030504040204" pitchFamily="34" charset="0"/>
                <a:ea typeface="Verdana" panose="020B0604030504040204" pitchFamily="34" charset="0"/>
              </a:rPr>
              <a:t>Aperture B</a:t>
            </a:r>
            <a:endParaRPr lang="zh-CN" altLang="en-US" dirty="0">
              <a:highlight>
                <a:srgbClr val="FFFF00"/>
              </a:highlight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14BDE4EF-4153-481C-925C-00D35EC02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084" y="2383944"/>
            <a:ext cx="5761449" cy="3148148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7074FA19-6126-4417-981A-96BCAF383D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84" y="2382092"/>
            <a:ext cx="5606016" cy="3150000"/>
          </a:xfrm>
          <a:prstGeom prst="rect">
            <a:avLst/>
          </a:prstGeom>
        </p:spPr>
      </p:pic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9FA7698-0443-47FB-BE06-A6D13AC55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821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8BBBCD-9003-4C10-9821-06C803F73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Prototype modification and field measurement results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C175616-FD6A-41A3-9ECD-6E55DDFE8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RCS results—Integral transfer function</a:t>
            </a:r>
          </a:p>
          <a:p>
            <a:pPr lvl="1"/>
            <a:r>
              <a:rPr lang="en-US" altLang="zh-CN" dirty="0"/>
              <a:t>GL difference in two apertures </a:t>
            </a:r>
            <a:r>
              <a:rPr lang="zh-CN" altLang="en-US" dirty="0"/>
              <a:t>：</a:t>
            </a:r>
            <a:r>
              <a:rPr lang="en-US" altLang="zh-CN" dirty="0"/>
              <a:t>&lt;0.2%</a:t>
            </a:r>
          </a:p>
          <a:p>
            <a:pPr lvl="1"/>
            <a:r>
              <a:rPr lang="en-US" altLang="zh-CN" dirty="0"/>
              <a:t>Similar transfer function in two apertures.</a:t>
            </a:r>
          </a:p>
          <a:p>
            <a:pPr lvl="1"/>
            <a:r>
              <a:rPr lang="en-US" altLang="zh-CN" dirty="0"/>
              <a:t>The efficiency is about 97.8%, not saturated.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FF68CBE-D842-4F8E-9269-8B25018DE1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2431" y="2899158"/>
            <a:ext cx="4908804" cy="33558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328C3B0-6F1F-49D7-89CD-89A8DEFF9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69" y="3429000"/>
            <a:ext cx="6163712" cy="1661646"/>
          </a:xfrm>
          <a:prstGeom prst="rect">
            <a:avLst/>
          </a:prstGeom>
        </p:spPr>
      </p:pic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0663DB-8003-444B-A73A-C2E3D6F80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978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E79EC01F-799F-4AA1-96F8-778E5CD99C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125" y="1052736"/>
            <a:ext cx="10972800" cy="5184576"/>
          </a:xfrm>
        </p:spPr>
        <p:txBody>
          <a:bodyPr/>
          <a:lstStyle/>
          <a:p>
            <a:r>
              <a:rPr lang="en-US" altLang="zh-CN" dirty="0"/>
              <a:t>Harmonics:</a:t>
            </a:r>
          </a:p>
          <a:p>
            <a:pPr lvl="1"/>
            <a:r>
              <a:rPr lang="en-US" altLang="zh-CN" dirty="0"/>
              <a:t>Higher harmonics: less than 3 units, except sextupole component.</a:t>
            </a:r>
          </a:p>
          <a:p>
            <a:pPr lvl="1"/>
            <a:r>
              <a:rPr lang="zh-CN" altLang="en-US" dirty="0"/>
              <a:t> </a:t>
            </a:r>
            <a:r>
              <a:rPr lang="en-US" altLang="zh-CN" dirty="0"/>
              <a:t>Possible reasons:</a:t>
            </a:r>
          </a:p>
          <a:p>
            <a:pPr lvl="2"/>
            <a:r>
              <a:rPr lang="en-US" altLang="zh-CN" dirty="0"/>
              <a:t>Large mechanical assemble errors;</a:t>
            </a:r>
          </a:p>
          <a:p>
            <a:pPr lvl="2"/>
            <a:r>
              <a:rPr lang="en-US" altLang="zh-CN" dirty="0"/>
              <a:t>Iron deformation;</a:t>
            </a:r>
          </a:p>
          <a:p>
            <a:pPr lvl="2"/>
            <a:r>
              <a:rPr lang="en-US" altLang="zh-CN" dirty="0"/>
              <a:t>Cross talk effect is not compensated completely.</a:t>
            </a:r>
          </a:p>
          <a:p>
            <a:pPr lvl="2"/>
            <a:endParaRPr lang="en-US" altLang="zh-CN" dirty="0"/>
          </a:p>
          <a:p>
            <a:pPr lvl="1"/>
            <a:r>
              <a:rPr lang="en-US" altLang="zh-CN" dirty="0"/>
              <a:t>Possible solutions:</a:t>
            </a:r>
          </a:p>
          <a:p>
            <a:pPr lvl="2"/>
            <a:r>
              <a:rPr lang="en-US" altLang="zh-CN" dirty="0"/>
              <a:t>Adjust the compensate blocks.</a:t>
            </a:r>
          </a:p>
          <a:p>
            <a:pPr lvl="2"/>
            <a:r>
              <a:rPr lang="en-US" altLang="zh-CN" dirty="0"/>
              <a:t>Magic finger to adjust the field.</a:t>
            </a:r>
          </a:p>
          <a:p>
            <a:pPr lvl="1"/>
            <a:endParaRPr lang="en-US" altLang="zh-CN" dirty="0"/>
          </a:p>
          <a:p>
            <a:pPr lvl="2"/>
            <a:endParaRPr lang="en-US" altLang="zh-CN" dirty="0"/>
          </a:p>
          <a:p>
            <a:endParaRPr lang="zh-CN" altLang="en-US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FD9F3997-0C1E-4594-B6B8-9677E93FC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Prototype modification and field measurement results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99A2C16-6A3E-442A-AA76-A96ABFA68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2CE34AA-CAE9-462E-8EE2-17504A89D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2024" y="2420888"/>
            <a:ext cx="5183371" cy="309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61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E376E71F-F2F6-49DD-9058-D8F2D0FD125F}"/>
              </a:ext>
            </a:extLst>
          </p:cNvPr>
          <p:cNvGrpSpPr/>
          <p:nvPr/>
        </p:nvGrpSpPr>
        <p:grpSpPr>
          <a:xfrm>
            <a:off x="7392144" y="1063177"/>
            <a:ext cx="4500000" cy="2638134"/>
            <a:chOff x="7392144" y="1063177"/>
            <a:chExt cx="4500000" cy="2638134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4E6C4A3C-A4B9-4D19-B849-99D86A8F4F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92144" y="1063177"/>
              <a:ext cx="4500000" cy="2638134"/>
            </a:xfrm>
            <a:prstGeom prst="rect">
              <a:avLst/>
            </a:prstGeom>
          </p:spPr>
        </p:pic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A0EC0C26-6F3B-4EA8-A804-755EB139EB84}"/>
                </a:ext>
              </a:extLst>
            </p:cNvPr>
            <p:cNvSpPr txBox="1"/>
            <p:nvPr/>
          </p:nvSpPr>
          <p:spPr>
            <a:xfrm>
              <a:off x="8756481" y="1121652"/>
              <a:ext cx="1771325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X0 shift with I</a:t>
              </a:r>
              <a:endParaRPr lang="zh-CN" altLang="en-US" dirty="0"/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:a16="http://schemas.microsoft.com/office/drawing/2014/main" id="{147784AC-B4E5-450D-9DEE-5AA7431B1B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2144" y="3728880"/>
            <a:ext cx="4243184" cy="2987299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2866F551-329F-4418-A4BF-C4F9B6EF3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Prototype modification and field measurement results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7260779-6B9F-4A31-9E7E-0C3F5C260F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856" y="1063177"/>
            <a:ext cx="10972800" cy="5184576"/>
          </a:xfrm>
        </p:spPr>
        <p:txBody>
          <a:bodyPr/>
          <a:lstStyle/>
          <a:p>
            <a:r>
              <a:rPr lang="en-US" altLang="zh-CN" dirty="0"/>
              <a:t>Shift of magnetic center with energy</a:t>
            </a:r>
          </a:p>
          <a:p>
            <a:pPr lvl="1"/>
            <a:r>
              <a:rPr lang="en-US" altLang="zh-CN" dirty="0"/>
              <a:t>X0_A varies 0.056mm</a:t>
            </a:r>
            <a:r>
              <a:rPr lang="zh-CN" altLang="en-US" dirty="0"/>
              <a:t>，</a:t>
            </a:r>
            <a:r>
              <a:rPr lang="en-US" altLang="zh-CN" dirty="0"/>
              <a:t>X0_B</a:t>
            </a:r>
            <a:r>
              <a:rPr lang="zh-CN" altLang="en-US" dirty="0"/>
              <a:t> </a:t>
            </a:r>
            <a:r>
              <a:rPr lang="en-US" altLang="zh-CN" dirty="0"/>
              <a:t>varies 0.105mm</a:t>
            </a:r>
          </a:p>
          <a:p>
            <a:pPr lvl="1"/>
            <a:r>
              <a:rPr lang="en-US" altLang="zh-CN" dirty="0"/>
              <a:t>Possible reason: incomplete compensation; </a:t>
            </a:r>
          </a:p>
          <a:p>
            <a:pPr marL="457200" lvl="1" indent="0">
              <a:buNone/>
            </a:pPr>
            <a:r>
              <a:rPr lang="en-US" altLang="zh-CN" dirty="0"/>
              <a:t>iron properties different.</a:t>
            </a:r>
          </a:p>
          <a:p>
            <a:pPr lvl="1"/>
            <a:endParaRPr lang="en-US" altLang="zh-CN" dirty="0"/>
          </a:p>
          <a:p>
            <a:pPr lvl="1"/>
            <a:r>
              <a:rPr lang="en-US" altLang="zh-CN" dirty="0"/>
              <a:t>Y0_A</a:t>
            </a:r>
            <a:r>
              <a:rPr lang="zh-CN" altLang="en-US" dirty="0"/>
              <a:t> </a:t>
            </a:r>
            <a:r>
              <a:rPr lang="en-US" altLang="zh-CN" dirty="0"/>
              <a:t>varies 0.04mm</a:t>
            </a:r>
          </a:p>
          <a:p>
            <a:pPr lvl="1"/>
            <a:r>
              <a:rPr lang="en-US" altLang="zh-CN" dirty="0"/>
              <a:t>Possible reason: Busbars’ location.</a:t>
            </a:r>
          </a:p>
          <a:p>
            <a:pPr lvl="2"/>
            <a:endParaRPr lang="en-US" altLang="zh-CN" dirty="0"/>
          </a:p>
          <a:p>
            <a:pPr lvl="1"/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AE078C5-ACED-4FAA-9188-CF49C85806F0}"/>
              </a:ext>
            </a:extLst>
          </p:cNvPr>
          <p:cNvSpPr txBox="1"/>
          <p:nvPr/>
        </p:nvSpPr>
        <p:spPr>
          <a:xfrm>
            <a:off x="10640949" y="112975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Before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07083BE-7624-45B0-94D9-88A7E59DF0B4}"/>
              </a:ext>
            </a:extLst>
          </p:cNvPr>
          <p:cNvSpPr txBox="1"/>
          <p:nvPr/>
        </p:nvSpPr>
        <p:spPr>
          <a:xfrm>
            <a:off x="10756140" y="4460267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Modified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5B99A1B-B0B1-405B-BFB9-256F4A5EF7F1}"/>
              </a:ext>
            </a:extLst>
          </p:cNvPr>
          <p:cNvSpPr txBox="1"/>
          <p:nvPr/>
        </p:nvSpPr>
        <p:spPr>
          <a:xfrm>
            <a:off x="8328248" y="1844824"/>
            <a:ext cx="1430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/>
              <a:t>dx_A</a:t>
            </a:r>
            <a:r>
              <a:rPr lang="en-US" altLang="zh-CN" dirty="0"/>
              <a:t>=1.7mm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E880636-CE72-4CF6-8036-710A76CABB95}"/>
              </a:ext>
            </a:extLst>
          </p:cNvPr>
          <p:cNvSpPr txBox="1"/>
          <p:nvPr/>
        </p:nvSpPr>
        <p:spPr>
          <a:xfrm>
            <a:off x="8256240" y="3115343"/>
            <a:ext cx="1422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/>
              <a:t>dx_B</a:t>
            </a:r>
            <a:r>
              <a:rPr lang="en-US" altLang="zh-CN" dirty="0"/>
              <a:t>=2.0mm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2E95FFE2-7661-42D1-8E7B-D0B0F6EF78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408" y="4111532"/>
            <a:ext cx="5800362" cy="1549715"/>
          </a:xfrm>
          <a:prstGeom prst="rect">
            <a:avLst/>
          </a:prstGeom>
        </p:spPr>
      </p:pic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BAA5043-2CC3-4EE7-8151-B6A0143B6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198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B5FEFAB0-3E74-4982-BC3F-FC99089D2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2" y="1044887"/>
            <a:ext cx="10972800" cy="5184576"/>
          </a:xfrm>
        </p:spPr>
        <p:txBody>
          <a:bodyPr/>
          <a:lstStyle/>
          <a:p>
            <a:r>
              <a:rPr lang="en-US" altLang="zh-CN" dirty="0"/>
              <a:t>Two single aperture </a:t>
            </a:r>
            <a:r>
              <a:rPr lang="en-US" altLang="zh-CN" dirty="0" err="1"/>
              <a:t>sextupoles</a:t>
            </a:r>
            <a:r>
              <a:rPr lang="en-US" altLang="zh-CN" dirty="0"/>
              <a:t> are installed side by side.</a:t>
            </a:r>
          </a:p>
          <a:p>
            <a:pPr lvl="1"/>
            <a:r>
              <a:rPr lang="en-US" altLang="zh-CN" dirty="0"/>
              <a:t>Core size is limited by the 350mm beam center separation.</a:t>
            </a:r>
          </a:p>
          <a:p>
            <a:pPr lvl="1"/>
            <a:r>
              <a:rPr lang="en-US" altLang="zh-CN" dirty="0"/>
              <a:t>Use copper for coils &amp; enlarge the cross section as much as possible.</a:t>
            </a:r>
          </a:p>
          <a:p>
            <a:pPr lvl="1"/>
            <a:r>
              <a:rPr lang="en-US" altLang="zh-CN" dirty="0"/>
              <a:t>10mm gap between two magnets but the cross talk can be ignored.</a:t>
            </a:r>
          </a:p>
          <a:p>
            <a:pPr lvl="1"/>
            <a:r>
              <a:rPr lang="en-US" altLang="zh-CN" dirty="0"/>
              <a:t>Field Strength: 192 T/m</a:t>
            </a:r>
            <a:r>
              <a:rPr lang="en-US" altLang="zh-CN" baseline="30000" dirty="0"/>
              <a:t>2</a:t>
            </a:r>
            <a:r>
              <a:rPr lang="en-US" altLang="zh-CN" dirty="0"/>
              <a:t> @45GeV to 760 T/m</a:t>
            </a:r>
            <a:r>
              <a:rPr lang="en-US" altLang="zh-CN" baseline="30000" dirty="0"/>
              <a:t>2</a:t>
            </a:r>
            <a:r>
              <a:rPr lang="en-US" altLang="zh-CN" dirty="0"/>
              <a:t> @180GeV</a:t>
            </a:r>
          </a:p>
          <a:p>
            <a:pPr lvl="1"/>
            <a:r>
              <a:rPr lang="en-US" altLang="zh-CN" dirty="0"/>
              <a:t>Wedge-shaped magnetic poles are used to reduce magnetic pole saturation and improve excitation efficiency.</a:t>
            </a:r>
          </a:p>
          <a:p>
            <a:pPr lvl="1"/>
            <a:endParaRPr lang="en-US" altLang="zh-CN" dirty="0"/>
          </a:p>
          <a:p>
            <a:r>
              <a:rPr lang="en-US" altLang="zh-CN" dirty="0"/>
              <a:t>Further design will be done according to the new specifications.</a:t>
            </a:r>
          </a:p>
          <a:p>
            <a:pPr lvl="1"/>
            <a:r>
              <a:rPr lang="en-US" altLang="zh-CN" dirty="0"/>
              <a:t>3D work ongoing</a:t>
            </a:r>
          </a:p>
          <a:p>
            <a:pPr lvl="1"/>
            <a:r>
              <a:rPr lang="en-US" altLang="zh-CN" dirty="0"/>
              <a:t>Structural analysis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BAAE358B-411F-487D-BEA7-7FF84DCB9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Sextupole magnet design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06A4B9B-4B1A-46CD-AE16-9CA21ED31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E9EBDD0-19B0-40AC-9224-BC3B7BE87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2846" y="1087709"/>
            <a:ext cx="3239154" cy="182113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2853209A-047C-40A5-AB63-5DFA506D0099}"/>
              </a:ext>
            </a:extLst>
          </p:cNvPr>
          <p:cNvSpPr txBox="1"/>
          <p:nvPr/>
        </p:nvSpPr>
        <p:spPr>
          <a:xfrm>
            <a:off x="10284523" y="1044887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CDR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44C5EB8-141B-4275-898B-CE8E49C4B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6360" y="3615251"/>
            <a:ext cx="2632367" cy="261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0932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64A10C7B-D5F3-4152-BB12-3EBDEC824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52736"/>
            <a:ext cx="11319048" cy="5184576"/>
          </a:xfrm>
        </p:spPr>
        <p:txBody>
          <a:bodyPr/>
          <a:lstStyle/>
          <a:p>
            <a:r>
              <a:rPr lang="en-US" altLang="zh-CN" sz="2000" dirty="0"/>
              <a:t>A full-scale DAD prototype is built. The field measurement will be done to test the magnet and mechanical design.</a:t>
            </a:r>
          </a:p>
          <a:p>
            <a:r>
              <a:rPr lang="en-US" altLang="zh-CN" sz="2000" dirty="0"/>
              <a:t>Optimization of the DAQ is used to address the magnetic axis shift, and has a good effect. Further optimization will be done to adjust the multipoles: adjust the gap height of the center shim, to compensate the cross talk effect; or add trim coils or use the correctors to adjust the x0 shift at different energies.</a:t>
            </a:r>
          </a:p>
          <a:p>
            <a:r>
              <a:rPr lang="en-US" altLang="zh-CN" sz="2000" dirty="0" err="1"/>
              <a:t>Sextupoles</a:t>
            </a:r>
            <a:r>
              <a:rPr lang="en-US" altLang="zh-CN" sz="2000" dirty="0"/>
              <a:t> will be further designed and optimized.</a:t>
            </a:r>
            <a:r>
              <a:rPr lang="en-US" altLang="zh-CN" dirty="0"/>
              <a:t>   </a:t>
            </a:r>
          </a:p>
          <a:p>
            <a:endParaRPr lang="en-US" altLang="zh-CN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85DFEDA1-3CA3-4057-A2B8-051F3CE31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Summary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37D68A0-A9F0-4CCC-95E4-74B22B221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5876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sz="6000" dirty="0"/>
              <a:t>Thanks for your attention!</a:t>
            </a:r>
            <a:endParaRPr lang="zh-CN" altLang="en-US" sz="6000" dirty="0"/>
          </a:p>
        </p:txBody>
      </p:sp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9912E01B-08B3-4E51-96FA-FF2EC986D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79306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蓝色模板1.potx" id="{3EFF5B8A-3744-4F50-9141-5F5AF1483C88}" vid="{80960B81-4B85-47D9-B032-DE1DEC63BA0E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蓝色模板1.potx" id="{92B4EC0F-C3DC-4C45-A3F4-EEB94B5A0168}" vid="{F08DFE11-06AE-4EB2-9986-B71EC3124027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蓝色模板1</Template>
  <TotalTime>6167</TotalTime>
  <Words>1246</Words>
  <Application>Microsoft Office PowerPoint</Application>
  <PresentationFormat>宽屏</PresentationFormat>
  <Paragraphs>216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MS Mincho</vt:lpstr>
      <vt:lpstr>黑体</vt:lpstr>
      <vt:lpstr>宋体</vt:lpstr>
      <vt:lpstr>微软雅黑</vt:lpstr>
      <vt:lpstr>Arial</vt:lpstr>
      <vt:lpstr>Arial Rounded MT Bold</vt:lpstr>
      <vt:lpstr>Calibri</vt:lpstr>
      <vt:lpstr>Tahoma</vt:lpstr>
      <vt:lpstr>Times New Roman</vt:lpstr>
      <vt:lpstr>Verdana</vt:lpstr>
      <vt:lpstr>Wingdings</vt:lpstr>
      <vt:lpstr>Office 主题</vt:lpstr>
      <vt:lpstr>1_Office 主题</vt:lpstr>
      <vt:lpstr>PowerPoint 演示文稿</vt:lpstr>
      <vt:lpstr>Outline</vt:lpstr>
      <vt:lpstr>Dual aperture dipole magnet design</vt:lpstr>
      <vt:lpstr>Full-scale dual aperture dipole prototype (DAD)</vt:lpstr>
      <vt:lpstr>Full-scale dual aperture dipole prototype (DAD)</vt:lpstr>
      <vt:lpstr>DAQ parameters and first prototype </vt:lpstr>
      <vt:lpstr>DAQ parameters and first prototype </vt:lpstr>
      <vt:lpstr>Preliminary field results of the first prototype </vt:lpstr>
      <vt:lpstr>DAQ parameters and first prototype </vt:lpstr>
      <vt:lpstr>Alternative design schemes</vt:lpstr>
      <vt:lpstr>Optimization of the first prototype</vt:lpstr>
      <vt:lpstr>Modified DAQ prototype</vt:lpstr>
      <vt:lpstr>Prototype modification and field measurement results</vt:lpstr>
      <vt:lpstr>Prototype modification and field measurement results</vt:lpstr>
      <vt:lpstr>Prototype modification and field measurement results</vt:lpstr>
      <vt:lpstr>Prototype modification and field measurement results</vt:lpstr>
      <vt:lpstr>Prototype modification and field measurement results</vt:lpstr>
      <vt:lpstr>Sextupole magnet design</vt:lpstr>
      <vt:lpstr>Summary</vt:lpstr>
      <vt:lpstr>Thanks for your attention!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progress of the twin aperture magnets</dc:title>
  <dc:creator>ym</dc:creator>
  <cp:lastModifiedBy>yangmei</cp:lastModifiedBy>
  <cp:revision>238</cp:revision>
  <cp:lastPrinted>2013-10-17T01:59:13Z</cp:lastPrinted>
  <dcterms:created xsi:type="dcterms:W3CDTF">2021-06-21T06:39:39Z</dcterms:created>
  <dcterms:modified xsi:type="dcterms:W3CDTF">2022-10-25T04:45:48Z</dcterms:modified>
</cp:coreProperties>
</file>