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58" r:id="rId2"/>
    <p:sldId id="359" r:id="rId3"/>
    <p:sldId id="364" r:id="rId4"/>
    <p:sldId id="396" r:id="rId5"/>
    <p:sldId id="369" r:id="rId6"/>
    <p:sldId id="386" r:id="rId7"/>
    <p:sldId id="385" r:id="rId8"/>
    <p:sldId id="398" r:id="rId9"/>
    <p:sldId id="400" r:id="rId10"/>
    <p:sldId id="373" r:id="rId11"/>
    <p:sldId id="399" r:id="rId12"/>
    <p:sldId id="401" r:id="rId13"/>
    <p:sldId id="402" r:id="rId14"/>
    <p:sldId id="403" r:id="rId15"/>
    <p:sldId id="404" r:id="rId16"/>
    <p:sldId id="405" r:id="rId17"/>
    <p:sldId id="406" r:id="rId18"/>
    <p:sldId id="353" r:id="rId19"/>
    <p:sldId id="379" r:id="rId20"/>
    <p:sldId id="378" r:id="rId21"/>
    <p:sldId id="407" r:id="rId22"/>
    <p:sldId id="383" r:id="rId23"/>
    <p:sldId id="361" r:id="rId24"/>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469" autoAdjust="0"/>
    <p:restoredTop sz="94660"/>
  </p:normalViewPr>
  <p:slideViewPr>
    <p:cSldViewPr snapToGrid="0">
      <p:cViewPr varScale="1">
        <p:scale>
          <a:sx n="64" d="100"/>
          <a:sy n="64" d="100"/>
        </p:scale>
        <p:origin x="825"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30635268-E0D5-4651-8A0D-1EF637D06372}" type="datetimeFigureOut">
              <a:rPr lang="zh-CN" altLang="en-US" smtClean="0"/>
              <a:t>2022/10/25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5293864-3DE6-45C7-8017-4BF03FB6BB8F}" type="slidenum">
              <a:rPr lang="zh-CN" altLang="en-US" smtClean="0"/>
              <a:t>‹#›</a:t>
            </a:fld>
            <a:endParaRPr lang="zh-CN" altLang="en-US"/>
          </a:p>
        </p:txBody>
      </p:sp>
    </p:spTree>
    <p:extLst>
      <p:ext uri="{BB962C8B-B14F-4D97-AF65-F5344CB8AC3E}">
        <p14:creationId xmlns:p14="http://schemas.microsoft.com/office/powerpoint/2010/main" val="35989289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0635268-E0D5-4651-8A0D-1EF637D06372}" type="datetimeFigureOut">
              <a:rPr lang="zh-CN" altLang="en-US" smtClean="0"/>
              <a:t>2022/10/25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5293864-3DE6-45C7-8017-4BF03FB6BB8F}" type="slidenum">
              <a:rPr lang="zh-CN" altLang="en-US" smtClean="0"/>
              <a:t>‹#›</a:t>
            </a:fld>
            <a:endParaRPr lang="zh-CN" altLang="en-US"/>
          </a:p>
        </p:txBody>
      </p:sp>
    </p:spTree>
    <p:extLst>
      <p:ext uri="{BB962C8B-B14F-4D97-AF65-F5344CB8AC3E}">
        <p14:creationId xmlns:p14="http://schemas.microsoft.com/office/powerpoint/2010/main" val="5742811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30635268-E0D5-4651-8A0D-1EF637D06372}" type="datetimeFigureOut">
              <a:rPr lang="zh-CN" altLang="en-US" smtClean="0"/>
              <a:t>2022/10/25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5293864-3DE6-45C7-8017-4BF03FB6BB8F}" type="slidenum">
              <a:rPr lang="zh-CN" altLang="en-US" smtClean="0"/>
              <a:t>‹#›</a:t>
            </a:fld>
            <a:endParaRPr lang="zh-CN" altLang="en-US"/>
          </a:p>
        </p:txBody>
      </p:sp>
    </p:spTree>
    <p:extLst>
      <p:ext uri="{BB962C8B-B14F-4D97-AF65-F5344CB8AC3E}">
        <p14:creationId xmlns:p14="http://schemas.microsoft.com/office/powerpoint/2010/main" val="24752921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30635268-E0D5-4651-8A0D-1EF637D06372}" type="datetimeFigureOut">
              <a:rPr lang="zh-CN" altLang="en-US" smtClean="0"/>
              <a:t>2022/10/25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5293864-3DE6-45C7-8017-4BF03FB6BB8F}" type="slidenum">
              <a:rPr lang="zh-CN" altLang="en-US" smtClean="0"/>
              <a:t>‹#›</a:t>
            </a:fld>
            <a:endParaRPr lang="zh-CN" altLang="en-US"/>
          </a:p>
        </p:txBody>
      </p:sp>
    </p:spTree>
    <p:extLst>
      <p:ext uri="{BB962C8B-B14F-4D97-AF65-F5344CB8AC3E}">
        <p14:creationId xmlns:p14="http://schemas.microsoft.com/office/powerpoint/2010/main" val="5672879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30635268-E0D5-4651-8A0D-1EF637D06372}" type="datetimeFigureOut">
              <a:rPr lang="zh-CN" altLang="en-US" smtClean="0"/>
              <a:t>2022/10/25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95293864-3DE6-45C7-8017-4BF03FB6BB8F}" type="slidenum">
              <a:rPr lang="zh-CN" altLang="en-US" smtClean="0"/>
              <a:t>‹#›</a:t>
            </a:fld>
            <a:endParaRPr lang="zh-CN" altLang="en-US"/>
          </a:p>
        </p:txBody>
      </p:sp>
    </p:spTree>
    <p:extLst>
      <p:ext uri="{BB962C8B-B14F-4D97-AF65-F5344CB8AC3E}">
        <p14:creationId xmlns:p14="http://schemas.microsoft.com/office/powerpoint/2010/main" val="23770611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30635268-E0D5-4651-8A0D-1EF637D06372}" type="datetimeFigureOut">
              <a:rPr lang="zh-CN" altLang="en-US" smtClean="0"/>
              <a:t>2022/10/25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5293864-3DE6-45C7-8017-4BF03FB6BB8F}" type="slidenum">
              <a:rPr lang="zh-CN" altLang="en-US" smtClean="0"/>
              <a:t>‹#›</a:t>
            </a:fld>
            <a:endParaRPr lang="zh-CN" altLang="en-US"/>
          </a:p>
        </p:txBody>
      </p:sp>
    </p:spTree>
    <p:extLst>
      <p:ext uri="{BB962C8B-B14F-4D97-AF65-F5344CB8AC3E}">
        <p14:creationId xmlns:p14="http://schemas.microsoft.com/office/powerpoint/2010/main" val="35554034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0635268-E0D5-4651-8A0D-1EF637D06372}" type="datetimeFigureOut">
              <a:rPr lang="zh-CN" altLang="en-US" smtClean="0"/>
              <a:t>2022/10/25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95293864-3DE6-45C7-8017-4BF03FB6BB8F}" type="slidenum">
              <a:rPr lang="zh-CN" altLang="en-US" smtClean="0"/>
              <a:t>‹#›</a:t>
            </a:fld>
            <a:endParaRPr lang="zh-CN" altLang="en-US"/>
          </a:p>
        </p:txBody>
      </p:sp>
    </p:spTree>
    <p:extLst>
      <p:ext uri="{BB962C8B-B14F-4D97-AF65-F5344CB8AC3E}">
        <p14:creationId xmlns:p14="http://schemas.microsoft.com/office/powerpoint/2010/main" val="33413104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30635268-E0D5-4651-8A0D-1EF637D06372}" type="datetimeFigureOut">
              <a:rPr lang="zh-CN" altLang="en-US" smtClean="0"/>
              <a:t>2022/10/25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5293864-3DE6-45C7-8017-4BF03FB6BB8F}" type="slidenum">
              <a:rPr lang="zh-CN" altLang="en-US" smtClean="0"/>
              <a:t>‹#›</a:t>
            </a:fld>
            <a:endParaRPr lang="zh-CN" altLang="en-US"/>
          </a:p>
        </p:txBody>
      </p:sp>
    </p:spTree>
    <p:extLst>
      <p:ext uri="{BB962C8B-B14F-4D97-AF65-F5344CB8AC3E}">
        <p14:creationId xmlns:p14="http://schemas.microsoft.com/office/powerpoint/2010/main" val="39813062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30635268-E0D5-4651-8A0D-1EF637D06372}" type="datetimeFigureOut">
              <a:rPr lang="zh-CN" altLang="en-US" smtClean="0"/>
              <a:t>2022/10/25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5293864-3DE6-45C7-8017-4BF03FB6BB8F}" type="slidenum">
              <a:rPr lang="zh-CN" altLang="en-US" smtClean="0"/>
              <a:t>‹#›</a:t>
            </a:fld>
            <a:endParaRPr lang="zh-CN" altLang="en-US"/>
          </a:p>
        </p:txBody>
      </p:sp>
    </p:spTree>
    <p:extLst>
      <p:ext uri="{BB962C8B-B14F-4D97-AF65-F5344CB8AC3E}">
        <p14:creationId xmlns:p14="http://schemas.microsoft.com/office/powerpoint/2010/main" val="19672171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0635268-E0D5-4651-8A0D-1EF637D06372}" type="datetimeFigureOut">
              <a:rPr lang="zh-CN" altLang="en-US" smtClean="0"/>
              <a:t>2022/10/25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5293864-3DE6-45C7-8017-4BF03FB6BB8F}" type="slidenum">
              <a:rPr lang="zh-CN" altLang="en-US" smtClean="0"/>
              <a:t>‹#›</a:t>
            </a:fld>
            <a:endParaRPr lang="zh-CN" altLang="en-US"/>
          </a:p>
        </p:txBody>
      </p:sp>
    </p:spTree>
    <p:extLst>
      <p:ext uri="{BB962C8B-B14F-4D97-AF65-F5344CB8AC3E}">
        <p14:creationId xmlns:p14="http://schemas.microsoft.com/office/powerpoint/2010/main" val="33530939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0635268-E0D5-4651-8A0D-1EF637D06372}" type="datetimeFigureOut">
              <a:rPr lang="zh-CN" altLang="en-US" smtClean="0"/>
              <a:t>2022/10/25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5293864-3DE6-45C7-8017-4BF03FB6BB8F}" type="slidenum">
              <a:rPr lang="zh-CN" altLang="en-US" smtClean="0"/>
              <a:t>‹#›</a:t>
            </a:fld>
            <a:endParaRPr lang="zh-CN" altLang="en-US"/>
          </a:p>
        </p:txBody>
      </p:sp>
    </p:spTree>
    <p:extLst>
      <p:ext uri="{BB962C8B-B14F-4D97-AF65-F5344CB8AC3E}">
        <p14:creationId xmlns:p14="http://schemas.microsoft.com/office/powerpoint/2010/main" val="21463082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0635268-E0D5-4651-8A0D-1EF637D06372}" type="datetimeFigureOut">
              <a:rPr lang="zh-CN" altLang="en-US" smtClean="0"/>
              <a:t>2022/10/25</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293864-3DE6-45C7-8017-4BF03FB6BB8F}" type="slidenum">
              <a:rPr lang="zh-CN" altLang="en-US" smtClean="0"/>
              <a:t>‹#›</a:t>
            </a:fld>
            <a:endParaRPr lang="zh-CN" altLang="en-US"/>
          </a:p>
        </p:txBody>
      </p:sp>
    </p:spTree>
    <p:extLst>
      <p:ext uri="{BB962C8B-B14F-4D97-AF65-F5344CB8AC3E}">
        <p14:creationId xmlns:p14="http://schemas.microsoft.com/office/powerpoint/2010/main" val="15571606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emf"/></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2.xml"/><Relationship Id="rId5" Type="http://schemas.openxmlformats.org/officeDocument/2006/relationships/image" Target="../media/image11.jpeg"/><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9.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17.emf"/></Relationships>
</file>

<file path=ppt/slides/_rels/slide10.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image" Target="../media/image18.emf"/><Relationship Id="rId1" Type="http://schemas.openxmlformats.org/officeDocument/2006/relationships/slideLayout" Target="../slideLayouts/slideLayout2.xml"/><Relationship Id="rId5" Type="http://schemas.openxmlformats.org/officeDocument/2006/relationships/image" Target="../media/image21.jpeg"/><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image" Target="../media/image25.emf"/><Relationship Id="rId4" Type="http://schemas.openxmlformats.org/officeDocument/2006/relationships/image" Target="../media/image24.emf"/></Relationships>
</file>

<file path=ppt/slides/_rels/slide1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9.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7.xml"/><Relationship Id="rId4" Type="http://schemas.openxmlformats.org/officeDocument/2006/relationships/image" Target="../media/image32.jpeg"/></Relationships>
</file>

<file path=ppt/slides/_rels/slide1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g"/><Relationship Id="rId1" Type="http://schemas.openxmlformats.org/officeDocument/2006/relationships/slideLayout" Target="../slideLayouts/slideLayout7.xml"/><Relationship Id="rId4" Type="http://schemas.openxmlformats.org/officeDocument/2006/relationships/image" Target="../media/image35.jpg"/></Relationships>
</file>

<file path=ppt/slides/_rels/slide1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xml"/><Relationship Id="rId4" Type="http://schemas.openxmlformats.org/officeDocument/2006/relationships/image" Target="../media/image38.jpeg"/></Relationships>
</file>

<file path=ppt/slides/_rels/slide17.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7.xml"/><Relationship Id="rId4" Type="http://schemas.openxmlformats.org/officeDocument/2006/relationships/image" Target="../media/image41.jpeg"/></Relationships>
</file>

<file path=ppt/slides/_rels/slide18.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emf"/><Relationship Id="rId1" Type="http://schemas.openxmlformats.org/officeDocument/2006/relationships/slideLayout" Target="../slideLayouts/slideLayout7.xml"/><Relationship Id="rId4" Type="http://schemas.openxmlformats.org/officeDocument/2006/relationships/image" Target="../media/image45.jpeg"/></Relationships>
</file>

<file path=ppt/slides/_rels/slide20.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7.xml"/><Relationship Id="rId5" Type="http://schemas.openxmlformats.org/officeDocument/2006/relationships/image" Target="../media/image51.png"/><Relationship Id="rId4" Type="http://schemas.openxmlformats.org/officeDocument/2006/relationships/image" Target="../media/image50.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ormAutofit/>
          </a:bodyPr>
          <a:lstStyle/>
          <a:p>
            <a:r>
              <a:rPr lang="en-US" altLang="zh-CN" sz="4800" b="1" dirty="0" smtClean="0"/>
              <a:t>CEPC Magnet Design and R &amp; D in Booster Ring</a:t>
            </a:r>
            <a:r>
              <a:rPr lang="en-US" altLang="zh-CN" dirty="0" smtClean="0"/>
              <a:t/>
            </a:r>
            <a:br>
              <a:rPr lang="en-US" altLang="zh-CN" dirty="0" smtClean="0"/>
            </a:br>
            <a:endParaRPr lang="zh-CN" altLang="en-US" dirty="0"/>
          </a:p>
        </p:txBody>
      </p:sp>
      <p:sp>
        <p:nvSpPr>
          <p:cNvPr id="3" name="副标题 2"/>
          <p:cNvSpPr>
            <a:spLocks noGrp="1"/>
          </p:cNvSpPr>
          <p:nvPr>
            <p:ph type="subTitle" idx="1"/>
          </p:nvPr>
        </p:nvSpPr>
        <p:spPr>
          <a:xfrm>
            <a:off x="1524000" y="4114102"/>
            <a:ext cx="9144000" cy="1655762"/>
          </a:xfrm>
        </p:spPr>
        <p:txBody>
          <a:bodyPr>
            <a:normAutofit lnSpcReduction="10000"/>
          </a:bodyPr>
          <a:lstStyle/>
          <a:p>
            <a:r>
              <a:rPr lang="en-US" altLang="zh-CN" dirty="0" smtClean="0"/>
              <a:t>Wen Kang</a:t>
            </a:r>
          </a:p>
          <a:p>
            <a:endParaRPr lang="en-US" altLang="zh-CN" dirty="0" smtClean="0"/>
          </a:p>
          <a:p>
            <a:r>
              <a:rPr lang="en-US" altLang="zh-CN" dirty="0" smtClean="0"/>
              <a:t>The 2022 </a:t>
            </a:r>
            <a:r>
              <a:rPr lang="en-US" altLang="zh-CN" dirty="0"/>
              <a:t>I</a:t>
            </a:r>
            <a:r>
              <a:rPr lang="en-US" altLang="zh-CN" dirty="0" smtClean="0"/>
              <a:t>nternational Workshop on High Energy CEPC</a:t>
            </a:r>
          </a:p>
          <a:p>
            <a:r>
              <a:rPr lang="en-US" altLang="zh-CN" dirty="0" smtClean="0"/>
              <a:t>2022-10</a:t>
            </a:r>
            <a:endParaRPr lang="zh-CN" altLang="en-US" dirty="0"/>
          </a:p>
        </p:txBody>
      </p:sp>
    </p:spTree>
    <p:extLst>
      <p:ext uri="{BB962C8B-B14F-4D97-AF65-F5344CB8AC3E}">
        <p14:creationId xmlns:p14="http://schemas.microsoft.com/office/powerpoint/2010/main" val="10617449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a:xfrm>
            <a:off x="1672828" y="166116"/>
            <a:ext cx="8437562" cy="647700"/>
          </a:xfrm>
          <a:prstGeom prst="rect">
            <a:avLst/>
          </a:prstGeom>
        </p:spPr>
        <p:txBody>
          <a:bodyPr vert="horz" lIns="91440" tIns="45720" rIns="91440" bIns="45720" rtlCol="0" anchor="ctr">
            <a:normAutofit/>
          </a:bodyPr>
          <a:lstStyle/>
          <a:p>
            <a:pPr algn="ctr">
              <a:spcBef>
                <a:spcPct val="0"/>
              </a:spcBef>
              <a:defRPr/>
            </a:pPr>
            <a:r>
              <a:rPr lang="en-US" altLang="zh-CN" sz="3200" b="1" dirty="0" smtClean="0">
                <a:solidFill>
                  <a:srgbClr val="FF0000"/>
                </a:solidFill>
                <a:ea typeface="+mj-ea"/>
                <a:cs typeface="+mj-cs"/>
              </a:rPr>
              <a:t>Contents</a:t>
            </a:r>
            <a:endParaRPr lang="en-US" altLang="zh-CN" sz="3200" b="1" dirty="0">
              <a:solidFill>
                <a:srgbClr val="FF0000"/>
              </a:solidFill>
              <a:ea typeface="+mj-ea"/>
              <a:cs typeface="+mj-cs"/>
            </a:endParaRPr>
          </a:p>
        </p:txBody>
      </p:sp>
      <p:sp>
        <p:nvSpPr>
          <p:cNvPr id="8" name="副标题 2"/>
          <p:cNvSpPr>
            <a:spLocks noGrp="1"/>
          </p:cNvSpPr>
          <p:nvPr>
            <p:ph type="subTitle" idx="1"/>
          </p:nvPr>
        </p:nvSpPr>
        <p:spPr>
          <a:xfrm>
            <a:off x="1770966" y="1654880"/>
            <a:ext cx="8979981" cy="4521680"/>
          </a:xfrm>
        </p:spPr>
        <p:txBody>
          <a:bodyPr>
            <a:noAutofit/>
          </a:bodyPr>
          <a:lstStyle/>
          <a:p>
            <a:pPr marL="457200" indent="-457200" algn="just">
              <a:spcBef>
                <a:spcPts val="1200"/>
              </a:spcBef>
              <a:buClr>
                <a:srgbClr val="FF0000"/>
              </a:buClr>
              <a:buFont typeface="Wingdings" pitchFamily="2" charset="2"/>
              <a:buChar char="Ø"/>
            </a:pPr>
            <a:r>
              <a:rPr lang="en-US" altLang="zh-CN" sz="2800" b="1" dirty="0">
                <a:solidFill>
                  <a:srgbClr val="0000FF"/>
                </a:solidFill>
                <a:ea typeface="华文楷体"/>
                <a:cs typeface="Times New Roman" pitchFamily="18" charset="0"/>
              </a:rPr>
              <a:t>Specifications and subscale prototype magnets</a:t>
            </a:r>
          </a:p>
          <a:p>
            <a:pPr marL="457200" indent="-457200" algn="l">
              <a:lnSpc>
                <a:spcPct val="110000"/>
              </a:lnSpc>
              <a:buClr>
                <a:srgbClr val="FF0000"/>
              </a:buClr>
              <a:buFont typeface="Wingdings" panose="05000000000000000000" pitchFamily="2" charset="2"/>
              <a:buChar char="Ø"/>
            </a:pPr>
            <a:r>
              <a:rPr lang="en-US" altLang="zh-CN" sz="2800" b="1" dirty="0" smtClean="0">
                <a:solidFill>
                  <a:srgbClr val="0000FF"/>
                </a:solidFill>
                <a:ea typeface="华文楷体"/>
                <a:cs typeface="Times New Roman" pitchFamily="18" charset="0"/>
              </a:rPr>
              <a:t>R &amp; D status of </a:t>
            </a:r>
            <a:r>
              <a:rPr lang="en-US" altLang="zh-CN" sz="2800" b="1" dirty="0">
                <a:solidFill>
                  <a:srgbClr val="0000FF"/>
                </a:solidFill>
                <a:ea typeface="华文楷体"/>
                <a:cs typeface="Times New Roman" pitchFamily="18" charset="0"/>
              </a:rPr>
              <a:t>the full-scale </a:t>
            </a:r>
            <a:r>
              <a:rPr lang="en-US" altLang="zh-CN" sz="2800" b="1" dirty="0" smtClean="0">
                <a:solidFill>
                  <a:srgbClr val="0000FF"/>
                </a:solidFill>
                <a:ea typeface="华文楷体"/>
                <a:cs typeface="Times New Roman" pitchFamily="18" charset="0"/>
              </a:rPr>
              <a:t>CT </a:t>
            </a:r>
            <a:r>
              <a:rPr lang="en-US" altLang="zh-CN" sz="2800" b="1" dirty="0">
                <a:solidFill>
                  <a:srgbClr val="0000FF"/>
                </a:solidFill>
                <a:ea typeface="华文楷体"/>
                <a:cs typeface="Times New Roman" pitchFamily="18" charset="0"/>
              </a:rPr>
              <a:t>coil dipole </a:t>
            </a:r>
            <a:r>
              <a:rPr lang="en-US" altLang="zh-CN" sz="2800" b="1" dirty="0" smtClean="0">
                <a:solidFill>
                  <a:srgbClr val="0000FF"/>
                </a:solidFill>
                <a:ea typeface="华文楷体"/>
                <a:cs typeface="Times New Roman" pitchFamily="18" charset="0"/>
              </a:rPr>
              <a:t>magnet</a:t>
            </a:r>
          </a:p>
          <a:p>
            <a:pPr marL="457200" indent="-457200" algn="l">
              <a:lnSpc>
                <a:spcPct val="110000"/>
              </a:lnSpc>
              <a:buClr>
                <a:srgbClr val="FF0000"/>
              </a:buClr>
              <a:buFont typeface="Wingdings" panose="05000000000000000000" pitchFamily="2" charset="2"/>
              <a:buChar char="Ø"/>
            </a:pPr>
            <a:r>
              <a:rPr lang="en-US" altLang="zh-CN" sz="2800" b="1" dirty="0">
                <a:solidFill>
                  <a:srgbClr val="0000FF"/>
                </a:solidFill>
                <a:ea typeface="华文楷体"/>
                <a:cs typeface="Times New Roman" pitchFamily="18" charset="0"/>
              </a:rPr>
              <a:t>R &amp; D status of the full-scale </a:t>
            </a:r>
            <a:r>
              <a:rPr lang="en-US" altLang="zh-CN" sz="2800" b="1" dirty="0" smtClean="0">
                <a:solidFill>
                  <a:srgbClr val="0000FF"/>
                </a:solidFill>
                <a:ea typeface="华文楷体"/>
                <a:cs typeface="Times New Roman" pitchFamily="18" charset="0"/>
              </a:rPr>
              <a:t>iron-core dipole magnet</a:t>
            </a:r>
            <a:endParaRPr lang="en-US" altLang="zh-CN" sz="2800" b="1" dirty="0">
              <a:solidFill>
                <a:srgbClr val="0000FF"/>
              </a:solidFill>
              <a:ea typeface="华文楷体"/>
              <a:cs typeface="Times New Roman" pitchFamily="18" charset="0"/>
            </a:endParaRPr>
          </a:p>
          <a:p>
            <a:pPr marL="457200" indent="-457200" algn="l">
              <a:lnSpc>
                <a:spcPct val="110000"/>
              </a:lnSpc>
              <a:buClr>
                <a:srgbClr val="FF0000"/>
              </a:buClr>
              <a:buFont typeface="Wingdings" panose="05000000000000000000" pitchFamily="2" charset="2"/>
              <a:buChar char="Ø"/>
            </a:pPr>
            <a:r>
              <a:rPr lang="en-US" altLang="zh-CN" sz="2800" b="1" dirty="0" smtClean="0">
                <a:solidFill>
                  <a:srgbClr val="0000FF"/>
                </a:solidFill>
                <a:ea typeface="华文楷体"/>
                <a:cs typeface="Times New Roman" pitchFamily="18" charset="0"/>
              </a:rPr>
              <a:t>Status of the field measurement system</a:t>
            </a:r>
            <a:endParaRPr lang="en-US" altLang="zh-CN" sz="2800" b="1" dirty="0">
              <a:solidFill>
                <a:srgbClr val="0000FF"/>
              </a:solidFill>
              <a:ea typeface="华文楷体"/>
              <a:cs typeface="Times New Roman" pitchFamily="18" charset="0"/>
            </a:endParaRPr>
          </a:p>
          <a:p>
            <a:pPr marL="457200" indent="-457200" algn="l">
              <a:lnSpc>
                <a:spcPct val="110000"/>
              </a:lnSpc>
              <a:buClr>
                <a:srgbClr val="FF0000"/>
              </a:buClr>
              <a:buFont typeface="Wingdings" panose="05000000000000000000" pitchFamily="2" charset="2"/>
              <a:buChar char="Ø"/>
            </a:pPr>
            <a:r>
              <a:rPr lang="en-US" altLang="zh-CN" sz="2800" b="1" dirty="0" smtClean="0">
                <a:solidFill>
                  <a:srgbClr val="0000FF"/>
                </a:solidFill>
                <a:ea typeface="华文楷体"/>
                <a:cs typeface="Times New Roman" pitchFamily="18" charset="0"/>
              </a:rPr>
              <a:t>Summary</a:t>
            </a:r>
            <a:endParaRPr lang="en-US" altLang="zh-CN" sz="2800" b="1" dirty="0">
              <a:solidFill>
                <a:srgbClr val="0000FF"/>
              </a:solidFill>
              <a:ea typeface="华文楷体"/>
              <a:cs typeface="Times New Roman" pitchFamily="18" charset="0"/>
            </a:endParaRPr>
          </a:p>
        </p:txBody>
      </p:sp>
      <p:sp>
        <p:nvSpPr>
          <p:cNvPr id="5" name="Line 3"/>
          <p:cNvSpPr>
            <a:spLocks noChangeShapeType="1"/>
          </p:cNvSpPr>
          <p:nvPr/>
        </p:nvSpPr>
        <p:spPr bwMode="auto">
          <a:xfrm flipV="1">
            <a:off x="-29980" y="914399"/>
            <a:ext cx="12221979" cy="7495"/>
          </a:xfrm>
          <a:prstGeom prst="line">
            <a:avLst/>
          </a:prstGeom>
          <a:noFill/>
          <a:ln w="76200">
            <a:solidFill>
              <a:srgbClr val="FFFF00"/>
            </a:solidFill>
            <a:round/>
            <a:headEnd/>
            <a:tailEnd/>
          </a:ln>
        </p:spPr>
        <p:txBody>
          <a:bodyPr/>
          <a:lstStyle/>
          <a:p>
            <a:endParaRPr lang="zh-CN" altLang="en-US"/>
          </a:p>
        </p:txBody>
      </p:sp>
    </p:spTree>
    <p:extLst>
      <p:ext uri="{BB962C8B-B14F-4D97-AF65-F5344CB8AC3E}">
        <p14:creationId xmlns:p14="http://schemas.microsoft.com/office/powerpoint/2010/main" val="29776492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a:xfrm>
            <a:off x="1703512" y="260648"/>
            <a:ext cx="8437562" cy="647700"/>
          </a:xfrm>
          <a:prstGeom prst="rect">
            <a:avLst/>
          </a:prstGeom>
        </p:spPr>
        <p:txBody>
          <a:bodyPr vert="horz" lIns="91440" tIns="45720" rIns="91440" bIns="45720" rtlCol="0" anchor="ctr">
            <a:normAutofit/>
          </a:bodyPr>
          <a:lstStyle/>
          <a:p>
            <a:pPr algn="ctr">
              <a:spcBef>
                <a:spcPct val="0"/>
              </a:spcBef>
              <a:defRPr/>
            </a:pPr>
            <a:r>
              <a:rPr lang="en-US" altLang="zh-CN" sz="3200" b="1" dirty="0">
                <a:solidFill>
                  <a:srgbClr val="FF0000"/>
                </a:solidFill>
                <a:ea typeface="华文楷体"/>
                <a:cs typeface="Times New Roman" pitchFamily="18" charset="0"/>
              </a:rPr>
              <a:t>Specifications and </a:t>
            </a:r>
            <a:r>
              <a:rPr lang="en-US" altLang="zh-CN" sz="3200" b="1" dirty="0" smtClean="0">
                <a:solidFill>
                  <a:srgbClr val="FF0000"/>
                </a:solidFill>
                <a:ea typeface="华文楷体"/>
                <a:cs typeface="Times New Roman" pitchFamily="18" charset="0"/>
              </a:rPr>
              <a:t>subscale prototype magnets</a:t>
            </a:r>
            <a:endParaRPr lang="en-US" altLang="zh-CN" sz="3200" b="1" dirty="0">
              <a:solidFill>
                <a:srgbClr val="FF0000"/>
              </a:solidFill>
              <a:ea typeface="华文楷体"/>
              <a:cs typeface="Times New Roman" pitchFamily="18" charset="0"/>
            </a:endParaRPr>
          </a:p>
        </p:txBody>
      </p:sp>
      <p:sp>
        <p:nvSpPr>
          <p:cNvPr id="16" name="Rectangle 2"/>
          <p:cNvSpPr txBox="1">
            <a:spLocks noChangeArrowheads="1"/>
          </p:cNvSpPr>
          <p:nvPr/>
        </p:nvSpPr>
        <p:spPr>
          <a:xfrm>
            <a:off x="1398898" y="1038384"/>
            <a:ext cx="8437562" cy="647700"/>
          </a:xfrm>
          <a:prstGeom prst="rect">
            <a:avLst/>
          </a:prstGeom>
        </p:spPr>
        <p:txBody>
          <a:bodyPr vert="horz" lIns="91440" tIns="45720" rIns="91440" bIns="45720" rtlCol="0" anchor="ctr">
            <a:normAutofit/>
          </a:bodyPr>
          <a:lstStyle/>
          <a:p>
            <a:pPr algn="ctr">
              <a:spcBef>
                <a:spcPct val="0"/>
              </a:spcBef>
              <a:defRPr/>
            </a:pPr>
            <a:r>
              <a:rPr lang="en-US" altLang="zh-CN" sz="2400" b="1" dirty="0">
                <a:solidFill>
                  <a:srgbClr val="0000FF"/>
                </a:solidFill>
              </a:rPr>
              <a:t>Main Specifications of CEPCB dipole magnets</a:t>
            </a:r>
          </a:p>
        </p:txBody>
      </p:sp>
      <p:sp>
        <p:nvSpPr>
          <p:cNvPr id="15" name="Line 3"/>
          <p:cNvSpPr>
            <a:spLocks noChangeShapeType="1"/>
          </p:cNvSpPr>
          <p:nvPr/>
        </p:nvSpPr>
        <p:spPr bwMode="auto">
          <a:xfrm flipV="1">
            <a:off x="-29980" y="914399"/>
            <a:ext cx="12221979" cy="7495"/>
          </a:xfrm>
          <a:prstGeom prst="line">
            <a:avLst/>
          </a:prstGeom>
          <a:noFill/>
          <a:ln w="76200">
            <a:solidFill>
              <a:srgbClr val="FFFF00"/>
            </a:solidFill>
            <a:round/>
            <a:headEnd/>
            <a:tailEnd/>
          </a:ln>
        </p:spPr>
        <p:txBody>
          <a:bodyPr/>
          <a:lstStyle/>
          <a:p>
            <a:endParaRPr lang="zh-CN" altLang="en-US"/>
          </a:p>
        </p:txBody>
      </p:sp>
      <p:graphicFrame>
        <p:nvGraphicFramePr>
          <p:cNvPr id="17" name="表格 16"/>
          <p:cNvGraphicFramePr>
            <a:graphicFrameLocks noGrp="1"/>
          </p:cNvGraphicFramePr>
          <p:nvPr>
            <p:extLst>
              <p:ext uri="{D42A27DB-BD31-4B8C-83A1-F6EECF244321}">
                <p14:modId xmlns:p14="http://schemas.microsoft.com/office/powerpoint/2010/main" val="2266111080"/>
              </p:ext>
            </p:extLst>
          </p:nvPr>
        </p:nvGraphicFramePr>
        <p:xfrm>
          <a:off x="1094283" y="1829666"/>
          <a:ext cx="9046792" cy="4346283"/>
        </p:xfrm>
        <a:graphic>
          <a:graphicData uri="http://schemas.openxmlformats.org/drawingml/2006/table">
            <a:tbl>
              <a:tblPr firstRow="1" firstCol="1" bandRow="1">
                <a:tableStyleId>{5C22544A-7EE6-4342-B048-85BDC9FD1C3A}</a:tableStyleId>
              </a:tblPr>
              <a:tblGrid>
                <a:gridCol w="2752748"/>
                <a:gridCol w="3025959"/>
                <a:gridCol w="3268085"/>
              </a:tblGrid>
              <a:tr h="474671">
                <a:tc>
                  <a:txBody>
                    <a:bodyPr/>
                    <a:lstStyle/>
                    <a:p>
                      <a:pPr>
                        <a:spcAft>
                          <a:spcPts val="0"/>
                        </a:spcAft>
                      </a:pPr>
                      <a:r>
                        <a:rPr lang="en-GB" sz="2400" dirty="0">
                          <a:effectLst/>
                        </a:rPr>
                        <a:t> </a:t>
                      </a:r>
                      <a:endParaRPr lang="zh-CN" sz="2400" dirty="0">
                        <a:effectLst/>
                        <a:latin typeface="Times New Roman"/>
                        <a:ea typeface="MS Mincho"/>
                        <a:cs typeface="Times New Roman"/>
                      </a:endParaRPr>
                    </a:p>
                  </a:txBody>
                  <a:tcPr marL="8255" marR="8255" marT="8255" marB="0" anchor="ctr"/>
                </a:tc>
                <a:tc>
                  <a:txBody>
                    <a:bodyPr/>
                    <a:lstStyle/>
                    <a:p>
                      <a:pPr algn="ctr">
                        <a:spcAft>
                          <a:spcPts val="0"/>
                        </a:spcAft>
                      </a:pPr>
                      <a:r>
                        <a:rPr lang="en-GB" sz="2400" dirty="0" smtClean="0">
                          <a:effectLst/>
                        </a:rPr>
                        <a:t>BST-63B@</a:t>
                      </a:r>
                      <a:r>
                        <a:rPr lang="en-US" altLang="zh-CN" sz="2400" dirty="0" smtClean="0">
                          <a:effectLst/>
                        </a:rPr>
                        <a:t>CDR</a:t>
                      </a:r>
                      <a:endParaRPr lang="zh-CN" sz="2400" dirty="0">
                        <a:effectLst/>
                        <a:latin typeface="Times New Roman"/>
                        <a:ea typeface="MS Mincho"/>
                        <a:cs typeface="Times New Roman"/>
                      </a:endParaRPr>
                    </a:p>
                  </a:txBody>
                  <a:tcPr marL="8255" marR="8255" marT="8255" marB="0" anchor="ctr"/>
                </a:tc>
                <a:tc>
                  <a:txBody>
                    <a:bodyPr/>
                    <a:lstStyle/>
                    <a:p>
                      <a:pPr algn="ctr">
                        <a:spcAft>
                          <a:spcPts val="0"/>
                        </a:spcAft>
                      </a:pPr>
                      <a:r>
                        <a:rPr lang="en-GB" sz="2400" dirty="0" smtClean="0">
                          <a:effectLst/>
                        </a:rPr>
                        <a:t>BST-63B@TDR</a:t>
                      </a:r>
                      <a:endParaRPr lang="zh-CN" sz="2400" dirty="0">
                        <a:effectLst/>
                        <a:latin typeface="Times New Roman"/>
                        <a:ea typeface="MS Mincho"/>
                        <a:cs typeface="Times New Roman"/>
                      </a:endParaRPr>
                    </a:p>
                  </a:txBody>
                  <a:tcPr marL="8255" marR="8255" marT="8255" marB="0" anchor="ctr"/>
                </a:tc>
              </a:tr>
              <a:tr h="474671">
                <a:tc>
                  <a:txBody>
                    <a:bodyPr/>
                    <a:lstStyle/>
                    <a:p>
                      <a:pPr>
                        <a:spcAft>
                          <a:spcPts val="0"/>
                        </a:spcAft>
                      </a:pPr>
                      <a:r>
                        <a:rPr lang="en-GB" sz="2200" dirty="0">
                          <a:effectLst/>
                        </a:rPr>
                        <a:t>Quantity</a:t>
                      </a:r>
                      <a:endParaRPr lang="zh-CN" sz="2200" dirty="0">
                        <a:effectLst/>
                        <a:latin typeface="Times New Roman"/>
                        <a:ea typeface="MS Mincho"/>
                        <a:cs typeface="Times New Roman"/>
                      </a:endParaRPr>
                    </a:p>
                  </a:txBody>
                  <a:tcPr marL="8255" marR="8255" marT="8255" marB="0" anchor="ctr"/>
                </a:tc>
                <a:tc>
                  <a:txBody>
                    <a:bodyPr/>
                    <a:lstStyle/>
                    <a:p>
                      <a:pPr algn="ctr">
                        <a:spcAft>
                          <a:spcPts val="0"/>
                        </a:spcAft>
                      </a:pPr>
                      <a:r>
                        <a:rPr lang="en-GB" sz="2200" dirty="0" smtClean="0">
                          <a:effectLst/>
                        </a:rPr>
                        <a:t>16320</a:t>
                      </a:r>
                      <a:endParaRPr lang="zh-CN" sz="2200" dirty="0">
                        <a:effectLst/>
                        <a:latin typeface="Times New Roman"/>
                        <a:ea typeface="MS Mincho"/>
                        <a:cs typeface="Times New Roman"/>
                      </a:endParaRPr>
                    </a:p>
                  </a:txBody>
                  <a:tcPr marL="8255" marR="8255" marT="8255" marB="0" anchor="ctr"/>
                </a:tc>
                <a:tc>
                  <a:txBody>
                    <a:bodyPr/>
                    <a:lstStyle/>
                    <a:p>
                      <a:pPr algn="ctr">
                        <a:spcAft>
                          <a:spcPts val="0"/>
                        </a:spcAft>
                      </a:pPr>
                      <a:r>
                        <a:rPr lang="en-GB" sz="2200" dirty="0" smtClean="0">
                          <a:effectLst/>
                        </a:rPr>
                        <a:t>14866</a:t>
                      </a:r>
                      <a:endParaRPr lang="zh-CN" sz="2200" dirty="0">
                        <a:effectLst/>
                        <a:latin typeface="Times New Roman"/>
                        <a:ea typeface="MS Mincho"/>
                        <a:cs typeface="Times New Roman"/>
                      </a:endParaRPr>
                    </a:p>
                  </a:txBody>
                  <a:tcPr marL="8255" marR="8255" marT="8255" marB="0" anchor="ctr"/>
                </a:tc>
              </a:tr>
              <a:tr h="511793">
                <a:tc>
                  <a:txBody>
                    <a:bodyPr/>
                    <a:lstStyle/>
                    <a:p>
                      <a:pPr>
                        <a:spcAft>
                          <a:spcPts val="0"/>
                        </a:spcAft>
                      </a:pPr>
                      <a:r>
                        <a:rPr lang="en-GB" sz="2200" dirty="0">
                          <a:effectLst/>
                        </a:rPr>
                        <a:t>Minimum field (</a:t>
                      </a:r>
                      <a:r>
                        <a:rPr lang="en-GB" sz="2200" dirty="0" err="1">
                          <a:effectLst/>
                        </a:rPr>
                        <a:t>Gs</a:t>
                      </a:r>
                      <a:r>
                        <a:rPr lang="en-GB" sz="2200" dirty="0">
                          <a:effectLst/>
                        </a:rPr>
                        <a:t>)</a:t>
                      </a:r>
                      <a:endParaRPr lang="zh-CN" sz="2200" dirty="0">
                        <a:effectLst/>
                        <a:latin typeface="Times New Roman"/>
                        <a:ea typeface="MS Mincho"/>
                        <a:cs typeface="Times New Roman"/>
                      </a:endParaRPr>
                    </a:p>
                  </a:txBody>
                  <a:tcPr marL="8255" marR="8255" marT="8255" marB="0" anchor="ctr"/>
                </a:tc>
                <a:tc>
                  <a:txBody>
                    <a:bodyPr/>
                    <a:lstStyle/>
                    <a:p>
                      <a:pPr algn="ctr">
                        <a:spcAft>
                          <a:spcPts val="0"/>
                        </a:spcAft>
                      </a:pPr>
                      <a:r>
                        <a:rPr lang="en-GB" sz="2200" dirty="0" smtClean="0">
                          <a:solidFill>
                            <a:srgbClr val="FF0000"/>
                          </a:solidFill>
                          <a:effectLst/>
                        </a:rPr>
                        <a:t>2</a:t>
                      </a:r>
                      <a:r>
                        <a:rPr lang="en-US" altLang="zh-CN" sz="2200" dirty="0" smtClean="0">
                          <a:solidFill>
                            <a:srgbClr val="FF0000"/>
                          </a:solidFill>
                          <a:effectLst/>
                        </a:rPr>
                        <a:t>8@10GeV</a:t>
                      </a:r>
                      <a:r>
                        <a:rPr lang="en-GB" sz="2200" dirty="0" smtClean="0">
                          <a:solidFill>
                            <a:srgbClr val="FF0000"/>
                          </a:solidFill>
                          <a:effectLst/>
                        </a:rPr>
                        <a:t> </a:t>
                      </a:r>
                      <a:endParaRPr lang="zh-CN" sz="2200" dirty="0">
                        <a:solidFill>
                          <a:srgbClr val="FF0000"/>
                        </a:solidFill>
                        <a:effectLst/>
                        <a:latin typeface="Times New Roman"/>
                        <a:ea typeface="MS Mincho"/>
                        <a:cs typeface="Times New Roman"/>
                      </a:endParaRPr>
                    </a:p>
                  </a:txBody>
                  <a:tcPr marL="8255" marR="8255" marT="8255" marB="0" anchor="ctr"/>
                </a:tc>
                <a:tc>
                  <a:txBody>
                    <a:bodyPr/>
                    <a:lstStyle/>
                    <a:p>
                      <a:pPr algn="ctr">
                        <a:spcAft>
                          <a:spcPts val="0"/>
                        </a:spcAft>
                      </a:pPr>
                      <a:r>
                        <a:rPr lang="en-GB" altLang="zh-CN" sz="2200" dirty="0" smtClean="0">
                          <a:solidFill>
                            <a:srgbClr val="FF0000"/>
                          </a:solidFill>
                          <a:effectLst/>
                        </a:rPr>
                        <a:t>63</a:t>
                      </a:r>
                      <a:r>
                        <a:rPr lang="en-US" altLang="zh-CN" sz="2200" dirty="0" smtClean="0">
                          <a:solidFill>
                            <a:srgbClr val="FF0000"/>
                          </a:solidFill>
                          <a:effectLst/>
                        </a:rPr>
                        <a:t>@20GeV</a:t>
                      </a:r>
                      <a:r>
                        <a:rPr lang="en-GB" sz="2200" dirty="0" smtClean="0">
                          <a:solidFill>
                            <a:srgbClr val="FF0000"/>
                          </a:solidFill>
                          <a:effectLst/>
                        </a:rPr>
                        <a:t> </a:t>
                      </a:r>
                      <a:endParaRPr lang="zh-CN" sz="2200" dirty="0">
                        <a:solidFill>
                          <a:srgbClr val="FF0000"/>
                        </a:solidFill>
                        <a:effectLst/>
                        <a:latin typeface="Times New Roman"/>
                        <a:ea typeface="MS Mincho"/>
                        <a:cs typeface="Times New Roman"/>
                      </a:endParaRPr>
                    </a:p>
                  </a:txBody>
                  <a:tcPr marL="8255" marR="8255" marT="8255" marB="0" anchor="ctr"/>
                </a:tc>
              </a:tr>
              <a:tr h="511793">
                <a:tc>
                  <a:txBody>
                    <a:bodyPr/>
                    <a:lstStyle/>
                    <a:p>
                      <a:pPr>
                        <a:spcAft>
                          <a:spcPts val="0"/>
                        </a:spcAft>
                      </a:pPr>
                      <a:r>
                        <a:rPr lang="en-GB" sz="2200" dirty="0">
                          <a:effectLst/>
                        </a:rPr>
                        <a:t>Maximum field (</a:t>
                      </a:r>
                      <a:r>
                        <a:rPr lang="en-GB" sz="2200" dirty="0" err="1">
                          <a:effectLst/>
                        </a:rPr>
                        <a:t>Gs</a:t>
                      </a:r>
                      <a:r>
                        <a:rPr lang="en-GB" sz="2200" dirty="0">
                          <a:effectLst/>
                        </a:rPr>
                        <a:t>)</a:t>
                      </a:r>
                      <a:endParaRPr lang="zh-CN" sz="2200" dirty="0">
                        <a:effectLst/>
                        <a:latin typeface="Times New Roman"/>
                        <a:ea typeface="MS Mincho"/>
                        <a:cs typeface="Times New Roman"/>
                      </a:endParaRPr>
                    </a:p>
                  </a:txBody>
                  <a:tcPr marL="8255" marR="8255" marT="8255" marB="0" anchor="ctr"/>
                </a:tc>
                <a:tc>
                  <a:txBody>
                    <a:bodyPr/>
                    <a:lstStyle/>
                    <a:p>
                      <a:pPr algn="ctr">
                        <a:spcAft>
                          <a:spcPts val="0"/>
                        </a:spcAft>
                      </a:pPr>
                      <a:r>
                        <a:rPr lang="en-GB" altLang="zh-CN" sz="2200" dirty="0" smtClean="0">
                          <a:effectLst/>
                          <a:latin typeface="+mn-lt"/>
                          <a:ea typeface="+mn-ea"/>
                          <a:cs typeface="+mn-cs"/>
                        </a:rPr>
                        <a:t>564@180GeV</a:t>
                      </a:r>
                      <a:endParaRPr lang="zh-CN" sz="2200" dirty="0">
                        <a:effectLst/>
                        <a:latin typeface="Times New Roman"/>
                        <a:ea typeface="MS Mincho"/>
                        <a:cs typeface="Times New Roman"/>
                      </a:endParaRPr>
                    </a:p>
                  </a:txBody>
                  <a:tcPr marL="8255" marR="8255" marT="8255" marB="0" anchor="ctr"/>
                </a:tc>
                <a:tc>
                  <a:txBody>
                    <a:bodyPr/>
                    <a:lstStyle/>
                    <a:p>
                      <a:pPr algn="ctr">
                        <a:spcAft>
                          <a:spcPts val="0"/>
                        </a:spcAft>
                      </a:pPr>
                      <a:r>
                        <a:rPr lang="en-GB" altLang="zh-CN" sz="2200" dirty="0" smtClean="0">
                          <a:effectLst/>
                          <a:latin typeface="+mn-lt"/>
                          <a:ea typeface="+mn-ea"/>
                          <a:cs typeface="+mn-cs"/>
                        </a:rPr>
                        <a:t>564@180GeV</a:t>
                      </a:r>
                      <a:endParaRPr lang="zh-CN" sz="2200" dirty="0">
                        <a:effectLst/>
                        <a:latin typeface="Times New Roman"/>
                        <a:ea typeface="MS Mincho"/>
                        <a:cs typeface="Times New Roman"/>
                      </a:endParaRPr>
                    </a:p>
                  </a:txBody>
                  <a:tcPr marL="8255" marR="8255" marT="8255" marB="0" anchor="ctr"/>
                </a:tc>
              </a:tr>
              <a:tr h="474671">
                <a:tc>
                  <a:txBody>
                    <a:bodyPr/>
                    <a:lstStyle/>
                    <a:p>
                      <a:pPr>
                        <a:spcAft>
                          <a:spcPts val="0"/>
                        </a:spcAft>
                      </a:pPr>
                      <a:r>
                        <a:rPr lang="en-GB" sz="2200">
                          <a:effectLst/>
                        </a:rPr>
                        <a:t>Gap (mm)</a:t>
                      </a:r>
                      <a:endParaRPr lang="zh-CN" sz="2200">
                        <a:effectLst/>
                        <a:latin typeface="Times New Roman"/>
                        <a:ea typeface="MS Mincho"/>
                        <a:cs typeface="Times New Roman"/>
                      </a:endParaRPr>
                    </a:p>
                  </a:txBody>
                  <a:tcPr marL="8255" marR="8255" marT="8255" marB="0" anchor="ctr"/>
                </a:tc>
                <a:tc>
                  <a:txBody>
                    <a:bodyPr/>
                    <a:lstStyle/>
                    <a:p>
                      <a:pPr algn="ctr">
                        <a:spcAft>
                          <a:spcPts val="0"/>
                        </a:spcAft>
                      </a:pPr>
                      <a:r>
                        <a:rPr lang="en-GB" altLang="zh-CN" sz="2200" dirty="0" smtClean="0">
                          <a:effectLst/>
                          <a:latin typeface="+mn-lt"/>
                          <a:ea typeface="+mn-ea"/>
                          <a:cs typeface="+mn-cs"/>
                        </a:rPr>
                        <a:t>63</a:t>
                      </a:r>
                      <a:endParaRPr lang="zh-CN" sz="2200" dirty="0">
                        <a:effectLst/>
                        <a:latin typeface="Times New Roman"/>
                        <a:ea typeface="MS Mincho"/>
                        <a:cs typeface="Times New Roman"/>
                      </a:endParaRPr>
                    </a:p>
                  </a:txBody>
                  <a:tcPr marL="8255" marR="8255" marT="8255" marB="0" anchor="ctr"/>
                </a:tc>
                <a:tc>
                  <a:txBody>
                    <a:bodyPr/>
                    <a:lstStyle/>
                    <a:p>
                      <a:pPr algn="ctr">
                        <a:spcAft>
                          <a:spcPts val="0"/>
                        </a:spcAft>
                      </a:pPr>
                      <a:r>
                        <a:rPr lang="en-GB" altLang="zh-CN" sz="2200" dirty="0" smtClean="0">
                          <a:effectLst/>
                          <a:latin typeface="+mn-lt"/>
                          <a:ea typeface="+mn-ea"/>
                          <a:cs typeface="+mn-cs"/>
                        </a:rPr>
                        <a:t>63</a:t>
                      </a:r>
                      <a:endParaRPr lang="zh-CN" sz="2200" dirty="0">
                        <a:effectLst/>
                        <a:latin typeface="Times New Roman"/>
                        <a:ea typeface="MS Mincho"/>
                        <a:cs typeface="Times New Roman"/>
                      </a:endParaRPr>
                    </a:p>
                  </a:txBody>
                  <a:tcPr marL="8255" marR="8255" marT="8255" marB="0" anchor="ctr"/>
                </a:tc>
              </a:tr>
              <a:tr h="474671">
                <a:tc>
                  <a:txBody>
                    <a:bodyPr/>
                    <a:lstStyle/>
                    <a:p>
                      <a:pPr>
                        <a:spcAft>
                          <a:spcPts val="0"/>
                        </a:spcAft>
                      </a:pPr>
                      <a:r>
                        <a:rPr lang="en-GB" sz="2200">
                          <a:effectLst/>
                        </a:rPr>
                        <a:t>Magnetic Length (mm)</a:t>
                      </a:r>
                      <a:endParaRPr lang="zh-CN" sz="2200">
                        <a:effectLst/>
                        <a:latin typeface="Times New Roman"/>
                        <a:ea typeface="MS Mincho"/>
                        <a:cs typeface="Times New Roman"/>
                      </a:endParaRPr>
                    </a:p>
                  </a:txBody>
                  <a:tcPr marL="8255" marR="8255" marT="8255" marB="0" anchor="ctr"/>
                </a:tc>
                <a:tc>
                  <a:txBody>
                    <a:bodyPr/>
                    <a:lstStyle/>
                    <a:p>
                      <a:pPr algn="ctr">
                        <a:spcAft>
                          <a:spcPts val="0"/>
                        </a:spcAft>
                      </a:pPr>
                      <a:r>
                        <a:rPr lang="en-GB" altLang="zh-CN" sz="2200" dirty="0" smtClean="0">
                          <a:effectLst/>
                          <a:latin typeface="+mn-lt"/>
                          <a:ea typeface="+mn-ea"/>
                          <a:cs typeface="+mn-cs"/>
                        </a:rPr>
                        <a:t>4700</a:t>
                      </a:r>
                      <a:endParaRPr lang="zh-CN" sz="2200" dirty="0">
                        <a:effectLst/>
                        <a:latin typeface="Times New Roman"/>
                        <a:ea typeface="MS Mincho"/>
                        <a:cs typeface="Times New Roman"/>
                      </a:endParaRPr>
                    </a:p>
                  </a:txBody>
                  <a:tcPr marL="8255" marR="8255" marT="8255" marB="0" anchor="ctr"/>
                </a:tc>
                <a:tc>
                  <a:txBody>
                    <a:bodyPr/>
                    <a:lstStyle/>
                    <a:p>
                      <a:pPr algn="ctr">
                        <a:spcAft>
                          <a:spcPts val="0"/>
                        </a:spcAft>
                      </a:pPr>
                      <a:r>
                        <a:rPr lang="en-GB" altLang="zh-CN" sz="2200" dirty="0" smtClean="0">
                          <a:effectLst/>
                          <a:latin typeface="+mn-lt"/>
                          <a:ea typeface="+mn-ea"/>
                          <a:cs typeface="+mn-cs"/>
                        </a:rPr>
                        <a:t>4700</a:t>
                      </a:r>
                      <a:endParaRPr lang="zh-CN" sz="2200" dirty="0">
                        <a:effectLst/>
                        <a:latin typeface="Times New Roman"/>
                        <a:ea typeface="MS Mincho"/>
                        <a:cs typeface="Times New Roman"/>
                      </a:endParaRPr>
                    </a:p>
                  </a:txBody>
                  <a:tcPr marL="8255" marR="8255" marT="8255" marB="0" anchor="ctr"/>
                </a:tc>
              </a:tr>
              <a:tr h="474671">
                <a:tc>
                  <a:txBody>
                    <a:bodyPr/>
                    <a:lstStyle/>
                    <a:p>
                      <a:pPr>
                        <a:spcAft>
                          <a:spcPts val="0"/>
                        </a:spcAft>
                      </a:pPr>
                      <a:r>
                        <a:rPr lang="en-GB" sz="2200">
                          <a:effectLst/>
                        </a:rPr>
                        <a:t>Good field region (mm)</a:t>
                      </a:r>
                      <a:endParaRPr lang="zh-CN" sz="2200">
                        <a:effectLst/>
                        <a:latin typeface="Times New Roman"/>
                        <a:ea typeface="MS Mincho"/>
                        <a:cs typeface="Times New Roman"/>
                      </a:endParaRPr>
                    </a:p>
                  </a:txBody>
                  <a:tcPr marL="8255" marR="8255" marT="8255" marB="0" anchor="ctr"/>
                </a:tc>
                <a:tc>
                  <a:txBody>
                    <a:bodyPr/>
                    <a:lstStyle/>
                    <a:p>
                      <a:pPr algn="ctr">
                        <a:spcAft>
                          <a:spcPts val="0"/>
                        </a:spcAft>
                      </a:pPr>
                      <a:r>
                        <a:rPr lang="en-GB" altLang="zh-CN" sz="2200" dirty="0" smtClean="0">
                          <a:effectLst/>
                          <a:latin typeface="+mn-lt"/>
                          <a:ea typeface="+mn-ea"/>
                          <a:cs typeface="+mn-cs"/>
                        </a:rPr>
                        <a:t>55</a:t>
                      </a:r>
                      <a:endParaRPr lang="zh-CN" sz="2200" dirty="0">
                        <a:effectLst/>
                        <a:latin typeface="Times New Roman"/>
                        <a:ea typeface="MS Mincho"/>
                        <a:cs typeface="Times New Roman"/>
                      </a:endParaRPr>
                    </a:p>
                  </a:txBody>
                  <a:tcPr marL="8255" marR="8255" marT="8255" marB="0" anchor="ctr"/>
                </a:tc>
                <a:tc>
                  <a:txBody>
                    <a:bodyPr/>
                    <a:lstStyle/>
                    <a:p>
                      <a:pPr algn="ctr">
                        <a:spcAft>
                          <a:spcPts val="0"/>
                        </a:spcAft>
                      </a:pPr>
                      <a:r>
                        <a:rPr lang="en-GB" altLang="zh-CN" sz="2200" dirty="0" smtClean="0">
                          <a:effectLst/>
                          <a:latin typeface="+mn-lt"/>
                          <a:ea typeface="+mn-ea"/>
                          <a:cs typeface="+mn-cs"/>
                        </a:rPr>
                        <a:t>45</a:t>
                      </a:r>
                      <a:endParaRPr lang="zh-CN" sz="2200" dirty="0">
                        <a:effectLst/>
                        <a:latin typeface="Times New Roman"/>
                        <a:ea typeface="MS Mincho"/>
                        <a:cs typeface="Times New Roman"/>
                      </a:endParaRPr>
                    </a:p>
                  </a:txBody>
                  <a:tcPr marL="8255" marR="8255" marT="8255" marB="0" anchor="ctr"/>
                </a:tc>
              </a:tr>
              <a:tr h="474671">
                <a:tc>
                  <a:txBody>
                    <a:bodyPr/>
                    <a:lstStyle/>
                    <a:p>
                      <a:pPr>
                        <a:spcAft>
                          <a:spcPts val="0"/>
                        </a:spcAft>
                      </a:pPr>
                      <a:r>
                        <a:rPr lang="en-GB" sz="2200">
                          <a:effectLst/>
                        </a:rPr>
                        <a:t>Field uniformity</a:t>
                      </a:r>
                      <a:endParaRPr lang="zh-CN" sz="2200">
                        <a:effectLst/>
                        <a:latin typeface="Times New Roman"/>
                        <a:ea typeface="MS Mincho"/>
                        <a:cs typeface="Times New Roman"/>
                      </a:endParaRPr>
                    </a:p>
                  </a:txBody>
                  <a:tcPr marL="8255" marR="8255" marT="8255" marB="0" anchor="ctr"/>
                </a:tc>
                <a:tc>
                  <a:txBody>
                    <a:bodyPr/>
                    <a:lstStyle/>
                    <a:p>
                      <a:pPr algn="ctr">
                        <a:spcAft>
                          <a:spcPts val="0"/>
                        </a:spcAft>
                      </a:pPr>
                      <a:r>
                        <a:rPr lang="en-GB" sz="2200" dirty="0" smtClean="0">
                          <a:solidFill>
                            <a:srgbClr val="FF0000"/>
                          </a:solidFill>
                          <a:effectLst/>
                        </a:rPr>
                        <a:t>1.0E-3</a:t>
                      </a:r>
                      <a:endParaRPr lang="zh-CN" sz="2200" dirty="0">
                        <a:solidFill>
                          <a:srgbClr val="FF0000"/>
                        </a:solidFill>
                        <a:effectLst/>
                        <a:latin typeface="Times New Roman"/>
                        <a:ea typeface="MS Mincho"/>
                        <a:cs typeface="Times New Roman"/>
                      </a:endParaRPr>
                    </a:p>
                  </a:txBody>
                  <a:tcPr marL="8255" marR="8255" marT="8255" marB="0" anchor="ctr"/>
                </a:tc>
                <a:tc>
                  <a:txBody>
                    <a:bodyPr/>
                    <a:lstStyle/>
                    <a:p>
                      <a:pPr algn="ctr">
                        <a:spcAft>
                          <a:spcPts val="0"/>
                        </a:spcAft>
                      </a:pPr>
                      <a:r>
                        <a:rPr lang="en-GB" sz="2200" dirty="0" smtClean="0">
                          <a:solidFill>
                            <a:srgbClr val="FF0000"/>
                          </a:solidFill>
                          <a:effectLst/>
                        </a:rPr>
                        <a:t>1.0E-3</a:t>
                      </a:r>
                      <a:endParaRPr lang="zh-CN" sz="2200" dirty="0">
                        <a:solidFill>
                          <a:srgbClr val="FF0000"/>
                        </a:solidFill>
                        <a:effectLst/>
                        <a:latin typeface="Times New Roman"/>
                        <a:ea typeface="MS Mincho"/>
                        <a:cs typeface="Times New Roman"/>
                      </a:endParaRPr>
                    </a:p>
                  </a:txBody>
                  <a:tcPr marL="8255" marR="8255" marT="8255" marB="0" anchor="ctr"/>
                </a:tc>
              </a:tr>
              <a:tr h="474671">
                <a:tc>
                  <a:txBody>
                    <a:bodyPr/>
                    <a:lstStyle/>
                    <a:p>
                      <a:pPr>
                        <a:spcAft>
                          <a:spcPts val="0"/>
                        </a:spcAft>
                      </a:pPr>
                      <a:r>
                        <a:rPr lang="en-US" altLang="zh-CN" sz="2200" dirty="0" smtClean="0">
                          <a:effectLst/>
                          <a:latin typeface="Times New Roman"/>
                          <a:ea typeface="MS Mincho"/>
                          <a:cs typeface="Times New Roman"/>
                        </a:rPr>
                        <a:t>Field reproducibility</a:t>
                      </a:r>
                      <a:endParaRPr lang="zh-CN" sz="2200" dirty="0">
                        <a:effectLst/>
                        <a:latin typeface="Times New Roman"/>
                        <a:ea typeface="MS Mincho"/>
                        <a:cs typeface="Times New Roman"/>
                      </a:endParaRPr>
                    </a:p>
                  </a:txBody>
                  <a:tcPr marL="8255" marR="8255" marT="8255" marB="0" anchor="ctr"/>
                </a:tc>
                <a:tc>
                  <a:txBody>
                    <a:bodyPr/>
                    <a:lstStyle/>
                    <a:p>
                      <a:pPr algn="ctr">
                        <a:spcAft>
                          <a:spcPts val="0"/>
                        </a:spcAft>
                      </a:pPr>
                      <a:r>
                        <a:rPr lang="en-US" altLang="zh-CN" sz="2200" dirty="0" smtClean="0">
                          <a:solidFill>
                            <a:srgbClr val="FF0000"/>
                          </a:solidFill>
                          <a:effectLst/>
                          <a:latin typeface="Times New Roman"/>
                          <a:ea typeface="MS Mincho"/>
                          <a:cs typeface="Times New Roman"/>
                        </a:rPr>
                        <a:t>5.0E-4</a:t>
                      </a:r>
                      <a:endParaRPr lang="zh-CN" sz="2200" dirty="0">
                        <a:solidFill>
                          <a:srgbClr val="FF0000"/>
                        </a:solidFill>
                        <a:effectLst/>
                        <a:latin typeface="Times New Roman"/>
                        <a:ea typeface="MS Mincho"/>
                        <a:cs typeface="Times New Roman"/>
                      </a:endParaRPr>
                    </a:p>
                  </a:txBody>
                  <a:tcPr marL="8255" marR="8255" marT="8255" marB="0" anchor="ctr"/>
                </a:tc>
                <a:tc>
                  <a:txBody>
                    <a:bodyPr/>
                    <a:lstStyle/>
                    <a:p>
                      <a:pPr algn="ctr">
                        <a:spcAft>
                          <a:spcPts val="0"/>
                        </a:spcAft>
                      </a:pPr>
                      <a:r>
                        <a:rPr lang="en-US" altLang="zh-CN" sz="2200" dirty="0" smtClean="0">
                          <a:solidFill>
                            <a:srgbClr val="FF0000"/>
                          </a:solidFill>
                          <a:effectLst/>
                          <a:latin typeface="Times New Roman"/>
                          <a:ea typeface="MS Mincho"/>
                          <a:cs typeface="Times New Roman"/>
                        </a:rPr>
                        <a:t>5.0E-4</a:t>
                      </a:r>
                      <a:endParaRPr lang="zh-CN" sz="2200" dirty="0">
                        <a:solidFill>
                          <a:srgbClr val="FF0000"/>
                        </a:solidFill>
                        <a:effectLst/>
                        <a:latin typeface="Times New Roman"/>
                        <a:ea typeface="MS Mincho"/>
                        <a:cs typeface="Times New Roman"/>
                      </a:endParaRPr>
                    </a:p>
                  </a:txBody>
                  <a:tcPr marL="8255" marR="8255" marT="8255" marB="0" anchor="ctr"/>
                </a:tc>
              </a:tr>
            </a:tbl>
          </a:graphicData>
        </a:graphic>
      </p:graphicFrame>
    </p:spTree>
    <p:extLst>
      <p:ext uri="{BB962C8B-B14F-4D97-AF65-F5344CB8AC3E}">
        <p14:creationId xmlns:p14="http://schemas.microsoft.com/office/powerpoint/2010/main" val="8588269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a:xfrm>
            <a:off x="1703512" y="260648"/>
            <a:ext cx="8437562" cy="647700"/>
          </a:xfrm>
          <a:prstGeom prst="rect">
            <a:avLst/>
          </a:prstGeom>
        </p:spPr>
        <p:txBody>
          <a:bodyPr vert="horz" lIns="91440" tIns="45720" rIns="91440" bIns="45720" rtlCol="0" anchor="ctr">
            <a:normAutofit/>
          </a:bodyPr>
          <a:lstStyle/>
          <a:p>
            <a:pPr algn="ctr">
              <a:spcBef>
                <a:spcPct val="0"/>
              </a:spcBef>
              <a:defRPr/>
            </a:pPr>
            <a:r>
              <a:rPr lang="en-US" altLang="zh-CN" sz="3200" b="1" dirty="0">
                <a:solidFill>
                  <a:srgbClr val="FF0000"/>
                </a:solidFill>
                <a:ea typeface="华文楷体"/>
                <a:cs typeface="Times New Roman" pitchFamily="18" charset="0"/>
              </a:rPr>
              <a:t>Specifications and </a:t>
            </a:r>
            <a:r>
              <a:rPr lang="en-US" altLang="zh-CN" sz="3200" b="1" dirty="0" smtClean="0">
                <a:solidFill>
                  <a:srgbClr val="FF0000"/>
                </a:solidFill>
                <a:ea typeface="华文楷体"/>
                <a:cs typeface="Times New Roman" pitchFamily="18" charset="0"/>
              </a:rPr>
              <a:t>subscale prototype magnets</a:t>
            </a:r>
            <a:endParaRPr lang="en-US" altLang="zh-CN" sz="3200" b="1" dirty="0">
              <a:solidFill>
                <a:srgbClr val="FF0000"/>
              </a:solidFill>
              <a:ea typeface="华文楷体"/>
              <a:cs typeface="Times New Roman" pitchFamily="18" charset="0"/>
            </a:endParaRPr>
          </a:p>
        </p:txBody>
      </p:sp>
      <p:sp>
        <p:nvSpPr>
          <p:cNvPr id="16" name="Rectangle 2"/>
          <p:cNvSpPr txBox="1">
            <a:spLocks noChangeArrowheads="1"/>
          </p:cNvSpPr>
          <p:nvPr/>
        </p:nvSpPr>
        <p:spPr>
          <a:xfrm>
            <a:off x="1211521" y="960433"/>
            <a:ext cx="8437562" cy="647700"/>
          </a:xfrm>
          <a:prstGeom prst="rect">
            <a:avLst/>
          </a:prstGeom>
        </p:spPr>
        <p:txBody>
          <a:bodyPr vert="horz" lIns="91440" tIns="45720" rIns="91440" bIns="45720" rtlCol="0" anchor="ctr">
            <a:normAutofit/>
          </a:bodyPr>
          <a:lstStyle/>
          <a:p>
            <a:pPr algn="ctr">
              <a:spcBef>
                <a:spcPct val="0"/>
              </a:spcBef>
              <a:defRPr/>
            </a:pPr>
            <a:r>
              <a:rPr lang="en-US" altLang="zh-CN" sz="2400" b="1" dirty="0" smtClean="0">
                <a:solidFill>
                  <a:srgbClr val="0000FF"/>
                </a:solidFill>
              </a:rPr>
              <a:t>Field quality of two subscale prototype </a:t>
            </a:r>
            <a:r>
              <a:rPr lang="en-US" altLang="zh-CN" sz="2400" b="1" dirty="0">
                <a:solidFill>
                  <a:srgbClr val="0000FF"/>
                </a:solidFill>
              </a:rPr>
              <a:t>dipole magnets</a:t>
            </a:r>
          </a:p>
        </p:txBody>
      </p:sp>
      <p:sp>
        <p:nvSpPr>
          <p:cNvPr id="15" name="Line 3"/>
          <p:cNvSpPr>
            <a:spLocks noChangeShapeType="1"/>
          </p:cNvSpPr>
          <p:nvPr/>
        </p:nvSpPr>
        <p:spPr bwMode="auto">
          <a:xfrm flipV="1">
            <a:off x="-29980" y="914399"/>
            <a:ext cx="12221979" cy="7495"/>
          </a:xfrm>
          <a:prstGeom prst="line">
            <a:avLst/>
          </a:prstGeom>
          <a:noFill/>
          <a:ln w="76200">
            <a:solidFill>
              <a:srgbClr val="FFFF00"/>
            </a:solidFill>
            <a:round/>
            <a:headEnd/>
            <a:tailEnd/>
          </a:ln>
        </p:spPr>
        <p:txBody>
          <a:bodyPr/>
          <a:lstStyle/>
          <a:p>
            <a:endParaRPr lang="zh-CN" altLang="en-US"/>
          </a:p>
        </p:txBody>
      </p:sp>
      <p:graphicFrame>
        <p:nvGraphicFramePr>
          <p:cNvPr id="17" name="表格 16"/>
          <p:cNvGraphicFramePr>
            <a:graphicFrameLocks noGrp="1"/>
          </p:cNvGraphicFramePr>
          <p:nvPr>
            <p:extLst>
              <p:ext uri="{D42A27DB-BD31-4B8C-83A1-F6EECF244321}">
                <p14:modId xmlns:p14="http://schemas.microsoft.com/office/powerpoint/2010/main" val="2873677249"/>
              </p:ext>
            </p:extLst>
          </p:nvPr>
        </p:nvGraphicFramePr>
        <p:xfrm>
          <a:off x="983232" y="1646672"/>
          <a:ext cx="8167622" cy="2796426"/>
        </p:xfrm>
        <a:graphic>
          <a:graphicData uri="http://schemas.openxmlformats.org/drawingml/2006/table">
            <a:tbl>
              <a:tblPr firstRow="1" firstCol="1" bandRow="1">
                <a:tableStyleId>{5C22544A-7EE6-4342-B048-85BDC9FD1C3A}</a:tableStyleId>
              </a:tblPr>
              <a:tblGrid>
                <a:gridCol w="2878110"/>
                <a:gridCol w="2381421"/>
                <a:gridCol w="2908091"/>
              </a:tblGrid>
              <a:tr h="423071">
                <a:tc>
                  <a:txBody>
                    <a:bodyPr/>
                    <a:lstStyle/>
                    <a:p>
                      <a:pPr>
                        <a:spcAft>
                          <a:spcPts val="0"/>
                        </a:spcAft>
                      </a:pPr>
                      <a:r>
                        <a:rPr lang="en-GB" sz="2400" dirty="0">
                          <a:effectLst/>
                        </a:rPr>
                        <a:t> </a:t>
                      </a:r>
                      <a:endParaRPr lang="zh-CN" sz="2400" dirty="0">
                        <a:effectLst/>
                        <a:latin typeface="Times New Roman"/>
                        <a:ea typeface="MS Mincho"/>
                        <a:cs typeface="Times New Roman"/>
                      </a:endParaRPr>
                    </a:p>
                  </a:txBody>
                  <a:tcPr marL="8255" marR="8255" marT="8255" marB="0" anchor="ctr"/>
                </a:tc>
                <a:tc>
                  <a:txBody>
                    <a:bodyPr/>
                    <a:lstStyle/>
                    <a:p>
                      <a:pPr algn="ctr">
                        <a:spcAft>
                          <a:spcPts val="0"/>
                        </a:spcAft>
                      </a:pPr>
                      <a:r>
                        <a:rPr lang="en-US" sz="2400" dirty="0" smtClean="0">
                          <a:effectLst/>
                        </a:rPr>
                        <a:t>CT coil dipole</a:t>
                      </a:r>
                      <a:endParaRPr lang="zh-CN" sz="2400" dirty="0">
                        <a:effectLst/>
                        <a:latin typeface="Times New Roman"/>
                        <a:ea typeface="MS Mincho"/>
                        <a:cs typeface="Times New Roman"/>
                      </a:endParaRPr>
                    </a:p>
                  </a:txBody>
                  <a:tcPr marL="8255" marR="8255" marT="8255" marB="0" anchor="ctr"/>
                </a:tc>
                <a:tc>
                  <a:txBody>
                    <a:bodyPr/>
                    <a:lstStyle/>
                    <a:p>
                      <a:pPr algn="ctr">
                        <a:spcAft>
                          <a:spcPts val="0"/>
                        </a:spcAft>
                      </a:pPr>
                      <a:r>
                        <a:rPr lang="en-GB" altLang="zh-CN" sz="2400" dirty="0" smtClean="0">
                          <a:effectLst/>
                          <a:latin typeface="+mn-lt"/>
                          <a:ea typeface="+mn-ea"/>
                          <a:cs typeface="+mn-cs"/>
                        </a:rPr>
                        <a:t>Iron-core</a:t>
                      </a:r>
                      <a:r>
                        <a:rPr lang="en-GB" altLang="zh-CN" sz="2400" baseline="0" dirty="0" smtClean="0">
                          <a:effectLst/>
                          <a:latin typeface="+mn-lt"/>
                          <a:ea typeface="+mn-ea"/>
                          <a:cs typeface="+mn-cs"/>
                        </a:rPr>
                        <a:t> dipole</a:t>
                      </a:r>
                      <a:endParaRPr lang="zh-CN" sz="2400" dirty="0">
                        <a:effectLst/>
                        <a:latin typeface="Times New Roman"/>
                        <a:ea typeface="MS Mincho"/>
                        <a:cs typeface="Times New Roman"/>
                      </a:endParaRPr>
                    </a:p>
                  </a:txBody>
                  <a:tcPr marL="8255" marR="8255" marT="8255" marB="0" anchor="ctr"/>
                </a:tc>
              </a:tr>
              <a:tr h="474671">
                <a:tc>
                  <a:txBody>
                    <a:bodyPr/>
                    <a:lstStyle/>
                    <a:p>
                      <a:pPr>
                        <a:spcAft>
                          <a:spcPts val="0"/>
                        </a:spcAft>
                      </a:pPr>
                      <a:r>
                        <a:rPr lang="en-GB" sz="2200" dirty="0">
                          <a:effectLst/>
                        </a:rPr>
                        <a:t>Gap (mm)</a:t>
                      </a:r>
                      <a:endParaRPr lang="zh-CN" sz="2200" dirty="0">
                        <a:effectLst/>
                        <a:latin typeface="Times New Roman"/>
                        <a:ea typeface="MS Mincho"/>
                        <a:cs typeface="Times New Roman"/>
                      </a:endParaRPr>
                    </a:p>
                  </a:txBody>
                  <a:tcPr marL="8255" marR="8255" marT="8255" marB="0" anchor="ctr"/>
                </a:tc>
                <a:tc>
                  <a:txBody>
                    <a:bodyPr/>
                    <a:lstStyle/>
                    <a:p>
                      <a:pPr algn="ctr">
                        <a:spcAft>
                          <a:spcPts val="0"/>
                        </a:spcAft>
                      </a:pPr>
                      <a:r>
                        <a:rPr lang="en-GB" altLang="zh-CN" sz="2200" dirty="0" smtClean="0">
                          <a:effectLst/>
                          <a:latin typeface="+mn-lt"/>
                          <a:ea typeface="+mn-ea"/>
                          <a:cs typeface="+mn-cs"/>
                        </a:rPr>
                        <a:t>63</a:t>
                      </a:r>
                      <a:endParaRPr lang="zh-CN" sz="2200" dirty="0">
                        <a:effectLst/>
                        <a:latin typeface="Times New Roman"/>
                        <a:ea typeface="MS Mincho"/>
                        <a:cs typeface="Times New Roman"/>
                      </a:endParaRPr>
                    </a:p>
                  </a:txBody>
                  <a:tcPr marL="8255" marR="8255" marT="8255" marB="0" anchor="ctr"/>
                </a:tc>
                <a:tc>
                  <a:txBody>
                    <a:bodyPr/>
                    <a:lstStyle/>
                    <a:p>
                      <a:pPr algn="ctr">
                        <a:spcAft>
                          <a:spcPts val="0"/>
                        </a:spcAft>
                      </a:pPr>
                      <a:r>
                        <a:rPr lang="en-GB" altLang="zh-CN" sz="2200" dirty="0" smtClean="0">
                          <a:effectLst/>
                          <a:latin typeface="+mn-lt"/>
                          <a:ea typeface="+mn-ea"/>
                          <a:cs typeface="+mn-cs"/>
                        </a:rPr>
                        <a:t>63</a:t>
                      </a:r>
                      <a:endParaRPr lang="zh-CN" sz="2200" dirty="0">
                        <a:effectLst/>
                        <a:latin typeface="Times New Roman"/>
                        <a:ea typeface="MS Mincho"/>
                        <a:cs typeface="Times New Roman"/>
                      </a:endParaRPr>
                    </a:p>
                  </a:txBody>
                  <a:tcPr marL="8255" marR="8255" marT="8255" marB="0" anchor="ctr"/>
                </a:tc>
              </a:tr>
              <a:tr h="474671">
                <a:tc>
                  <a:txBody>
                    <a:bodyPr/>
                    <a:lstStyle/>
                    <a:p>
                      <a:pPr>
                        <a:spcAft>
                          <a:spcPts val="0"/>
                        </a:spcAft>
                      </a:pPr>
                      <a:r>
                        <a:rPr lang="en-GB" sz="2200">
                          <a:effectLst/>
                        </a:rPr>
                        <a:t>Magnetic Length (mm)</a:t>
                      </a:r>
                      <a:endParaRPr lang="zh-CN" sz="2200">
                        <a:effectLst/>
                        <a:latin typeface="Times New Roman"/>
                        <a:ea typeface="MS Mincho"/>
                        <a:cs typeface="Times New Roman"/>
                      </a:endParaRPr>
                    </a:p>
                  </a:txBody>
                  <a:tcPr marL="8255" marR="8255" marT="8255" marB="0" anchor="ctr"/>
                </a:tc>
                <a:tc>
                  <a:txBody>
                    <a:bodyPr/>
                    <a:lstStyle/>
                    <a:p>
                      <a:pPr algn="ctr">
                        <a:spcAft>
                          <a:spcPts val="0"/>
                        </a:spcAft>
                      </a:pPr>
                      <a:r>
                        <a:rPr lang="en-GB" altLang="zh-CN" sz="2200" dirty="0" smtClean="0">
                          <a:effectLst/>
                          <a:latin typeface="+mn-lt"/>
                          <a:ea typeface="+mn-ea"/>
                          <a:cs typeface="+mn-cs"/>
                        </a:rPr>
                        <a:t>1400</a:t>
                      </a:r>
                      <a:endParaRPr lang="zh-CN" sz="2200" dirty="0">
                        <a:effectLst/>
                        <a:latin typeface="Times New Roman"/>
                        <a:ea typeface="MS Mincho"/>
                        <a:cs typeface="Times New Roman"/>
                      </a:endParaRPr>
                    </a:p>
                  </a:txBody>
                  <a:tcPr marL="8255" marR="8255" marT="8255" marB="0" anchor="ctr"/>
                </a:tc>
                <a:tc>
                  <a:txBody>
                    <a:bodyPr/>
                    <a:lstStyle/>
                    <a:p>
                      <a:pPr algn="ctr">
                        <a:spcAft>
                          <a:spcPts val="0"/>
                        </a:spcAft>
                      </a:pPr>
                      <a:r>
                        <a:rPr lang="en-GB" altLang="zh-CN" sz="2200" dirty="0" smtClean="0">
                          <a:effectLst/>
                          <a:latin typeface="+mn-lt"/>
                          <a:ea typeface="+mn-ea"/>
                          <a:cs typeface="+mn-cs"/>
                        </a:rPr>
                        <a:t>1400</a:t>
                      </a:r>
                      <a:endParaRPr lang="zh-CN" sz="2200" dirty="0">
                        <a:effectLst/>
                        <a:latin typeface="Times New Roman"/>
                        <a:ea typeface="MS Mincho"/>
                        <a:cs typeface="Times New Roman"/>
                      </a:endParaRPr>
                    </a:p>
                  </a:txBody>
                  <a:tcPr marL="8255" marR="8255" marT="8255" marB="0" anchor="ctr"/>
                </a:tc>
              </a:tr>
              <a:tr h="474671">
                <a:tc>
                  <a:txBody>
                    <a:bodyPr/>
                    <a:lstStyle/>
                    <a:p>
                      <a:pPr>
                        <a:spcAft>
                          <a:spcPts val="0"/>
                        </a:spcAft>
                      </a:pPr>
                      <a:r>
                        <a:rPr lang="en-GB" sz="2200" dirty="0">
                          <a:effectLst/>
                        </a:rPr>
                        <a:t>Good field region (mm)</a:t>
                      </a:r>
                      <a:endParaRPr lang="zh-CN" sz="2200" dirty="0">
                        <a:effectLst/>
                        <a:latin typeface="Times New Roman"/>
                        <a:ea typeface="MS Mincho"/>
                        <a:cs typeface="Times New Roman"/>
                      </a:endParaRPr>
                    </a:p>
                  </a:txBody>
                  <a:tcPr marL="8255" marR="8255" marT="8255" marB="0" anchor="ctr"/>
                </a:tc>
                <a:tc>
                  <a:txBody>
                    <a:bodyPr/>
                    <a:lstStyle/>
                    <a:p>
                      <a:pPr algn="ctr">
                        <a:spcAft>
                          <a:spcPts val="0"/>
                        </a:spcAft>
                      </a:pPr>
                      <a:r>
                        <a:rPr lang="en-GB" altLang="zh-CN" sz="2200" dirty="0" smtClean="0">
                          <a:effectLst/>
                          <a:latin typeface="+mn-lt"/>
                          <a:ea typeface="+mn-ea"/>
                          <a:cs typeface="+mn-cs"/>
                        </a:rPr>
                        <a:t>55</a:t>
                      </a:r>
                      <a:endParaRPr lang="zh-CN" sz="2200" dirty="0">
                        <a:effectLst/>
                        <a:latin typeface="Times New Roman"/>
                        <a:ea typeface="MS Mincho"/>
                        <a:cs typeface="Times New Roman"/>
                      </a:endParaRPr>
                    </a:p>
                  </a:txBody>
                  <a:tcPr marL="8255" marR="8255" marT="8255" marB="0" anchor="ctr"/>
                </a:tc>
                <a:tc>
                  <a:txBody>
                    <a:bodyPr/>
                    <a:lstStyle/>
                    <a:p>
                      <a:pPr algn="ctr">
                        <a:spcAft>
                          <a:spcPts val="0"/>
                        </a:spcAft>
                      </a:pPr>
                      <a:r>
                        <a:rPr lang="en-GB" altLang="zh-CN" sz="2200" dirty="0" smtClean="0">
                          <a:effectLst/>
                          <a:latin typeface="+mn-lt"/>
                          <a:ea typeface="+mn-ea"/>
                          <a:cs typeface="+mn-cs"/>
                        </a:rPr>
                        <a:t>55</a:t>
                      </a:r>
                      <a:endParaRPr lang="zh-CN" sz="2200" dirty="0">
                        <a:effectLst/>
                        <a:latin typeface="Times New Roman"/>
                        <a:ea typeface="MS Mincho"/>
                        <a:cs typeface="Times New Roman"/>
                      </a:endParaRPr>
                    </a:p>
                  </a:txBody>
                  <a:tcPr marL="8255" marR="8255" marT="8255" marB="0" anchor="ctr"/>
                </a:tc>
              </a:tr>
              <a:tr h="474671">
                <a:tc>
                  <a:txBody>
                    <a:bodyPr/>
                    <a:lstStyle/>
                    <a:p>
                      <a:pPr>
                        <a:spcAft>
                          <a:spcPts val="0"/>
                        </a:spcAft>
                      </a:pPr>
                      <a:r>
                        <a:rPr lang="en-GB" sz="2200" dirty="0">
                          <a:effectLst/>
                        </a:rPr>
                        <a:t>Field </a:t>
                      </a:r>
                      <a:r>
                        <a:rPr lang="en-GB" sz="2200" dirty="0" smtClean="0">
                          <a:effectLst/>
                        </a:rPr>
                        <a:t>uniformity @28Gs</a:t>
                      </a:r>
                      <a:endParaRPr lang="zh-CN" sz="2200" dirty="0">
                        <a:effectLst/>
                        <a:latin typeface="Times New Roman"/>
                        <a:ea typeface="MS Mincho"/>
                        <a:cs typeface="Times New Roman"/>
                      </a:endParaRPr>
                    </a:p>
                  </a:txBody>
                  <a:tcPr marL="8255" marR="8255" marT="8255" marB="0" anchor="ctr"/>
                </a:tc>
                <a:tc>
                  <a:txBody>
                    <a:bodyPr/>
                    <a:lstStyle/>
                    <a:p>
                      <a:pPr algn="ctr">
                        <a:spcAft>
                          <a:spcPts val="0"/>
                        </a:spcAft>
                      </a:pPr>
                      <a:r>
                        <a:rPr lang="en-GB" sz="2200" dirty="0" smtClean="0">
                          <a:solidFill>
                            <a:srgbClr val="0000FF"/>
                          </a:solidFill>
                          <a:effectLst/>
                        </a:rPr>
                        <a:t>7.6E-4</a:t>
                      </a:r>
                      <a:r>
                        <a:rPr lang="en-GB" sz="2200" dirty="0" smtClean="0">
                          <a:solidFill>
                            <a:srgbClr val="FF0000"/>
                          </a:solidFill>
                          <a:effectLst/>
                        </a:rPr>
                        <a:t>(√)</a:t>
                      </a:r>
                      <a:endParaRPr lang="zh-CN" sz="2200" dirty="0">
                        <a:solidFill>
                          <a:srgbClr val="FF0000"/>
                        </a:solidFill>
                        <a:effectLst/>
                        <a:latin typeface="Times New Roman"/>
                        <a:ea typeface="MS Mincho"/>
                        <a:cs typeface="Times New Roman"/>
                      </a:endParaRPr>
                    </a:p>
                  </a:txBody>
                  <a:tcPr marL="8255" marR="8255" marT="8255" marB="0" anchor="ctr"/>
                </a:tc>
                <a:tc>
                  <a:txBody>
                    <a:bodyPr/>
                    <a:lstStyle/>
                    <a:p>
                      <a:pPr algn="ctr">
                        <a:spcAft>
                          <a:spcPts val="0"/>
                        </a:spcAft>
                      </a:pPr>
                      <a:r>
                        <a:rPr lang="en-GB" sz="2200" dirty="0" smtClean="0">
                          <a:solidFill>
                            <a:srgbClr val="0000FF"/>
                          </a:solidFill>
                          <a:effectLst/>
                        </a:rPr>
                        <a:t>3.6E-3</a:t>
                      </a:r>
                      <a:r>
                        <a:rPr lang="en-GB" sz="2200" dirty="0" smtClean="0">
                          <a:solidFill>
                            <a:srgbClr val="FF0000"/>
                          </a:solidFill>
                          <a:effectLst/>
                        </a:rPr>
                        <a:t>(×)</a:t>
                      </a:r>
                      <a:endParaRPr lang="zh-CN" sz="2200" dirty="0">
                        <a:solidFill>
                          <a:srgbClr val="FF0000"/>
                        </a:solidFill>
                        <a:effectLst/>
                        <a:latin typeface="Times New Roman"/>
                        <a:ea typeface="MS Mincho"/>
                        <a:cs typeface="Times New Roman"/>
                      </a:endParaRPr>
                    </a:p>
                  </a:txBody>
                  <a:tcPr marL="8255" marR="8255" marT="8255" marB="0" anchor="ctr"/>
                </a:tc>
              </a:tr>
              <a:tr h="474671">
                <a:tc>
                  <a:txBody>
                    <a:bodyPr/>
                    <a:lstStyle/>
                    <a:p>
                      <a:pPr>
                        <a:spcAft>
                          <a:spcPts val="0"/>
                        </a:spcAft>
                      </a:pPr>
                      <a:r>
                        <a:rPr lang="en-GB" sz="2200" dirty="0">
                          <a:effectLst/>
                        </a:rPr>
                        <a:t>Field </a:t>
                      </a:r>
                      <a:r>
                        <a:rPr lang="en-GB" sz="2200" dirty="0" smtClean="0">
                          <a:effectLst/>
                        </a:rPr>
                        <a:t>uniformity @56Gs</a:t>
                      </a:r>
                      <a:endParaRPr lang="zh-CN" sz="2200" dirty="0">
                        <a:effectLst/>
                        <a:latin typeface="Times New Roman"/>
                        <a:ea typeface="MS Mincho"/>
                        <a:cs typeface="Times New Roman"/>
                      </a:endParaRPr>
                    </a:p>
                  </a:txBody>
                  <a:tcPr marL="8255" marR="8255" marT="8255" marB="0" anchor="ctr"/>
                </a:tc>
                <a:tc>
                  <a:txBody>
                    <a:bodyPr/>
                    <a:lstStyle/>
                    <a:p>
                      <a:pPr algn="ctr">
                        <a:spcAft>
                          <a:spcPts val="0"/>
                        </a:spcAft>
                      </a:pPr>
                      <a:r>
                        <a:rPr lang="en-GB" sz="2200" dirty="0" smtClean="0">
                          <a:solidFill>
                            <a:srgbClr val="0000FF"/>
                          </a:solidFill>
                          <a:effectLst/>
                        </a:rPr>
                        <a:t>4.5E-4</a:t>
                      </a:r>
                      <a:r>
                        <a:rPr lang="en-GB" altLang="zh-CN" sz="2200" dirty="0" smtClean="0">
                          <a:solidFill>
                            <a:srgbClr val="FF0000"/>
                          </a:solidFill>
                          <a:effectLst/>
                        </a:rPr>
                        <a:t>(√)</a:t>
                      </a:r>
                      <a:endParaRPr lang="zh-CN" sz="2200" dirty="0">
                        <a:solidFill>
                          <a:srgbClr val="FF0000"/>
                        </a:solidFill>
                        <a:effectLst/>
                        <a:latin typeface="Times New Roman"/>
                        <a:ea typeface="MS Mincho"/>
                        <a:cs typeface="Times New Roman"/>
                      </a:endParaRPr>
                    </a:p>
                  </a:txBody>
                  <a:tcPr marL="8255" marR="8255" marT="8255" marB="0" anchor="ctr"/>
                </a:tc>
                <a:tc>
                  <a:txBody>
                    <a:bodyPr/>
                    <a:lstStyle/>
                    <a:p>
                      <a:pPr algn="ctr">
                        <a:spcAft>
                          <a:spcPts val="0"/>
                        </a:spcAft>
                      </a:pPr>
                      <a:r>
                        <a:rPr lang="en-GB" sz="2200" dirty="0" smtClean="0">
                          <a:solidFill>
                            <a:srgbClr val="0000FF"/>
                          </a:solidFill>
                          <a:effectLst/>
                        </a:rPr>
                        <a:t>5.3E-4</a:t>
                      </a:r>
                      <a:r>
                        <a:rPr lang="en-GB" altLang="zh-CN" sz="2200" dirty="0" smtClean="0">
                          <a:solidFill>
                            <a:srgbClr val="FF0000"/>
                          </a:solidFill>
                          <a:effectLst/>
                        </a:rPr>
                        <a:t>(√)</a:t>
                      </a:r>
                      <a:endParaRPr lang="zh-CN" sz="2200" dirty="0">
                        <a:solidFill>
                          <a:srgbClr val="FF0000"/>
                        </a:solidFill>
                        <a:effectLst/>
                        <a:latin typeface="Times New Roman"/>
                        <a:ea typeface="MS Mincho"/>
                        <a:cs typeface="Times New Roman"/>
                      </a:endParaRPr>
                    </a:p>
                  </a:txBody>
                  <a:tcPr marL="8255" marR="8255" marT="8255" marB="0" anchor="ctr"/>
                </a:tc>
              </a:tr>
            </a:tbl>
          </a:graphicData>
        </a:graphic>
      </p:graphicFrame>
      <p:pic>
        <p:nvPicPr>
          <p:cNvPr id="7" name="图片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232179" y="1173753"/>
            <a:ext cx="2074608" cy="1515523"/>
          </a:xfrm>
          <a:prstGeom prst="rect">
            <a:avLst/>
          </a:prstGeom>
        </p:spPr>
      </p:pic>
      <p:pic>
        <p:nvPicPr>
          <p:cNvPr id="8" name="图片 7"/>
          <p:cNvPicPr/>
          <p:nvPr/>
        </p:nvPicPr>
        <p:blipFill>
          <a:blip r:embed="rId3" cstate="print">
            <a:extLst>
              <a:ext uri="{28A0092B-C50C-407E-A947-70E740481C1C}">
                <a14:useLocalDpi xmlns:a14="http://schemas.microsoft.com/office/drawing/2010/main" val="0"/>
              </a:ext>
            </a:extLst>
          </a:blip>
          <a:stretch>
            <a:fillRect/>
          </a:stretch>
        </p:blipFill>
        <p:spPr>
          <a:xfrm>
            <a:off x="9402411" y="2952916"/>
            <a:ext cx="1904376" cy="1271511"/>
          </a:xfrm>
          <a:prstGeom prst="rect">
            <a:avLst/>
          </a:prstGeom>
        </p:spPr>
      </p:pic>
      <p:sp>
        <p:nvSpPr>
          <p:cNvPr id="9" name="Rectangle 8"/>
          <p:cNvSpPr>
            <a:spLocks noChangeArrowheads="1"/>
          </p:cNvSpPr>
          <p:nvPr/>
        </p:nvSpPr>
        <p:spPr bwMode="auto">
          <a:xfrm>
            <a:off x="579910" y="4562512"/>
            <a:ext cx="11002197" cy="2092881"/>
          </a:xfrm>
          <a:prstGeom prst="rect">
            <a:avLst/>
          </a:prstGeom>
          <a:noFill/>
          <a:ln w="9525">
            <a:noFill/>
            <a:miter lim="800000"/>
            <a:headEnd/>
            <a:tailEnd/>
          </a:ln>
        </p:spPr>
        <p:txBody>
          <a:bodyPr wrap="square" anchor="ctr">
            <a:spAutoFit/>
          </a:bodyPr>
          <a:lstStyle/>
          <a:p>
            <a:pPr marL="342900" indent="-342900" algn="just">
              <a:spcBef>
                <a:spcPts val="1200"/>
              </a:spcBef>
              <a:buClr>
                <a:srgbClr val="FF0000"/>
              </a:buClr>
              <a:buFont typeface="Wingdings" panose="05000000000000000000" pitchFamily="2" charset="2"/>
              <a:buChar char="ü"/>
            </a:pPr>
            <a:r>
              <a:rPr lang="en-US" altLang="zh-CN" sz="2400" b="1" dirty="0" smtClean="0">
                <a:solidFill>
                  <a:srgbClr val="0000FF"/>
                </a:solidFill>
              </a:rPr>
              <a:t>The test results of the subscale prototype dipole magnets showed that </a:t>
            </a:r>
            <a:r>
              <a:rPr lang="en-GB" altLang="zh-CN" sz="2400" b="1" dirty="0" smtClean="0">
                <a:solidFill>
                  <a:srgbClr val="0000FF"/>
                </a:solidFill>
              </a:rPr>
              <a:t>both the CT coil dipole magnet and iron-core dipole magnet could work well when the min. working field increases to 56 </a:t>
            </a:r>
            <a:r>
              <a:rPr lang="en-GB" altLang="zh-CN" sz="2400" b="1" dirty="0" err="1" smtClean="0">
                <a:solidFill>
                  <a:srgbClr val="0000FF"/>
                </a:solidFill>
              </a:rPr>
              <a:t>Gs</a:t>
            </a:r>
            <a:r>
              <a:rPr lang="en-GB" altLang="zh-CN" sz="2400" b="1" dirty="0" smtClean="0">
                <a:solidFill>
                  <a:srgbClr val="0000FF"/>
                </a:solidFill>
              </a:rPr>
              <a:t>. </a:t>
            </a:r>
          </a:p>
          <a:p>
            <a:pPr marL="342900" indent="-342900" algn="just">
              <a:spcBef>
                <a:spcPts val="1200"/>
              </a:spcBef>
              <a:buClr>
                <a:srgbClr val="FF0000"/>
              </a:buClr>
              <a:buFont typeface="Wingdings" panose="05000000000000000000" pitchFamily="2" charset="2"/>
              <a:buChar char="ü"/>
            </a:pPr>
            <a:r>
              <a:rPr lang="en-US" altLang="zh-CN" sz="2400" b="1" dirty="0" smtClean="0">
                <a:solidFill>
                  <a:srgbClr val="0000FF"/>
                </a:solidFill>
                <a:ea typeface="华文楷体"/>
                <a:cs typeface="Times New Roman" pitchFamily="18" charset="0"/>
              </a:rPr>
              <a:t>To explore the processing technologies of the </a:t>
            </a:r>
            <a:r>
              <a:rPr lang="en-US" altLang="zh-CN" sz="2400" b="1" dirty="0">
                <a:solidFill>
                  <a:srgbClr val="0000FF"/>
                </a:solidFill>
                <a:ea typeface="华文楷体"/>
                <a:cs typeface="Times New Roman" pitchFamily="18" charset="0"/>
              </a:rPr>
              <a:t>production, </a:t>
            </a:r>
            <a:r>
              <a:rPr lang="en-US" altLang="zh-CN" sz="2400" b="1" dirty="0" smtClean="0">
                <a:solidFill>
                  <a:srgbClr val="0000FF"/>
                </a:solidFill>
                <a:ea typeface="华文楷体"/>
                <a:cs typeface="Times New Roman" pitchFamily="18" charset="0"/>
              </a:rPr>
              <a:t>two </a:t>
            </a:r>
            <a:r>
              <a:rPr lang="en-US" altLang="zh-CN" sz="2400" b="1" dirty="0">
                <a:solidFill>
                  <a:srgbClr val="0000FF"/>
                </a:solidFill>
                <a:ea typeface="华文楷体"/>
                <a:cs typeface="Times New Roman" pitchFamily="18" charset="0"/>
              </a:rPr>
              <a:t>full-scale prototype </a:t>
            </a:r>
            <a:r>
              <a:rPr lang="en-US" altLang="zh-CN" sz="2400" b="1" dirty="0" smtClean="0">
                <a:solidFill>
                  <a:srgbClr val="0000FF"/>
                </a:solidFill>
                <a:ea typeface="华文楷体"/>
                <a:cs typeface="Times New Roman" pitchFamily="18" charset="0"/>
              </a:rPr>
              <a:t>dipole magnets are designed and </a:t>
            </a:r>
            <a:r>
              <a:rPr lang="en-US" altLang="zh-CN" sz="2400" b="1" dirty="0">
                <a:solidFill>
                  <a:srgbClr val="0000FF"/>
                </a:solidFill>
                <a:ea typeface="华文楷体"/>
                <a:cs typeface="Times New Roman" pitchFamily="18" charset="0"/>
              </a:rPr>
              <a:t>developed. </a:t>
            </a:r>
          </a:p>
        </p:txBody>
      </p:sp>
      <p:sp>
        <p:nvSpPr>
          <p:cNvPr id="10" name="Rectangle 8"/>
          <p:cNvSpPr>
            <a:spLocks noChangeArrowheads="1"/>
          </p:cNvSpPr>
          <p:nvPr/>
        </p:nvSpPr>
        <p:spPr bwMode="auto">
          <a:xfrm>
            <a:off x="9451585" y="2641767"/>
            <a:ext cx="1936527" cy="400110"/>
          </a:xfrm>
          <a:prstGeom prst="rect">
            <a:avLst/>
          </a:prstGeom>
          <a:noFill/>
          <a:ln w="9525">
            <a:noFill/>
            <a:miter lim="800000"/>
            <a:headEnd/>
            <a:tailEnd/>
          </a:ln>
        </p:spPr>
        <p:txBody>
          <a:bodyPr wrap="square" anchor="ctr">
            <a:spAutoFit/>
          </a:bodyPr>
          <a:lstStyle/>
          <a:p>
            <a:pPr algn="just">
              <a:spcBef>
                <a:spcPts val="1200"/>
              </a:spcBef>
              <a:buClr>
                <a:srgbClr val="FF0000"/>
              </a:buClr>
            </a:pPr>
            <a:r>
              <a:rPr lang="en-GB" altLang="zh-CN" sz="2000" b="1" dirty="0" smtClean="0">
                <a:solidFill>
                  <a:srgbClr val="FF0000"/>
                </a:solidFill>
              </a:rPr>
              <a:t>CT coil dipole</a:t>
            </a:r>
            <a:endParaRPr lang="en-GB" altLang="zh-CN" sz="2000" b="1" dirty="0">
              <a:solidFill>
                <a:srgbClr val="FF0000"/>
              </a:solidFill>
            </a:endParaRPr>
          </a:p>
        </p:txBody>
      </p:sp>
      <p:sp>
        <p:nvSpPr>
          <p:cNvPr id="11" name="Rectangle 8"/>
          <p:cNvSpPr>
            <a:spLocks noChangeArrowheads="1"/>
          </p:cNvSpPr>
          <p:nvPr/>
        </p:nvSpPr>
        <p:spPr bwMode="auto">
          <a:xfrm>
            <a:off x="9405493" y="4269362"/>
            <a:ext cx="1936527" cy="400110"/>
          </a:xfrm>
          <a:prstGeom prst="rect">
            <a:avLst/>
          </a:prstGeom>
          <a:noFill/>
          <a:ln w="9525">
            <a:noFill/>
            <a:miter lim="800000"/>
            <a:headEnd/>
            <a:tailEnd/>
          </a:ln>
        </p:spPr>
        <p:txBody>
          <a:bodyPr wrap="square" anchor="ctr">
            <a:spAutoFit/>
          </a:bodyPr>
          <a:lstStyle/>
          <a:p>
            <a:pPr algn="just">
              <a:spcBef>
                <a:spcPts val="1200"/>
              </a:spcBef>
              <a:buClr>
                <a:srgbClr val="FF0000"/>
              </a:buClr>
            </a:pPr>
            <a:r>
              <a:rPr lang="en-GB" altLang="zh-CN" sz="2000" b="1" dirty="0" smtClean="0">
                <a:solidFill>
                  <a:srgbClr val="FF0000"/>
                </a:solidFill>
              </a:rPr>
              <a:t>Iron-core dipole</a:t>
            </a:r>
            <a:endParaRPr lang="en-GB" altLang="zh-CN" sz="2000" b="1" dirty="0">
              <a:solidFill>
                <a:srgbClr val="FF0000"/>
              </a:solidFill>
            </a:endParaRPr>
          </a:p>
        </p:txBody>
      </p:sp>
    </p:spTree>
    <p:extLst>
      <p:ext uri="{BB962C8B-B14F-4D97-AF65-F5344CB8AC3E}">
        <p14:creationId xmlns:p14="http://schemas.microsoft.com/office/powerpoint/2010/main" val="4601026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54065" y="1134770"/>
            <a:ext cx="3062206" cy="2236974"/>
          </a:xfrm>
          <a:prstGeom prst="rect">
            <a:avLst/>
          </a:prstGeom>
        </p:spPr>
      </p:pic>
      <p:sp>
        <p:nvSpPr>
          <p:cNvPr id="7" name="Rectangle 8"/>
          <p:cNvSpPr>
            <a:spLocks noChangeArrowheads="1"/>
          </p:cNvSpPr>
          <p:nvPr/>
        </p:nvSpPr>
        <p:spPr bwMode="auto">
          <a:xfrm>
            <a:off x="687283" y="3574993"/>
            <a:ext cx="11012540" cy="2908489"/>
          </a:xfrm>
          <a:prstGeom prst="rect">
            <a:avLst/>
          </a:prstGeom>
          <a:noFill/>
          <a:ln w="9525">
            <a:noFill/>
            <a:miter lim="800000"/>
            <a:headEnd/>
            <a:tailEnd/>
          </a:ln>
        </p:spPr>
        <p:txBody>
          <a:bodyPr wrap="square" anchor="ctr">
            <a:spAutoFit/>
          </a:bodyPr>
          <a:lstStyle/>
          <a:p>
            <a:pPr marL="342900" indent="-342900" algn="just">
              <a:spcBef>
                <a:spcPts val="600"/>
              </a:spcBef>
              <a:buClr>
                <a:srgbClr val="FF0000"/>
              </a:buClr>
              <a:buFont typeface="Wingdings" panose="05000000000000000000" pitchFamily="2" charset="2"/>
              <a:buChar char="ü"/>
            </a:pPr>
            <a:r>
              <a:rPr lang="en-US" altLang="zh-CN" sz="2400" b="1" dirty="0">
                <a:solidFill>
                  <a:srgbClr val="0000FF"/>
                </a:solidFill>
                <a:ea typeface="华文楷体"/>
                <a:cs typeface="Times New Roman" pitchFamily="18" charset="0"/>
              </a:rPr>
              <a:t>The total length of the magnet is 5.1m, it includes the coil and shielding tube.</a:t>
            </a:r>
          </a:p>
          <a:p>
            <a:pPr marL="342900" indent="-342900" algn="just">
              <a:spcBef>
                <a:spcPts val="600"/>
              </a:spcBef>
              <a:buClr>
                <a:srgbClr val="FF0000"/>
              </a:buClr>
              <a:buFont typeface="Wingdings" panose="05000000000000000000" pitchFamily="2" charset="2"/>
              <a:buChar char="ü"/>
            </a:pPr>
            <a:r>
              <a:rPr lang="en-US" altLang="zh-CN" sz="2400" b="1" dirty="0">
                <a:solidFill>
                  <a:srgbClr val="0000FF"/>
                </a:solidFill>
                <a:ea typeface="华文楷体"/>
                <a:cs typeface="Times New Roman" pitchFamily="18" charset="0"/>
              </a:rPr>
              <a:t>The coil consists of two half coils, each half coil has two layers and three turns, which are formed by the pure aluminum conductors.</a:t>
            </a:r>
          </a:p>
          <a:p>
            <a:pPr marL="342900" indent="-342900" algn="just">
              <a:spcBef>
                <a:spcPts val="600"/>
              </a:spcBef>
              <a:buClr>
                <a:srgbClr val="FF0000"/>
              </a:buClr>
              <a:buFont typeface="Wingdings" panose="05000000000000000000" pitchFamily="2" charset="2"/>
              <a:buChar char="ü"/>
            </a:pPr>
            <a:r>
              <a:rPr lang="en-US" altLang="zh-CN" sz="2400" b="1" dirty="0">
                <a:solidFill>
                  <a:srgbClr val="0000FF"/>
                </a:solidFill>
                <a:ea typeface="华文楷体"/>
                <a:cs typeface="Times New Roman" pitchFamily="18" charset="0"/>
              </a:rPr>
              <a:t>The shielding tube is made by a long steel tube. In order to install </a:t>
            </a:r>
            <a:r>
              <a:rPr lang="en-US" altLang="zh-CN" sz="2400" b="1" dirty="0" smtClean="0">
                <a:solidFill>
                  <a:srgbClr val="0000FF"/>
                </a:solidFill>
                <a:ea typeface="华文楷体"/>
                <a:cs typeface="Times New Roman" pitchFamily="18" charset="0"/>
              </a:rPr>
              <a:t>the coils, </a:t>
            </a:r>
            <a:r>
              <a:rPr lang="en-US" altLang="zh-CN" sz="2400" b="1" dirty="0">
                <a:solidFill>
                  <a:srgbClr val="0000FF"/>
                </a:solidFill>
                <a:ea typeface="华文楷体"/>
                <a:cs typeface="Times New Roman" pitchFamily="18" charset="0"/>
              </a:rPr>
              <a:t>it can be split into upper and lower halves. </a:t>
            </a:r>
          </a:p>
          <a:p>
            <a:pPr marL="342900" indent="-342900" algn="just">
              <a:spcBef>
                <a:spcPts val="600"/>
              </a:spcBef>
              <a:buClr>
                <a:srgbClr val="FF0000"/>
              </a:buClr>
              <a:buFont typeface="Wingdings" panose="05000000000000000000" pitchFamily="2" charset="2"/>
              <a:buChar char="ü"/>
            </a:pPr>
            <a:r>
              <a:rPr lang="en-US" altLang="zh-CN" sz="2400" b="1" dirty="0">
                <a:solidFill>
                  <a:srgbClr val="0000FF"/>
                </a:solidFill>
                <a:ea typeface="华文楷体"/>
                <a:cs typeface="Times New Roman" pitchFamily="18" charset="0"/>
              </a:rPr>
              <a:t>The water cooling tubes </a:t>
            </a:r>
            <a:r>
              <a:rPr lang="en-US" altLang="zh-CN" sz="2400" b="1" dirty="0" smtClean="0">
                <a:solidFill>
                  <a:srgbClr val="0000FF"/>
                </a:solidFill>
                <a:ea typeface="华文楷体"/>
                <a:cs typeface="Times New Roman" pitchFamily="18" charset="0"/>
              </a:rPr>
              <a:t>are </a:t>
            </a:r>
            <a:r>
              <a:rPr lang="en-US" altLang="zh-CN" sz="2400" b="1" dirty="0">
                <a:solidFill>
                  <a:srgbClr val="0000FF"/>
                </a:solidFill>
                <a:ea typeface="华文楷体"/>
                <a:cs typeface="Times New Roman" pitchFamily="18" charset="0"/>
              </a:rPr>
              <a:t>inserted between </a:t>
            </a:r>
            <a:r>
              <a:rPr lang="en-US" altLang="zh-CN" sz="2400" b="1" dirty="0" smtClean="0">
                <a:solidFill>
                  <a:srgbClr val="0000FF"/>
                </a:solidFill>
                <a:ea typeface="华文楷体"/>
                <a:cs typeface="Times New Roman" pitchFamily="18" charset="0"/>
              </a:rPr>
              <a:t>two </a:t>
            </a:r>
            <a:r>
              <a:rPr lang="en-US" altLang="zh-CN" sz="2400" b="1" dirty="0">
                <a:solidFill>
                  <a:srgbClr val="0000FF"/>
                </a:solidFill>
                <a:ea typeface="华文楷体"/>
                <a:cs typeface="Times New Roman" pitchFamily="18" charset="0"/>
              </a:rPr>
              <a:t>conductors in the inner layer of half coil.</a:t>
            </a:r>
          </a:p>
        </p:txBody>
      </p:sp>
      <p:sp>
        <p:nvSpPr>
          <p:cNvPr id="13" name="Rectangle 4"/>
          <p:cNvSpPr txBox="1">
            <a:spLocks noChangeArrowheads="1"/>
          </p:cNvSpPr>
          <p:nvPr/>
        </p:nvSpPr>
        <p:spPr>
          <a:xfrm>
            <a:off x="1327388" y="141587"/>
            <a:ext cx="9600438" cy="52088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110000"/>
              </a:lnSpc>
              <a:buFontTx/>
              <a:buNone/>
            </a:pPr>
            <a:r>
              <a:rPr lang="en-US" altLang="zh-CN" b="1" dirty="0" smtClean="0">
                <a:solidFill>
                  <a:srgbClr val="FF0000"/>
                </a:solidFill>
                <a:ea typeface="华文楷体"/>
                <a:cs typeface="Times New Roman" pitchFamily="18" charset="0"/>
              </a:rPr>
              <a:t>Status </a:t>
            </a:r>
            <a:r>
              <a:rPr lang="en-US" altLang="zh-CN" b="1" dirty="0">
                <a:solidFill>
                  <a:srgbClr val="FF0000"/>
                </a:solidFill>
                <a:ea typeface="华文楷体"/>
                <a:cs typeface="Times New Roman" pitchFamily="18" charset="0"/>
              </a:rPr>
              <a:t>of the full-scale prototype CT coil dipole magnet</a:t>
            </a:r>
          </a:p>
        </p:txBody>
      </p:sp>
      <p:pic>
        <p:nvPicPr>
          <p:cNvPr id="10" name="图片 9"/>
          <p:cNvPicPr>
            <a:picLocks noChangeAspect="1"/>
          </p:cNvPicPr>
          <p:nvPr/>
        </p:nvPicPr>
        <p:blipFill>
          <a:blip r:embed="rId3"/>
          <a:stretch>
            <a:fillRect/>
          </a:stretch>
        </p:blipFill>
        <p:spPr>
          <a:xfrm>
            <a:off x="4264318" y="1067314"/>
            <a:ext cx="4229515" cy="2178537"/>
          </a:xfrm>
          <a:prstGeom prst="rect">
            <a:avLst/>
          </a:prstGeom>
        </p:spPr>
      </p:pic>
      <p:sp>
        <p:nvSpPr>
          <p:cNvPr id="9" name="Line 3"/>
          <p:cNvSpPr>
            <a:spLocks noChangeShapeType="1"/>
          </p:cNvSpPr>
          <p:nvPr/>
        </p:nvSpPr>
        <p:spPr bwMode="auto">
          <a:xfrm flipV="1">
            <a:off x="0" y="798133"/>
            <a:ext cx="12221979" cy="7495"/>
          </a:xfrm>
          <a:prstGeom prst="line">
            <a:avLst/>
          </a:prstGeom>
          <a:noFill/>
          <a:ln w="76200">
            <a:solidFill>
              <a:srgbClr val="FFFF00"/>
            </a:solidFill>
            <a:round/>
            <a:headEnd/>
            <a:tailEnd/>
          </a:ln>
        </p:spPr>
        <p:txBody>
          <a:bodyPr/>
          <a:lstStyle/>
          <a:p>
            <a:endParaRPr lang="zh-CN" altLang="en-US"/>
          </a:p>
        </p:txBody>
      </p:sp>
      <p:pic>
        <p:nvPicPr>
          <p:cNvPr id="14" name="图片 13"/>
          <p:cNvPicPr>
            <a:picLocks noChangeAspect="1"/>
          </p:cNvPicPr>
          <p:nvPr/>
        </p:nvPicPr>
        <p:blipFill>
          <a:blip r:embed="rId4"/>
          <a:stretch>
            <a:fillRect/>
          </a:stretch>
        </p:blipFill>
        <p:spPr>
          <a:xfrm>
            <a:off x="8403441" y="1067314"/>
            <a:ext cx="3034054" cy="2055871"/>
          </a:xfrm>
          <a:prstGeom prst="rect">
            <a:avLst/>
          </a:prstGeom>
        </p:spPr>
      </p:pic>
    </p:spTree>
    <p:extLst>
      <p:ext uri="{BB962C8B-B14F-4D97-AF65-F5344CB8AC3E}">
        <p14:creationId xmlns:p14="http://schemas.microsoft.com/office/powerpoint/2010/main" val="412815207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8"/>
          <p:cNvSpPr>
            <a:spLocks noChangeArrowheads="1"/>
          </p:cNvSpPr>
          <p:nvPr/>
        </p:nvSpPr>
        <p:spPr bwMode="auto">
          <a:xfrm>
            <a:off x="385233" y="853826"/>
            <a:ext cx="11330574" cy="1569660"/>
          </a:xfrm>
          <a:prstGeom prst="rect">
            <a:avLst/>
          </a:prstGeom>
          <a:noFill/>
          <a:ln w="9525">
            <a:noFill/>
            <a:miter lim="800000"/>
            <a:headEnd/>
            <a:tailEnd/>
          </a:ln>
        </p:spPr>
        <p:txBody>
          <a:bodyPr wrap="square" anchor="ctr">
            <a:spAutoFit/>
          </a:bodyPr>
          <a:lstStyle/>
          <a:p>
            <a:pPr marL="342900" indent="-342900" algn="just">
              <a:spcBef>
                <a:spcPts val="900"/>
              </a:spcBef>
              <a:buClr>
                <a:srgbClr val="FF0000"/>
              </a:buClr>
              <a:buFont typeface="Wingdings" panose="05000000000000000000" pitchFamily="2" charset="2"/>
              <a:buChar char="ü"/>
            </a:pPr>
            <a:r>
              <a:rPr lang="en-US" altLang="zh-CN" sz="2400" b="1" dirty="0" smtClean="0">
                <a:solidFill>
                  <a:srgbClr val="0000FF"/>
                </a:solidFill>
                <a:ea typeface="华文楷体"/>
                <a:cs typeface="Times New Roman" pitchFamily="18" charset="0"/>
              </a:rPr>
              <a:t>It is very difficult to fabricate a 5m long conductor with the size dimension </a:t>
            </a:r>
            <a:r>
              <a:rPr lang="en-US" altLang="zh-CN" sz="2400" b="1" dirty="0" smtClean="0">
                <a:solidFill>
                  <a:srgbClr val="FF0000"/>
                </a:solidFill>
                <a:ea typeface="华文楷体"/>
                <a:cs typeface="Times New Roman" pitchFamily="18" charset="0"/>
              </a:rPr>
              <a:t>tolerance </a:t>
            </a:r>
            <a:r>
              <a:rPr lang="en-US" altLang="zh-CN" sz="2400" b="1" dirty="0">
                <a:solidFill>
                  <a:srgbClr val="FF0000"/>
                </a:solidFill>
                <a:ea typeface="华文楷体"/>
                <a:cs typeface="Times New Roman" pitchFamily="18" charset="0"/>
              </a:rPr>
              <a:t>less than 0.05mm</a:t>
            </a:r>
            <a:r>
              <a:rPr lang="en-US" altLang="zh-CN" sz="2400" b="1" dirty="0">
                <a:solidFill>
                  <a:srgbClr val="0000FF"/>
                </a:solidFill>
                <a:ea typeface="华文楷体"/>
                <a:cs typeface="Times New Roman" pitchFamily="18" charset="0"/>
              </a:rPr>
              <a:t>, so </a:t>
            </a:r>
            <a:r>
              <a:rPr lang="en-US" altLang="zh-CN" sz="2400" b="1" dirty="0" smtClean="0">
                <a:solidFill>
                  <a:srgbClr val="0000FF"/>
                </a:solidFill>
                <a:ea typeface="华文楷体"/>
                <a:cs typeface="Times New Roman" pitchFamily="18" charset="0"/>
              </a:rPr>
              <a:t>the long conductor has to be pieced by two 2.5m short ones, of which the touch surfaces are coated with the silver film to reduce the contact resistance. </a:t>
            </a:r>
            <a:endParaRPr lang="en-US" altLang="zh-CN" sz="2400" b="1" dirty="0">
              <a:solidFill>
                <a:srgbClr val="0000FF"/>
              </a:solidFill>
              <a:ea typeface="华文楷体"/>
              <a:cs typeface="Times New Roman" pitchFamily="18" charset="0"/>
            </a:endParaRPr>
          </a:p>
        </p:txBody>
      </p:sp>
      <p:sp>
        <p:nvSpPr>
          <p:cNvPr id="11" name="Line 3"/>
          <p:cNvSpPr>
            <a:spLocks noChangeShapeType="1"/>
          </p:cNvSpPr>
          <p:nvPr/>
        </p:nvSpPr>
        <p:spPr bwMode="auto">
          <a:xfrm flipV="1">
            <a:off x="0" y="798133"/>
            <a:ext cx="12221979" cy="7495"/>
          </a:xfrm>
          <a:prstGeom prst="line">
            <a:avLst/>
          </a:prstGeom>
          <a:noFill/>
          <a:ln w="76200">
            <a:solidFill>
              <a:srgbClr val="FFFF00"/>
            </a:solidFill>
            <a:round/>
            <a:headEnd/>
            <a:tailEnd/>
          </a:ln>
        </p:spPr>
        <p:txBody>
          <a:bodyPr/>
          <a:lstStyle/>
          <a:p>
            <a:endParaRPr lang="zh-CN" altLang="en-US"/>
          </a:p>
        </p:txBody>
      </p:sp>
      <p:pic>
        <p:nvPicPr>
          <p:cNvPr id="10" name="图片 9"/>
          <p:cNvPicPr>
            <a:picLocks noChangeAspect="1"/>
          </p:cNvPicPr>
          <p:nvPr/>
        </p:nvPicPr>
        <p:blipFill>
          <a:blip r:embed="rId2"/>
          <a:stretch>
            <a:fillRect/>
          </a:stretch>
        </p:blipFill>
        <p:spPr>
          <a:xfrm>
            <a:off x="4764951" y="4769768"/>
            <a:ext cx="2571139" cy="2088232"/>
          </a:xfrm>
          <a:prstGeom prst="rect">
            <a:avLst/>
          </a:prstGeom>
        </p:spPr>
      </p:pic>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83057" y="2423486"/>
            <a:ext cx="7628005" cy="2824151"/>
          </a:xfrm>
          <a:prstGeom prst="rect">
            <a:avLst/>
          </a:prstGeom>
        </p:spPr>
      </p:pic>
      <p:sp>
        <p:nvSpPr>
          <p:cNvPr id="9" name="Rectangle 4"/>
          <p:cNvSpPr txBox="1">
            <a:spLocks noChangeArrowheads="1"/>
          </p:cNvSpPr>
          <p:nvPr/>
        </p:nvSpPr>
        <p:spPr>
          <a:xfrm>
            <a:off x="1327388" y="141587"/>
            <a:ext cx="9600438" cy="52088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110000"/>
              </a:lnSpc>
              <a:buFontTx/>
              <a:buNone/>
            </a:pPr>
            <a:r>
              <a:rPr lang="en-US" altLang="zh-CN" b="1" dirty="0" smtClean="0">
                <a:solidFill>
                  <a:srgbClr val="FF0000"/>
                </a:solidFill>
                <a:ea typeface="华文楷体"/>
                <a:cs typeface="Times New Roman" pitchFamily="18" charset="0"/>
              </a:rPr>
              <a:t>Status </a:t>
            </a:r>
            <a:r>
              <a:rPr lang="en-US" altLang="zh-CN" b="1" dirty="0">
                <a:solidFill>
                  <a:srgbClr val="FF0000"/>
                </a:solidFill>
                <a:ea typeface="华文楷体"/>
                <a:cs typeface="Times New Roman" pitchFamily="18" charset="0"/>
              </a:rPr>
              <a:t>of the full-scale prototype CT coil dipole magnet</a:t>
            </a:r>
          </a:p>
        </p:txBody>
      </p:sp>
    </p:spTree>
    <p:extLst>
      <p:ext uri="{BB962C8B-B14F-4D97-AF65-F5344CB8AC3E}">
        <p14:creationId xmlns:p14="http://schemas.microsoft.com/office/powerpoint/2010/main" val="147248716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8"/>
          <p:cNvSpPr>
            <a:spLocks noChangeArrowheads="1"/>
          </p:cNvSpPr>
          <p:nvPr/>
        </p:nvSpPr>
        <p:spPr bwMode="auto">
          <a:xfrm>
            <a:off x="277319" y="888073"/>
            <a:ext cx="11483714" cy="2054409"/>
          </a:xfrm>
          <a:prstGeom prst="rect">
            <a:avLst/>
          </a:prstGeom>
          <a:noFill/>
          <a:ln w="9525">
            <a:noFill/>
            <a:miter lim="800000"/>
            <a:headEnd/>
            <a:tailEnd/>
          </a:ln>
        </p:spPr>
        <p:txBody>
          <a:bodyPr wrap="square" anchor="ctr">
            <a:spAutoFit/>
          </a:bodyPr>
          <a:lstStyle/>
          <a:p>
            <a:pPr marL="342900" indent="-342900" algn="just">
              <a:spcBef>
                <a:spcPts val="900"/>
              </a:spcBef>
              <a:buClr>
                <a:srgbClr val="FF0000"/>
              </a:buClr>
              <a:buFont typeface="Wingdings" panose="05000000000000000000" pitchFamily="2" charset="2"/>
              <a:buChar char="ü"/>
            </a:pPr>
            <a:r>
              <a:rPr lang="en-US" altLang="zh-CN" sz="2400" b="1" dirty="0">
                <a:solidFill>
                  <a:srgbClr val="0000FF"/>
                </a:solidFill>
                <a:ea typeface="华文楷体"/>
                <a:cs typeface="Times New Roman" pitchFamily="18" charset="0"/>
              </a:rPr>
              <a:t>T</a:t>
            </a:r>
            <a:r>
              <a:rPr lang="en-US" altLang="zh-CN" sz="2400" b="1" dirty="0" smtClean="0">
                <a:solidFill>
                  <a:srgbClr val="0000FF"/>
                </a:solidFill>
                <a:ea typeface="华文楷体"/>
                <a:cs typeface="Times New Roman" pitchFamily="18" charset="0"/>
              </a:rPr>
              <a:t>o </a:t>
            </a:r>
            <a:r>
              <a:rPr lang="en-US" altLang="zh-CN" sz="2400" b="1" dirty="0">
                <a:solidFill>
                  <a:srgbClr val="0000FF"/>
                </a:solidFill>
                <a:ea typeface="华文楷体"/>
                <a:cs typeface="Times New Roman" pitchFamily="18" charset="0"/>
              </a:rPr>
              <a:t>reduce the </a:t>
            </a:r>
            <a:r>
              <a:rPr lang="en-US" altLang="zh-CN" sz="2400" b="1" dirty="0" smtClean="0">
                <a:solidFill>
                  <a:srgbClr val="0000FF"/>
                </a:solidFill>
                <a:ea typeface="华文楷体"/>
                <a:cs typeface="Times New Roman" pitchFamily="18" charset="0"/>
              </a:rPr>
              <a:t>production cost, the 2.5m </a:t>
            </a:r>
            <a:r>
              <a:rPr lang="en-US" altLang="zh-CN" sz="2400" b="1" dirty="0" smtClean="0">
                <a:solidFill>
                  <a:srgbClr val="0000FF"/>
                </a:solidFill>
                <a:ea typeface="华文楷体"/>
                <a:cs typeface="Times New Roman" pitchFamily="18" charset="0"/>
              </a:rPr>
              <a:t>long conductors </a:t>
            </a:r>
            <a:r>
              <a:rPr lang="en-US" altLang="zh-CN" sz="2400" b="1" dirty="0" smtClean="0">
                <a:solidFill>
                  <a:srgbClr val="0000FF"/>
                </a:solidFill>
                <a:ea typeface="华文楷体"/>
                <a:cs typeface="Times New Roman" pitchFamily="18" charset="0"/>
              </a:rPr>
              <a:t>are made by extrusion instead of by direct fabrication</a:t>
            </a:r>
            <a:r>
              <a:rPr lang="en-US" altLang="zh-CN" sz="2400" b="1" dirty="0">
                <a:solidFill>
                  <a:srgbClr val="0000FF"/>
                </a:solidFill>
                <a:ea typeface="华文楷体"/>
                <a:cs typeface="Times New Roman" pitchFamily="18" charset="0"/>
              </a:rPr>
              <a:t>. </a:t>
            </a:r>
            <a:r>
              <a:rPr lang="en-US" altLang="zh-CN" sz="2400" b="1" dirty="0" smtClean="0">
                <a:solidFill>
                  <a:srgbClr val="0000FF"/>
                </a:solidFill>
                <a:ea typeface="华文楷体"/>
                <a:cs typeface="Times New Roman" pitchFamily="18" charset="0"/>
              </a:rPr>
              <a:t>But in </a:t>
            </a:r>
            <a:r>
              <a:rPr lang="en-US" altLang="zh-CN" sz="2400" b="1" dirty="0">
                <a:solidFill>
                  <a:srgbClr val="0000FF"/>
                </a:solidFill>
                <a:ea typeface="华文楷体"/>
                <a:cs typeface="Times New Roman" pitchFamily="18" charset="0"/>
              </a:rPr>
              <a:t>the </a:t>
            </a:r>
            <a:r>
              <a:rPr lang="en-US" altLang="zh-CN" sz="2400" b="1" dirty="0" smtClean="0">
                <a:solidFill>
                  <a:srgbClr val="0000FF"/>
                </a:solidFill>
                <a:ea typeface="华文楷体"/>
                <a:cs typeface="Times New Roman" pitchFamily="18" charset="0"/>
              </a:rPr>
              <a:t>process </a:t>
            </a:r>
            <a:r>
              <a:rPr lang="en-US" altLang="zh-CN" sz="2400" b="1" dirty="0">
                <a:solidFill>
                  <a:srgbClr val="0000FF"/>
                </a:solidFill>
                <a:ea typeface="华文楷体"/>
                <a:cs typeface="Times New Roman" pitchFamily="18" charset="0"/>
              </a:rPr>
              <a:t>of </a:t>
            </a:r>
            <a:r>
              <a:rPr lang="en-US" altLang="zh-CN" sz="2400" b="1" dirty="0" smtClean="0">
                <a:solidFill>
                  <a:srgbClr val="0000FF"/>
                </a:solidFill>
                <a:ea typeface="华文楷体"/>
                <a:cs typeface="Times New Roman" pitchFamily="18" charset="0"/>
              </a:rPr>
              <a:t>extrusion, the </a:t>
            </a:r>
            <a:r>
              <a:rPr lang="en-US" altLang="zh-CN" sz="2400" b="1" dirty="0">
                <a:solidFill>
                  <a:srgbClr val="0000FF"/>
                </a:solidFill>
                <a:ea typeface="华文楷体"/>
                <a:cs typeface="Times New Roman" pitchFamily="18" charset="0"/>
              </a:rPr>
              <a:t>deformation along the conductors was </a:t>
            </a:r>
            <a:r>
              <a:rPr lang="en-US" altLang="zh-CN" sz="2400" b="1" dirty="0" smtClean="0">
                <a:solidFill>
                  <a:srgbClr val="0000FF"/>
                </a:solidFill>
                <a:ea typeface="华文楷体"/>
                <a:cs typeface="Times New Roman" pitchFamily="18" charset="0"/>
              </a:rPr>
              <a:t>found to be serious, </a:t>
            </a:r>
            <a:r>
              <a:rPr lang="en-US" altLang="zh-CN" sz="2400" b="1" dirty="0">
                <a:solidFill>
                  <a:srgbClr val="0000FF"/>
                </a:solidFill>
                <a:ea typeface="华文楷体"/>
                <a:cs typeface="Times New Roman" pitchFamily="18" charset="0"/>
              </a:rPr>
              <a:t>so </a:t>
            </a:r>
            <a:r>
              <a:rPr lang="en-US" altLang="zh-CN" sz="2400" b="1" dirty="0" smtClean="0">
                <a:solidFill>
                  <a:srgbClr val="0000FF"/>
                </a:solidFill>
                <a:ea typeface="华文楷体"/>
                <a:cs typeface="Times New Roman" pitchFamily="18" charset="0"/>
              </a:rPr>
              <a:t>the conductors </a:t>
            </a:r>
            <a:r>
              <a:rPr lang="en-US" altLang="zh-CN" sz="2400" b="1" dirty="0" smtClean="0">
                <a:solidFill>
                  <a:srgbClr val="0000FF"/>
                </a:solidFill>
                <a:ea typeface="华文楷体"/>
                <a:cs typeface="Times New Roman" pitchFamily="18" charset="0"/>
              </a:rPr>
              <a:t>had </a:t>
            </a:r>
            <a:r>
              <a:rPr lang="en-US" altLang="zh-CN" sz="2400" b="1" dirty="0" smtClean="0">
                <a:solidFill>
                  <a:srgbClr val="0000FF"/>
                </a:solidFill>
                <a:ea typeface="华文楷体"/>
                <a:cs typeface="Times New Roman" pitchFamily="18" charset="0"/>
              </a:rPr>
              <a:t>to be reformed by a specially made device.</a:t>
            </a:r>
            <a:endParaRPr lang="en-US" altLang="zh-CN" sz="2400" b="1" dirty="0">
              <a:solidFill>
                <a:srgbClr val="0000FF"/>
              </a:solidFill>
              <a:ea typeface="华文楷体"/>
              <a:cs typeface="Times New Roman" pitchFamily="18" charset="0"/>
            </a:endParaRPr>
          </a:p>
          <a:p>
            <a:pPr algn="just">
              <a:spcBef>
                <a:spcPts val="900"/>
              </a:spcBef>
              <a:buClr>
                <a:srgbClr val="FF0000"/>
              </a:buClr>
            </a:pPr>
            <a:r>
              <a:rPr lang="en-US" altLang="zh-CN" sz="2400" b="1" dirty="0" smtClean="0">
                <a:solidFill>
                  <a:srgbClr val="0000FF"/>
                </a:solidFill>
                <a:ea typeface="华文楷体"/>
                <a:cs typeface="Times New Roman" pitchFamily="18" charset="0"/>
              </a:rPr>
              <a:t>.</a:t>
            </a:r>
            <a:endParaRPr lang="en-US" altLang="zh-CN" sz="2400" b="1" dirty="0">
              <a:solidFill>
                <a:srgbClr val="0000FF"/>
              </a:solidFill>
              <a:ea typeface="华文楷体"/>
              <a:cs typeface="Times New Roman" pitchFamily="18" charset="0"/>
            </a:endParaRPr>
          </a:p>
        </p:txBody>
      </p:sp>
      <p:sp>
        <p:nvSpPr>
          <p:cNvPr id="11" name="Line 3"/>
          <p:cNvSpPr>
            <a:spLocks noChangeShapeType="1"/>
          </p:cNvSpPr>
          <p:nvPr/>
        </p:nvSpPr>
        <p:spPr bwMode="auto">
          <a:xfrm flipV="1">
            <a:off x="0" y="798133"/>
            <a:ext cx="12221979" cy="7495"/>
          </a:xfrm>
          <a:prstGeom prst="line">
            <a:avLst/>
          </a:prstGeom>
          <a:noFill/>
          <a:ln w="76200">
            <a:solidFill>
              <a:srgbClr val="FFFF00"/>
            </a:solidFill>
            <a:round/>
            <a:headEnd/>
            <a:tailEnd/>
          </a:ln>
        </p:spPr>
        <p:txBody>
          <a:bodyPr/>
          <a:lstStyle/>
          <a:p>
            <a:endParaRPr lang="zh-CN" altLang="en-US"/>
          </a:p>
        </p:txBody>
      </p:sp>
      <p:pic>
        <p:nvPicPr>
          <p:cNvPr id="9" name="图片 8"/>
          <p:cNvPicPr>
            <a:picLocks noChangeAspect="1"/>
          </p:cNvPicPr>
          <p:nvPr/>
        </p:nvPicPr>
        <p:blipFill>
          <a:blip r:embed="rId2"/>
          <a:stretch>
            <a:fillRect/>
          </a:stretch>
        </p:blipFill>
        <p:spPr>
          <a:xfrm>
            <a:off x="460945" y="2506502"/>
            <a:ext cx="5435328" cy="2505383"/>
          </a:xfrm>
          <a:prstGeom prst="rect">
            <a:avLst/>
          </a:prstGeom>
        </p:spPr>
      </p:pic>
      <p:pic>
        <p:nvPicPr>
          <p:cNvPr id="3" name="图片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34985" y="3948829"/>
            <a:ext cx="3590751" cy="2692011"/>
          </a:xfrm>
          <a:prstGeom prst="rect">
            <a:avLst/>
          </a:prstGeom>
        </p:spPr>
      </p:pic>
      <p:pic>
        <p:nvPicPr>
          <p:cNvPr id="2" name="图片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97555" y="2487697"/>
            <a:ext cx="2928011" cy="3905541"/>
          </a:xfrm>
          <a:prstGeom prst="rect">
            <a:avLst/>
          </a:prstGeom>
        </p:spPr>
      </p:pic>
      <p:sp>
        <p:nvSpPr>
          <p:cNvPr id="12" name="Rectangle 8"/>
          <p:cNvSpPr>
            <a:spLocks noChangeArrowheads="1"/>
          </p:cNvSpPr>
          <p:nvPr/>
        </p:nvSpPr>
        <p:spPr bwMode="auto">
          <a:xfrm>
            <a:off x="2123669" y="3823302"/>
            <a:ext cx="2590388" cy="400110"/>
          </a:xfrm>
          <a:prstGeom prst="rect">
            <a:avLst/>
          </a:prstGeom>
          <a:noFill/>
          <a:ln w="9525">
            <a:noFill/>
            <a:miter lim="800000"/>
            <a:headEnd/>
            <a:tailEnd/>
          </a:ln>
        </p:spPr>
        <p:txBody>
          <a:bodyPr wrap="square" anchor="ctr">
            <a:spAutoFit/>
          </a:bodyPr>
          <a:lstStyle/>
          <a:p>
            <a:pPr algn="just">
              <a:spcBef>
                <a:spcPts val="1200"/>
              </a:spcBef>
              <a:buClr>
                <a:srgbClr val="FF0000"/>
              </a:buClr>
            </a:pPr>
            <a:r>
              <a:rPr lang="en-GB" altLang="zh-CN" sz="2000" b="1" dirty="0" smtClean="0">
                <a:solidFill>
                  <a:srgbClr val="FF0000"/>
                </a:solidFill>
              </a:rPr>
              <a:t>Before reformation</a:t>
            </a:r>
            <a:endParaRPr lang="en-GB" altLang="zh-CN" sz="2000" b="1" dirty="0">
              <a:solidFill>
                <a:srgbClr val="FF0000"/>
              </a:solidFill>
            </a:endParaRPr>
          </a:p>
        </p:txBody>
      </p:sp>
      <p:sp>
        <p:nvSpPr>
          <p:cNvPr id="18" name="Rectangle 8"/>
          <p:cNvSpPr>
            <a:spLocks noChangeArrowheads="1"/>
          </p:cNvSpPr>
          <p:nvPr/>
        </p:nvSpPr>
        <p:spPr bwMode="auto">
          <a:xfrm>
            <a:off x="8067725" y="5011885"/>
            <a:ext cx="2590388" cy="400110"/>
          </a:xfrm>
          <a:prstGeom prst="rect">
            <a:avLst/>
          </a:prstGeom>
          <a:noFill/>
          <a:ln w="9525">
            <a:noFill/>
            <a:miter lim="800000"/>
            <a:headEnd/>
            <a:tailEnd/>
          </a:ln>
        </p:spPr>
        <p:txBody>
          <a:bodyPr wrap="square" anchor="ctr">
            <a:spAutoFit/>
          </a:bodyPr>
          <a:lstStyle/>
          <a:p>
            <a:pPr algn="just">
              <a:spcBef>
                <a:spcPts val="1200"/>
              </a:spcBef>
              <a:buClr>
                <a:srgbClr val="FF0000"/>
              </a:buClr>
            </a:pPr>
            <a:r>
              <a:rPr lang="en-GB" altLang="zh-CN" sz="2000" b="1" dirty="0" smtClean="0">
                <a:solidFill>
                  <a:srgbClr val="FF0000"/>
                </a:solidFill>
              </a:rPr>
              <a:t>After reformation</a:t>
            </a:r>
            <a:endParaRPr lang="en-GB" altLang="zh-CN" sz="2000" b="1" dirty="0">
              <a:solidFill>
                <a:srgbClr val="FF0000"/>
              </a:solidFill>
            </a:endParaRPr>
          </a:p>
        </p:txBody>
      </p:sp>
      <p:pic>
        <p:nvPicPr>
          <p:cNvPr id="4" name="图片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332630" y="4507800"/>
            <a:ext cx="3800007" cy="2137504"/>
          </a:xfrm>
          <a:prstGeom prst="rect">
            <a:avLst/>
          </a:prstGeom>
        </p:spPr>
      </p:pic>
      <p:sp>
        <p:nvSpPr>
          <p:cNvPr id="13" name="Rectangle 4"/>
          <p:cNvSpPr txBox="1">
            <a:spLocks noChangeArrowheads="1"/>
          </p:cNvSpPr>
          <p:nvPr/>
        </p:nvSpPr>
        <p:spPr>
          <a:xfrm>
            <a:off x="1327388" y="141587"/>
            <a:ext cx="9600438" cy="52088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110000"/>
              </a:lnSpc>
              <a:buFontTx/>
              <a:buNone/>
            </a:pPr>
            <a:r>
              <a:rPr lang="en-US" altLang="zh-CN" b="1" dirty="0" smtClean="0">
                <a:solidFill>
                  <a:srgbClr val="FF0000"/>
                </a:solidFill>
                <a:ea typeface="华文楷体"/>
                <a:cs typeface="Times New Roman" pitchFamily="18" charset="0"/>
              </a:rPr>
              <a:t>Status </a:t>
            </a:r>
            <a:r>
              <a:rPr lang="en-US" altLang="zh-CN" b="1" dirty="0">
                <a:solidFill>
                  <a:srgbClr val="FF0000"/>
                </a:solidFill>
                <a:ea typeface="华文楷体"/>
                <a:cs typeface="Times New Roman" pitchFamily="18" charset="0"/>
              </a:rPr>
              <a:t>of the full-scale prototype CT coil dipole magnet</a:t>
            </a:r>
          </a:p>
        </p:txBody>
      </p:sp>
    </p:spTree>
    <p:extLst>
      <p:ext uri="{BB962C8B-B14F-4D97-AF65-F5344CB8AC3E}">
        <p14:creationId xmlns:p14="http://schemas.microsoft.com/office/powerpoint/2010/main" val="10712523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8"/>
          <p:cNvSpPr>
            <a:spLocks noChangeArrowheads="1"/>
          </p:cNvSpPr>
          <p:nvPr/>
        </p:nvSpPr>
        <p:spPr bwMode="auto">
          <a:xfrm>
            <a:off x="224852" y="858093"/>
            <a:ext cx="11635821" cy="1200329"/>
          </a:xfrm>
          <a:prstGeom prst="rect">
            <a:avLst/>
          </a:prstGeom>
          <a:noFill/>
          <a:ln w="9525">
            <a:noFill/>
            <a:miter lim="800000"/>
            <a:headEnd/>
            <a:tailEnd/>
          </a:ln>
        </p:spPr>
        <p:txBody>
          <a:bodyPr wrap="square" anchor="ctr">
            <a:spAutoFit/>
          </a:bodyPr>
          <a:lstStyle/>
          <a:p>
            <a:pPr marL="342900" indent="-342900" algn="just">
              <a:spcBef>
                <a:spcPts val="900"/>
              </a:spcBef>
              <a:buClr>
                <a:srgbClr val="FF0000"/>
              </a:buClr>
              <a:buFont typeface="Wingdings" panose="05000000000000000000" pitchFamily="2" charset="2"/>
              <a:buChar char="ü"/>
            </a:pPr>
            <a:r>
              <a:rPr lang="en-US" altLang="zh-CN" sz="2400" b="1" dirty="0" smtClean="0">
                <a:solidFill>
                  <a:srgbClr val="0000FF"/>
                </a:solidFill>
                <a:ea typeface="华文楷体"/>
                <a:cs typeface="Times New Roman" pitchFamily="18" charset="0"/>
              </a:rPr>
              <a:t>The insulation </a:t>
            </a:r>
            <a:r>
              <a:rPr lang="en-US" altLang="zh-CN" sz="2400" b="1" dirty="0">
                <a:solidFill>
                  <a:srgbClr val="0000FF"/>
                </a:solidFill>
                <a:ea typeface="华文楷体"/>
                <a:cs typeface="Times New Roman" pitchFamily="18" charset="0"/>
              </a:rPr>
              <a:t>from turn to </a:t>
            </a:r>
            <a:r>
              <a:rPr lang="en-US" altLang="zh-CN" sz="2400" b="1" dirty="0" smtClean="0">
                <a:solidFill>
                  <a:srgbClr val="0000FF"/>
                </a:solidFill>
                <a:ea typeface="华文楷体"/>
                <a:cs typeface="Times New Roman" pitchFamily="18" charset="0"/>
              </a:rPr>
              <a:t>turn of the coils could be made by the technology of surface anodization. The insulation resistance of the anodized film is larger than 50 M</a:t>
            </a:r>
            <a:r>
              <a:rPr lang="el-GR" altLang="zh-CN" sz="2400" b="1" dirty="0" smtClean="0">
                <a:solidFill>
                  <a:srgbClr val="0000FF"/>
                </a:solidFill>
                <a:ea typeface="华文楷体"/>
                <a:cs typeface="Times New Roman" pitchFamily="18" charset="0"/>
              </a:rPr>
              <a:t>Ω</a:t>
            </a:r>
            <a:r>
              <a:rPr lang="en-US" altLang="zh-CN" sz="2400" b="1" dirty="0" smtClean="0">
                <a:solidFill>
                  <a:srgbClr val="0000FF"/>
                </a:solidFill>
                <a:ea typeface="华文楷体"/>
                <a:cs typeface="Times New Roman" pitchFamily="18" charset="0"/>
              </a:rPr>
              <a:t>. The film on </a:t>
            </a:r>
            <a:r>
              <a:rPr lang="en-US" altLang="zh-CN" sz="2400" b="1" dirty="0">
                <a:solidFill>
                  <a:srgbClr val="0000FF"/>
                </a:solidFill>
                <a:ea typeface="华文楷体"/>
                <a:cs typeface="Times New Roman" pitchFamily="18" charset="0"/>
              </a:rPr>
              <a:t>the touch surfaces </a:t>
            </a:r>
            <a:r>
              <a:rPr lang="en-US" altLang="zh-CN" sz="2400" b="1" dirty="0" smtClean="0">
                <a:solidFill>
                  <a:srgbClr val="0000FF"/>
                </a:solidFill>
                <a:ea typeface="华文楷体"/>
                <a:cs typeface="Times New Roman" pitchFamily="18" charset="0"/>
              </a:rPr>
              <a:t>is </a:t>
            </a:r>
            <a:r>
              <a:rPr lang="en-US" altLang="zh-CN" sz="2400" b="1" dirty="0">
                <a:solidFill>
                  <a:srgbClr val="0000FF"/>
                </a:solidFill>
                <a:ea typeface="华文楷体"/>
                <a:cs typeface="Times New Roman" pitchFamily="18" charset="0"/>
              </a:rPr>
              <a:t>gotten rid of before </a:t>
            </a:r>
            <a:r>
              <a:rPr lang="en-US" altLang="zh-CN" sz="2400" b="1" dirty="0" smtClean="0">
                <a:solidFill>
                  <a:srgbClr val="0000FF"/>
                </a:solidFill>
                <a:ea typeface="华文楷体"/>
                <a:cs typeface="Times New Roman" pitchFamily="18" charset="0"/>
              </a:rPr>
              <a:t>coated with silver film.</a:t>
            </a:r>
            <a:endParaRPr lang="en-US" altLang="zh-CN" sz="2400" b="1" dirty="0">
              <a:solidFill>
                <a:srgbClr val="0000FF"/>
              </a:solidFill>
              <a:ea typeface="华文楷体"/>
              <a:cs typeface="Times New Roman" pitchFamily="18" charset="0"/>
            </a:endParaRPr>
          </a:p>
        </p:txBody>
      </p:sp>
      <p:sp>
        <p:nvSpPr>
          <p:cNvPr id="11" name="Line 3"/>
          <p:cNvSpPr>
            <a:spLocks noChangeShapeType="1"/>
          </p:cNvSpPr>
          <p:nvPr/>
        </p:nvSpPr>
        <p:spPr bwMode="auto">
          <a:xfrm flipV="1">
            <a:off x="-29979" y="775177"/>
            <a:ext cx="12221979" cy="7495"/>
          </a:xfrm>
          <a:prstGeom prst="line">
            <a:avLst/>
          </a:prstGeom>
          <a:noFill/>
          <a:ln w="76200">
            <a:solidFill>
              <a:srgbClr val="FFFF00"/>
            </a:solidFill>
            <a:round/>
            <a:headEnd/>
            <a:tailEnd/>
          </a:ln>
        </p:spPr>
        <p:txBody>
          <a:bodyPr/>
          <a:lstStyle/>
          <a:p>
            <a:endParaRPr lang="zh-CN" altLang="en-US"/>
          </a:p>
        </p:txBody>
      </p:sp>
      <p:pic>
        <p:nvPicPr>
          <p:cNvPr id="2" name="图片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5497" y="2146138"/>
            <a:ext cx="3381828" cy="4509104"/>
          </a:xfrm>
          <a:prstGeom prst="rect">
            <a:avLst/>
          </a:prstGeom>
        </p:spPr>
      </p:pic>
      <p:pic>
        <p:nvPicPr>
          <p:cNvPr id="3" name="图片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67830" y="2185837"/>
            <a:ext cx="4620836" cy="3465628"/>
          </a:xfrm>
          <a:prstGeom prst="rect">
            <a:avLst/>
          </a:prstGeom>
        </p:spPr>
      </p:pic>
      <p:pic>
        <p:nvPicPr>
          <p:cNvPr id="5" name="图片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43681" y="4037624"/>
            <a:ext cx="3654340" cy="2740755"/>
          </a:xfrm>
          <a:prstGeom prst="rect">
            <a:avLst/>
          </a:prstGeom>
        </p:spPr>
      </p:pic>
      <p:sp>
        <p:nvSpPr>
          <p:cNvPr id="9" name="Rectangle 4"/>
          <p:cNvSpPr txBox="1">
            <a:spLocks noChangeArrowheads="1"/>
          </p:cNvSpPr>
          <p:nvPr/>
        </p:nvSpPr>
        <p:spPr>
          <a:xfrm>
            <a:off x="1327388" y="141587"/>
            <a:ext cx="9600438" cy="52088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110000"/>
              </a:lnSpc>
              <a:buFontTx/>
              <a:buNone/>
            </a:pPr>
            <a:r>
              <a:rPr lang="en-US" altLang="zh-CN" b="1" dirty="0" smtClean="0">
                <a:solidFill>
                  <a:srgbClr val="FF0000"/>
                </a:solidFill>
                <a:ea typeface="华文楷体"/>
                <a:cs typeface="Times New Roman" pitchFamily="18" charset="0"/>
              </a:rPr>
              <a:t>Status </a:t>
            </a:r>
            <a:r>
              <a:rPr lang="en-US" altLang="zh-CN" b="1" dirty="0">
                <a:solidFill>
                  <a:srgbClr val="FF0000"/>
                </a:solidFill>
                <a:ea typeface="华文楷体"/>
                <a:cs typeface="Times New Roman" pitchFamily="18" charset="0"/>
              </a:rPr>
              <a:t>of the full-scale prototype CT coil dipole magnet</a:t>
            </a:r>
          </a:p>
        </p:txBody>
      </p:sp>
    </p:spTree>
    <p:extLst>
      <p:ext uri="{BB962C8B-B14F-4D97-AF65-F5344CB8AC3E}">
        <p14:creationId xmlns:p14="http://schemas.microsoft.com/office/powerpoint/2010/main" val="35857962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8"/>
          <p:cNvSpPr>
            <a:spLocks noChangeArrowheads="1"/>
          </p:cNvSpPr>
          <p:nvPr/>
        </p:nvSpPr>
        <p:spPr bwMode="auto">
          <a:xfrm>
            <a:off x="344774" y="877869"/>
            <a:ext cx="11462401" cy="2169825"/>
          </a:xfrm>
          <a:prstGeom prst="rect">
            <a:avLst/>
          </a:prstGeom>
          <a:noFill/>
          <a:ln w="9525">
            <a:noFill/>
            <a:miter lim="800000"/>
            <a:headEnd/>
            <a:tailEnd/>
          </a:ln>
        </p:spPr>
        <p:txBody>
          <a:bodyPr wrap="square" anchor="ctr">
            <a:spAutoFit/>
          </a:bodyPr>
          <a:lstStyle/>
          <a:p>
            <a:pPr marL="342900" indent="-342900" algn="just">
              <a:spcBef>
                <a:spcPts val="900"/>
              </a:spcBef>
              <a:buClr>
                <a:srgbClr val="FF0000"/>
              </a:buClr>
              <a:buFont typeface="Wingdings" panose="05000000000000000000" pitchFamily="2" charset="2"/>
              <a:buChar char="ü"/>
            </a:pPr>
            <a:r>
              <a:rPr lang="en-US" altLang="zh-CN" sz="2400" b="1" dirty="0" smtClean="0">
                <a:solidFill>
                  <a:srgbClr val="0000FF"/>
                </a:solidFill>
                <a:ea typeface="华文楷体"/>
                <a:cs typeface="Times New Roman" pitchFamily="18" charset="0"/>
              </a:rPr>
              <a:t>The conductors </a:t>
            </a:r>
            <a:r>
              <a:rPr lang="en-US" altLang="zh-CN" sz="2400" b="1" dirty="0">
                <a:solidFill>
                  <a:srgbClr val="0000FF"/>
                </a:solidFill>
                <a:ea typeface="华文楷体"/>
                <a:cs typeface="Times New Roman" pitchFamily="18" charset="0"/>
              </a:rPr>
              <a:t>of the </a:t>
            </a:r>
            <a:r>
              <a:rPr lang="en-US" altLang="zh-CN" sz="2400" b="1" dirty="0" smtClean="0">
                <a:solidFill>
                  <a:srgbClr val="0000FF"/>
                </a:solidFill>
                <a:ea typeface="华文楷体"/>
                <a:cs typeface="Times New Roman" pitchFamily="18" charset="0"/>
              </a:rPr>
              <a:t>coils from turn to turn are </a:t>
            </a:r>
            <a:r>
              <a:rPr lang="en-US" altLang="zh-CN" sz="2400" b="1" dirty="0">
                <a:solidFill>
                  <a:srgbClr val="0000FF"/>
                </a:solidFill>
                <a:ea typeface="华文楷体"/>
                <a:cs typeface="Times New Roman" pitchFamily="18" charset="0"/>
              </a:rPr>
              <a:t>connected by the by-pass circular </a:t>
            </a:r>
            <a:r>
              <a:rPr lang="en-US" altLang="zh-CN" sz="2400" b="1" dirty="0" smtClean="0">
                <a:solidFill>
                  <a:srgbClr val="0000FF"/>
                </a:solidFill>
                <a:ea typeface="华文楷体"/>
                <a:cs typeface="Times New Roman" pitchFamily="18" charset="0"/>
              </a:rPr>
              <a:t>conductors at the ends of the magnet.  The water cooling tubes are inserted between two inner turns and led out at one end of the magnet.</a:t>
            </a:r>
          </a:p>
          <a:p>
            <a:pPr algn="just">
              <a:spcBef>
                <a:spcPts val="900"/>
              </a:spcBef>
              <a:buClr>
                <a:srgbClr val="FF0000"/>
              </a:buClr>
            </a:pPr>
            <a:endParaRPr lang="en-US" altLang="zh-CN" sz="2400" b="1" dirty="0">
              <a:solidFill>
                <a:srgbClr val="0000FF"/>
              </a:solidFill>
              <a:ea typeface="华文楷体"/>
              <a:cs typeface="Times New Roman" pitchFamily="18" charset="0"/>
            </a:endParaRPr>
          </a:p>
          <a:p>
            <a:pPr algn="just">
              <a:spcBef>
                <a:spcPts val="900"/>
              </a:spcBef>
              <a:buClr>
                <a:srgbClr val="FF0000"/>
              </a:buClr>
            </a:pPr>
            <a:endParaRPr lang="en-US" altLang="zh-CN" sz="2400" b="1" dirty="0">
              <a:solidFill>
                <a:srgbClr val="0000FF"/>
              </a:solidFill>
              <a:ea typeface="华文楷体"/>
              <a:cs typeface="Times New Roman" pitchFamily="18" charset="0"/>
            </a:endParaRPr>
          </a:p>
        </p:txBody>
      </p:sp>
      <p:sp>
        <p:nvSpPr>
          <p:cNvPr id="11" name="Line 3"/>
          <p:cNvSpPr>
            <a:spLocks noChangeShapeType="1"/>
          </p:cNvSpPr>
          <p:nvPr/>
        </p:nvSpPr>
        <p:spPr bwMode="auto">
          <a:xfrm flipV="1">
            <a:off x="0" y="798133"/>
            <a:ext cx="12221979" cy="7495"/>
          </a:xfrm>
          <a:prstGeom prst="line">
            <a:avLst/>
          </a:prstGeom>
          <a:noFill/>
          <a:ln w="76200">
            <a:solidFill>
              <a:srgbClr val="FFFF00"/>
            </a:solidFill>
            <a:round/>
            <a:headEnd/>
            <a:tailEnd/>
          </a:ln>
        </p:spPr>
        <p:txBody>
          <a:bodyPr/>
          <a:lstStyle/>
          <a:p>
            <a:endParaRPr lang="zh-CN" altLang="en-US"/>
          </a:p>
        </p:txBody>
      </p:sp>
      <p:pic>
        <p:nvPicPr>
          <p:cNvPr id="13" name="图片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07478" y="4431790"/>
            <a:ext cx="2837688" cy="2128266"/>
          </a:xfrm>
          <a:prstGeom prst="rect">
            <a:avLst/>
          </a:prstGeom>
        </p:spPr>
      </p:pic>
      <p:pic>
        <p:nvPicPr>
          <p:cNvPr id="14" name="图片 13"/>
          <p:cNvPicPr>
            <a:picLocks noChangeAspect="1"/>
          </p:cNvPicPr>
          <p:nvPr/>
        </p:nvPicPr>
        <p:blipFill>
          <a:blip r:embed="rId3"/>
          <a:stretch>
            <a:fillRect/>
          </a:stretch>
        </p:blipFill>
        <p:spPr>
          <a:xfrm>
            <a:off x="1958764" y="2097898"/>
            <a:ext cx="3100878" cy="2532136"/>
          </a:xfrm>
          <a:prstGeom prst="rect">
            <a:avLst/>
          </a:prstGeom>
        </p:spPr>
      </p:pic>
      <p:pic>
        <p:nvPicPr>
          <p:cNvPr id="15" name="图片 14"/>
          <p:cNvPicPr>
            <a:picLocks noChangeAspect="1"/>
          </p:cNvPicPr>
          <p:nvPr/>
        </p:nvPicPr>
        <p:blipFill>
          <a:blip r:embed="rId4"/>
          <a:stretch>
            <a:fillRect/>
          </a:stretch>
        </p:blipFill>
        <p:spPr>
          <a:xfrm>
            <a:off x="5911805" y="2169206"/>
            <a:ext cx="3320871" cy="2408363"/>
          </a:xfrm>
          <a:prstGeom prst="rect">
            <a:avLst/>
          </a:prstGeom>
        </p:spPr>
      </p:pic>
      <p:sp>
        <p:nvSpPr>
          <p:cNvPr id="10" name="Rectangle 4"/>
          <p:cNvSpPr txBox="1">
            <a:spLocks noChangeArrowheads="1"/>
          </p:cNvSpPr>
          <p:nvPr/>
        </p:nvSpPr>
        <p:spPr>
          <a:xfrm>
            <a:off x="1327388" y="141587"/>
            <a:ext cx="9600438" cy="52088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110000"/>
              </a:lnSpc>
              <a:buFontTx/>
              <a:buNone/>
            </a:pPr>
            <a:r>
              <a:rPr lang="en-US" altLang="zh-CN" b="1" dirty="0" smtClean="0">
                <a:solidFill>
                  <a:srgbClr val="FF0000"/>
                </a:solidFill>
                <a:ea typeface="华文楷体"/>
                <a:cs typeface="Times New Roman" pitchFamily="18" charset="0"/>
              </a:rPr>
              <a:t>Status </a:t>
            </a:r>
            <a:r>
              <a:rPr lang="en-US" altLang="zh-CN" b="1" dirty="0">
                <a:solidFill>
                  <a:srgbClr val="FF0000"/>
                </a:solidFill>
                <a:ea typeface="华文楷体"/>
                <a:cs typeface="Times New Roman" pitchFamily="18" charset="0"/>
              </a:rPr>
              <a:t>of the full-scale prototype CT coil dipole magnet</a:t>
            </a:r>
          </a:p>
        </p:txBody>
      </p:sp>
    </p:spTree>
    <p:extLst>
      <p:ext uri="{BB962C8B-B14F-4D97-AF65-F5344CB8AC3E}">
        <p14:creationId xmlns:p14="http://schemas.microsoft.com/office/powerpoint/2010/main" val="25940413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Line 3"/>
          <p:cNvSpPr>
            <a:spLocks noChangeShapeType="1"/>
          </p:cNvSpPr>
          <p:nvPr/>
        </p:nvSpPr>
        <p:spPr bwMode="auto">
          <a:xfrm flipV="1">
            <a:off x="0" y="798133"/>
            <a:ext cx="12221979" cy="7495"/>
          </a:xfrm>
          <a:prstGeom prst="line">
            <a:avLst/>
          </a:prstGeom>
          <a:noFill/>
          <a:ln w="76200">
            <a:solidFill>
              <a:srgbClr val="FFFF00"/>
            </a:solidFill>
            <a:round/>
            <a:headEnd/>
            <a:tailEnd/>
          </a:ln>
        </p:spPr>
        <p:txBody>
          <a:bodyPr/>
          <a:lstStyle/>
          <a:p>
            <a:endParaRPr lang="zh-CN" altLang="en-US"/>
          </a:p>
        </p:txBody>
      </p:sp>
      <p:pic>
        <p:nvPicPr>
          <p:cNvPr id="10" name="图片 9"/>
          <p:cNvPicPr>
            <a:picLocks noChangeAspect="1"/>
          </p:cNvPicPr>
          <p:nvPr/>
        </p:nvPicPr>
        <p:blipFill>
          <a:blip r:embed="rId2"/>
          <a:stretch>
            <a:fillRect/>
          </a:stretch>
        </p:blipFill>
        <p:spPr>
          <a:xfrm>
            <a:off x="412230" y="1985667"/>
            <a:ext cx="7420655" cy="3864490"/>
          </a:xfrm>
          <a:prstGeom prst="rect">
            <a:avLst/>
          </a:prstGeom>
        </p:spPr>
      </p:pic>
      <p:sp>
        <p:nvSpPr>
          <p:cNvPr id="12" name="Rectangle 8"/>
          <p:cNvSpPr>
            <a:spLocks noChangeArrowheads="1"/>
          </p:cNvSpPr>
          <p:nvPr/>
        </p:nvSpPr>
        <p:spPr bwMode="auto">
          <a:xfrm>
            <a:off x="347270" y="943171"/>
            <a:ext cx="11420008" cy="1200329"/>
          </a:xfrm>
          <a:prstGeom prst="rect">
            <a:avLst/>
          </a:prstGeom>
          <a:noFill/>
          <a:ln w="9525">
            <a:noFill/>
            <a:miter lim="800000"/>
            <a:headEnd/>
            <a:tailEnd/>
          </a:ln>
        </p:spPr>
        <p:txBody>
          <a:bodyPr wrap="square" anchor="ctr">
            <a:spAutoFit/>
          </a:bodyPr>
          <a:lstStyle/>
          <a:p>
            <a:pPr marL="342900" indent="-342900" algn="just">
              <a:spcBef>
                <a:spcPts val="900"/>
              </a:spcBef>
              <a:buClr>
                <a:srgbClr val="FF0000"/>
              </a:buClr>
              <a:buFont typeface="Wingdings" panose="05000000000000000000" pitchFamily="2" charset="2"/>
              <a:buChar char="ü"/>
            </a:pPr>
            <a:r>
              <a:rPr lang="en-US" altLang="zh-CN" sz="2400" b="1" dirty="0" smtClean="0">
                <a:solidFill>
                  <a:srgbClr val="0000FF"/>
                </a:solidFill>
                <a:ea typeface="华文楷体"/>
                <a:cs typeface="Times New Roman" pitchFamily="18" charset="0"/>
              </a:rPr>
              <a:t>To </a:t>
            </a:r>
            <a:r>
              <a:rPr lang="en-US" altLang="zh-CN" sz="2400" b="1" dirty="0" smtClean="0">
                <a:solidFill>
                  <a:srgbClr val="0000FF"/>
                </a:solidFill>
                <a:ea typeface="华文楷体"/>
                <a:cs typeface="Times New Roman" pitchFamily="18" charset="0"/>
              </a:rPr>
              <a:t>insure</a:t>
            </a:r>
            <a:r>
              <a:rPr lang="en-US" altLang="zh-CN" sz="2400" b="1" dirty="0" smtClean="0">
                <a:solidFill>
                  <a:srgbClr val="0000FF"/>
                </a:solidFill>
                <a:ea typeface="华文楷体"/>
                <a:cs typeface="Times New Roman" pitchFamily="18" charset="0"/>
              </a:rPr>
              <a:t> </a:t>
            </a:r>
            <a:r>
              <a:rPr lang="en-US" altLang="zh-CN" sz="2400" b="1" dirty="0" smtClean="0">
                <a:solidFill>
                  <a:srgbClr val="0000FF"/>
                </a:solidFill>
                <a:ea typeface="华文楷体"/>
                <a:cs typeface="Times New Roman" pitchFamily="18" charset="0"/>
              </a:rPr>
              <a:t>the conductors of the coils at their right position, the supporters every 415mm in longitudinal direction are assembled. </a:t>
            </a:r>
            <a:r>
              <a:rPr lang="en-US" altLang="zh-CN" sz="2400" b="1" dirty="0">
                <a:solidFill>
                  <a:srgbClr val="0000FF"/>
                </a:solidFill>
                <a:ea typeface="华文楷体"/>
                <a:cs typeface="Times New Roman" pitchFamily="18" charset="0"/>
              </a:rPr>
              <a:t>The positions of the shielding tube that support the supporters of the </a:t>
            </a:r>
            <a:r>
              <a:rPr lang="en-US" altLang="zh-CN" sz="2400" b="1" dirty="0" smtClean="0">
                <a:solidFill>
                  <a:srgbClr val="0000FF"/>
                </a:solidFill>
                <a:ea typeface="华文楷体"/>
                <a:cs typeface="Times New Roman" pitchFamily="18" charset="0"/>
              </a:rPr>
              <a:t>coils </a:t>
            </a:r>
            <a:r>
              <a:rPr lang="en-US" altLang="zh-CN" sz="2400" b="1" dirty="0">
                <a:solidFill>
                  <a:srgbClr val="0000FF"/>
                </a:solidFill>
                <a:ea typeface="华文楷体"/>
                <a:cs typeface="Times New Roman" pitchFamily="18" charset="0"/>
              </a:rPr>
              <a:t>are </a:t>
            </a:r>
            <a:r>
              <a:rPr lang="en-US" altLang="zh-CN" sz="2400" b="1" dirty="0" smtClean="0">
                <a:solidFill>
                  <a:srgbClr val="0000FF"/>
                </a:solidFill>
                <a:ea typeface="华文楷体"/>
                <a:cs typeface="Times New Roman" pitchFamily="18" charset="0"/>
              </a:rPr>
              <a:t>machined carefully </a:t>
            </a:r>
            <a:r>
              <a:rPr lang="en-US" altLang="zh-CN" sz="2400" b="1" dirty="0">
                <a:solidFill>
                  <a:srgbClr val="0000FF"/>
                </a:solidFill>
                <a:ea typeface="华文楷体"/>
                <a:cs typeface="Times New Roman" pitchFamily="18" charset="0"/>
              </a:rPr>
              <a:t>and </a:t>
            </a:r>
            <a:r>
              <a:rPr lang="en-US" altLang="zh-CN" sz="2400" b="1" dirty="0" smtClean="0">
                <a:solidFill>
                  <a:srgbClr val="0000FF"/>
                </a:solidFill>
                <a:ea typeface="华文楷体"/>
                <a:cs typeface="Times New Roman" pitchFamily="18" charset="0"/>
              </a:rPr>
              <a:t>precisely.</a:t>
            </a:r>
            <a:endParaRPr lang="en-US" altLang="zh-CN" sz="2400" b="1" dirty="0">
              <a:solidFill>
                <a:srgbClr val="0000FF"/>
              </a:solidFill>
              <a:ea typeface="华文楷体"/>
              <a:cs typeface="Times New Roman" pitchFamily="18" charset="0"/>
            </a:endParaRPr>
          </a:p>
        </p:txBody>
      </p:sp>
      <p:pic>
        <p:nvPicPr>
          <p:cNvPr id="13" name="图片 12"/>
          <p:cNvPicPr>
            <a:picLocks noChangeAspect="1"/>
          </p:cNvPicPr>
          <p:nvPr/>
        </p:nvPicPr>
        <p:blipFill>
          <a:blip r:embed="rId3"/>
          <a:stretch>
            <a:fillRect/>
          </a:stretch>
        </p:blipFill>
        <p:spPr>
          <a:xfrm>
            <a:off x="7983230" y="2206419"/>
            <a:ext cx="3633702" cy="2894041"/>
          </a:xfrm>
          <a:prstGeom prst="rect">
            <a:avLst/>
          </a:prstGeom>
        </p:spPr>
      </p:pic>
      <p:pic>
        <p:nvPicPr>
          <p:cNvPr id="14" name="图片 13"/>
          <p:cNvPicPr>
            <a:picLocks noChangeAspect="1"/>
          </p:cNvPicPr>
          <p:nvPr/>
        </p:nvPicPr>
        <p:blipFill>
          <a:blip r:embed="rId4"/>
          <a:stretch>
            <a:fillRect/>
          </a:stretch>
        </p:blipFill>
        <p:spPr>
          <a:xfrm>
            <a:off x="6602259" y="4068979"/>
            <a:ext cx="2069552" cy="2603758"/>
          </a:xfrm>
          <a:prstGeom prst="rect">
            <a:avLst/>
          </a:prstGeom>
        </p:spPr>
      </p:pic>
      <p:pic>
        <p:nvPicPr>
          <p:cNvPr id="2" name="图片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699971" y="4569516"/>
            <a:ext cx="2805391" cy="2103221"/>
          </a:xfrm>
          <a:prstGeom prst="rect">
            <a:avLst/>
          </a:prstGeom>
        </p:spPr>
      </p:pic>
      <p:sp>
        <p:nvSpPr>
          <p:cNvPr id="15" name="Rectangle 4"/>
          <p:cNvSpPr txBox="1">
            <a:spLocks noChangeArrowheads="1"/>
          </p:cNvSpPr>
          <p:nvPr/>
        </p:nvSpPr>
        <p:spPr>
          <a:xfrm>
            <a:off x="1327388" y="141587"/>
            <a:ext cx="9600438" cy="52088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110000"/>
              </a:lnSpc>
              <a:buFontTx/>
              <a:buNone/>
            </a:pPr>
            <a:r>
              <a:rPr lang="en-US" altLang="zh-CN" b="1" dirty="0" smtClean="0">
                <a:solidFill>
                  <a:srgbClr val="FF0000"/>
                </a:solidFill>
                <a:ea typeface="华文楷体"/>
                <a:cs typeface="Times New Roman" pitchFamily="18" charset="0"/>
              </a:rPr>
              <a:t>Status </a:t>
            </a:r>
            <a:r>
              <a:rPr lang="en-US" altLang="zh-CN" b="1" dirty="0">
                <a:solidFill>
                  <a:srgbClr val="FF0000"/>
                </a:solidFill>
                <a:ea typeface="华文楷体"/>
                <a:cs typeface="Times New Roman" pitchFamily="18" charset="0"/>
              </a:rPr>
              <a:t>of the full-scale prototype CT coil dipole magnet</a:t>
            </a:r>
          </a:p>
        </p:txBody>
      </p:sp>
    </p:spTree>
    <p:extLst>
      <p:ext uri="{BB962C8B-B14F-4D97-AF65-F5344CB8AC3E}">
        <p14:creationId xmlns:p14="http://schemas.microsoft.com/office/powerpoint/2010/main" val="20358606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122219" y="3912828"/>
            <a:ext cx="2817353" cy="2817353"/>
          </a:xfrm>
          <a:prstGeom prst="rect">
            <a:avLst/>
          </a:prstGeom>
        </p:spPr>
      </p:pic>
      <p:sp>
        <p:nvSpPr>
          <p:cNvPr id="8" name="Rectangle 8"/>
          <p:cNvSpPr>
            <a:spLocks noChangeArrowheads="1"/>
          </p:cNvSpPr>
          <p:nvPr/>
        </p:nvSpPr>
        <p:spPr bwMode="auto">
          <a:xfrm>
            <a:off x="201722" y="960217"/>
            <a:ext cx="11573053" cy="1569660"/>
          </a:xfrm>
          <a:prstGeom prst="rect">
            <a:avLst/>
          </a:prstGeom>
          <a:noFill/>
          <a:ln w="9525">
            <a:noFill/>
            <a:miter lim="800000"/>
            <a:headEnd/>
            <a:tailEnd/>
          </a:ln>
        </p:spPr>
        <p:txBody>
          <a:bodyPr wrap="square" anchor="ctr">
            <a:spAutoFit/>
          </a:bodyPr>
          <a:lstStyle/>
          <a:p>
            <a:pPr marL="342900" indent="-342900" algn="just">
              <a:spcBef>
                <a:spcPts val="900"/>
              </a:spcBef>
              <a:buClr>
                <a:srgbClr val="FF0000"/>
              </a:buClr>
              <a:buFont typeface="Wingdings" panose="05000000000000000000" pitchFamily="2" charset="2"/>
              <a:buChar char="ü"/>
            </a:pPr>
            <a:r>
              <a:rPr lang="en-US" altLang="zh-CN" sz="2400" b="1" dirty="0" smtClean="0">
                <a:solidFill>
                  <a:srgbClr val="0000FF"/>
                </a:solidFill>
                <a:ea typeface="华文楷体"/>
                <a:cs typeface="Times New Roman" pitchFamily="18" charset="0"/>
              </a:rPr>
              <a:t>In the assembly process, the lower coil is directly installed in the lower shielding tube, the upper half coil should be firstly assembled in an assembling tooling and then rotated 180 degree. After it is put together with the lower coil, the upper shielding tube is assembled with the lower one by the same assembling tooling.</a:t>
            </a:r>
            <a:endParaRPr lang="en-US" altLang="zh-CN" sz="2400" b="1" dirty="0">
              <a:solidFill>
                <a:srgbClr val="0000FF"/>
              </a:solidFill>
              <a:ea typeface="华文楷体"/>
              <a:cs typeface="Times New Roman" pitchFamily="18" charset="0"/>
            </a:endParaRPr>
          </a:p>
        </p:txBody>
      </p:sp>
      <p:sp>
        <p:nvSpPr>
          <p:cNvPr id="11" name="Line 3"/>
          <p:cNvSpPr>
            <a:spLocks noChangeShapeType="1"/>
          </p:cNvSpPr>
          <p:nvPr/>
        </p:nvSpPr>
        <p:spPr bwMode="auto">
          <a:xfrm flipV="1">
            <a:off x="0" y="798133"/>
            <a:ext cx="12221979" cy="7495"/>
          </a:xfrm>
          <a:prstGeom prst="line">
            <a:avLst/>
          </a:prstGeom>
          <a:noFill/>
          <a:ln w="76200">
            <a:solidFill>
              <a:srgbClr val="FFFF00"/>
            </a:solidFill>
            <a:round/>
            <a:headEnd/>
            <a:tailEnd/>
          </a:ln>
        </p:spPr>
        <p:txBody>
          <a:bodyPr/>
          <a:lstStyle/>
          <a:p>
            <a:endParaRPr lang="zh-CN" altLang="en-US"/>
          </a:p>
        </p:txBody>
      </p:sp>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9197" y="3292594"/>
            <a:ext cx="2579198" cy="3437587"/>
          </a:xfrm>
          <a:prstGeom prst="rect">
            <a:avLst/>
          </a:prstGeom>
        </p:spPr>
      </p:pic>
      <p:pic>
        <p:nvPicPr>
          <p:cNvPr id="13" name="图片 12"/>
          <p:cNvPicPr>
            <a:picLocks noChangeAspect="1"/>
          </p:cNvPicPr>
          <p:nvPr/>
        </p:nvPicPr>
        <p:blipFill>
          <a:blip r:embed="rId4"/>
          <a:stretch>
            <a:fillRect/>
          </a:stretch>
        </p:blipFill>
        <p:spPr>
          <a:xfrm>
            <a:off x="6672435" y="2488537"/>
            <a:ext cx="5001215" cy="2335499"/>
          </a:xfrm>
          <a:prstGeom prst="rect">
            <a:avLst/>
          </a:prstGeom>
        </p:spPr>
      </p:pic>
      <p:pic>
        <p:nvPicPr>
          <p:cNvPr id="9" name="图片 8"/>
          <p:cNvPicPr>
            <a:picLocks noChangeAspect="1"/>
          </p:cNvPicPr>
          <p:nvPr/>
        </p:nvPicPr>
        <p:blipFill>
          <a:blip r:embed="rId5"/>
          <a:stretch>
            <a:fillRect/>
          </a:stretch>
        </p:blipFill>
        <p:spPr>
          <a:xfrm>
            <a:off x="2395606" y="2488537"/>
            <a:ext cx="4246849" cy="2301309"/>
          </a:xfrm>
          <a:prstGeom prst="rect">
            <a:avLst/>
          </a:prstGeom>
        </p:spPr>
      </p:pic>
      <p:pic>
        <p:nvPicPr>
          <p:cNvPr id="2" name="图片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34665" y="4385606"/>
            <a:ext cx="3124879" cy="2344575"/>
          </a:xfrm>
          <a:prstGeom prst="rect">
            <a:avLst/>
          </a:prstGeom>
        </p:spPr>
      </p:pic>
      <p:sp>
        <p:nvSpPr>
          <p:cNvPr id="12" name="Rectangle 4"/>
          <p:cNvSpPr txBox="1">
            <a:spLocks noChangeArrowheads="1"/>
          </p:cNvSpPr>
          <p:nvPr/>
        </p:nvSpPr>
        <p:spPr>
          <a:xfrm>
            <a:off x="1327388" y="141587"/>
            <a:ext cx="9600438" cy="52088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110000"/>
              </a:lnSpc>
              <a:buFontTx/>
              <a:buNone/>
            </a:pPr>
            <a:r>
              <a:rPr lang="en-US" altLang="zh-CN" b="1" dirty="0" smtClean="0">
                <a:solidFill>
                  <a:srgbClr val="FF0000"/>
                </a:solidFill>
                <a:ea typeface="华文楷体"/>
                <a:cs typeface="Times New Roman" pitchFamily="18" charset="0"/>
              </a:rPr>
              <a:t>Status </a:t>
            </a:r>
            <a:r>
              <a:rPr lang="en-US" altLang="zh-CN" b="1" dirty="0">
                <a:solidFill>
                  <a:srgbClr val="FF0000"/>
                </a:solidFill>
                <a:ea typeface="华文楷体"/>
                <a:cs typeface="Times New Roman" pitchFamily="18" charset="0"/>
              </a:rPr>
              <a:t>of the full-scale prototype CT coil dipole magnet</a:t>
            </a:r>
          </a:p>
        </p:txBody>
      </p:sp>
    </p:spTree>
    <p:extLst>
      <p:ext uri="{BB962C8B-B14F-4D97-AF65-F5344CB8AC3E}">
        <p14:creationId xmlns:p14="http://schemas.microsoft.com/office/powerpoint/2010/main" val="35590922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文本框 46">
            <a:extLst>
              <a:ext uri="{FF2B5EF4-FFF2-40B4-BE49-F238E27FC236}">
                <a16:creationId xmlns="" xmlns:a16="http://schemas.microsoft.com/office/drawing/2014/main" id="{3E8A80F6-0952-4B6E-8694-064CA00DE992}"/>
              </a:ext>
            </a:extLst>
          </p:cNvPr>
          <p:cNvSpPr txBox="1"/>
          <p:nvPr/>
        </p:nvSpPr>
        <p:spPr>
          <a:xfrm>
            <a:off x="428570" y="976004"/>
            <a:ext cx="11368689" cy="3200876"/>
          </a:xfrm>
          <a:prstGeom prst="rect">
            <a:avLst/>
          </a:prstGeom>
          <a:noFill/>
          <a:ln w="12700">
            <a:noFill/>
          </a:ln>
        </p:spPr>
        <p:txBody>
          <a:bodyPr wrap="square">
            <a:spAutoFit/>
          </a:bodyPr>
          <a:lstStyle/>
          <a:p>
            <a:pPr marL="342900" indent="-342900" algn="just">
              <a:spcAft>
                <a:spcPts val="600"/>
              </a:spcAft>
              <a:buClr>
                <a:srgbClr val="FF0000"/>
              </a:buClr>
              <a:buFont typeface="Wingdings" panose="05000000000000000000" pitchFamily="2" charset="2"/>
              <a:buChar char="Ø"/>
              <a:tabLst>
                <a:tab pos="457200" algn="l"/>
              </a:tabLst>
            </a:pPr>
            <a:r>
              <a:rPr lang="en-US" altLang="zh-CN" sz="2400" b="1" dirty="0" smtClean="0">
                <a:solidFill>
                  <a:srgbClr val="0000FF"/>
                </a:solidFill>
                <a:ea typeface="华文楷体"/>
                <a:cs typeface="Times New Roman" pitchFamily="18" charset="0"/>
                <a:sym typeface="Calibri" panose="020F0502020204030204" pitchFamily="34" charset="0"/>
              </a:rPr>
              <a:t>The </a:t>
            </a:r>
            <a:r>
              <a:rPr lang="en-US" altLang="zh-CN" sz="2400" b="1" dirty="0">
                <a:solidFill>
                  <a:srgbClr val="0000FF"/>
                </a:solidFill>
                <a:ea typeface="华文楷体"/>
                <a:cs typeface="Times New Roman" pitchFamily="18" charset="0"/>
                <a:sym typeface="Calibri" panose="020F0502020204030204" pitchFamily="34" charset="0"/>
              </a:rPr>
              <a:t>key advantages of the iron-core dipole magnet are low </a:t>
            </a:r>
            <a:r>
              <a:rPr lang="en-US" altLang="zh-CN" sz="2400" b="1" dirty="0" smtClean="0">
                <a:solidFill>
                  <a:srgbClr val="0000FF"/>
                </a:solidFill>
                <a:ea typeface="华文楷体"/>
                <a:cs typeface="Times New Roman" pitchFamily="18" charset="0"/>
                <a:sym typeface="Calibri" panose="020F0502020204030204" pitchFamily="34" charset="0"/>
              </a:rPr>
              <a:t>cost </a:t>
            </a:r>
            <a:r>
              <a:rPr lang="en-US" altLang="zh-CN" sz="2400" b="1" dirty="0">
                <a:solidFill>
                  <a:srgbClr val="0000FF"/>
                </a:solidFill>
                <a:ea typeface="华文楷体"/>
                <a:cs typeface="Times New Roman" pitchFamily="18" charset="0"/>
                <a:sym typeface="Calibri" panose="020F0502020204030204" pitchFamily="34" charset="0"/>
              </a:rPr>
              <a:t>and low </a:t>
            </a:r>
            <a:r>
              <a:rPr lang="en-US" altLang="zh-CN" sz="2400" b="1" dirty="0" smtClean="0">
                <a:solidFill>
                  <a:srgbClr val="0000FF"/>
                </a:solidFill>
                <a:ea typeface="华文楷体"/>
                <a:cs typeface="Times New Roman" pitchFamily="18" charset="0"/>
                <a:sym typeface="Calibri" panose="020F0502020204030204" pitchFamily="34" charset="0"/>
              </a:rPr>
              <a:t>power </a:t>
            </a:r>
            <a:r>
              <a:rPr lang="en-US" altLang="zh-CN" sz="2400" b="1" dirty="0">
                <a:solidFill>
                  <a:srgbClr val="0000FF"/>
                </a:solidFill>
                <a:ea typeface="华文楷体"/>
                <a:cs typeface="Times New Roman" pitchFamily="18" charset="0"/>
                <a:sym typeface="Calibri" panose="020F0502020204030204" pitchFamily="34" charset="0"/>
              </a:rPr>
              <a:t>loss. </a:t>
            </a:r>
            <a:r>
              <a:rPr lang="en-US" altLang="zh-CN" sz="2400" b="1" dirty="0" smtClean="0">
                <a:solidFill>
                  <a:srgbClr val="0000FF"/>
                </a:solidFill>
                <a:ea typeface="华文楷体"/>
                <a:cs typeface="Times New Roman" pitchFamily="18" charset="0"/>
                <a:sym typeface="Calibri" panose="020F0502020204030204" pitchFamily="34" charset="0"/>
              </a:rPr>
              <a:t>But </a:t>
            </a:r>
            <a:r>
              <a:rPr lang="en-US" altLang="zh-CN" sz="2400" b="1" dirty="0" smtClean="0">
                <a:solidFill>
                  <a:srgbClr val="0000FF"/>
                </a:solidFill>
                <a:ea typeface="华文楷体"/>
                <a:cs typeface="Times New Roman" pitchFamily="18" charset="0"/>
                <a:sym typeface="Calibri" panose="020F0502020204030204" pitchFamily="34" charset="0"/>
              </a:rPr>
              <a:t>its</a:t>
            </a:r>
            <a:r>
              <a:rPr lang="en-US" altLang="zh-CN" sz="2400" b="1" dirty="0" smtClean="0">
                <a:solidFill>
                  <a:srgbClr val="0000FF"/>
                </a:solidFill>
                <a:ea typeface="华文楷体"/>
                <a:cs typeface="Times New Roman" pitchFamily="18" charset="0"/>
                <a:sym typeface="Calibri" panose="020F0502020204030204" pitchFamily="34" charset="0"/>
              </a:rPr>
              <a:t> </a:t>
            </a:r>
            <a:r>
              <a:rPr lang="en-US" altLang="zh-CN" sz="2400" b="1" dirty="0" smtClean="0">
                <a:solidFill>
                  <a:srgbClr val="0000FF"/>
                </a:solidFill>
                <a:ea typeface="华文楷体"/>
                <a:cs typeface="Times New Roman" pitchFamily="18" charset="0"/>
                <a:sym typeface="Calibri" panose="020F0502020204030204" pitchFamily="34" charset="0"/>
              </a:rPr>
              <a:t>field uniformity </a:t>
            </a:r>
            <a:r>
              <a:rPr lang="en-US" altLang="zh-CN" sz="2400" b="1" dirty="0" smtClean="0">
                <a:solidFill>
                  <a:srgbClr val="0000FF"/>
                </a:solidFill>
                <a:ea typeface="华文楷体"/>
                <a:cs typeface="Times New Roman" pitchFamily="18" charset="0"/>
                <a:sym typeface="Calibri" panose="020F0502020204030204" pitchFamily="34" charset="0"/>
              </a:rPr>
              <a:t>could </a:t>
            </a:r>
            <a:r>
              <a:rPr lang="en-US" altLang="zh-CN" sz="2400" b="1" dirty="0" smtClean="0">
                <a:solidFill>
                  <a:srgbClr val="0000FF"/>
                </a:solidFill>
                <a:ea typeface="华文楷体"/>
                <a:cs typeface="Times New Roman" pitchFamily="18" charset="0"/>
                <a:sym typeface="Calibri" panose="020F0502020204030204" pitchFamily="34" charset="0"/>
              </a:rPr>
              <a:t>meet the requirement only if the min. working field increases to 56Gs@20GeV. </a:t>
            </a:r>
          </a:p>
          <a:p>
            <a:pPr marL="342900" indent="-342900" algn="just">
              <a:spcAft>
                <a:spcPts val="600"/>
              </a:spcAft>
              <a:buClr>
                <a:srgbClr val="FF0000"/>
              </a:buClr>
              <a:buFont typeface="Wingdings" panose="05000000000000000000" pitchFamily="2" charset="2"/>
              <a:buChar char="Ø"/>
              <a:tabLst>
                <a:tab pos="457200" algn="l"/>
              </a:tabLst>
            </a:pPr>
            <a:r>
              <a:rPr lang="en-US" altLang="zh-CN" sz="2400" b="1" dirty="0" smtClean="0">
                <a:solidFill>
                  <a:srgbClr val="0000FF"/>
                </a:solidFill>
                <a:ea typeface="华文楷体"/>
                <a:cs typeface="Times New Roman" pitchFamily="18" charset="0"/>
                <a:sym typeface="Calibri" panose="020F0502020204030204" pitchFamily="34" charset="0"/>
              </a:rPr>
              <a:t>So in the </a:t>
            </a:r>
            <a:r>
              <a:rPr lang="en-US" altLang="zh-CN" sz="2400" b="1" dirty="0" smtClean="0">
                <a:solidFill>
                  <a:srgbClr val="0000FF"/>
                </a:solidFill>
                <a:ea typeface="华文楷体"/>
                <a:cs typeface="Times New Roman" pitchFamily="18" charset="0"/>
                <a:sym typeface="Calibri" panose="020F0502020204030204" pitchFamily="34" charset="0"/>
              </a:rPr>
              <a:t>TDR stage</a:t>
            </a:r>
            <a:r>
              <a:rPr lang="en-US" altLang="zh-CN" sz="2400" b="1" dirty="0" smtClean="0">
                <a:solidFill>
                  <a:srgbClr val="0000FF"/>
                </a:solidFill>
                <a:ea typeface="华文楷体"/>
                <a:cs typeface="Times New Roman" pitchFamily="18" charset="0"/>
                <a:sym typeface="Calibri" panose="020F0502020204030204" pitchFamily="34" charset="0"/>
              </a:rPr>
              <a:t>, </a:t>
            </a:r>
            <a:r>
              <a:rPr lang="en-US" altLang="zh-CN" sz="2400" b="1" dirty="0" smtClean="0">
                <a:solidFill>
                  <a:srgbClr val="0000FF"/>
                </a:solidFill>
                <a:ea typeface="华文楷体"/>
                <a:cs typeface="Times New Roman" pitchFamily="18" charset="0"/>
                <a:sym typeface="Calibri" panose="020F0502020204030204" pitchFamily="34" charset="0"/>
              </a:rPr>
              <a:t>the injection energy of the booster was increased from 10GeV to 20GeV, the iron-core dipole magnet became the baseline design for the CEPC booster.</a:t>
            </a:r>
          </a:p>
          <a:p>
            <a:pPr marL="342900" indent="-342900" algn="just">
              <a:spcAft>
                <a:spcPts val="600"/>
              </a:spcAft>
              <a:buClr>
                <a:srgbClr val="FF0000"/>
              </a:buClr>
              <a:buFont typeface="Wingdings" panose="05000000000000000000" pitchFamily="2" charset="2"/>
              <a:buChar char="Ø"/>
              <a:tabLst>
                <a:tab pos="457200" algn="l"/>
              </a:tabLst>
            </a:pPr>
            <a:r>
              <a:rPr lang="en-US" altLang="zh-CN" sz="2400" b="1" dirty="0" smtClean="0">
                <a:solidFill>
                  <a:srgbClr val="0000FF"/>
                </a:solidFill>
                <a:ea typeface="华文楷体"/>
                <a:cs typeface="Times New Roman" pitchFamily="18" charset="0"/>
                <a:sym typeface="Calibri" panose="020F0502020204030204" pitchFamily="34" charset="0"/>
              </a:rPr>
              <a:t>If </a:t>
            </a:r>
            <a:r>
              <a:rPr lang="en-US" altLang="zh-CN" sz="2400" b="1" dirty="0">
                <a:solidFill>
                  <a:srgbClr val="0000FF"/>
                </a:solidFill>
                <a:ea typeface="华文楷体"/>
                <a:cs typeface="Times New Roman" pitchFamily="18" charset="0"/>
              </a:rPr>
              <a:t>the</a:t>
            </a:r>
            <a:r>
              <a:rPr lang="en-US" altLang="zh-CN" sz="2400" b="1" dirty="0">
                <a:solidFill>
                  <a:srgbClr val="0000FF"/>
                </a:solidFill>
                <a:ea typeface="华文楷体"/>
                <a:cs typeface="Times New Roman" pitchFamily="18" charset="0"/>
                <a:sym typeface="Calibri" panose="020F0502020204030204" pitchFamily="34" charset="0"/>
              </a:rPr>
              <a:t> injection energy of the booster is increased to </a:t>
            </a:r>
            <a:r>
              <a:rPr lang="en-US" altLang="zh-CN" sz="2400" b="1" dirty="0" smtClean="0">
                <a:solidFill>
                  <a:srgbClr val="0000FF"/>
                </a:solidFill>
                <a:ea typeface="华文楷体"/>
                <a:cs typeface="Times New Roman" pitchFamily="18" charset="0"/>
                <a:sym typeface="Calibri" panose="020F0502020204030204" pitchFamily="34" charset="0"/>
              </a:rPr>
              <a:t>30GeV</a:t>
            </a:r>
            <a:r>
              <a:rPr lang="en-US" altLang="zh-CN" sz="2400" b="1" dirty="0" smtClean="0">
                <a:solidFill>
                  <a:srgbClr val="0000FF"/>
                </a:solidFill>
                <a:ea typeface="华文楷体"/>
                <a:cs typeface="Times New Roman" pitchFamily="18" charset="0"/>
                <a:sym typeface="Calibri" panose="020F0502020204030204" pitchFamily="34" charset="0"/>
              </a:rPr>
              <a:t>, </a:t>
            </a:r>
            <a:r>
              <a:rPr lang="en-US" altLang="zh-CN" sz="2400" b="1" dirty="0" smtClean="0">
                <a:solidFill>
                  <a:srgbClr val="0000FF"/>
                </a:solidFill>
                <a:ea typeface="华文楷体"/>
                <a:cs typeface="Times New Roman" pitchFamily="18" charset="0"/>
                <a:sym typeface="Calibri" panose="020F0502020204030204" pitchFamily="34" charset="0"/>
              </a:rPr>
              <a:t>the non-</a:t>
            </a:r>
            <a:r>
              <a:rPr lang="en-US" altLang="zh-CN" sz="2400" b="1" dirty="0" smtClean="0">
                <a:solidFill>
                  <a:srgbClr val="0000FF"/>
                </a:solidFill>
                <a:ea typeface="华文楷体"/>
                <a:cs typeface="Times New Roman" pitchFamily="18" charset="0"/>
              </a:rPr>
              <a:t>oriented steel laminations with lower price can be used to </a:t>
            </a:r>
            <a:r>
              <a:rPr lang="en-US" altLang="zh-CN" sz="2400" b="1" dirty="0" smtClean="0">
                <a:solidFill>
                  <a:srgbClr val="0000FF"/>
                </a:solidFill>
                <a:ea typeface="华文楷体"/>
                <a:cs typeface="Times New Roman" pitchFamily="18" charset="0"/>
              </a:rPr>
              <a:t>produce</a:t>
            </a:r>
            <a:r>
              <a:rPr lang="en-US" altLang="zh-CN" sz="2400" b="1" dirty="0" smtClean="0">
                <a:solidFill>
                  <a:srgbClr val="0000FF"/>
                </a:solidFill>
                <a:ea typeface="华文楷体"/>
                <a:cs typeface="Times New Roman" pitchFamily="18" charset="0"/>
              </a:rPr>
              <a:t> </a:t>
            </a:r>
            <a:r>
              <a:rPr lang="en-US" altLang="zh-CN" sz="2400" b="1" dirty="0" smtClean="0">
                <a:solidFill>
                  <a:srgbClr val="0000FF"/>
                </a:solidFill>
                <a:ea typeface="华文楷体"/>
                <a:cs typeface="Times New Roman" pitchFamily="18" charset="0"/>
              </a:rPr>
              <a:t>the magnet cores </a:t>
            </a:r>
            <a:r>
              <a:rPr lang="en-US" altLang="zh-CN" sz="2400" b="1" dirty="0" smtClean="0">
                <a:solidFill>
                  <a:srgbClr val="0000FF"/>
                </a:solidFill>
                <a:ea typeface="华文楷体"/>
                <a:cs typeface="Times New Roman" pitchFamily="18" charset="0"/>
              </a:rPr>
              <a:t>to reduce the magnet cost further</a:t>
            </a:r>
            <a:r>
              <a:rPr lang="en-US" altLang="zh-CN" sz="2400" b="1" dirty="0" smtClean="0">
                <a:solidFill>
                  <a:srgbClr val="0000FF"/>
                </a:solidFill>
                <a:ea typeface="华文楷体"/>
                <a:cs typeface="Times New Roman" pitchFamily="18" charset="0"/>
                <a:sym typeface="Calibri" panose="020F0502020204030204" pitchFamily="34" charset="0"/>
              </a:rPr>
              <a:t>.</a:t>
            </a:r>
            <a:endParaRPr lang="en-US" altLang="zh-CN" sz="2400" b="1" dirty="0" smtClean="0">
              <a:solidFill>
                <a:srgbClr val="0000FF"/>
              </a:solidFill>
              <a:ea typeface="华文楷体"/>
              <a:cs typeface="Times New Roman" pitchFamily="18" charset="0"/>
              <a:sym typeface="Calibri" panose="020F0502020204030204" pitchFamily="34" charset="0"/>
            </a:endParaRPr>
          </a:p>
        </p:txBody>
      </p:sp>
      <p:sp>
        <p:nvSpPr>
          <p:cNvPr id="17" name="Line 3"/>
          <p:cNvSpPr>
            <a:spLocks noChangeShapeType="1"/>
          </p:cNvSpPr>
          <p:nvPr/>
        </p:nvSpPr>
        <p:spPr bwMode="auto">
          <a:xfrm flipV="1">
            <a:off x="0" y="798133"/>
            <a:ext cx="12221979" cy="7495"/>
          </a:xfrm>
          <a:prstGeom prst="line">
            <a:avLst/>
          </a:prstGeom>
          <a:noFill/>
          <a:ln w="76200">
            <a:solidFill>
              <a:srgbClr val="FFFF00"/>
            </a:solidFill>
            <a:round/>
            <a:headEnd/>
            <a:tailEnd/>
          </a:ln>
        </p:spPr>
        <p:txBody>
          <a:bodyPr/>
          <a:lstStyle/>
          <a:p>
            <a:endParaRPr lang="zh-CN" altLang="en-US"/>
          </a:p>
        </p:txBody>
      </p:sp>
      <p:pic>
        <p:nvPicPr>
          <p:cNvPr id="9" name="图片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48569" y="3910664"/>
            <a:ext cx="3812432" cy="2422679"/>
          </a:xfrm>
          <a:prstGeom prst="rect">
            <a:avLst/>
          </a:prstGeom>
        </p:spPr>
      </p:pic>
      <p:pic>
        <p:nvPicPr>
          <p:cNvPr id="11" name="图片 10"/>
          <p:cNvPicPr/>
          <p:nvPr/>
        </p:nvPicPr>
        <p:blipFill>
          <a:blip r:embed="rId3" cstate="print">
            <a:extLst>
              <a:ext uri="{28A0092B-C50C-407E-A947-70E740481C1C}">
                <a14:useLocalDpi xmlns:a14="http://schemas.microsoft.com/office/drawing/2010/main" val="0"/>
              </a:ext>
            </a:extLst>
          </a:blip>
          <a:stretch>
            <a:fillRect/>
          </a:stretch>
        </p:blipFill>
        <p:spPr>
          <a:xfrm>
            <a:off x="2074845" y="4176880"/>
            <a:ext cx="3074276" cy="2333160"/>
          </a:xfrm>
          <a:prstGeom prst="rect">
            <a:avLst/>
          </a:prstGeom>
        </p:spPr>
      </p:pic>
      <p:sp>
        <p:nvSpPr>
          <p:cNvPr id="7" name="Rectangle 4"/>
          <p:cNvSpPr txBox="1">
            <a:spLocks noChangeArrowheads="1"/>
          </p:cNvSpPr>
          <p:nvPr/>
        </p:nvSpPr>
        <p:spPr>
          <a:xfrm>
            <a:off x="1117524" y="155685"/>
            <a:ext cx="10132587" cy="52088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110000"/>
              </a:lnSpc>
              <a:buFontTx/>
              <a:buNone/>
            </a:pPr>
            <a:r>
              <a:rPr lang="en-US" altLang="zh-CN" b="1" dirty="0" smtClean="0">
                <a:solidFill>
                  <a:srgbClr val="FF0000"/>
                </a:solidFill>
                <a:ea typeface="华文楷体"/>
                <a:cs typeface="Times New Roman" pitchFamily="18" charset="0"/>
              </a:rPr>
              <a:t>Status </a:t>
            </a:r>
            <a:r>
              <a:rPr lang="en-US" altLang="zh-CN" b="1" dirty="0">
                <a:solidFill>
                  <a:srgbClr val="FF0000"/>
                </a:solidFill>
                <a:ea typeface="华文楷体"/>
                <a:cs typeface="Times New Roman" pitchFamily="18" charset="0"/>
              </a:rPr>
              <a:t>of the full-scale prototype </a:t>
            </a:r>
            <a:r>
              <a:rPr lang="en-US" altLang="zh-CN" b="1" dirty="0" smtClean="0">
                <a:solidFill>
                  <a:srgbClr val="FF0000"/>
                </a:solidFill>
                <a:ea typeface="华文楷体"/>
                <a:cs typeface="Times New Roman" pitchFamily="18" charset="0"/>
              </a:rPr>
              <a:t>iron-core </a:t>
            </a:r>
            <a:r>
              <a:rPr lang="en-US" altLang="zh-CN" b="1" dirty="0" smtClean="0">
                <a:solidFill>
                  <a:srgbClr val="FF0000"/>
                </a:solidFill>
                <a:ea typeface="华文楷体"/>
                <a:cs typeface="Times New Roman" pitchFamily="18" charset="0"/>
              </a:rPr>
              <a:t>dipole </a:t>
            </a:r>
            <a:r>
              <a:rPr lang="en-US" altLang="zh-CN" b="1" dirty="0">
                <a:solidFill>
                  <a:srgbClr val="FF0000"/>
                </a:solidFill>
                <a:ea typeface="华文楷体"/>
                <a:cs typeface="Times New Roman" pitchFamily="18" charset="0"/>
              </a:rPr>
              <a:t>magnet</a:t>
            </a:r>
          </a:p>
        </p:txBody>
      </p:sp>
    </p:spTree>
    <p:extLst>
      <p:ext uri="{BB962C8B-B14F-4D97-AF65-F5344CB8AC3E}">
        <p14:creationId xmlns:p14="http://schemas.microsoft.com/office/powerpoint/2010/main" val="2641759706"/>
      </p:ext>
    </p:extLst>
  </p:cSld>
  <p:clrMapOvr>
    <a:masterClrMapping/>
  </p:clrMapOvr>
  <p:transition spd="med">
    <p:pull/>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Line 3"/>
          <p:cNvSpPr>
            <a:spLocks noChangeShapeType="1"/>
          </p:cNvSpPr>
          <p:nvPr/>
        </p:nvSpPr>
        <p:spPr bwMode="auto">
          <a:xfrm flipV="1">
            <a:off x="0" y="798133"/>
            <a:ext cx="12221979" cy="7495"/>
          </a:xfrm>
          <a:prstGeom prst="line">
            <a:avLst/>
          </a:prstGeom>
          <a:noFill/>
          <a:ln w="76200">
            <a:solidFill>
              <a:srgbClr val="FFFF00"/>
            </a:solidFill>
            <a:round/>
            <a:headEnd/>
            <a:tailEnd/>
          </a:ln>
        </p:spPr>
        <p:txBody>
          <a:bodyPr/>
          <a:lstStyle/>
          <a:p>
            <a:endParaRPr lang="zh-CN" altLang="en-US"/>
          </a:p>
        </p:txBody>
      </p:sp>
      <p:sp>
        <p:nvSpPr>
          <p:cNvPr id="7" name="Rectangle 8"/>
          <p:cNvSpPr>
            <a:spLocks noChangeArrowheads="1"/>
          </p:cNvSpPr>
          <p:nvPr/>
        </p:nvSpPr>
        <p:spPr bwMode="auto">
          <a:xfrm>
            <a:off x="539584" y="905985"/>
            <a:ext cx="11045161" cy="3139321"/>
          </a:xfrm>
          <a:prstGeom prst="rect">
            <a:avLst/>
          </a:prstGeom>
          <a:noFill/>
          <a:ln w="9525">
            <a:noFill/>
            <a:miter lim="800000"/>
            <a:headEnd/>
            <a:tailEnd/>
          </a:ln>
        </p:spPr>
        <p:txBody>
          <a:bodyPr wrap="square" anchor="ctr">
            <a:spAutoFit/>
          </a:bodyPr>
          <a:lstStyle/>
          <a:p>
            <a:pPr marL="342900" indent="-342900" algn="just">
              <a:spcBef>
                <a:spcPts val="600"/>
              </a:spcBef>
              <a:spcAft>
                <a:spcPts val="600"/>
              </a:spcAft>
              <a:buClr>
                <a:srgbClr val="FF0000"/>
              </a:buClr>
              <a:buFont typeface="Wingdings" panose="05000000000000000000" pitchFamily="2" charset="2"/>
              <a:buChar char="Ø"/>
              <a:tabLst>
                <a:tab pos="457200" algn="l"/>
              </a:tabLst>
            </a:pPr>
            <a:r>
              <a:rPr lang="en-US" altLang="zh-CN" sz="2400" b="1" dirty="0" smtClean="0">
                <a:solidFill>
                  <a:srgbClr val="0000FF"/>
                </a:solidFill>
                <a:ea typeface="华文楷体"/>
                <a:cs typeface="Times New Roman" pitchFamily="18" charset="0"/>
              </a:rPr>
              <a:t>To reduce the influence of earth field, a closed H-type core frame is chose.</a:t>
            </a:r>
          </a:p>
          <a:p>
            <a:pPr marL="342900" indent="-342900" algn="just">
              <a:spcBef>
                <a:spcPts val="600"/>
              </a:spcBef>
              <a:spcAft>
                <a:spcPts val="600"/>
              </a:spcAft>
              <a:buClr>
                <a:srgbClr val="FF0000"/>
              </a:buClr>
              <a:buFont typeface="Wingdings" panose="05000000000000000000" pitchFamily="2" charset="2"/>
              <a:buChar char="Ø"/>
              <a:tabLst>
                <a:tab pos="457200" algn="l"/>
              </a:tabLst>
            </a:pPr>
            <a:r>
              <a:rPr lang="en-US" altLang="zh-CN" sz="2400" b="1" dirty="0">
                <a:solidFill>
                  <a:srgbClr val="0000FF"/>
                </a:solidFill>
                <a:ea typeface="华文楷体"/>
                <a:cs typeface="Times New Roman" pitchFamily="18" charset="0"/>
              </a:rPr>
              <a:t>To reduce the influence of </a:t>
            </a:r>
            <a:r>
              <a:rPr lang="en-US" altLang="zh-CN" sz="2400" b="1" dirty="0" smtClean="0">
                <a:solidFill>
                  <a:srgbClr val="0000FF"/>
                </a:solidFill>
                <a:ea typeface="华文楷体"/>
                <a:cs typeface="Times New Roman" pitchFamily="18" charset="0"/>
              </a:rPr>
              <a:t>remnant field, the </a:t>
            </a:r>
            <a:r>
              <a:rPr lang="en-US" altLang="zh-CN" sz="2400" b="1" dirty="0">
                <a:solidFill>
                  <a:srgbClr val="0000FF"/>
                </a:solidFill>
                <a:ea typeface="华文楷体"/>
                <a:cs typeface="Times New Roman" pitchFamily="18" charset="0"/>
              </a:rPr>
              <a:t>oriented </a:t>
            </a:r>
            <a:r>
              <a:rPr lang="en-US" altLang="zh-CN" sz="2400" b="1" dirty="0" smtClean="0">
                <a:solidFill>
                  <a:srgbClr val="0000FF"/>
                </a:solidFill>
                <a:ea typeface="华文楷体"/>
                <a:cs typeface="Times New Roman" pitchFamily="18" charset="0"/>
              </a:rPr>
              <a:t>silicon </a:t>
            </a:r>
            <a:r>
              <a:rPr lang="en-US" altLang="zh-CN" sz="2400" b="1" dirty="0">
                <a:solidFill>
                  <a:srgbClr val="0000FF"/>
                </a:solidFill>
                <a:ea typeface="华文楷体"/>
                <a:cs typeface="Times New Roman" pitchFamily="18" charset="0"/>
              </a:rPr>
              <a:t>steel laminations with low remnant field </a:t>
            </a:r>
            <a:r>
              <a:rPr lang="en-US" altLang="zh-CN" sz="2400" b="1" dirty="0" smtClean="0">
                <a:solidFill>
                  <a:srgbClr val="0000FF"/>
                </a:solidFill>
                <a:ea typeface="华文楷体"/>
                <a:cs typeface="Times New Roman" pitchFamily="18" charset="0"/>
              </a:rPr>
              <a:t>have to be used </a:t>
            </a:r>
            <a:r>
              <a:rPr lang="en-US" altLang="zh-CN" sz="2400" b="1" dirty="0">
                <a:solidFill>
                  <a:srgbClr val="0000FF"/>
                </a:solidFill>
                <a:ea typeface="华文楷体"/>
                <a:cs typeface="Times New Roman" pitchFamily="18" charset="0"/>
              </a:rPr>
              <a:t>to </a:t>
            </a:r>
            <a:r>
              <a:rPr lang="en-US" altLang="zh-CN" sz="2400" b="1" dirty="0" smtClean="0">
                <a:solidFill>
                  <a:srgbClr val="0000FF"/>
                </a:solidFill>
                <a:ea typeface="华文楷体"/>
                <a:cs typeface="Times New Roman" pitchFamily="18" charset="0"/>
              </a:rPr>
              <a:t>make </a:t>
            </a:r>
            <a:r>
              <a:rPr lang="en-US" altLang="zh-CN" sz="2400" b="1" dirty="0">
                <a:solidFill>
                  <a:srgbClr val="0000FF"/>
                </a:solidFill>
                <a:ea typeface="华文楷体"/>
                <a:cs typeface="Times New Roman" pitchFamily="18" charset="0"/>
              </a:rPr>
              <a:t>the cores of the magnet. </a:t>
            </a:r>
            <a:endParaRPr lang="en-US" altLang="zh-CN" sz="2400" b="1" dirty="0" smtClean="0">
              <a:solidFill>
                <a:srgbClr val="0000FF"/>
              </a:solidFill>
              <a:ea typeface="华文楷体"/>
              <a:cs typeface="Times New Roman" pitchFamily="18" charset="0"/>
            </a:endParaRPr>
          </a:p>
          <a:p>
            <a:pPr marL="342900" indent="-342900" algn="just">
              <a:spcBef>
                <a:spcPts val="600"/>
              </a:spcBef>
              <a:spcAft>
                <a:spcPts val="600"/>
              </a:spcAft>
              <a:buClr>
                <a:srgbClr val="FF0000"/>
              </a:buClr>
              <a:buFont typeface="Wingdings" panose="05000000000000000000" pitchFamily="2" charset="2"/>
              <a:buChar char="Ø"/>
              <a:tabLst>
                <a:tab pos="457200" algn="l"/>
              </a:tabLst>
            </a:pPr>
            <a:r>
              <a:rPr lang="en-US" altLang="zh-CN" sz="2400" b="1" dirty="0" smtClean="0">
                <a:solidFill>
                  <a:srgbClr val="0000FF"/>
                </a:solidFill>
                <a:ea typeface="华文楷体"/>
                <a:cs typeface="Times New Roman" pitchFamily="18" charset="0"/>
              </a:rPr>
              <a:t>Of course, if the energy of the booster is increased to 30 GeV, the</a:t>
            </a:r>
            <a:r>
              <a:rPr lang="en-US" altLang="zh-CN" sz="2400" b="1" dirty="0">
                <a:solidFill>
                  <a:srgbClr val="0000FF"/>
                </a:solidFill>
                <a:ea typeface="华文楷体"/>
                <a:cs typeface="Times New Roman" pitchFamily="18" charset="0"/>
              </a:rPr>
              <a:t> </a:t>
            </a:r>
            <a:r>
              <a:rPr lang="en-US" altLang="zh-CN" sz="2400" b="1" dirty="0" smtClean="0">
                <a:solidFill>
                  <a:srgbClr val="0000FF"/>
                </a:solidFill>
                <a:ea typeface="华文楷体"/>
                <a:cs typeface="Times New Roman" pitchFamily="18" charset="0"/>
              </a:rPr>
              <a:t>non-oriented steel </a:t>
            </a:r>
            <a:r>
              <a:rPr lang="en-US" altLang="zh-CN" sz="2400" b="1" dirty="0">
                <a:solidFill>
                  <a:srgbClr val="0000FF"/>
                </a:solidFill>
                <a:ea typeface="华文楷体"/>
                <a:cs typeface="Times New Roman" pitchFamily="18" charset="0"/>
              </a:rPr>
              <a:t>laminations </a:t>
            </a:r>
            <a:r>
              <a:rPr lang="en-US" altLang="zh-CN" sz="2400" b="1" dirty="0" smtClean="0">
                <a:solidFill>
                  <a:srgbClr val="0000FF"/>
                </a:solidFill>
                <a:ea typeface="华文楷体"/>
                <a:cs typeface="Times New Roman" pitchFamily="18" charset="0"/>
              </a:rPr>
              <a:t>can be used </a:t>
            </a:r>
            <a:r>
              <a:rPr lang="en-US" altLang="zh-CN" sz="2400" b="1" dirty="0">
                <a:solidFill>
                  <a:srgbClr val="0000FF"/>
                </a:solidFill>
                <a:ea typeface="华文楷体"/>
                <a:cs typeface="Times New Roman" pitchFamily="18" charset="0"/>
              </a:rPr>
              <a:t>to </a:t>
            </a:r>
            <a:r>
              <a:rPr lang="en-US" altLang="zh-CN" sz="2400" b="1" dirty="0" smtClean="0">
                <a:solidFill>
                  <a:srgbClr val="0000FF"/>
                </a:solidFill>
                <a:ea typeface="华文楷体"/>
                <a:cs typeface="Times New Roman" pitchFamily="18" charset="0"/>
              </a:rPr>
              <a:t>make </a:t>
            </a:r>
            <a:r>
              <a:rPr lang="en-US" altLang="zh-CN" sz="2400" b="1" dirty="0">
                <a:solidFill>
                  <a:srgbClr val="0000FF"/>
                </a:solidFill>
                <a:ea typeface="华文楷体"/>
                <a:cs typeface="Times New Roman" pitchFamily="18" charset="0"/>
              </a:rPr>
              <a:t>the </a:t>
            </a:r>
            <a:r>
              <a:rPr lang="en-US" altLang="zh-CN" sz="2400" b="1" dirty="0" smtClean="0">
                <a:solidFill>
                  <a:srgbClr val="0000FF"/>
                </a:solidFill>
                <a:ea typeface="华文楷体"/>
                <a:cs typeface="Times New Roman" pitchFamily="18" charset="0"/>
              </a:rPr>
              <a:t>cores.</a:t>
            </a:r>
            <a:endParaRPr lang="en-US" altLang="zh-CN" sz="2400" b="1" dirty="0">
              <a:solidFill>
                <a:srgbClr val="0000FF"/>
              </a:solidFill>
              <a:ea typeface="华文楷体"/>
              <a:cs typeface="Times New Roman" pitchFamily="18" charset="0"/>
            </a:endParaRPr>
          </a:p>
          <a:p>
            <a:pPr marL="342900" indent="-342900" algn="just">
              <a:spcBef>
                <a:spcPts val="600"/>
              </a:spcBef>
              <a:spcAft>
                <a:spcPts val="600"/>
              </a:spcAft>
              <a:buClr>
                <a:srgbClr val="FF0000"/>
              </a:buClr>
              <a:buFont typeface="Wingdings" panose="05000000000000000000" pitchFamily="2" charset="2"/>
              <a:buChar char="Ø"/>
              <a:tabLst>
                <a:tab pos="457200" algn="l"/>
              </a:tabLst>
            </a:pPr>
            <a:r>
              <a:rPr lang="en-US" altLang="zh-CN" sz="2400" b="1" dirty="0">
                <a:solidFill>
                  <a:srgbClr val="0000FF"/>
                </a:solidFill>
                <a:ea typeface="华文楷体"/>
                <a:cs typeface="Times New Roman" pitchFamily="18" charset="0"/>
              </a:rPr>
              <a:t>To reduce the </a:t>
            </a:r>
            <a:r>
              <a:rPr lang="en-US" altLang="zh-CN" sz="2400" b="1" dirty="0" smtClean="0">
                <a:solidFill>
                  <a:srgbClr val="0000FF"/>
                </a:solidFill>
                <a:ea typeface="华文楷体"/>
                <a:cs typeface="Times New Roman" pitchFamily="18" charset="0"/>
              </a:rPr>
              <a:t>cost and weight of the magnet, the technologies </a:t>
            </a:r>
            <a:r>
              <a:rPr lang="en-US" altLang="zh-CN" sz="2400" b="1" dirty="0">
                <a:solidFill>
                  <a:srgbClr val="0000FF"/>
                </a:solidFill>
                <a:ea typeface="华文楷体"/>
                <a:cs typeface="Times New Roman" pitchFamily="18" charset="0"/>
              </a:rPr>
              <a:t>of core dilution </a:t>
            </a:r>
            <a:r>
              <a:rPr lang="en-US" altLang="zh-CN" sz="2400" b="1" dirty="0" smtClean="0">
                <a:solidFill>
                  <a:srgbClr val="0000FF"/>
                </a:solidFill>
                <a:ea typeface="华文楷体"/>
                <a:cs typeface="Times New Roman" pitchFamily="18" charset="0"/>
              </a:rPr>
              <a:t>are adopted and the material of  aluminum not copper is used to make the coils.</a:t>
            </a:r>
            <a:endParaRPr lang="en-US" altLang="zh-CN" sz="2400" b="1" dirty="0">
              <a:solidFill>
                <a:srgbClr val="0000FF"/>
              </a:solidFill>
              <a:ea typeface="华文楷体"/>
              <a:cs typeface="Times New Roman" pitchFamily="18" charset="0"/>
            </a:endParaRPr>
          </a:p>
        </p:txBody>
      </p:sp>
      <p:pic>
        <p:nvPicPr>
          <p:cNvPr id="11" name="图片 10"/>
          <p:cNvPicPr>
            <a:picLocks noChangeAspect="1"/>
          </p:cNvPicPr>
          <p:nvPr/>
        </p:nvPicPr>
        <p:blipFill>
          <a:blip r:embed="rId2"/>
          <a:stretch>
            <a:fillRect/>
          </a:stretch>
        </p:blipFill>
        <p:spPr>
          <a:xfrm>
            <a:off x="5893630" y="4219078"/>
            <a:ext cx="3959191" cy="2204207"/>
          </a:xfrm>
          <a:prstGeom prst="rect">
            <a:avLst/>
          </a:prstGeom>
        </p:spPr>
      </p:pic>
      <p:pic>
        <p:nvPicPr>
          <p:cNvPr id="12" name="图片 11"/>
          <p:cNvPicPr/>
          <p:nvPr/>
        </p:nvPicPr>
        <p:blipFill>
          <a:blip r:embed="rId3" cstate="print">
            <a:extLst>
              <a:ext uri="{28A0092B-C50C-407E-A947-70E740481C1C}">
                <a14:useLocalDpi xmlns:a14="http://schemas.microsoft.com/office/drawing/2010/main" val="0"/>
              </a:ext>
            </a:extLst>
          </a:blip>
          <a:stretch>
            <a:fillRect/>
          </a:stretch>
        </p:blipFill>
        <p:spPr>
          <a:xfrm>
            <a:off x="2097330" y="4219078"/>
            <a:ext cx="3074276" cy="2333160"/>
          </a:xfrm>
          <a:prstGeom prst="rect">
            <a:avLst/>
          </a:prstGeom>
        </p:spPr>
      </p:pic>
      <p:sp>
        <p:nvSpPr>
          <p:cNvPr id="10" name="Rectangle 4"/>
          <p:cNvSpPr txBox="1">
            <a:spLocks noChangeArrowheads="1"/>
          </p:cNvSpPr>
          <p:nvPr/>
        </p:nvSpPr>
        <p:spPr>
          <a:xfrm>
            <a:off x="1117524" y="155685"/>
            <a:ext cx="10132587" cy="52088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110000"/>
              </a:lnSpc>
              <a:buFontTx/>
              <a:buNone/>
            </a:pPr>
            <a:r>
              <a:rPr lang="en-US" altLang="zh-CN" b="1" dirty="0" smtClean="0">
                <a:solidFill>
                  <a:srgbClr val="FF0000"/>
                </a:solidFill>
                <a:ea typeface="华文楷体"/>
                <a:cs typeface="Times New Roman" pitchFamily="18" charset="0"/>
              </a:rPr>
              <a:t>Status </a:t>
            </a:r>
            <a:r>
              <a:rPr lang="en-US" altLang="zh-CN" b="1" dirty="0">
                <a:solidFill>
                  <a:srgbClr val="FF0000"/>
                </a:solidFill>
                <a:ea typeface="华文楷体"/>
                <a:cs typeface="Times New Roman" pitchFamily="18" charset="0"/>
              </a:rPr>
              <a:t>of the full-scale prototype </a:t>
            </a:r>
            <a:r>
              <a:rPr lang="en-US" altLang="zh-CN" b="1" dirty="0" smtClean="0">
                <a:solidFill>
                  <a:srgbClr val="FF0000"/>
                </a:solidFill>
                <a:ea typeface="华文楷体"/>
                <a:cs typeface="Times New Roman" pitchFamily="18" charset="0"/>
              </a:rPr>
              <a:t>iron- core dipole </a:t>
            </a:r>
            <a:r>
              <a:rPr lang="en-US" altLang="zh-CN" b="1" dirty="0">
                <a:solidFill>
                  <a:srgbClr val="FF0000"/>
                </a:solidFill>
                <a:ea typeface="华文楷体"/>
                <a:cs typeface="Times New Roman" pitchFamily="18" charset="0"/>
              </a:rPr>
              <a:t>magnet</a:t>
            </a:r>
          </a:p>
        </p:txBody>
      </p:sp>
    </p:spTree>
    <p:extLst>
      <p:ext uri="{BB962C8B-B14F-4D97-AF65-F5344CB8AC3E}">
        <p14:creationId xmlns:p14="http://schemas.microsoft.com/office/powerpoint/2010/main" val="1019969067"/>
      </p:ext>
    </p:extLst>
  </p:cSld>
  <p:clrMapOvr>
    <a:masterClrMapping/>
  </p:clrMapOvr>
  <p:transition spd="med">
    <p:pull/>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Line 3"/>
          <p:cNvSpPr>
            <a:spLocks noChangeShapeType="1"/>
          </p:cNvSpPr>
          <p:nvPr/>
        </p:nvSpPr>
        <p:spPr bwMode="auto">
          <a:xfrm flipV="1">
            <a:off x="0" y="798133"/>
            <a:ext cx="12221979" cy="7495"/>
          </a:xfrm>
          <a:prstGeom prst="line">
            <a:avLst/>
          </a:prstGeom>
          <a:noFill/>
          <a:ln w="76200">
            <a:solidFill>
              <a:srgbClr val="FFFF00"/>
            </a:solidFill>
            <a:round/>
            <a:headEnd/>
            <a:tailEnd/>
          </a:ln>
        </p:spPr>
        <p:txBody>
          <a:bodyPr/>
          <a:lstStyle/>
          <a:p>
            <a:endParaRPr lang="zh-CN" altLang="en-US"/>
          </a:p>
        </p:txBody>
      </p:sp>
      <p:sp>
        <p:nvSpPr>
          <p:cNvPr id="7" name="Rectangle 8"/>
          <p:cNvSpPr>
            <a:spLocks noChangeArrowheads="1"/>
          </p:cNvSpPr>
          <p:nvPr/>
        </p:nvSpPr>
        <p:spPr bwMode="auto">
          <a:xfrm>
            <a:off x="367198" y="943172"/>
            <a:ext cx="11505012" cy="1723549"/>
          </a:xfrm>
          <a:prstGeom prst="rect">
            <a:avLst/>
          </a:prstGeom>
          <a:noFill/>
          <a:ln w="9525">
            <a:noFill/>
            <a:miter lim="800000"/>
            <a:headEnd/>
            <a:tailEnd/>
          </a:ln>
        </p:spPr>
        <p:txBody>
          <a:bodyPr wrap="square" anchor="ctr">
            <a:spAutoFit/>
          </a:bodyPr>
          <a:lstStyle/>
          <a:p>
            <a:pPr marL="342900" indent="-342900" algn="just">
              <a:spcBef>
                <a:spcPts val="600"/>
              </a:spcBef>
              <a:spcAft>
                <a:spcPts val="600"/>
              </a:spcAft>
              <a:buClr>
                <a:srgbClr val="FF0000"/>
              </a:buClr>
              <a:buFont typeface="Wingdings" panose="05000000000000000000" pitchFamily="2" charset="2"/>
              <a:buChar char="Ø"/>
              <a:tabLst>
                <a:tab pos="457200" algn="l"/>
              </a:tabLst>
            </a:pPr>
            <a:r>
              <a:rPr lang="en-US" altLang="zh-CN" sz="2400" b="1" dirty="0" smtClean="0">
                <a:solidFill>
                  <a:srgbClr val="0000FF"/>
                </a:solidFill>
                <a:ea typeface="华文楷体"/>
                <a:cs typeface="Times New Roman" pitchFamily="18" charset="0"/>
              </a:rPr>
              <a:t>The length of the full-scale iron-core dipole magnet is 4.7m, </a:t>
            </a:r>
            <a:r>
              <a:rPr lang="en-US" altLang="zh-CN" sz="2400" b="1" dirty="0">
                <a:solidFill>
                  <a:srgbClr val="0000FF"/>
                </a:solidFill>
                <a:ea typeface="华文楷体"/>
                <a:cs typeface="Times New Roman" pitchFamily="18" charset="0"/>
              </a:rPr>
              <a:t>which can be spit into upper and lower </a:t>
            </a:r>
            <a:r>
              <a:rPr lang="en-US" altLang="zh-CN" sz="2400" b="1" dirty="0" smtClean="0">
                <a:solidFill>
                  <a:srgbClr val="0000FF"/>
                </a:solidFill>
                <a:ea typeface="华文楷体"/>
                <a:cs typeface="Times New Roman" pitchFamily="18" charset="0"/>
              </a:rPr>
              <a:t>parts for the coil installation.</a:t>
            </a:r>
          </a:p>
          <a:p>
            <a:pPr marL="342900" indent="-342900" algn="just">
              <a:spcBef>
                <a:spcPts val="600"/>
              </a:spcBef>
              <a:spcAft>
                <a:spcPts val="600"/>
              </a:spcAft>
              <a:buClr>
                <a:srgbClr val="FF0000"/>
              </a:buClr>
              <a:buFont typeface="Wingdings" panose="05000000000000000000" pitchFamily="2" charset="2"/>
              <a:buChar char="Ø"/>
              <a:tabLst>
                <a:tab pos="457200" algn="l"/>
              </a:tabLst>
            </a:pPr>
            <a:r>
              <a:rPr lang="en-US" altLang="zh-CN" sz="2400" b="1" dirty="0" smtClean="0">
                <a:solidFill>
                  <a:srgbClr val="0000FF"/>
                </a:solidFill>
                <a:ea typeface="华文楷体"/>
                <a:cs typeface="Times New Roman" pitchFamily="18" charset="0"/>
              </a:rPr>
              <a:t>To reduce the deformation in longitudinal direction, the magnet is put on a long I-steel beam which has a precisely machined surface. </a:t>
            </a:r>
          </a:p>
        </p:txBody>
      </p:sp>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601" y="2969156"/>
            <a:ext cx="4919267" cy="3805928"/>
          </a:xfrm>
          <a:prstGeom prst="rect">
            <a:avLst/>
          </a:prstGeom>
        </p:spPr>
      </p:pic>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41085" y="2864224"/>
            <a:ext cx="2984800" cy="3612000"/>
          </a:xfrm>
          <a:prstGeom prst="rect">
            <a:avLst/>
          </a:prstGeom>
        </p:spPr>
      </p:pic>
      <p:pic>
        <p:nvPicPr>
          <p:cNvPr id="5" name="图片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002245" y="3175000"/>
            <a:ext cx="3700014" cy="2776095"/>
          </a:xfrm>
          <a:prstGeom prst="rect">
            <a:avLst/>
          </a:prstGeom>
        </p:spPr>
      </p:pic>
      <p:sp>
        <p:nvSpPr>
          <p:cNvPr id="10" name="Rectangle 4"/>
          <p:cNvSpPr txBox="1">
            <a:spLocks noChangeArrowheads="1"/>
          </p:cNvSpPr>
          <p:nvPr/>
        </p:nvSpPr>
        <p:spPr>
          <a:xfrm>
            <a:off x="1117524" y="155685"/>
            <a:ext cx="10132587" cy="52088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110000"/>
              </a:lnSpc>
              <a:buFontTx/>
              <a:buNone/>
            </a:pPr>
            <a:r>
              <a:rPr lang="en-US" altLang="zh-CN" b="1" dirty="0" smtClean="0">
                <a:solidFill>
                  <a:srgbClr val="FF0000"/>
                </a:solidFill>
                <a:ea typeface="华文楷体"/>
                <a:cs typeface="Times New Roman" pitchFamily="18" charset="0"/>
              </a:rPr>
              <a:t>Status </a:t>
            </a:r>
            <a:r>
              <a:rPr lang="en-US" altLang="zh-CN" b="1" dirty="0">
                <a:solidFill>
                  <a:srgbClr val="FF0000"/>
                </a:solidFill>
                <a:ea typeface="华文楷体"/>
                <a:cs typeface="Times New Roman" pitchFamily="18" charset="0"/>
              </a:rPr>
              <a:t>of the full-scale prototype </a:t>
            </a:r>
            <a:r>
              <a:rPr lang="en-US" altLang="zh-CN" b="1" dirty="0" smtClean="0">
                <a:solidFill>
                  <a:srgbClr val="FF0000"/>
                </a:solidFill>
                <a:ea typeface="华文楷体"/>
                <a:cs typeface="Times New Roman" pitchFamily="18" charset="0"/>
              </a:rPr>
              <a:t>iron- core dipole </a:t>
            </a:r>
            <a:r>
              <a:rPr lang="en-US" altLang="zh-CN" b="1" dirty="0">
                <a:solidFill>
                  <a:srgbClr val="FF0000"/>
                </a:solidFill>
                <a:ea typeface="华文楷体"/>
                <a:cs typeface="Times New Roman" pitchFamily="18" charset="0"/>
              </a:rPr>
              <a:t>magnet</a:t>
            </a:r>
          </a:p>
        </p:txBody>
      </p:sp>
    </p:spTree>
    <p:extLst>
      <p:ext uri="{BB962C8B-B14F-4D97-AF65-F5344CB8AC3E}">
        <p14:creationId xmlns:p14="http://schemas.microsoft.com/office/powerpoint/2010/main" val="1142732447"/>
      </p:ext>
    </p:extLst>
  </p:cSld>
  <p:clrMapOvr>
    <a:masterClrMapping/>
  </p:clrMapOvr>
  <p:transition spd="med">
    <p:pull/>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Line 3"/>
          <p:cNvSpPr>
            <a:spLocks noChangeShapeType="1"/>
          </p:cNvSpPr>
          <p:nvPr/>
        </p:nvSpPr>
        <p:spPr bwMode="auto">
          <a:xfrm flipV="1">
            <a:off x="0" y="798133"/>
            <a:ext cx="12221979" cy="7495"/>
          </a:xfrm>
          <a:prstGeom prst="line">
            <a:avLst/>
          </a:prstGeom>
          <a:noFill/>
          <a:ln w="76200">
            <a:solidFill>
              <a:srgbClr val="FFFF00"/>
            </a:solidFill>
            <a:round/>
            <a:headEnd/>
            <a:tailEnd/>
          </a:ln>
        </p:spPr>
        <p:txBody>
          <a:bodyPr/>
          <a:lstStyle/>
          <a:p>
            <a:endParaRPr lang="zh-CN" altLang="en-US"/>
          </a:p>
        </p:txBody>
      </p:sp>
      <p:sp>
        <p:nvSpPr>
          <p:cNvPr id="7" name="Rectangle 8"/>
          <p:cNvSpPr>
            <a:spLocks noChangeArrowheads="1"/>
          </p:cNvSpPr>
          <p:nvPr/>
        </p:nvSpPr>
        <p:spPr bwMode="auto">
          <a:xfrm>
            <a:off x="506952" y="907138"/>
            <a:ext cx="11045161" cy="1569660"/>
          </a:xfrm>
          <a:prstGeom prst="rect">
            <a:avLst/>
          </a:prstGeom>
          <a:noFill/>
          <a:ln w="9525">
            <a:noFill/>
            <a:miter lim="800000"/>
            <a:headEnd/>
            <a:tailEnd/>
          </a:ln>
        </p:spPr>
        <p:txBody>
          <a:bodyPr wrap="square" anchor="ctr">
            <a:spAutoFit/>
          </a:bodyPr>
          <a:lstStyle/>
          <a:p>
            <a:pPr marL="342900" indent="-342900" algn="just">
              <a:spcBef>
                <a:spcPts val="600"/>
              </a:spcBef>
              <a:spcAft>
                <a:spcPts val="600"/>
              </a:spcAft>
              <a:buClr>
                <a:srgbClr val="FF0000"/>
              </a:buClr>
              <a:buFont typeface="Wingdings" panose="05000000000000000000" pitchFamily="2" charset="2"/>
              <a:buChar char="Ø"/>
              <a:tabLst>
                <a:tab pos="457200" algn="l"/>
              </a:tabLst>
            </a:pPr>
            <a:r>
              <a:rPr lang="en-US" altLang="zh-CN" sz="2400" b="1" dirty="0" smtClean="0">
                <a:solidFill>
                  <a:srgbClr val="0000FF"/>
                </a:solidFill>
                <a:ea typeface="华文楷体"/>
                <a:cs typeface="Times New Roman" pitchFamily="18" charset="0"/>
              </a:rPr>
              <a:t>The half cores are stacked by the silicon steel laminations and aluminum laminations with the ratio of 1:1. </a:t>
            </a:r>
            <a:r>
              <a:rPr lang="en-US" altLang="zh-CN" sz="2400" b="1" dirty="0">
                <a:solidFill>
                  <a:srgbClr val="0000FF"/>
                </a:solidFill>
                <a:ea typeface="华文楷体"/>
                <a:cs typeface="Times New Roman" pitchFamily="18" charset="0"/>
              </a:rPr>
              <a:t>T</a:t>
            </a:r>
            <a:r>
              <a:rPr lang="en-US" altLang="zh-CN" sz="2400" b="1" dirty="0" smtClean="0">
                <a:solidFill>
                  <a:srgbClr val="0000FF"/>
                </a:solidFill>
                <a:ea typeface="华文楷体"/>
                <a:cs typeface="Times New Roman" pitchFamily="18" charset="0"/>
              </a:rPr>
              <a:t>he laminations are pulled together by the surrounding </a:t>
            </a:r>
            <a:r>
              <a:rPr lang="en-US" altLang="zh-CN" sz="2400" b="1" dirty="0">
                <a:solidFill>
                  <a:srgbClr val="0000FF"/>
                </a:solidFill>
                <a:ea typeface="华文楷体"/>
                <a:cs typeface="Times New Roman" pitchFamily="18" charset="0"/>
              </a:rPr>
              <a:t>metal </a:t>
            </a:r>
            <a:r>
              <a:rPr lang="en-US" altLang="zh-CN" sz="2400" b="1" dirty="0" smtClean="0">
                <a:solidFill>
                  <a:srgbClr val="0000FF"/>
                </a:solidFill>
                <a:ea typeface="华文楷体"/>
                <a:cs typeface="Times New Roman" pitchFamily="18" charset="0"/>
              </a:rPr>
              <a:t>bars. After the lower half core stacked on the stacking die tooling, it is rotated 180 degree with the I-steel </a:t>
            </a:r>
            <a:r>
              <a:rPr lang="en-US" altLang="zh-CN" sz="2400" b="1" dirty="0" smtClean="0">
                <a:solidFill>
                  <a:srgbClr val="0000FF"/>
                </a:solidFill>
                <a:ea typeface="华文楷体"/>
                <a:cs typeface="Times New Roman" pitchFamily="18" charset="0"/>
              </a:rPr>
              <a:t>beam on </a:t>
            </a:r>
            <a:r>
              <a:rPr lang="en-US" altLang="zh-CN" sz="2400" b="1" dirty="0" smtClean="0">
                <a:solidFill>
                  <a:srgbClr val="0000FF"/>
                </a:solidFill>
                <a:ea typeface="华文楷体"/>
                <a:cs typeface="Times New Roman" pitchFamily="18" charset="0"/>
              </a:rPr>
              <a:t>it.</a:t>
            </a:r>
          </a:p>
        </p:txBody>
      </p:sp>
      <p:pic>
        <p:nvPicPr>
          <p:cNvPr id="9" name="图片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11104" y="2578308"/>
            <a:ext cx="3064959" cy="4085016"/>
          </a:xfrm>
          <a:prstGeom prst="rect">
            <a:avLst/>
          </a:prstGeom>
        </p:spPr>
      </p:pic>
      <p:pic>
        <p:nvPicPr>
          <p:cNvPr id="11" name="图片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708" y="2578308"/>
            <a:ext cx="3015907" cy="4021209"/>
          </a:xfrm>
          <a:prstGeom prst="rect">
            <a:avLst/>
          </a:prstGeom>
        </p:spPr>
      </p:pic>
      <p:pic>
        <p:nvPicPr>
          <p:cNvPr id="2" name="图片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140787" y="2788170"/>
            <a:ext cx="4675104" cy="3507698"/>
          </a:xfrm>
          <a:prstGeom prst="rect">
            <a:avLst/>
          </a:prstGeom>
        </p:spPr>
      </p:pic>
      <p:sp>
        <p:nvSpPr>
          <p:cNvPr id="13" name="Rectangle 4"/>
          <p:cNvSpPr txBox="1">
            <a:spLocks noChangeArrowheads="1"/>
          </p:cNvSpPr>
          <p:nvPr/>
        </p:nvSpPr>
        <p:spPr>
          <a:xfrm>
            <a:off x="1117524" y="155685"/>
            <a:ext cx="10132587" cy="52088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110000"/>
              </a:lnSpc>
              <a:buFontTx/>
              <a:buNone/>
            </a:pPr>
            <a:r>
              <a:rPr lang="en-US" altLang="zh-CN" b="1" dirty="0" smtClean="0">
                <a:solidFill>
                  <a:srgbClr val="FF0000"/>
                </a:solidFill>
                <a:ea typeface="华文楷体"/>
                <a:cs typeface="Times New Roman" pitchFamily="18" charset="0"/>
              </a:rPr>
              <a:t>Status </a:t>
            </a:r>
            <a:r>
              <a:rPr lang="en-US" altLang="zh-CN" b="1" dirty="0">
                <a:solidFill>
                  <a:srgbClr val="FF0000"/>
                </a:solidFill>
                <a:ea typeface="华文楷体"/>
                <a:cs typeface="Times New Roman" pitchFamily="18" charset="0"/>
              </a:rPr>
              <a:t>of the full-scale prototype </a:t>
            </a:r>
            <a:r>
              <a:rPr lang="en-US" altLang="zh-CN" b="1" dirty="0" smtClean="0">
                <a:solidFill>
                  <a:srgbClr val="FF0000"/>
                </a:solidFill>
                <a:ea typeface="华文楷体"/>
                <a:cs typeface="Times New Roman" pitchFamily="18" charset="0"/>
              </a:rPr>
              <a:t>iron- core dipole </a:t>
            </a:r>
            <a:r>
              <a:rPr lang="en-US" altLang="zh-CN" b="1" dirty="0">
                <a:solidFill>
                  <a:srgbClr val="FF0000"/>
                </a:solidFill>
                <a:ea typeface="华文楷体"/>
                <a:cs typeface="Times New Roman" pitchFamily="18" charset="0"/>
              </a:rPr>
              <a:t>magnet</a:t>
            </a:r>
          </a:p>
        </p:txBody>
      </p:sp>
    </p:spTree>
    <p:extLst>
      <p:ext uri="{BB962C8B-B14F-4D97-AF65-F5344CB8AC3E}">
        <p14:creationId xmlns:p14="http://schemas.microsoft.com/office/powerpoint/2010/main" val="3882110963"/>
      </p:ext>
    </p:extLst>
  </p:cSld>
  <p:clrMapOvr>
    <a:masterClrMapping/>
  </p:clrMapOvr>
  <p:transition spd="med">
    <p:pull/>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34962" y="4082655"/>
            <a:ext cx="3591624" cy="2775345"/>
          </a:xfrm>
          <a:prstGeom prst="rect">
            <a:avLst/>
          </a:prstGeom>
        </p:spPr>
      </p:pic>
      <p:sp>
        <p:nvSpPr>
          <p:cNvPr id="17" name="Line 3"/>
          <p:cNvSpPr>
            <a:spLocks noChangeShapeType="1"/>
          </p:cNvSpPr>
          <p:nvPr/>
        </p:nvSpPr>
        <p:spPr bwMode="auto">
          <a:xfrm flipV="1">
            <a:off x="0" y="798133"/>
            <a:ext cx="12221979" cy="7495"/>
          </a:xfrm>
          <a:prstGeom prst="line">
            <a:avLst/>
          </a:prstGeom>
          <a:noFill/>
          <a:ln w="76200">
            <a:solidFill>
              <a:srgbClr val="FFFF00"/>
            </a:solidFill>
            <a:round/>
            <a:headEnd/>
            <a:tailEnd/>
          </a:ln>
        </p:spPr>
        <p:txBody>
          <a:bodyPr/>
          <a:lstStyle/>
          <a:p>
            <a:endParaRPr lang="zh-CN" altLang="en-US"/>
          </a:p>
        </p:txBody>
      </p:sp>
      <p:sp>
        <p:nvSpPr>
          <p:cNvPr id="7" name="Rectangle 8"/>
          <p:cNvSpPr>
            <a:spLocks noChangeArrowheads="1"/>
          </p:cNvSpPr>
          <p:nvPr/>
        </p:nvSpPr>
        <p:spPr bwMode="auto">
          <a:xfrm>
            <a:off x="454096" y="905737"/>
            <a:ext cx="11313786" cy="2462213"/>
          </a:xfrm>
          <a:prstGeom prst="rect">
            <a:avLst/>
          </a:prstGeom>
          <a:noFill/>
          <a:ln w="9525">
            <a:noFill/>
            <a:miter lim="800000"/>
            <a:headEnd/>
            <a:tailEnd/>
          </a:ln>
        </p:spPr>
        <p:txBody>
          <a:bodyPr wrap="square" anchor="ctr">
            <a:spAutoFit/>
          </a:bodyPr>
          <a:lstStyle/>
          <a:p>
            <a:pPr marL="342900" indent="-342900" algn="just">
              <a:spcBef>
                <a:spcPts val="600"/>
              </a:spcBef>
              <a:buClr>
                <a:srgbClr val="FF0000"/>
              </a:buClr>
              <a:buFont typeface="Wingdings" panose="05000000000000000000" pitchFamily="2" charset="2"/>
              <a:buChar char="Ø"/>
              <a:tabLst>
                <a:tab pos="457200" algn="l"/>
              </a:tabLst>
            </a:pPr>
            <a:r>
              <a:rPr lang="en-US" altLang="zh-CN" sz="2400" b="1" dirty="0" smtClean="0">
                <a:solidFill>
                  <a:srgbClr val="0000FF"/>
                </a:solidFill>
                <a:ea typeface="华文楷体"/>
                <a:cs typeface="Times New Roman" pitchFamily="18" charset="0"/>
              </a:rPr>
              <a:t>The magnet has two coils, each coil has two turns, which are formed with several pieces of the aluminum bars</a:t>
            </a:r>
          </a:p>
          <a:p>
            <a:pPr marL="342900" indent="-342900" algn="just">
              <a:spcBef>
                <a:spcPts val="600"/>
              </a:spcBef>
              <a:buClr>
                <a:srgbClr val="FF0000"/>
              </a:buClr>
              <a:buFont typeface="Wingdings" panose="05000000000000000000" pitchFamily="2" charset="2"/>
              <a:buChar char="Ø"/>
              <a:tabLst>
                <a:tab pos="457200" algn="l"/>
              </a:tabLst>
            </a:pPr>
            <a:r>
              <a:rPr lang="en-US" altLang="zh-CN" sz="2400" b="1" dirty="0" smtClean="0">
                <a:solidFill>
                  <a:srgbClr val="0000FF"/>
                </a:solidFill>
                <a:ea typeface="华文楷体"/>
                <a:cs typeface="Times New Roman" pitchFamily="18" charset="0"/>
              </a:rPr>
              <a:t>Unlike the conventional vacuum epoxy casting, the insulation either between the turns or between coil and </a:t>
            </a:r>
            <a:r>
              <a:rPr lang="en-US" altLang="zh-CN" sz="2400" b="1" dirty="0" smtClean="0">
                <a:solidFill>
                  <a:srgbClr val="0000FF"/>
                </a:solidFill>
                <a:ea typeface="华文楷体"/>
                <a:cs typeface="Times New Roman" pitchFamily="18" charset="0"/>
              </a:rPr>
              <a:t>iron-core are </a:t>
            </a:r>
            <a:r>
              <a:rPr lang="en-US" altLang="zh-CN" sz="2400" b="1" dirty="0" smtClean="0">
                <a:solidFill>
                  <a:srgbClr val="0000FF"/>
                </a:solidFill>
                <a:ea typeface="华文楷体"/>
                <a:cs typeface="Times New Roman" pitchFamily="18" charset="0"/>
              </a:rPr>
              <a:t>simply made by G10 plates.</a:t>
            </a:r>
          </a:p>
          <a:p>
            <a:pPr marL="342900" indent="-342900" algn="just">
              <a:spcBef>
                <a:spcPts val="600"/>
              </a:spcBef>
              <a:buClr>
                <a:srgbClr val="FF0000"/>
              </a:buClr>
              <a:buFont typeface="Wingdings" panose="05000000000000000000" pitchFamily="2" charset="2"/>
              <a:buChar char="Ø"/>
              <a:tabLst>
                <a:tab pos="457200" algn="l"/>
              </a:tabLst>
            </a:pPr>
            <a:r>
              <a:rPr lang="en-US" altLang="zh-CN" sz="2400" b="1" dirty="0" smtClean="0">
                <a:solidFill>
                  <a:srgbClr val="0000FF"/>
                </a:solidFill>
                <a:ea typeface="华文楷体"/>
                <a:cs typeface="Times New Roman" pitchFamily="18" charset="0"/>
              </a:rPr>
              <a:t> By using some kind of special structure, the coils can be simply fixed on the iron cores.</a:t>
            </a:r>
          </a:p>
        </p:txBody>
      </p:sp>
      <p:pic>
        <p:nvPicPr>
          <p:cNvPr id="9" name="图片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a:off x="4111137" y="1926254"/>
            <a:ext cx="2950403" cy="6487042"/>
          </a:xfrm>
          <a:prstGeom prst="rect">
            <a:avLst/>
          </a:prstGeom>
        </p:spPr>
      </p:pic>
      <p:pic>
        <p:nvPicPr>
          <p:cNvPr id="3" name="图片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3754" y="3363959"/>
            <a:ext cx="2501502" cy="3336644"/>
          </a:xfrm>
          <a:prstGeom prst="rect">
            <a:avLst/>
          </a:prstGeom>
        </p:spPr>
      </p:pic>
      <p:sp>
        <p:nvSpPr>
          <p:cNvPr id="12" name="Rectangle 4"/>
          <p:cNvSpPr txBox="1">
            <a:spLocks noChangeArrowheads="1"/>
          </p:cNvSpPr>
          <p:nvPr/>
        </p:nvSpPr>
        <p:spPr>
          <a:xfrm>
            <a:off x="1117524" y="155685"/>
            <a:ext cx="10132587" cy="52088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110000"/>
              </a:lnSpc>
              <a:buFontTx/>
              <a:buNone/>
            </a:pPr>
            <a:r>
              <a:rPr lang="en-US" altLang="zh-CN" b="1" dirty="0" smtClean="0">
                <a:solidFill>
                  <a:srgbClr val="FF0000"/>
                </a:solidFill>
                <a:ea typeface="华文楷体"/>
                <a:cs typeface="Times New Roman" pitchFamily="18" charset="0"/>
              </a:rPr>
              <a:t>Status </a:t>
            </a:r>
            <a:r>
              <a:rPr lang="en-US" altLang="zh-CN" b="1" dirty="0">
                <a:solidFill>
                  <a:srgbClr val="FF0000"/>
                </a:solidFill>
                <a:ea typeface="华文楷体"/>
                <a:cs typeface="Times New Roman" pitchFamily="18" charset="0"/>
              </a:rPr>
              <a:t>of the full-scale prototype </a:t>
            </a:r>
            <a:r>
              <a:rPr lang="en-US" altLang="zh-CN" b="1" dirty="0" smtClean="0">
                <a:solidFill>
                  <a:srgbClr val="FF0000"/>
                </a:solidFill>
                <a:ea typeface="华文楷体"/>
                <a:cs typeface="Times New Roman" pitchFamily="18" charset="0"/>
              </a:rPr>
              <a:t>iron- core dipole </a:t>
            </a:r>
            <a:r>
              <a:rPr lang="en-US" altLang="zh-CN" b="1" dirty="0">
                <a:solidFill>
                  <a:srgbClr val="FF0000"/>
                </a:solidFill>
                <a:ea typeface="华文楷体"/>
                <a:cs typeface="Times New Roman" pitchFamily="18" charset="0"/>
              </a:rPr>
              <a:t>magnet</a:t>
            </a:r>
          </a:p>
        </p:txBody>
      </p:sp>
    </p:spTree>
    <p:extLst>
      <p:ext uri="{BB962C8B-B14F-4D97-AF65-F5344CB8AC3E}">
        <p14:creationId xmlns:p14="http://schemas.microsoft.com/office/powerpoint/2010/main" val="436964330"/>
      </p:ext>
    </p:extLst>
  </p:cSld>
  <p:clrMapOvr>
    <a:masterClrMapping/>
  </p:clrMapOvr>
  <p:transition spd="med">
    <p:pull/>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Line 3"/>
          <p:cNvSpPr>
            <a:spLocks noChangeShapeType="1"/>
          </p:cNvSpPr>
          <p:nvPr/>
        </p:nvSpPr>
        <p:spPr bwMode="auto">
          <a:xfrm flipV="1">
            <a:off x="0" y="798133"/>
            <a:ext cx="12221979" cy="7495"/>
          </a:xfrm>
          <a:prstGeom prst="line">
            <a:avLst/>
          </a:prstGeom>
          <a:noFill/>
          <a:ln w="76200">
            <a:solidFill>
              <a:srgbClr val="FFFF00"/>
            </a:solidFill>
            <a:round/>
            <a:headEnd/>
            <a:tailEnd/>
          </a:ln>
        </p:spPr>
        <p:txBody>
          <a:bodyPr/>
          <a:lstStyle/>
          <a:p>
            <a:endParaRPr lang="zh-CN" altLang="en-US"/>
          </a:p>
        </p:txBody>
      </p:sp>
      <p:sp>
        <p:nvSpPr>
          <p:cNvPr id="7" name="Rectangle 8"/>
          <p:cNvSpPr>
            <a:spLocks noChangeArrowheads="1"/>
          </p:cNvSpPr>
          <p:nvPr/>
        </p:nvSpPr>
        <p:spPr bwMode="auto">
          <a:xfrm>
            <a:off x="454096" y="874730"/>
            <a:ext cx="11313786" cy="1200329"/>
          </a:xfrm>
          <a:prstGeom prst="rect">
            <a:avLst/>
          </a:prstGeom>
          <a:noFill/>
          <a:ln w="9525">
            <a:noFill/>
            <a:miter lim="800000"/>
            <a:headEnd/>
            <a:tailEnd/>
          </a:ln>
        </p:spPr>
        <p:txBody>
          <a:bodyPr wrap="square" anchor="ctr">
            <a:spAutoFit/>
          </a:bodyPr>
          <a:lstStyle/>
          <a:p>
            <a:pPr marL="342900" indent="-342900" algn="just">
              <a:spcBef>
                <a:spcPts val="600"/>
              </a:spcBef>
              <a:buClr>
                <a:srgbClr val="FF0000"/>
              </a:buClr>
              <a:buFont typeface="Wingdings" panose="05000000000000000000" pitchFamily="2" charset="2"/>
              <a:buChar char="Ø"/>
              <a:tabLst>
                <a:tab pos="457200" algn="l"/>
              </a:tabLst>
            </a:pPr>
            <a:r>
              <a:rPr lang="en-US" altLang="zh-CN" sz="2400" b="1" dirty="0" smtClean="0">
                <a:solidFill>
                  <a:srgbClr val="0000FF"/>
                </a:solidFill>
                <a:ea typeface="华文楷体"/>
                <a:cs typeface="Times New Roman" pitchFamily="18" charset="0"/>
              </a:rPr>
              <a:t>After two coils are installed in the two half cores, they are assembled together and then the production of the magnet is completed. The field performance of the magnet will be tested in the future months.</a:t>
            </a:r>
          </a:p>
        </p:txBody>
      </p:sp>
      <p:pic>
        <p:nvPicPr>
          <p:cNvPr id="10" name="图片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51260" y="1949289"/>
            <a:ext cx="3814455" cy="2860842"/>
          </a:xfrm>
          <a:prstGeom prst="rect">
            <a:avLst/>
          </a:prstGeom>
        </p:spPr>
      </p:pic>
      <p:pic>
        <p:nvPicPr>
          <p:cNvPr id="12" name="图片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8929" y="2203665"/>
            <a:ext cx="6661842" cy="3747430"/>
          </a:xfrm>
          <a:prstGeom prst="rect">
            <a:avLst/>
          </a:prstGeom>
        </p:spPr>
      </p:pic>
      <p:pic>
        <p:nvPicPr>
          <p:cNvPr id="11" name="图片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96035" y="3877237"/>
            <a:ext cx="3874416" cy="2905812"/>
          </a:xfrm>
          <a:prstGeom prst="rect">
            <a:avLst/>
          </a:prstGeom>
        </p:spPr>
      </p:pic>
      <p:sp>
        <p:nvSpPr>
          <p:cNvPr id="15" name="Rectangle 4"/>
          <p:cNvSpPr txBox="1">
            <a:spLocks noChangeArrowheads="1"/>
          </p:cNvSpPr>
          <p:nvPr/>
        </p:nvSpPr>
        <p:spPr>
          <a:xfrm>
            <a:off x="1117524" y="155685"/>
            <a:ext cx="10132587" cy="52088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110000"/>
              </a:lnSpc>
              <a:buFontTx/>
              <a:buNone/>
            </a:pPr>
            <a:r>
              <a:rPr lang="en-US" altLang="zh-CN" b="1" dirty="0" smtClean="0">
                <a:solidFill>
                  <a:srgbClr val="FF0000"/>
                </a:solidFill>
                <a:ea typeface="华文楷体"/>
                <a:cs typeface="Times New Roman" pitchFamily="18" charset="0"/>
              </a:rPr>
              <a:t>Status </a:t>
            </a:r>
            <a:r>
              <a:rPr lang="en-US" altLang="zh-CN" b="1" dirty="0">
                <a:solidFill>
                  <a:srgbClr val="FF0000"/>
                </a:solidFill>
                <a:ea typeface="华文楷体"/>
                <a:cs typeface="Times New Roman" pitchFamily="18" charset="0"/>
              </a:rPr>
              <a:t>of the full-scale prototype </a:t>
            </a:r>
            <a:r>
              <a:rPr lang="en-US" altLang="zh-CN" b="1" dirty="0" smtClean="0">
                <a:solidFill>
                  <a:srgbClr val="FF0000"/>
                </a:solidFill>
                <a:ea typeface="华文楷体"/>
                <a:cs typeface="Times New Roman" pitchFamily="18" charset="0"/>
              </a:rPr>
              <a:t>iron- core dipole </a:t>
            </a:r>
            <a:r>
              <a:rPr lang="en-US" altLang="zh-CN" b="1" dirty="0">
                <a:solidFill>
                  <a:srgbClr val="FF0000"/>
                </a:solidFill>
                <a:ea typeface="华文楷体"/>
                <a:cs typeface="Times New Roman" pitchFamily="18" charset="0"/>
              </a:rPr>
              <a:t>magnet</a:t>
            </a:r>
          </a:p>
        </p:txBody>
      </p:sp>
    </p:spTree>
    <p:extLst>
      <p:ext uri="{BB962C8B-B14F-4D97-AF65-F5344CB8AC3E}">
        <p14:creationId xmlns:p14="http://schemas.microsoft.com/office/powerpoint/2010/main" val="3164773341"/>
      </p:ext>
    </p:extLst>
  </p:cSld>
  <p:clrMapOvr>
    <a:masterClrMapping/>
  </p:clrMapOvr>
  <p:transition spd="med">
    <p:pull/>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灯片编号占位符 4"/>
          <p:cNvSpPr>
            <a:spLocks noGrp="1"/>
          </p:cNvSpPr>
          <p:nvPr>
            <p:ph type="sldNum" sz="quarter" idx="11"/>
          </p:nvPr>
        </p:nvSpPr>
        <p:spPr>
          <a:noFill/>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 typeface="Arial" panose="020B0604020202020204" pitchFamily="34" charset="0"/>
              <a:buNone/>
            </a:pPr>
            <a:fld id="{0335A776-E88A-405A-AFE9-FC074728781E}" type="slidenum">
              <a:rPr lang="zh-CN" altLang="en-US" sz="1200">
                <a:solidFill>
                  <a:srgbClr val="898989"/>
                </a:solidFill>
                <a:latin typeface="Arial" panose="020B0604020202020204" pitchFamily="34" charset="0"/>
              </a:rPr>
              <a:pPr>
                <a:spcBef>
                  <a:spcPct val="0"/>
                </a:spcBef>
                <a:buFont typeface="Arial" panose="020B0604020202020204" pitchFamily="34" charset="0"/>
                <a:buNone/>
              </a:pPr>
              <a:t>18</a:t>
            </a:fld>
            <a:endParaRPr lang="zh-CN" altLang="en-US" sz="1800">
              <a:latin typeface="Arial" panose="020B0604020202020204" pitchFamily="34" charset="0"/>
            </a:endParaRPr>
          </a:p>
        </p:txBody>
      </p:sp>
      <p:sp>
        <p:nvSpPr>
          <p:cNvPr id="9" name="内容占位符 2"/>
          <p:cNvSpPr txBox="1">
            <a:spLocks noChangeArrowheads="1"/>
          </p:cNvSpPr>
          <p:nvPr/>
        </p:nvSpPr>
        <p:spPr>
          <a:xfrm>
            <a:off x="2158923" y="2515488"/>
            <a:ext cx="8229600" cy="1117634"/>
          </a:xfrm>
          <a:prstGeom prst="rect">
            <a:avLst/>
          </a:prstGeom>
          <a:extLst/>
        </p:spPr>
        <p:txBody>
          <a:bodyPr vert="horz" lIns="91440" tIns="45720" rIns="91440" bIns="45720" numCol="2"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indent="457200" algn="just">
              <a:lnSpc>
                <a:spcPct val="125000"/>
              </a:lnSpc>
              <a:spcBef>
                <a:spcPct val="0"/>
              </a:spcBef>
              <a:defRPr/>
            </a:pPr>
            <a:r>
              <a:rPr lang="en-US" altLang="zh-CN" sz="2000" b="1" dirty="0" smtClean="0">
                <a:solidFill>
                  <a:srgbClr val="FF0000"/>
                </a:solidFill>
                <a:latin typeface="Times New Roman" panose="02020603050405020304" pitchFamily="18" charset="0"/>
                <a:ea typeface="楷体" panose="02010609060101010101" pitchFamily="49" charset="-122"/>
                <a:sym typeface="楷体" panose="02010609060101010101" pitchFamily="49" charset="-122"/>
              </a:rPr>
              <a:t>1</a:t>
            </a:r>
            <a:r>
              <a:rPr lang="zh-CN" altLang="en-US" sz="2000" b="1" dirty="0" smtClean="0">
                <a:solidFill>
                  <a:srgbClr val="FF0000"/>
                </a:solidFill>
                <a:latin typeface="Times New Roman" panose="02020603050405020304" pitchFamily="18" charset="0"/>
                <a:ea typeface="楷体" panose="02010609060101010101" pitchFamily="49" charset="-122"/>
                <a:sym typeface="楷体" panose="02010609060101010101" pitchFamily="49" charset="-122"/>
              </a:rPr>
              <a:t>、</a:t>
            </a:r>
            <a:r>
              <a:rPr lang="en-US" altLang="zh-CN" sz="2000" b="1" dirty="0" smtClean="0">
                <a:solidFill>
                  <a:srgbClr val="FF0000"/>
                </a:solidFill>
                <a:latin typeface="Times New Roman" panose="02020603050405020304" pitchFamily="18" charset="0"/>
                <a:ea typeface="楷体" panose="02010609060101010101" pitchFamily="49" charset="-122"/>
                <a:sym typeface="楷体" panose="02010609060101010101" pitchFamily="49" charset="-122"/>
              </a:rPr>
              <a:t>Long coil </a:t>
            </a:r>
          </a:p>
          <a:p>
            <a:pPr indent="457200" algn="just">
              <a:lnSpc>
                <a:spcPct val="125000"/>
              </a:lnSpc>
              <a:spcBef>
                <a:spcPct val="0"/>
              </a:spcBef>
              <a:defRPr/>
            </a:pPr>
            <a:r>
              <a:rPr lang="en-US" altLang="zh-CN" sz="2000" b="1" dirty="0" smtClean="0">
                <a:solidFill>
                  <a:srgbClr val="FF0000"/>
                </a:solidFill>
                <a:latin typeface="Times New Roman" panose="02020603050405020304" pitchFamily="18" charset="0"/>
                <a:ea typeface="楷体" panose="02010609060101010101" pitchFamily="49" charset="-122"/>
                <a:sym typeface="楷体" panose="02010609060101010101" pitchFamily="49" charset="-122"/>
              </a:rPr>
              <a:t>2</a:t>
            </a:r>
            <a:r>
              <a:rPr lang="zh-CN" altLang="en-US" sz="2000" b="1" dirty="0" smtClean="0">
                <a:solidFill>
                  <a:srgbClr val="FF0000"/>
                </a:solidFill>
                <a:latin typeface="Times New Roman" panose="02020603050405020304" pitchFamily="18" charset="0"/>
                <a:ea typeface="楷体" panose="02010609060101010101" pitchFamily="49" charset="-122"/>
                <a:sym typeface="楷体" panose="02010609060101010101" pitchFamily="49" charset="-122"/>
              </a:rPr>
              <a:t>、</a:t>
            </a:r>
            <a:r>
              <a:rPr lang="en-US" altLang="zh-CN" sz="2000" b="1" dirty="0" smtClean="0">
                <a:solidFill>
                  <a:srgbClr val="FF0000"/>
                </a:solidFill>
                <a:latin typeface="Times New Roman" panose="02020603050405020304" pitchFamily="18" charset="0"/>
                <a:ea typeface="楷体" panose="02010609060101010101" pitchFamily="49" charset="-122"/>
                <a:sym typeface="楷体" panose="02010609060101010101" pitchFamily="49" charset="-122"/>
              </a:rPr>
              <a:t>Motor and Driver</a:t>
            </a:r>
          </a:p>
          <a:p>
            <a:pPr indent="457200" algn="just">
              <a:lnSpc>
                <a:spcPct val="125000"/>
              </a:lnSpc>
              <a:spcBef>
                <a:spcPct val="0"/>
              </a:spcBef>
              <a:defRPr/>
            </a:pPr>
            <a:r>
              <a:rPr lang="en-US" altLang="zh-CN" sz="2000" b="1" dirty="0" smtClean="0">
                <a:solidFill>
                  <a:srgbClr val="FF0000"/>
                </a:solidFill>
                <a:latin typeface="Times New Roman" panose="02020603050405020304" pitchFamily="18" charset="0"/>
                <a:ea typeface="楷体" panose="02010609060101010101" pitchFamily="49" charset="-122"/>
                <a:sym typeface="楷体" panose="02010609060101010101" pitchFamily="49" charset="-122"/>
              </a:rPr>
              <a:t>3</a:t>
            </a:r>
            <a:r>
              <a:rPr lang="zh-CN" altLang="en-US" sz="2000" b="1" dirty="0" smtClean="0">
                <a:solidFill>
                  <a:srgbClr val="FF0000"/>
                </a:solidFill>
                <a:latin typeface="Times New Roman" panose="02020603050405020304" pitchFamily="18" charset="0"/>
                <a:ea typeface="楷体" panose="02010609060101010101" pitchFamily="49" charset="-122"/>
                <a:sym typeface="楷体" panose="02010609060101010101" pitchFamily="49" charset="-122"/>
              </a:rPr>
              <a:t>、</a:t>
            </a:r>
            <a:r>
              <a:rPr lang="en-US" altLang="zh-CN" sz="2000" b="1" dirty="0" smtClean="0">
                <a:solidFill>
                  <a:srgbClr val="FF0000"/>
                </a:solidFill>
                <a:latin typeface="Times New Roman" panose="02020603050405020304" pitchFamily="18" charset="0"/>
                <a:ea typeface="楷体" panose="02010609060101010101" pitchFamily="49" charset="-122"/>
                <a:sym typeface="楷体" panose="02010609060101010101" pitchFamily="49" charset="-122"/>
              </a:rPr>
              <a:t>Encoder</a:t>
            </a:r>
          </a:p>
          <a:p>
            <a:pPr indent="457200" algn="just">
              <a:lnSpc>
                <a:spcPct val="125000"/>
              </a:lnSpc>
              <a:spcBef>
                <a:spcPct val="0"/>
              </a:spcBef>
              <a:defRPr/>
            </a:pPr>
            <a:r>
              <a:rPr lang="en-US" altLang="zh-CN" sz="2000" b="1" dirty="0" smtClean="0">
                <a:solidFill>
                  <a:srgbClr val="FF0000"/>
                </a:solidFill>
                <a:latin typeface="Times New Roman" panose="02020603050405020304" pitchFamily="18" charset="0"/>
                <a:ea typeface="楷体" panose="02010609060101010101" pitchFamily="49" charset="-122"/>
                <a:sym typeface="楷体" panose="02010609060101010101" pitchFamily="49" charset="-122"/>
              </a:rPr>
              <a:t>4</a:t>
            </a:r>
            <a:r>
              <a:rPr lang="zh-CN" altLang="en-US" sz="2000" b="1" dirty="0" smtClean="0">
                <a:solidFill>
                  <a:srgbClr val="FF0000"/>
                </a:solidFill>
                <a:latin typeface="Times New Roman" panose="02020603050405020304" pitchFamily="18" charset="0"/>
                <a:ea typeface="楷体" panose="02010609060101010101" pitchFamily="49" charset="-122"/>
                <a:sym typeface="楷体" panose="02010609060101010101" pitchFamily="49" charset="-122"/>
              </a:rPr>
              <a:t>、</a:t>
            </a:r>
            <a:r>
              <a:rPr lang="en-US" altLang="zh-CN" sz="2000" b="1" dirty="0" smtClean="0">
                <a:solidFill>
                  <a:srgbClr val="FF0000"/>
                </a:solidFill>
                <a:latin typeface="Times New Roman" panose="02020603050405020304" pitchFamily="18" charset="0"/>
                <a:ea typeface="楷体" panose="02010609060101010101" pitchFamily="49" charset="-122"/>
                <a:sym typeface="楷体" panose="02010609060101010101" pitchFamily="49" charset="-122"/>
              </a:rPr>
              <a:t>Motor control</a:t>
            </a:r>
          </a:p>
          <a:p>
            <a:pPr indent="457200" algn="just">
              <a:lnSpc>
                <a:spcPct val="125000"/>
              </a:lnSpc>
              <a:spcBef>
                <a:spcPct val="0"/>
              </a:spcBef>
              <a:defRPr/>
            </a:pPr>
            <a:r>
              <a:rPr lang="en-US" altLang="zh-CN" sz="2000" b="1" dirty="0" smtClean="0">
                <a:solidFill>
                  <a:srgbClr val="FF0000"/>
                </a:solidFill>
                <a:latin typeface="Times New Roman" panose="02020603050405020304" pitchFamily="18" charset="0"/>
                <a:ea typeface="楷体" panose="02010609060101010101" pitchFamily="49" charset="-122"/>
                <a:sym typeface="楷体" panose="02010609060101010101" pitchFamily="49" charset="-122"/>
              </a:rPr>
              <a:t>5</a:t>
            </a:r>
            <a:r>
              <a:rPr lang="zh-CN" altLang="en-US" sz="2000" b="1" dirty="0" smtClean="0">
                <a:solidFill>
                  <a:srgbClr val="FF0000"/>
                </a:solidFill>
                <a:latin typeface="Times New Roman" panose="02020603050405020304" pitchFamily="18" charset="0"/>
                <a:ea typeface="楷体" panose="02010609060101010101" pitchFamily="49" charset="-122"/>
                <a:sym typeface="楷体" panose="02010609060101010101" pitchFamily="49" charset="-122"/>
              </a:rPr>
              <a:t>、</a:t>
            </a:r>
            <a:r>
              <a:rPr lang="en-US" altLang="zh-CN" sz="2000" b="1" dirty="0" smtClean="0">
                <a:solidFill>
                  <a:srgbClr val="FF0000"/>
                </a:solidFill>
                <a:latin typeface="Times New Roman" panose="02020603050405020304" pitchFamily="18" charset="0"/>
                <a:ea typeface="楷体" panose="02010609060101010101" pitchFamily="49" charset="-122"/>
                <a:sym typeface="楷体" panose="02010609060101010101" pitchFamily="49" charset="-122"/>
              </a:rPr>
              <a:t>Signal acquisition device</a:t>
            </a:r>
          </a:p>
        </p:txBody>
      </p:sp>
      <p:sp>
        <p:nvSpPr>
          <p:cNvPr id="10" name="矩形 1"/>
          <p:cNvSpPr>
            <a:spLocks noChangeArrowheads="1"/>
          </p:cNvSpPr>
          <p:nvPr/>
        </p:nvSpPr>
        <p:spPr bwMode="auto">
          <a:xfrm>
            <a:off x="464694" y="866909"/>
            <a:ext cx="11182662" cy="1777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just">
              <a:spcBef>
                <a:spcPts val="900"/>
              </a:spcBef>
              <a:buClr>
                <a:srgbClr val="FF0000"/>
              </a:buClr>
              <a:buNone/>
            </a:pPr>
            <a:r>
              <a:rPr lang="en-US" altLang="zh-CN" sz="2400" b="1" dirty="0">
                <a:solidFill>
                  <a:srgbClr val="0000FF"/>
                </a:solidFill>
                <a:latin typeface="+mn-lt"/>
                <a:ea typeface="华文楷体"/>
                <a:cs typeface="Times New Roman" pitchFamily="18" charset="0"/>
                <a:sym typeface="楷体" panose="02010609060101010101" pitchFamily="49" charset="-122"/>
              </a:rPr>
              <a:t>To measure the field of two </a:t>
            </a:r>
            <a:r>
              <a:rPr lang="en-US" altLang="zh-CN" sz="2400" b="1" dirty="0" smtClean="0">
                <a:solidFill>
                  <a:srgbClr val="0000FF"/>
                </a:solidFill>
                <a:latin typeface="+mn-lt"/>
                <a:ea typeface="华文楷体"/>
                <a:cs typeface="Times New Roman" pitchFamily="18" charset="0"/>
                <a:sym typeface="楷体" panose="02010609060101010101" pitchFamily="49" charset="-122"/>
              </a:rPr>
              <a:t>full-scale prototype </a:t>
            </a:r>
            <a:r>
              <a:rPr lang="en-US" altLang="zh-CN" sz="2400" b="1" dirty="0">
                <a:solidFill>
                  <a:srgbClr val="0000FF"/>
                </a:solidFill>
                <a:latin typeface="+mn-lt"/>
                <a:ea typeface="华文楷体"/>
                <a:cs typeface="Times New Roman" pitchFamily="18" charset="0"/>
                <a:sym typeface="楷体" panose="02010609060101010101" pitchFamily="49" charset="-122"/>
              </a:rPr>
              <a:t>dipole magnets, a long rotating coil field measurement system and a long hall probe field measurement system are developed.</a:t>
            </a:r>
          </a:p>
          <a:p>
            <a:pPr marL="342900" indent="-342900" algn="just">
              <a:lnSpc>
                <a:spcPct val="125000"/>
              </a:lnSpc>
              <a:spcBef>
                <a:spcPts val="900"/>
              </a:spcBef>
              <a:buClr>
                <a:srgbClr val="FF0000"/>
              </a:buClr>
              <a:buFont typeface="Wingdings" panose="05000000000000000000" pitchFamily="2" charset="2"/>
              <a:buChar char="Ø"/>
            </a:pPr>
            <a:r>
              <a:rPr lang="en-US" altLang="zh-CN" sz="2400" b="1" dirty="0" smtClean="0">
                <a:solidFill>
                  <a:srgbClr val="0000FF"/>
                </a:solidFill>
                <a:latin typeface="+mn-lt"/>
                <a:ea typeface="华文楷体"/>
                <a:cs typeface="Times New Roman" pitchFamily="18" charset="0"/>
                <a:sym typeface="楷体" panose="02010609060101010101" pitchFamily="49" charset="-122"/>
              </a:rPr>
              <a:t>The rotating coil system </a:t>
            </a:r>
            <a:r>
              <a:rPr lang="en-US" altLang="zh-CN" sz="2400" b="1" dirty="0">
                <a:solidFill>
                  <a:srgbClr val="0000FF"/>
                </a:solidFill>
                <a:latin typeface="+mn-lt"/>
                <a:ea typeface="华文楷体"/>
                <a:cs typeface="Times New Roman" pitchFamily="18" charset="0"/>
                <a:sym typeface="楷体" panose="02010609060101010101" pitchFamily="49" charset="-122"/>
              </a:rPr>
              <a:t>is composed of </a:t>
            </a:r>
          </a:p>
        </p:txBody>
      </p:sp>
      <p:sp>
        <p:nvSpPr>
          <p:cNvPr id="11" name="Line 3"/>
          <p:cNvSpPr>
            <a:spLocks noChangeShapeType="1"/>
          </p:cNvSpPr>
          <p:nvPr/>
        </p:nvSpPr>
        <p:spPr bwMode="auto">
          <a:xfrm flipV="1">
            <a:off x="0" y="798133"/>
            <a:ext cx="12221979" cy="7495"/>
          </a:xfrm>
          <a:prstGeom prst="line">
            <a:avLst/>
          </a:prstGeom>
          <a:noFill/>
          <a:ln w="76200">
            <a:solidFill>
              <a:srgbClr val="FFFF00"/>
            </a:solidFill>
            <a:round/>
            <a:headEnd/>
            <a:tailEnd/>
          </a:ln>
        </p:spPr>
        <p:txBody>
          <a:bodyPr/>
          <a:lstStyle/>
          <a:p>
            <a:endParaRPr lang="zh-CN" altLang="en-US"/>
          </a:p>
        </p:txBody>
      </p:sp>
      <p:pic>
        <p:nvPicPr>
          <p:cNvPr id="13" name="Picture 2">
            <a:extLst>
              <a:ext uri="{FF2B5EF4-FFF2-40B4-BE49-F238E27FC236}">
                <a16:creationId xmlns="" xmlns:a16="http://schemas.microsoft.com/office/drawing/2014/main" id="{06CCBEC6-DE23-48DF-935E-9928FFD3DA63}"/>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2082" t="4110" r="25716"/>
          <a:stretch/>
        </p:blipFill>
        <p:spPr bwMode="auto">
          <a:xfrm>
            <a:off x="1876606" y="3877081"/>
            <a:ext cx="7979420" cy="2809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4"/>
          <p:cNvSpPr txBox="1">
            <a:spLocks noChangeArrowheads="1"/>
          </p:cNvSpPr>
          <p:nvPr/>
        </p:nvSpPr>
        <p:spPr>
          <a:xfrm>
            <a:off x="2267637" y="179323"/>
            <a:ext cx="7423498" cy="52088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110000"/>
              </a:lnSpc>
              <a:buFontTx/>
              <a:buNone/>
            </a:pPr>
            <a:r>
              <a:rPr lang="en-US" altLang="zh-CN" b="1" dirty="0" smtClean="0">
                <a:solidFill>
                  <a:srgbClr val="FF0000"/>
                </a:solidFill>
                <a:ea typeface="华文楷体"/>
                <a:cs typeface="Times New Roman" pitchFamily="18" charset="0"/>
              </a:rPr>
              <a:t>Status </a:t>
            </a:r>
            <a:r>
              <a:rPr lang="en-US" altLang="zh-CN" b="1" dirty="0">
                <a:solidFill>
                  <a:srgbClr val="FF0000"/>
                </a:solidFill>
                <a:ea typeface="华文楷体"/>
                <a:cs typeface="Times New Roman" pitchFamily="18" charset="0"/>
              </a:rPr>
              <a:t>of the </a:t>
            </a:r>
            <a:r>
              <a:rPr lang="en-US" altLang="zh-CN" b="1" dirty="0" smtClean="0">
                <a:solidFill>
                  <a:srgbClr val="FF0000"/>
                </a:solidFill>
                <a:ea typeface="华文楷体"/>
                <a:cs typeface="Times New Roman" pitchFamily="18" charset="0"/>
              </a:rPr>
              <a:t>field measurement systems</a:t>
            </a:r>
            <a:endParaRPr lang="en-US" altLang="zh-CN" b="1" dirty="0">
              <a:solidFill>
                <a:srgbClr val="FF0000"/>
              </a:solidFill>
              <a:ea typeface="华文楷体"/>
              <a:cs typeface="Times New Roman" pitchFamily="18" charset="0"/>
            </a:endParaRPr>
          </a:p>
        </p:txBody>
      </p:sp>
    </p:spTree>
    <p:extLst>
      <p:ext uri="{BB962C8B-B14F-4D97-AF65-F5344CB8AC3E}">
        <p14:creationId xmlns:p14="http://schemas.microsoft.com/office/powerpoint/2010/main" val="65706236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 xmlns:a16="http://schemas.microsoft.com/office/drawing/2014/main" id="{2B99076B-975C-4553-BB0E-6F1AD63BD35F}"/>
              </a:ext>
            </a:extLst>
          </p:cNvPr>
          <p:cNvPicPr>
            <a:picLocks noChangeAspect="1"/>
          </p:cNvPicPr>
          <p:nvPr/>
        </p:nvPicPr>
        <p:blipFill>
          <a:blip r:embed="rId2"/>
          <a:stretch>
            <a:fillRect/>
          </a:stretch>
        </p:blipFill>
        <p:spPr>
          <a:xfrm>
            <a:off x="758089" y="2339020"/>
            <a:ext cx="10705799" cy="2000143"/>
          </a:xfrm>
          <a:prstGeom prst="rect">
            <a:avLst/>
          </a:prstGeom>
        </p:spPr>
      </p:pic>
      <p:sp>
        <p:nvSpPr>
          <p:cNvPr id="7" name="Line 3"/>
          <p:cNvSpPr>
            <a:spLocks noChangeShapeType="1"/>
          </p:cNvSpPr>
          <p:nvPr/>
        </p:nvSpPr>
        <p:spPr bwMode="auto">
          <a:xfrm flipV="1">
            <a:off x="0" y="798133"/>
            <a:ext cx="12221979" cy="7495"/>
          </a:xfrm>
          <a:prstGeom prst="line">
            <a:avLst/>
          </a:prstGeom>
          <a:noFill/>
          <a:ln w="76200">
            <a:solidFill>
              <a:srgbClr val="FFFF00"/>
            </a:solidFill>
            <a:round/>
            <a:headEnd/>
            <a:tailEnd/>
          </a:ln>
        </p:spPr>
        <p:txBody>
          <a:bodyPr/>
          <a:lstStyle/>
          <a:p>
            <a:endParaRPr lang="zh-CN" altLang="en-US"/>
          </a:p>
        </p:txBody>
      </p:sp>
      <p:pic>
        <p:nvPicPr>
          <p:cNvPr id="10" name="图片 7"/>
          <p:cNvPicPr>
            <a:picLocks noChangeAspect="1"/>
          </p:cNvPicPr>
          <p:nvPr/>
        </p:nvPicPr>
        <p:blipFill>
          <a:blip r:embed="rId3" cstate="print">
            <a:extLst>
              <a:ext uri="{28A0092B-C50C-407E-A947-70E740481C1C}">
                <a14:useLocalDpi xmlns:a14="http://schemas.microsoft.com/office/drawing/2010/main" val="0"/>
              </a:ext>
            </a:extLst>
          </a:blip>
          <a:srcRect l="16997" r="28922"/>
          <a:stretch>
            <a:fillRect/>
          </a:stretch>
        </p:blipFill>
        <p:spPr bwMode="auto">
          <a:xfrm rot="16200000">
            <a:off x="2514144" y="3379693"/>
            <a:ext cx="2650804" cy="3998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图片 4"/>
          <p:cNvPicPr>
            <a:picLocks noChangeAspect="1"/>
          </p:cNvPicPr>
          <p:nvPr/>
        </p:nvPicPr>
        <p:blipFill>
          <a:blip r:embed="rId4" cstate="print">
            <a:extLst>
              <a:ext uri="{28A0092B-C50C-407E-A947-70E740481C1C}">
                <a14:useLocalDpi xmlns:a14="http://schemas.microsoft.com/office/drawing/2010/main" val="0"/>
              </a:ext>
            </a:extLst>
          </a:blip>
          <a:srcRect b="40977"/>
          <a:stretch>
            <a:fillRect/>
          </a:stretch>
        </p:blipFill>
        <p:spPr bwMode="auto">
          <a:xfrm>
            <a:off x="7035146" y="3959404"/>
            <a:ext cx="2655989" cy="2676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矩形 1"/>
          <p:cNvSpPr/>
          <p:nvPr/>
        </p:nvSpPr>
        <p:spPr>
          <a:xfrm>
            <a:off x="447208" y="926869"/>
            <a:ext cx="11342556" cy="1697901"/>
          </a:xfrm>
          <a:prstGeom prst="rect">
            <a:avLst/>
          </a:prstGeom>
        </p:spPr>
        <p:txBody>
          <a:bodyPr wrap="square">
            <a:spAutoFit/>
          </a:bodyPr>
          <a:lstStyle/>
          <a:p>
            <a:pPr indent="-285750" algn="just">
              <a:spcAft>
                <a:spcPts val="1000"/>
              </a:spcAft>
              <a:buClr>
                <a:srgbClr val="FF0000"/>
              </a:buClr>
              <a:buFont typeface="Wingdings" panose="05000000000000000000" pitchFamily="2" charset="2"/>
              <a:buChar char="Ø"/>
              <a:tabLst>
                <a:tab pos="457200" algn="l"/>
              </a:tabLst>
            </a:pPr>
            <a:r>
              <a:rPr lang="en-US" altLang="zh-CN" sz="2400" b="1" dirty="0">
                <a:solidFill>
                  <a:srgbClr val="0000FF"/>
                </a:solidFill>
                <a:ea typeface="华文楷体"/>
                <a:cs typeface="Times New Roman" pitchFamily="18" charset="0"/>
                <a:sym typeface="Calibri" panose="020F0502020204030204" pitchFamily="34" charset="0"/>
              </a:rPr>
              <a:t>The total length of the coil is 5.6m, which will be assembled with 4 sub-coils. The whole coil is installed in a supporting tube</a:t>
            </a:r>
            <a:r>
              <a:rPr lang="en-US" altLang="zh-CN" sz="2400" b="1" dirty="0" smtClean="0">
                <a:solidFill>
                  <a:srgbClr val="0000FF"/>
                </a:solidFill>
                <a:ea typeface="华文楷体"/>
                <a:cs typeface="Times New Roman" pitchFamily="18" charset="0"/>
                <a:sym typeface="Calibri" panose="020F0502020204030204" pitchFamily="34" charset="0"/>
              </a:rPr>
              <a:t>.</a:t>
            </a:r>
          </a:p>
          <a:p>
            <a:pPr indent="-285750" algn="just">
              <a:spcAft>
                <a:spcPts val="1000"/>
              </a:spcAft>
              <a:buClr>
                <a:srgbClr val="FF0000"/>
              </a:buClr>
              <a:buFont typeface="Wingdings" panose="05000000000000000000" pitchFamily="2" charset="2"/>
              <a:buChar char="Ø"/>
              <a:tabLst>
                <a:tab pos="457200" algn="l"/>
              </a:tabLst>
            </a:pPr>
            <a:r>
              <a:rPr lang="en-US" altLang="zh-CN" sz="2400" b="1" dirty="0" smtClean="0">
                <a:solidFill>
                  <a:srgbClr val="0000FF"/>
                </a:solidFill>
                <a:ea typeface="华文楷体"/>
                <a:cs typeface="Times New Roman" pitchFamily="18" charset="0"/>
                <a:sym typeface="Calibri" panose="020F0502020204030204" pitchFamily="34" charset="0"/>
              </a:rPr>
              <a:t>All the components of the measurement system are completed, they will be delivered to the lab to set up the </a:t>
            </a:r>
            <a:r>
              <a:rPr lang="en-US" altLang="zh-CN" sz="2400" b="1" dirty="0" smtClean="0">
                <a:solidFill>
                  <a:srgbClr val="0000FF"/>
                </a:solidFill>
                <a:ea typeface="华文楷体"/>
                <a:cs typeface="Times New Roman" pitchFamily="18" charset="0"/>
                <a:sym typeface="Calibri" panose="020F0502020204030204" pitchFamily="34" charset="0"/>
              </a:rPr>
              <a:t>system in future months.</a:t>
            </a:r>
            <a:endParaRPr lang="en-US" altLang="zh-CN" sz="2400" b="1" dirty="0">
              <a:solidFill>
                <a:srgbClr val="0000FF"/>
              </a:solidFill>
              <a:ea typeface="华文楷体"/>
              <a:cs typeface="Times New Roman" pitchFamily="18" charset="0"/>
              <a:sym typeface="Calibri" panose="020F0502020204030204" pitchFamily="34" charset="0"/>
            </a:endParaRPr>
          </a:p>
        </p:txBody>
      </p:sp>
      <p:sp>
        <p:nvSpPr>
          <p:cNvPr id="15" name="Rectangle 4"/>
          <p:cNvSpPr txBox="1">
            <a:spLocks noChangeArrowheads="1"/>
          </p:cNvSpPr>
          <p:nvPr/>
        </p:nvSpPr>
        <p:spPr>
          <a:xfrm>
            <a:off x="2267637" y="179323"/>
            <a:ext cx="7423498" cy="52088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110000"/>
              </a:lnSpc>
              <a:buFontTx/>
              <a:buNone/>
            </a:pPr>
            <a:r>
              <a:rPr lang="en-US" altLang="zh-CN" b="1" dirty="0" smtClean="0">
                <a:solidFill>
                  <a:srgbClr val="FF0000"/>
                </a:solidFill>
                <a:ea typeface="华文楷体"/>
                <a:cs typeface="Times New Roman" pitchFamily="18" charset="0"/>
              </a:rPr>
              <a:t>Status </a:t>
            </a:r>
            <a:r>
              <a:rPr lang="en-US" altLang="zh-CN" b="1" dirty="0">
                <a:solidFill>
                  <a:srgbClr val="FF0000"/>
                </a:solidFill>
                <a:ea typeface="华文楷体"/>
                <a:cs typeface="Times New Roman" pitchFamily="18" charset="0"/>
              </a:rPr>
              <a:t>of the </a:t>
            </a:r>
            <a:r>
              <a:rPr lang="en-US" altLang="zh-CN" b="1" dirty="0" smtClean="0">
                <a:solidFill>
                  <a:srgbClr val="FF0000"/>
                </a:solidFill>
                <a:ea typeface="华文楷体"/>
                <a:cs typeface="Times New Roman" pitchFamily="18" charset="0"/>
              </a:rPr>
              <a:t>field measurement systems</a:t>
            </a:r>
            <a:endParaRPr lang="en-US" altLang="zh-CN" b="1" dirty="0">
              <a:solidFill>
                <a:srgbClr val="FF0000"/>
              </a:solidFill>
              <a:ea typeface="华文楷体"/>
              <a:cs typeface="Times New Roman" pitchFamily="18" charset="0"/>
            </a:endParaRPr>
          </a:p>
        </p:txBody>
      </p:sp>
    </p:spTree>
    <p:extLst>
      <p:ext uri="{BB962C8B-B14F-4D97-AF65-F5344CB8AC3E}">
        <p14:creationId xmlns:p14="http://schemas.microsoft.com/office/powerpoint/2010/main" val="615807792"/>
      </p:ext>
    </p:extLst>
  </p:cSld>
  <p:clrMapOvr>
    <a:masterClrMapping/>
  </p:clrMapOvr>
  <p:transition spd="med">
    <p:pull/>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Line 3"/>
          <p:cNvSpPr>
            <a:spLocks noChangeShapeType="1"/>
          </p:cNvSpPr>
          <p:nvPr/>
        </p:nvSpPr>
        <p:spPr bwMode="auto">
          <a:xfrm flipV="1">
            <a:off x="0" y="798133"/>
            <a:ext cx="12221979" cy="7495"/>
          </a:xfrm>
          <a:prstGeom prst="line">
            <a:avLst/>
          </a:prstGeom>
          <a:noFill/>
          <a:ln w="76200">
            <a:solidFill>
              <a:srgbClr val="FFFF00"/>
            </a:solidFill>
            <a:round/>
            <a:headEnd/>
            <a:tailEnd/>
          </a:ln>
        </p:spPr>
        <p:txBody>
          <a:bodyPr/>
          <a:lstStyle/>
          <a:p>
            <a:endParaRPr lang="zh-CN" altLang="en-US"/>
          </a:p>
        </p:txBody>
      </p:sp>
      <p:pic>
        <p:nvPicPr>
          <p:cNvPr id="8" name="图片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36053" y="2909081"/>
            <a:ext cx="5319972" cy="29595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图片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315959" y="3103953"/>
            <a:ext cx="4804565" cy="27047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矩形 1"/>
          <p:cNvSpPr>
            <a:spLocks noChangeArrowheads="1"/>
          </p:cNvSpPr>
          <p:nvPr/>
        </p:nvSpPr>
        <p:spPr bwMode="auto">
          <a:xfrm>
            <a:off x="344774" y="1095010"/>
            <a:ext cx="11235128"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342900" indent="-342900" algn="just">
              <a:spcBef>
                <a:spcPts val="900"/>
              </a:spcBef>
              <a:buClr>
                <a:srgbClr val="FF0000"/>
              </a:buClr>
              <a:buFont typeface="Wingdings" panose="05000000000000000000" pitchFamily="2" charset="2"/>
              <a:buChar char="Ø"/>
            </a:pPr>
            <a:r>
              <a:rPr lang="en-US" altLang="zh-CN" sz="2400" b="1" dirty="0" smtClean="0">
                <a:solidFill>
                  <a:srgbClr val="0000FF"/>
                </a:solidFill>
                <a:latin typeface="+mn-lt"/>
                <a:ea typeface="华文楷体"/>
                <a:cs typeface="Times New Roman" pitchFamily="18" charset="0"/>
                <a:sym typeface="楷体" panose="02010609060101010101" pitchFamily="49" charset="-122"/>
              </a:rPr>
              <a:t>The hall probe field measurement system </a:t>
            </a:r>
            <a:r>
              <a:rPr lang="en-US" altLang="zh-CN" sz="2400" b="1" dirty="0">
                <a:solidFill>
                  <a:srgbClr val="0000FF"/>
                </a:solidFill>
                <a:latin typeface="+mn-lt"/>
                <a:ea typeface="华文楷体"/>
                <a:cs typeface="Times New Roman" pitchFamily="18" charset="0"/>
                <a:sym typeface="楷体" panose="02010609060101010101" pitchFamily="49" charset="-122"/>
              </a:rPr>
              <a:t>is composed </a:t>
            </a:r>
            <a:r>
              <a:rPr lang="en-US" altLang="zh-CN" sz="2400" b="1" dirty="0" smtClean="0">
                <a:solidFill>
                  <a:srgbClr val="0000FF"/>
                </a:solidFill>
                <a:latin typeface="+mn-lt"/>
                <a:ea typeface="华文楷体"/>
                <a:cs typeface="Times New Roman" pitchFamily="18" charset="0"/>
                <a:sym typeface="楷体" panose="02010609060101010101" pitchFamily="49" charset="-122"/>
              </a:rPr>
              <a:t>of a 6m long slide rail, a trolley, a gauss meter and a computer. The slide rail is supported on the pole surface of the magnet, the gauss meter is carried by the trolley to move along the slide rail. </a:t>
            </a:r>
            <a:endParaRPr lang="en-US" altLang="zh-CN" sz="2400" b="1" dirty="0">
              <a:solidFill>
                <a:srgbClr val="0000FF"/>
              </a:solidFill>
              <a:latin typeface="+mn-lt"/>
              <a:ea typeface="华文楷体"/>
              <a:cs typeface="Times New Roman" pitchFamily="18" charset="0"/>
              <a:sym typeface="楷体" panose="02010609060101010101" pitchFamily="49" charset="-122"/>
            </a:endParaRPr>
          </a:p>
        </p:txBody>
      </p:sp>
      <p:sp>
        <p:nvSpPr>
          <p:cNvPr id="12" name="Rectangle 4"/>
          <p:cNvSpPr txBox="1">
            <a:spLocks noChangeArrowheads="1"/>
          </p:cNvSpPr>
          <p:nvPr/>
        </p:nvSpPr>
        <p:spPr>
          <a:xfrm>
            <a:off x="2080262" y="179323"/>
            <a:ext cx="8596096" cy="52088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110000"/>
              </a:lnSpc>
              <a:buFontTx/>
              <a:buNone/>
            </a:pPr>
            <a:r>
              <a:rPr lang="en-US" altLang="zh-CN" b="1" dirty="0" smtClean="0">
                <a:solidFill>
                  <a:srgbClr val="FF0000"/>
                </a:solidFill>
                <a:ea typeface="华文楷体"/>
                <a:cs typeface="Times New Roman" pitchFamily="18" charset="0"/>
              </a:rPr>
              <a:t>Status </a:t>
            </a:r>
            <a:r>
              <a:rPr lang="en-US" altLang="zh-CN" b="1" dirty="0">
                <a:solidFill>
                  <a:srgbClr val="FF0000"/>
                </a:solidFill>
                <a:ea typeface="华文楷体"/>
                <a:cs typeface="Times New Roman" pitchFamily="18" charset="0"/>
              </a:rPr>
              <a:t>of the </a:t>
            </a:r>
            <a:r>
              <a:rPr lang="en-US" altLang="zh-CN" b="1" dirty="0" smtClean="0">
                <a:solidFill>
                  <a:srgbClr val="FF0000"/>
                </a:solidFill>
                <a:ea typeface="华文楷体"/>
                <a:cs typeface="Times New Roman" pitchFamily="18" charset="0"/>
              </a:rPr>
              <a:t>field measurement systems</a:t>
            </a:r>
            <a:endParaRPr lang="en-US" altLang="zh-CN" b="1" dirty="0">
              <a:solidFill>
                <a:srgbClr val="FF0000"/>
              </a:solidFill>
              <a:ea typeface="华文楷体"/>
              <a:cs typeface="Times New Roman" pitchFamily="18" charset="0"/>
            </a:endParaRPr>
          </a:p>
        </p:txBody>
      </p:sp>
    </p:spTree>
    <p:extLst>
      <p:ext uri="{BB962C8B-B14F-4D97-AF65-F5344CB8AC3E}">
        <p14:creationId xmlns:p14="http://schemas.microsoft.com/office/powerpoint/2010/main" val="897488256"/>
      </p:ext>
    </p:extLst>
  </p:cSld>
  <p:clrMapOvr>
    <a:masterClrMapping/>
  </p:clrMapOvr>
  <p:transition spd="med">
    <p:pull/>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Line 3"/>
          <p:cNvSpPr>
            <a:spLocks noChangeShapeType="1"/>
          </p:cNvSpPr>
          <p:nvPr/>
        </p:nvSpPr>
        <p:spPr bwMode="auto">
          <a:xfrm flipV="1">
            <a:off x="0" y="798133"/>
            <a:ext cx="12221979" cy="7495"/>
          </a:xfrm>
          <a:prstGeom prst="line">
            <a:avLst/>
          </a:prstGeom>
          <a:noFill/>
          <a:ln w="76200">
            <a:solidFill>
              <a:srgbClr val="FFFF00"/>
            </a:solidFill>
            <a:round/>
            <a:headEnd/>
            <a:tailEnd/>
          </a:ln>
        </p:spPr>
        <p:txBody>
          <a:bodyPr/>
          <a:lstStyle/>
          <a:p>
            <a:endParaRPr lang="zh-CN" altLang="en-US"/>
          </a:p>
        </p:txBody>
      </p:sp>
      <p:sp>
        <p:nvSpPr>
          <p:cNvPr id="10" name="矩形 1"/>
          <p:cNvSpPr>
            <a:spLocks noChangeArrowheads="1"/>
          </p:cNvSpPr>
          <p:nvPr/>
        </p:nvSpPr>
        <p:spPr bwMode="auto">
          <a:xfrm>
            <a:off x="359762" y="1003917"/>
            <a:ext cx="11392526" cy="16850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342900" indent="-342900" algn="just">
              <a:spcBef>
                <a:spcPts val="900"/>
              </a:spcBef>
              <a:buClr>
                <a:srgbClr val="FF0000"/>
              </a:buClr>
              <a:buFont typeface="Wingdings" panose="05000000000000000000" pitchFamily="2" charset="2"/>
              <a:buChar char="Ø"/>
            </a:pPr>
            <a:r>
              <a:rPr lang="en-US" altLang="zh-CN" sz="2400" b="1" dirty="0" smtClean="0">
                <a:solidFill>
                  <a:srgbClr val="0000FF"/>
                </a:solidFill>
                <a:latin typeface="+mn-lt"/>
                <a:ea typeface="华文楷体"/>
                <a:cs typeface="Times New Roman" pitchFamily="18" charset="0"/>
                <a:sym typeface="楷体" panose="02010609060101010101" pitchFamily="49" charset="-122"/>
              </a:rPr>
              <a:t>Because the 6m long slide rail is too long to be produce precisely, it is pieced by three short ones. </a:t>
            </a:r>
          </a:p>
          <a:p>
            <a:pPr marL="342900" indent="-342900" algn="just">
              <a:spcBef>
                <a:spcPts val="900"/>
              </a:spcBef>
              <a:buClr>
                <a:srgbClr val="FF0000"/>
              </a:buClr>
              <a:buFont typeface="Wingdings" panose="05000000000000000000" pitchFamily="2" charset="2"/>
              <a:buChar char="Ø"/>
            </a:pPr>
            <a:r>
              <a:rPr lang="en-US" altLang="zh-CN" sz="2400" b="1" dirty="0" smtClean="0">
                <a:solidFill>
                  <a:srgbClr val="0000FF"/>
                </a:solidFill>
                <a:latin typeface="+mn-lt"/>
                <a:ea typeface="华文楷体"/>
                <a:cs typeface="Times New Roman" pitchFamily="18" charset="0"/>
                <a:sym typeface="楷体" panose="02010609060101010101" pitchFamily="49" charset="-122"/>
              </a:rPr>
              <a:t>All the components of the measurement system are completed, they will be delivered to the field measurement lab to set up the </a:t>
            </a:r>
            <a:r>
              <a:rPr lang="en-US" altLang="zh-CN" sz="2400" b="1" dirty="0" smtClean="0">
                <a:solidFill>
                  <a:srgbClr val="0000FF"/>
                </a:solidFill>
                <a:latin typeface="+mn-lt"/>
                <a:ea typeface="华文楷体"/>
                <a:cs typeface="Times New Roman" pitchFamily="18" charset="0"/>
                <a:sym typeface="楷体" panose="02010609060101010101" pitchFamily="49" charset="-122"/>
              </a:rPr>
              <a:t>system in future months.</a:t>
            </a:r>
            <a:endParaRPr lang="en-US" altLang="zh-CN" sz="2400" b="1" dirty="0">
              <a:solidFill>
                <a:srgbClr val="0000FF"/>
              </a:solidFill>
              <a:latin typeface="+mn-lt"/>
              <a:ea typeface="华文楷体"/>
              <a:cs typeface="Times New Roman" pitchFamily="18" charset="0"/>
              <a:sym typeface="楷体" panose="02010609060101010101" pitchFamily="49" charset="-122"/>
            </a:endParaRPr>
          </a:p>
        </p:txBody>
      </p:sp>
      <p:pic>
        <p:nvPicPr>
          <p:cNvPr id="13" name="图片 3"/>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49139" y="2657356"/>
            <a:ext cx="4442298" cy="21381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图片 9"/>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68583" y="2780731"/>
            <a:ext cx="4446220" cy="21381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图片 4"/>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49139" y="4593188"/>
            <a:ext cx="4442298" cy="21381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图片 7"/>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968582" y="4717926"/>
            <a:ext cx="4446221" cy="21400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Rectangle 4"/>
          <p:cNvSpPr txBox="1">
            <a:spLocks noChangeArrowheads="1"/>
          </p:cNvSpPr>
          <p:nvPr/>
        </p:nvSpPr>
        <p:spPr>
          <a:xfrm>
            <a:off x="2080262" y="179323"/>
            <a:ext cx="8596096" cy="52088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110000"/>
              </a:lnSpc>
              <a:buFontTx/>
              <a:buNone/>
            </a:pPr>
            <a:r>
              <a:rPr lang="en-US" altLang="zh-CN" b="1" dirty="0" smtClean="0">
                <a:solidFill>
                  <a:srgbClr val="FF0000"/>
                </a:solidFill>
                <a:ea typeface="华文楷体"/>
                <a:cs typeface="Times New Roman" pitchFamily="18" charset="0"/>
              </a:rPr>
              <a:t>Status </a:t>
            </a:r>
            <a:r>
              <a:rPr lang="en-US" altLang="zh-CN" b="1" dirty="0">
                <a:solidFill>
                  <a:srgbClr val="FF0000"/>
                </a:solidFill>
                <a:ea typeface="华文楷体"/>
                <a:cs typeface="Times New Roman" pitchFamily="18" charset="0"/>
              </a:rPr>
              <a:t>of the </a:t>
            </a:r>
            <a:r>
              <a:rPr lang="en-US" altLang="zh-CN" b="1" dirty="0" smtClean="0">
                <a:solidFill>
                  <a:srgbClr val="FF0000"/>
                </a:solidFill>
                <a:ea typeface="华文楷体"/>
                <a:cs typeface="Times New Roman" pitchFamily="18" charset="0"/>
              </a:rPr>
              <a:t>field measurement systems</a:t>
            </a:r>
            <a:endParaRPr lang="en-US" altLang="zh-CN" b="1" dirty="0">
              <a:solidFill>
                <a:srgbClr val="FF0000"/>
              </a:solidFill>
              <a:ea typeface="华文楷体"/>
              <a:cs typeface="Times New Roman" pitchFamily="18" charset="0"/>
            </a:endParaRPr>
          </a:p>
        </p:txBody>
      </p:sp>
    </p:spTree>
    <p:extLst>
      <p:ext uri="{BB962C8B-B14F-4D97-AF65-F5344CB8AC3E}">
        <p14:creationId xmlns:p14="http://schemas.microsoft.com/office/powerpoint/2010/main" val="96682215"/>
      </p:ext>
    </p:extLst>
  </p:cSld>
  <p:clrMapOvr>
    <a:masterClrMapping/>
  </p:clrMapOvr>
  <p:transition spd="med">
    <p:pull/>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8"/>
          <p:cNvSpPr>
            <a:spLocks noChangeArrowheads="1"/>
          </p:cNvSpPr>
          <p:nvPr/>
        </p:nvSpPr>
        <p:spPr bwMode="auto">
          <a:xfrm>
            <a:off x="834820" y="1227416"/>
            <a:ext cx="10452773" cy="4832092"/>
          </a:xfrm>
          <a:prstGeom prst="rect">
            <a:avLst/>
          </a:prstGeom>
          <a:noFill/>
          <a:ln w="9525">
            <a:noFill/>
            <a:miter lim="800000"/>
            <a:headEnd/>
            <a:tailEnd/>
          </a:ln>
        </p:spPr>
        <p:txBody>
          <a:bodyPr wrap="square" anchor="ctr">
            <a:spAutoFit/>
          </a:bodyPr>
          <a:lstStyle/>
          <a:p>
            <a:pPr marL="342900" indent="-342900" algn="just">
              <a:spcBef>
                <a:spcPts val="1200"/>
              </a:spcBef>
              <a:buClr>
                <a:srgbClr val="FF0000"/>
              </a:buClr>
              <a:buFont typeface="Wingdings" panose="05000000000000000000" pitchFamily="2" charset="2"/>
              <a:buChar char="ü"/>
            </a:pPr>
            <a:r>
              <a:rPr lang="en-GB" altLang="zh-CN" sz="2400" b="1" dirty="0" smtClean="0">
                <a:solidFill>
                  <a:srgbClr val="0000FF"/>
                </a:solidFill>
              </a:rPr>
              <a:t>Both </a:t>
            </a:r>
            <a:r>
              <a:rPr lang="en-GB" altLang="zh-CN" sz="2400" b="1" dirty="0">
                <a:solidFill>
                  <a:srgbClr val="0000FF"/>
                </a:solidFill>
              </a:rPr>
              <a:t>the CT coil dipole magnet and iron-core dipole magnet could work well when the min. working field increases to 56 </a:t>
            </a:r>
            <a:r>
              <a:rPr lang="en-GB" altLang="zh-CN" sz="2400" b="1" dirty="0" err="1" smtClean="0">
                <a:solidFill>
                  <a:srgbClr val="0000FF"/>
                </a:solidFill>
              </a:rPr>
              <a:t>Gs</a:t>
            </a:r>
            <a:r>
              <a:rPr lang="en-GB" altLang="zh-CN" sz="2400" b="1" dirty="0" smtClean="0">
                <a:solidFill>
                  <a:srgbClr val="0000FF"/>
                </a:solidFill>
              </a:rPr>
              <a:t>. </a:t>
            </a:r>
            <a:r>
              <a:rPr lang="en-US" altLang="zh-CN" sz="2400" b="1" dirty="0" smtClean="0">
                <a:solidFill>
                  <a:srgbClr val="0000FF"/>
                </a:solidFill>
                <a:ea typeface="华文楷体"/>
                <a:cs typeface="Times New Roman" pitchFamily="18" charset="0"/>
              </a:rPr>
              <a:t>To </a:t>
            </a:r>
            <a:r>
              <a:rPr lang="en-US" altLang="zh-CN" sz="2400" b="1" dirty="0">
                <a:solidFill>
                  <a:srgbClr val="0000FF"/>
                </a:solidFill>
                <a:ea typeface="华文楷体"/>
                <a:cs typeface="Times New Roman" pitchFamily="18" charset="0"/>
              </a:rPr>
              <a:t>explore the processing technologies of the production, two full-scale prototype dipole magnets are designed and developed. </a:t>
            </a:r>
          </a:p>
          <a:p>
            <a:pPr marL="342900" indent="-342900" algn="just">
              <a:spcBef>
                <a:spcPts val="600"/>
              </a:spcBef>
              <a:buClr>
                <a:srgbClr val="FF0000"/>
              </a:buClr>
              <a:buFont typeface="Wingdings" pitchFamily="2" charset="2"/>
              <a:buChar char="ü"/>
            </a:pPr>
            <a:r>
              <a:rPr lang="en-US" altLang="zh-CN" sz="2400" b="1" dirty="0" smtClean="0">
                <a:solidFill>
                  <a:srgbClr val="0000FF"/>
                </a:solidFill>
                <a:ea typeface="华文楷体"/>
                <a:cs typeface="Times New Roman" pitchFamily="18" charset="0"/>
              </a:rPr>
              <a:t>The most components of the full-scale </a:t>
            </a:r>
            <a:r>
              <a:rPr lang="en-US" altLang="zh-CN" sz="2400" b="1" dirty="0">
                <a:solidFill>
                  <a:srgbClr val="0000FF"/>
                </a:solidFill>
                <a:ea typeface="华文楷体"/>
                <a:cs typeface="Times New Roman" pitchFamily="18" charset="0"/>
              </a:rPr>
              <a:t>CT dipole magnet </a:t>
            </a:r>
            <a:r>
              <a:rPr lang="en-US" altLang="zh-CN" sz="2400" b="1" dirty="0" smtClean="0">
                <a:solidFill>
                  <a:srgbClr val="0000FF"/>
                </a:solidFill>
                <a:ea typeface="华文楷体"/>
                <a:cs typeface="Times New Roman" pitchFamily="18" charset="0"/>
              </a:rPr>
              <a:t>are finished, it is expected that the whole magnet will be completed by the end of this year. </a:t>
            </a:r>
          </a:p>
          <a:p>
            <a:pPr marL="342900" indent="-342900" algn="just">
              <a:spcBef>
                <a:spcPts val="600"/>
              </a:spcBef>
              <a:buClr>
                <a:srgbClr val="FF0000"/>
              </a:buClr>
              <a:buFont typeface="Wingdings" pitchFamily="2" charset="2"/>
              <a:buChar char="ü"/>
            </a:pPr>
            <a:r>
              <a:rPr lang="en-US" altLang="zh-CN" sz="2400" b="1" dirty="0" smtClean="0">
                <a:solidFill>
                  <a:srgbClr val="0000FF"/>
                </a:solidFill>
                <a:ea typeface="华文楷体"/>
                <a:cs typeface="Times New Roman" pitchFamily="18" charset="0"/>
              </a:rPr>
              <a:t>The production of the full-scale iron-core dipole magnet is completed, it will be delivered to the lab to check the field performance.</a:t>
            </a:r>
          </a:p>
          <a:p>
            <a:pPr marL="342900" indent="-342900" algn="just">
              <a:spcBef>
                <a:spcPts val="600"/>
              </a:spcBef>
              <a:buClr>
                <a:srgbClr val="FF0000"/>
              </a:buClr>
              <a:buFont typeface="Wingdings" pitchFamily="2" charset="2"/>
              <a:buChar char="ü"/>
            </a:pPr>
            <a:r>
              <a:rPr lang="en-US" altLang="zh-CN" sz="2400" b="1" dirty="0" smtClean="0">
                <a:solidFill>
                  <a:srgbClr val="0000FF"/>
                </a:solidFill>
                <a:ea typeface="华文楷体"/>
                <a:cs typeface="Times New Roman" pitchFamily="18" charset="0"/>
              </a:rPr>
              <a:t>Two sets of the field measurement systems are developed, all the components have been produced and will be delivered to the lab to set </a:t>
            </a:r>
            <a:r>
              <a:rPr lang="en-US" altLang="zh-CN" sz="2400" b="1" dirty="0" smtClean="0">
                <a:solidFill>
                  <a:srgbClr val="0000FF"/>
                </a:solidFill>
                <a:ea typeface="华文楷体"/>
                <a:cs typeface="Times New Roman" pitchFamily="18" charset="0"/>
              </a:rPr>
              <a:t>up in future months.</a:t>
            </a:r>
            <a:endParaRPr lang="en-US" altLang="zh-CN" sz="2400" b="1" dirty="0" smtClean="0">
              <a:solidFill>
                <a:srgbClr val="0000FF"/>
              </a:solidFill>
              <a:ea typeface="华文楷体"/>
              <a:cs typeface="Times New Roman" pitchFamily="18" charset="0"/>
            </a:endParaRPr>
          </a:p>
          <a:p>
            <a:pPr algn="just">
              <a:spcBef>
                <a:spcPts val="600"/>
              </a:spcBef>
              <a:buClr>
                <a:srgbClr val="FF0000"/>
              </a:buClr>
            </a:pPr>
            <a:endParaRPr lang="en-US" altLang="zh-CN" sz="2400" b="1" dirty="0" smtClean="0">
              <a:solidFill>
                <a:srgbClr val="0000FF"/>
              </a:solidFill>
              <a:ea typeface="华文楷体"/>
              <a:cs typeface="Times New Roman" pitchFamily="18" charset="0"/>
            </a:endParaRPr>
          </a:p>
        </p:txBody>
      </p:sp>
      <p:sp>
        <p:nvSpPr>
          <p:cNvPr id="6" name="Rectangle 4"/>
          <p:cNvSpPr txBox="1">
            <a:spLocks noChangeArrowheads="1"/>
          </p:cNvSpPr>
          <p:nvPr/>
        </p:nvSpPr>
        <p:spPr>
          <a:xfrm>
            <a:off x="5239212" y="228205"/>
            <a:ext cx="1595505" cy="52088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110000"/>
              </a:lnSpc>
              <a:buFontTx/>
              <a:buNone/>
            </a:pPr>
            <a:r>
              <a:rPr lang="en-US" altLang="zh-CN" sz="2800" b="1" dirty="0" smtClean="0">
                <a:solidFill>
                  <a:srgbClr val="FF0000"/>
                </a:solidFill>
                <a:ea typeface="华文楷体"/>
                <a:cs typeface="Times New Roman" pitchFamily="18" charset="0"/>
              </a:rPr>
              <a:t>Summary</a:t>
            </a:r>
            <a:endParaRPr lang="en-US" altLang="zh-CN" sz="2800" b="1" dirty="0">
              <a:solidFill>
                <a:srgbClr val="FF0000"/>
              </a:solidFill>
              <a:ea typeface="华文楷体"/>
              <a:cs typeface="Times New Roman" pitchFamily="18" charset="0"/>
            </a:endParaRPr>
          </a:p>
        </p:txBody>
      </p:sp>
      <p:sp>
        <p:nvSpPr>
          <p:cNvPr id="8" name="Line 3"/>
          <p:cNvSpPr>
            <a:spLocks noChangeShapeType="1"/>
          </p:cNvSpPr>
          <p:nvPr/>
        </p:nvSpPr>
        <p:spPr bwMode="auto">
          <a:xfrm flipV="1">
            <a:off x="0" y="798133"/>
            <a:ext cx="12221979" cy="7495"/>
          </a:xfrm>
          <a:prstGeom prst="line">
            <a:avLst/>
          </a:prstGeom>
          <a:noFill/>
          <a:ln w="76200">
            <a:solidFill>
              <a:srgbClr val="FFFF00"/>
            </a:solidFill>
            <a:round/>
            <a:headEnd/>
            <a:tailEnd/>
          </a:ln>
        </p:spPr>
        <p:txBody>
          <a:bodyPr/>
          <a:lstStyle/>
          <a:p>
            <a:endParaRPr lang="zh-CN" altLang="en-US"/>
          </a:p>
        </p:txBody>
      </p:sp>
    </p:spTree>
    <p:extLst>
      <p:ext uri="{BB962C8B-B14F-4D97-AF65-F5344CB8AC3E}">
        <p14:creationId xmlns:p14="http://schemas.microsoft.com/office/powerpoint/2010/main" val="2412522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灯片编号占位符 4"/>
          <p:cNvSpPr>
            <a:spLocks noGrp="1"/>
          </p:cNvSpPr>
          <p:nvPr>
            <p:ph type="sldNum" sz="quarter" idx="11"/>
          </p:nvPr>
        </p:nvSpPr>
        <p:spPr>
          <a:noFill/>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 typeface="Arial" panose="020B0604020202020204" pitchFamily="34" charset="0"/>
              <a:buNone/>
            </a:pPr>
            <a:fld id="{0335A776-E88A-405A-AFE9-FC074728781E}" type="slidenum">
              <a:rPr lang="zh-CN" altLang="en-US" sz="1200">
                <a:solidFill>
                  <a:srgbClr val="898989"/>
                </a:solidFill>
                <a:latin typeface="Arial" panose="020B0604020202020204" pitchFamily="34" charset="0"/>
              </a:rPr>
              <a:pPr>
                <a:spcBef>
                  <a:spcPct val="0"/>
                </a:spcBef>
                <a:buFont typeface="Arial" panose="020B0604020202020204" pitchFamily="34" charset="0"/>
                <a:buNone/>
              </a:pPr>
              <a:t>23</a:t>
            </a:fld>
            <a:endParaRPr lang="zh-CN" altLang="en-US" sz="1800">
              <a:latin typeface="Arial" panose="020B0604020202020204" pitchFamily="34" charset="0"/>
            </a:endParaRPr>
          </a:p>
        </p:txBody>
      </p:sp>
      <p:sp>
        <p:nvSpPr>
          <p:cNvPr id="30" name="Rectangle 4"/>
          <p:cNvSpPr txBox="1">
            <a:spLocks noChangeArrowheads="1"/>
          </p:cNvSpPr>
          <p:nvPr/>
        </p:nvSpPr>
        <p:spPr>
          <a:xfrm>
            <a:off x="2827503" y="2586647"/>
            <a:ext cx="6536994" cy="52088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110000"/>
              </a:lnSpc>
              <a:buFontTx/>
              <a:buNone/>
            </a:pPr>
            <a:r>
              <a:rPr lang="en-US" altLang="zh-CN" sz="4000" b="1" dirty="0" smtClean="0">
                <a:solidFill>
                  <a:srgbClr val="FF0000"/>
                </a:solidFill>
                <a:ea typeface="华文楷体"/>
                <a:cs typeface="Times New Roman" pitchFamily="18" charset="0"/>
              </a:rPr>
              <a:t>Thank you for your attention.</a:t>
            </a:r>
            <a:endParaRPr lang="en-US" altLang="zh-CN" sz="4000" b="1" dirty="0">
              <a:solidFill>
                <a:srgbClr val="FF0000"/>
              </a:solidFill>
              <a:ea typeface="华文楷体"/>
              <a:cs typeface="Times New Roman" pitchFamily="18" charset="0"/>
            </a:endParaRPr>
          </a:p>
        </p:txBody>
      </p:sp>
    </p:spTree>
    <p:extLst>
      <p:ext uri="{BB962C8B-B14F-4D97-AF65-F5344CB8AC3E}">
        <p14:creationId xmlns:p14="http://schemas.microsoft.com/office/powerpoint/2010/main" val="187994241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ln w="12700">
          <a:solidFill>
            <a:srgbClr val="FF0000"/>
          </a:solidFill>
        </a:ln>
      </a:spPr>
      <a:bodyPr wrap="square">
        <a:spAutoFit/>
      </a:bodyPr>
      <a:lstStyle>
        <a:defPPr marL="342900" indent="-342900" algn="just">
          <a:spcAft>
            <a:spcPts val="600"/>
          </a:spcAft>
          <a:buClr>
            <a:srgbClr val="FF0000"/>
          </a:buClr>
          <a:buFont typeface="Wingdings" panose="05000000000000000000" pitchFamily="2" charset="2"/>
          <a:buChar char="Ø"/>
          <a:tabLst>
            <a:tab pos="457200" algn="l"/>
          </a:tabLst>
          <a:defRPr sz="2400" b="1" dirty="0" smtClean="0">
            <a:solidFill>
              <a:srgbClr val="0000FF"/>
            </a:solidFill>
            <a:ea typeface="华文楷体"/>
            <a:cs typeface="Times New Roman" pitchFamily="18" charset="0"/>
            <a:sym typeface="Calibri" panose="020F0502020204030204" pitchFamily="34" charset="0"/>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120646</TotalTime>
  <Words>1527</Words>
  <Application>Microsoft Office PowerPoint</Application>
  <PresentationFormat>宽屏</PresentationFormat>
  <Paragraphs>128</Paragraphs>
  <Slides>23</Slides>
  <Notes>0</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23</vt:i4>
      </vt:variant>
    </vt:vector>
  </HeadingPairs>
  <TitlesOfParts>
    <vt:vector size="33" baseType="lpstr">
      <vt:lpstr>MS Mincho</vt:lpstr>
      <vt:lpstr>华文楷体</vt:lpstr>
      <vt:lpstr>楷体</vt:lpstr>
      <vt:lpstr>宋体</vt:lpstr>
      <vt:lpstr>Arial</vt:lpstr>
      <vt:lpstr>Calibri</vt:lpstr>
      <vt:lpstr>Calibri Light</vt:lpstr>
      <vt:lpstr>Times New Roman</vt:lpstr>
      <vt:lpstr>Wingdings</vt:lpstr>
      <vt:lpstr>Office 主题</vt:lpstr>
      <vt:lpstr>CEPC Magnet Design and R &amp; D in Booster Ring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unknown</dc:creator>
  <cp:lastModifiedBy>8615699787073</cp:lastModifiedBy>
  <cp:revision>555</cp:revision>
  <dcterms:created xsi:type="dcterms:W3CDTF">2019-04-22T02:12:31Z</dcterms:created>
  <dcterms:modified xsi:type="dcterms:W3CDTF">2022-10-25T03:47:08Z</dcterms:modified>
</cp:coreProperties>
</file>