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411" r:id="rId2"/>
    <p:sldId id="562" r:id="rId3"/>
    <p:sldId id="563" r:id="rId4"/>
    <p:sldId id="565" r:id="rId5"/>
    <p:sldId id="705" r:id="rId6"/>
    <p:sldId id="714" r:id="rId7"/>
    <p:sldId id="715" r:id="rId8"/>
    <p:sldId id="716" r:id="rId9"/>
    <p:sldId id="717" r:id="rId10"/>
    <p:sldId id="718" r:id="rId11"/>
    <p:sldId id="719" r:id="rId12"/>
    <p:sldId id="713" r:id="rId13"/>
    <p:sldId id="720" r:id="rId14"/>
    <p:sldId id="721" r:id="rId15"/>
    <p:sldId id="722" r:id="rId16"/>
    <p:sldId id="723" r:id="rId17"/>
    <p:sldId id="731" r:id="rId18"/>
    <p:sldId id="728" r:id="rId19"/>
    <p:sldId id="727" r:id="rId20"/>
    <p:sldId id="729" r:id="rId21"/>
    <p:sldId id="730" r:id="rId22"/>
    <p:sldId id="600" r:id="rId23"/>
    <p:sldId id="424" r:id="rId24"/>
  </p:sldIdLst>
  <p:sldSz cx="9144000" cy="6858000" type="screen4x3"/>
  <p:notesSz cx="9144000" cy="6858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00FF"/>
    <a:srgbClr val="0033CC"/>
    <a:srgbClr val="00FF99"/>
    <a:srgbClr val="FF5050"/>
    <a:srgbClr val="CC0066"/>
    <a:srgbClr val="FF7C80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062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180013" y="0"/>
            <a:ext cx="3962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19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513513"/>
            <a:ext cx="3962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19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180013" y="6513513"/>
            <a:ext cx="3962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AC0B7772-3FDE-4599-BBE7-C3B3EF54EB4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996054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20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859088" y="514350"/>
            <a:ext cx="3427412" cy="2571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89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219200" y="3257550"/>
            <a:ext cx="6705600" cy="308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89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5CDBA4F0-EB88-4437-B356-7CB5230959C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484027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CAAB47-0CBD-4D8C-BAB7-26DCE1524E9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730583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F437D1-81F7-4AD7-A431-028721C0C64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88637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5B6324-C0A6-45EB-8E39-D577356000D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835335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1D2FEC-837B-44C8-8E66-B2C64BD1026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20642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CC8EF8-B90B-4132-A3B0-11241B0FCD4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558672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094DCC-8531-48DD-AFEF-ABD5B4A307E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688367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7F12ED-F81B-492C-BD23-69A6836982F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795915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724436-801D-4EC2-B12C-AA49ACBC74B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30539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E00AC5-745F-4837-B80A-88715E95DC6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478415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AEAFA5-C6EF-4723-8AF9-2D79F840A10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384483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BA0289-999C-42D4-8B6A-5A6FF30F111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649075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DF2418F3-7E35-4BD7-8531-BE301A4640F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5" Type="http://schemas.openxmlformats.org/officeDocument/2006/relationships/image" Target="../media/image49.jpeg"/><Relationship Id="rId4" Type="http://schemas.openxmlformats.org/officeDocument/2006/relationships/image" Target="../media/image4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Line 6"/>
          <p:cNvSpPr>
            <a:spLocks noChangeShapeType="1"/>
          </p:cNvSpPr>
          <p:nvPr/>
        </p:nvSpPr>
        <p:spPr bwMode="auto">
          <a:xfrm>
            <a:off x="395288" y="1268760"/>
            <a:ext cx="8207375" cy="0"/>
          </a:xfrm>
          <a:prstGeom prst="line">
            <a:avLst/>
          </a:prstGeom>
          <a:noFill/>
          <a:ln w="76200">
            <a:solidFill>
              <a:srgbClr val="FF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00" name="Text Box 22"/>
          <p:cNvSpPr txBox="1">
            <a:spLocks noChangeArrowheads="1"/>
          </p:cNvSpPr>
          <p:nvPr/>
        </p:nvSpPr>
        <p:spPr bwMode="auto">
          <a:xfrm>
            <a:off x="395288" y="2113692"/>
            <a:ext cx="856773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2400" b="1" dirty="0" smtClean="0">
                <a:solidFill>
                  <a:srgbClr val="CC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Superconducting </a:t>
            </a:r>
            <a:r>
              <a:rPr lang="en-US" altLang="zh-CN" sz="2400" b="1" dirty="0" err="1" smtClean="0">
                <a:solidFill>
                  <a:srgbClr val="CC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quadrupoles</a:t>
            </a:r>
            <a:r>
              <a:rPr lang="en-US" altLang="zh-CN" sz="2400" b="1" dirty="0" smtClean="0">
                <a:solidFill>
                  <a:srgbClr val="CC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400" b="1" dirty="0">
                <a:solidFill>
                  <a:srgbClr val="CC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design and R&amp;D </a:t>
            </a:r>
            <a:r>
              <a:rPr lang="en-US" altLang="zh-CN" sz="2400" b="1" dirty="0" smtClean="0">
                <a:solidFill>
                  <a:srgbClr val="CC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status </a:t>
            </a:r>
            <a:r>
              <a:rPr lang="en-US" altLang="zh-CN" sz="2400" b="1" dirty="0">
                <a:solidFill>
                  <a:srgbClr val="CC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altLang="zh-CN" sz="2400" b="1" dirty="0" smtClean="0">
                <a:solidFill>
                  <a:srgbClr val="CC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CEPC</a:t>
            </a:r>
            <a:endParaRPr lang="en-US" altLang="zh-CN" sz="2400" b="1" dirty="0">
              <a:solidFill>
                <a:srgbClr val="CC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01" name="Rectangle 24"/>
          <p:cNvSpPr>
            <a:spLocks noChangeArrowheads="1"/>
          </p:cNvSpPr>
          <p:nvPr/>
        </p:nvSpPr>
        <p:spPr bwMode="auto">
          <a:xfrm>
            <a:off x="611560" y="3141663"/>
            <a:ext cx="8280919" cy="2281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Tx/>
              <a:buNone/>
            </a:pPr>
            <a:r>
              <a:rPr lang="en-US" altLang="zh-CN" b="1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CN" sz="2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Yingshun</a:t>
            </a:r>
            <a:r>
              <a:rPr lang="en-US" altLang="zh-CN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Zhu</a:t>
            </a:r>
            <a:r>
              <a:rPr lang="en-US" altLang="zh-CN" sz="2000" b="1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zh-CN" sz="2000" b="1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Chuang </a:t>
            </a:r>
            <a:r>
              <a:rPr lang="en-US" altLang="zh-CN" sz="2000" b="1" dirty="0" err="1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Shen</a:t>
            </a:r>
            <a:r>
              <a:rPr lang="en-US" altLang="zh-CN" sz="2000" b="1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zh-CN" sz="2000" b="1" dirty="0" err="1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Xiangchen</a:t>
            </a:r>
            <a:r>
              <a:rPr lang="en-US" altLang="zh-CN" sz="2000" b="1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Yang, Ran Liang</a:t>
            </a:r>
            <a:endParaRPr lang="en-US" altLang="zh-CN" sz="1800" b="1" dirty="0" smtClean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buFontTx/>
              <a:buNone/>
            </a:pPr>
            <a:r>
              <a:rPr lang="en-US" altLang="zh-CN" sz="1600" b="1" i="1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Institute </a:t>
            </a:r>
            <a:r>
              <a:rPr lang="en-US" altLang="zh-CN" sz="1600" b="1" i="1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High Energy Physics, Chinese Academy of Sciences</a:t>
            </a:r>
          </a:p>
          <a:p>
            <a:pPr algn="ctr" eaLnBrk="1" hangingPunct="1">
              <a:buFontTx/>
              <a:buNone/>
            </a:pPr>
            <a:r>
              <a:rPr lang="en-US" altLang="zh-CN" sz="1800" b="1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Oct. 25, 2022</a:t>
            </a:r>
            <a:endParaRPr lang="en-US" altLang="zh-CN" sz="1800" b="1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buFontTx/>
              <a:buNone/>
            </a:pPr>
            <a:endParaRPr lang="en-US" altLang="zh-CN" sz="1800" b="1" i="1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25" descr="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84132"/>
            <a:ext cx="2519362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2665" y="222849"/>
            <a:ext cx="3240360" cy="591546"/>
          </a:xfrm>
          <a:prstGeom prst="rect">
            <a:avLst/>
          </a:prstGeom>
        </p:spPr>
      </p:pic>
      <p:sp>
        <p:nvSpPr>
          <p:cNvPr id="11" name="Text Box 27"/>
          <p:cNvSpPr txBox="1">
            <a:spLocks noChangeArrowheads="1"/>
          </p:cNvSpPr>
          <p:nvPr/>
        </p:nvSpPr>
        <p:spPr bwMode="auto">
          <a:xfrm>
            <a:off x="107504" y="6269250"/>
            <a:ext cx="432048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zh-CN" sz="2000" b="1" dirty="0" smtClean="0">
                <a:latin typeface="Times New Roman" panose="02020603050405020304" pitchFamily="18" charset="0"/>
              </a:rPr>
              <a:t>International </a:t>
            </a:r>
            <a:r>
              <a:rPr lang="en-US" altLang="zh-CN" sz="2000" b="1" dirty="0">
                <a:latin typeface="Times New Roman" panose="02020603050405020304" pitchFamily="18" charset="0"/>
              </a:rPr>
              <a:t>workshop on CEPC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23850" y="908050"/>
            <a:ext cx="8640763" cy="56896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endParaRPr lang="en-US" altLang="zh-CN" b="1" dirty="0" smtClean="0">
              <a:solidFill>
                <a:srgbClr val="CC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30000"/>
              </a:spcBef>
              <a:buFont typeface="Wingdings" panose="05000000000000000000" pitchFamily="2" charset="2"/>
              <a:buNone/>
            </a:pPr>
            <a:r>
              <a:rPr lang="en-US" altLang="zh-CN" sz="28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            </a:t>
            </a:r>
          </a:p>
          <a:p>
            <a:pPr eaLnBrk="1" hangingPunct="1">
              <a:spcBef>
                <a:spcPct val="30000"/>
              </a:spcBef>
              <a:buFont typeface="Wingdings" panose="05000000000000000000" pitchFamily="2" charset="2"/>
              <a:buNone/>
            </a:pPr>
            <a:endParaRPr lang="en-US" altLang="zh-CN" sz="2800" dirty="0" smtClean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ct val="30000"/>
              </a:spcBef>
              <a:buFont typeface="Wingdings" panose="05000000000000000000" pitchFamily="2" charset="2"/>
              <a:buNone/>
            </a:pPr>
            <a:endParaRPr lang="en-US" altLang="zh-CN" sz="2800" dirty="0" smtClean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ct val="30000"/>
              </a:spcBef>
              <a:buFont typeface="Wingdings" panose="05000000000000000000" pitchFamily="2" charset="2"/>
              <a:buNone/>
            </a:pPr>
            <a:endParaRPr lang="en-US" altLang="zh-CN" sz="2800" dirty="0" smtClean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ct val="30000"/>
              </a:spcBef>
              <a:buFont typeface="Wingdings" panose="05000000000000000000" pitchFamily="2" charset="2"/>
              <a:buNone/>
            </a:pPr>
            <a:endParaRPr lang="en-US" altLang="zh-CN" sz="2800" dirty="0" smtClean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ct val="30000"/>
              </a:spcBef>
              <a:buFont typeface="Wingdings" panose="05000000000000000000" pitchFamily="2" charset="2"/>
              <a:buNone/>
            </a:pPr>
            <a:endParaRPr lang="en-US" altLang="zh-CN" sz="2800" dirty="0" smtClean="0">
              <a:solidFill>
                <a:srgbClr val="0033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23" name="Line 3"/>
          <p:cNvSpPr>
            <a:spLocks noChangeShapeType="1"/>
          </p:cNvSpPr>
          <p:nvPr/>
        </p:nvSpPr>
        <p:spPr bwMode="auto">
          <a:xfrm>
            <a:off x="395288" y="836613"/>
            <a:ext cx="8207375" cy="0"/>
          </a:xfrm>
          <a:prstGeom prst="line">
            <a:avLst/>
          </a:prstGeom>
          <a:noFill/>
          <a:ln w="76200">
            <a:solidFill>
              <a:srgbClr val="FF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395287" y="1628800"/>
            <a:ext cx="8569325" cy="28807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  <a:buFont typeface="Wingdings" panose="05000000000000000000" pitchFamily="2" charset="2"/>
              <a:buChar char="l"/>
            </a:pPr>
            <a:r>
              <a:rPr lang="en-US" altLang="zh-CN" sz="2400" b="1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Introduction</a:t>
            </a:r>
          </a:p>
          <a:p>
            <a:pPr eaLnBrk="1" hangingPunct="1">
              <a:lnSpc>
                <a:spcPct val="110000"/>
              </a:lnSpc>
              <a:buFont typeface="Wingdings" panose="05000000000000000000" pitchFamily="2" charset="2"/>
              <a:buChar char="l"/>
            </a:pPr>
            <a:r>
              <a:rPr lang="en-US" altLang="zh-CN" sz="2400" b="1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400" b="1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Superconducting </a:t>
            </a:r>
            <a:r>
              <a:rPr lang="en-US" altLang="zh-CN" sz="2400" b="1" dirty="0" err="1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quadrupoles</a:t>
            </a:r>
            <a:r>
              <a:rPr lang="en-US" altLang="zh-CN" sz="2400" b="1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400" b="1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design in CEPC high   </a:t>
            </a:r>
          </a:p>
          <a:p>
            <a:pPr eaLnBrk="1" hangingPunct="1">
              <a:lnSpc>
                <a:spcPct val="110000"/>
              </a:lnSpc>
              <a:buNone/>
            </a:pPr>
            <a:r>
              <a:rPr lang="en-US" altLang="zh-CN" sz="2400" b="1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luminosity scheme</a:t>
            </a:r>
            <a:endParaRPr lang="en-US" altLang="zh-CN" sz="1800" b="1" dirty="0" smtClean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buFont typeface="Wingdings" panose="05000000000000000000" pitchFamily="2" charset="2"/>
              <a:buChar char="l"/>
            </a:pPr>
            <a:r>
              <a:rPr lang="en-US" altLang="zh-CN" sz="2400" b="1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400" b="1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R&amp;D </a:t>
            </a:r>
            <a:r>
              <a:rPr lang="en-US" altLang="zh-CN" sz="2400" b="1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status of 0.5m single aperture short model </a:t>
            </a:r>
            <a:r>
              <a:rPr lang="en-US" altLang="zh-CN" sz="2400" b="1" dirty="0" err="1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quadrupole</a:t>
            </a:r>
            <a:endParaRPr lang="en-US" altLang="zh-CN" sz="2400" b="1" dirty="0" smtClean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buFont typeface="Wingdings" panose="05000000000000000000" pitchFamily="2" charset="2"/>
              <a:buChar char="l"/>
            </a:pPr>
            <a:r>
              <a:rPr lang="en-US" altLang="zh-CN" sz="2400" b="1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Summary</a:t>
            </a:r>
            <a:endParaRPr lang="en-US" altLang="zh-CN" sz="2000" b="1" dirty="0">
              <a:solidFill>
                <a:srgbClr val="CC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spcBef>
                <a:spcPct val="50000"/>
              </a:spcBef>
              <a:buFontTx/>
              <a:buNone/>
            </a:pPr>
            <a:endParaRPr lang="en-US" altLang="zh-CN" sz="2000" b="1" dirty="0">
              <a:solidFill>
                <a:srgbClr val="CC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F437D1-81F7-4AD7-A431-028721C0C646}" type="slidenum">
              <a:rPr lang="en-US" altLang="zh-CN" smtClean="0"/>
              <a:pPr>
                <a:defRPr/>
              </a:pPr>
              <a:t>2</a:t>
            </a:fld>
            <a:endParaRPr lang="en-US" altLang="zh-CN"/>
          </a:p>
        </p:txBody>
      </p:sp>
      <p:sp>
        <p:nvSpPr>
          <p:cNvPr id="6" name="Text Box 22"/>
          <p:cNvSpPr txBox="1">
            <a:spLocks noChangeArrowheads="1"/>
          </p:cNvSpPr>
          <p:nvPr/>
        </p:nvSpPr>
        <p:spPr bwMode="auto">
          <a:xfrm>
            <a:off x="755576" y="201288"/>
            <a:ext cx="72728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2400" b="1" dirty="0" smtClean="0">
                <a:solidFill>
                  <a:srgbClr val="CC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Outline</a:t>
            </a:r>
            <a:endParaRPr lang="en-US" altLang="zh-CN" sz="2400" b="1" dirty="0">
              <a:solidFill>
                <a:srgbClr val="CC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7405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836712"/>
            <a:ext cx="8424863" cy="5257800"/>
          </a:xfrm>
        </p:spPr>
        <p:txBody>
          <a:bodyPr/>
          <a:lstStyle/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l"/>
              <a:defRPr/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CEPC is a Circular Electron Positron Collider with a circumference about 100 km, beam energy up to 120 </a:t>
            </a:r>
            <a:r>
              <a:rPr lang="en-US" altLang="zh-CN" sz="2000" dirty="0" err="1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GeV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(Higgs)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proposed by IHEP. </a:t>
            </a:r>
            <a:endParaRPr lang="en-US" altLang="zh-CN" sz="2000" dirty="0" smtClean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l"/>
              <a:defRPr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greatly squeeze the beam for </a:t>
            </a:r>
            <a:r>
              <a:rPr lang="en-US" altLang="zh-CN" sz="2000" b="1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high luminosity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compact </a:t>
            </a:r>
            <a:r>
              <a:rPr lang="en-US" altLang="zh-CN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high 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gradient 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</a:rPr>
              <a:t>final focus 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quadrupole magnets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 required on both sides of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IP points. </a:t>
            </a: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n"/>
              <a:defRPr/>
            </a:pPr>
            <a:r>
              <a:rPr lang="en-US" altLang="zh-CN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TDR requirements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CEPC Final Focus </a:t>
            </a:r>
            <a:r>
              <a:rPr lang="en-US" altLang="zh-CN" sz="2000" dirty="0" err="1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quadrupoles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are based on L* of 1.9 m, beam crossing angle of 33 </a:t>
            </a:r>
            <a:r>
              <a:rPr lang="en-US" altLang="zh-CN" sz="2000" dirty="0" err="1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mrad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eaLnBrk="1" hangingPunct="1">
              <a:lnSpc>
                <a:spcPct val="110000"/>
              </a:lnSpc>
              <a:spcBef>
                <a:spcPct val="30000"/>
              </a:spcBef>
              <a:buFont typeface="Wingdings" panose="05000000000000000000" pitchFamily="2" charset="2"/>
              <a:buChar char="v"/>
              <a:defRPr/>
            </a:pPr>
            <a:endParaRPr lang="en-US" altLang="zh-CN" sz="2000" dirty="0" smtClean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Wingdings" panose="05000000000000000000" pitchFamily="2" charset="2"/>
              <a:buChar char="v"/>
              <a:defRPr/>
            </a:pPr>
            <a:endParaRPr lang="en-US" altLang="zh-CN" sz="2000" dirty="0" smtClean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Wingdings" panose="05000000000000000000" pitchFamily="2" charset="2"/>
              <a:buChar char="v"/>
              <a:defRPr/>
            </a:pPr>
            <a:endParaRPr lang="en-US" altLang="zh-CN" sz="2000" dirty="0" smtClean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30000"/>
              </a:spcBef>
              <a:buFont typeface="Wingdings" panose="05000000000000000000" pitchFamily="2" charset="2"/>
              <a:buChar char="v"/>
              <a:defRPr/>
            </a:pPr>
            <a:endParaRPr lang="en-US" altLang="zh-CN" sz="2000" b="1" dirty="0" smtClean="0">
              <a:solidFill>
                <a:srgbClr val="CC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30000"/>
              </a:spcBef>
              <a:buFont typeface="Wingdings" panose="05000000000000000000" pitchFamily="2" charset="2"/>
              <a:buChar char="v"/>
              <a:defRPr/>
            </a:pPr>
            <a:endParaRPr lang="en-US" altLang="zh-CN" sz="3600" b="1" dirty="0" smtClean="0">
              <a:solidFill>
                <a:srgbClr val="CC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47" name="Line 5"/>
          <p:cNvSpPr>
            <a:spLocks noChangeShapeType="1"/>
          </p:cNvSpPr>
          <p:nvPr/>
        </p:nvSpPr>
        <p:spPr bwMode="auto">
          <a:xfrm>
            <a:off x="395288" y="765175"/>
            <a:ext cx="8207375" cy="0"/>
          </a:xfrm>
          <a:prstGeom prst="line">
            <a:avLst/>
          </a:prstGeom>
          <a:noFill/>
          <a:ln w="76200">
            <a:solidFill>
              <a:srgbClr val="FF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48" name="Text Box 22"/>
          <p:cNvSpPr txBox="1">
            <a:spLocks noChangeArrowheads="1"/>
          </p:cNvSpPr>
          <p:nvPr/>
        </p:nvSpPr>
        <p:spPr bwMode="auto">
          <a:xfrm>
            <a:off x="103048" y="211682"/>
            <a:ext cx="863119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2400" b="1" dirty="0" smtClean="0">
                <a:solidFill>
                  <a:srgbClr val="CC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  <a:endParaRPr lang="en-US" altLang="zh-CN" sz="2400" b="1" dirty="0">
              <a:solidFill>
                <a:srgbClr val="CC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F437D1-81F7-4AD7-A431-028721C0C646}" type="slidenum">
              <a:rPr lang="en-US" altLang="zh-CN" smtClean="0"/>
              <a:pPr>
                <a:defRPr/>
              </a:pPr>
              <a:t>3</a:t>
            </a:fld>
            <a:endParaRPr lang="en-US" altLang="zh-CN"/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1078335" y="2924944"/>
            <a:ext cx="7524328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Table 1: </a:t>
            </a:r>
            <a:r>
              <a:rPr lang="en-US" altLang="zh-CN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TDR requirements </a:t>
            </a:r>
            <a:r>
              <a:rPr lang="en-US" altLang="zh-C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altLang="zh-CN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Interaction </a:t>
            </a:r>
            <a:r>
              <a:rPr lang="en-US" altLang="zh-C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Region quadrupole </a:t>
            </a:r>
            <a:r>
              <a:rPr lang="en-US" altLang="zh-CN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magnets for Higgs</a:t>
            </a:r>
            <a:endParaRPr lang="en-US" altLang="zh-CN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表格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2220091"/>
              </p:ext>
            </p:extLst>
          </p:nvPr>
        </p:nvGraphicFramePr>
        <p:xfrm>
          <a:off x="376830" y="3426863"/>
          <a:ext cx="8526718" cy="225178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22450"/>
                <a:gridCol w="1152578"/>
                <a:gridCol w="925683"/>
                <a:gridCol w="1331451"/>
                <a:gridCol w="1331451"/>
                <a:gridCol w="1165565"/>
                <a:gridCol w="1897540"/>
              </a:tblGrid>
              <a:tr h="84684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Magnet</a:t>
                      </a:r>
                      <a:endParaRPr lang="zh-CN" sz="16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54005" marB="54005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Central field gradient (T/m)</a:t>
                      </a:r>
                      <a:endParaRPr lang="zh-CN" sz="16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54005" marB="54005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Magnetic length (m)</a:t>
                      </a:r>
                      <a:endParaRPr lang="zh-CN" sz="16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54005" marB="54005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Width of GFR (mm)</a:t>
                      </a:r>
                      <a:endParaRPr lang="zh-CN" sz="16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54005" marB="54005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altLang="zh-CN" sz="16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Outer</a:t>
                      </a:r>
                      <a:r>
                        <a:rPr lang="en-US" altLang="zh-CN" sz="1600" baseline="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diameter of beam pipe (mm)</a:t>
                      </a:r>
                      <a:endParaRPr lang="zh-CN" sz="16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54005" marB="54005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altLang="zh-CN" sz="16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Dipole field</a:t>
                      </a:r>
                      <a:endParaRPr lang="zh-CN" sz="16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54005" marB="54005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Minimal distance between two aperture beam lines (mm)</a:t>
                      </a:r>
                      <a:endParaRPr lang="zh-CN" sz="160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</a:tr>
              <a:tr h="45366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Q1a</a:t>
                      </a:r>
                      <a:endParaRPr lang="zh-CN" sz="16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54005" marB="54005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6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142.3</a:t>
                      </a:r>
                      <a:endParaRPr lang="zh-CN" sz="16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54005" marB="54005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altLang="zh-CN" sz="16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1.21</a:t>
                      </a:r>
                      <a:endParaRPr lang="zh-CN" sz="16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54005" marB="54005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altLang="zh-CN" sz="16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14.92</a:t>
                      </a:r>
                      <a:endParaRPr lang="zh-CN" sz="16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54005" marB="54005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altLang="zh-CN" sz="16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26 or 28</a:t>
                      </a:r>
                      <a:endParaRPr lang="zh-CN" sz="16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54005" marB="54005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altLang="zh-CN" sz="16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&lt;30 </a:t>
                      </a:r>
                      <a:r>
                        <a:rPr lang="en-US" altLang="zh-CN" sz="1600" dirty="0" err="1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Gs</a:t>
                      </a:r>
                      <a:endParaRPr lang="zh-CN" sz="16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54005" marB="54005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altLang="zh-CN" sz="16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62.71</a:t>
                      </a:r>
                      <a:endParaRPr lang="zh-CN" sz="16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</a:tr>
              <a:tr h="45366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altLang="zh-CN" sz="16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Q1b</a:t>
                      </a:r>
                      <a:endParaRPr lang="zh-CN" sz="16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54005" marB="54005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altLang="zh-CN" sz="16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85.4</a:t>
                      </a:r>
                      <a:endParaRPr lang="zh-CN" sz="16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54005" marB="54005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altLang="zh-CN" sz="16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1.21</a:t>
                      </a:r>
                      <a:endParaRPr lang="zh-CN" sz="16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54005" marB="54005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altLang="zh-CN" sz="16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18.17</a:t>
                      </a:r>
                      <a:endParaRPr lang="zh-CN" sz="16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54005" marB="54005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altLang="zh-CN" sz="16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31</a:t>
                      </a:r>
                      <a:endParaRPr lang="zh-CN" sz="16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54005" marB="54005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6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&lt;30 </a:t>
                      </a:r>
                      <a:r>
                        <a:rPr lang="en-US" altLang="zh-CN" sz="1600" dirty="0" err="1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Gs</a:t>
                      </a:r>
                      <a:endParaRPr lang="zh-CN" altLang="zh-CN" sz="1600" dirty="0" smtClean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54005" marB="54005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altLang="zh-CN" sz="16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105.28</a:t>
                      </a:r>
                      <a:endParaRPr lang="zh-CN" sz="16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</a:tr>
              <a:tr h="45366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Q2</a:t>
                      </a:r>
                      <a:endParaRPr lang="zh-CN" sz="16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54005" marB="54005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altLang="zh-CN" sz="16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96.7</a:t>
                      </a:r>
                      <a:endParaRPr lang="zh-CN" sz="16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54005" marB="54005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altLang="zh-CN" sz="16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1.5</a:t>
                      </a:r>
                      <a:endParaRPr lang="zh-CN" sz="16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54005" marB="54005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altLang="zh-CN" sz="16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24.48</a:t>
                      </a:r>
                      <a:endParaRPr lang="zh-CN" sz="16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54005" marB="54005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altLang="zh-CN" sz="16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40</a:t>
                      </a:r>
                      <a:endParaRPr lang="zh-CN" sz="16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54005" marB="54005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altLang="zh-CN" sz="1600" dirty="0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&lt;30 </a:t>
                      </a:r>
                      <a:r>
                        <a:rPr lang="en-US" altLang="zh-CN" sz="1600" dirty="0" err="1" smtClea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Gs</a:t>
                      </a:r>
                      <a:endParaRPr lang="zh-CN" sz="16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54005" marB="54005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altLang="zh-CN" sz="16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155.11</a:t>
                      </a:r>
                      <a:endParaRPr lang="zh-CN" sz="16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11396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908050"/>
            <a:ext cx="8640763" cy="5689600"/>
          </a:xfrm>
        </p:spPr>
        <p:txBody>
          <a:bodyPr/>
          <a:lstStyle/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l"/>
            </a:pPr>
            <a:r>
              <a:rPr lang="en-US" altLang="zh-CN" sz="2000" dirty="0" err="1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Quadrupole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magnets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 operated inside the field of Detector solenoid magnet with a central field of 3.0 T.</a:t>
            </a:r>
            <a:endParaRPr lang="en-US" altLang="zh-CN" sz="2000" dirty="0" smtClean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l"/>
            </a:pPr>
            <a:r>
              <a:rPr lang="en-US" altLang="zh-CN" sz="2000" dirty="0">
                <a:solidFill>
                  <a:srgbClr val="FF5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cancel the effect of the </a:t>
            </a:r>
            <a:r>
              <a:rPr lang="en-US" altLang="zh-CN" sz="2000" dirty="0" smtClean="0">
                <a:solidFill>
                  <a:srgbClr val="FF5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detector </a:t>
            </a:r>
            <a:r>
              <a:rPr lang="en-US" altLang="zh-CN" sz="2000" dirty="0">
                <a:solidFill>
                  <a:srgbClr val="FF5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solenoid field on the </a:t>
            </a:r>
            <a:r>
              <a:rPr lang="en-US" altLang="zh-CN" sz="2000" dirty="0" smtClean="0">
                <a:solidFill>
                  <a:srgbClr val="FF5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beam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anti-solenoids before </a:t>
            </a:r>
            <a:r>
              <a:rPr lang="en-US" altLang="zh-CN" sz="2000" dirty="0" err="1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Quadrupole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outside </a:t>
            </a:r>
            <a:r>
              <a:rPr lang="en-US" altLang="zh-CN" sz="2000" dirty="0" err="1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Quadrupole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are needed.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total field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generated by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detector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solenoid and accelerator anti-solenoid is zero.</a:t>
            </a:r>
            <a:endParaRPr lang="en-US" altLang="zh-CN" sz="2000" dirty="0" smtClean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n"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Quadrupoles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and anti-solenoid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are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in the same cryostat.     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  </a:t>
            </a: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723" name="Line 4"/>
          <p:cNvSpPr>
            <a:spLocks noChangeShapeType="1"/>
          </p:cNvSpPr>
          <p:nvPr/>
        </p:nvSpPr>
        <p:spPr bwMode="auto">
          <a:xfrm>
            <a:off x="395288" y="836613"/>
            <a:ext cx="8207375" cy="0"/>
          </a:xfrm>
          <a:prstGeom prst="line">
            <a:avLst/>
          </a:prstGeom>
          <a:noFill/>
          <a:ln w="76200">
            <a:solidFill>
              <a:srgbClr val="FF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724" name="Text Box 8"/>
          <p:cNvSpPr txBox="1">
            <a:spLocks noChangeArrowheads="1"/>
          </p:cNvSpPr>
          <p:nvPr/>
        </p:nvSpPr>
        <p:spPr bwMode="auto">
          <a:xfrm>
            <a:off x="1926639" y="6412984"/>
            <a:ext cx="501295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Schematic layout </a:t>
            </a:r>
            <a:r>
              <a:rPr lang="en-US" altLang="zh-CN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IR magnets</a:t>
            </a:r>
            <a:endParaRPr lang="en-US" altLang="zh-CN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F437D1-81F7-4AD7-A431-028721C0C646}" type="slidenum">
              <a:rPr lang="en-US" altLang="zh-CN" smtClean="0"/>
              <a:pPr>
                <a:defRPr/>
              </a:pPr>
              <a:t>4</a:t>
            </a:fld>
            <a:endParaRPr lang="en-US" altLang="zh-CN"/>
          </a:p>
        </p:txBody>
      </p:sp>
      <p:sp>
        <p:nvSpPr>
          <p:cNvPr id="9" name="Text Box 22"/>
          <p:cNvSpPr txBox="1">
            <a:spLocks noChangeArrowheads="1"/>
          </p:cNvSpPr>
          <p:nvPr/>
        </p:nvSpPr>
        <p:spPr bwMode="auto">
          <a:xfrm>
            <a:off x="117517" y="236448"/>
            <a:ext cx="863119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2400" b="1" dirty="0">
                <a:solidFill>
                  <a:srgbClr val="CC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5750" y="2814881"/>
            <a:ext cx="6316961" cy="3906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3525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908050"/>
            <a:ext cx="8640763" cy="5689600"/>
          </a:xfrm>
        </p:spPr>
        <p:txBody>
          <a:bodyPr/>
          <a:lstStyle/>
          <a:p>
            <a:pPr marL="0" indent="0" eaLnBrk="1" hangingPunct="1">
              <a:spcBef>
                <a:spcPts val="0"/>
              </a:spcBef>
              <a:buNone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     </a:t>
            </a:r>
            <a:r>
              <a:rPr lang="en-US" altLang="zh-CN" sz="20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1 Design of </a:t>
            </a:r>
            <a:r>
              <a:rPr lang="en-US" altLang="zh-CN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Q1a</a:t>
            </a:r>
          </a:p>
          <a:p>
            <a:pPr eaLnBrk="1" hangingPunct="1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Minimal distance between two aperture beam lines: </a:t>
            </a:r>
            <a:r>
              <a:rPr lang="en-US" altLang="zh-CN" sz="2000" b="1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62.71 mm</a:t>
            </a: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Outer radius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of beam pipe: </a:t>
            </a:r>
            <a:r>
              <a:rPr lang="en-US" altLang="zh-CN" sz="2000" b="1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13 or 14 mm</a:t>
            </a: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nb-NO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Leaving space </a:t>
            </a:r>
            <a:r>
              <a:rPr lang="nb-NO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for </a:t>
            </a:r>
            <a:r>
              <a:rPr lang="nb-NO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helium vessel, </a:t>
            </a:r>
            <a:r>
              <a:rPr lang="en-US" altLang="zh-CN" sz="2000" b="1" dirty="0" err="1" smtClean="0">
                <a:solidFill>
                  <a:srgbClr val="0033CC"/>
                </a:solidFill>
                <a:latin typeface="Times New Roman" panose="02020603050405020304" pitchFamily="18" charset="0"/>
              </a:rPr>
              <a:t>quadrupole</a:t>
            </a:r>
            <a:r>
              <a:rPr lang="en-US" altLang="zh-CN" sz="2000" b="1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 coil radius: 20 mm</a:t>
            </a:r>
            <a:endParaRPr lang="en-US" altLang="zh-CN" sz="2000" b="1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l"/>
            </a:pP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n"/>
            </a:pPr>
            <a:r>
              <a:rPr lang="en-US" altLang="zh-CN" sz="24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It 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</a:rPr>
              <a:t>is challenging to meet stringent design </a:t>
            </a:r>
            <a:r>
              <a:rPr lang="en-US" altLang="zh-CN" sz="24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requirement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ts val="0"/>
              </a:spcBef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High field gradient: </a:t>
            </a:r>
            <a:r>
              <a:rPr lang="en-US" altLang="zh-CN" sz="2000" b="1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142.3 T/m</a:t>
            </a:r>
          </a:p>
          <a:p>
            <a:pPr eaLnBrk="1" hangingPunct="1">
              <a:spcBef>
                <a:spcPts val="0"/>
              </a:spcBef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Magnetic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field crosstalk between two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apertures:</a:t>
            </a:r>
          </a:p>
          <a:p>
            <a:pPr marL="0" indent="0" eaLnBrk="1" hangingPunct="1">
              <a:spcBef>
                <a:spcPts val="0"/>
              </a:spcBef>
              <a:buNone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                      </a:t>
            </a:r>
            <a:r>
              <a:rPr lang="en-US" altLang="zh-CN" sz="2000" b="1" i="1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Dipole field &lt;30 </a:t>
            </a:r>
            <a:r>
              <a:rPr lang="en-US" altLang="zh-CN" sz="2000" b="1" i="1" dirty="0" err="1" smtClean="0">
                <a:solidFill>
                  <a:srgbClr val="0033CC"/>
                </a:solidFill>
                <a:latin typeface="Times New Roman" panose="02020603050405020304" pitchFamily="18" charset="0"/>
              </a:rPr>
              <a:t>Gs</a:t>
            </a:r>
            <a:r>
              <a:rPr lang="en-US" altLang="zh-CN" sz="2000" i="1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, high order field harmonics &lt;5</a:t>
            </a:r>
            <a:r>
              <a:rPr lang="en-US" altLang="zh-CN" sz="2000" i="1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×10</a:t>
            </a:r>
            <a:r>
              <a:rPr lang="en-US" altLang="zh-CN" sz="2000" i="1" baseline="30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-4</a:t>
            </a:r>
            <a:endParaRPr lang="en-US" altLang="zh-CN" sz="2000" i="1" dirty="0" smtClean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ts val="0"/>
              </a:spcBef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Limited radial space in the magnet middle:</a:t>
            </a:r>
          </a:p>
          <a:p>
            <a:pPr marL="0" indent="0" eaLnBrk="1" hangingPunct="1">
              <a:spcBef>
                <a:spcPts val="0"/>
              </a:spcBef>
              <a:buNone/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                     R: [20mm, 31.36mm], </a:t>
            </a:r>
            <a:r>
              <a:rPr lang="en-US" altLang="zh-CN" sz="24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only 11.36mm available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l"/>
            </a:pPr>
            <a:endParaRPr lang="en-US" altLang="zh-CN" sz="2000" dirty="0" smtClean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l"/>
            </a:pPr>
            <a:endParaRPr lang="en-US" altLang="zh-CN" sz="2000" dirty="0" smtClean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en-US" altLang="zh-CN" sz="1800" dirty="0" smtClean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19" name="Line 4"/>
          <p:cNvSpPr>
            <a:spLocks noChangeShapeType="1"/>
          </p:cNvSpPr>
          <p:nvPr/>
        </p:nvSpPr>
        <p:spPr bwMode="auto">
          <a:xfrm>
            <a:off x="395288" y="836613"/>
            <a:ext cx="8207375" cy="0"/>
          </a:xfrm>
          <a:prstGeom prst="line">
            <a:avLst/>
          </a:prstGeom>
          <a:noFill/>
          <a:ln w="76200">
            <a:solidFill>
              <a:srgbClr val="FF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5888"/>
            <a:ext cx="8437563" cy="581025"/>
          </a:xfrm>
        </p:spPr>
        <p:txBody>
          <a:bodyPr/>
          <a:lstStyle/>
          <a:p>
            <a:pPr eaLnBrk="1" hangingPunct="1"/>
            <a:r>
              <a:rPr lang="en-US" altLang="zh-CN" sz="2000" b="1" dirty="0" smtClean="0">
                <a:solidFill>
                  <a:srgbClr val="CC0066"/>
                </a:solidFill>
                <a:latin typeface="Times New Roman" panose="02020603050405020304" pitchFamily="18" charset="0"/>
              </a:rPr>
              <a:t>Superconducting </a:t>
            </a:r>
            <a:r>
              <a:rPr lang="en-US" altLang="zh-CN" sz="2000" b="1" dirty="0" err="1">
                <a:solidFill>
                  <a:srgbClr val="CC0066"/>
                </a:solidFill>
                <a:latin typeface="Times New Roman" panose="02020603050405020304" pitchFamily="18" charset="0"/>
              </a:rPr>
              <a:t>quadrupoles</a:t>
            </a:r>
            <a:r>
              <a:rPr lang="en-US" altLang="zh-CN" sz="2000" b="1" dirty="0">
                <a:solidFill>
                  <a:srgbClr val="CC0066"/>
                </a:solidFill>
                <a:latin typeface="Times New Roman" panose="02020603050405020304" pitchFamily="18" charset="0"/>
              </a:rPr>
              <a:t> design in CEPC high luminosity </a:t>
            </a:r>
            <a:r>
              <a:rPr lang="en-US" altLang="zh-CN" sz="2000" b="1" dirty="0" smtClean="0">
                <a:solidFill>
                  <a:srgbClr val="CC0066"/>
                </a:solidFill>
                <a:latin typeface="Times New Roman" panose="02020603050405020304" pitchFamily="18" charset="0"/>
              </a:rPr>
              <a:t>scheme</a:t>
            </a:r>
          </a:p>
        </p:txBody>
      </p:sp>
    </p:spTree>
    <p:extLst>
      <p:ext uri="{BB962C8B-B14F-4D97-AF65-F5344CB8AC3E}">
        <p14:creationId xmlns:p14="http://schemas.microsoft.com/office/powerpoint/2010/main" val="191196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908050"/>
            <a:ext cx="8640763" cy="5689600"/>
          </a:xfrm>
        </p:spPr>
        <p:txBody>
          <a:bodyPr/>
          <a:lstStyle/>
          <a:p>
            <a:pPr eaLnBrk="1" hangingPunct="1">
              <a:spcBef>
                <a:spcPts val="600"/>
              </a:spcBef>
              <a:buFont typeface="Wingdings" panose="05000000000000000000" pitchFamily="2" charset="2"/>
              <a:buChar char="n"/>
            </a:pPr>
            <a:endParaRPr lang="en-US" altLang="zh-CN" sz="2000" dirty="0" smtClean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ts val="600"/>
              </a:spcBef>
              <a:buFont typeface="Wingdings" panose="05000000000000000000" pitchFamily="2" charset="2"/>
              <a:buChar char="n"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Magnetic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design of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Q1a with 3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kinds of </a:t>
            </a:r>
            <a:r>
              <a:rPr lang="en-US" altLang="zh-CN" sz="2000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quadrupole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</a:rPr>
              <a:t> coil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structures, including </a:t>
            </a:r>
            <a:r>
              <a:rPr lang="en-US" altLang="zh-CN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cos2θ coil, CCT coil, and Serpentine </a:t>
            </a:r>
            <a:r>
              <a:rPr lang="en-US" altLang="zh-CN" sz="20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coil.</a:t>
            </a:r>
            <a:endParaRPr lang="en-US" altLang="zh-CN" sz="20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l"/>
            </a:pPr>
            <a:endParaRPr lang="en-US" altLang="zh-CN" sz="2000" dirty="0" smtClean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en-US" altLang="zh-CN" sz="1800" dirty="0" smtClean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19" name="Line 4"/>
          <p:cNvSpPr>
            <a:spLocks noChangeShapeType="1"/>
          </p:cNvSpPr>
          <p:nvPr/>
        </p:nvSpPr>
        <p:spPr bwMode="auto">
          <a:xfrm>
            <a:off x="395288" y="836613"/>
            <a:ext cx="8207375" cy="0"/>
          </a:xfrm>
          <a:prstGeom prst="line">
            <a:avLst/>
          </a:prstGeom>
          <a:noFill/>
          <a:ln w="76200">
            <a:solidFill>
              <a:srgbClr val="FF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5888"/>
            <a:ext cx="8437563" cy="581025"/>
          </a:xfrm>
        </p:spPr>
        <p:txBody>
          <a:bodyPr/>
          <a:lstStyle/>
          <a:p>
            <a:pPr eaLnBrk="1" hangingPunct="1"/>
            <a:r>
              <a:rPr lang="en-US" altLang="zh-CN" sz="2000" b="1" dirty="0">
                <a:solidFill>
                  <a:srgbClr val="CC0066"/>
                </a:solidFill>
                <a:latin typeface="Times New Roman" panose="02020603050405020304" pitchFamily="18" charset="0"/>
              </a:rPr>
              <a:t>D</a:t>
            </a:r>
            <a:r>
              <a:rPr lang="en-US" altLang="zh-CN" sz="2000" b="1" dirty="0" smtClean="0">
                <a:solidFill>
                  <a:srgbClr val="CC0066"/>
                </a:solidFill>
                <a:latin typeface="Times New Roman" panose="02020603050405020304" pitchFamily="18" charset="0"/>
              </a:rPr>
              <a:t>esign </a:t>
            </a:r>
            <a:r>
              <a:rPr lang="en-US" altLang="zh-CN" sz="2000" b="1" dirty="0">
                <a:solidFill>
                  <a:srgbClr val="CC0066"/>
                </a:solidFill>
                <a:latin typeface="Times New Roman" panose="02020603050405020304" pitchFamily="18" charset="0"/>
              </a:rPr>
              <a:t>of </a:t>
            </a:r>
            <a:r>
              <a:rPr lang="en-US" altLang="zh-CN" sz="2000" b="1" dirty="0" smtClean="0">
                <a:solidFill>
                  <a:srgbClr val="CC0066"/>
                </a:solidFill>
                <a:latin typeface="Times New Roman" panose="02020603050405020304" pitchFamily="18" charset="0"/>
              </a:rPr>
              <a:t>Q1a</a:t>
            </a:r>
          </a:p>
        </p:txBody>
      </p:sp>
      <p:pic>
        <p:nvPicPr>
          <p:cNvPr id="5" name="图片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3867814"/>
            <a:ext cx="2677693" cy="1998053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2161788"/>
            <a:ext cx="2888643" cy="140305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2472135"/>
            <a:ext cx="3240360" cy="1028873"/>
          </a:xfrm>
          <a:prstGeom prst="rect">
            <a:avLst/>
          </a:prstGeom>
        </p:spPr>
      </p:pic>
      <p:pic>
        <p:nvPicPr>
          <p:cNvPr id="9" name="Content Placeholder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3535618" y="3460945"/>
            <a:ext cx="1620366" cy="284332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2239444"/>
            <a:ext cx="3293383" cy="1464067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0636" y="3867814"/>
            <a:ext cx="2701450" cy="2029587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41078" y="5949280"/>
            <a:ext cx="1666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Cos2θ coil</a:t>
            </a:r>
          </a:p>
          <a:p>
            <a:r>
              <a:rPr lang="en-US" altLang="zh-CN" dirty="0" smtClean="0">
                <a:latin typeface="Times New Roman" panose="02020603050405020304" pitchFamily="18" charset="0"/>
              </a:rPr>
              <a:t>(</a:t>
            </a:r>
            <a:r>
              <a:rPr lang="en-US" altLang="zh-CN" dirty="0" err="1" smtClean="0">
                <a:latin typeface="Times New Roman" panose="02020603050405020304" pitchFamily="18" charset="0"/>
              </a:rPr>
              <a:t>SuperKEKB</a:t>
            </a:r>
            <a:r>
              <a:rPr lang="en-US" altLang="zh-CN" dirty="0" smtClean="0">
                <a:latin typeface="Times New Roman" panose="02020603050405020304" pitchFamily="18" charset="0"/>
              </a:rPr>
              <a:t>)</a:t>
            </a:r>
            <a:endParaRPr lang="zh-CN" altLang="en-US" dirty="0"/>
          </a:p>
        </p:txBody>
      </p:sp>
      <p:sp>
        <p:nvSpPr>
          <p:cNvPr id="12" name="文本框 11"/>
          <p:cNvSpPr txBox="1"/>
          <p:nvPr/>
        </p:nvSpPr>
        <p:spPr>
          <a:xfrm>
            <a:off x="3665711" y="5951319"/>
            <a:ext cx="1666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CCT coil</a:t>
            </a:r>
          </a:p>
          <a:p>
            <a:r>
              <a:rPr lang="en-US" altLang="zh-CN" dirty="0" smtClean="0">
                <a:latin typeface="Times New Roman" panose="02020603050405020304" pitchFamily="18" charset="0"/>
              </a:rPr>
              <a:t>(FCC-</a:t>
            </a:r>
            <a:r>
              <a:rPr lang="en-US" altLang="zh-CN" dirty="0" err="1" smtClean="0">
                <a:latin typeface="Times New Roman" panose="02020603050405020304" pitchFamily="18" charset="0"/>
              </a:rPr>
              <a:t>ee</a:t>
            </a:r>
            <a:r>
              <a:rPr lang="en-US" altLang="zh-CN" dirty="0" smtClean="0">
                <a:latin typeface="Times New Roman" panose="02020603050405020304" pitchFamily="18" charset="0"/>
              </a:rPr>
              <a:t>)</a:t>
            </a:r>
            <a:endParaRPr lang="zh-CN" altLang="en-US" dirty="0"/>
          </a:p>
        </p:txBody>
      </p:sp>
      <p:sp>
        <p:nvSpPr>
          <p:cNvPr id="13" name="文本框 12"/>
          <p:cNvSpPr txBox="1"/>
          <p:nvPr/>
        </p:nvSpPr>
        <p:spPr>
          <a:xfrm>
            <a:off x="6975709" y="5949280"/>
            <a:ext cx="1666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</a:rPr>
              <a:t>Serpentine </a:t>
            </a:r>
            <a:r>
              <a:rPr lang="en-US" altLang="zh-CN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coil</a:t>
            </a:r>
          </a:p>
          <a:p>
            <a:r>
              <a:rPr lang="en-US" altLang="zh-CN" dirty="0" smtClean="0">
                <a:latin typeface="Times New Roman" panose="02020603050405020304" pitchFamily="18" charset="0"/>
              </a:rPr>
              <a:t>    (BEPCII)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15084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908050"/>
            <a:ext cx="8640763" cy="5833318"/>
          </a:xfrm>
        </p:spPr>
        <p:txBody>
          <a:bodyPr/>
          <a:lstStyle/>
          <a:p>
            <a:pPr marL="0" indent="0" eaLnBrk="1" hangingPunct="1">
              <a:spcBef>
                <a:spcPts val="0"/>
              </a:spcBef>
              <a:buNone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     </a:t>
            </a:r>
            <a:r>
              <a:rPr lang="en-US" altLang="zh-CN" sz="20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1) </a:t>
            </a:r>
            <a:r>
              <a:rPr lang="en-US" altLang="zh-CN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Cos2θ option of Q1a</a:t>
            </a: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n"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Round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0.5mm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strand, 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</a:rPr>
              <a:t>HTS Bi-2212 </a:t>
            </a:r>
            <a:r>
              <a:rPr lang="en-US" altLang="zh-CN" sz="20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or LTS </a:t>
            </a:r>
            <a:r>
              <a:rPr lang="en-US" altLang="zh-CN" sz="2000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NbTi</a:t>
            </a:r>
            <a:endParaRPr lang="en-US" altLang="zh-CN" sz="2000" dirty="0" smtClean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l"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Two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layers cos2</a:t>
            </a:r>
            <a:r>
              <a:rPr lang="el-GR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θ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quadrupole coil using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Rutherford,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with 10 </a:t>
            </a:r>
            <a:r>
              <a:rPr lang="en-US" altLang="zh-CN" sz="2000" dirty="0" err="1">
                <a:solidFill>
                  <a:srgbClr val="0033CC"/>
                </a:solidFill>
                <a:latin typeface="Times New Roman" panose="02020603050405020304" pitchFamily="18" charset="0"/>
              </a:rPr>
              <a:t>NbTi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 strands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.</a:t>
            </a: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l"/>
            </a:pPr>
            <a:r>
              <a:rPr lang="en-US" altLang="zh-CN" sz="20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The 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</a:rPr>
              <a:t>inner diameter of the coil is </a:t>
            </a:r>
            <a:r>
              <a:rPr lang="en-US" altLang="zh-CN" sz="20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40mm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l"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Single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aperture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cross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section is optimized with four coil blocks in two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layers.</a:t>
            </a: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l"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Width of the cable is 2.5mm, 21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turns in each pole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.</a:t>
            </a: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marL="0" indent="0" eaLnBrk="1" hangingPunct="1">
              <a:spcBef>
                <a:spcPts val="600"/>
              </a:spcBef>
              <a:buNone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       </a:t>
            </a:r>
            <a:r>
              <a:rPr lang="en-US" altLang="zh-CN" sz="2400" dirty="0" smtClean="0">
                <a:solidFill>
                  <a:srgbClr val="FF00FF"/>
                </a:solidFill>
                <a:latin typeface="Times New Roman" panose="02020603050405020304" pitchFamily="18" charset="0"/>
              </a:rPr>
              <a:t>Option 1: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4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Iron free design</a:t>
            </a:r>
            <a:endParaRPr lang="en-US" altLang="zh-CN" sz="1800" dirty="0" smtClean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en-US" altLang="zh-CN" sz="1800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en-US" altLang="zh-CN" sz="1800" dirty="0" smtClean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en-US" altLang="zh-CN" sz="1800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en-US" altLang="zh-CN" sz="1800" dirty="0" smtClean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en-US" altLang="zh-CN" sz="1800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en-US" altLang="zh-CN" sz="1800" dirty="0" smtClean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en-US" altLang="zh-CN" sz="1800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en-US" altLang="zh-CN" sz="1800" dirty="0" smtClean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en-US" altLang="zh-CN" sz="1800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ts val="600"/>
              </a:spcBef>
              <a:buFont typeface="Wingdings" panose="05000000000000000000" pitchFamily="2" charset="2"/>
              <a:buChar char="p"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Field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crosstalk between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two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apertures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introduces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dipole field,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&gt;1000 </a:t>
            </a:r>
            <a:r>
              <a:rPr lang="en-US" altLang="zh-CN" sz="2000" dirty="0" err="1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Gs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p"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Cannot meet all design requirements: </a:t>
            </a:r>
            <a:r>
              <a:rPr lang="en-US" altLang="zh-CN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dipole and high order field harmonics </a:t>
            </a:r>
          </a:p>
          <a:p>
            <a:pPr marL="0" indent="0" eaLnBrk="1" hangingPunct="1">
              <a:spcBef>
                <a:spcPct val="0"/>
              </a:spcBef>
              <a:buNone/>
            </a:pPr>
            <a:r>
              <a:rPr lang="en-US" altLang="zh-CN" sz="18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(</a:t>
            </a:r>
            <a:r>
              <a:rPr lang="en-US" altLang="zh-CN" sz="18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anti-symmetric </a:t>
            </a:r>
            <a:r>
              <a:rPr lang="en-US" altLang="zh-CN" sz="1800" dirty="0">
                <a:solidFill>
                  <a:srgbClr val="0033CC"/>
                </a:solidFill>
                <a:latin typeface="Times New Roman" panose="02020603050405020304" pitchFamily="18" charset="0"/>
              </a:rPr>
              <a:t>coil, add corrector </a:t>
            </a:r>
            <a:r>
              <a:rPr lang="en-US" altLang="zh-CN" sz="18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coil, etc.) </a:t>
            </a:r>
            <a:endParaRPr lang="en-US" altLang="zh-CN" sz="1800" dirty="0" smtClean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19" name="Line 4"/>
          <p:cNvSpPr>
            <a:spLocks noChangeShapeType="1"/>
          </p:cNvSpPr>
          <p:nvPr/>
        </p:nvSpPr>
        <p:spPr bwMode="auto">
          <a:xfrm>
            <a:off x="395288" y="836613"/>
            <a:ext cx="8207375" cy="0"/>
          </a:xfrm>
          <a:prstGeom prst="line">
            <a:avLst/>
          </a:prstGeom>
          <a:noFill/>
          <a:ln w="76200">
            <a:solidFill>
              <a:srgbClr val="FF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5888"/>
            <a:ext cx="8437563" cy="581025"/>
          </a:xfrm>
        </p:spPr>
        <p:txBody>
          <a:bodyPr/>
          <a:lstStyle/>
          <a:p>
            <a:pPr eaLnBrk="1" hangingPunct="1"/>
            <a:r>
              <a:rPr lang="en-US" altLang="zh-CN" sz="2000" b="1" dirty="0" smtClean="0">
                <a:solidFill>
                  <a:srgbClr val="CC0066"/>
                </a:solidFill>
                <a:latin typeface="Times New Roman" panose="02020603050405020304" pitchFamily="18" charset="0"/>
              </a:rPr>
              <a:t>Design </a:t>
            </a:r>
            <a:r>
              <a:rPr lang="en-US" altLang="zh-CN" sz="2000" b="1" dirty="0">
                <a:solidFill>
                  <a:srgbClr val="CC0066"/>
                </a:solidFill>
                <a:latin typeface="Times New Roman" panose="02020603050405020304" pitchFamily="18" charset="0"/>
              </a:rPr>
              <a:t>of Q1a</a:t>
            </a:r>
            <a:endParaRPr lang="en-US" altLang="zh-CN" sz="2000" b="1" dirty="0" smtClean="0">
              <a:solidFill>
                <a:srgbClr val="CC0066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0" name="图片 9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573016"/>
            <a:ext cx="2393950" cy="219646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图片 1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671" y="4077072"/>
            <a:ext cx="5904942" cy="136815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39798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908050"/>
            <a:ext cx="8640763" cy="5689600"/>
          </a:xfrm>
        </p:spPr>
        <p:txBody>
          <a:bodyPr/>
          <a:lstStyle/>
          <a:p>
            <a:pPr marL="0" indent="0" eaLnBrk="1" hangingPunct="1">
              <a:spcBef>
                <a:spcPts val="0"/>
              </a:spcBef>
              <a:buNone/>
            </a:pPr>
            <a:r>
              <a:rPr lang="en-US" altLang="zh-CN" sz="20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     </a:t>
            </a:r>
            <a:r>
              <a:rPr lang="en-US" altLang="zh-CN" sz="2000" dirty="0" smtClean="0">
                <a:solidFill>
                  <a:srgbClr val="FF00FF"/>
                </a:solidFill>
                <a:latin typeface="Times New Roman" panose="02020603050405020304" pitchFamily="18" charset="0"/>
              </a:rPr>
              <a:t>Option 2: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  </a:t>
            </a:r>
            <a:r>
              <a:rPr lang="en-US" altLang="zh-CN" sz="20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With iron design</a:t>
            </a:r>
            <a:endParaRPr lang="en-US" altLang="zh-CN" sz="20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n"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I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ron yoke </a:t>
            </a:r>
            <a:r>
              <a:rPr lang="en-US" altLang="zh-CN" sz="2000" dirty="0" err="1" smtClean="0">
                <a:solidFill>
                  <a:srgbClr val="0033CC"/>
                </a:solidFill>
                <a:latin typeface="Times New Roman" panose="02020603050405020304" pitchFamily="18" charset="0"/>
              </a:rPr>
              <a:t>FeCoV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with high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saturation field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is added outside the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coil,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to enhance the field gradient, reduce the coil excitation current, and shield the field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crosstalk</a:t>
            </a: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n"/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Not enough space to place two single apertures side by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side</a:t>
            </a: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Compact design: 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</a:rPr>
              <a:t>Iron core in the middle part is shared by two </a:t>
            </a:r>
            <a:r>
              <a:rPr lang="en-US" altLang="zh-CN" sz="20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apertures</a:t>
            </a:r>
            <a:endParaRPr lang="en-US" altLang="zh-CN" sz="20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n"/>
            </a:pPr>
            <a:endParaRPr lang="en-US" altLang="zh-CN" sz="2000" dirty="0" smtClean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n"/>
            </a:pP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n"/>
            </a:pPr>
            <a:endParaRPr lang="en-US" altLang="zh-CN" sz="2000" dirty="0" smtClean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n"/>
            </a:pP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n"/>
            </a:pPr>
            <a:endParaRPr lang="en-US" altLang="zh-CN" sz="2000" dirty="0" smtClean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n"/>
            </a:pP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n"/>
            </a:pPr>
            <a:endParaRPr lang="en-US" altLang="zh-CN" sz="2000" dirty="0" smtClean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n"/>
            </a:pP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n"/>
            </a:pP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marL="0" indent="0" eaLnBrk="1" hangingPunct="1">
              <a:spcBef>
                <a:spcPts val="0"/>
              </a:spcBef>
              <a:buNone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       </a:t>
            </a:r>
            <a:endParaRPr lang="en-US" altLang="zh-CN" sz="1800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en-US" altLang="zh-CN" sz="1800" dirty="0" smtClean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en-US" altLang="zh-CN" sz="1800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en-US" altLang="zh-CN" sz="1800" dirty="0" smtClean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en-US" altLang="zh-CN" sz="1800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en-US" altLang="zh-CN" sz="1800" dirty="0" smtClean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en-US" altLang="zh-CN" sz="1800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en-US" altLang="zh-CN" sz="1800" dirty="0" smtClean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19" name="Line 4"/>
          <p:cNvSpPr>
            <a:spLocks noChangeShapeType="1"/>
          </p:cNvSpPr>
          <p:nvPr/>
        </p:nvSpPr>
        <p:spPr bwMode="auto">
          <a:xfrm>
            <a:off x="395288" y="836613"/>
            <a:ext cx="8207375" cy="0"/>
          </a:xfrm>
          <a:prstGeom prst="line">
            <a:avLst/>
          </a:prstGeom>
          <a:noFill/>
          <a:ln w="76200">
            <a:solidFill>
              <a:srgbClr val="FF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5888"/>
            <a:ext cx="8437563" cy="581025"/>
          </a:xfrm>
        </p:spPr>
        <p:txBody>
          <a:bodyPr/>
          <a:lstStyle/>
          <a:p>
            <a:pPr eaLnBrk="1" hangingPunct="1"/>
            <a:r>
              <a:rPr lang="en-US" altLang="zh-CN" sz="2000" b="1" dirty="0">
                <a:solidFill>
                  <a:srgbClr val="CC0066"/>
                </a:solidFill>
                <a:latin typeface="Times New Roman" panose="02020603050405020304" pitchFamily="18" charset="0"/>
              </a:rPr>
              <a:t>Design of Q1a</a:t>
            </a:r>
            <a:endParaRPr lang="en-US" altLang="zh-CN" sz="2000" b="1" dirty="0" smtClean="0">
              <a:solidFill>
                <a:srgbClr val="CC0066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356992"/>
            <a:ext cx="4110570" cy="2220849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9741" y="3254961"/>
            <a:ext cx="3686353" cy="2424909"/>
          </a:xfrm>
          <a:prstGeom prst="rect">
            <a:avLst/>
          </a:prstGeom>
        </p:spPr>
      </p:pic>
      <p:sp>
        <p:nvSpPr>
          <p:cNvPr id="11" name="右箭头 10"/>
          <p:cNvSpPr/>
          <p:nvPr/>
        </p:nvSpPr>
        <p:spPr>
          <a:xfrm>
            <a:off x="4313315" y="4228028"/>
            <a:ext cx="936104" cy="432048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356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836712"/>
            <a:ext cx="8640763" cy="5689600"/>
          </a:xfrm>
        </p:spPr>
        <p:txBody>
          <a:bodyPr/>
          <a:lstStyle/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l"/>
            </a:pPr>
            <a:r>
              <a:rPr lang="en-GB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The </a:t>
            </a:r>
            <a:r>
              <a:rPr lang="en-GB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field harmonics as a result of field crosstalk is smaller than </a:t>
            </a:r>
            <a:r>
              <a:rPr lang="en-GB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1×10</a:t>
            </a:r>
            <a:r>
              <a:rPr lang="en-GB" altLang="zh-CN" sz="2000" baseline="30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-4</a:t>
            </a:r>
            <a:r>
              <a:rPr lang="en-GB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. </a:t>
            </a:r>
            <a:endParaRPr lang="en-GB" altLang="zh-CN" sz="2000" dirty="0" smtClean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l"/>
            </a:pPr>
            <a:r>
              <a:rPr lang="en-GB" altLang="zh-CN" sz="2000" b="1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Dipole field at aperture </a:t>
            </a:r>
            <a:r>
              <a:rPr lang="en-GB" altLang="zh-CN" sz="2000" b="1" dirty="0" err="1" smtClean="0">
                <a:solidFill>
                  <a:srgbClr val="0033CC"/>
                </a:solidFill>
                <a:latin typeface="Times New Roman" panose="02020603050405020304" pitchFamily="18" charset="0"/>
              </a:rPr>
              <a:t>center</a:t>
            </a:r>
            <a:r>
              <a:rPr lang="en-GB" altLang="zh-CN" sz="2000" b="1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 is smaller than 20 </a:t>
            </a:r>
            <a:r>
              <a:rPr lang="en-GB" altLang="zh-CN" sz="2000" b="1" dirty="0" err="1" smtClean="0">
                <a:solidFill>
                  <a:srgbClr val="0033CC"/>
                </a:solidFill>
                <a:latin typeface="Times New Roman" panose="02020603050405020304" pitchFamily="18" charset="0"/>
              </a:rPr>
              <a:t>Gs</a:t>
            </a:r>
            <a:r>
              <a:rPr lang="en-GB" altLang="zh-CN" sz="2000" b="1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.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Compared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with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iron-free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design, the excitation current is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reduced to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2020A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@4.2K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n"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Double aperture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cos2</a:t>
            </a:r>
            <a:r>
              <a:rPr lang="el-GR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θ </a:t>
            </a:r>
            <a:r>
              <a:rPr lang="en-US" altLang="zh-CN" sz="2000" dirty="0" err="1" smtClean="0">
                <a:solidFill>
                  <a:srgbClr val="0033CC"/>
                </a:solidFill>
                <a:latin typeface="Times New Roman" panose="02020603050405020304" pitchFamily="18" charset="0"/>
              </a:rPr>
              <a:t>quadrupole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 with 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</a:rPr>
              <a:t>iron yoke shared by two apertures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, with crossing angle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33mrad.  </a:t>
            </a:r>
            <a:r>
              <a:rPr lang="en-US" altLang="zh-CN" sz="2000" b="1" dirty="0" smtClean="0">
                <a:solidFill>
                  <a:srgbClr val="FF00FF"/>
                </a:solidFill>
                <a:latin typeface="Times New Roman" panose="02020603050405020304" pitchFamily="18" charset="0"/>
              </a:rPr>
              <a:t>Meet all requirements.</a:t>
            </a: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l"/>
            </a:pP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l"/>
            </a:pPr>
            <a:endParaRPr lang="en-US" altLang="zh-CN" sz="20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l"/>
            </a:pPr>
            <a:endParaRPr lang="en-US" altLang="zh-CN" sz="2000" dirty="0" smtClean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en-US" altLang="zh-CN" sz="1800" dirty="0" smtClean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19" name="Line 4"/>
          <p:cNvSpPr>
            <a:spLocks noChangeShapeType="1"/>
          </p:cNvSpPr>
          <p:nvPr/>
        </p:nvSpPr>
        <p:spPr bwMode="auto">
          <a:xfrm>
            <a:off x="395288" y="836613"/>
            <a:ext cx="8207375" cy="0"/>
          </a:xfrm>
          <a:prstGeom prst="line">
            <a:avLst/>
          </a:prstGeom>
          <a:noFill/>
          <a:ln w="76200">
            <a:solidFill>
              <a:srgbClr val="FF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F437D1-81F7-4AD7-A431-028721C0C646}" type="slidenum">
              <a:rPr lang="en-US" altLang="zh-CN" smtClean="0"/>
              <a:pPr>
                <a:defRPr/>
              </a:pPr>
              <a:t>9</a:t>
            </a:fld>
            <a:endParaRPr lang="en-US" altLang="zh-CN"/>
          </a:p>
        </p:txBody>
      </p:sp>
      <p:sp>
        <p:nvSpPr>
          <p:cNvPr id="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1" y="115888"/>
            <a:ext cx="7571184" cy="581025"/>
          </a:xfrm>
        </p:spPr>
        <p:txBody>
          <a:bodyPr/>
          <a:lstStyle/>
          <a:p>
            <a:pPr eaLnBrk="1" hangingPunct="1"/>
            <a:r>
              <a:rPr lang="en-US" altLang="zh-CN" sz="2000" b="1" dirty="0" smtClean="0">
                <a:solidFill>
                  <a:srgbClr val="CC0066"/>
                </a:solidFill>
                <a:latin typeface="Times New Roman" panose="02020603050405020304" pitchFamily="18" charset="0"/>
              </a:rPr>
              <a:t>Q1a </a:t>
            </a:r>
            <a:r>
              <a:rPr lang="en-US" altLang="zh-CN" sz="2000" b="1" dirty="0">
                <a:solidFill>
                  <a:srgbClr val="CC0066"/>
                </a:solidFill>
                <a:latin typeface="Times New Roman" panose="02020603050405020304" pitchFamily="18" charset="0"/>
              </a:rPr>
              <a:t>design </a:t>
            </a:r>
            <a:r>
              <a:rPr lang="en-US" altLang="zh-CN" sz="2000" b="1" dirty="0" smtClean="0">
                <a:solidFill>
                  <a:srgbClr val="CC0066"/>
                </a:solidFill>
                <a:latin typeface="Times New Roman" panose="02020603050405020304" pitchFamily="18" charset="0"/>
              </a:rPr>
              <a:t>with iron</a:t>
            </a:r>
          </a:p>
        </p:txBody>
      </p:sp>
      <p:pic>
        <p:nvPicPr>
          <p:cNvPr id="11" name="图片 10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8899" y="4509120"/>
            <a:ext cx="2617477" cy="2294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图片 1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3392" y="2411056"/>
            <a:ext cx="2160240" cy="20959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图片 1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9060" y="2492896"/>
            <a:ext cx="2748280" cy="19380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图片 15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2290" y="4629539"/>
            <a:ext cx="2042795" cy="201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274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39807" y="908720"/>
            <a:ext cx="8570913" cy="4681190"/>
          </a:xfrm>
        </p:spPr>
        <p:txBody>
          <a:bodyPr/>
          <a:lstStyle/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n"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0.5mm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round wire, HTS Bi-2212 or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LTS </a:t>
            </a:r>
            <a:r>
              <a:rPr lang="en-US" altLang="zh-CN" sz="2000" dirty="0" err="1" smtClean="0">
                <a:solidFill>
                  <a:srgbClr val="0033CC"/>
                </a:solidFill>
                <a:latin typeface="Times New Roman" panose="02020603050405020304" pitchFamily="18" charset="0"/>
              </a:rPr>
              <a:t>NbTi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.</a:t>
            </a: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l"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Two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layers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CCT </a:t>
            </a:r>
            <a:r>
              <a:rPr lang="en-US" altLang="zh-CN" sz="2000" dirty="0" err="1" smtClean="0">
                <a:solidFill>
                  <a:srgbClr val="0033CC"/>
                </a:solidFill>
                <a:latin typeface="Times New Roman" panose="02020603050405020304" pitchFamily="18" charset="0"/>
              </a:rPr>
              <a:t>quadrupole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 coil. 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</a:rPr>
              <a:t>The inner </a:t>
            </a:r>
            <a:r>
              <a:rPr lang="en-US" altLang="zh-CN" sz="20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radius 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</a:rPr>
              <a:t>of the </a:t>
            </a:r>
            <a:r>
              <a:rPr lang="en-US" altLang="zh-CN" sz="20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spar 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</a:rPr>
              <a:t>is </a:t>
            </a:r>
            <a:r>
              <a:rPr lang="en-US" altLang="zh-CN" sz="20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20mm.</a:t>
            </a: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l"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Groove on the spar: 1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×2.5mm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; 10 wires in a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groove.</a:t>
            </a:r>
            <a:endParaRPr lang="en-US" altLang="zh-CN" sz="2000" dirty="0" smtClean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l"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Conductor canted angle: </a:t>
            </a:r>
            <a:r>
              <a:rPr lang="en-US" altLang="zh-CN" sz="20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30 deg.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Excitation current: 324A.</a:t>
            </a: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l"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Field gradient is calculated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using theoretical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formula, and OPERA-3D.</a:t>
            </a: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 integrated </a:t>
            </a:r>
            <a:r>
              <a:rPr lang="en-US" altLang="zh-CN" sz="2000" dirty="0" err="1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multipole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field in single aperture is smaller than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1×10</a:t>
            </a:r>
            <a:r>
              <a:rPr lang="en-US" altLang="zh-CN" sz="2000" baseline="30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-4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sz="2000" dirty="0" smtClean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en-US" altLang="zh-CN" sz="1800" dirty="0" smtClean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19" name="Line 4"/>
          <p:cNvSpPr>
            <a:spLocks noChangeShapeType="1"/>
          </p:cNvSpPr>
          <p:nvPr/>
        </p:nvSpPr>
        <p:spPr bwMode="auto">
          <a:xfrm>
            <a:off x="395288" y="836613"/>
            <a:ext cx="8207375" cy="0"/>
          </a:xfrm>
          <a:prstGeom prst="line">
            <a:avLst/>
          </a:prstGeom>
          <a:noFill/>
          <a:ln w="76200">
            <a:solidFill>
              <a:srgbClr val="FF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5888"/>
            <a:ext cx="8437563" cy="581025"/>
          </a:xfrm>
        </p:spPr>
        <p:txBody>
          <a:bodyPr/>
          <a:lstStyle/>
          <a:p>
            <a:pPr eaLnBrk="1" hangingPunct="1"/>
            <a:r>
              <a:rPr lang="en-US" altLang="zh-CN" sz="2000" b="1" dirty="0" smtClean="0">
                <a:solidFill>
                  <a:srgbClr val="CC0066"/>
                </a:solidFill>
                <a:latin typeface="Times New Roman" panose="02020603050405020304" pitchFamily="18" charset="0"/>
              </a:rPr>
              <a:t>2) CCT </a:t>
            </a:r>
            <a:r>
              <a:rPr lang="en-US" altLang="zh-CN" sz="2000" b="1" dirty="0">
                <a:solidFill>
                  <a:srgbClr val="CC0066"/>
                </a:solidFill>
                <a:latin typeface="Times New Roman" panose="02020603050405020304" pitchFamily="18" charset="0"/>
              </a:rPr>
              <a:t>option of </a:t>
            </a:r>
            <a:r>
              <a:rPr lang="en-US" altLang="zh-CN" sz="2000" b="1" dirty="0" smtClean="0">
                <a:solidFill>
                  <a:srgbClr val="CC0066"/>
                </a:solidFill>
                <a:latin typeface="Times New Roman" panose="02020603050405020304" pitchFamily="18" charset="0"/>
              </a:rPr>
              <a:t>Q1a</a:t>
            </a:r>
          </a:p>
        </p:txBody>
      </p:sp>
      <p:pic>
        <p:nvPicPr>
          <p:cNvPr id="15" name="图片 1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780928"/>
            <a:ext cx="2878535" cy="20162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图片 1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9123" y="4796138"/>
            <a:ext cx="3240360" cy="208823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4293096"/>
            <a:ext cx="2530332" cy="2369959"/>
          </a:xfrm>
          <a:prstGeom prst="rect">
            <a:avLst/>
          </a:prstGeom>
        </p:spPr>
      </p:pic>
      <p:pic>
        <p:nvPicPr>
          <p:cNvPr id="9" name="图片 8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998" y="3076247"/>
            <a:ext cx="5274310" cy="112966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图片 9"/>
          <p:cNvPicPr/>
          <p:nvPr/>
        </p:nvPicPr>
        <p:blipFill>
          <a:blip r:embed="rId6"/>
          <a:stretch>
            <a:fillRect/>
          </a:stretch>
        </p:blipFill>
        <p:spPr>
          <a:xfrm>
            <a:off x="457200" y="4790791"/>
            <a:ext cx="969734" cy="1440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348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39807" y="908720"/>
            <a:ext cx="8570913" cy="4681190"/>
          </a:xfrm>
        </p:spPr>
        <p:txBody>
          <a:bodyPr/>
          <a:lstStyle/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n"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0.5mm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round wire, HTS Bi-2212 or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LTS </a:t>
            </a:r>
            <a:r>
              <a:rPr lang="en-US" altLang="zh-CN" sz="2000" dirty="0" err="1" smtClean="0">
                <a:solidFill>
                  <a:srgbClr val="0033CC"/>
                </a:solidFill>
                <a:latin typeface="Times New Roman" panose="02020603050405020304" pitchFamily="18" charset="0"/>
              </a:rPr>
              <a:t>NbTi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.</a:t>
            </a: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l"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8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layers Serpentine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quadrupole coil. 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</a:rPr>
              <a:t>The inner </a:t>
            </a:r>
            <a:r>
              <a:rPr lang="en-US" altLang="zh-CN" sz="20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radius 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</a:rPr>
              <a:t>of the </a:t>
            </a:r>
            <a:r>
              <a:rPr lang="en-US" altLang="zh-CN" sz="20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coil 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</a:rPr>
              <a:t>is </a:t>
            </a:r>
            <a:r>
              <a:rPr lang="en-US" altLang="zh-CN" sz="20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20mm.</a:t>
            </a:r>
            <a:endParaRPr lang="en-US" altLang="zh-CN" sz="2000" dirty="0" smtClean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l"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2D calculation, each </a:t>
            </a:r>
            <a:r>
              <a:rPr lang="en-US" altLang="zh-CN" sz="2000" dirty="0" err="1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multipole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field in single aperture is smaller than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1×10</a:t>
            </a:r>
            <a:r>
              <a:rPr lang="en-US" altLang="zh-CN" sz="2000" baseline="30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-4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l"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Excitation current: 334A (with iron)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en-US" altLang="zh-CN" sz="1800" dirty="0" smtClean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19" name="Line 4"/>
          <p:cNvSpPr>
            <a:spLocks noChangeShapeType="1"/>
          </p:cNvSpPr>
          <p:nvPr/>
        </p:nvSpPr>
        <p:spPr bwMode="auto">
          <a:xfrm>
            <a:off x="395288" y="836613"/>
            <a:ext cx="8207375" cy="0"/>
          </a:xfrm>
          <a:prstGeom prst="line">
            <a:avLst/>
          </a:prstGeom>
          <a:noFill/>
          <a:ln w="76200">
            <a:solidFill>
              <a:srgbClr val="FF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5888"/>
            <a:ext cx="8437563" cy="581025"/>
          </a:xfrm>
        </p:spPr>
        <p:txBody>
          <a:bodyPr/>
          <a:lstStyle/>
          <a:p>
            <a:pPr eaLnBrk="1" hangingPunct="1"/>
            <a:r>
              <a:rPr lang="en-US" altLang="zh-CN" sz="2000" b="1" dirty="0" smtClean="0">
                <a:solidFill>
                  <a:srgbClr val="CC0066"/>
                </a:solidFill>
                <a:latin typeface="Times New Roman" panose="02020603050405020304" pitchFamily="18" charset="0"/>
              </a:rPr>
              <a:t>3</a:t>
            </a:r>
            <a:r>
              <a:rPr lang="en-US" altLang="zh-CN" sz="2000" b="1" dirty="0">
                <a:solidFill>
                  <a:srgbClr val="CC0066"/>
                </a:solidFill>
                <a:latin typeface="Times New Roman" panose="02020603050405020304" pitchFamily="18" charset="0"/>
              </a:rPr>
              <a:t>) Serpentine option of </a:t>
            </a:r>
            <a:r>
              <a:rPr lang="en-US" altLang="zh-CN" sz="2000" b="1" dirty="0" smtClean="0">
                <a:solidFill>
                  <a:srgbClr val="CC0066"/>
                </a:solidFill>
                <a:latin typeface="Times New Roman" panose="02020603050405020304" pitchFamily="18" charset="0"/>
              </a:rPr>
              <a:t>Q1a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231" y="2276872"/>
            <a:ext cx="3847872" cy="2072779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1769" y="2290259"/>
            <a:ext cx="3744416" cy="208601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55" y="4673076"/>
            <a:ext cx="4409024" cy="197788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6040" y="4648537"/>
            <a:ext cx="4464496" cy="1882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6819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908050"/>
            <a:ext cx="8692808" cy="5949950"/>
          </a:xfrm>
        </p:spPr>
        <p:txBody>
          <a:bodyPr/>
          <a:lstStyle/>
          <a:p>
            <a:pPr marL="0" indent="0" eaLnBrk="1" hangingPunct="1">
              <a:spcBef>
                <a:spcPts val="0"/>
              </a:spcBef>
              <a:buNone/>
            </a:pPr>
            <a:r>
              <a:rPr lang="en-US" altLang="zh-CN" sz="20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 1</a:t>
            </a:r>
            <a:r>
              <a:rPr lang="en-US" altLang="zh-CN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) </a:t>
            </a:r>
            <a:r>
              <a:rPr lang="en-US" altLang="zh-CN" sz="20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Comparison </a:t>
            </a:r>
            <a:r>
              <a:rPr lang="en-US" altLang="zh-CN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of three design options of Q1a </a:t>
            </a:r>
            <a:r>
              <a:rPr lang="en-US" altLang="zh-CN" sz="2000" b="1" dirty="0" smtClean="0">
                <a:latin typeface="Times New Roman" panose="02020603050405020304" pitchFamily="18" charset="0"/>
              </a:rPr>
              <a:t>(142.3T/m, </a:t>
            </a:r>
            <a:r>
              <a:rPr lang="en-US" altLang="zh-CN" sz="2000" b="1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no iron</a:t>
            </a:r>
            <a:r>
              <a:rPr lang="en-US" altLang="zh-CN" sz="2000" b="1" dirty="0" smtClean="0">
                <a:latin typeface="Times New Roman" panose="02020603050405020304" pitchFamily="18" charset="0"/>
              </a:rPr>
              <a:t>)</a:t>
            </a:r>
            <a:endParaRPr lang="en-US" altLang="zh-CN" sz="2000" b="1" dirty="0">
              <a:latin typeface="Times New Roman" panose="02020603050405020304" pitchFamily="18" charset="0"/>
            </a:endParaRP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n"/>
            </a:pP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l"/>
            </a:pPr>
            <a:endParaRPr lang="en-US" altLang="zh-CN" sz="2000" dirty="0" smtClean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l"/>
            </a:pPr>
            <a:endParaRPr lang="en-US" altLang="zh-CN" sz="2000" dirty="0" smtClean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l"/>
            </a:pP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l"/>
            </a:pPr>
            <a:endParaRPr lang="en-US" altLang="zh-CN" sz="2000" dirty="0" smtClean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l"/>
            </a:pP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l"/>
            </a:pPr>
            <a:endParaRPr lang="en-US" altLang="zh-CN" sz="2000" dirty="0" smtClean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marL="0" indent="0" eaLnBrk="1" hangingPunct="1">
              <a:spcBef>
                <a:spcPts val="0"/>
              </a:spcBef>
              <a:buNone/>
            </a:pPr>
            <a:r>
              <a:rPr lang="en-US" altLang="zh-CN" sz="20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2) Comparison </a:t>
            </a:r>
            <a:r>
              <a:rPr lang="en-US" altLang="zh-CN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of three design options of Q1a </a:t>
            </a:r>
            <a:r>
              <a:rPr lang="en-US" altLang="zh-CN" sz="2000" b="1" dirty="0">
                <a:latin typeface="Times New Roman" panose="02020603050405020304" pitchFamily="18" charset="0"/>
              </a:rPr>
              <a:t>(142.3T/m, </a:t>
            </a:r>
            <a:r>
              <a:rPr lang="en-US" altLang="zh-CN" sz="2000" b="1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with </a:t>
            </a:r>
            <a:r>
              <a:rPr lang="en-US" altLang="zh-CN" sz="2000" b="1" dirty="0">
                <a:solidFill>
                  <a:srgbClr val="0033CC"/>
                </a:solidFill>
                <a:latin typeface="Times New Roman" panose="02020603050405020304" pitchFamily="18" charset="0"/>
              </a:rPr>
              <a:t>iron</a:t>
            </a:r>
            <a:r>
              <a:rPr lang="en-US" altLang="zh-CN" sz="2000" b="1" dirty="0">
                <a:latin typeface="Times New Roman" panose="02020603050405020304" pitchFamily="18" charset="0"/>
              </a:rPr>
              <a:t>)</a:t>
            </a: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l"/>
            </a:pP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l"/>
            </a:pPr>
            <a:endParaRPr lang="en-US" altLang="zh-CN" sz="2000" dirty="0" smtClean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l"/>
            </a:pP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l"/>
            </a:pPr>
            <a:endParaRPr lang="en-US" altLang="zh-CN" sz="2000" dirty="0" smtClean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l"/>
            </a:pPr>
            <a:endParaRPr lang="en-US" altLang="zh-CN" sz="2000" dirty="0" smtClean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en-US" altLang="zh-CN" sz="1800" dirty="0" smtClean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comparison, Cos2θ coil has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lower current,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lower peak field, and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lower current density.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</a:rPr>
              <a:t>Cos2θ coil as baseline design, CCT </a:t>
            </a:r>
            <a:r>
              <a:rPr lang="en-US" altLang="zh-CN" sz="20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and Serpentine 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</a:rPr>
              <a:t>coil </a:t>
            </a:r>
            <a:r>
              <a:rPr lang="en-US" altLang="zh-CN" sz="20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as 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</a:rPr>
              <a:t>alternative design.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en-US" altLang="zh-CN" sz="1800" dirty="0" smtClean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19" name="Line 4"/>
          <p:cNvSpPr>
            <a:spLocks noChangeShapeType="1"/>
          </p:cNvSpPr>
          <p:nvPr/>
        </p:nvSpPr>
        <p:spPr bwMode="auto">
          <a:xfrm>
            <a:off x="395288" y="836613"/>
            <a:ext cx="8207375" cy="0"/>
          </a:xfrm>
          <a:prstGeom prst="line">
            <a:avLst/>
          </a:prstGeom>
          <a:noFill/>
          <a:ln w="76200">
            <a:solidFill>
              <a:srgbClr val="FF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5888"/>
            <a:ext cx="8437563" cy="581025"/>
          </a:xfrm>
        </p:spPr>
        <p:txBody>
          <a:bodyPr/>
          <a:lstStyle/>
          <a:p>
            <a:pPr eaLnBrk="1" hangingPunct="1"/>
            <a:r>
              <a:rPr lang="en-US" altLang="zh-CN" sz="2000" b="1" dirty="0" smtClean="0">
                <a:solidFill>
                  <a:srgbClr val="CC0066"/>
                </a:solidFill>
                <a:latin typeface="Times New Roman" panose="02020603050405020304" pitchFamily="18" charset="0"/>
              </a:rPr>
              <a:t>Comparison </a:t>
            </a:r>
            <a:r>
              <a:rPr lang="en-US" altLang="zh-CN" sz="2000" b="1" dirty="0">
                <a:solidFill>
                  <a:srgbClr val="CC0066"/>
                </a:solidFill>
                <a:latin typeface="Times New Roman" panose="02020603050405020304" pitchFamily="18" charset="0"/>
              </a:rPr>
              <a:t>of </a:t>
            </a:r>
            <a:r>
              <a:rPr lang="en-US" altLang="zh-CN" sz="2000" b="1" dirty="0" smtClean="0">
                <a:solidFill>
                  <a:srgbClr val="CC0066"/>
                </a:solidFill>
                <a:latin typeface="Times New Roman" panose="02020603050405020304" pitchFamily="18" charset="0"/>
              </a:rPr>
              <a:t>three </a:t>
            </a:r>
            <a:r>
              <a:rPr lang="en-US" altLang="zh-CN" sz="2000" b="1" dirty="0">
                <a:solidFill>
                  <a:srgbClr val="CC0066"/>
                </a:solidFill>
                <a:latin typeface="Times New Roman" panose="02020603050405020304" pitchFamily="18" charset="0"/>
              </a:rPr>
              <a:t>design options of Q1a </a:t>
            </a: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136946"/>
              </p:ext>
            </p:extLst>
          </p:nvPr>
        </p:nvGraphicFramePr>
        <p:xfrm>
          <a:off x="524434" y="1340768"/>
          <a:ext cx="8492224" cy="17703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11462"/>
                <a:gridCol w="1834041"/>
                <a:gridCol w="1610154"/>
                <a:gridCol w="1936567"/>
              </a:tblGrid>
              <a:tr h="314217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Q1a option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Cos2θ coil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CCT coil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Serpentine coil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549879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Excitation current in strand (A)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265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472.5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480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549879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Current density Je on wire (A/mm</a:t>
                      </a:r>
                      <a:r>
                        <a:rPr lang="en-US" altLang="zh-CN" sz="1600" b="0" baseline="30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1350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2406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2445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14217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Peak field in coil (T)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3.6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4.3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4.2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5377291"/>
              </p:ext>
            </p:extLst>
          </p:nvPr>
        </p:nvGraphicFramePr>
        <p:xfrm>
          <a:off x="423752" y="3752850"/>
          <a:ext cx="8445859" cy="15833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17142"/>
                <a:gridCol w="1801360"/>
                <a:gridCol w="1601363"/>
                <a:gridCol w="1925994"/>
              </a:tblGrid>
              <a:tr h="263663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Q1a option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Cos2θ coil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CCT coil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Serpentine coil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16811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Excitation current in strand (A)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324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334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96023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Current density Je on wire (A/mm</a:t>
                      </a:r>
                      <a:r>
                        <a:rPr lang="en-US" altLang="zh-CN" sz="1600" b="0" baseline="30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1029</a:t>
                      </a:r>
                      <a:endParaRPr lang="zh-CN" altLang="en-US" sz="1600" b="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1650</a:t>
                      </a:r>
                      <a:endParaRPr lang="zh-CN" altLang="en-US" sz="1600" b="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1701</a:t>
                      </a:r>
                      <a:endParaRPr lang="zh-CN" altLang="en-US" sz="1600" b="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63663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Peak field in coil (T)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3.5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3.8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3.8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1171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908050"/>
            <a:ext cx="8640763" cy="5689600"/>
          </a:xfrm>
        </p:spPr>
        <p:txBody>
          <a:bodyPr/>
          <a:lstStyle/>
          <a:p>
            <a:pPr marL="0" indent="0" eaLnBrk="1" hangingPunct="1">
              <a:spcBef>
                <a:spcPts val="0"/>
              </a:spcBef>
              <a:buNone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     </a:t>
            </a:r>
            <a:r>
              <a:rPr lang="en-US" altLang="zh-CN" sz="2000" b="1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Baseline design: </a:t>
            </a:r>
            <a:r>
              <a:rPr lang="en-US" altLang="zh-CN" sz="2000" b="1" dirty="0">
                <a:solidFill>
                  <a:srgbClr val="0033CC"/>
                </a:solidFill>
                <a:latin typeface="Times New Roman" panose="02020603050405020304" pitchFamily="18" charset="0"/>
              </a:rPr>
              <a:t>Cos2θ </a:t>
            </a:r>
            <a:r>
              <a:rPr lang="en-US" altLang="zh-CN" sz="2000" b="1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coil;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CCT and Serpentine coil as alternative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design</a:t>
            </a:r>
            <a:endParaRPr lang="en-US" altLang="zh-CN" sz="20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n"/>
            </a:pPr>
            <a:r>
              <a:rPr lang="en-US" altLang="zh-CN" sz="20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Round 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</a:rPr>
              <a:t>0.5mm </a:t>
            </a:r>
            <a:r>
              <a:rPr lang="en-US" altLang="zh-CN" sz="20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strand, 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</a:rPr>
              <a:t>HTS Bi-2212 </a:t>
            </a:r>
            <a:r>
              <a:rPr lang="en-US" altLang="zh-CN" sz="20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or LTS </a:t>
            </a:r>
            <a:r>
              <a:rPr lang="en-US" altLang="zh-CN" sz="2000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NbTi</a:t>
            </a:r>
            <a:endParaRPr lang="en-US" altLang="zh-CN" sz="2000" dirty="0" smtClean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l"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Q1b: two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layers cos2</a:t>
            </a:r>
            <a:r>
              <a:rPr lang="el-GR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θ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quadrupole coil using Rutherford cable with iron yoke. 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</a:rPr>
              <a:t>The inner </a:t>
            </a:r>
            <a:r>
              <a:rPr lang="en-US" altLang="zh-CN" sz="20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radius 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</a:rPr>
              <a:t>of the coil is </a:t>
            </a:r>
            <a:r>
              <a:rPr lang="en-US" altLang="zh-CN" sz="20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26 mm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l"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Single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aperture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cross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section is optimized with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three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coil blocks in two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layers.</a:t>
            </a: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l"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Width of the cable is 3 mm, 26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turns in each pole.</a:t>
            </a: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l"/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excitation current of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Q1a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1590A.</a:t>
            </a: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l"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Two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apertures do not need to share the iron yoke like Q1a.</a:t>
            </a:r>
            <a:endParaRPr lang="en-US" altLang="zh-CN" sz="2000" dirty="0" smtClean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v"/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Two layers corrector coils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will be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added inside </a:t>
            </a:r>
            <a:r>
              <a:rPr lang="en-US" altLang="zh-CN" sz="2000" dirty="0" err="1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quadrupole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coil, using 0.33mm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wire.</a:t>
            </a: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19" name="Line 4"/>
          <p:cNvSpPr>
            <a:spLocks noChangeShapeType="1"/>
          </p:cNvSpPr>
          <p:nvPr/>
        </p:nvSpPr>
        <p:spPr bwMode="auto">
          <a:xfrm>
            <a:off x="395288" y="836613"/>
            <a:ext cx="8207375" cy="0"/>
          </a:xfrm>
          <a:prstGeom prst="line">
            <a:avLst/>
          </a:prstGeom>
          <a:noFill/>
          <a:ln w="76200">
            <a:solidFill>
              <a:srgbClr val="FF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5888"/>
            <a:ext cx="8437563" cy="581025"/>
          </a:xfrm>
        </p:spPr>
        <p:txBody>
          <a:bodyPr/>
          <a:lstStyle/>
          <a:p>
            <a:pPr eaLnBrk="1" hangingPunct="1"/>
            <a:r>
              <a:rPr lang="en-US" altLang="zh-CN" sz="2000" b="1" dirty="0" smtClean="0">
                <a:solidFill>
                  <a:srgbClr val="CC0066"/>
                </a:solidFill>
                <a:latin typeface="Times New Roman" panose="02020603050405020304" pitchFamily="18" charset="0"/>
              </a:rPr>
              <a:t>2 Design </a:t>
            </a:r>
            <a:r>
              <a:rPr lang="en-US" altLang="zh-CN" sz="2000" b="1" dirty="0">
                <a:solidFill>
                  <a:srgbClr val="CC0066"/>
                </a:solidFill>
                <a:latin typeface="Times New Roman" panose="02020603050405020304" pitchFamily="18" charset="0"/>
              </a:rPr>
              <a:t>of </a:t>
            </a:r>
            <a:r>
              <a:rPr lang="en-US" altLang="zh-CN" sz="2000" b="1" dirty="0" smtClean="0">
                <a:solidFill>
                  <a:srgbClr val="CC0066"/>
                </a:solidFill>
                <a:latin typeface="Times New Roman" panose="02020603050405020304" pitchFamily="18" charset="0"/>
              </a:rPr>
              <a:t>Q1b</a:t>
            </a:r>
          </a:p>
        </p:txBody>
      </p:sp>
      <p:pic>
        <p:nvPicPr>
          <p:cNvPr id="9" name="图片 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077072"/>
            <a:ext cx="2419350" cy="235331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图片 9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3979861"/>
            <a:ext cx="2765226" cy="2329459"/>
          </a:xfrm>
          <a:prstGeom prst="rect">
            <a:avLst/>
          </a:prstGeom>
        </p:spPr>
      </p:pic>
      <p:pic>
        <p:nvPicPr>
          <p:cNvPr id="14" name="图片 1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4506" y="3921497"/>
            <a:ext cx="3814445" cy="2664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7970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908050"/>
            <a:ext cx="8640763" cy="5689600"/>
          </a:xfrm>
        </p:spPr>
        <p:txBody>
          <a:bodyPr/>
          <a:lstStyle/>
          <a:p>
            <a:pPr marL="0" indent="0" eaLnBrk="1" hangingPunct="1">
              <a:spcBef>
                <a:spcPct val="0"/>
              </a:spcBef>
              <a:buNone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     </a:t>
            </a:r>
            <a:r>
              <a:rPr lang="en-US" altLang="zh-CN" sz="20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3D design of Q1b</a:t>
            </a:r>
            <a:endParaRPr lang="en-US" altLang="zh-CN" sz="20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l"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3D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magnetic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field is modeled and </a:t>
            </a:r>
            <a:r>
              <a:rPr lang="en-US" altLang="zh-CN" sz="2000" dirty="0" err="1" smtClean="0">
                <a:solidFill>
                  <a:srgbClr val="0033CC"/>
                </a:solidFill>
                <a:latin typeface="Times New Roman" panose="02020603050405020304" pitchFamily="18" charset="0"/>
              </a:rPr>
              <a:t>analysed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 using ROXIE.         </a:t>
            </a: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Wingdings" panose="05000000000000000000" pitchFamily="2" charset="2"/>
              <a:buChar char="l"/>
            </a:pPr>
            <a:r>
              <a:rPr lang="en-GB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Coil end detailed shaped is optimized and determined.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Wingdings" panose="05000000000000000000" pitchFamily="2" charset="2"/>
              <a:buChar char="l"/>
            </a:pPr>
            <a:r>
              <a:rPr lang="en-GB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Field gradient 85.4T/m, each integrated field harmonics is </a:t>
            </a:r>
            <a:r>
              <a:rPr lang="en-GB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smaller than </a:t>
            </a:r>
            <a:r>
              <a:rPr lang="en-GB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1×10</a:t>
            </a:r>
            <a:r>
              <a:rPr lang="en-GB" altLang="zh-CN" sz="2000" baseline="30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-4</a:t>
            </a:r>
            <a:r>
              <a:rPr lang="en-GB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.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Wingdings" panose="05000000000000000000" pitchFamily="2" charset="2"/>
              <a:buChar char="u"/>
            </a:pPr>
            <a:r>
              <a:rPr lang="en-GB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The 3D magnetic field performance meets requirement.</a:t>
            </a:r>
            <a:endParaRPr lang="en-GB" altLang="zh-CN" sz="2000" dirty="0" smtClean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Wingdings" panose="05000000000000000000" pitchFamily="2" charset="2"/>
              <a:buChar char="u"/>
            </a:pPr>
            <a:endParaRPr lang="en-GB" altLang="zh-CN" sz="20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en-US" altLang="zh-CN" sz="1800" dirty="0" smtClean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723" name="Line 4"/>
          <p:cNvSpPr>
            <a:spLocks noChangeShapeType="1"/>
          </p:cNvSpPr>
          <p:nvPr/>
        </p:nvSpPr>
        <p:spPr bwMode="auto">
          <a:xfrm>
            <a:off x="395288" y="836613"/>
            <a:ext cx="8207375" cy="0"/>
          </a:xfrm>
          <a:prstGeom prst="line">
            <a:avLst/>
          </a:prstGeom>
          <a:noFill/>
          <a:ln w="76200">
            <a:solidFill>
              <a:srgbClr val="FF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3131840" y="5880463"/>
            <a:ext cx="338437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Single aperture model in 3D</a:t>
            </a:r>
            <a:endParaRPr lang="en-US" altLang="zh-CN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5888"/>
            <a:ext cx="8437563" cy="581025"/>
          </a:xfrm>
        </p:spPr>
        <p:txBody>
          <a:bodyPr/>
          <a:lstStyle/>
          <a:p>
            <a:pPr eaLnBrk="1" hangingPunct="1"/>
            <a:r>
              <a:rPr lang="en-US" altLang="zh-CN" sz="2000" b="1" dirty="0" smtClean="0">
                <a:solidFill>
                  <a:srgbClr val="CC0066"/>
                </a:solidFill>
                <a:latin typeface="Times New Roman" panose="02020603050405020304" pitchFamily="18" charset="0"/>
              </a:rPr>
              <a:t>Design of Q1b</a:t>
            </a:r>
            <a:endParaRPr lang="en-US" altLang="zh-CN" sz="2000" b="1" dirty="0">
              <a:solidFill>
                <a:srgbClr val="CC0066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1" name="图片 10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788" y="2965647"/>
            <a:ext cx="2713585" cy="2513947"/>
          </a:xfrm>
          <a:prstGeom prst="rect">
            <a:avLst/>
          </a:prstGeom>
        </p:spPr>
      </p:pic>
      <p:pic>
        <p:nvPicPr>
          <p:cNvPr id="14" name="图片 1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4595" y="3322520"/>
            <a:ext cx="3068759" cy="1800200"/>
          </a:xfrm>
          <a:prstGeom prst="rect">
            <a:avLst/>
          </a:prstGeom>
        </p:spPr>
      </p:pic>
      <p:pic>
        <p:nvPicPr>
          <p:cNvPr id="8" name="图片 7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8009" y="2906008"/>
            <a:ext cx="3024336" cy="2633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166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908050"/>
            <a:ext cx="8640763" cy="5689600"/>
          </a:xfrm>
        </p:spPr>
        <p:txBody>
          <a:bodyPr/>
          <a:lstStyle/>
          <a:p>
            <a:pPr marL="0" indent="0" eaLnBrk="1" hangingPunct="1">
              <a:spcBef>
                <a:spcPts val="0"/>
              </a:spcBef>
              <a:buNone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     </a:t>
            </a:r>
            <a:r>
              <a:rPr lang="en-US" altLang="zh-CN" sz="2000" b="1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Baseline design: </a:t>
            </a:r>
            <a:r>
              <a:rPr lang="en-US" altLang="zh-CN" sz="2000" b="1" dirty="0">
                <a:solidFill>
                  <a:srgbClr val="0033CC"/>
                </a:solidFill>
                <a:latin typeface="Times New Roman" panose="02020603050405020304" pitchFamily="18" charset="0"/>
              </a:rPr>
              <a:t>Cos2θ </a:t>
            </a:r>
            <a:r>
              <a:rPr lang="en-US" altLang="zh-CN" sz="2000" b="1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coil;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CCT and Serpentine coil as alternative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design</a:t>
            </a:r>
            <a:endParaRPr lang="en-US" altLang="zh-CN" sz="20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n"/>
            </a:pP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</a:rPr>
              <a:t>Round 0.5mm strand, HTS Bi-2212 or LTS </a:t>
            </a:r>
            <a:r>
              <a:rPr lang="en-US" altLang="zh-CN" sz="2000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NbTi</a:t>
            </a:r>
            <a:endParaRPr lang="en-US" altLang="zh-CN" sz="2000" dirty="0" smtClean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l"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Q2: two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layers cos2</a:t>
            </a:r>
            <a:r>
              <a:rPr lang="el-GR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θ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quadrupole coil using Rutherford cable with iron yoke. 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</a:rPr>
              <a:t>The inner </a:t>
            </a:r>
            <a:r>
              <a:rPr lang="en-US" altLang="zh-CN" sz="20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radius 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</a:rPr>
              <a:t>of the coil is </a:t>
            </a:r>
            <a:r>
              <a:rPr lang="en-US" altLang="zh-CN" sz="20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31mm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l"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Single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aperture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cross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section is optimized with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two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coil blocks in two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layers.</a:t>
            </a: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l"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Width of the cable is 3mm, 33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turns in each pole.</a:t>
            </a: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l"/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excitation current of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Q1a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1925A, and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 multipole field in single aperture is smaller than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1×10</a:t>
            </a:r>
            <a:r>
              <a:rPr lang="en-US" altLang="zh-CN" sz="2000" baseline="30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-4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2D.</a:t>
            </a: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l"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Two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apertures do not need to share the iron yoke like Q1a.</a:t>
            </a:r>
            <a:endParaRPr lang="en-US" altLang="zh-CN" sz="2000" dirty="0" smtClean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v"/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Two layers corrector coils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will be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added inside </a:t>
            </a:r>
            <a:r>
              <a:rPr lang="en-US" altLang="zh-CN" sz="2000" dirty="0" err="1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quadrupole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coil, using 0.33mm wire.</a:t>
            </a:r>
          </a:p>
        </p:txBody>
      </p:sp>
      <p:sp>
        <p:nvSpPr>
          <p:cNvPr id="9219" name="Line 4"/>
          <p:cNvSpPr>
            <a:spLocks noChangeShapeType="1"/>
          </p:cNvSpPr>
          <p:nvPr/>
        </p:nvSpPr>
        <p:spPr bwMode="auto">
          <a:xfrm>
            <a:off x="395288" y="836613"/>
            <a:ext cx="8207375" cy="0"/>
          </a:xfrm>
          <a:prstGeom prst="line">
            <a:avLst/>
          </a:prstGeom>
          <a:noFill/>
          <a:ln w="76200">
            <a:solidFill>
              <a:srgbClr val="FF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5888"/>
            <a:ext cx="8437563" cy="581025"/>
          </a:xfrm>
        </p:spPr>
        <p:txBody>
          <a:bodyPr/>
          <a:lstStyle/>
          <a:p>
            <a:pPr eaLnBrk="1" hangingPunct="1"/>
            <a:r>
              <a:rPr lang="en-US" altLang="zh-CN" sz="2000" b="1" dirty="0" smtClean="0">
                <a:solidFill>
                  <a:srgbClr val="CC0066"/>
                </a:solidFill>
                <a:latin typeface="Times New Roman" panose="02020603050405020304" pitchFamily="18" charset="0"/>
              </a:rPr>
              <a:t>3 Design </a:t>
            </a:r>
            <a:r>
              <a:rPr lang="en-US" altLang="zh-CN" sz="2000" b="1" dirty="0">
                <a:solidFill>
                  <a:srgbClr val="CC0066"/>
                </a:solidFill>
                <a:latin typeface="Times New Roman" panose="02020603050405020304" pitchFamily="18" charset="0"/>
              </a:rPr>
              <a:t>of </a:t>
            </a:r>
            <a:r>
              <a:rPr lang="en-US" altLang="zh-CN" sz="2000" b="1" dirty="0" smtClean="0">
                <a:solidFill>
                  <a:srgbClr val="CC0066"/>
                </a:solidFill>
                <a:latin typeface="Times New Roman" panose="02020603050405020304" pitchFamily="18" charset="0"/>
              </a:rPr>
              <a:t>Q2</a:t>
            </a:r>
          </a:p>
        </p:txBody>
      </p:sp>
      <p:pic>
        <p:nvPicPr>
          <p:cNvPr id="11" name="图片 10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364806"/>
            <a:ext cx="2592288" cy="23765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图片 1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7141" y="4233247"/>
            <a:ext cx="2790963" cy="2435839"/>
          </a:xfrm>
          <a:prstGeom prst="rect">
            <a:avLst/>
          </a:prstGeom>
        </p:spPr>
      </p:pic>
      <p:pic>
        <p:nvPicPr>
          <p:cNvPr id="13" name="图片 12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2374" y="4221088"/>
            <a:ext cx="3234055" cy="2353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057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908050"/>
            <a:ext cx="8640763" cy="5689600"/>
          </a:xfrm>
        </p:spPr>
        <p:txBody>
          <a:bodyPr/>
          <a:lstStyle/>
          <a:p>
            <a:pPr marL="0" indent="0" eaLnBrk="1" hangingPunct="1">
              <a:spcBef>
                <a:spcPct val="0"/>
              </a:spcBef>
              <a:buNone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     </a:t>
            </a:r>
            <a:r>
              <a:rPr lang="en-US" altLang="zh-CN" sz="20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3D design of Q2</a:t>
            </a:r>
            <a:endParaRPr lang="en-US" altLang="zh-CN" sz="20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l"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3D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magnetic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field is modeled and </a:t>
            </a:r>
            <a:r>
              <a:rPr lang="en-US" altLang="zh-CN" sz="2000" dirty="0" err="1" smtClean="0">
                <a:solidFill>
                  <a:srgbClr val="0033CC"/>
                </a:solidFill>
                <a:latin typeface="Times New Roman" panose="02020603050405020304" pitchFamily="18" charset="0"/>
              </a:rPr>
              <a:t>analysed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 using ROXIE.         </a:t>
            </a: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Wingdings" panose="05000000000000000000" pitchFamily="2" charset="2"/>
              <a:buChar char="l"/>
            </a:pPr>
            <a:r>
              <a:rPr lang="en-GB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Coil end detailed shaped is optimized and determined.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Wingdings" panose="05000000000000000000" pitchFamily="2" charset="2"/>
              <a:buChar char="l"/>
            </a:pPr>
            <a:r>
              <a:rPr lang="en-GB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Field gradient 85.4T/m, each integrated field harmonics is </a:t>
            </a:r>
            <a:r>
              <a:rPr lang="en-GB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smaller than </a:t>
            </a:r>
            <a:r>
              <a:rPr lang="en-GB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1×10</a:t>
            </a:r>
            <a:r>
              <a:rPr lang="en-GB" altLang="zh-CN" sz="2000" baseline="30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-4</a:t>
            </a:r>
            <a:r>
              <a:rPr lang="en-GB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.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Wingdings" panose="05000000000000000000" pitchFamily="2" charset="2"/>
              <a:buChar char="u"/>
            </a:pPr>
            <a:r>
              <a:rPr lang="en-GB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The 3D magnetic field performance meets requirement.</a:t>
            </a:r>
            <a:endParaRPr lang="en-GB" altLang="zh-CN" sz="2000" dirty="0" smtClean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Wingdings" panose="05000000000000000000" pitchFamily="2" charset="2"/>
              <a:buChar char="u"/>
            </a:pPr>
            <a:endParaRPr lang="en-GB" altLang="zh-CN" sz="20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en-US" altLang="zh-CN" sz="1800" dirty="0" smtClean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723" name="Line 4"/>
          <p:cNvSpPr>
            <a:spLocks noChangeShapeType="1"/>
          </p:cNvSpPr>
          <p:nvPr/>
        </p:nvSpPr>
        <p:spPr bwMode="auto">
          <a:xfrm>
            <a:off x="395288" y="836613"/>
            <a:ext cx="8207375" cy="0"/>
          </a:xfrm>
          <a:prstGeom prst="line">
            <a:avLst/>
          </a:prstGeom>
          <a:noFill/>
          <a:ln w="76200">
            <a:solidFill>
              <a:srgbClr val="FF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2915816" y="6228318"/>
            <a:ext cx="338437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Single aperture model in 3D</a:t>
            </a:r>
            <a:endParaRPr lang="en-US" altLang="zh-CN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5888"/>
            <a:ext cx="8437563" cy="581025"/>
          </a:xfrm>
        </p:spPr>
        <p:txBody>
          <a:bodyPr/>
          <a:lstStyle/>
          <a:p>
            <a:pPr eaLnBrk="1" hangingPunct="1"/>
            <a:r>
              <a:rPr lang="en-US" altLang="zh-CN" sz="2000" b="1" dirty="0" smtClean="0">
                <a:solidFill>
                  <a:srgbClr val="CC0066"/>
                </a:solidFill>
                <a:latin typeface="Times New Roman" panose="02020603050405020304" pitchFamily="18" charset="0"/>
              </a:rPr>
              <a:t>Design of Q2</a:t>
            </a:r>
            <a:endParaRPr lang="en-US" altLang="zh-CN" sz="2000" b="1" dirty="0">
              <a:solidFill>
                <a:srgbClr val="CC0066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8" name="图片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465" y="3069737"/>
            <a:ext cx="2783880" cy="2506115"/>
          </a:xfrm>
          <a:prstGeom prst="rect">
            <a:avLst/>
          </a:prstGeom>
        </p:spPr>
      </p:pic>
      <p:pic>
        <p:nvPicPr>
          <p:cNvPr id="12" name="图片 1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6561" y="3068960"/>
            <a:ext cx="2951536" cy="2506892"/>
          </a:xfrm>
          <a:prstGeom prst="rect">
            <a:avLst/>
          </a:prstGeom>
        </p:spPr>
      </p:pic>
      <p:pic>
        <p:nvPicPr>
          <p:cNvPr id="11" name="图片 10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1313" y="3007183"/>
            <a:ext cx="2946516" cy="2831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118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908050"/>
            <a:ext cx="8640763" cy="5689600"/>
          </a:xfrm>
        </p:spPr>
        <p:txBody>
          <a:bodyPr/>
          <a:lstStyle/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n"/>
            </a:pPr>
            <a:r>
              <a:rPr lang="en-US" altLang="zh-CN" sz="20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Baseline design of quadrupole:</a:t>
            </a:r>
          </a:p>
          <a:p>
            <a:pPr marL="0" indent="0" eaLnBrk="1" hangingPunct="1">
              <a:spcBef>
                <a:spcPts val="0"/>
              </a:spcBef>
              <a:buNone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       Collared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cos2θ </a:t>
            </a:r>
            <a:r>
              <a:rPr lang="en-US" altLang="zh-CN" sz="2000" dirty="0" err="1">
                <a:solidFill>
                  <a:srgbClr val="0033CC"/>
                </a:solidFill>
                <a:latin typeface="Times New Roman" panose="02020603050405020304" pitchFamily="18" charset="0"/>
              </a:rPr>
              <a:t>quadrupole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magnet, with shared iron yoke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and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crossing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angle between two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apertures. </a:t>
            </a:r>
          </a:p>
          <a:p>
            <a:pPr marL="0" indent="0" eaLnBrk="1" hangingPunct="1">
              <a:spcBef>
                <a:spcPts val="0"/>
              </a:spcBef>
              <a:buNone/>
            </a:pPr>
            <a:r>
              <a:rPr lang="en-US" altLang="zh-CN" sz="2000" b="1" dirty="0">
                <a:solidFill>
                  <a:srgbClr val="0033CC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000" b="1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     </a:t>
            </a:r>
            <a:r>
              <a:rPr lang="en-US" altLang="zh-CN" sz="2000" b="1" dirty="0" smtClean="0">
                <a:solidFill>
                  <a:srgbClr val="FF00FF"/>
                </a:solidFill>
                <a:latin typeface="Times New Roman" panose="02020603050405020304" pitchFamily="18" charset="0"/>
              </a:rPr>
              <a:t>In </a:t>
            </a:r>
            <a:r>
              <a:rPr lang="en-US" altLang="zh-CN" sz="2000" b="1" dirty="0">
                <a:solidFill>
                  <a:srgbClr val="FF00FF"/>
                </a:solidFill>
                <a:latin typeface="Times New Roman" panose="02020603050405020304" pitchFamily="18" charset="0"/>
              </a:rPr>
              <a:t>practice, can it </a:t>
            </a:r>
            <a:r>
              <a:rPr lang="en-US" altLang="zh-CN" sz="2000" b="1" dirty="0" smtClean="0">
                <a:solidFill>
                  <a:srgbClr val="FF00FF"/>
                </a:solidFill>
                <a:latin typeface="Times New Roman" panose="02020603050405020304" pitchFamily="18" charset="0"/>
              </a:rPr>
              <a:t>be fabricated and really </a:t>
            </a:r>
            <a:r>
              <a:rPr lang="en-US" altLang="zh-CN" sz="2000" b="1" dirty="0">
                <a:solidFill>
                  <a:srgbClr val="FF00FF"/>
                </a:solidFill>
                <a:latin typeface="Times New Roman" panose="02020603050405020304" pitchFamily="18" charset="0"/>
              </a:rPr>
              <a:t>meet the requirement?</a:t>
            </a: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l"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So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far, 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</a:rPr>
              <a:t>there is no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cos2</a:t>
            </a:r>
            <a:r>
              <a:rPr lang="el-GR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θ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superconducting quadrupole magnet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in China. </a:t>
            </a: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l"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In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the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R&amp;D,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the first step is to </a:t>
            </a:r>
            <a:r>
              <a:rPr lang="en-US" altLang="zh-CN" sz="20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study and master main key technologies of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superconducting </a:t>
            </a:r>
            <a:r>
              <a:rPr lang="en-US" altLang="zh-CN" sz="2000" dirty="0" err="1" smtClean="0">
                <a:solidFill>
                  <a:srgbClr val="0033CC"/>
                </a:solidFill>
                <a:latin typeface="Times New Roman" panose="02020603050405020304" pitchFamily="18" charset="0"/>
              </a:rPr>
              <a:t>quadrupole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 magnet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by developing a short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model magnet</a:t>
            </a:r>
            <a:r>
              <a:rPr lang="zh-CN" altLang="en-US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with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0.5m length (near IP side).</a:t>
            </a:r>
          </a:p>
          <a:p>
            <a:pPr eaLnBrk="1" hangingPunct="1">
              <a:spcBef>
                <a:spcPts val="0"/>
              </a:spcBef>
              <a:buFont typeface="Wingdings" panose="05000000000000000000" pitchFamily="2" charset="2"/>
              <a:buChar char="v"/>
            </a:pPr>
            <a:endParaRPr lang="en-US" altLang="zh-CN" sz="2000" dirty="0" smtClean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en-US" altLang="zh-CN" sz="1800" dirty="0" smtClean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19" name="Line 4"/>
          <p:cNvSpPr>
            <a:spLocks noChangeShapeType="1"/>
          </p:cNvSpPr>
          <p:nvPr/>
        </p:nvSpPr>
        <p:spPr bwMode="auto">
          <a:xfrm>
            <a:off x="395288" y="836613"/>
            <a:ext cx="8207375" cy="0"/>
          </a:xfrm>
          <a:prstGeom prst="line">
            <a:avLst/>
          </a:prstGeom>
          <a:noFill/>
          <a:ln w="76200">
            <a:solidFill>
              <a:srgbClr val="FF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228" y="3501008"/>
            <a:ext cx="4579030" cy="2353899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395288" y="4437112"/>
            <a:ext cx="810010" cy="797981"/>
          </a:xfrm>
          <a:prstGeom prst="rect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F437D1-81F7-4AD7-A431-028721C0C646}" type="slidenum">
              <a:rPr lang="en-US" altLang="zh-CN" smtClean="0"/>
              <a:pPr>
                <a:defRPr/>
              </a:pPr>
              <a:t>17</a:t>
            </a:fld>
            <a:endParaRPr lang="en-US" altLang="zh-CN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5258" y="4189398"/>
            <a:ext cx="4262705" cy="2335946"/>
          </a:xfrm>
          <a:prstGeom prst="rect">
            <a:avLst/>
          </a:prstGeom>
        </p:spPr>
      </p:pic>
      <p:sp>
        <p:nvSpPr>
          <p:cNvPr id="1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1" y="115888"/>
            <a:ext cx="7859216" cy="581025"/>
          </a:xfrm>
        </p:spPr>
        <p:txBody>
          <a:bodyPr/>
          <a:lstStyle/>
          <a:p>
            <a:pPr eaLnBrk="1" hangingPunct="1"/>
            <a:r>
              <a:rPr lang="en-US" altLang="zh-CN" sz="2000" b="1" dirty="0">
                <a:solidFill>
                  <a:srgbClr val="CC0066"/>
                </a:solidFill>
                <a:latin typeface="Times New Roman" panose="02020603050405020304" pitchFamily="18" charset="0"/>
              </a:rPr>
              <a:t>R&amp;D status of 0.5m single aperture short model </a:t>
            </a:r>
            <a:r>
              <a:rPr lang="en-US" altLang="zh-CN" sz="2000" b="1" dirty="0" err="1" smtClean="0">
                <a:solidFill>
                  <a:srgbClr val="CC0066"/>
                </a:solidFill>
                <a:latin typeface="Times New Roman" panose="02020603050405020304" pitchFamily="18" charset="0"/>
              </a:rPr>
              <a:t>quadrupole</a:t>
            </a:r>
            <a:endParaRPr lang="en-US" altLang="zh-CN" sz="2000" b="1" dirty="0" smtClean="0">
              <a:solidFill>
                <a:srgbClr val="CC0066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384" y="5553502"/>
            <a:ext cx="1639261" cy="1167973"/>
          </a:xfrm>
          <a:prstGeom prst="rect">
            <a:avLst/>
          </a:prstGeom>
        </p:spPr>
      </p:pic>
      <p:sp>
        <p:nvSpPr>
          <p:cNvPr id="12" name="下箭头 11"/>
          <p:cNvSpPr/>
          <p:nvPr/>
        </p:nvSpPr>
        <p:spPr>
          <a:xfrm>
            <a:off x="611560" y="5324785"/>
            <a:ext cx="360040" cy="68901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504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30922" y="938612"/>
            <a:ext cx="8640763" cy="4730897"/>
          </a:xfrm>
        </p:spPr>
        <p:txBody>
          <a:bodyPr/>
          <a:lstStyle/>
          <a:p>
            <a:pPr eaLnBrk="1" hangingPunct="1">
              <a:spcBef>
                <a:spcPts val="1200"/>
              </a:spcBef>
              <a:buFont typeface="Wingdings" panose="05000000000000000000" pitchFamily="2" charset="2"/>
              <a:buChar char="n"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Research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on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main </a:t>
            </a:r>
            <a:r>
              <a:rPr lang="en-US" altLang="zh-CN" sz="20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key </a:t>
            </a:r>
            <a:r>
              <a:rPr lang="en-US" altLang="zh-CN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technologies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of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0.5m single aperture </a:t>
            </a:r>
            <a:r>
              <a:rPr lang="en-US" altLang="zh-CN" sz="2000" dirty="0" err="1" smtClean="0">
                <a:solidFill>
                  <a:srgbClr val="0033CC"/>
                </a:solidFill>
                <a:latin typeface="Times New Roman" panose="02020603050405020304" pitchFamily="18" charset="0"/>
              </a:rPr>
              <a:t>quadrupole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 model has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started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(</a:t>
            </a:r>
            <a:r>
              <a:rPr lang="en-US" altLang="zh-CN" sz="2000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NbTi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</a:rPr>
              <a:t>, 136T/m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),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in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collaboration with </a:t>
            </a:r>
            <a:r>
              <a:rPr lang="en-US" altLang="zh-CN" sz="2000" dirty="0" err="1" smtClean="0">
                <a:solidFill>
                  <a:srgbClr val="0033CC"/>
                </a:solidFill>
                <a:latin typeface="Times New Roman" panose="02020603050405020304" pitchFamily="18" charset="0"/>
              </a:rPr>
              <a:t>HeFei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 KEYE Company.         </a:t>
            </a: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n"/>
            </a:pPr>
            <a:r>
              <a:rPr lang="en-GB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Including: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quadrupole </a:t>
            </a:r>
            <a:r>
              <a:rPr lang="en-GB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coil </a:t>
            </a:r>
            <a:r>
              <a:rPr lang="en-GB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winding </a:t>
            </a:r>
            <a:r>
              <a:rPr lang="en-GB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technology,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fabrication of quadrupole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coil with small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diameter</a:t>
            </a:r>
            <a:r>
              <a:rPr lang="en-GB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, </a:t>
            </a:r>
            <a:r>
              <a:rPr lang="en-GB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stress </a:t>
            </a:r>
            <a:r>
              <a:rPr lang="en-GB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control,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quadrupole </a:t>
            </a:r>
            <a:r>
              <a:rPr lang="en-GB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magnet assembly, cryogenics vertical test and field measurement technology, etc.</a:t>
            </a:r>
            <a:endParaRPr lang="en-US" altLang="zh-CN" sz="1800" dirty="0" smtClean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3164061"/>
            <a:ext cx="5337505" cy="1779168"/>
          </a:xfrm>
          <a:prstGeom prst="rect">
            <a:avLst/>
          </a:prstGeom>
        </p:spPr>
      </p:pic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F437D1-81F7-4AD7-A431-028721C0C646}" type="slidenum">
              <a:rPr lang="en-US" altLang="zh-CN" smtClean="0"/>
              <a:pPr>
                <a:defRPr/>
              </a:pPr>
              <a:t>18</a:t>
            </a:fld>
            <a:endParaRPr lang="en-US" altLang="zh-CN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395288" y="836613"/>
            <a:ext cx="8207375" cy="0"/>
          </a:xfrm>
          <a:prstGeom prst="line">
            <a:avLst/>
          </a:prstGeom>
          <a:noFill/>
          <a:ln w="76200">
            <a:solidFill>
              <a:srgbClr val="FF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1" y="115888"/>
            <a:ext cx="7859216" cy="581025"/>
          </a:xfrm>
        </p:spPr>
        <p:txBody>
          <a:bodyPr/>
          <a:lstStyle/>
          <a:p>
            <a:pPr eaLnBrk="1" hangingPunct="1"/>
            <a:r>
              <a:rPr lang="en-US" altLang="zh-CN" sz="2000" b="1" dirty="0" smtClean="0">
                <a:solidFill>
                  <a:srgbClr val="CC0066"/>
                </a:solidFill>
                <a:latin typeface="Times New Roman" panose="02020603050405020304" pitchFamily="18" charset="0"/>
              </a:rPr>
              <a:t>Status </a:t>
            </a:r>
            <a:r>
              <a:rPr lang="en-US" altLang="zh-CN" sz="2000" b="1" dirty="0">
                <a:solidFill>
                  <a:srgbClr val="CC0066"/>
                </a:solidFill>
                <a:latin typeface="Times New Roman" panose="02020603050405020304" pitchFamily="18" charset="0"/>
              </a:rPr>
              <a:t>of 0.5m single aperture short model </a:t>
            </a:r>
            <a:r>
              <a:rPr lang="en-US" altLang="zh-CN" sz="2000" b="1" dirty="0" err="1">
                <a:solidFill>
                  <a:srgbClr val="CC0066"/>
                </a:solidFill>
                <a:latin typeface="Times New Roman" panose="02020603050405020304" pitchFamily="18" charset="0"/>
              </a:rPr>
              <a:t>quadrupole</a:t>
            </a:r>
            <a:endParaRPr lang="en-US" altLang="zh-CN" sz="2000" b="1" dirty="0" smtClean="0">
              <a:solidFill>
                <a:srgbClr val="CC0066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2953927"/>
            <a:ext cx="2465386" cy="2478838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30" y="5567510"/>
            <a:ext cx="6390078" cy="64936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8165" y="5058246"/>
            <a:ext cx="2588331" cy="1460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9256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16632"/>
            <a:ext cx="8640763" cy="6481018"/>
          </a:xfrm>
        </p:spPr>
        <p:txBody>
          <a:bodyPr/>
          <a:lstStyle/>
          <a:p>
            <a:pPr eaLnBrk="1" hangingPunct="1">
              <a:lnSpc>
                <a:spcPct val="110000"/>
              </a:lnSpc>
              <a:spcBef>
                <a:spcPct val="0"/>
              </a:spcBef>
              <a:buFont typeface="Wingdings" panose="05000000000000000000" pitchFamily="2" charset="2"/>
              <a:buChar char="u"/>
            </a:pPr>
            <a:endParaRPr lang="en-GB" altLang="zh-CN" sz="20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en-US" altLang="zh-CN" sz="1800" dirty="0" smtClean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F437D1-81F7-4AD7-A431-028721C0C646}" type="slidenum">
              <a:rPr lang="en-US" altLang="zh-CN" smtClean="0"/>
              <a:pPr>
                <a:defRPr/>
              </a:pPr>
              <a:t>19</a:t>
            </a:fld>
            <a:endParaRPr lang="en-US" altLang="zh-CN"/>
          </a:p>
        </p:txBody>
      </p:sp>
      <p:sp>
        <p:nvSpPr>
          <p:cNvPr id="12" name="Line 4"/>
          <p:cNvSpPr>
            <a:spLocks noChangeShapeType="1"/>
          </p:cNvSpPr>
          <p:nvPr/>
        </p:nvSpPr>
        <p:spPr bwMode="auto">
          <a:xfrm>
            <a:off x="395288" y="836613"/>
            <a:ext cx="8207375" cy="0"/>
          </a:xfrm>
          <a:prstGeom prst="line">
            <a:avLst/>
          </a:prstGeom>
          <a:noFill/>
          <a:ln w="76200">
            <a:solidFill>
              <a:srgbClr val="FF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" name="右箭头 14"/>
          <p:cNvSpPr/>
          <p:nvPr/>
        </p:nvSpPr>
        <p:spPr>
          <a:xfrm>
            <a:off x="3715119" y="2718400"/>
            <a:ext cx="864096" cy="325436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539552" y="1475804"/>
            <a:ext cx="42314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NbTi</a:t>
            </a:r>
            <a:r>
              <a:rPr lang="en-US" altLang="zh-CN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Rutherford cable (12 strands)</a:t>
            </a:r>
            <a:endParaRPr lang="zh-CN" altLang="en-US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5580112" y="1444714"/>
            <a:ext cx="2736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Winding machine</a:t>
            </a:r>
            <a:endParaRPr lang="zh-CN" alt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834856" y="4131587"/>
            <a:ext cx="43611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Coil </a:t>
            </a:r>
            <a:r>
              <a:rPr lang="en-US" altLang="zh-CN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heating and curing system</a:t>
            </a:r>
            <a:endParaRPr lang="zh-CN" alt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5732551" y="4005064"/>
            <a:ext cx="28701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Coils assembly system</a:t>
            </a:r>
            <a:endParaRPr lang="zh-CN" alt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右箭头 23"/>
          <p:cNvSpPr/>
          <p:nvPr/>
        </p:nvSpPr>
        <p:spPr>
          <a:xfrm>
            <a:off x="7975608" y="2718400"/>
            <a:ext cx="864096" cy="325436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右箭头 24"/>
          <p:cNvSpPr/>
          <p:nvPr/>
        </p:nvSpPr>
        <p:spPr>
          <a:xfrm>
            <a:off x="3672185" y="5383287"/>
            <a:ext cx="864096" cy="325436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7" name="图片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9577" y="1862497"/>
            <a:ext cx="2281123" cy="2101837"/>
          </a:xfrm>
          <a:prstGeom prst="rect">
            <a:avLst/>
          </a:prstGeom>
        </p:spPr>
      </p:pic>
      <p:sp>
        <p:nvSpPr>
          <p:cNvPr id="29" name="Rectangle 3"/>
          <p:cNvSpPr txBox="1">
            <a:spLocks noChangeArrowheads="1"/>
          </p:cNvSpPr>
          <p:nvPr/>
        </p:nvSpPr>
        <p:spPr bwMode="auto">
          <a:xfrm>
            <a:off x="828338" y="976314"/>
            <a:ext cx="6879020" cy="4667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spcBef>
                <a:spcPts val="600"/>
              </a:spcBef>
              <a:buFont typeface="Wingdings" panose="05000000000000000000" pitchFamily="2" charset="2"/>
              <a:buChar char="l"/>
            </a:pPr>
            <a:r>
              <a:rPr lang="en-GB" altLang="zh-CN" sz="20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Progress:</a:t>
            </a:r>
            <a:r>
              <a:rPr lang="en-GB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 Manufacture of all </a:t>
            </a:r>
            <a:r>
              <a:rPr lang="en-GB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hardware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is completed.         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Wingdings" panose="05000000000000000000" pitchFamily="2" charset="2"/>
              <a:buChar char="u"/>
            </a:pPr>
            <a:endParaRPr lang="en-GB" altLang="zh-CN" sz="2000" dirty="0" smtClean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en-US" altLang="zh-CN" sz="1800" dirty="0" smtClean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2821" y="4482442"/>
            <a:ext cx="1940373" cy="2316708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3218" y="4354357"/>
            <a:ext cx="707876" cy="2444794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3693" y="4357857"/>
            <a:ext cx="1830970" cy="2441293"/>
          </a:xfrm>
          <a:prstGeom prst="rect">
            <a:avLst/>
          </a:prstGeom>
        </p:spPr>
      </p:pic>
      <p:sp>
        <p:nvSpPr>
          <p:cNvPr id="2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1" y="115888"/>
            <a:ext cx="7859216" cy="581025"/>
          </a:xfrm>
        </p:spPr>
        <p:txBody>
          <a:bodyPr/>
          <a:lstStyle/>
          <a:p>
            <a:pPr eaLnBrk="1" hangingPunct="1"/>
            <a:r>
              <a:rPr lang="en-US" altLang="zh-CN" sz="2000" b="1" dirty="0" smtClean="0">
                <a:solidFill>
                  <a:srgbClr val="CC0066"/>
                </a:solidFill>
                <a:latin typeface="Times New Roman" panose="02020603050405020304" pitchFamily="18" charset="0"/>
              </a:rPr>
              <a:t>Status </a:t>
            </a:r>
            <a:r>
              <a:rPr lang="en-US" altLang="zh-CN" sz="2000" b="1" dirty="0">
                <a:solidFill>
                  <a:srgbClr val="CC0066"/>
                </a:solidFill>
                <a:latin typeface="Times New Roman" panose="02020603050405020304" pitchFamily="18" charset="0"/>
              </a:rPr>
              <a:t>of 0.5m single aperture short model </a:t>
            </a:r>
            <a:r>
              <a:rPr lang="en-US" altLang="zh-CN" sz="2000" b="1" dirty="0" err="1">
                <a:solidFill>
                  <a:srgbClr val="CC0066"/>
                </a:solidFill>
                <a:latin typeface="Times New Roman" panose="02020603050405020304" pitchFamily="18" charset="0"/>
              </a:rPr>
              <a:t>quadrupole</a:t>
            </a:r>
            <a:endParaRPr lang="en-US" altLang="zh-CN" sz="2000" b="1" dirty="0" smtClean="0">
              <a:solidFill>
                <a:srgbClr val="CC0066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833226"/>
            <a:ext cx="2305827" cy="2215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947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908720"/>
            <a:ext cx="8781177" cy="4730897"/>
          </a:xfrm>
        </p:spPr>
        <p:txBody>
          <a:bodyPr/>
          <a:lstStyle/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l"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Many test on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the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winding and curing of </a:t>
            </a:r>
            <a:r>
              <a:rPr lang="en-US" altLang="zh-CN" sz="2000" dirty="0" err="1" smtClean="0">
                <a:solidFill>
                  <a:srgbClr val="0033CC"/>
                </a:solidFill>
                <a:latin typeface="Times New Roman" panose="02020603050405020304" pitchFamily="18" charset="0"/>
              </a:rPr>
              <a:t>quadrupole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 coils were performed.   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l"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Four </a:t>
            </a:r>
            <a:r>
              <a:rPr lang="en-GB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SC </a:t>
            </a:r>
            <a:r>
              <a:rPr lang="en-US" altLang="zh-CN" sz="2000" dirty="0" err="1" smtClean="0">
                <a:solidFill>
                  <a:srgbClr val="0033CC"/>
                </a:solidFill>
                <a:latin typeface="Times New Roman" panose="02020603050405020304" pitchFamily="18" charset="0"/>
              </a:rPr>
              <a:t>quadrupole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 coils have been wound and cured, then they are assembled with stainless collar. 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l"/>
            </a:pPr>
            <a:r>
              <a:rPr lang="en-GB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Iron </a:t>
            </a:r>
            <a:r>
              <a:rPr lang="en-GB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yoke </a:t>
            </a:r>
            <a:r>
              <a:rPr lang="en-GB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has been </a:t>
            </a:r>
            <a:r>
              <a:rPr lang="en-GB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assembled with the </a:t>
            </a:r>
            <a:r>
              <a:rPr lang="en-GB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collared-coil.</a:t>
            </a:r>
            <a:endParaRPr lang="en-US" altLang="zh-CN" sz="2000" dirty="0" smtClean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n"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Coil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resistance and ground insulation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voltage test have been performed.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l"/>
            </a:pPr>
            <a:endParaRPr lang="en-GB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Wingdings" panose="05000000000000000000" pitchFamily="2" charset="2"/>
              <a:buChar char="u"/>
            </a:pPr>
            <a:endParaRPr lang="en-GB" altLang="zh-CN" sz="20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en-US" altLang="zh-CN" sz="1800" dirty="0" smtClean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F437D1-81F7-4AD7-A431-028721C0C646}" type="slidenum">
              <a:rPr lang="en-US" altLang="zh-CN" smtClean="0"/>
              <a:pPr>
                <a:defRPr/>
              </a:pPr>
              <a:t>20</a:t>
            </a:fld>
            <a:endParaRPr lang="en-US" altLang="zh-CN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395288" y="836613"/>
            <a:ext cx="8207375" cy="0"/>
          </a:xfrm>
          <a:prstGeom prst="line">
            <a:avLst/>
          </a:prstGeom>
          <a:noFill/>
          <a:ln w="76200">
            <a:solidFill>
              <a:srgbClr val="FF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xmlns="" id="{65ED2DEE-B42A-4158-B258-235CE250E4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1477" y="2862718"/>
            <a:ext cx="2745278" cy="3662626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2510" y="2883867"/>
            <a:ext cx="2210349" cy="3929509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894852"/>
            <a:ext cx="2273903" cy="3630492"/>
          </a:xfrm>
          <a:prstGeom prst="rect">
            <a:avLst/>
          </a:prstGeom>
        </p:spPr>
      </p:pic>
      <p:sp>
        <p:nvSpPr>
          <p:cNvPr id="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1" y="115888"/>
            <a:ext cx="7859216" cy="581025"/>
          </a:xfrm>
        </p:spPr>
        <p:txBody>
          <a:bodyPr/>
          <a:lstStyle/>
          <a:p>
            <a:pPr eaLnBrk="1" hangingPunct="1"/>
            <a:r>
              <a:rPr lang="en-US" altLang="zh-CN" sz="2000" b="1" dirty="0" smtClean="0">
                <a:solidFill>
                  <a:srgbClr val="CC0066"/>
                </a:solidFill>
                <a:latin typeface="Times New Roman" panose="02020603050405020304" pitchFamily="18" charset="0"/>
              </a:rPr>
              <a:t>Status </a:t>
            </a:r>
            <a:r>
              <a:rPr lang="en-US" altLang="zh-CN" sz="2000" b="1" dirty="0">
                <a:solidFill>
                  <a:srgbClr val="CC0066"/>
                </a:solidFill>
                <a:latin typeface="Times New Roman" panose="02020603050405020304" pitchFamily="18" charset="0"/>
              </a:rPr>
              <a:t>of 0.5m single aperture short model </a:t>
            </a:r>
            <a:r>
              <a:rPr lang="en-US" altLang="zh-CN" sz="2000" b="1" dirty="0" err="1">
                <a:solidFill>
                  <a:srgbClr val="CC0066"/>
                </a:solidFill>
                <a:latin typeface="Times New Roman" panose="02020603050405020304" pitchFamily="18" charset="0"/>
              </a:rPr>
              <a:t>quadrupole</a:t>
            </a:r>
            <a:endParaRPr lang="en-US" altLang="zh-CN" sz="2000" b="1" dirty="0" smtClean="0">
              <a:solidFill>
                <a:srgbClr val="CC0066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3147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976314"/>
            <a:ext cx="8781177" cy="4730897"/>
          </a:xfrm>
        </p:spPr>
        <p:txBody>
          <a:bodyPr/>
          <a:lstStyle/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l"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Manufacture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of 0.5m single aperture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short model </a:t>
            </a:r>
            <a:r>
              <a:rPr lang="en-US" altLang="zh-CN" sz="2000" dirty="0" err="1" smtClean="0">
                <a:solidFill>
                  <a:srgbClr val="0033CC"/>
                </a:solidFill>
                <a:latin typeface="Times New Roman" panose="02020603050405020304" pitchFamily="18" charset="0"/>
              </a:rPr>
              <a:t>quadrupole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 has been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completed in </a:t>
            </a:r>
            <a:r>
              <a:rPr lang="en-US" altLang="zh-CN" sz="2000" dirty="0" err="1">
                <a:solidFill>
                  <a:srgbClr val="0033CC"/>
                </a:solidFill>
                <a:latin typeface="Times New Roman" panose="02020603050405020304" pitchFamily="18" charset="0"/>
              </a:rPr>
              <a:t>HeFei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 KEYE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in August 2022. 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l"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Then,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the magnet has been transported to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IHEP.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l"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Rotating coil magnetic field measurement has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been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done with 4A current at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room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temperature.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n"/>
            </a:pPr>
            <a:r>
              <a:rPr lang="en-US" altLang="zh-CN" sz="20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Cryogenic excitation test at 4.2K in vertical Dewar 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</a:rPr>
              <a:t>is </a:t>
            </a:r>
            <a:r>
              <a:rPr lang="en-US" altLang="zh-CN" sz="20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in 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</a:rPr>
              <a:t>preparation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, to verify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whether high magnetic field gradient can be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achieved.</a:t>
            </a:r>
            <a:endParaRPr lang="en-GB" altLang="zh-CN" sz="20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en-US" altLang="zh-CN" sz="1800" dirty="0" smtClean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F437D1-81F7-4AD7-A431-028721C0C646}" type="slidenum">
              <a:rPr lang="en-US" altLang="zh-CN" smtClean="0"/>
              <a:pPr>
                <a:defRPr/>
              </a:pPr>
              <a:t>21</a:t>
            </a:fld>
            <a:endParaRPr lang="en-US" altLang="zh-CN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395288" y="836613"/>
            <a:ext cx="8207375" cy="0"/>
          </a:xfrm>
          <a:prstGeom prst="line">
            <a:avLst/>
          </a:prstGeom>
          <a:noFill/>
          <a:ln w="76200">
            <a:solidFill>
              <a:srgbClr val="FF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675" y="3870234"/>
            <a:ext cx="4354549" cy="1943661"/>
          </a:xfrm>
          <a:prstGeom prst="rect">
            <a:avLst/>
          </a:prstGeom>
        </p:spPr>
      </p:pic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1" y="115888"/>
            <a:ext cx="7859216" cy="581025"/>
          </a:xfrm>
        </p:spPr>
        <p:txBody>
          <a:bodyPr/>
          <a:lstStyle/>
          <a:p>
            <a:pPr eaLnBrk="1" hangingPunct="1"/>
            <a:r>
              <a:rPr lang="en-US" altLang="zh-CN" sz="2000" b="1" dirty="0" smtClean="0">
                <a:solidFill>
                  <a:srgbClr val="CC0066"/>
                </a:solidFill>
                <a:latin typeface="Times New Roman" panose="02020603050405020304" pitchFamily="18" charset="0"/>
              </a:rPr>
              <a:t>Status </a:t>
            </a:r>
            <a:r>
              <a:rPr lang="en-US" altLang="zh-CN" sz="2000" b="1" dirty="0">
                <a:solidFill>
                  <a:srgbClr val="CC0066"/>
                </a:solidFill>
                <a:latin typeface="Times New Roman" panose="02020603050405020304" pitchFamily="18" charset="0"/>
              </a:rPr>
              <a:t>of 0.5m single aperture short model </a:t>
            </a:r>
            <a:r>
              <a:rPr lang="en-US" altLang="zh-CN" sz="2000" b="1" dirty="0" err="1">
                <a:solidFill>
                  <a:srgbClr val="CC0066"/>
                </a:solidFill>
                <a:latin typeface="Times New Roman" panose="02020603050405020304" pitchFamily="18" charset="0"/>
              </a:rPr>
              <a:t>quadrupole</a:t>
            </a:r>
            <a:endParaRPr lang="en-US" altLang="zh-CN" sz="2000" b="1" dirty="0" smtClean="0">
              <a:solidFill>
                <a:srgbClr val="CC0066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4116" y="3682495"/>
            <a:ext cx="4249798" cy="2238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520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23850" y="1195388"/>
            <a:ext cx="8424863" cy="5257800"/>
          </a:xfrm>
        </p:spPr>
        <p:txBody>
          <a:bodyPr/>
          <a:lstStyle/>
          <a:p>
            <a:pPr eaLnBrk="1" hangingPunct="1">
              <a:lnSpc>
                <a:spcPct val="105000"/>
              </a:lnSpc>
              <a:spcBef>
                <a:spcPct val="0"/>
              </a:spcBef>
              <a:buFont typeface="Wingdings" panose="05000000000000000000" pitchFamily="2" charset="2"/>
              <a:buChar char="l"/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CEPC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superconducting </a:t>
            </a:r>
            <a:r>
              <a:rPr lang="en-US" altLang="zh-CN" sz="2000" dirty="0" err="1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quadrupole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magnets, it is challenging to meet stringent design requirements, including limited space, magnetic field crosstalk between two apertures, field gradients up to 142T/m. </a:t>
            </a:r>
          </a:p>
          <a:p>
            <a:pPr eaLnBrk="1" hangingPunct="1">
              <a:lnSpc>
                <a:spcPct val="105000"/>
              </a:lnSpc>
              <a:spcBef>
                <a:spcPct val="0"/>
              </a:spcBef>
              <a:buFont typeface="Wingdings" panose="05000000000000000000" pitchFamily="2" charset="2"/>
              <a:buChar char="l"/>
            </a:pPr>
            <a:r>
              <a:rPr lang="en-US" altLang="zh-CN" sz="2000" b="1" dirty="0" smtClean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 the design requirements are met.</a:t>
            </a:r>
          </a:p>
          <a:p>
            <a:pPr eaLnBrk="1" hangingPunct="1">
              <a:lnSpc>
                <a:spcPct val="105000"/>
              </a:lnSpc>
              <a:spcBef>
                <a:spcPct val="0"/>
              </a:spcBef>
              <a:buFont typeface="Wingdings" panose="05000000000000000000" pitchFamily="2" charset="2"/>
              <a:buChar char="l"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Three design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options have been studied for Q1a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using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high luminosity parameters with L*=1.9m: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Cos2θ coil, CCT  coil, Serpentine coil. </a:t>
            </a:r>
            <a:endParaRPr lang="en-US" altLang="zh-CN" sz="2000" b="1" dirty="0" smtClean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05000"/>
              </a:lnSpc>
              <a:spcBef>
                <a:spcPct val="0"/>
              </a:spcBef>
              <a:buFont typeface="Wingdings" panose="05000000000000000000" pitchFamily="2" charset="2"/>
              <a:buChar char="l"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Cos2θ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coil has higher magnetic efficiency, lower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current and low coil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peak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field.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</a:rPr>
              <a:t>Cos2θ coil as baseline design, CCT and Serpentine coil as alternative design.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en-US" altLang="zh-CN" sz="1800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05000"/>
              </a:lnSpc>
              <a:spcBef>
                <a:spcPct val="0"/>
              </a:spcBef>
              <a:buFont typeface="Wingdings" panose="05000000000000000000" pitchFamily="2" charset="2"/>
              <a:buChar char="l"/>
            </a:pPr>
            <a:endParaRPr lang="en-US" altLang="zh-CN" sz="2000" dirty="0" smtClean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05000"/>
              </a:lnSpc>
              <a:spcBef>
                <a:spcPct val="0"/>
              </a:spcBef>
              <a:buFont typeface="Wingdings" panose="05000000000000000000" pitchFamily="2" charset="2"/>
              <a:buChar char="n"/>
            </a:pPr>
            <a:r>
              <a:rPr lang="en-US" altLang="zh-CN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Study and research </a:t>
            </a:r>
            <a:r>
              <a:rPr lang="en-US" altLang="zh-CN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 key technologies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0.5m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single aperture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quadrupole model (136T/m, </a:t>
            </a:r>
            <a:r>
              <a:rPr lang="en-US" altLang="zh-CN" sz="2000" dirty="0" err="1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NbTi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is in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progress; I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ts manufacture is completed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and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cryogenic test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 4.2K in vertical Dewar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preparation. </a:t>
            </a:r>
            <a:endParaRPr lang="en-US" altLang="zh-CN" sz="2000" dirty="0" smtClean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05000"/>
              </a:lnSpc>
              <a:spcBef>
                <a:spcPct val="0"/>
              </a:spcBef>
              <a:buFont typeface="Wingdings" panose="05000000000000000000" pitchFamily="2" charset="2"/>
              <a:buChar char="n"/>
            </a:pPr>
            <a:endParaRPr lang="en-US" altLang="zh-CN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05000"/>
              </a:lnSpc>
              <a:spcBef>
                <a:spcPct val="0"/>
              </a:spcBef>
              <a:buFont typeface="Wingdings" panose="05000000000000000000" pitchFamily="2" charset="2"/>
              <a:buChar char="l"/>
            </a:pPr>
            <a:endParaRPr lang="en-US" altLang="zh-CN" sz="2000" dirty="0" smtClean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05000"/>
              </a:lnSpc>
              <a:spcBef>
                <a:spcPct val="0"/>
              </a:spcBef>
              <a:buFont typeface="Wingdings" panose="05000000000000000000" pitchFamily="2" charset="2"/>
              <a:buChar char="u"/>
            </a:pPr>
            <a:endParaRPr lang="en-US" altLang="zh-CN" sz="2000" dirty="0" smtClean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05000"/>
              </a:lnSpc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en-US" altLang="zh-CN" sz="2000" dirty="0" smtClean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795" name="Line 3"/>
          <p:cNvSpPr>
            <a:spLocks noChangeShapeType="1"/>
          </p:cNvSpPr>
          <p:nvPr/>
        </p:nvSpPr>
        <p:spPr bwMode="auto">
          <a:xfrm>
            <a:off x="395288" y="765175"/>
            <a:ext cx="8207375" cy="0"/>
          </a:xfrm>
          <a:prstGeom prst="line">
            <a:avLst/>
          </a:prstGeom>
          <a:noFill/>
          <a:ln w="76200">
            <a:solidFill>
              <a:srgbClr val="FF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33796" name="Picture 5" descr="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6237288"/>
            <a:ext cx="2519362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5888"/>
            <a:ext cx="8437563" cy="581025"/>
          </a:xfrm>
        </p:spPr>
        <p:txBody>
          <a:bodyPr/>
          <a:lstStyle/>
          <a:p>
            <a:pPr eaLnBrk="1" hangingPunct="1"/>
            <a:r>
              <a:rPr lang="en-US" altLang="zh-CN" sz="2400" b="1" dirty="0" smtClean="0">
                <a:solidFill>
                  <a:srgbClr val="CC0066"/>
                </a:solidFill>
                <a:latin typeface="Times New Roman" panose="02020603050405020304" pitchFamily="18" charset="0"/>
              </a:rPr>
              <a:t>Summary</a:t>
            </a: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F437D1-81F7-4AD7-A431-028721C0C646}" type="slidenum">
              <a:rPr lang="en-US" altLang="zh-CN" smtClean="0"/>
              <a:pPr>
                <a:defRPr/>
              </a:pPr>
              <a:t>22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90089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63713" y="2781300"/>
            <a:ext cx="6192837" cy="936625"/>
          </a:xfrm>
          <a:noFill/>
        </p:spPr>
        <p:txBody>
          <a:bodyPr/>
          <a:lstStyle/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en-US" altLang="zh-CN" sz="3600" b="1" dirty="0" smtClean="0">
                <a:solidFill>
                  <a:srgbClr val="CC0066"/>
                </a:solidFill>
                <a:latin typeface="Times New Roman" panose="02020603050405020304" pitchFamily="18" charset="0"/>
              </a:rPr>
              <a:t>Thanks for your attention!</a:t>
            </a:r>
          </a:p>
        </p:txBody>
      </p:sp>
      <p:pic>
        <p:nvPicPr>
          <p:cNvPr id="34819" name="Picture 3" descr="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14263"/>
            <a:ext cx="2519363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2665" y="222849"/>
            <a:ext cx="3240360" cy="591546"/>
          </a:xfrm>
          <a:prstGeom prst="rect">
            <a:avLst/>
          </a:prstGeom>
        </p:spPr>
      </p:pic>
      <p:sp>
        <p:nvSpPr>
          <p:cNvPr id="7" name="Text Box 27"/>
          <p:cNvSpPr txBox="1">
            <a:spLocks noChangeArrowheads="1"/>
          </p:cNvSpPr>
          <p:nvPr/>
        </p:nvSpPr>
        <p:spPr bwMode="auto">
          <a:xfrm>
            <a:off x="107504" y="6269250"/>
            <a:ext cx="432048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zh-CN" sz="2000" b="1" dirty="0" smtClean="0">
                <a:latin typeface="Times New Roman" panose="02020603050405020304" pitchFamily="18" charset="0"/>
              </a:rPr>
              <a:t>International </a:t>
            </a:r>
            <a:r>
              <a:rPr lang="en-US" altLang="zh-CN" sz="2000" b="1" dirty="0">
                <a:latin typeface="Times New Roman" panose="02020603050405020304" pitchFamily="18" charset="0"/>
              </a:rPr>
              <a:t>workshop on CEPC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22290</TotalTime>
  <Words>1783</Words>
  <Application>Microsoft Office PowerPoint</Application>
  <PresentationFormat>全屏显示(4:3)</PresentationFormat>
  <Paragraphs>268</Paragraphs>
  <Slides>23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8" baseType="lpstr">
      <vt:lpstr>宋体</vt:lpstr>
      <vt:lpstr>Arial</vt:lpstr>
      <vt:lpstr>Times New Roman</vt:lpstr>
      <vt:lpstr>Wingdings</vt:lpstr>
      <vt:lpstr>默认设计模板</vt:lpstr>
      <vt:lpstr>PowerPoint 演示文稿</vt:lpstr>
      <vt:lpstr>PowerPoint 演示文稿</vt:lpstr>
      <vt:lpstr>PowerPoint 演示文稿</vt:lpstr>
      <vt:lpstr>PowerPoint 演示文稿</vt:lpstr>
      <vt:lpstr>Superconducting quadrupoles design in CEPC high luminosity scheme</vt:lpstr>
      <vt:lpstr>Design of Q1a</vt:lpstr>
      <vt:lpstr>Design of Q1a</vt:lpstr>
      <vt:lpstr>Design of Q1a</vt:lpstr>
      <vt:lpstr>Q1a design with iron</vt:lpstr>
      <vt:lpstr>2) CCT option of Q1a</vt:lpstr>
      <vt:lpstr>3) Serpentine option of Q1a</vt:lpstr>
      <vt:lpstr>Comparison of three design options of Q1a </vt:lpstr>
      <vt:lpstr>2 Design of Q1b</vt:lpstr>
      <vt:lpstr>Design of Q1b</vt:lpstr>
      <vt:lpstr>3 Design of Q2</vt:lpstr>
      <vt:lpstr>Design of Q2</vt:lpstr>
      <vt:lpstr>R&amp;D status of 0.5m single aperture short model quadrupole</vt:lpstr>
      <vt:lpstr>Status of 0.5m single aperture short model quadrupole</vt:lpstr>
      <vt:lpstr>Status of 0.5m single aperture short model quadrupole</vt:lpstr>
      <vt:lpstr>Status of 0.5m single aperture short model quadrupole</vt:lpstr>
      <vt:lpstr>Status of 0.5m single aperture short model quadrupole</vt:lpstr>
      <vt:lpstr>Summary</vt:lpstr>
      <vt:lpstr>PowerPoint 演示文稿</vt:lpstr>
    </vt:vector>
  </TitlesOfParts>
  <Company>MC SYSTEM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MC SYSTEM</dc:creator>
  <cp:lastModifiedBy>unknown</cp:lastModifiedBy>
  <cp:revision>2580</cp:revision>
  <dcterms:created xsi:type="dcterms:W3CDTF">2008-05-27T08:38:56Z</dcterms:created>
  <dcterms:modified xsi:type="dcterms:W3CDTF">2022-10-25T03:20:26Z</dcterms:modified>
</cp:coreProperties>
</file>