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0" r:id="rId1"/>
  </p:sldMasterIdLst>
  <p:notesMasterIdLst>
    <p:notesMasterId r:id="rId40"/>
  </p:notesMasterIdLst>
  <p:handoutMasterIdLst>
    <p:handoutMasterId r:id="rId41"/>
  </p:handoutMasterIdLst>
  <p:sldIdLst>
    <p:sldId id="678" r:id="rId2"/>
    <p:sldId id="1145" r:id="rId3"/>
    <p:sldId id="1261" r:id="rId4"/>
    <p:sldId id="1305" r:id="rId5"/>
    <p:sldId id="1317" r:id="rId6"/>
    <p:sldId id="1464" r:id="rId7"/>
    <p:sldId id="1318" r:id="rId8"/>
    <p:sldId id="1307" r:id="rId9"/>
    <p:sldId id="1524" r:id="rId10"/>
    <p:sldId id="1525" r:id="rId11"/>
    <p:sldId id="1526" r:id="rId12"/>
    <p:sldId id="1527" r:id="rId13"/>
    <p:sldId id="1520" r:id="rId14"/>
    <p:sldId id="1491" r:id="rId15"/>
    <p:sldId id="1493" r:id="rId16"/>
    <p:sldId id="1494" r:id="rId17"/>
    <p:sldId id="1418" r:id="rId18"/>
    <p:sldId id="1375" r:id="rId19"/>
    <p:sldId id="1536" r:id="rId20"/>
    <p:sldId id="1378" r:id="rId21"/>
    <p:sldId id="1431" r:id="rId22"/>
    <p:sldId id="1544" r:id="rId23"/>
    <p:sldId id="1545" r:id="rId24"/>
    <p:sldId id="1546" r:id="rId25"/>
    <p:sldId id="1405" r:id="rId26"/>
    <p:sldId id="1401" r:id="rId27"/>
    <p:sldId id="1499" r:id="rId28"/>
    <p:sldId id="1406" r:id="rId29"/>
    <p:sldId id="1466" r:id="rId30"/>
    <p:sldId id="1534" r:id="rId31"/>
    <p:sldId id="1535" r:id="rId32"/>
    <p:sldId id="1507" r:id="rId33"/>
    <p:sldId id="1454" r:id="rId34"/>
    <p:sldId id="1468" r:id="rId35"/>
    <p:sldId id="1502" r:id="rId36"/>
    <p:sldId id="1456" r:id="rId37"/>
    <p:sldId id="1287" r:id="rId38"/>
    <p:sldId id="1288" r:id="rId39"/>
  </p:sldIdLst>
  <p:sldSz cx="9144000" cy="6858000" type="screen4x3"/>
  <p:notesSz cx="6646863" cy="97774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2857">
          <p15:clr>
            <a:srgbClr val="A4A3A4"/>
          </p15:clr>
        </p15:guide>
        <p15:guide id="3" orient="horz" pos="2160">
          <p15:clr>
            <a:srgbClr val="A4A3A4"/>
          </p15:clr>
        </p15:guide>
        <p15:guide id="4" pos="2880">
          <p15:clr>
            <a:srgbClr val="A4A3A4"/>
          </p15:clr>
        </p15:guide>
      </p15:sldGuideLst>
    </p:ext>
    <p:ext uri="{2D200454-40CA-4A62-9FC3-DE9A4176ACB9}">
      <p15:notesGuideLst xmlns:p15="http://schemas.microsoft.com/office/powerpoint/2012/main">
        <p15:guide id="1" orient="horz" pos="3079">
          <p15:clr>
            <a:srgbClr val="A4A3A4"/>
          </p15:clr>
        </p15:guide>
        <p15:guide id="2" pos="209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FC80A"/>
    <a:srgbClr val="0033CC"/>
    <a:srgbClr val="E8F3F7"/>
    <a:srgbClr val="CEE7EE"/>
    <a:srgbClr val="40BAD2"/>
    <a:srgbClr val="FF57AB"/>
    <a:srgbClr val="0000FF"/>
    <a:srgbClr val="FF99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6" autoAdjust="0"/>
    <p:restoredTop sz="95400" autoAdjust="0"/>
  </p:normalViewPr>
  <p:slideViewPr>
    <p:cSldViewPr>
      <p:cViewPr varScale="1">
        <p:scale>
          <a:sx n="107" d="100"/>
          <a:sy n="107" d="100"/>
        </p:scale>
        <p:origin x="1662" y="114"/>
      </p:cViewPr>
      <p:guideLst>
        <p:guide orient="horz" pos="2183"/>
        <p:guide pos="2857"/>
        <p:guide orient="horz" pos="2160"/>
        <p:guide pos="2880"/>
      </p:guideLst>
    </p:cSldViewPr>
  </p:slideViewPr>
  <p:notesTextViewPr>
    <p:cViewPr>
      <p:scale>
        <a:sx n="100" d="100"/>
        <a:sy n="100" d="100"/>
      </p:scale>
      <p:origin x="0" y="0"/>
    </p:cViewPr>
  </p:notesTextViewPr>
  <p:notesViewPr>
    <p:cSldViewPr>
      <p:cViewPr varScale="1">
        <p:scale>
          <a:sx n="74" d="100"/>
          <a:sy n="74" d="100"/>
        </p:scale>
        <p:origin x="-4128" y="-90"/>
      </p:cViewPr>
      <p:guideLst>
        <p:guide orient="horz" pos="3079"/>
        <p:guide pos="209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octagon</c:v>
                </c:pt>
              </c:strCache>
            </c:strRef>
          </c:tx>
          <c:marker>
            <c:symbol val="none"/>
          </c:marker>
          <c:cat>
            <c:numRef>
              <c:f>Sheet1!$A$2:$A$10</c:f>
              <c:numCache>
                <c:formatCode>General</c:formatCode>
                <c:ptCount val="9"/>
                <c:pt idx="0">
                  <c:v>5</c:v>
                </c:pt>
                <c:pt idx="1">
                  <c:v>4.5</c:v>
                </c:pt>
                <c:pt idx="2">
                  <c:v>4</c:v>
                </c:pt>
                <c:pt idx="3">
                  <c:v>3.5</c:v>
                </c:pt>
                <c:pt idx="4">
                  <c:v>3</c:v>
                </c:pt>
                <c:pt idx="5">
                  <c:v>2.5</c:v>
                </c:pt>
                <c:pt idx="6">
                  <c:v>2</c:v>
                </c:pt>
                <c:pt idx="7">
                  <c:v>1.5</c:v>
                </c:pt>
                <c:pt idx="8">
                  <c:v>1</c:v>
                </c:pt>
              </c:numCache>
            </c:numRef>
          </c:cat>
          <c:val>
            <c:numRef>
              <c:f>Sheet1!$B$2:$B$10</c:f>
              <c:numCache>
                <c:formatCode>General</c:formatCode>
                <c:ptCount val="9"/>
                <c:pt idx="0">
                  <c:v>2.37</c:v>
                </c:pt>
                <c:pt idx="1">
                  <c:v>3.17</c:v>
                </c:pt>
                <c:pt idx="2">
                  <c:v>4.38</c:v>
                </c:pt>
                <c:pt idx="3">
                  <c:v>6.38</c:v>
                </c:pt>
                <c:pt idx="4">
                  <c:v>9.83</c:v>
                </c:pt>
                <c:pt idx="5">
                  <c:v>16.399999999999999</c:v>
                </c:pt>
                <c:pt idx="6">
                  <c:v>30.5</c:v>
                </c:pt>
                <c:pt idx="7">
                  <c:v>66.2</c:v>
                </c:pt>
                <c:pt idx="8">
                  <c:v>172</c:v>
                </c:pt>
              </c:numCache>
            </c:numRef>
          </c:val>
          <c:smooth val="0"/>
        </c:ser>
        <c:ser>
          <c:idx val="1"/>
          <c:order val="1"/>
          <c:tx>
            <c:strRef>
              <c:f>Sheet1!$C$1</c:f>
              <c:strCache>
                <c:ptCount val="1"/>
                <c:pt idx="0">
                  <c:v>race track</c:v>
                </c:pt>
              </c:strCache>
            </c:strRef>
          </c:tx>
          <c:marker>
            <c:symbol val="none"/>
          </c:marker>
          <c:cat>
            <c:numRef>
              <c:f>Sheet1!$A$2:$A$10</c:f>
              <c:numCache>
                <c:formatCode>General</c:formatCode>
                <c:ptCount val="9"/>
                <c:pt idx="0">
                  <c:v>5</c:v>
                </c:pt>
                <c:pt idx="1">
                  <c:v>4.5</c:v>
                </c:pt>
                <c:pt idx="2">
                  <c:v>4</c:v>
                </c:pt>
                <c:pt idx="3">
                  <c:v>3.5</c:v>
                </c:pt>
                <c:pt idx="4">
                  <c:v>3</c:v>
                </c:pt>
                <c:pt idx="5">
                  <c:v>2.5</c:v>
                </c:pt>
                <c:pt idx="6">
                  <c:v>2</c:v>
                </c:pt>
                <c:pt idx="7">
                  <c:v>1.5</c:v>
                </c:pt>
                <c:pt idx="8">
                  <c:v>1</c:v>
                </c:pt>
              </c:numCache>
            </c:numRef>
          </c:cat>
          <c:val>
            <c:numRef>
              <c:f>Sheet1!$C$2:$C$10</c:f>
              <c:numCache>
                <c:formatCode>General</c:formatCode>
                <c:ptCount val="9"/>
                <c:pt idx="0">
                  <c:v>1.78</c:v>
                </c:pt>
                <c:pt idx="1">
                  <c:v>2.29</c:v>
                </c:pt>
                <c:pt idx="2">
                  <c:v>3.04</c:v>
                </c:pt>
                <c:pt idx="3">
                  <c:v>4.1500000000000004</c:v>
                </c:pt>
                <c:pt idx="4">
                  <c:v>5.83</c:v>
                </c:pt>
                <c:pt idx="5">
                  <c:v>8.34</c:v>
                </c:pt>
                <c:pt idx="6">
                  <c:v>12</c:v>
                </c:pt>
                <c:pt idx="7">
                  <c:v>17.5</c:v>
                </c:pt>
                <c:pt idx="8">
                  <c:v>25.4</c:v>
                </c:pt>
              </c:numCache>
            </c:numRef>
          </c:val>
          <c:smooth val="0"/>
        </c:ser>
        <c:ser>
          <c:idx val="2"/>
          <c:order val="2"/>
          <c:tx>
            <c:strRef>
              <c:f>Sheet1!$D$1</c:f>
              <c:strCache>
                <c:ptCount val="1"/>
                <c:pt idx="0">
                  <c:v>ellipse</c:v>
                </c:pt>
              </c:strCache>
            </c:strRef>
          </c:tx>
          <c:marker>
            <c:symbol val="none"/>
          </c:marker>
          <c:cat>
            <c:numRef>
              <c:f>Sheet1!$A$2:$A$10</c:f>
              <c:numCache>
                <c:formatCode>General</c:formatCode>
                <c:ptCount val="9"/>
                <c:pt idx="0">
                  <c:v>5</c:v>
                </c:pt>
                <c:pt idx="1">
                  <c:v>4.5</c:v>
                </c:pt>
                <c:pt idx="2">
                  <c:v>4</c:v>
                </c:pt>
                <c:pt idx="3">
                  <c:v>3.5</c:v>
                </c:pt>
                <c:pt idx="4">
                  <c:v>3</c:v>
                </c:pt>
                <c:pt idx="5">
                  <c:v>2.5</c:v>
                </c:pt>
                <c:pt idx="6">
                  <c:v>2</c:v>
                </c:pt>
                <c:pt idx="7">
                  <c:v>1.5</c:v>
                </c:pt>
                <c:pt idx="8">
                  <c:v>1</c:v>
                </c:pt>
              </c:numCache>
            </c:numRef>
          </c:cat>
          <c:val>
            <c:numRef>
              <c:f>Sheet1!$D$2:$D$10</c:f>
              <c:numCache>
                <c:formatCode>General</c:formatCode>
                <c:ptCount val="9"/>
                <c:pt idx="0">
                  <c:v>1.4</c:v>
                </c:pt>
                <c:pt idx="1">
                  <c:v>1.73</c:v>
                </c:pt>
                <c:pt idx="2">
                  <c:v>2.2400000000000002</c:v>
                </c:pt>
                <c:pt idx="3">
                  <c:v>2.95</c:v>
                </c:pt>
                <c:pt idx="4">
                  <c:v>4.01</c:v>
                </c:pt>
                <c:pt idx="5">
                  <c:v>5.49</c:v>
                </c:pt>
                <c:pt idx="6">
                  <c:v>7.4</c:v>
                </c:pt>
                <c:pt idx="7">
                  <c:v>10.199999999999999</c:v>
                </c:pt>
                <c:pt idx="8">
                  <c:v>13.5</c:v>
                </c:pt>
              </c:numCache>
            </c:numRef>
          </c:val>
          <c:smooth val="0"/>
        </c:ser>
        <c:dLbls>
          <c:showLegendKey val="0"/>
          <c:showVal val="0"/>
          <c:showCatName val="0"/>
          <c:showSerName val="0"/>
          <c:showPercent val="0"/>
          <c:showBubbleSize val="0"/>
        </c:dLbls>
        <c:smooth val="0"/>
        <c:axId val="287063216"/>
        <c:axId val="287061536"/>
      </c:lineChart>
      <c:catAx>
        <c:axId val="287063216"/>
        <c:scaling>
          <c:orientation val="minMax"/>
        </c:scaling>
        <c:delete val="0"/>
        <c:axPos val="b"/>
        <c:title>
          <c:tx>
            <c:rich>
              <a:bodyPr/>
              <a:lstStyle/>
              <a:p>
                <a:pPr>
                  <a:defRPr b="0"/>
                </a:pPr>
                <a:r>
                  <a:rPr lang="en-US" altLang="zh-CN" b="0" dirty="0" smtClean="0"/>
                  <a:t>Wall</a:t>
                </a:r>
                <a:r>
                  <a:rPr lang="en-US" altLang="zh-CN" b="0" baseline="0" dirty="0" smtClean="0"/>
                  <a:t>  thickness</a:t>
                </a:r>
                <a:r>
                  <a:rPr lang="en-US" altLang="zh-CN" b="0" dirty="0" smtClean="0"/>
                  <a:t>/mm</a:t>
                </a:r>
                <a:endParaRPr lang="zh-CN" altLang="en-US" b="0" dirty="0"/>
              </a:p>
            </c:rich>
          </c:tx>
          <c:overlay val="0"/>
        </c:title>
        <c:numFmt formatCode="General" sourceLinked="1"/>
        <c:majorTickMark val="none"/>
        <c:minorTickMark val="none"/>
        <c:tickLblPos val="nextTo"/>
        <c:crossAx val="287061536"/>
        <c:crosses val="autoZero"/>
        <c:auto val="1"/>
        <c:lblAlgn val="ctr"/>
        <c:lblOffset val="100"/>
        <c:noMultiLvlLbl val="0"/>
      </c:catAx>
      <c:valAx>
        <c:axId val="287061536"/>
        <c:scaling>
          <c:orientation val="minMax"/>
        </c:scaling>
        <c:delete val="0"/>
        <c:axPos val="l"/>
        <c:majorGridlines/>
        <c:title>
          <c:tx>
            <c:rich>
              <a:bodyPr rot="-5400000" vert="horz"/>
              <a:lstStyle/>
              <a:p>
                <a:pPr>
                  <a:defRPr b="0"/>
                </a:pPr>
                <a:r>
                  <a:rPr lang="en-US" altLang="zh-CN" b="0" dirty="0" smtClean="0"/>
                  <a:t>deformation/</a:t>
                </a:r>
                <a:r>
                  <a:rPr lang="en-US" altLang="zh-CN" sz="1000" b="0" i="0" u="none" strike="noStrike" baseline="0" dirty="0" smtClean="0">
                    <a:effectLst/>
                  </a:rPr>
                  <a:t>10</a:t>
                </a:r>
                <a:r>
                  <a:rPr lang="en-US" altLang="zh-CN" sz="1000" b="0" i="0" u="none" strike="noStrike" baseline="0" dirty="0">
                    <a:effectLst/>
                  </a:rPr>
                  <a:t>^</a:t>
                </a:r>
                <a:r>
                  <a:rPr lang="zh-CN" altLang="en-US" sz="1000" b="0" i="0" u="none" strike="noStrike" baseline="0" dirty="0">
                    <a:effectLst/>
                  </a:rPr>
                  <a:t>（</a:t>
                </a:r>
                <a:r>
                  <a:rPr lang="en-US" altLang="zh-CN" sz="1000" b="0" i="0" u="none" strike="noStrike" baseline="0" dirty="0">
                    <a:effectLst/>
                  </a:rPr>
                  <a:t>−3</a:t>
                </a:r>
                <a:r>
                  <a:rPr lang="zh-CN" altLang="en-US" sz="1000" b="0" i="0" u="none" strike="noStrike" baseline="0" dirty="0">
                    <a:effectLst/>
                  </a:rPr>
                  <a:t>）</a:t>
                </a:r>
                <a:r>
                  <a:rPr lang="en-US" altLang="zh-CN" b="0" dirty="0"/>
                  <a:t>mm</a:t>
                </a:r>
                <a:endParaRPr lang="zh-CN" altLang="en-US" b="0" dirty="0"/>
              </a:p>
            </c:rich>
          </c:tx>
          <c:overlay val="0"/>
        </c:title>
        <c:numFmt formatCode="General" sourceLinked="1"/>
        <c:majorTickMark val="none"/>
        <c:minorTickMark val="none"/>
        <c:tickLblPos val="nextTo"/>
        <c:crossAx val="287063216"/>
        <c:crosses val="autoZero"/>
        <c:crossBetween val="between"/>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879725" cy="48895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765550" y="0"/>
            <a:ext cx="2879725" cy="488950"/>
          </a:xfrm>
          <a:prstGeom prst="rect">
            <a:avLst/>
          </a:prstGeom>
        </p:spPr>
        <p:txBody>
          <a:bodyPr vert="horz" lIns="91440" tIns="45720" rIns="91440" bIns="45720" rtlCol="0"/>
          <a:lstStyle>
            <a:lvl1pPr algn="r">
              <a:defRPr sz="1200"/>
            </a:lvl1pPr>
          </a:lstStyle>
          <a:p>
            <a:fld id="{19DC5FDE-6E11-4062-9E73-37291E302A6F}" type="datetimeFigureOut">
              <a:rPr lang="zh-CN" altLang="en-US" smtClean="0"/>
              <a:pPr/>
              <a:t>2022/10/25</a:t>
            </a:fld>
            <a:endParaRPr lang="zh-CN" altLang="en-US"/>
          </a:p>
        </p:txBody>
      </p:sp>
      <p:sp>
        <p:nvSpPr>
          <p:cNvPr id="4" name="页脚占位符 3"/>
          <p:cNvSpPr>
            <a:spLocks noGrp="1"/>
          </p:cNvSpPr>
          <p:nvPr>
            <p:ph type="ftr" sz="quarter" idx="2"/>
          </p:nvPr>
        </p:nvSpPr>
        <p:spPr>
          <a:xfrm>
            <a:off x="0" y="9286875"/>
            <a:ext cx="2879725" cy="48895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765550" y="9286875"/>
            <a:ext cx="2879725" cy="488950"/>
          </a:xfrm>
          <a:prstGeom prst="rect">
            <a:avLst/>
          </a:prstGeom>
        </p:spPr>
        <p:txBody>
          <a:bodyPr vert="horz" lIns="91440" tIns="45720" rIns="91440" bIns="45720" rtlCol="0" anchor="b"/>
          <a:lstStyle>
            <a:lvl1pPr algn="r">
              <a:defRPr sz="1200"/>
            </a:lvl1pPr>
          </a:lstStyle>
          <a:p>
            <a:fld id="{24F49D6F-DDE2-456D-AE37-DA8601A6BBC6}" type="slidenum">
              <a:rPr lang="zh-CN" altLang="en-US" smtClean="0"/>
              <a:pPr/>
              <a:t>‹#›</a:t>
            </a:fld>
            <a:endParaRPr lang="zh-CN" altLang="en-US"/>
          </a:p>
        </p:txBody>
      </p:sp>
    </p:spTree>
    <p:extLst>
      <p:ext uri="{BB962C8B-B14F-4D97-AF65-F5344CB8AC3E}">
        <p14:creationId xmlns:p14="http://schemas.microsoft.com/office/powerpoint/2010/main" val="4279641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2"/>
            <a:ext cx="2881032" cy="488949"/>
          </a:xfrm>
          <a:prstGeom prst="rect">
            <a:avLst/>
          </a:prstGeom>
        </p:spPr>
        <p:txBody>
          <a:bodyPr vert="horz" lIns="89755" tIns="44876" rIns="89755" bIns="44876" rtlCol="0"/>
          <a:lstStyle>
            <a:lvl1pPr algn="l">
              <a:defRPr sz="1200"/>
            </a:lvl1pPr>
          </a:lstStyle>
          <a:p>
            <a:endParaRPr lang="zh-CN" altLang="en-US"/>
          </a:p>
        </p:txBody>
      </p:sp>
      <p:sp>
        <p:nvSpPr>
          <p:cNvPr id="3" name="日期占位符 2"/>
          <p:cNvSpPr>
            <a:spLocks noGrp="1"/>
          </p:cNvSpPr>
          <p:nvPr>
            <p:ph type="dt" idx="1"/>
          </p:nvPr>
        </p:nvSpPr>
        <p:spPr>
          <a:xfrm>
            <a:off x="3764279" y="2"/>
            <a:ext cx="2881032" cy="488949"/>
          </a:xfrm>
          <a:prstGeom prst="rect">
            <a:avLst/>
          </a:prstGeom>
        </p:spPr>
        <p:txBody>
          <a:bodyPr vert="horz" lIns="89755" tIns="44876" rIns="89755" bIns="44876" rtlCol="0"/>
          <a:lstStyle>
            <a:lvl1pPr algn="r">
              <a:defRPr sz="1200"/>
            </a:lvl1pPr>
          </a:lstStyle>
          <a:p>
            <a:fld id="{CAABCE95-32D8-4864-A292-0D0C99118195}" type="datetimeFigureOut">
              <a:rPr lang="zh-CN" altLang="en-US" smtClean="0"/>
              <a:pPr/>
              <a:t>2022/10/25</a:t>
            </a:fld>
            <a:endParaRPr lang="zh-CN" altLang="en-US"/>
          </a:p>
        </p:txBody>
      </p:sp>
      <p:sp>
        <p:nvSpPr>
          <p:cNvPr id="4" name="幻灯片图像占位符 3"/>
          <p:cNvSpPr>
            <a:spLocks noGrp="1" noRot="1" noChangeAspect="1"/>
          </p:cNvSpPr>
          <p:nvPr>
            <p:ph type="sldImg" idx="2"/>
          </p:nvPr>
        </p:nvSpPr>
        <p:spPr>
          <a:xfrm>
            <a:off x="879475" y="733425"/>
            <a:ext cx="4887913" cy="3667125"/>
          </a:xfrm>
          <a:prstGeom prst="rect">
            <a:avLst/>
          </a:prstGeom>
          <a:noFill/>
          <a:ln w="12700">
            <a:solidFill>
              <a:prstClr val="black"/>
            </a:solidFill>
          </a:ln>
        </p:spPr>
        <p:txBody>
          <a:bodyPr vert="horz" lIns="89755" tIns="44876" rIns="89755" bIns="44876" rtlCol="0" anchor="ctr"/>
          <a:lstStyle/>
          <a:p>
            <a:endParaRPr lang="zh-CN" altLang="en-US"/>
          </a:p>
        </p:txBody>
      </p:sp>
      <p:sp>
        <p:nvSpPr>
          <p:cNvPr id="5" name="备注占位符 4"/>
          <p:cNvSpPr>
            <a:spLocks noGrp="1"/>
          </p:cNvSpPr>
          <p:nvPr>
            <p:ph type="body" sz="quarter" idx="3"/>
          </p:nvPr>
        </p:nvSpPr>
        <p:spPr>
          <a:xfrm>
            <a:off x="664376" y="4644232"/>
            <a:ext cx="5318111" cy="4400544"/>
          </a:xfrm>
          <a:prstGeom prst="rect">
            <a:avLst/>
          </a:prstGeom>
        </p:spPr>
        <p:txBody>
          <a:bodyPr vert="horz" lIns="89755" tIns="44876" rIns="89755" bIns="44876"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286892"/>
            <a:ext cx="2881032" cy="488948"/>
          </a:xfrm>
          <a:prstGeom prst="rect">
            <a:avLst/>
          </a:prstGeom>
        </p:spPr>
        <p:txBody>
          <a:bodyPr vert="horz" lIns="89755" tIns="44876" rIns="89755" bIns="44876"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764279" y="9286892"/>
            <a:ext cx="2881032" cy="488948"/>
          </a:xfrm>
          <a:prstGeom prst="rect">
            <a:avLst/>
          </a:prstGeom>
        </p:spPr>
        <p:txBody>
          <a:bodyPr vert="horz" lIns="89755" tIns="44876" rIns="89755" bIns="44876" rtlCol="0" anchor="b"/>
          <a:lstStyle>
            <a:lvl1pPr algn="r">
              <a:defRPr sz="1200"/>
            </a:lvl1pPr>
          </a:lstStyle>
          <a:p>
            <a:fld id="{6E0575B9-D3B7-4693-9F3B-14F50D6C793C}" type="slidenum">
              <a:rPr lang="zh-CN" altLang="en-US" smtClean="0"/>
              <a:pPr/>
              <a:t>‹#›</a:t>
            </a:fld>
            <a:endParaRPr lang="zh-CN" altLang="en-US"/>
          </a:p>
        </p:txBody>
      </p:sp>
    </p:spTree>
    <p:extLst>
      <p:ext uri="{BB962C8B-B14F-4D97-AF65-F5344CB8AC3E}">
        <p14:creationId xmlns:p14="http://schemas.microsoft.com/office/powerpoint/2010/main" val="234218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E0575B9-D3B7-4693-9F3B-14F50D6C793C}" type="slidenum">
              <a:rPr lang="zh-CN" altLang="en-US" smtClean="0"/>
              <a:pPr/>
              <a:t>1</a:t>
            </a:fld>
            <a:endParaRPr lang="zh-CN" altLang="en-US"/>
          </a:p>
        </p:txBody>
      </p:sp>
    </p:spTree>
    <p:extLst>
      <p:ext uri="{BB962C8B-B14F-4D97-AF65-F5344CB8AC3E}">
        <p14:creationId xmlns:p14="http://schemas.microsoft.com/office/powerpoint/2010/main" val="4226520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0575B9-D3B7-4693-9F3B-14F50D6C793C}" type="slidenum">
              <a:rPr lang="zh-CN" altLang="en-US" smtClean="0"/>
              <a:pPr/>
              <a:t>4</a:t>
            </a:fld>
            <a:endParaRPr lang="zh-CN" altLang="en-US"/>
          </a:p>
        </p:txBody>
      </p:sp>
    </p:spTree>
    <p:extLst>
      <p:ext uri="{BB962C8B-B14F-4D97-AF65-F5344CB8AC3E}">
        <p14:creationId xmlns:p14="http://schemas.microsoft.com/office/powerpoint/2010/main" val="363439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0575B9-D3B7-4693-9F3B-14F50D6C793C}" type="slidenum">
              <a:rPr lang="zh-CN" altLang="en-US" smtClean="0"/>
              <a:pPr/>
              <a:t>8</a:t>
            </a:fld>
            <a:endParaRPr lang="zh-CN" altLang="en-US"/>
          </a:p>
        </p:txBody>
      </p:sp>
    </p:spTree>
    <p:extLst>
      <p:ext uri="{BB962C8B-B14F-4D97-AF65-F5344CB8AC3E}">
        <p14:creationId xmlns:p14="http://schemas.microsoft.com/office/powerpoint/2010/main" val="1538969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0575B9-D3B7-4693-9F3B-14F50D6C793C}" type="slidenum">
              <a:rPr lang="zh-CN" altLang="en-US" smtClean="0"/>
              <a:pPr/>
              <a:t>28</a:t>
            </a:fld>
            <a:endParaRPr lang="zh-CN" altLang="en-US"/>
          </a:p>
        </p:txBody>
      </p:sp>
    </p:spTree>
    <p:extLst>
      <p:ext uri="{BB962C8B-B14F-4D97-AF65-F5344CB8AC3E}">
        <p14:creationId xmlns:p14="http://schemas.microsoft.com/office/powerpoint/2010/main" val="2038661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0575B9-D3B7-4693-9F3B-14F50D6C793C}" type="slidenum">
              <a:rPr lang="zh-CN" altLang="en-US" smtClean="0"/>
              <a:pPr/>
              <a:t>29</a:t>
            </a:fld>
            <a:endParaRPr lang="zh-CN" altLang="en-US"/>
          </a:p>
        </p:txBody>
      </p:sp>
    </p:spTree>
    <p:extLst>
      <p:ext uri="{BB962C8B-B14F-4D97-AF65-F5344CB8AC3E}">
        <p14:creationId xmlns:p14="http://schemas.microsoft.com/office/powerpoint/2010/main" val="12945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0575B9-D3B7-4693-9F3B-14F50D6C793C}" type="slidenum">
              <a:rPr lang="zh-CN" altLang="en-US" smtClean="0"/>
              <a:pPr/>
              <a:t>30</a:t>
            </a:fld>
            <a:endParaRPr lang="zh-CN" altLang="en-US"/>
          </a:p>
        </p:txBody>
      </p:sp>
    </p:spTree>
    <p:extLst>
      <p:ext uri="{BB962C8B-B14F-4D97-AF65-F5344CB8AC3E}">
        <p14:creationId xmlns:p14="http://schemas.microsoft.com/office/powerpoint/2010/main" val="2827054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0" y="1967696"/>
            <a:ext cx="9144000" cy="1461836"/>
          </a:xfrm>
          <a:prstGeom prst="rect">
            <a:avLst/>
          </a:prstGeom>
        </p:spPr>
        <p:txBody>
          <a:bodyPr anchor="ctr">
            <a:normAutofit/>
          </a:bodyPr>
          <a:lstStyle>
            <a:lvl1pPr algn="ctr">
              <a:defRPr sz="6000" b="1">
                <a:solidFill>
                  <a:srgbClr val="A40000"/>
                </a:solidFill>
                <a:latin typeface="+mn-lt"/>
              </a:defRPr>
            </a:lvl1pPr>
          </a:lstStyle>
          <a:p>
            <a:r>
              <a:rPr lang="en-US" altLang="zh-CN" dirty="0" smtClean="0"/>
              <a:t>Presentation Title</a:t>
            </a:r>
            <a:endParaRPr lang="en-US" dirty="0"/>
          </a:p>
        </p:txBody>
      </p:sp>
      <p:sp>
        <p:nvSpPr>
          <p:cNvPr id="30" name="Subtitle 2"/>
          <p:cNvSpPr>
            <a:spLocks noGrp="1"/>
          </p:cNvSpPr>
          <p:nvPr>
            <p:ph type="subTitle" idx="1" hasCustomPrompt="1"/>
          </p:nvPr>
        </p:nvSpPr>
        <p:spPr>
          <a:xfrm>
            <a:off x="975360" y="4013936"/>
            <a:ext cx="3421075" cy="340814"/>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smtClean="0"/>
              <a:t>Reporter</a:t>
            </a:r>
            <a:endParaRPr lang="en-US" dirty="0"/>
          </a:p>
        </p:txBody>
      </p:sp>
      <p:pic>
        <p:nvPicPr>
          <p:cNvPr id="31" name="图片 3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388" y="233273"/>
            <a:ext cx="1148457" cy="741191"/>
          </a:xfrm>
          <a:prstGeom prst="rect">
            <a:avLst/>
          </a:prstGeom>
        </p:spPr>
      </p:pic>
      <p:grpSp>
        <p:nvGrpSpPr>
          <p:cNvPr id="33" name="组合 32"/>
          <p:cNvGrpSpPr/>
          <p:nvPr/>
        </p:nvGrpSpPr>
        <p:grpSpPr>
          <a:xfrm>
            <a:off x="0" y="1102039"/>
            <a:ext cx="9144000" cy="110846"/>
            <a:chOff x="0" y="846225"/>
            <a:chExt cx="9144000" cy="110846"/>
          </a:xfrm>
        </p:grpSpPr>
        <p:grpSp>
          <p:nvGrpSpPr>
            <p:cNvPr id="34" name="组合 33"/>
            <p:cNvGrpSpPr/>
            <p:nvPr/>
          </p:nvGrpSpPr>
          <p:grpSpPr>
            <a:xfrm>
              <a:off x="0" y="846225"/>
              <a:ext cx="9144000" cy="110846"/>
              <a:chOff x="0" y="846225"/>
              <a:chExt cx="9144000" cy="110846"/>
            </a:xfrm>
          </p:grpSpPr>
          <p:grpSp>
            <p:nvGrpSpPr>
              <p:cNvPr id="36" name="组合 35"/>
              <p:cNvGrpSpPr/>
              <p:nvPr/>
            </p:nvGrpSpPr>
            <p:grpSpPr>
              <a:xfrm>
                <a:off x="875653" y="846225"/>
                <a:ext cx="8268347" cy="110438"/>
                <a:chOff x="875653" y="846225"/>
                <a:chExt cx="8268347" cy="110438"/>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直角三角形 38"/>
                <p:cNvSpPr/>
                <p:nvPr/>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5" name="直接连接符 34"/>
            <p:cNvCxnSpPr>
              <a:stCxn id="39" idx="2"/>
            </p:cNvCxnSpPr>
            <p:nvPr/>
          </p:nvCxnSpPr>
          <p:spPr>
            <a:xfrm flipV="1">
              <a:off x="975360" y="846225"/>
              <a:ext cx="0" cy="11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a:off x="4716016" y="6472195"/>
            <a:ext cx="4427985" cy="266400"/>
            <a:chOff x="3891916" y="6461760"/>
            <a:chExt cx="5252086" cy="342970"/>
          </a:xfrm>
        </p:grpSpPr>
        <p:sp>
          <p:nvSpPr>
            <p:cNvPr id="41" name="文本框 40"/>
            <p:cNvSpPr txBox="1"/>
            <p:nvPr/>
          </p:nvSpPr>
          <p:spPr>
            <a:xfrm>
              <a:off x="3891916" y="6461760"/>
              <a:ext cx="5252086" cy="342970"/>
            </a:xfrm>
            <a:prstGeom prst="rect">
              <a:avLst/>
            </a:prstGeom>
            <a:solidFill>
              <a:srgbClr val="000099"/>
            </a:solidFill>
            <a:ln>
              <a:noFill/>
            </a:ln>
          </p:spPr>
          <p:txBody>
            <a:bodyPr wrap="square" rtlCol="0">
              <a:spAutoFit/>
            </a:bodyPr>
            <a:lstStyle/>
            <a:p>
              <a:pPr algn="r"/>
              <a:endParaRPr lang="zh-CN" altLang="en-US" sz="20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2" name="直角三角形 41"/>
            <p:cNvSpPr/>
            <p:nvPr/>
          </p:nvSpPr>
          <p:spPr>
            <a:xfrm flipV="1">
              <a:off x="3892140" y="6461761"/>
              <a:ext cx="655405" cy="339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菱形 42"/>
          <p:cNvSpPr/>
          <p:nvPr/>
        </p:nvSpPr>
        <p:spPr>
          <a:xfrm>
            <a:off x="4502256" y="6379860"/>
            <a:ext cx="619936"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4670240" y="6450251"/>
            <a:ext cx="4466120" cy="307777"/>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CN" sz="1400" b="0" dirty="0" smtClean="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Circular</a:t>
            </a:r>
            <a:r>
              <a:rPr lang="en-US" altLang="zh-CN" sz="1400" b="0" baseline="0" dirty="0" smtClean="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Electron-Positron Collider</a:t>
            </a:r>
            <a:r>
              <a:rPr lang="en-US" altLang="zh-CN" sz="14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 </a:t>
            </a:r>
            <a:endParaRPr lang="zh-CN" altLang="en-US" sz="1400" b="1" dirty="0">
              <a:solidFill>
                <a:schemeClr val="bg1"/>
              </a:solidFill>
            </a:endParaRPr>
          </a:p>
        </p:txBody>
      </p:sp>
      <p:cxnSp>
        <p:nvCxnSpPr>
          <p:cNvPr id="3" name="直接连接符 2"/>
          <p:cNvCxnSpPr/>
          <p:nvPr/>
        </p:nvCxnSpPr>
        <p:spPr>
          <a:xfrm>
            <a:off x="0" y="6721454"/>
            <a:ext cx="5530291"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3" name="文本占位符 5"/>
          <p:cNvSpPr>
            <a:spLocks noGrp="1"/>
          </p:cNvSpPr>
          <p:nvPr>
            <p:ph type="body" sz="quarter" idx="11" hasCustomPrompt="1"/>
          </p:nvPr>
        </p:nvSpPr>
        <p:spPr>
          <a:xfrm>
            <a:off x="975360" y="4417131"/>
            <a:ext cx="3416801" cy="373753"/>
          </a:xfrm>
        </p:spPr>
        <p:txBody>
          <a:bodyPr anchor="ctr"/>
          <a:lstStyle>
            <a:lvl1pPr marL="0" indent="0">
              <a:buNone/>
              <a:defRPr sz="2400" b="0">
                <a:solidFill>
                  <a:srgbClr val="A40000"/>
                </a:solidFill>
              </a:defRPr>
            </a:lvl1pPr>
          </a:lstStyle>
          <a:p>
            <a:pPr lvl="0"/>
            <a:r>
              <a:rPr lang="en-US" altLang="zh-CN" dirty="0" smtClean="0"/>
              <a:t>system</a:t>
            </a:r>
            <a:endParaRPr lang="zh-CN" altLang="en-US" dirty="0" smtClean="0"/>
          </a:p>
        </p:txBody>
      </p:sp>
      <p:sp>
        <p:nvSpPr>
          <p:cNvPr id="24" name="文本占位符 5"/>
          <p:cNvSpPr>
            <a:spLocks noGrp="1"/>
          </p:cNvSpPr>
          <p:nvPr>
            <p:ph type="body" sz="quarter" idx="12" hasCustomPrompt="1"/>
          </p:nvPr>
        </p:nvSpPr>
        <p:spPr>
          <a:xfrm>
            <a:off x="975360" y="4853265"/>
            <a:ext cx="3416801" cy="373753"/>
          </a:xfrm>
        </p:spPr>
        <p:txBody>
          <a:bodyPr anchor="ctr">
            <a:normAutofit/>
          </a:bodyPr>
          <a:lstStyle>
            <a:lvl1pPr marL="0" indent="0">
              <a:buNone/>
              <a:defRPr sz="2400" b="0">
                <a:solidFill>
                  <a:srgbClr val="A40000"/>
                </a:solidFill>
              </a:defRPr>
            </a:lvl1pPr>
          </a:lstStyle>
          <a:p>
            <a:pPr lvl="0"/>
            <a:r>
              <a:rPr lang="en-US" altLang="zh-CN" dirty="0" smtClean="0"/>
              <a:t>date</a:t>
            </a:r>
            <a:endParaRPr lang="zh-CN" altLang="en-US" dirty="0" smtClean="0"/>
          </a:p>
        </p:txBody>
      </p:sp>
    </p:spTree>
    <p:extLst>
      <p:ext uri="{BB962C8B-B14F-4D97-AF65-F5344CB8AC3E}">
        <p14:creationId xmlns:p14="http://schemas.microsoft.com/office/powerpoint/2010/main" val="180454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标题 4"/>
          <p:cNvSpPr txBox="1">
            <a:spLocks/>
          </p:cNvSpPr>
          <p:nvPr/>
        </p:nvSpPr>
        <p:spPr>
          <a:xfrm>
            <a:off x="1168978" y="105352"/>
            <a:ext cx="7886700"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b="1" dirty="0" smtClean="0">
                <a:solidFill>
                  <a:srgbClr val="C00000"/>
                </a:solidFill>
              </a:rPr>
              <a:t>Click here to add text</a:t>
            </a:r>
            <a:endParaRPr lang="zh-CN" altLang="en-US" b="1" dirty="0">
              <a:solidFill>
                <a:srgbClr val="C00000"/>
              </a:solidFill>
            </a:endParaRPr>
          </a:p>
        </p:txBody>
      </p:sp>
    </p:spTree>
    <p:extLst>
      <p:ext uri="{BB962C8B-B14F-4D97-AF65-F5344CB8AC3E}">
        <p14:creationId xmlns:p14="http://schemas.microsoft.com/office/powerpoint/2010/main" val="343835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0832" y="1232362"/>
            <a:ext cx="2114550" cy="5120640"/>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3036016" y="1232362"/>
            <a:ext cx="5486400" cy="5120640"/>
          </a:xfrm>
        </p:spPr>
        <p:txBody>
          <a:bodyPr vert="eaVert" ancho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标题 4"/>
          <p:cNvSpPr txBox="1">
            <a:spLocks/>
          </p:cNvSpPr>
          <p:nvPr/>
        </p:nvSpPr>
        <p:spPr>
          <a:xfrm>
            <a:off x="1168978" y="105352"/>
            <a:ext cx="7886700"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b="1" dirty="0" smtClean="0">
                <a:solidFill>
                  <a:srgbClr val="C00000"/>
                </a:solidFill>
              </a:rPr>
              <a:t>Click here to add text</a:t>
            </a:r>
            <a:endParaRPr lang="zh-CN" altLang="en-US" b="1" dirty="0">
              <a:solidFill>
                <a:srgbClr val="C00000"/>
              </a:solidFill>
            </a:endParaRPr>
          </a:p>
        </p:txBody>
      </p:sp>
    </p:spTree>
    <p:extLst>
      <p:ext uri="{BB962C8B-B14F-4D97-AF65-F5344CB8AC3E}">
        <p14:creationId xmlns:p14="http://schemas.microsoft.com/office/powerpoint/2010/main" val="2481906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434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85216" y="1310640"/>
            <a:ext cx="8039240" cy="4804867"/>
          </a:xfrm>
        </p:spPr>
        <p:txBody>
          <a:bodyPr vert="horz" lIns="91440" tIns="45720" rIns="91440" bIns="45720" rtlCol="0" anchor="t">
            <a:normAutofit/>
          </a:bodyPr>
          <a:lstStyle>
            <a:lvl1pPr>
              <a:lnSpc>
                <a:spcPct val="100000"/>
              </a:lnSpc>
              <a:spcBef>
                <a:spcPts val="1200"/>
              </a:spcBef>
              <a:spcAft>
                <a:spcPts val="0"/>
              </a:spcAft>
              <a:defRPr lang="zh-CN" altLang="en-US" sz="3200" smtClean="0">
                <a:solidFill>
                  <a:srgbClr val="000099"/>
                </a:solidFill>
              </a:defRPr>
            </a:lvl1pPr>
            <a:lvl2pPr>
              <a:lnSpc>
                <a:spcPct val="100000"/>
              </a:lnSpc>
              <a:spcBef>
                <a:spcPts val="1200"/>
              </a:spcBef>
              <a:spcAft>
                <a:spcPts val="0"/>
              </a:spcAft>
              <a:defRPr lang="zh-CN" altLang="en-US" sz="2400" smtClean="0">
                <a:solidFill>
                  <a:schemeClr val="tx1"/>
                </a:solidFill>
              </a:defRPr>
            </a:lvl2pPr>
            <a:lvl3pPr>
              <a:lnSpc>
                <a:spcPct val="100000"/>
              </a:lnSpc>
              <a:spcBef>
                <a:spcPts val="1200"/>
              </a:spcBef>
              <a:spcAft>
                <a:spcPts val="0"/>
              </a:spcAft>
              <a:defRPr lang="zh-CN" altLang="en-US" sz="2000" smtClean="0">
                <a:solidFill>
                  <a:schemeClr val="tx1"/>
                </a:solidFill>
              </a:defRPr>
            </a:lvl3pPr>
            <a:lvl4pPr>
              <a:lnSpc>
                <a:spcPct val="100000"/>
              </a:lnSpc>
              <a:spcBef>
                <a:spcPts val="1200"/>
              </a:spcBef>
              <a:spcAft>
                <a:spcPts val="0"/>
              </a:spcAft>
              <a:defRPr lang="zh-CN" altLang="en-US" sz="1800" smtClean="0">
                <a:solidFill>
                  <a:schemeClr val="tx1"/>
                </a:solidFill>
              </a:defRPr>
            </a:lvl4pPr>
            <a:lvl5pPr>
              <a:lnSpc>
                <a:spcPct val="100000"/>
              </a:lnSpc>
              <a:spcBef>
                <a:spcPts val="1200"/>
              </a:spcBef>
              <a:spcAft>
                <a:spcPts val="0"/>
              </a:spcAft>
              <a:defRPr lang="en-US" sz="1800" dirty="0">
                <a:solidFill>
                  <a:schemeClr val="tx1"/>
                </a:solidFill>
              </a:defRPr>
            </a:lvl5pPr>
          </a:lstStyle>
          <a:p>
            <a:pPr lvl="0">
              <a:buClrTx/>
              <a:buFont typeface="Wingdings" panose="05000000000000000000" pitchFamily="2" charset="2"/>
              <a:buChar char="l"/>
            </a:pPr>
            <a:r>
              <a:rPr lang="en-US" altLang="zh-CN" dirty="0" smtClean="0"/>
              <a:t>Click here to add text</a:t>
            </a:r>
            <a:endParaRPr lang="zh-CN" altLang="en-US" dirty="0" smtClean="0"/>
          </a:p>
          <a:p>
            <a:pPr lvl="1">
              <a:buClrTx/>
              <a:buFont typeface="Wingdings" panose="05000000000000000000" pitchFamily="2" charset="2"/>
              <a:buChar char="n"/>
            </a:pPr>
            <a:r>
              <a:rPr lang="en-US" altLang="zh-CN" dirty="0" smtClean="0"/>
              <a:t>Click here to add text</a:t>
            </a:r>
            <a:endParaRPr lang="zh-CN" altLang="en-US" dirty="0" smtClean="0"/>
          </a:p>
          <a:p>
            <a:pPr lvl="2">
              <a:buClrTx/>
              <a:buFont typeface="Wingdings" panose="05000000000000000000" pitchFamily="2" charset="2"/>
              <a:buChar char="u"/>
            </a:pPr>
            <a:r>
              <a:rPr lang="en-US" altLang="zh-CN" dirty="0" smtClean="0"/>
              <a:t>Click here to add text</a:t>
            </a:r>
            <a:endParaRPr lang="zh-CN" altLang="en-US" dirty="0" smtClean="0"/>
          </a:p>
          <a:p>
            <a:pPr lvl="3">
              <a:buClrTx/>
              <a:buFont typeface="Wingdings" panose="05000000000000000000" pitchFamily="2" charset="2"/>
              <a:buChar char="Ø"/>
            </a:pPr>
            <a:r>
              <a:rPr lang="en-US" altLang="zh-CN" dirty="0" smtClean="0"/>
              <a:t>Click here to add text</a:t>
            </a:r>
            <a:endParaRPr lang="zh-CN" altLang="en-US" dirty="0" smtClean="0"/>
          </a:p>
          <a:p>
            <a:pPr lvl="4">
              <a:buClrTx/>
              <a:buFont typeface="Wingdings" panose="05000000000000000000" pitchFamily="2" charset="2"/>
              <a:buChar char="ü"/>
            </a:pPr>
            <a:r>
              <a:rPr lang="en-US" altLang="zh-CN" dirty="0" smtClean="0"/>
              <a:t>Click here to add text</a:t>
            </a:r>
            <a:endParaRPr lang="en-US" dirty="0"/>
          </a:p>
        </p:txBody>
      </p:sp>
      <p:sp>
        <p:nvSpPr>
          <p:cNvPr id="10" name="标题 4"/>
          <p:cNvSpPr>
            <a:spLocks noGrp="1"/>
          </p:cNvSpPr>
          <p:nvPr>
            <p:ph type="title" hasCustomPrompt="1"/>
          </p:nvPr>
        </p:nvSpPr>
        <p:spPr>
          <a:xfrm>
            <a:off x="1168978" y="105352"/>
            <a:ext cx="7886700" cy="663575"/>
          </a:xfrm>
          <a:prstGeom prst="rect">
            <a:avLst/>
          </a:prstGeom>
        </p:spPr>
        <p:txBody>
          <a:bodyPr anchor="ctr"/>
          <a:lstStyle>
            <a:lvl1pPr>
              <a:defRPr sz="4000" b="1" baseline="0">
                <a:solidFill>
                  <a:srgbClr val="C00000"/>
                </a:solidFill>
              </a:defRPr>
            </a:lvl1pPr>
          </a:lstStyle>
          <a:p>
            <a:r>
              <a:rPr lang="en-US" altLang="zh-CN" dirty="0" smtClean="0"/>
              <a:t>Click here to add text</a:t>
            </a:r>
            <a:endParaRPr lang="zh-CN" altLang="en-US" dirty="0"/>
          </a:p>
        </p:txBody>
      </p:sp>
    </p:spTree>
    <p:extLst>
      <p:ext uri="{BB962C8B-B14F-4D97-AF65-F5344CB8AC3E}">
        <p14:creationId xmlns:p14="http://schemas.microsoft.com/office/powerpoint/2010/main" val="353132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168978" y="105352"/>
            <a:ext cx="7886700" cy="663575"/>
          </a:xfrm>
          <a:prstGeom prst="rect">
            <a:avLst/>
          </a:prstGeom>
        </p:spPr>
        <p:txBody>
          <a:bodyPr anchor="ctr"/>
          <a:lstStyle>
            <a:lvl1pPr>
              <a:defRPr sz="4000" b="1" baseline="0">
                <a:solidFill>
                  <a:srgbClr val="C00000"/>
                </a:solidFill>
              </a:defRPr>
            </a:lvl1pPr>
          </a:lstStyle>
          <a:p>
            <a:r>
              <a:rPr lang="en-US" altLang="zh-CN" dirty="0" smtClean="0"/>
              <a:t>Click here to add text</a:t>
            </a:r>
            <a:endParaRPr lang="zh-CN" altLang="en-US" dirty="0"/>
          </a:p>
        </p:txBody>
      </p:sp>
      <p:sp>
        <p:nvSpPr>
          <p:cNvPr id="11" name="文本占位符 10"/>
          <p:cNvSpPr>
            <a:spLocks noGrp="1"/>
          </p:cNvSpPr>
          <p:nvPr>
            <p:ph type="body" sz="quarter" idx="10" hasCustomPrompt="1"/>
          </p:nvPr>
        </p:nvSpPr>
        <p:spPr>
          <a:xfrm>
            <a:off x="1829523" y="2046722"/>
            <a:ext cx="612775" cy="561975"/>
          </a:xfrm>
          <a:solidFill>
            <a:srgbClr val="000099"/>
          </a:solidFill>
          <a:ln>
            <a:noFill/>
          </a:ln>
        </p:spPr>
        <p:txBody>
          <a:bodyPr/>
          <a:lstStyle>
            <a:lvl1pPr marL="0" indent="0" algn="ctr">
              <a:buNone/>
              <a:defRPr>
                <a:solidFill>
                  <a:schemeClr val="bg1"/>
                </a:solidFill>
              </a:defRPr>
            </a:lvl1pPr>
          </a:lstStyle>
          <a:p>
            <a:pPr lvl="0"/>
            <a:r>
              <a:rPr lang="en-US" altLang="zh-CN" dirty="0" smtClean="0"/>
              <a:t>No.</a:t>
            </a:r>
            <a:endParaRPr lang="zh-CN" altLang="en-US" dirty="0"/>
          </a:p>
        </p:txBody>
      </p:sp>
      <p:sp>
        <p:nvSpPr>
          <p:cNvPr id="15" name="文本占位符 14"/>
          <p:cNvSpPr>
            <a:spLocks noGrp="1"/>
          </p:cNvSpPr>
          <p:nvPr>
            <p:ph type="body" sz="quarter" idx="11" hasCustomPrompt="1"/>
          </p:nvPr>
        </p:nvSpPr>
        <p:spPr>
          <a:xfrm>
            <a:off x="2452543" y="2046722"/>
            <a:ext cx="4738688"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smtClean="0"/>
              <a:t>Click here to add title</a:t>
            </a:r>
            <a:endParaRPr lang="zh-CN" altLang="en-US" dirty="0"/>
          </a:p>
        </p:txBody>
      </p:sp>
      <p:sp>
        <p:nvSpPr>
          <p:cNvPr id="16" name="文本占位符 10"/>
          <p:cNvSpPr>
            <a:spLocks noGrp="1"/>
          </p:cNvSpPr>
          <p:nvPr>
            <p:ph type="body" sz="quarter" idx="12" hasCustomPrompt="1"/>
          </p:nvPr>
        </p:nvSpPr>
        <p:spPr>
          <a:xfrm>
            <a:off x="1829523" y="2864140"/>
            <a:ext cx="612775" cy="561975"/>
          </a:xfrm>
          <a:solidFill>
            <a:srgbClr val="000099"/>
          </a:solidFill>
          <a:ln>
            <a:noFill/>
          </a:ln>
        </p:spPr>
        <p:txBody>
          <a:bodyPr/>
          <a:lstStyle>
            <a:lvl1pPr marL="0" indent="0" algn="ctr">
              <a:buNone/>
              <a:defRPr>
                <a:solidFill>
                  <a:schemeClr val="bg1"/>
                </a:solidFill>
              </a:defRPr>
            </a:lvl1pPr>
          </a:lstStyle>
          <a:p>
            <a:pPr lvl="0"/>
            <a:r>
              <a:rPr lang="en-US" altLang="zh-CN" dirty="0" smtClean="0"/>
              <a:t>No.</a:t>
            </a:r>
            <a:endParaRPr lang="zh-CN" altLang="en-US" dirty="0"/>
          </a:p>
        </p:txBody>
      </p:sp>
      <p:sp>
        <p:nvSpPr>
          <p:cNvPr id="18" name="文本占位符 14"/>
          <p:cNvSpPr>
            <a:spLocks noGrp="1"/>
          </p:cNvSpPr>
          <p:nvPr>
            <p:ph type="body" sz="quarter" idx="13" hasCustomPrompt="1"/>
          </p:nvPr>
        </p:nvSpPr>
        <p:spPr>
          <a:xfrm>
            <a:off x="2452543" y="2864140"/>
            <a:ext cx="4738688"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smtClean="0"/>
              <a:t>Click here to add title</a:t>
            </a:r>
            <a:endParaRPr lang="zh-CN" altLang="en-US" dirty="0"/>
          </a:p>
        </p:txBody>
      </p:sp>
      <p:sp>
        <p:nvSpPr>
          <p:cNvPr id="19" name="文本占位符 10"/>
          <p:cNvSpPr>
            <a:spLocks noGrp="1"/>
          </p:cNvSpPr>
          <p:nvPr>
            <p:ph type="body" sz="quarter" idx="14" hasCustomPrompt="1"/>
          </p:nvPr>
        </p:nvSpPr>
        <p:spPr>
          <a:xfrm>
            <a:off x="1829523" y="3681557"/>
            <a:ext cx="612775" cy="561975"/>
          </a:xfrm>
          <a:solidFill>
            <a:srgbClr val="000099"/>
          </a:solidFill>
          <a:ln>
            <a:noFill/>
          </a:ln>
        </p:spPr>
        <p:txBody>
          <a:bodyPr/>
          <a:lstStyle>
            <a:lvl1pPr marL="0" indent="0" algn="ctr">
              <a:buNone/>
              <a:defRPr>
                <a:solidFill>
                  <a:schemeClr val="bg1"/>
                </a:solidFill>
              </a:defRPr>
            </a:lvl1pPr>
          </a:lstStyle>
          <a:p>
            <a:pPr lvl="0"/>
            <a:r>
              <a:rPr lang="en-US" altLang="zh-CN" dirty="0" smtClean="0"/>
              <a:t>No.</a:t>
            </a:r>
            <a:endParaRPr lang="zh-CN" altLang="en-US" dirty="0"/>
          </a:p>
        </p:txBody>
      </p:sp>
      <p:sp>
        <p:nvSpPr>
          <p:cNvPr id="21" name="文本占位符 14"/>
          <p:cNvSpPr>
            <a:spLocks noGrp="1"/>
          </p:cNvSpPr>
          <p:nvPr>
            <p:ph type="body" sz="quarter" idx="15" hasCustomPrompt="1"/>
          </p:nvPr>
        </p:nvSpPr>
        <p:spPr>
          <a:xfrm>
            <a:off x="2452543" y="3681556"/>
            <a:ext cx="4738688" cy="561976"/>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smtClean="0"/>
              <a:t>Click here to add title</a:t>
            </a:r>
            <a:endParaRPr lang="zh-CN" altLang="en-US" dirty="0"/>
          </a:p>
        </p:txBody>
      </p:sp>
      <p:sp>
        <p:nvSpPr>
          <p:cNvPr id="22" name="文本占位符 10"/>
          <p:cNvSpPr>
            <a:spLocks noGrp="1"/>
          </p:cNvSpPr>
          <p:nvPr>
            <p:ph type="body" sz="quarter" idx="16" hasCustomPrompt="1"/>
          </p:nvPr>
        </p:nvSpPr>
        <p:spPr>
          <a:xfrm>
            <a:off x="1829523" y="4498973"/>
            <a:ext cx="612775" cy="561975"/>
          </a:xfrm>
          <a:solidFill>
            <a:srgbClr val="000099"/>
          </a:solidFill>
          <a:ln>
            <a:noFill/>
          </a:ln>
        </p:spPr>
        <p:txBody>
          <a:bodyPr/>
          <a:lstStyle>
            <a:lvl1pPr marL="0" indent="0" algn="ctr">
              <a:buNone/>
              <a:defRPr>
                <a:solidFill>
                  <a:schemeClr val="bg1"/>
                </a:solidFill>
              </a:defRPr>
            </a:lvl1pPr>
          </a:lstStyle>
          <a:p>
            <a:pPr lvl="0"/>
            <a:r>
              <a:rPr lang="en-US" altLang="zh-CN" dirty="0" smtClean="0"/>
              <a:t>No.</a:t>
            </a:r>
            <a:endParaRPr lang="zh-CN" altLang="en-US" dirty="0"/>
          </a:p>
        </p:txBody>
      </p:sp>
      <p:sp>
        <p:nvSpPr>
          <p:cNvPr id="24" name="文本占位符 14"/>
          <p:cNvSpPr>
            <a:spLocks noGrp="1"/>
          </p:cNvSpPr>
          <p:nvPr>
            <p:ph type="body" sz="quarter" idx="17" hasCustomPrompt="1"/>
          </p:nvPr>
        </p:nvSpPr>
        <p:spPr>
          <a:xfrm>
            <a:off x="2452543" y="4498973"/>
            <a:ext cx="4738688"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smtClean="0"/>
              <a:t>Click here to add title</a:t>
            </a:r>
            <a:endParaRPr lang="zh-CN" altLang="en-US" dirty="0"/>
          </a:p>
        </p:txBody>
      </p:sp>
    </p:spTree>
    <p:extLst>
      <p:ext uri="{BB962C8B-B14F-4D97-AF65-F5344CB8AC3E}">
        <p14:creationId xmlns:p14="http://schemas.microsoft.com/office/powerpoint/2010/main" val="2358728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节标题">
    <p:spTree>
      <p:nvGrpSpPr>
        <p:cNvPr id="1" name=""/>
        <p:cNvGrpSpPr/>
        <p:nvPr/>
      </p:nvGrpSpPr>
      <p:grpSpPr>
        <a:xfrm>
          <a:off x="0" y="0"/>
          <a:ext cx="0" cy="0"/>
          <a:chOff x="0" y="0"/>
          <a:chExt cx="0" cy="0"/>
        </a:xfrm>
      </p:grpSpPr>
      <p:sp>
        <p:nvSpPr>
          <p:cNvPr id="7" name="矩形 6"/>
          <p:cNvSpPr/>
          <p:nvPr/>
        </p:nvSpPr>
        <p:spPr>
          <a:xfrm>
            <a:off x="0" y="6586926"/>
            <a:ext cx="8185707" cy="26832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8" name="矩形 7"/>
          <p:cNvSpPr/>
          <p:nvPr/>
        </p:nvSpPr>
        <p:spPr>
          <a:xfrm>
            <a:off x="8185708" y="6588019"/>
            <a:ext cx="958291" cy="2672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9" name="Slide Number Placeholder 5"/>
          <p:cNvSpPr txBox="1">
            <a:spLocks/>
          </p:cNvSpPr>
          <p:nvPr/>
        </p:nvSpPr>
        <p:spPr>
          <a:xfrm>
            <a:off x="7733650" y="6588019"/>
            <a:ext cx="1347387" cy="267236"/>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pPr/>
              <a:t>‹#›</a:t>
            </a:fld>
            <a:endParaRPr lang="zh-CN" altLang="en-US" sz="1600" b="1" dirty="0">
              <a:latin typeface="Calibri" panose="020F0502020204030204" pitchFamily="34" charset="0"/>
              <a:cs typeface="Calibri" panose="020F0502020204030204" pitchFamily="34" charset="0"/>
            </a:endParaRPr>
          </a:p>
        </p:txBody>
      </p:sp>
      <p:sp>
        <p:nvSpPr>
          <p:cNvPr id="11" name="直角三角形 10"/>
          <p:cNvSpPr/>
          <p:nvPr/>
        </p:nvSpPr>
        <p:spPr>
          <a:xfrm flipV="1">
            <a:off x="8182107" y="6588019"/>
            <a:ext cx="395207" cy="267236"/>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12" name="直接连接符 11"/>
          <p:cNvCxnSpPr/>
          <p:nvPr/>
        </p:nvCxnSpPr>
        <p:spPr>
          <a:xfrm>
            <a:off x="8583829" y="6588019"/>
            <a:ext cx="0" cy="2672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内容占位符 13"/>
          <p:cNvSpPr>
            <a:spLocks noGrp="1"/>
          </p:cNvSpPr>
          <p:nvPr>
            <p:ph sz="quarter" idx="10" hasCustomPrompt="1"/>
          </p:nvPr>
        </p:nvSpPr>
        <p:spPr>
          <a:xfrm>
            <a:off x="0" y="1329892"/>
            <a:ext cx="6587836" cy="1912071"/>
          </a:xfrm>
          <a:solidFill>
            <a:srgbClr val="000099"/>
          </a:solidFill>
        </p:spPr>
        <p:txBody>
          <a:bodyPr anchor="ctr">
            <a:normAutofit/>
          </a:bodyPr>
          <a:lstStyle>
            <a:lvl1pPr marL="0" indent="0">
              <a:buNone/>
              <a:defRPr sz="4400" b="1" baseline="0">
                <a:solidFill>
                  <a:schemeClr val="bg1"/>
                </a:solidFill>
              </a:defRPr>
            </a:lvl1pPr>
          </a:lstStyle>
          <a:p>
            <a:pPr lvl="0"/>
            <a:r>
              <a:rPr lang="en-US" altLang="zh-CN" dirty="0" smtClean="0"/>
              <a:t>Click here to add title</a:t>
            </a:r>
            <a:endParaRPr lang="zh-CN" altLang="en-US" dirty="0"/>
          </a:p>
        </p:txBody>
      </p:sp>
      <p:sp>
        <p:nvSpPr>
          <p:cNvPr id="16" name="文本占位符 15"/>
          <p:cNvSpPr>
            <a:spLocks noGrp="1"/>
          </p:cNvSpPr>
          <p:nvPr>
            <p:ph type="body" sz="quarter" idx="11"/>
          </p:nvPr>
        </p:nvSpPr>
        <p:spPr>
          <a:xfrm>
            <a:off x="1257301" y="3460606"/>
            <a:ext cx="7221682" cy="271159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240826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4695" y="1240525"/>
            <a:ext cx="3738857" cy="5120640"/>
          </a:xfrm>
        </p:spPr>
        <p:txBody>
          <a:bodyPr anchor="t"/>
          <a:lstStyle>
            <a:lvl1pPr marL="182880" indent="-182880">
              <a:buClrTx/>
              <a:buFont typeface="Wingdings" panose="05000000000000000000" pitchFamily="2" charset="2"/>
              <a:buChar char="l"/>
              <a:defRPr sz="3200">
                <a:solidFill>
                  <a:schemeClr val="tx1"/>
                </a:solidFill>
              </a:defRPr>
            </a:lvl1pPr>
            <a:lvl2pPr marL="685800" indent="-182880">
              <a:buClrTx/>
              <a:buFont typeface="Wingdings" panose="05000000000000000000" pitchFamily="2" charset="2"/>
              <a:buChar char="n"/>
              <a:defRPr sz="2400">
                <a:solidFill>
                  <a:schemeClr val="tx1"/>
                </a:solidFill>
              </a:defRPr>
            </a:lvl2pPr>
            <a:lvl3pPr marL="1143000" indent="-182880">
              <a:buClrTx/>
              <a:buFont typeface="Wingdings" panose="05000000000000000000" pitchFamily="2" charset="2"/>
              <a:buChar char="u"/>
              <a:defRPr sz="2000">
                <a:solidFill>
                  <a:schemeClr val="tx1"/>
                </a:solidFill>
              </a:defRPr>
            </a:lvl3pPr>
            <a:lvl4pPr marL="1600200" indent="-182880">
              <a:buClrTx/>
              <a:buFont typeface="Wingdings" panose="05000000000000000000" pitchFamily="2" charset="2"/>
              <a:buChar char="Ø"/>
              <a:defRPr sz="1800">
                <a:solidFill>
                  <a:schemeClr val="tx1"/>
                </a:solidFill>
              </a:defRPr>
            </a:lvl4pPr>
            <a:lvl5pPr marL="2057400" indent="-182880">
              <a:buClrTx/>
              <a:buFont typeface="Wingdings" panose="05000000000000000000" pitchFamily="2" charset="2"/>
              <a:buChar char="ü"/>
              <a:defRPr sz="1800">
                <a:solidFill>
                  <a:schemeClr val="tx1"/>
                </a:solidFill>
              </a:defRPr>
            </a:lvl5pPr>
            <a:lvl6pPr>
              <a:defRPr sz="1300"/>
            </a:lvl6pPr>
            <a:lvl7pPr>
              <a:defRPr sz="1300"/>
            </a:lvl7pPr>
            <a:lvl8pPr>
              <a:defRPr sz="1300"/>
            </a:lvl8pPr>
            <a:lvl9pPr>
              <a:defRPr sz="1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880909" y="1240525"/>
            <a:ext cx="3768780" cy="5120640"/>
          </a:xfrm>
        </p:spPr>
        <p:txBody>
          <a:bodyPr vert="horz" lIns="91440" tIns="45720" rIns="91440" bIns="45720" rtlCol="0" anchor="t">
            <a:normAutofit/>
          </a:bodyPr>
          <a:lstStyle>
            <a:lvl1pPr>
              <a:defRPr lang="zh-CN" altLang="en-US" sz="3200" smtClean="0"/>
            </a:lvl1pPr>
            <a:lvl2pPr>
              <a:defRPr lang="zh-CN" altLang="en-US" smtClean="0"/>
            </a:lvl2pPr>
            <a:lvl3pPr>
              <a:defRPr lang="zh-CN" altLang="en-US" sz="2000" smtClean="0"/>
            </a:lvl3pPr>
            <a:lvl4pPr>
              <a:defRPr lang="zh-CN" altLang="en-US" smtClean="0"/>
            </a:lvl4pPr>
            <a:lvl5pPr>
              <a:defRPr lang="en-US" dirty="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标题 4"/>
          <p:cNvSpPr>
            <a:spLocks noGrp="1"/>
          </p:cNvSpPr>
          <p:nvPr>
            <p:ph type="title" hasCustomPrompt="1"/>
          </p:nvPr>
        </p:nvSpPr>
        <p:spPr>
          <a:xfrm>
            <a:off x="1168978" y="105352"/>
            <a:ext cx="7886700" cy="663575"/>
          </a:xfrm>
          <a:prstGeom prst="rect">
            <a:avLst/>
          </a:prstGeom>
        </p:spPr>
        <p:txBody>
          <a:bodyPr anchor="ctr"/>
          <a:lstStyle>
            <a:lvl1pPr>
              <a:defRPr sz="4000" b="1" baseline="0">
                <a:solidFill>
                  <a:srgbClr val="C00000"/>
                </a:solidFill>
              </a:defRPr>
            </a:lvl1pPr>
          </a:lstStyle>
          <a:p>
            <a:r>
              <a:rPr lang="en-US" altLang="zh-CN" dirty="0" smtClean="0"/>
              <a:t>Click here to add text</a:t>
            </a:r>
            <a:endParaRPr lang="zh-CN" altLang="en-US" dirty="0"/>
          </a:p>
        </p:txBody>
      </p:sp>
    </p:spTree>
    <p:extLst>
      <p:ext uri="{BB962C8B-B14F-4D97-AF65-F5344CB8AC3E}">
        <p14:creationId xmlns:p14="http://schemas.microsoft.com/office/powerpoint/2010/main" val="378870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7348" y="1235858"/>
            <a:ext cx="2606040" cy="807720"/>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337348" y="2143208"/>
            <a:ext cx="260604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3300261" y="1235859"/>
            <a:ext cx="260604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3300261" y="2143208"/>
            <a:ext cx="260604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3" name="标题 4"/>
          <p:cNvSpPr>
            <a:spLocks noGrp="1"/>
          </p:cNvSpPr>
          <p:nvPr>
            <p:ph type="title" hasCustomPrompt="1"/>
          </p:nvPr>
        </p:nvSpPr>
        <p:spPr>
          <a:xfrm>
            <a:off x="1168978" y="105352"/>
            <a:ext cx="7886700" cy="663575"/>
          </a:xfrm>
          <a:prstGeom prst="rect">
            <a:avLst/>
          </a:prstGeom>
        </p:spPr>
        <p:txBody>
          <a:bodyPr anchor="ctr"/>
          <a:lstStyle>
            <a:lvl1pPr>
              <a:defRPr sz="4000" b="1" baseline="0">
                <a:solidFill>
                  <a:srgbClr val="C00000"/>
                </a:solidFill>
              </a:defRPr>
            </a:lvl1pPr>
          </a:lstStyle>
          <a:p>
            <a:r>
              <a:rPr lang="en-US" altLang="zh-CN" dirty="0" smtClean="0"/>
              <a:t>Click here to add text</a:t>
            </a:r>
            <a:endParaRPr lang="zh-CN" altLang="en-US" dirty="0"/>
          </a:p>
        </p:txBody>
      </p:sp>
      <p:sp>
        <p:nvSpPr>
          <p:cNvPr id="14" name="Text Placeholder 4"/>
          <p:cNvSpPr>
            <a:spLocks noGrp="1"/>
          </p:cNvSpPr>
          <p:nvPr>
            <p:ph type="body" sz="quarter" idx="10"/>
          </p:nvPr>
        </p:nvSpPr>
        <p:spPr>
          <a:xfrm>
            <a:off x="6263174" y="1235859"/>
            <a:ext cx="260604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15" name="Content Placeholder 5"/>
          <p:cNvSpPr>
            <a:spLocks noGrp="1"/>
          </p:cNvSpPr>
          <p:nvPr>
            <p:ph sz="quarter" idx="11"/>
          </p:nvPr>
        </p:nvSpPr>
        <p:spPr>
          <a:xfrm>
            <a:off x="6263174" y="2143208"/>
            <a:ext cx="260604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270045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a:xfrm>
            <a:off x="189689" y="1123838"/>
            <a:ext cx="2210612" cy="4601183"/>
          </a:xfrm>
          <a:prstGeom prst="rect">
            <a:avLst/>
          </a:prstGeom>
        </p:spPr>
        <p:txBody>
          <a:bodyPr/>
          <a:lstStyle/>
          <a:p>
            <a:r>
              <a:rPr lang="zh-CN" altLang="en-US" smtClean="0"/>
              <a:t>单击此处编辑母版标题样式</a:t>
            </a:r>
            <a:endParaRPr lang="en-US" dirty="0"/>
          </a:p>
        </p:txBody>
      </p:sp>
      <p:sp>
        <p:nvSpPr>
          <p:cNvPr id="9" name="标题 4"/>
          <p:cNvSpPr txBox="1">
            <a:spLocks/>
          </p:cNvSpPr>
          <p:nvPr/>
        </p:nvSpPr>
        <p:spPr>
          <a:xfrm>
            <a:off x="1168978" y="105352"/>
            <a:ext cx="7886700"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b="1" dirty="0" smtClean="0">
                <a:solidFill>
                  <a:srgbClr val="C00000"/>
                </a:solidFill>
              </a:rPr>
              <a:t>Click here to add text</a:t>
            </a:r>
            <a:endParaRPr lang="zh-CN" altLang="en-US" b="1" dirty="0">
              <a:solidFill>
                <a:srgbClr val="C00000"/>
              </a:solidFill>
            </a:endParaRPr>
          </a:p>
        </p:txBody>
      </p:sp>
    </p:spTree>
    <p:extLst>
      <p:ext uri="{BB962C8B-B14F-4D97-AF65-F5344CB8AC3E}">
        <p14:creationId xmlns:p14="http://schemas.microsoft.com/office/powerpoint/2010/main" val="368473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3592" y="1273628"/>
            <a:ext cx="5753208" cy="51019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1" name="内容占位符 5"/>
          <p:cNvSpPr>
            <a:spLocks noGrp="1"/>
          </p:cNvSpPr>
          <p:nvPr>
            <p:ph sz="quarter" idx="13" hasCustomPrompt="1"/>
          </p:nvPr>
        </p:nvSpPr>
        <p:spPr>
          <a:xfrm>
            <a:off x="538843" y="1273628"/>
            <a:ext cx="2125663" cy="2374901"/>
          </a:xfrm>
        </p:spPr>
        <p:txBody>
          <a:bodyPr anchor="t"/>
          <a:lstStyle>
            <a:lvl1pPr>
              <a:defRPr baseline="0">
                <a:solidFill>
                  <a:srgbClr val="000099"/>
                </a:solidFill>
              </a:defRPr>
            </a:lvl1pPr>
          </a:lstStyle>
          <a:p>
            <a:pPr lvl="0"/>
            <a:r>
              <a:rPr lang="en-US" altLang="zh-CN" dirty="0" smtClean="0"/>
              <a:t>Click here to add key words</a:t>
            </a:r>
            <a:endParaRPr lang="zh-CN" altLang="en-US" dirty="0" smtClean="0"/>
          </a:p>
        </p:txBody>
      </p:sp>
      <p:sp>
        <p:nvSpPr>
          <p:cNvPr id="12" name="内容占位符 5"/>
          <p:cNvSpPr>
            <a:spLocks noGrp="1"/>
          </p:cNvSpPr>
          <p:nvPr>
            <p:ph sz="quarter" idx="14" hasCustomPrompt="1"/>
          </p:nvPr>
        </p:nvSpPr>
        <p:spPr>
          <a:xfrm>
            <a:off x="538843" y="3840473"/>
            <a:ext cx="2125663" cy="2535092"/>
          </a:xfrm>
        </p:spPr>
        <p:txBody>
          <a:bodyPr anchor="t"/>
          <a:lstStyle>
            <a:lvl1pPr>
              <a:defRPr baseline="0">
                <a:solidFill>
                  <a:srgbClr val="000099"/>
                </a:solidFill>
              </a:defRPr>
            </a:lvl1pPr>
          </a:lstStyle>
          <a:p>
            <a:pPr lvl="0"/>
            <a:r>
              <a:rPr lang="en-US" altLang="zh-CN" dirty="0" smtClean="0"/>
              <a:t>Click here to add key words</a:t>
            </a:r>
            <a:endParaRPr lang="zh-CN" altLang="en-US" dirty="0" smtClean="0"/>
          </a:p>
        </p:txBody>
      </p:sp>
      <p:sp>
        <p:nvSpPr>
          <p:cNvPr id="6" name="标题 4"/>
          <p:cNvSpPr txBox="1">
            <a:spLocks/>
          </p:cNvSpPr>
          <p:nvPr/>
        </p:nvSpPr>
        <p:spPr>
          <a:xfrm>
            <a:off x="1168978" y="105352"/>
            <a:ext cx="7886700"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b="1" dirty="0" smtClean="0">
                <a:solidFill>
                  <a:srgbClr val="C00000"/>
                </a:solidFill>
              </a:rPr>
              <a:t>Click here to add text</a:t>
            </a:r>
            <a:endParaRPr lang="zh-CN" altLang="en-US" b="1" dirty="0">
              <a:solidFill>
                <a:srgbClr val="C00000"/>
              </a:solidFill>
            </a:endParaRPr>
          </a:p>
        </p:txBody>
      </p:sp>
    </p:spTree>
    <p:extLst>
      <p:ext uri="{BB962C8B-B14F-4D97-AF65-F5344CB8AC3E}">
        <p14:creationId xmlns:p14="http://schemas.microsoft.com/office/powerpoint/2010/main" val="62800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2702475" y="1191983"/>
            <a:ext cx="6086423" cy="5101937"/>
          </a:xfrm>
          <a:solidFill>
            <a:schemeClr val="bg1">
              <a:lumMod val="75000"/>
            </a:schemeClr>
          </a:solidFill>
        </p:spPr>
        <p:txBody>
          <a:bodyPr anchor="t"/>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smtClean="0"/>
              <a:t>Click here to add picture</a:t>
            </a:r>
            <a:endParaRPr lang="en-US" dirty="0"/>
          </a:p>
        </p:txBody>
      </p:sp>
      <p:sp>
        <p:nvSpPr>
          <p:cNvPr id="6" name="内容占位符 5"/>
          <p:cNvSpPr>
            <a:spLocks noGrp="1"/>
          </p:cNvSpPr>
          <p:nvPr>
            <p:ph sz="quarter" idx="13" hasCustomPrompt="1"/>
          </p:nvPr>
        </p:nvSpPr>
        <p:spPr>
          <a:xfrm>
            <a:off x="310242" y="1191983"/>
            <a:ext cx="2125663" cy="2374901"/>
          </a:xfrm>
        </p:spPr>
        <p:txBody>
          <a:bodyPr anchor="t"/>
          <a:lstStyle>
            <a:lvl1pPr>
              <a:defRPr baseline="0">
                <a:solidFill>
                  <a:srgbClr val="000099"/>
                </a:solidFill>
              </a:defRPr>
            </a:lvl1pPr>
          </a:lstStyle>
          <a:p>
            <a:pPr lvl="0"/>
            <a:r>
              <a:rPr lang="en-US" altLang="zh-CN" dirty="0" smtClean="0"/>
              <a:t>Click here to add key words</a:t>
            </a:r>
            <a:endParaRPr lang="zh-CN" altLang="en-US" dirty="0" smtClean="0"/>
          </a:p>
        </p:txBody>
      </p:sp>
      <p:sp>
        <p:nvSpPr>
          <p:cNvPr id="11" name="内容占位符 5"/>
          <p:cNvSpPr>
            <a:spLocks noGrp="1"/>
          </p:cNvSpPr>
          <p:nvPr>
            <p:ph sz="quarter" idx="14" hasCustomPrompt="1"/>
          </p:nvPr>
        </p:nvSpPr>
        <p:spPr>
          <a:xfrm>
            <a:off x="310242" y="3758828"/>
            <a:ext cx="2125663" cy="2535092"/>
          </a:xfrm>
        </p:spPr>
        <p:txBody>
          <a:bodyPr anchor="t"/>
          <a:lstStyle>
            <a:lvl1pPr>
              <a:defRPr baseline="0">
                <a:solidFill>
                  <a:srgbClr val="000099"/>
                </a:solidFill>
              </a:defRPr>
            </a:lvl1pPr>
          </a:lstStyle>
          <a:p>
            <a:pPr lvl="0"/>
            <a:r>
              <a:rPr lang="en-US" altLang="zh-CN" dirty="0" smtClean="0"/>
              <a:t>Click here to add key words</a:t>
            </a:r>
            <a:endParaRPr lang="zh-CN" altLang="en-US" dirty="0" smtClean="0"/>
          </a:p>
        </p:txBody>
      </p:sp>
      <p:sp>
        <p:nvSpPr>
          <p:cNvPr id="5" name="标题 4"/>
          <p:cNvSpPr txBox="1">
            <a:spLocks/>
          </p:cNvSpPr>
          <p:nvPr/>
        </p:nvSpPr>
        <p:spPr>
          <a:xfrm>
            <a:off x="1168978" y="105352"/>
            <a:ext cx="7886700"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b="1" dirty="0" smtClean="0">
                <a:solidFill>
                  <a:srgbClr val="C00000"/>
                </a:solidFill>
              </a:rPr>
              <a:t>Click here to add text</a:t>
            </a:r>
            <a:endParaRPr lang="zh-CN" altLang="en-US" b="1" dirty="0">
              <a:solidFill>
                <a:srgbClr val="C00000"/>
              </a:solidFill>
            </a:endParaRPr>
          </a:p>
        </p:txBody>
      </p:sp>
    </p:spTree>
    <p:extLst>
      <p:ext uri="{BB962C8B-B14F-4D97-AF65-F5344CB8AC3E}">
        <p14:creationId xmlns:p14="http://schemas.microsoft.com/office/powerpoint/2010/main" val="1804010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7591" y="1880754"/>
            <a:ext cx="8364682" cy="4491617"/>
          </a:xfrm>
          <a:prstGeom prst="rect">
            <a:avLst/>
          </a:prstGeom>
        </p:spPr>
        <p:txBody>
          <a:bodyPr vert="horz" lIns="91440" tIns="45720" rIns="91440" bIns="45720" rtlCol="0" anchor="t">
            <a:normAutofit/>
          </a:bodyPr>
          <a:lstStyle/>
          <a:p>
            <a:pPr lvl="0"/>
            <a:r>
              <a:rPr lang="en-US" altLang="zh-CN" dirty="0" smtClean="0"/>
              <a:t>Click here to add text</a:t>
            </a:r>
            <a:endParaRPr lang="zh-CN" altLang="en-US" dirty="0" smtClean="0"/>
          </a:p>
          <a:p>
            <a:pPr lvl="1"/>
            <a:r>
              <a:rPr lang="en-US" altLang="zh-CN" dirty="0" smtClean="0"/>
              <a:t>Click here to add text</a:t>
            </a:r>
            <a:endParaRPr lang="zh-CN" altLang="en-US" dirty="0" smtClean="0"/>
          </a:p>
          <a:p>
            <a:pPr lvl="2"/>
            <a:r>
              <a:rPr lang="en-US" altLang="zh-CN" dirty="0" smtClean="0"/>
              <a:t>Click here to add text</a:t>
            </a:r>
            <a:endParaRPr lang="zh-CN" altLang="en-US" dirty="0" smtClean="0"/>
          </a:p>
          <a:p>
            <a:pPr lvl="3"/>
            <a:r>
              <a:rPr lang="en-US" altLang="zh-CN" dirty="0" smtClean="0"/>
              <a:t>Click here to add text</a:t>
            </a:r>
            <a:endParaRPr lang="zh-CN" altLang="en-US" dirty="0" smtClean="0"/>
          </a:p>
          <a:p>
            <a:pPr lvl="4"/>
            <a:r>
              <a:rPr lang="en-US" altLang="zh-CN" dirty="0" smtClean="0"/>
              <a:t>Click here to add text</a:t>
            </a:r>
            <a:endParaRPr lang="en-US" dirty="0"/>
          </a:p>
        </p:txBody>
      </p:sp>
      <p:grpSp>
        <p:nvGrpSpPr>
          <p:cNvPr id="9" name="组合 8"/>
          <p:cNvGrpSpPr/>
          <p:nvPr/>
        </p:nvGrpSpPr>
        <p:grpSpPr>
          <a:xfrm>
            <a:off x="0" y="821645"/>
            <a:ext cx="9144000" cy="135426"/>
            <a:chOff x="0" y="821645"/>
            <a:chExt cx="9144000" cy="135426"/>
          </a:xfrm>
        </p:grpSpPr>
        <p:grpSp>
          <p:nvGrpSpPr>
            <p:cNvPr id="10" name="组合 9"/>
            <p:cNvGrpSpPr/>
            <p:nvPr/>
          </p:nvGrpSpPr>
          <p:grpSpPr>
            <a:xfrm>
              <a:off x="0" y="846225"/>
              <a:ext cx="9144000" cy="110846"/>
              <a:chOff x="0" y="846225"/>
              <a:chExt cx="9144000" cy="110846"/>
            </a:xfrm>
          </p:grpSpPr>
          <p:grpSp>
            <p:nvGrpSpPr>
              <p:cNvPr id="12" name="组合 11"/>
              <p:cNvGrpSpPr/>
              <p:nvPr/>
            </p:nvGrpSpPr>
            <p:grpSpPr>
              <a:xfrm>
                <a:off x="875653" y="846225"/>
                <a:ext cx="8268347" cy="110438"/>
                <a:chOff x="875653" y="846225"/>
                <a:chExt cx="8268347" cy="110438"/>
              </a:xfrm>
            </p:grpSpPr>
            <p:sp>
              <p:nvSpPr>
                <p:cNvPr id="14" name="矩形 13"/>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直角三角形 14"/>
                <p:cNvSpPr/>
                <p:nvPr/>
              </p:nvSpPr>
              <p:spPr>
                <a:xfrm>
                  <a:off x="975360" y="846225"/>
                  <a:ext cx="137160" cy="110438"/>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 name="直接连接符 10"/>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图片 1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2339" y="108725"/>
            <a:ext cx="954117" cy="633385"/>
          </a:xfrm>
          <a:prstGeom prst="rect">
            <a:avLst/>
          </a:prstGeom>
        </p:spPr>
      </p:pic>
      <p:sp>
        <p:nvSpPr>
          <p:cNvPr id="17" name="矩形 16"/>
          <p:cNvSpPr/>
          <p:nvPr/>
        </p:nvSpPr>
        <p:spPr>
          <a:xfrm>
            <a:off x="0" y="6432190"/>
            <a:ext cx="8185707" cy="42306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8" name="矩形 17"/>
          <p:cNvSpPr/>
          <p:nvPr/>
        </p:nvSpPr>
        <p:spPr>
          <a:xfrm>
            <a:off x="8185708" y="6433914"/>
            <a:ext cx="958291" cy="42134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9" name="Slide Number Placeholder 5"/>
          <p:cNvSpPr txBox="1">
            <a:spLocks/>
          </p:cNvSpPr>
          <p:nvPr/>
        </p:nvSpPr>
        <p:spPr>
          <a:xfrm>
            <a:off x="7733650" y="6433914"/>
            <a:ext cx="1347387"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pPr/>
              <a:t>‹#›</a:t>
            </a:fld>
            <a:endParaRPr lang="zh-CN" altLang="en-US" sz="1600" b="1" dirty="0">
              <a:latin typeface="Calibri" panose="020F0502020204030204" pitchFamily="34" charset="0"/>
              <a:cs typeface="Calibri" panose="020F0502020204030204" pitchFamily="34" charset="0"/>
            </a:endParaRPr>
          </a:p>
        </p:txBody>
      </p:sp>
      <p:sp>
        <p:nvSpPr>
          <p:cNvPr id="21" name="直角三角形 20"/>
          <p:cNvSpPr/>
          <p:nvPr/>
        </p:nvSpPr>
        <p:spPr>
          <a:xfrm flipV="1">
            <a:off x="8182107" y="6433914"/>
            <a:ext cx="395207" cy="421341"/>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22" name="直接连接符 21"/>
          <p:cNvCxnSpPr/>
          <p:nvPr/>
        </p:nvCxnSpPr>
        <p:spPr>
          <a:xfrm>
            <a:off x="8583829" y="6433914"/>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3199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94" r:id="rId3"/>
    <p:sldLayoutId id="2147483683" r:id="rId4"/>
    <p:sldLayoutId id="2147483684" r:id="rId5"/>
    <p:sldLayoutId id="2147483685" r:id="rId6"/>
    <p:sldLayoutId id="2147483686" r:id="rId7"/>
    <p:sldLayoutId id="2147483688" r:id="rId8"/>
    <p:sldLayoutId id="2147483689" r:id="rId9"/>
    <p:sldLayoutId id="2147483690" r:id="rId10"/>
    <p:sldLayoutId id="2147483691" r:id="rId11"/>
    <p:sldLayoutId id="2147483687" r:id="rId12"/>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png"/><Relationship Id="rId2" Type="http://schemas.openxmlformats.org/officeDocument/2006/relationships/image" Target="../media/image48.emf"/><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68.png"/><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7.wmf"/><Relationship Id="rId5" Type="http://schemas.openxmlformats.org/officeDocument/2006/relationships/image" Target="../media/image70.png"/><Relationship Id="rId10" Type="http://schemas.openxmlformats.org/officeDocument/2006/relationships/oleObject" Target="../embeddings/oleObject3.bin"/><Relationship Id="rId4" Type="http://schemas.openxmlformats.org/officeDocument/2006/relationships/image" Target="../media/image69.png"/><Relationship Id="rId9" Type="http://schemas.openxmlformats.org/officeDocument/2006/relationships/image" Target="../media/image66.wmf"/></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chart" Target="../charts/chart1.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5.jpeg"/><Relationship Id="rId11" Type="http://schemas.openxmlformats.org/officeDocument/2006/relationships/image" Target="../media/image109.png"/><Relationship Id="rId5" Type="http://schemas.openxmlformats.org/officeDocument/2006/relationships/image" Target="../media/image104.png"/><Relationship Id="rId10" Type="http://schemas.openxmlformats.org/officeDocument/2006/relationships/image" Target="../media/image108.tiff"/><Relationship Id="rId4" Type="http://schemas.openxmlformats.org/officeDocument/2006/relationships/image" Target="../media/image103.png"/><Relationship Id="rId9" Type="http://schemas.openxmlformats.org/officeDocument/2006/relationships/image" Target="../media/image107.jpeg"/></Relationships>
</file>

<file path=ppt/slides/_rels/slide3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jpeg"/><Relationship Id="rId4" Type="http://schemas.openxmlformats.org/officeDocument/2006/relationships/image" Target="../media/image112.png"/><Relationship Id="rId9" Type="http://schemas.openxmlformats.org/officeDocument/2006/relationships/image" Target="../media/image11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87624" y="1324222"/>
            <a:ext cx="7488832" cy="1461836"/>
          </a:xfrm>
        </p:spPr>
        <p:txBody>
          <a:bodyPr>
            <a:normAutofit/>
          </a:bodyPr>
          <a:lstStyle/>
          <a:p>
            <a:r>
              <a:rPr lang="en-US" altLang="zh-CN" sz="4800" dirty="0"/>
              <a:t>CEPC Injection/extraction system studies</a:t>
            </a:r>
            <a:endParaRPr lang="zh-CN" altLang="en-US" sz="4800" dirty="0"/>
          </a:p>
        </p:txBody>
      </p:sp>
      <p:sp>
        <p:nvSpPr>
          <p:cNvPr id="3" name="副标题 2"/>
          <p:cNvSpPr>
            <a:spLocks noGrp="1"/>
          </p:cNvSpPr>
          <p:nvPr>
            <p:ph type="subTitle" idx="1"/>
          </p:nvPr>
        </p:nvSpPr>
        <p:spPr>
          <a:xfrm>
            <a:off x="975360" y="2987801"/>
            <a:ext cx="7773104" cy="613675"/>
          </a:xfrm>
        </p:spPr>
        <p:txBody>
          <a:bodyPr>
            <a:noAutofit/>
          </a:bodyPr>
          <a:lstStyle/>
          <a:p>
            <a:r>
              <a:rPr lang="en-US" altLang="zh-CN" sz="2000" dirty="0" err="1" smtClean="0">
                <a:solidFill>
                  <a:srgbClr val="0000FF"/>
                </a:solidFill>
              </a:rPr>
              <a:t>Jinhui</a:t>
            </a:r>
            <a:r>
              <a:rPr lang="en-US" altLang="zh-CN" sz="2000" dirty="0" smtClean="0">
                <a:solidFill>
                  <a:srgbClr val="0000FF"/>
                </a:solidFill>
              </a:rPr>
              <a:t> Chen,</a:t>
            </a:r>
            <a:r>
              <a:rPr lang="en-US" altLang="zh-CN" sz="2000" dirty="0">
                <a:solidFill>
                  <a:srgbClr val="0000FF"/>
                </a:solidFill>
              </a:rPr>
              <a:t> </a:t>
            </a:r>
            <a:r>
              <a:rPr lang="en-US" altLang="zh-CN" sz="2000" dirty="0" err="1" smtClean="0">
                <a:solidFill>
                  <a:srgbClr val="0000FF"/>
                </a:solidFill>
              </a:rPr>
              <a:t>Guanjian</a:t>
            </a:r>
            <a:r>
              <a:rPr lang="en-US" altLang="zh-CN" sz="2000" dirty="0" smtClean="0">
                <a:solidFill>
                  <a:srgbClr val="0000FF"/>
                </a:solidFill>
              </a:rPr>
              <a:t> Wu, </a:t>
            </a:r>
            <a:r>
              <a:rPr lang="en-US" altLang="zh-CN" sz="2000" dirty="0" err="1" smtClean="0">
                <a:solidFill>
                  <a:srgbClr val="0000FF"/>
                </a:solidFill>
              </a:rPr>
              <a:t>Zilin</a:t>
            </a:r>
            <a:r>
              <a:rPr lang="en-US" altLang="zh-CN" sz="2000" dirty="0" smtClean="0">
                <a:solidFill>
                  <a:srgbClr val="0000FF"/>
                </a:solidFill>
              </a:rPr>
              <a:t> Chen, </a:t>
            </a:r>
            <a:r>
              <a:rPr lang="en-US" altLang="zh-CN" sz="2000" dirty="0" err="1" smtClean="0">
                <a:solidFill>
                  <a:srgbClr val="0000FF"/>
                </a:solidFill>
              </a:rPr>
              <a:t>Xinzhe</a:t>
            </a:r>
            <a:r>
              <a:rPr lang="en-US" altLang="zh-CN" sz="2000" dirty="0" smtClean="0">
                <a:solidFill>
                  <a:srgbClr val="0000FF"/>
                </a:solidFill>
              </a:rPr>
              <a:t> </a:t>
            </a:r>
            <a:r>
              <a:rPr lang="en-US" altLang="zh-CN" sz="2000" dirty="0" err="1" smtClean="0">
                <a:solidFill>
                  <a:srgbClr val="0000FF"/>
                </a:solidFill>
              </a:rPr>
              <a:t>Zhai</a:t>
            </a:r>
            <a:r>
              <a:rPr lang="en-US" altLang="zh-CN" sz="2000" dirty="0" smtClean="0">
                <a:solidFill>
                  <a:srgbClr val="0000FF"/>
                </a:solidFill>
              </a:rPr>
              <a:t>, </a:t>
            </a:r>
            <a:r>
              <a:rPr lang="en-US" altLang="zh-CN" sz="2000" dirty="0" err="1" smtClean="0">
                <a:solidFill>
                  <a:srgbClr val="0000FF"/>
                </a:solidFill>
              </a:rPr>
              <a:t>Guanwen</a:t>
            </a:r>
            <a:r>
              <a:rPr lang="en-US" altLang="zh-CN" sz="2000" dirty="0" smtClean="0">
                <a:solidFill>
                  <a:srgbClr val="0000FF"/>
                </a:solidFill>
              </a:rPr>
              <a:t> Wang, </a:t>
            </a:r>
          </a:p>
          <a:p>
            <a:r>
              <a:rPr lang="en-US" altLang="zh-CN" sz="2000" dirty="0" smtClean="0">
                <a:solidFill>
                  <a:srgbClr val="0000FF"/>
                </a:solidFill>
              </a:rPr>
              <a:t>Lei Wang</a:t>
            </a:r>
            <a:r>
              <a:rPr lang="zh-CN" altLang="en-US" sz="2000" dirty="0" smtClean="0">
                <a:solidFill>
                  <a:srgbClr val="0000FF"/>
                </a:solidFill>
              </a:rPr>
              <a:t>，</a:t>
            </a:r>
            <a:r>
              <a:rPr lang="en-US" altLang="zh-CN" sz="2000" dirty="0" err="1" smtClean="0">
                <a:solidFill>
                  <a:srgbClr val="0000FF"/>
                </a:solidFill>
              </a:rPr>
              <a:t>Lihua</a:t>
            </a:r>
            <a:r>
              <a:rPr lang="en-US" altLang="zh-CN" sz="2000" dirty="0" smtClean="0">
                <a:solidFill>
                  <a:srgbClr val="0000FF"/>
                </a:solidFill>
              </a:rPr>
              <a:t> </a:t>
            </a:r>
            <a:r>
              <a:rPr lang="en-US" altLang="zh-CN" sz="2000" dirty="0" err="1">
                <a:solidFill>
                  <a:srgbClr val="0000FF"/>
                </a:solidFill>
              </a:rPr>
              <a:t>Huo</a:t>
            </a:r>
            <a:r>
              <a:rPr lang="en-US" altLang="zh-CN" sz="2000" dirty="0">
                <a:solidFill>
                  <a:srgbClr val="0000FF"/>
                </a:solidFill>
              </a:rPr>
              <a:t> , </a:t>
            </a:r>
            <a:r>
              <a:rPr lang="en-US" altLang="zh-CN" sz="2000" dirty="0" err="1">
                <a:solidFill>
                  <a:srgbClr val="0000FF"/>
                </a:solidFill>
              </a:rPr>
              <a:t>Yuwen</a:t>
            </a:r>
            <a:r>
              <a:rPr lang="en-US" altLang="zh-CN" sz="2000" dirty="0">
                <a:solidFill>
                  <a:srgbClr val="0000FF"/>
                </a:solidFill>
              </a:rPr>
              <a:t> Wu, Hua Shi </a:t>
            </a:r>
            <a:r>
              <a:rPr lang="en-US" altLang="zh-CN" sz="2000" dirty="0" smtClean="0">
                <a:solidFill>
                  <a:srgbClr val="0000FF"/>
                </a:solidFill>
              </a:rPr>
              <a:t> </a:t>
            </a:r>
            <a:endParaRPr lang="zh-CN" altLang="en-US" sz="2000" dirty="0">
              <a:solidFill>
                <a:srgbClr val="0000FF"/>
              </a:solidFill>
            </a:endParaRPr>
          </a:p>
        </p:txBody>
      </p:sp>
      <p:sp>
        <p:nvSpPr>
          <p:cNvPr id="4" name="文本占位符 3"/>
          <p:cNvSpPr>
            <a:spLocks noGrp="1"/>
          </p:cNvSpPr>
          <p:nvPr>
            <p:ph type="body" sz="quarter" idx="11"/>
          </p:nvPr>
        </p:nvSpPr>
        <p:spPr>
          <a:xfrm>
            <a:off x="975360" y="3663857"/>
            <a:ext cx="3416801" cy="373753"/>
          </a:xfrm>
        </p:spPr>
        <p:txBody>
          <a:bodyPr>
            <a:normAutofit fontScale="92500" lnSpcReduction="20000"/>
          </a:bodyPr>
          <a:lstStyle/>
          <a:p>
            <a:r>
              <a:rPr lang="en-US" altLang="zh-CN" dirty="0" smtClean="0">
                <a:solidFill>
                  <a:srgbClr val="0000FF"/>
                </a:solidFill>
              </a:rPr>
              <a:t>Injection group</a:t>
            </a:r>
            <a:endParaRPr lang="zh-CN" altLang="en-US" dirty="0">
              <a:solidFill>
                <a:srgbClr val="0000FF"/>
              </a:solidFill>
            </a:endParaRPr>
          </a:p>
        </p:txBody>
      </p:sp>
      <p:sp>
        <p:nvSpPr>
          <p:cNvPr id="5" name="文本占位符 4"/>
          <p:cNvSpPr>
            <a:spLocks noGrp="1"/>
          </p:cNvSpPr>
          <p:nvPr>
            <p:ph type="body" sz="quarter" idx="12"/>
          </p:nvPr>
        </p:nvSpPr>
        <p:spPr>
          <a:xfrm>
            <a:off x="975360" y="4099991"/>
            <a:ext cx="3416801" cy="373753"/>
          </a:xfrm>
        </p:spPr>
        <p:txBody>
          <a:bodyPr>
            <a:normAutofit fontScale="92500" lnSpcReduction="20000"/>
          </a:bodyPr>
          <a:lstStyle/>
          <a:p>
            <a:r>
              <a:rPr lang="en-US" altLang="zh-CN" dirty="0" smtClean="0">
                <a:solidFill>
                  <a:srgbClr val="0000FF"/>
                </a:solidFill>
              </a:rPr>
              <a:t>2022-10-25</a:t>
            </a:r>
          </a:p>
        </p:txBody>
      </p:sp>
      <p:pic>
        <p:nvPicPr>
          <p:cNvPr id="12" name="图片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09777"/>
            <a:ext cx="9144000" cy="1743559"/>
          </a:xfrm>
          <a:prstGeom prst="rect">
            <a:avLst/>
          </a:prstGeom>
        </p:spPr>
      </p:pic>
      <p:sp>
        <p:nvSpPr>
          <p:cNvPr id="8" name="矩形 7"/>
          <p:cNvSpPr/>
          <p:nvPr/>
        </p:nvSpPr>
        <p:spPr>
          <a:xfrm>
            <a:off x="539552" y="469816"/>
            <a:ext cx="8208912" cy="584775"/>
          </a:xfrm>
          <a:prstGeom prst="rect">
            <a:avLst/>
          </a:prstGeom>
        </p:spPr>
        <p:txBody>
          <a:bodyPr wrap="square">
            <a:spAutoFit/>
          </a:bodyPr>
          <a:lstStyle/>
          <a:p>
            <a:pPr algn="r"/>
            <a:r>
              <a:rPr lang="en-US" altLang="zh-CN" sz="1600" dirty="0"/>
              <a:t>The 2022 international workshop on the high energy Circular Electron-Positron Collider </a:t>
            </a:r>
            <a:endParaRPr lang="en-US" altLang="zh-CN" sz="1600" dirty="0" smtClean="0"/>
          </a:p>
          <a:p>
            <a:pPr algn="r"/>
            <a:r>
              <a:rPr lang="en-US" altLang="zh-CN" sz="1600" i="1" u="sng" dirty="0" smtClean="0">
                <a:solidFill>
                  <a:srgbClr val="0000FF"/>
                </a:solidFill>
              </a:rPr>
              <a:t>Oct.24-28,2022, </a:t>
            </a:r>
            <a:r>
              <a:rPr lang="en-US" altLang="zh-CN" sz="1600" i="1" u="sng" dirty="0">
                <a:solidFill>
                  <a:srgbClr val="0000FF"/>
                </a:solidFill>
              </a:rPr>
              <a:t>Online</a:t>
            </a:r>
            <a:endParaRPr lang="zh-CN" altLang="en-US" sz="1600" i="1" u="sng" dirty="0">
              <a:solidFill>
                <a:srgbClr val="0000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200" dirty="0" err="1"/>
              <a:t>Lambertson</a:t>
            </a:r>
            <a:r>
              <a:rPr lang="en-US" altLang="zh-CN" sz="3200" dirty="0"/>
              <a:t> Magnet Design </a:t>
            </a:r>
            <a:r>
              <a:rPr lang="en-US" altLang="zh-CN" sz="3200" dirty="0" smtClean="0"/>
              <a:t>Considerations</a:t>
            </a:r>
            <a:endParaRPr lang="zh-CN" altLang="en-US" sz="3200" dirty="0"/>
          </a:p>
        </p:txBody>
      </p:sp>
      <p:pic>
        <p:nvPicPr>
          <p:cNvPr id="5" name="图片 4" descr="E:\实验报告\2019.01.28 MT26\文章和海报\文章\文章用图\dt4对比VP.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2806778"/>
            <a:ext cx="5328593" cy="3392965"/>
          </a:xfrm>
          <a:prstGeom prst="rect">
            <a:avLst/>
          </a:prstGeom>
          <a:noFill/>
          <a:ln>
            <a:noFill/>
          </a:ln>
        </p:spPr>
      </p:pic>
      <p:pic>
        <p:nvPicPr>
          <p:cNvPr id="6" name="图片 5" descr="E:\实验报告\2019.01.28 MT26\文章和海报\文章\文章用图\dt4对比VP 垂直分量.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7" y="2806778"/>
            <a:ext cx="2538095" cy="1681719"/>
          </a:xfrm>
          <a:prstGeom prst="rect">
            <a:avLst/>
          </a:prstGeom>
          <a:noFill/>
          <a:ln>
            <a:noFill/>
          </a:ln>
        </p:spPr>
      </p:pic>
      <p:pic>
        <p:nvPicPr>
          <p:cNvPr id="7" name="图片 6" descr="E:\实验报告\2019.01.28 MT26\文章和海报\文章\文章用图\dt4对比VP 水平分量.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581128"/>
            <a:ext cx="2538095" cy="1618615"/>
          </a:xfrm>
          <a:prstGeom prst="rect">
            <a:avLst/>
          </a:prstGeom>
          <a:noFill/>
          <a:ln>
            <a:noFill/>
          </a:ln>
        </p:spPr>
      </p:pic>
      <p:sp>
        <p:nvSpPr>
          <p:cNvPr id="8" name="文本框 7"/>
          <p:cNvSpPr txBox="1"/>
          <p:nvPr/>
        </p:nvSpPr>
        <p:spPr>
          <a:xfrm>
            <a:off x="323528" y="876790"/>
            <a:ext cx="8514758" cy="19389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600" b="1" dirty="0">
                <a:latin typeface="+mj-lt"/>
              </a:rPr>
              <a:t>In order to decrease the absolute values of </a:t>
            </a:r>
            <a:r>
              <a:rPr lang="en-US" altLang="zh-CN" sz="1600" b="1" dirty="0" smtClean="0">
                <a:latin typeface="+mj-lt"/>
              </a:rPr>
              <a:t>leakage field with thinner septum</a:t>
            </a:r>
            <a:r>
              <a:rPr lang="en-US" altLang="zh-CN" sz="1600" b="1" dirty="0">
                <a:latin typeface="+mj-lt"/>
              </a:rPr>
              <a:t>, </a:t>
            </a:r>
            <a:r>
              <a:rPr lang="en-US" altLang="zh-CN" sz="1600" b="1" dirty="0" smtClean="0">
                <a:latin typeface="+mj-lt"/>
              </a:rPr>
              <a:t>Vanadium </a:t>
            </a:r>
            <a:r>
              <a:rPr lang="en-US" altLang="zh-CN" sz="1600" b="1" dirty="0" err="1">
                <a:latin typeface="+mj-lt"/>
              </a:rPr>
              <a:t>Permendur</a:t>
            </a:r>
            <a:r>
              <a:rPr lang="en-US" altLang="zh-CN" sz="1600" b="1" dirty="0">
                <a:latin typeface="+mj-lt"/>
              </a:rPr>
              <a:t> </a:t>
            </a:r>
            <a:r>
              <a:rPr lang="en-US" altLang="zh-CN" sz="1600" b="1" dirty="0" smtClean="0">
                <a:latin typeface="+mj-lt"/>
              </a:rPr>
              <a:t>(</a:t>
            </a:r>
            <a:r>
              <a:rPr lang="en-US" altLang="zh-CN" sz="1600" b="1" dirty="0" err="1" smtClean="0">
                <a:latin typeface="+mj-lt"/>
              </a:rPr>
              <a:t>FeCoV</a:t>
            </a:r>
            <a:r>
              <a:rPr lang="zh-CN" altLang="en-US" sz="1600" b="1" dirty="0" smtClean="0">
                <a:latin typeface="+mj-lt"/>
              </a:rPr>
              <a:t>：</a:t>
            </a:r>
            <a:r>
              <a:rPr lang="en-US" altLang="zh-CN" sz="1600" b="1" dirty="0" smtClean="0">
                <a:latin typeface="+mj-lt"/>
              </a:rPr>
              <a:t> iron50</a:t>
            </a:r>
            <a:r>
              <a:rPr lang="en-US" altLang="zh-CN" sz="1600" b="1" dirty="0">
                <a:latin typeface="+mj-lt"/>
              </a:rPr>
              <a:t>% cobalt 48% vanadium 2%, domestic brand 1J22</a:t>
            </a:r>
            <a:r>
              <a:rPr lang="en-US" altLang="zh-CN" sz="1600" b="1" dirty="0" smtClean="0">
                <a:latin typeface="+mj-lt"/>
              </a:rPr>
              <a:t> </a:t>
            </a:r>
            <a:r>
              <a:rPr lang="zh-CN" altLang="en-US" sz="1600" b="1" dirty="0" smtClean="0">
                <a:latin typeface="+mj-lt"/>
              </a:rPr>
              <a:t>）</a:t>
            </a:r>
            <a:r>
              <a:rPr lang="en-US" altLang="zh-CN" sz="1600" b="1" dirty="0" smtClean="0">
                <a:latin typeface="+mj-lt"/>
              </a:rPr>
              <a:t> is adopted for septum board.</a:t>
            </a:r>
          </a:p>
          <a:p>
            <a:pPr marL="1200150" lvl="2" indent="-285750">
              <a:lnSpc>
                <a:spcPct val="150000"/>
              </a:lnSpc>
              <a:buFont typeface="Arial" panose="020B0604020202020204" pitchFamily="34" charset="0"/>
              <a:buChar char="•"/>
            </a:pPr>
            <a:r>
              <a:rPr lang="en-US" altLang="zh-CN" sz="1600" b="1" dirty="0">
                <a:latin typeface="+mj-lt"/>
              </a:rPr>
              <a:t>H</a:t>
            </a:r>
            <a:r>
              <a:rPr lang="en-US" altLang="zh-CN" sz="1600" b="1" dirty="0" smtClean="0">
                <a:latin typeface="+mj-lt"/>
              </a:rPr>
              <a:t>igher </a:t>
            </a:r>
            <a:r>
              <a:rPr lang="en-US" altLang="zh-CN" sz="1600" b="1" dirty="0" err="1">
                <a:latin typeface="+mj-lt"/>
              </a:rPr>
              <a:t>Bs</a:t>
            </a:r>
            <a:r>
              <a:rPr lang="en-US" altLang="zh-CN" sz="1600" b="1" dirty="0">
                <a:latin typeface="+mj-lt"/>
              </a:rPr>
              <a:t> (Saturation magnetic density) </a:t>
            </a:r>
            <a:endParaRPr lang="en-US" altLang="zh-CN" sz="1600" b="1" dirty="0" smtClean="0">
              <a:latin typeface="+mj-lt"/>
            </a:endParaRPr>
          </a:p>
          <a:p>
            <a:pPr marL="1200150" lvl="2" indent="-285750">
              <a:lnSpc>
                <a:spcPct val="150000"/>
              </a:lnSpc>
              <a:buFont typeface="Arial" panose="020B0604020202020204" pitchFamily="34" charset="0"/>
              <a:buChar char="•"/>
            </a:pPr>
            <a:r>
              <a:rPr lang="en-US" altLang="zh-CN" sz="1600" b="1" dirty="0" smtClean="0">
                <a:latin typeface="+mj-lt"/>
              </a:rPr>
              <a:t>Higher </a:t>
            </a:r>
            <a:r>
              <a:rPr lang="el-GR" altLang="zh-CN" sz="1600" b="1" dirty="0" smtClean="0">
                <a:latin typeface="+mj-lt"/>
              </a:rPr>
              <a:t>μ</a:t>
            </a:r>
            <a:r>
              <a:rPr lang="en-US" altLang="zh-CN" sz="1600" b="1" dirty="0" smtClean="0">
                <a:latin typeface="+mj-lt"/>
              </a:rPr>
              <a:t>r(Relative permeability)</a:t>
            </a:r>
          </a:p>
        </p:txBody>
      </p:sp>
    </p:spTree>
    <p:extLst>
      <p:ext uri="{BB962C8B-B14F-4D97-AF65-F5344CB8AC3E}">
        <p14:creationId xmlns:p14="http://schemas.microsoft.com/office/powerpoint/2010/main" val="76597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200" dirty="0" err="1"/>
              <a:t>Lambertson</a:t>
            </a:r>
            <a:r>
              <a:rPr lang="en-US" altLang="zh-CN" sz="3200" dirty="0"/>
              <a:t> Magnet Design Considerations</a:t>
            </a:r>
            <a:endParaRPr lang="zh-CN" altLang="en-US" sz="3200" dirty="0"/>
          </a:p>
        </p:txBody>
      </p:sp>
      <p:pic>
        <p:nvPicPr>
          <p:cNvPr id="4" name="图片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276872"/>
            <a:ext cx="7912601" cy="4099966"/>
          </a:xfrm>
          <a:prstGeom prst="rect">
            <a:avLst/>
          </a:prstGeom>
          <a:noFill/>
          <a:ln>
            <a:noFill/>
          </a:ln>
        </p:spPr>
      </p:pic>
      <p:sp>
        <p:nvSpPr>
          <p:cNvPr id="6" name="矩形 5"/>
          <p:cNvSpPr/>
          <p:nvPr/>
        </p:nvSpPr>
        <p:spPr>
          <a:xfrm>
            <a:off x="467544" y="1124744"/>
            <a:ext cx="8202335" cy="923330"/>
          </a:xfrm>
          <a:prstGeom prst="rect">
            <a:avLst/>
          </a:prstGeom>
        </p:spPr>
        <p:txBody>
          <a:bodyPr wrap="square">
            <a:spAutoFit/>
          </a:bodyPr>
          <a:lstStyle/>
          <a:p>
            <a:pPr marL="85725" indent="-85725">
              <a:buFont typeface="Arial" panose="020B0604020202020204" pitchFamily="34" charset="0"/>
              <a:buChar char="•"/>
            </a:pPr>
            <a:r>
              <a:rPr lang="en-US" altLang="zh-CN" b="1" dirty="0"/>
              <a:t>In order to decrease the </a:t>
            </a:r>
            <a:r>
              <a:rPr lang="en-US" altLang="zh-CN" b="1" dirty="0" smtClean="0"/>
              <a:t>integrate leakage field, the </a:t>
            </a:r>
            <a:r>
              <a:rPr lang="en-US" altLang="zh-CN" b="1" dirty="0"/>
              <a:t>upstream </a:t>
            </a:r>
            <a:r>
              <a:rPr lang="en-US" altLang="zh-CN" b="1" dirty="0" smtClean="0"/>
              <a:t>end of  </a:t>
            </a:r>
            <a:r>
              <a:rPr lang="en-US" altLang="zh-CN" b="1" dirty="0"/>
              <a:t>the stored beam chamber </a:t>
            </a:r>
            <a:r>
              <a:rPr lang="en-US" altLang="zh-CN" b="1" dirty="0" smtClean="0"/>
              <a:t>is located under </a:t>
            </a:r>
            <a:r>
              <a:rPr lang="en-US" altLang="zh-CN" b="1" dirty="0"/>
              <a:t>the side leg of the </a:t>
            </a:r>
            <a:r>
              <a:rPr lang="en-US" altLang="zh-CN" b="1" dirty="0" smtClean="0"/>
              <a:t>yoke to </a:t>
            </a:r>
            <a:r>
              <a:rPr lang="en-US" altLang="zh-CN" b="1" dirty="0"/>
              <a:t>create a leakage field that is opposite in </a:t>
            </a:r>
            <a:r>
              <a:rPr lang="en-US" altLang="zh-CN" b="1" dirty="0" smtClean="0"/>
              <a:t>sign.</a:t>
            </a:r>
            <a:endParaRPr lang="en-US" altLang="zh-CN" b="1" dirty="0"/>
          </a:p>
        </p:txBody>
      </p:sp>
    </p:spTree>
    <p:extLst>
      <p:ext uri="{BB962C8B-B14F-4D97-AF65-F5344CB8AC3E}">
        <p14:creationId xmlns:p14="http://schemas.microsoft.com/office/powerpoint/2010/main" val="3882177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200" dirty="0" err="1"/>
              <a:t>Lambertson</a:t>
            </a:r>
            <a:r>
              <a:rPr lang="en-US" altLang="zh-CN" sz="3200" dirty="0"/>
              <a:t> Magnet Design Considerations</a:t>
            </a:r>
            <a:endParaRPr lang="zh-CN" altLang="en-US" sz="3200" dirty="0"/>
          </a:p>
        </p:txBody>
      </p:sp>
      <p:pic>
        <p:nvPicPr>
          <p:cNvPr id="4" name="图片 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71600" y="3336060"/>
            <a:ext cx="2715676" cy="2465492"/>
          </a:xfrm>
          <a:prstGeom prst="rect">
            <a:avLst/>
          </a:prstGeom>
        </p:spPr>
      </p:pic>
      <p:pic>
        <p:nvPicPr>
          <p:cNvPr id="5" name="图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2704436"/>
            <a:ext cx="4719794" cy="3110248"/>
          </a:xfrm>
          <a:prstGeom prst="rect">
            <a:avLst/>
          </a:prstGeom>
          <a:noFill/>
          <a:ln>
            <a:noFill/>
          </a:ln>
        </p:spPr>
      </p:pic>
      <p:sp>
        <p:nvSpPr>
          <p:cNvPr id="6" name="矩形 5"/>
          <p:cNvSpPr/>
          <p:nvPr/>
        </p:nvSpPr>
        <p:spPr>
          <a:xfrm>
            <a:off x="467545" y="1124744"/>
            <a:ext cx="8136904" cy="1200329"/>
          </a:xfrm>
          <a:prstGeom prst="rect">
            <a:avLst/>
          </a:prstGeom>
        </p:spPr>
        <p:txBody>
          <a:bodyPr wrap="square">
            <a:spAutoFit/>
          </a:bodyPr>
          <a:lstStyle/>
          <a:p>
            <a:pPr marL="85725" indent="-85725">
              <a:buFont typeface="Arial" panose="020B0604020202020204" pitchFamily="34" charset="0"/>
              <a:buChar char="•"/>
            </a:pPr>
            <a:r>
              <a:rPr lang="en-US" altLang="zh-CN" b="1" dirty="0"/>
              <a:t>In order to further reduce  the </a:t>
            </a:r>
            <a:r>
              <a:rPr lang="en-US" altLang="zh-CN" b="1" dirty="0" smtClean="0"/>
              <a:t>integrate leakage </a:t>
            </a:r>
            <a:r>
              <a:rPr lang="en-US" altLang="zh-CN" b="1" dirty="0"/>
              <a:t>field, The </a:t>
            </a:r>
            <a:r>
              <a:rPr lang="en-US" altLang="zh-CN" b="1" dirty="0" smtClean="0"/>
              <a:t>shielding </a:t>
            </a:r>
            <a:r>
              <a:rPr lang="en-US" altLang="zh-CN" b="1" dirty="0"/>
              <a:t>plate design at the end of </a:t>
            </a:r>
            <a:r>
              <a:rPr lang="en-US" altLang="zh-CN" b="1" dirty="0" err="1"/>
              <a:t>Lambertson</a:t>
            </a:r>
            <a:r>
              <a:rPr lang="en-US" altLang="zh-CN" b="1" dirty="0"/>
              <a:t> magnet also plays an important </a:t>
            </a:r>
            <a:r>
              <a:rPr lang="en-US" altLang="zh-CN" b="1" dirty="0" smtClean="0"/>
              <a:t>role</a:t>
            </a:r>
            <a:r>
              <a:rPr lang="en-US" altLang="zh-CN" b="1" dirty="0"/>
              <a:t>.</a:t>
            </a:r>
            <a:r>
              <a:rPr lang="en-US" altLang="zh-CN" b="1" dirty="0" smtClean="0"/>
              <a:t> With </a:t>
            </a:r>
            <a:r>
              <a:rPr lang="en-US" altLang="zh-CN" b="1" dirty="0"/>
              <a:t>the shield plate, </a:t>
            </a:r>
            <a:r>
              <a:rPr lang="en-US" altLang="zh-CN" b="1" dirty="0" smtClean="0"/>
              <a:t>the </a:t>
            </a:r>
            <a:r>
              <a:rPr lang="en-US" altLang="zh-CN" b="1" dirty="0"/>
              <a:t>leakage field in the opposite direction to the main field will be </a:t>
            </a:r>
            <a:r>
              <a:rPr lang="en-US" altLang="zh-CN" b="1" dirty="0" smtClean="0"/>
              <a:t>generated at the end of the magnet to cancel the leakage field in the body of magnet.</a:t>
            </a:r>
            <a:endParaRPr lang="en-US" altLang="zh-CN" b="1" dirty="0"/>
          </a:p>
        </p:txBody>
      </p:sp>
    </p:spTree>
    <p:extLst>
      <p:ext uri="{BB962C8B-B14F-4D97-AF65-F5344CB8AC3E}">
        <p14:creationId xmlns:p14="http://schemas.microsoft.com/office/powerpoint/2010/main" val="136514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2800" dirty="0" smtClean="0"/>
              <a:t>Half in-vacuum LSM R&amp;D for HEPS SR </a:t>
            </a:r>
            <a:endParaRPr lang="zh-CN" altLang="en-US" sz="2800" dirty="0"/>
          </a:p>
        </p:txBody>
      </p:sp>
      <p:sp>
        <p:nvSpPr>
          <p:cNvPr id="65" name="文本框 64"/>
          <p:cNvSpPr txBox="1"/>
          <p:nvPr/>
        </p:nvSpPr>
        <p:spPr>
          <a:xfrm>
            <a:off x="18525" y="997376"/>
            <a:ext cx="4531237" cy="313932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t>Full size prototype:</a:t>
            </a:r>
          </a:p>
          <a:p>
            <a:pPr marL="742950" lvl="1" indent="-285750">
              <a:buFont typeface="Arial" panose="020B0604020202020204" pitchFamily="34" charset="0"/>
              <a:buChar char="•"/>
            </a:pPr>
            <a:r>
              <a:rPr lang="en-US" altLang="zh-CN" dirty="0" smtClean="0"/>
              <a:t>Started in 2021</a:t>
            </a:r>
          </a:p>
          <a:p>
            <a:pPr marL="742950" lvl="1" indent="-285750">
              <a:buFont typeface="Arial" panose="020B0604020202020204" pitchFamily="34" charset="0"/>
              <a:buChar char="•"/>
            </a:pPr>
            <a:r>
              <a:rPr lang="en-US" altLang="zh-CN" dirty="0" smtClean="0"/>
              <a:t>All the mechanical component processing was completed</a:t>
            </a:r>
          </a:p>
          <a:p>
            <a:pPr marL="742950" lvl="1" indent="-285750">
              <a:buFont typeface="Arial" panose="020B0604020202020204" pitchFamily="34" charset="0"/>
              <a:buChar char="•"/>
            </a:pPr>
            <a:r>
              <a:rPr lang="en-US" altLang="zh-CN" dirty="0"/>
              <a:t>The biggest challenge is magnetic shielding block machining because the VP is hard and brittle. Although it can be segmented processing by EDM, but annealing deformation is hard to control. </a:t>
            </a:r>
            <a:endParaRPr lang="en-US" altLang="zh-CN" dirty="0" smtClean="0"/>
          </a:p>
          <a:p>
            <a:pPr lvl="1"/>
            <a:endParaRPr lang="en-US" altLang="zh-CN" dirty="0"/>
          </a:p>
        </p:txBody>
      </p:sp>
      <p:pic>
        <p:nvPicPr>
          <p:cNvPr id="145" name="图片 144">
            <a:extLst>
              <a:ext uri="{FF2B5EF4-FFF2-40B4-BE49-F238E27FC236}">
                <a16:creationId xmlns="" xmlns:a16="http://schemas.microsoft.com/office/drawing/2014/main" id="{CA5F0880-4411-4206-A192-48B5F2F32F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997376"/>
            <a:ext cx="2189427" cy="1641429"/>
          </a:xfrm>
          <a:prstGeom prst="rect">
            <a:avLst/>
          </a:prstGeom>
        </p:spPr>
      </p:pic>
      <p:pic>
        <p:nvPicPr>
          <p:cNvPr id="146" name="图片 145" descr="C:\Users\dell\AppData\Local\Temp\WeChat Files\362ee326eb065e14ebb452b7c67e664.jpg">
            <a:extLst>
              <a:ext uri="{FF2B5EF4-FFF2-40B4-BE49-F238E27FC236}">
                <a16:creationId xmlns:a16="http://schemas.microsoft.com/office/drawing/2014/main" xmlns="" id="{0568B9BD-6F6A-48A6-A3A9-E10AC891BE1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610649"/>
            <a:ext cx="1302247" cy="1737208"/>
          </a:xfrm>
          <a:prstGeom prst="rect">
            <a:avLst/>
          </a:prstGeom>
          <a:noFill/>
          <a:ln>
            <a:noFill/>
          </a:ln>
        </p:spPr>
      </p:pic>
      <p:pic>
        <p:nvPicPr>
          <p:cNvPr id="147" name="图片 146">
            <a:extLst>
              <a:ext uri="{FF2B5EF4-FFF2-40B4-BE49-F238E27FC236}">
                <a16:creationId xmlns="" xmlns:a16="http://schemas.microsoft.com/office/drawing/2014/main" id="{B8B54F2C-61BB-42EE-8336-E41533EA57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7040" y="4603676"/>
            <a:ext cx="1305831" cy="1741790"/>
          </a:xfrm>
          <a:prstGeom prst="rect">
            <a:avLst/>
          </a:prstGeom>
        </p:spPr>
      </p:pic>
      <p:pic>
        <p:nvPicPr>
          <p:cNvPr id="148" name="图片 147">
            <a:extLst>
              <a:ext uri="{FF2B5EF4-FFF2-40B4-BE49-F238E27FC236}">
                <a16:creationId xmlns="" xmlns:a16="http://schemas.microsoft.com/office/drawing/2014/main" id="{E90DC3F4-11E4-4418-88AF-FA8C781B74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392" b="9831"/>
          <a:stretch/>
        </p:blipFill>
        <p:spPr>
          <a:xfrm>
            <a:off x="7288419" y="2749786"/>
            <a:ext cx="1782169" cy="1776151"/>
          </a:xfrm>
          <a:prstGeom prst="rect">
            <a:avLst/>
          </a:prstGeom>
        </p:spPr>
      </p:pic>
      <p:pic>
        <p:nvPicPr>
          <p:cNvPr id="149" name="图片 148">
            <a:extLst>
              <a:ext uri="{FF2B5EF4-FFF2-40B4-BE49-F238E27FC236}">
                <a16:creationId xmlns="" xmlns:a16="http://schemas.microsoft.com/office/drawing/2014/main" id="{B05441B9-F425-46D8-8FD9-5EE2DDFCD3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2727485"/>
            <a:ext cx="2353082" cy="1764120"/>
          </a:xfrm>
          <a:prstGeom prst="rect">
            <a:avLst/>
          </a:prstGeom>
        </p:spPr>
      </p:pic>
      <p:pic>
        <p:nvPicPr>
          <p:cNvPr id="150" name="图片 149">
            <a:extLst>
              <a:ext uri="{FF2B5EF4-FFF2-40B4-BE49-F238E27FC236}">
                <a16:creationId xmlns="" xmlns:a16="http://schemas.microsoft.com/office/drawing/2014/main" id="{668472DD-BF03-4A08-9FB5-5FAC11DF20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6295" y="1000584"/>
            <a:ext cx="2184293" cy="1638221"/>
          </a:xfrm>
          <a:prstGeom prst="rect">
            <a:avLst/>
          </a:prstGeom>
        </p:spPr>
      </p:pic>
      <p:sp>
        <p:nvSpPr>
          <p:cNvPr id="151" name="文本框 150"/>
          <p:cNvSpPr txBox="1"/>
          <p:nvPr/>
        </p:nvSpPr>
        <p:spPr>
          <a:xfrm>
            <a:off x="4644008" y="6068467"/>
            <a:ext cx="1469159" cy="276999"/>
          </a:xfrm>
          <a:prstGeom prst="rect">
            <a:avLst/>
          </a:prstGeom>
          <a:noFill/>
        </p:spPr>
        <p:txBody>
          <a:bodyPr wrap="square" rtlCol="0">
            <a:spAutoFit/>
          </a:bodyPr>
          <a:lstStyle/>
          <a:p>
            <a:r>
              <a:rPr lang="en-US" altLang="zh-CN" sz="1200" dirty="0" smtClean="0">
                <a:solidFill>
                  <a:srgbClr val="00FF00"/>
                </a:solidFill>
              </a:rPr>
              <a:t>Vacuum chamber</a:t>
            </a:r>
            <a:endParaRPr lang="zh-CN" altLang="en-US" sz="1200" dirty="0">
              <a:solidFill>
                <a:srgbClr val="00FF00"/>
              </a:solidFill>
            </a:endParaRPr>
          </a:p>
        </p:txBody>
      </p:sp>
      <p:sp>
        <p:nvSpPr>
          <p:cNvPr id="152" name="文本框 151"/>
          <p:cNvSpPr txBox="1"/>
          <p:nvPr/>
        </p:nvSpPr>
        <p:spPr>
          <a:xfrm>
            <a:off x="6344189" y="6068467"/>
            <a:ext cx="1136758" cy="276999"/>
          </a:xfrm>
          <a:prstGeom prst="rect">
            <a:avLst/>
          </a:prstGeom>
          <a:noFill/>
        </p:spPr>
        <p:txBody>
          <a:bodyPr wrap="square" rtlCol="0">
            <a:spAutoFit/>
          </a:bodyPr>
          <a:lstStyle/>
          <a:p>
            <a:r>
              <a:rPr lang="en-US" altLang="zh-CN" sz="1200" dirty="0" smtClean="0">
                <a:solidFill>
                  <a:srgbClr val="00FF00"/>
                </a:solidFill>
              </a:rPr>
              <a:t>DT4 Yoke</a:t>
            </a:r>
            <a:endParaRPr lang="zh-CN" altLang="en-US" sz="1200" dirty="0">
              <a:solidFill>
                <a:srgbClr val="00FF00"/>
              </a:solidFill>
            </a:endParaRPr>
          </a:p>
        </p:txBody>
      </p:sp>
      <p:sp>
        <p:nvSpPr>
          <p:cNvPr id="153" name="文本框 152"/>
          <p:cNvSpPr txBox="1"/>
          <p:nvPr/>
        </p:nvSpPr>
        <p:spPr>
          <a:xfrm>
            <a:off x="6901650" y="940162"/>
            <a:ext cx="2111103" cy="276999"/>
          </a:xfrm>
          <a:prstGeom prst="rect">
            <a:avLst/>
          </a:prstGeom>
          <a:noFill/>
        </p:spPr>
        <p:txBody>
          <a:bodyPr wrap="square" rtlCol="0">
            <a:spAutoFit/>
          </a:bodyPr>
          <a:lstStyle/>
          <a:p>
            <a:r>
              <a:rPr lang="en-US" altLang="zh-CN" sz="1200" dirty="0" smtClean="0">
                <a:solidFill>
                  <a:srgbClr val="00FF00"/>
                </a:solidFill>
              </a:rPr>
              <a:t>1J22 Magnetic shielding block</a:t>
            </a:r>
            <a:endParaRPr lang="zh-CN" altLang="en-US" sz="1200" dirty="0">
              <a:solidFill>
                <a:srgbClr val="00FF00"/>
              </a:solidFill>
            </a:endParaRPr>
          </a:p>
        </p:txBody>
      </p:sp>
      <p:pic>
        <p:nvPicPr>
          <p:cNvPr id="154" name="图片 153">
            <a:extLst>
              <a:ext uri="{FF2B5EF4-FFF2-40B4-BE49-F238E27FC236}">
                <a16:creationId xmlns="" xmlns:a16="http://schemas.microsoft.com/office/drawing/2014/main" id="{349AC516-0CEC-4DFA-90EA-F88C24427F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531716" y="4838558"/>
            <a:ext cx="1723047" cy="1290770"/>
          </a:xfrm>
          <a:prstGeom prst="rect">
            <a:avLst/>
          </a:prstGeom>
        </p:spPr>
      </p:pic>
      <p:sp>
        <p:nvSpPr>
          <p:cNvPr id="155" name="文本框 154"/>
          <p:cNvSpPr txBox="1"/>
          <p:nvPr/>
        </p:nvSpPr>
        <p:spPr>
          <a:xfrm>
            <a:off x="7692028" y="6068467"/>
            <a:ext cx="1434664" cy="276999"/>
          </a:xfrm>
          <a:prstGeom prst="rect">
            <a:avLst/>
          </a:prstGeom>
          <a:noFill/>
        </p:spPr>
        <p:txBody>
          <a:bodyPr wrap="square" rtlCol="0">
            <a:spAutoFit/>
          </a:bodyPr>
          <a:lstStyle/>
          <a:p>
            <a:r>
              <a:rPr lang="en-US" altLang="zh-CN" sz="1200" dirty="0" smtClean="0">
                <a:solidFill>
                  <a:srgbClr val="00FF00"/>
                </a:solidFill>
              </a:rPr>
              <a:t>Half cu Beam pipe</a:t>
            </a:r>
            <a:endParaRPr lang="zh-CN" altLang="en-US" sz="1200" dirty="0">
              <a:solidFill>
                <a:srgbClr val="00FF00"/>
              </a:solidFill>
            </a:endParaRPr>
          </a:p>
        </p:txBody>
      </p:sp>
      <p:sp>
        <p:nvSpPr>
          <p:cNvPr id="156" name="文本框 155"/>
          <p:cNvSpPr txBox="1"/>
          <p:nvPr/>
        </p:nvSpPr>
        <p:spPr>
          <a:xfrm>
            <a:off x="5023756" y="4229221"/>
            <a:ext cx="2155608" cy="276999"/>
          </a:xfrm>
          <a:prstGeom prst="rect">
            <a:avLst/>
          </a:prstGeom>
          <a:noFill/>
        </p:spPr>
        <p:txBody>
          <a:bodyPr wrap="square" rtlCol="0">
            <a:spAutoFit/>
          </a:bodyPr>
          <a:lstStyle/>
          <a:p>
            <a:r>
              <a:rPr lang="en-US" altLang="zh-CN" sz="1200" dirty="0" smtClean="0">
                <a:solidFill>
                  <a:srgbClr val="00FF00"/>
                </a:solidFill>
              </a:rPr>
              <a:t>1J22 with cu coating</a:t>
            </a:r>
            <a:endParaRPr lang="zh-CN" altLang="en-US" sz="1200" dirty="0">
              <a:solidFill>
                <a:srgbClr val="00FF00"/>
              </a:solidFill>
            </a:endParaRPr>
          </a:p>
        </p:txBody>
      </p:sp>
      <p:sp>
        <p:nvSpPr>
          <p:cNvPr id="157" name="文本框 156"/>
          <p:cNvSpPr txBox="1"/>
          <p:nvPr/>
        </p:nvSpPr>
        <p:spPr>
          <a:xfrm>
            <a:off x="7288419" y="3932674"/>
            <a:ext cx="2155608" cy="276999"/>
          </a:xfrm>
          <a:prstGeom prst="rect">
            <a:avLst/>
          </a:prstGeom>
          <a:noFill/>
        </p:spPr>
        <p:txBody>
          <a:bodyPr wrap="square" rtlCol="0">
            <a:spAutoFit/>
          </a:bodyPr>
          <a:lstStyle/>
          <a:p>
            <a:r>
              <a:rPr lang="en-US" altLang="zh-CN" sz="1200" dirty="0" smtClean="0">
                <a:solidFill>
                  <a:srgbClr val="00FF00"/>
                </a:solidFill>
              </a:rPr>
              <a:t>DT4 with Ni coating</a:t>
            </a:r>
            <a:endParaRPr lang="zh-CN" altLang="en-US" sz="1200" dirty="0">
              <a:solidFill>
                <a:srgbClr val="00FF00"/>
              </a:solidFill>
            </a:endParaRPr>
          </a:p>
        </p:txBody>
      </p:sp>
      <p:sp>
        <p:nvSpPr>
          <p:cNvPr id="158" name="文本框 157"/>
          <p:cNvSpPr txBox="1"/>
          <p:nvPr/>
        </p:nvSpPr>
        <p:spPr>
          <a:xfrm>
            <a:off x="5245623" y="1295772"/>
            <a:ext cx="1640672" cy="276999"/>
          </a:xfrm>
          <a:prstGeom prst="rect">
            <a:avLst/>
          </a:prstGeom>
          <a:noFill/>
        </p:spPr>
        <p:txBody>
          <a:bodyPr wrap="square" rtlCol="0">
            <a:spAutoFit/>
          </a:bodyPr>
          <a:lstStyle/>
          <a:p>
            <a:r>
              <a:rPr lang="en-US" altLang="zh-CN" sz="1200" dirty="0" smtClean="0">
                <a:solidFill>
                  <a:srgbClr val="00FF00"/>
                </a:solidFill>
              </a:rPr>
              <a:t>Upper </a:t>
            </a:r>
            <a:r>
              <a:rPr lang="en-US" altLang="zh-CN" sz="1200" dirty="0" err="1" smtClean="0">
                <a:solidFill>
                  <a:srgbClr val="00FF00"/>
                </a:solidFill>
              </a:rPr>
              <a:t>iorn</a:t>
            </a:r>
            <a:r>
              <a:rPr lang="en-US" altLang="zh-CN" sz="1200" dirty="0" smtClean="0">
                <a:solidFill>
                  <a:srgbClr val="00FF00"/>
                </a:solidFill>
              </a:rPr>
              <a:t>  yoke</a:t>
            </a:r>
            <a:endParaRPr lang="zh-CN" altLang="en-US" sz="1200" dirty="0">
              <a:solidFill>
                <a:srgbClr val="00FF00"/>
              </a:solidFill>
            </a:endParaRPr>
          </a:p>
        </p:txBody>
      </p:sp>
      <p:sp>
        <p:nvSpPr>
          <p:cNvPr id="159" name="文本框 158"/>
          <p:cNvSpPr txBox="1"/>
          <p:nvPr/>
        </p:nvSpPr>
        <p:spPr>
          <a:xfrm>
            <a:off x="6956623" y="1727885"/>
            <a:ext cx="2208210" cy="964367"/>
          </a:xfrm>
          <a:prstGeom prst="rect">
            <a:avLst/>
          </a:prstGeom>
          <a:noFill/>
        </p:spPr>
        <p:txBody>
          <a:bodyPr wrap="square" rtlCol="0">
            <a:spAutoFit/>
          </a:bodyPr>
          <a:lstStyle/>
          <a:p>
            <a:pPr>
              <a:lnSpc>
                <a:spcPts val="1680"/>
              </a:lnSpc>
            </a:pPr>
            <a:r>
              <a:rPr lang="en-US" altLang="zh-CN" sz="1400" dirty="0" smtClean="0">
                <a:solidFill>
                  <a:srgbClr val="00FF00"/>
                </a:solidFill>
              </a:rPr>
              <a:t>1J22: hard and brittle</a:t>
            </a:r>
          </a:p>
          <a:p>
            <a:pPr>
              <a:lnSpc>
                <a:spcPts val="1680"/>
              </a:lnSpc>
            </a:pPr>
            <a:r>
              <a:rPr lang="en-US" altLang="zh-CN" sz="1400" dirty="0" smtClean="0">
                <a:solidFill>
                  <a:srgbClr val="00FF00"/>
                </a:solidFill>
              </a:rPr>
              <a:t>Machining by EDM</a:t>
            </a:r>
          </a:p>
          <a:p>
            <a:pPr>
              <a:lnSpc>
                <a:spcPts val="1680"/>
              </a:lnSpc>
            </a:pPr>
            <a:r>
              <a:rPr lang="en-US" altLang="zh-CN" sz="1400" dirty="0" smtClean="0">
                <a:solidFill>
                  <a:srgbClr val="00FF00"/>
                </a:solidFill>
              </a:rPr>
              <a:t>But annealing deformation hard to control</a:t>
            </a:r>
            <a:endParaRPr lang="zh-CN" altLang="en-US" sz="1400" dirty="0">
              <a:solidFill>
                <a:srgbClr val="00FF00"/>
              </a:solidFill>
            </a:endParaRPr>
          </a:p>
        </p:txBody>
      </p:sp>
      <p:pic>
        <p:nvPicPr>
          <p:cNvPr id="10" name="图片 9"/>
          <p:cNvPicPr>
            <a:picLocks noChangeAspect="1"/>
          </p:cNvPicPr>
          <p:nvPr/>
        </p:nvPicPr>
        <p:blipFill>
          <a:blip r:embed="rId9"/>
          <a:stretch>
            <a:fillRect/>
          </a:stretch>
        </p:blipFill>
        <p:spPr>
          <a:xfrm>
            <a:off x="118572" y="4002686"/>
            <a:ext cx="4358524" cy="2273196"/>
          </a:xfrm>
          <a:prstGeom prst="rect">
            <a:avLst/>
          </a:prstGeom>
        </p:spPr>
      </p:pic>
      <p:sp>
        <p:nvSpPr>
          <p:cNvPr id="144" name="矩形 143"/>
          <p:cNvSpPr/>
          <p:nvPr/>
        </p:nvSpPr>
        <p:spPr>
          <a:xfrm>
            <a:off x="1151629" y="6068467"/>
            <a:ext cx="1903150" cy="369332"/>
          </a:xfrm>
          <a:prstGeom prst="rect">
            <a:avLst/>
          </a:prstGeom>
        </p:spPr>
        <p:txBody>
          <a:bodyPr wrap="none">
            <a:spAutoFit/>
          </a:bodyPr>
          <a:lstStyle/>
          <a:p>
            <a:r>
              <a:rPr lang="en-US" altLang="zh-CN" dirty="0" smtClean="0">
                <a:solidFill>
                  <a:schemeClr val="accent1">
                    <a:lumMod val="50000"/>
                  </a:schemeClr>
                </a:solidFill>
              </a:rPr>
              <a:t>Full size </a:t>
            </a:r>
            <a:r>
              <a:rPr lang="en-US" altLang="zh-CN" dirty="0">
                <a:solidFill>
                  <a:schemeClr val="accent1">
                    <a:lumMod val="50000"/>
                  </a:schemeClr>
                </a:solidFill>
              </a:rPr>
              <a:t>prototype</a:t>
            </a:r>
            <a:endParaRPr lang="zh-CN" altLang="en-US" dirty="0">
              <a:solidFill>
                <a:schemeClr val="accent1">
                  <a:lumMod val="50000"/>
                </a:schemeClr>
              </a:solidFill>
            </a:endParaRPr>
          </a:p>
        </p:txBody>
      </p:sp>
    </p:spTree>
    <p:extLst>
      <p:ext uri="{BB962C8B-B14F-4D97-AF65-F5344CB8AC3E}">
        <p14:creationId xmlns:p14="http://schemas.microsoft.com/office/powerpoint/2010/main" val="2998752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2800" dirty="0" smtClean="0"/>
              <a:t>Half in-vacuum LSM prototype for HEPS</a:t>
            </a:r>
            <a:endParaRPr lang="zh-CN" altLang="en-US" sz="2800" dirty="0"/>
          </a:p>
        </p:txBody>
      </p:sp>
      <p:pic>
        <p:nvPicPr>
          <p:cNvPr id="96" name="图片 9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16" y="4319325"/>
            <a:ext cx="2718399" cy="2038799"/>
          </a:xfrm>
          <a:prstGeom prst="rect">
            <a:avLst/>
          </a:prstGeom>
        </p:spPr>
      </p:pic>
      <p:sp>
        <p:nvSpPr>
          <p:cNvPr id="2" name="矩形 1"/>
          <p:cNvSpPr/>
          <p:nvPr/>
        </p:nvSpPr>
        <p:spPr>
          <a:xfrm>
            <a:off x="-19089" y="1032373"/>
            <a:ext cx="9025584" cy="1477328"/>
          </a:xfrm>
          <a:prstGeom prst="rect">
            <a:avLst/>
          </a:prstGeom>
        </p:spPr>
        <p:txBody>
          <a:bodyPr wrap="square">
            <a:spAutoFit/>
          </a:bodyPr>
          <a:lstStyle/>
          <a:p>
            <a:pPr marL="541338" lvl="1" indent="-342900">
              <a:buFont typeface="Arial" panose="020B0604020202020204" pitchFamily="34" charset="0"/>
              <a:buChar char="•"/>
            </a:pPr>
            <a:r>
              <a:rPr lang="en-US" altLang="zh-CN" dirty="0" smtClean="0"/>
              <a:t>Latest progress: Final </a:t>
            </a:r>
            <a:r>
              <a:rPr lang="en-US" altLang="zh-CN" dirty="0"/>
              <a:t>assembling </a:t>
            </a:r>
            <a:r>
              <a:rPr lang="en-US" altLang="zh-CN" dirty="0" smtClean="0"/>
              <a:t>and vacuum testing was completed</a:t>
            </a:r>
          </a:p>
          <a:p>
            <a:pPr marL="541338" lvl="1" indent="-342900">
              <a:buFont typeface="Arial" panose="020B0604020202020204" pitchFamily="34" charset="0"/>
              <a:buChar char="•"/>
            </a:pPr>
            <a:r>
              <a:rPr lang="en-US" altLang="zh-CN" dirty="0"/>
              <a:t>V</a:t>
            </a:r>
            <a:r>
              <a:rPr lang="en-US" altLang="zh-CN" dirty="0" smtClean="0"/>
              <a:t>acuum pressure:  </a:t>
            </a:r>
            <a:r>
              <a:rPr lang="en-US" altLang="zh-CN" dirty="0"/>
              <a:t>5.0</a:t>
            </a:r>
            <a:r>
              <a:rPr lang="zh-CN" altLang="zh-CN" dirty="0"/>
              <a:t>×</a:t>
            </a:r>
            <a:r>
              <a:rPr lang="en-US" altLang="zh-CN" dirty="0"/>
              <a:t>10-8pa</a:t>
            </a:r>
            <a:r>
              <a:rPr lang="zh-CN" altLang="zh-CN" dirty="0"/>
              <a:t>（</a:t>
            </a:r>
            <a:r>
              <a:rPr lang="en-US" altLang="zh-CN" dirty="0"/>
              <a:t>vacuum chamber</a:t>
            </a:r>
            <a:r>
              <a:rPr lang="zh-CN" altLang="zh-CN" dirty="0"/>
              <a:t>）</a:t>
            </a:r>
            <a:r>
              <a:rPr lang="en-US" altLang="zh-CN" dirty="0"/>
              <a:t>, 2.2</a:t>
            </a:r>
            <a:r>
              <a:rPr lang="zh-CN" altLang="zh-CN" dirty="0"/>
              <a:t>×</a:t>
            </a:r>
            <a:r>
              <a:rPr lang="en-US" altLang="zh-CN" dirty="0"/>
              <a:t>10-7pa</a:t>
            </a:r>
            <a:r>
              <a:rPr lang="zh-CN" altLang="zh-CN" dirty="0"/>
              <a:t>（</a:t>
            </a:r>
            <a:r>
              <a:rPr lang="en-US" altLang="zh-CN" dirty="0"/>
              <a:t>Transition section</a:t>
            </a:r>
            <a:r>
              <a:rPr lang="zh-CN" altLang="zh-CN" dirty="0" smtClean="0"/>
              <a:t>）</a:t>
            </a:r>
            <a:endParaRPr lang="en-US" altLang="zh-CN" dirty="0" smtClean="0"/>
          </a:p>
          <a:p>
            <a:pPr marL="541338" lvl="1" indent="-342900">
              <a:buFont typeface="Arial" panose="020B0604020202020204" pitchFamily="34" charset="0"/>
              <a:buChar char="•"/>
            </a:pPr>
            <a:r>
              <a:rPr lang="en-US" altLang="zh-CN" dirty="0" smtClean="0"/>
              <a:t>Next plan: magnetic field measurement</a:t>
            </a:r>
            <a:endParaRPr lang="en-US" altLang="zh-CN" dirty="0"/>
          </a:p>
          <a:p>
            <a:pPr marL="541338" lvl="1" indent="-342900">
              <a:buFont typeface="Arial" panose="020B0604020202020204" pitchFamily="34" charset="0"/>
              <a:buChar char="•"/>
            </a:pPr>
            <a:endParaRPr lang="zh-CN" altLang="zh-CN" sz="1600" kern="100" dirty="0">
              <a:solidFill>
                <a:srgbClr val="FF0000"/>
              </a:solidFill>
              <a:latin typeface="Calibri" panose="020F0502020204030204" pitchFamily="34" charset="0"/>
              <a:ea typeface="宋体" panose="02010600030101010101" pitchFamily="2" charset="-122"/>
              <a:cs typeface="Times New Roman" panose="02020603050405020304" pitchFamily="18" charset="0"/>
            </a:endParaRPr>
          </a:p>
          <a:p>
            <a:pPr marL="541338" lvl="1" indent="-342900">
              <a:buFont typeface="Arial" panose="020B0604020202020204" pitchFamily="34" charset="0"/>
              <a:buChar char="•"/>
            </a:pPr>
            <a:endParaRPr lang="en-US" altLang="zh-CN" sz="2000" dirty="0"/>
          </a:p>
        </p:txBody>
      </p:sp>
      <p:pic>
        <p:nvPicPr>
          <p:cNvPr id="12" name="图片 11">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lc="http://schemas.openxmlformats.org/drawingml/2006/lockedCanvas" id="{468DD7D8-CDE8-4BE2-9B22-86DC0464F3B7}"/>
              </a:ext>
            </a:extLst>
          </p:cNvPr>
          <p:cNvPicPr/>
          <p:nvPr/>
        </p:nvPicPr>
        <p:blipFill rotWithShape="1">
          <a:blip r:embed="rId3" cstate="print">
            <a:extLst>
              <a:ext uri="{28A0092B-C50C-407E-A947-70E740481C1C}">
                <a14:useLocalDpi xmlns:a14="http://schemas.microsoft.com/office/drawing/2010/main" val="0"/>
              </a:ext>
            </a:extLst>
          </a:blip>
          <a:srcRect/>
          <a:stretch/>
        </p:blipFill>
        <p:spPr>
          <a:xfrm>
            <a:off x="3065905" y="2267306"/>
            <a:ext cx="3344651" cy="1894961"/>
          </a:xfrm>
          <a:prstGeom prst="rect">
            <a:avLst/>
          </a:prstGeom>
        </p:spPr>
      </p:pic>
      <p:pic>
        <p:nvPicPr>
          <p:cNvPr id="14" name="图片 13">
            <a:extLst>
              <a:ext uri="{FF2B5EF4-FFF2-40B4-BE49-F238E27FC236}">
                <a16:creationId xmlns:a16="http://schemas.microsoft.com/office/drawing/2014/main" xmlns="" id="{CD3C1AB1-B5D5-4694-8C32-CC41F1629E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9881" y="2267305"/>
            <a:ext cx="2526615" cy="1894961"/>
          </a:xfrm>
          <a:prstGeom prst="rect">
            <a:avLst/>
          </a:prstGeom>
        </p:spPr>
      </p:pic>
      <p:pic>
        <p:nvPicPr>
          <p:cNvPr id="15" name="图片 14">
            <a:extLst>
              <a:ext uri="{FF2B5EF4-FFF2-40B4-BE49-F238E27FC236}">
                <a16:creationId xmlns:a16="http://schemas.microsoft.com/office/drawing/2014/main" xmlns="" id="{5E765DE0-2218-4899-8E26-E12CC0BBF1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41881" y="2504176"/>
            <a:ext cx="1894961" cy="1421221"/>
          </a:xfrm>
          <a:prstGeom prst="rect">
            <a:avLst/>
          </a:prstGeom>
        </p:spPr>
      </p:pic>
      <p:pic>
        <p:nvPicPr>
          <p:cNvPr id="16" name="图片 15">
            <a:extLst>
              <a:ext uri="{FF2B5EF4-FFF2-40B4-BE49-F238E27FC236}">
                <a16:creationId xmlns:a16="http://schemas.microsoft.com/office/drawing/2014/main" xmlns="" id="{DF058D0F-4179-425B-89E5-CB5097E5E7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26714" y="2522735"/>
            <a:ext cx="1873750" cy="1405313"/>
          </a:xfrm>
          <a:prstGeom prst="rect">
            <a:avLst/>
          </a:prstGeom>
        </p:spPr>
      </p:pic>
      <p:pic>
        <p:nvPicPr>
          <p:cNvPr id="18" name="图片 17">
            <a:extLst>
              <a:ext uri="{FF2B5EF4-FFF2-40B4-BE49-F238E27FC236}">
                <a16:creationId xmlns:a16="http://schemas.microsoft.com/office/drawing/2014/main" xmlns="" id="{71163D0C-3408-4087-B4C1-799C35254C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9786" y="4319325"/>
            <a:ext cx="2732388" cy="2049291"/>
          </a:xfrm>
          <a:prstGeom prst="rect">
            <a:avLst/>
          </a:prstGeom>
        </p:spPr>
      </p:pic>
      <p:pic>
        <p:nvPicPr>
          <p:cNvPr id="20" name="图片 19">
            <a:extLst>
              <a:ext uri="{FF2B5EF4-FFF2-40B4-BE49-F238E27FC236}">
                <a16:creationId xmlns:a16="http://schemas.microsoft.com/office/drawing/2014/main" xmlns="" id="{48EC06FF-2C19-4458-A762-BD24440011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8208" y="4284900"/>
            <a:ext cx="2778287" cy="2083715"/>
          </a:xfrm>
          <a:prstGeom prst="rect">
            <a:avLst/>
          </a:prstGeom>
        </p:spPr>
      </p:pic>
    </p:spTree>
    <p:extLst>
      <p:ext uri="{BB962C8B-B14F-4D97-AF65-F5344CB8AC3E}">
        <p14:creationId xmlns:p14="http://schemas.microsoft.com/office/powerpoint/2010/main" val="1178611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In-air LSM </a:t>
            </a:r>
            <a:r>
              <a:rPr lang="en-US" altLang="zh-CN" dirty="0" smtClean="0"/>
              <a:t>R&amp;D for </a:t>
            </a:r>
            <a:r>
              <a:rPr lang="en-US" altLang="zh-CN" dirty="0"/>
              <a:t>HEPS BST </a:t>
            </a:r>
            <a:endParaRPr lang="zh-CN" altLang="en-US" dirty="0"/>
          </a:p>
        </p:txBody>
      </p:sp>
      <p:sp>
        <p:nvSpPr>
          <p:cNvPr id="28" name="矩形 27"/>
          <p:cNvSpPr/>
          <p:nvPr/>
        </p:nvSpPr>
        <p:spPr>
          <a:xfrm>
            <a:off x="29520" y="1217890"/>
            <a:ext cx="8862960" cy="1788951"/>
          </a:xfrm>
          <a:prstGeom prst="rect">
            <a:avLst/>
          </a:prstGeom>
        </p:spPr>
        <p:txBody>
          <a:bodyPr wrap="square">
            <a:spAutoFit/>
          </a:bodyPr>
          <a:lstStyle/>
          <a:p>
            <a:pPr marL="214313" indent="-214313">
              <a:lnSpc>
                <a:spcPct val="150000"/>
              </a:lnSpc>
              <a:buFont typeface="Arial" panose="020B0604020202020204" pitchFamily="34" charset="0"/>
              <a:buChar char="•"/>
            </a:pPr>
            <a:r>
              <a:rPr lang="en-US" altLang="zh-CN" sz="1500" dirty="0" smtClean="0"/>
              <a:t>Because </a:t>
            </a:r>
            <a:r>
              <a:rPr lang="en-US" altLang="zh-CN" sz="1500" dirty="0" err="1" smtClean="0"/>
              <a:t>FeCoV</a:t>
            </a:r>
            <a:r>
              <a:rPr lang="zh-CN" altLang="en-US" sz="1500" dirty="0"/>
              <a:t>（</a:t>
            </a:r>
            <a:r>
              <a:rPr lang="en-US" altLang="zh-CN" sz="1500" dirty="0"/>
              <a:t>1J22</a:t>
            </a:r>
            <a:r>
              <a:rPr lang="zh-CN" altLang="en-US" sz="1500" dirty="0"/>
              <a:t>，</a:t>
            </a:r>
            <a:r>
              <a:rPr lang="en-US" altLang="zh-CN" sz="1500" dirty="0"/>
              <a:t>Co50</a:t>
            </a:r>
            <a:r>
              <a:rPr lang="zh-CN" altLang="en-US" sz="1500" dirty="0" smtClean="0"/>
              <a:t>）</a:t>
            </a:r>
            <a:r>
              <a:rPr lang="en-US" altLang="zh-CN" sz="1500" dirty="0" smtClean="0"/>
              <a:t>is hard to machine, the magnetic shielding blocks must segmented processing by EDM . And that,  the embedded thin wall </a:t>
            </a:r>
            <a:r>
              <a:rPr lang="en-US" altLang="zh-CN" sz="1500" dirty="0"/>
              <a:t>SST </a:t>
            </a:r>
            <a:r>
              <a:rPr lang="en-US" altLang="zh-CN" sz="1500" dirty="0" smtClean="0"/>
              <a:t>vacuum chamber for stored beam is needed.</a:t>
            </a:r>
          </a:p>
          <a:p>
            <a:pPr marL="214313" indent="-214313">
              <a:lnSpc>
                <a:spcPct val="150000"/>
              </a:lnSpc>
              <a:buFont typeface="Arial" panose="020B0604020202020204" pitchFamily="34" charset="0"/>
              <a:buChar char="•"/>
            </a:pPr>
            <a:r>
              <a:rPr lang="en-US" altLang="zh-CN" sz="1500" dirty="0"/>
              <a:t>The </a:t>
            </a:r>
            <a:r>
              <a:rPr lang="en-US" altLang="zh-CN" sz="1500" dirty="0" smtClean="0"/>
              <a:t>gap </a:t>
            </a:r>
            <a:r>
              <a:rPr lang="en-US" altLang="zh-CN" sz="1500" dirty="0"/>
              <a:t>at the joint of magnetic poles has a great influence on </a:t>
            </a:r>
            <a:r>
              <a:rPr lang="en-US" altLang="zh-CN" sz="1500" dirty="0" smtClean="0"/>
              <a:t>the </a:t>
            </a:r>
            <a:r>
              <a:rPr lang="en-US" altLang="zh-CN" sz="1500" dirty="0"/>
              <a:t>leakage field and the main field </a:t>
            </a:r>
            <a:r>
              <a:rPr lang="en-US" altLang="zh-CN" sz="1500" dirty="0" smtClean="0"/>
              <a:t>distribution</a:t>
            </a:r>
            <a:r>
              <a:rPr lang="en-US" altLang="zh-CN" sz="1500" dirty="0"/>
              <a:t>.</a:t>
            </a:r>
          </a:p>
          <a:p>
            <a:pPr>
              <a:lnSpc>
                <a:spcPct val="150000"/>
              </a:lnSpc>
            </a:pPr>
            <a:endParaRPr lang="en-US" altLang="zh-CN" sz="1350" dirty="0"/>
          </a:p>
        </p:txBody>
      </p:sp>
      <p:sp>
        <p:nvSpPr>
          <p:cNvPr id="50" name="文本框 49"/>
          <p:cNvSpPr txBox="1"/>
          <p:nvPr/>
        </p:nvSpPr>
        <p:spPr>
          <a:xfrm>
            <a:off x="18526" y="997376"/>
            <a:ext cx="8748972" cy="323165"/>
          </a:xfrm>
          <a:prstGeom prst="rect">
            <a:avLst/>
          </a:prstGeom>
          <a:noFill/>
        </p:spPr>
        <p:txBody>
          <a:bodyPr wrap="square" rtlCol="0">
            <a:spAutoFit/>
          </a:bodyPr>
          <a:lstStyle/>
          <a:p>
            <a:pPr marL="257175" indent="-257175">
              <a:buFont typeface="Arial" panose="020B0604020202020204" pitchFamily="34" charset="0"/>
              <a:buChar char="•"/>
            </a:pPr>
            <a:r>
              <a:rPr lang="en-US" altLang="zh-CN" sz="1500" dirty="0"/>
              <a:t>Feature</a:t>
            </a:r>
            <a:r>
              <a:rPr lang="zh-CN" altLang="en-US" sz="1500" dirty="0" smtClean="0"/>
              <a:t>：</a:t>
            </a:r>
            <a:r>
              <a:rPr lang="en-US" altLang="zh-CN" sz="1500" dirty="0" smtClean="0"/>
              <a:t>magnet </a:t>
            </a:r>
            <a:r>
              <a:rPr lang="en-US" altLang="zh-CN" sz="1500" dirty="0"/>
              <a:t>is located in the </a:t>
            </a:r>
            <a:r>
              <a:rPr lang="en-US" altLang="zh-CN" sz="1500" dirty="0" smtClean="0"/>
              <a:t>air; </a:t>
            </a:r>
            <a:r>
              <a:rPr lang="en-US" altLang="zh-CN" sz="1500" dirty="0"/>
              <a:t>total septum </a:t>
            </a:r>
            <a:r>
              <a:rPr lang="en-US" altLang="zh-CN" sz="1500" dirty="0" smtClean="0"/>
              <a:t>thickness=3.5mm</a:t>
            </a:r>
            <a:r>
              <a:rPr lang="zh-CN" altLang="en-US" sz="1500" dirty="0" smtClean="0"/>
              <a:t>，</a:t>
            </a:r>
            <a:r>
              <a:rPr lang="en-US" altLang="zh-CN" sz="1500" dirty="0"/>
              <a:t> Length=1.6m</a:t>
            </a:r>
          </a:p>
        </p:txBody>
      </p:sp>
      <p:pic>
        <p:nvPicPr>
          <p:cNvPr id="77" name="图片 76">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 xmlns:a16="http://schemas.microsoft.com/office/drawing/2014/main" xmlns:lc="http://schemas.openxmlformats.org/drawingml/2006/lockedCanvas" id="{570B8779-E31F-46B2-9488-C098E3273483}"/>
              </a:ext>
            </a:extLst>
          </p:cNvPr>
          <p:cNvPicPr/>
          <p:nvPr/>
        </p:nvPicPr>
        <p:blipFill>
          <a:blip r:embed="rId2">
            <a:clrChange>
              <a:clrFrom>
                <a:srgbClr val="FFFFFF"/>
              </a:clrFrom>
              <a:clrTo>
                <a:srgbClr val="FFFFFF">
                  <a:alpha val="0"/>
                </a:srgbClr>
              </a:clrTo>
            </a:clrChange>
          </a:blip>
          <a:stretch>
            <a:fillRect/>
          </a:stretch>
        </p:blipFill>
        <p:spPr>
          <a:xfrm>
            <a:off x="4070558" y="4367424"/>
            <a:ext cx="4290060" cy="1988820"/>
          </a:xfrm>
          <a:prstGeom prst="rect">
            <a:avLst/>
          </a:prstGeom>
        </p:spPr>
      </p:pic>
      <p:pic>
        <p:nvPicPr>
          <p:cNvPr id="87" name="图片 86"/>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456" y="2871680"/>
            <a:ext cx="3566160" cy="2369820"/>
          </a:xfrm>
          <a:prstGeom prst="rect">
            <a:avLst/>
          </a:prstGeom>
          <a:noFill/>
          <a:ln>
            <a:noFill/>
          </a:ln>
        </p:spPr>
      </p:pic>
      <p:pic>
        <p:nvPicPr>
          <p:cNvPr id="88" name="图片 87">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 xmlns:a16="http://schemas.microsoft.com/office/drawing/2014/main" xmlns:lc="http://schemas.openxmlformats.org/drawingml/2006/lockedCanvas" id="{3736F3B4-E3C7-4E04-8F21-8803277B3C48}"/>
              </a:ext>
            </a:extLst>
          </p:cNvPr>
          <p:cNvPicPr/>
          <p:nvPr/>
        </p:nvPicPr>
        <p:blipFill rotWithShape="1">
          <a:blip r:embed="rId4">
            <a:clrChange>
              <a:clrFrom>
                <a:srgbClr val="FFFFFF"/>
              </a:clrFrom>
              <a:clrTo>
                <a:srgbClr val="FFFFFF">
                  <a:alpha val="0"/>
                </a:srgbClr>
              </a:clrTo>
            </a:clrChange>
          </a:blip>
          <a:srcRect t="7190" b="74"/>
          <a:stretch/>
        </p:blipFill>
        <p:spPr>
          <a:xfrm>
            <a:off x="3347864" y="3347925"/>
            <a:ext cx="5274310" cy="1071245"/>
          </a:xfrm>
          <a:prstGeom prst="rect">
            <a:avLst/>
          </a:prstGeom>
        </p:spPr>
      </p:pic>
      <p:pic>
        <p:nvPicPr>
          <p:cNvPr id="90" name="图片 89"/>
          <p:cNvPicPr>
            <a:picLocks noChangeAspect="1"/>
          </p:cNvPicPr>
          <p:nvPr/>
        </p:nvPicPr>
        <p:blipFill>
          <a:blip r:embed="rId5">
            <a:clrChange>
              <a:clrFrom>
                <a:srgbClr val="FFFFFF"/>
              </a:clrFrom>
              <a:clrTo>
                <a:srgbClr val="FFFFFF">
                  <a:alpha val="0"/>
                </a:srgbClr>
              </a:clrTo>
            </a:clrChange>
          </a:blip>
          <a:stretch>
            <a:fillRect/>
          </a:stretch>
        </p:blipFill>
        <p:spPr>
          <a:xfrm>
            <a:off x="1619672" y="4870432"/>
            <a:ext cx="1883589" cy="1485812"/>
          </a:xfrm>
          <a:prstGeom prst="rect">
            <a:avLst/>
          </a:prstGeom>
        </p:spPr>
      </p:pic>
    </p:spTree>
    <p:extLst>
      <p:ext uri="{BB962C8B-B14F-4D97-AF65-F5344CB8AC3E}">
        <p14:creationId xmlns:p14="http://schemas.microsoft.com/office/powerpoint/2010/main" val="3247168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In-air LSM R&amp;D for HEPS BST</a:t>
            </a:r>
            <a:endParaRPr lang="zh-CN" altLang="en-US" dirty="0"/>
          </a:p>
        </p:txBody>
      </p:sp>
      <p:sp>
        <p:nvSpPr>
          <p:cNvPr id="10" name="矩形 9"/>
          <p:cNvSpPr/>
          <p:nvPr/>
        </p:nvSpPr>
        <p:spPr>
          <a:xfrm>
            <a:off x="-67186" y="968556"/>
            <a:ext cx="8887658" cy="707886"/>
          </a:xfrm>
          <a:prstGeom prst="rect">
            <a:avLst/>
          </a:prstGeom>
        </p:spPr>
        <p:txBody>
          <a:bodyPr wrap="square">
            <a:spAutoFit/>
          </a:bodyPr>
          <a:lstStyle/>
          <a:p>
            <a:pPr marL="714375" lvl="1" indent="-257175">
              <a:buFont typeface="Arial" panose="020B0604020202020204" pitchFamily="34" charset="0"/>
              <a:buChar char="•"/>
            </a:pPr>
            <a:r>
              <a:rPr lang="en-US" altLang="zh-CN" sz="2000" dirty="0" smtClean="0"/>
              <a:t>The latest progress: the prototypes are being in magnetic measurement</a:t>
            </a:r>
          </a:p>
          <a:p>
            <a:pPr marL="714375" lvl="1" indent="-257175">
              <a:buFont typeface="Arial" panose="020B0604020202020204" pitchFamily="34" charset="0"/>
              <a:buChar char="•"/>
            </a:pPr>
            <a:r>
              <a:rPr lang="en-US" altLang="zh-CN" sz="2000" dirty="0" smtClean="0"/>
              <a:t>Preliminary result</a:t>
            </a:r>
            <a:r>
              <a:rPr lang="zh-CN" altLang="en-US" sz="2000" dirty="0" smtClean="0"/>
              <a:t>：</a:t>
            </a:r>
            <a:r>
              <a:rPr lang="en-US" altLang="zh-CN" sz="2000" dirty="0" smtClean="0"/>
              <a:t>the leakage field is good enough for HEPS requirements  </a:t>
            </a:r>
            <a:endParaRPr lang="en-US" altLang="zh-CN" sz="2000" dirty="0"/>
          </a:p>
        </p:txBody>
      </p:sp>
      <p:pic>
        <p:nvPicPr>
          <p:cNvPr id="22" name="图片 21"/>
          <p:cNvPicPr/>
          <p:nvPr/>
        </p:nvPicPr>
        <p:blipFill>
          <a:blip r:embed="rId2">
            <a:extLst>
              <a:ext uri="{28A0092B-C50C-407E-A947-70E740481C1C}">
                <a14:useLocalDpi xmlns:a14="http://schemas.microsoft.com/office/drawing/2010/main" val="0"/>
              </a:ext>
            </a:extLst>
          </a:blip>
          <a:srcRect/>
          <a:stretch>
            <a:fillRect/>
          </a:stretch>
        </p:blipFill>
        <p:spPr bwMode="auto">
          <a:xfrm>
            <a:off x="80394" y="2205671"/>
            <a:ext cx="2660895" cy="1465533"/>
          </a:xfrm>
          <a:prstGeom prst="rect">
            <a:avLst/>
          </a:prstGeom>
          <a:noFill/>
          <a:ln>
            <a:noFill/>
          </a:ln>
        </p:spPr>
      </p:pic>
      <p:pic>
        <p:nvPicPr>
          <p:cNvPr id="23" name="图片 22"/>
          <p:cNvPicPr/>
          <p:nvPr/>
        </p:nvPicPr>
        <p:blipFill>
          <a:blip r:embed="rId3" cstate="print">
            <a:extLst>
              <a:ext uri="{28A0092B-C50C-407E-A947-70E740481C1C}">
                <a14:useLocalDpi xmlns:a14="http://schemas.microsoft.com/office/drawing/2010/main" val="0"/>
              </a:ext>
            </a:extLst>
          </a:blip>
          <a:stretch>
            <a:fillRect/>
          </a:stretch>
        </p:blipFill>
        <p:spPr>
          <a:xfrm>
            <a:off x="126608" y="3700105"/>
            <a:ext cx="2553761" cy="1313683"/>
          </a:xfrm>
          <a:prstGeom prst="rect">
            <a:avLst/>
          </a:prstGeom>
        </p:spPr>
      </p:pic>
      <p:pic>
        <p:nvPicPr>
          <p:cNvPr id="24" name="图片 23"/>
          <p:cNvPicPr/>
          <p:nvPr/>
        </p:nvPicPr>
        <p:blipFill>
          <a:blip r:embed="rId4" cstate="print">
            <a:extLst>
              <a:ext uri="{28A0092B-C50C-407E-A947-70E740481C1C}">
                <a14:useLocalDpi xmlns:a14="http://schemas.microsoft.com/office/drawing/2010/main" val="0"/>
              </a:ext>
            </a:extLst>
          </a:blip>
          <a:stretch>
            <a:fillRect/>
          </a:stretch>
        </p:blipFill>
        <p:spPr>
          <a:xfrm>
            <a:off x="107504" y="5064177"/>
            <a:ext cx="2553761" cy="1294880"/>
          </a:xfrm>
          <a:prstGeom prst="rect">
            <a:avLst/>
          </a:prstGeom>
        </p:spPr>
      </p:pic>
      <p:pic>
        <p:nvPicPr>
          <p:cNvPr id="26" name="图片 25" descr="H:\BAPS\10-lambertson\磁场测量\微信图片_20220818135536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1289" y="2228188"/>
            <a:ext cx="1645116" cy="4139740"/>
          </a:xfrm>
          <a:prstGeom prst="rect">
            <a:avLst/>
          </a:prstGeom>
          <a:noFill/>
          <a:ln>
            <a:noFill/>
          </a:ln>
        </p:spPr>
      </p:pic>
      <p:pic>
        <p:nvPicPr>
          <p:cNvPr id="27" name="图片 26">
            <a:extLst>
              <a:ext uri="{FF2B5EF4-FFF2-40B4-BE49-F238E27FC236}">
                <a16:creationId xmlns="" xmlns:a16="http://schemas.microsoft.com/office/drawing/2014/main" id="{A574EF8E-F0B7-43C6-A7FA-D1906615A603}"/>
              </a:ext>
            </a:extLst>
          </p:cNvPr>
          <p:cNvPicPr>
            <a:picLocks noChangeAspect="1"/>
          </p:cNvPicPr>
          <p:nvPr/>
        </p:nvPicPr>
        <p:blipFill>
          <a:blip r:embed="rId6"/>
          <a:stretch>
            <a:fillRect/>
          </a:stretch>
        </p:blipFill>
        <p:spPr>
          <a:xfrm>
            <a:off x="4537179" y="2228188"/>
            <a:ext cx="4446240" cy="1193820"/>
          </a:xfrm>
          <a:prstGeom prst="rect">
            <a:avLst/>
          </a:prstGeom>
        </p:spPr>
      </p:pic>
      <p:pic>
        <p:nvPicPr>
          <p:cNvPr id="37" name="图片 36">
            <a:extLst>
              <a:ext uri="{FF2B5EF4-FFF2-40B4-BE49-F238E27FC236}">
                <a16:creationId xmlns="" xmlns:a16="http://schemas.microsoft.com/office/drawing/2014/main" id="{8833001A-4DE3-4A55-99E2-5B370CEC9521}"/>
              </a:ext>
            </a:extLst>
          </p:cNvPr>
          <p:cNvPicPr>
            <a:picLocks noChangeAspect="1"/>
          </p:cNvPicPr>
          <p:nvPr/>
        </p:nvPicPr>
        <p:blipFill>
          <a:blip r:embed="rId7"/>
          <a:stretch>
            <a:fillRect/>
          </a:stretch>
        </p:blipFill>
        <p:spPr>
          <a:xfrm>
            <a:off x="4452789" y="3524332"/>
            <a:ext cx="4478012" cy="1189597"/>
          </a:xfrm>
          <a:prstGeom prst="rect">
            <a:avLst/>
          </a:prstGeom>
        </p:spPr>
      </p:pic>
      <p:pic>
        <p:nvPicPr>
          <p:cNvPr id="39" name="图片 38">
            <a:extLst>
              <a:ext uri="{FF2B5EF4-FFF2-40B4-BE49-F238E27FC236}">
                <a16:creationId xmlns="" xmlns:a16="http://schemas.microsoft.com/office/drawing/2014/main" id="{8A284AEE-9333-4EF5-A633-3409330D0D34}"/>
              </a:ext>
            </a:extLst>
          </p:cNvPr>
          <p:cNvPicPr>
            <a:picLocks noChangeAspect="1"/>
          </p:cNvPicPr>
          <p:nvPr/>
        </p:nvPicPr>
        <p:blipFill>
          <a:blip r:embed="rId8"/>
          <a:stretch>
            <a:fillRect/>
          </a:stretch>
        </p:blipFill>
        <p:spPr>
          <a:xfrm>
            <a:off x="4544299" y="4816252"/>
            <a:ext cx="4493639" cy="1444384"/>
          </a:xfrm>
          <a:prstGeom prst="rect">
            <a:avLst/>
          </a:prstGeom>
        </p:spPr>
      </p:pic>
    </p:spTree>
    <p:extLst>
      <p:ext uri="{BB962C8B-B14F-4D97-AF65-F5344CB8AC3E}">
        <p14:creationId xmlns:p14="http://schemas.microsoft.com/office/powerpoint/2010/main" val="2922456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a:xfrm>
            <a:off x="0" y="1329892"/>
            <a:ext cx="7092280" cy="1912071"/>
          </a:xfrm>
        </p:spPr>
        <p:txBody>
          <a:bodyPr>
            <a:normAutofit/>
          </a:bodyPr>
          <a:lstStyle/>
          <a:p>
            <a:r>
              <a:rPr lang="en-US" altLang="zh-CN" dirty="0" smtClean="0"/>
              <a:t>Slotted-pipe </a:t>
            </a:r>
            <a:r>
              <a:rPr lang="en-US" altLang="zh-CN" dirty="0" smtClean="0"/>
              <a:t>Kicker system</a:t>
            </a:r>
            <a:endParaRPr lang="zh-CN" altLang="en-US" dirty="0"/>
          </a:p>
        </p:txBody>
      </p:sp>
    </p:spTree>
    <p:extLst>
      <p:ext uri="{BB962C8B-B14F-4D97-AF65-F5344CB8AC3E}">
        <p14:creationId xmlns:p14="http://schemas.microsoft.com/office/powerpoint/2010/main" val="20435473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600" dirty="0" smtClean="0"/>
              <a:t>DR inj./ext. kicker design parameters </a:t>
            </a:r>
            <a:endParaRPr lang="zh-CN" altLang="en-US" sz="3600" dirty="0"/>
          </a:p>
        </p:txBody>
      </p:sp>
      <p:graphicFrame>
        <p:nvGraphicFramePr>
          <p:cNvPr id="4" name="内容占位符 3"/>
          <p:cNvGraphicFramePr>
            <a:graphicFrameLocks/>
          </p:cNvGraphicFramePr>
          <p:nvPr>
            <p:extLst>
              <p:ext uri="{D42A27DB-BD31-4B8C-83A1-F6EECF244321}">
                <p14:modId xmlns:p14="http://schemas.microsoft.com/office/powerpoint/2010/main" val="3940452121"/>
              </p:ext>
            </p:extLst>
          </p:nvPr>
        </p:nvGraphicFramePr>
        <p:xfrm>
          <a:off x="611560" y="1340768"/>
          <a:ext cx="8064897" cy="4866852"/>
        </p:xfrm>
        <a:graphic>
          <a:graphicData uri="http://schemas.openxmlformats.org/drawingml/2006/table">
            <a:tbl>
              <a:tblPr firstRow="1" firstCol="1" bandRow="1">
                <a:tableStyleId>{0660B408-B3CF-4A94-85FC-2B1E0A45F4A2}</a:tableStyleId>
              </a:tblPr>
              <a:tblGrid>
                <a:gridCol w="3816424">
                  <a:extLst>
                    <a:ext uri="{9D8B030D-6E8A-4147-A177-3AD203B41FA5}">
                      <a16:colId xmlns:a16="http://schemas.microsoft.com/office/drawing/2014/main" xmlns="" val="20000"/>
                    </a:ext>
                  </a:extLst>
                </a:gridCol>
                <a:gridCol w="1523807"/>
                <a:gridCol w="2724666">
                  <a:extLst>
                    <a:ext uri="{9D8B030D-6E8A-4147-A177-3AD203B41FA5}">
                      <a16:colId xmlns:a16="http://schemas.microsoft.com/office/drawing/2014/main" xmlns="" val="20001"/>
                    </a:ext>
                  </a:extLst>
                </a:gridCol>
              </a:tblGrid>
              <a:tr h="303788">
                <a:tc>
                  <a:txBody>
                    <a:bodyPr/>
                    <a:lstStyle/>
                    <a:p>
                      <a:pPr algn="ctr">
                        <a:spcAft>
                          <a:spcPts val="0"/>
                        </a:spcAft>
                      </a:pPr>
                      <a:r>
                        <a:rPr lang="en-US" altLang="zh-CN" sz="1600" b="1" kern="100" dirty="0">
                          <a:solidFill>
                            <a:schemeClr val="lt1"/>
                          </a:solidFill>
                          <a:effectLst/>
                          <a:latin typeface="+mj-lt"/>
                          <a:ea typeface="+mn-ea"/>
                          <a:cs typeface="+mn-cs"/>
                        </a:rPr>
                        <a:t>parameter</a:t>
                      </a:r>
                      <a:endParaRPr lang="zh-CN" sz="1600" b="1"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b="1" kern="100" dirty="0">
                          <a:solidFill>
                            <a:schemeClr val="lt1"/>
                          </a:solidFill>
                          <a:effectLst/>
                          <a:latin typeface="+mj-lt"/>
                          <a:ea typeface="+mn-ea"/>
                          <a:cs typeface="+mn-cs"/>
                        </a:rPr>
                        <a:t>Unit</a:t>
                      </a:r>
                      <a:endParaRPr lang="zh-CN" sz="1600" b="1"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b="1" kern="100" dirty="0" smtClean="0">
                          <a:solidFill>
                            <a:schemeClr val="lt1"/>
                          </a:solidFill>
                          <a:effectLst/>
                          <a:latin typeface="+mj-lt"/>
                          <a:ea typeface="+mn-ea"/>
                          <a:cs typeface="+mn-cs"/>
                        </a:rPr>
                        <a:t>DR-</a:t>
                      </a:r>
                      <a:r>
                        <a:rPr lang="en-US" altLang="zh-CN" sz="1600" b="1" kern="100" baseline="0" dirty="0" smtClean="0">
                          <a:solidFill>
                            <a:schemeClr val="lt1"/>
                          </a:solidFill>
                          <a:effectLst/>
                          <a:latin typeface="+mj-lt"/>
                          <a:ea typeface="+mn-ea"/>
                          <a:cs typeface="+mn-cs"/>
                        </a:rPr>
                        <a:t>kicker</a:t>
                      </a:r>
                      <a:endParaRPr lang="zh-CN" sz="1600" b="1"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03788">
                <a:tc>
                  <a:txBody>
                    <a:bodyPr/>
                    <a:lstStyle/>
                    <a:p>
                      <a:pPr algn="just">
                        <a:spcAft>
                          <a:spcPts val="0"/>
                        </a:spcAft>
                      </a:pPr>
                      <a:r>
                        <a:rPr lang="en-US" altLang="zh-CN" sz="1600" b="0" kern="100" dirty="0">
                          <a:solidFill>
                            <a:schemeClr val="dk1"/>
                          </a:solidFill>
                          <a:effectLst/>
                          <a:latin typeface="+mj-lt"/>
                          <a:ea typeface="+mn-ea"/>
                          <a:cs typeface="+mn-cs"/>
                        </a:rPr>
                        <a:t>Quantity</a:t>
                      </a:r>
                      <a:r>
                        <a:rPr lang="en-US" altLang="zh-CN" sz="1600" b="0" kern="100" baseline="0" dirty="0">
                          <a:solidFill>
                            <a:schemeClr val="dk1"/>
                          </a:solidFill>
                          <a:effectLst/>
                          <a:latin typeface="+mj-lt"/>
                          <a:ea typeface="+mn-ea"/>
                          <a:cs typeface="+mn-cs"/>
                        </a:rPr>
                        <a:t> </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smtClean="0">
                          <a:effectLst/>
                          <a:latin typeface="+mj-lt"/>
                        </a:rPr>
                        <a:t>2</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03788">
                <a:tc>
                  <a:txBody>
                    <a:bodyPr/>
                    <a:lstStyle/>
                    <a:p>
                      <a:pPr marL="0" algn="just" defTabSz="914400" rtl="0" eaLnBrk="1" latinLnBrk="0" hangingPunct="1">
                        <a:spcAft>
                          <a:spcPts val="0"/>
                        </a:spcAft>
                      </a:pPr>
                      <a:r>
                        <a:rPr lang="en-US" altLang="zh-CN" sz="1600" b="0" kern="100" dirty="0" smtClean="0">
                          <a:solidFill>
                            <a:srgbClr val="FF0000"/>
                          </a:solidFill>
                          <a:effectLst/>
                          <a:latin typeface="+mj-lt"/>
                          <a:ea typeface="+mn-ea"/>
                          <a:cs typeface="+mn-cs"/>
                        </a:rPr>
                        <a:t>Type</a:t>
                      </a:r>
                      <a:endParaRPr lang="zh-CN" sz="1600" b="0" kern="100" dirty="0">
                        <a:solidFill>
                          <a:srgbClr val="FF0000"/>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dirty="0" smtClean="0">
                          <a:solidFill>
                            <a:srgbClr val="FF0000"/>
                          </a:solidFill>
                          <a:effectLst/>
                          <a:latin typeface="+mj-lt"/>
                        </a:rPr>
                        <a:t>-</a:t>
                      </a:r>
                      <a:endParaRPr lang="zh-CN" altLang="zh-CN" sz="1600" b="0" dirty="0" smtClean="0">
                        <a:solidFill>
                          <a:srgbClr val="FF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rgbClr val="FF0000"/>
                          </a:solidFill>
                          <a:effectLst/>
                          <a:latin typeface="+mj-lt"/>
                          <a:ea typeface="+mn-ea"/>
                          <a:cs typeface="+mn-cs"/>
                        </a:rPr>
                        <a:t>Slotted-pipe kicker</a:t>
                      </a:r>
                      <a:endParaRPr lang="zh-CN" sz="1600" b="0" kern="100" dirty="0">
                        <a:solidFill>
                          <a:srgbClr val="FF0000"/>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788">
                <a:tc>
                  <a:txBody>
                    <a:bodyPr/>
                    <a:lstStyle/>
                    <a:p>
                      <a:pPr marL="0" algn="just" defTabSz="914400" rtl="0" eaLnBrk="1" latinLnBrk="0" hangingPunct="1">
                        <a:spcAft>
                          <a:spcPts val="0"/>
                        </a:spcAft>
                      </a:pPr>
                      <a:r>
                        <a:rPr lang="en-US" altLang="zh-CN" sz="1600" b="0" kern="100" dirty="0">
                          <a:solidFill>
                            <a:schemeClr val="dk1"/>
                          </a:solidFill>
                          <a:effectLst/>
                          <a:latin typeface="+mj-lt"/>
                          <a:ea typeface="+mn-ea"/>
                          <a:cs typeface="+mn-cs"/>
                        </a:rPr>
                        <a:t>Deflect direction</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b="0" dirty="0">
                          <a:solidFill>
                            <a:srgbClr val="000000"/>
                          </a:solidFill>
                          <a:effectLst/>
                          <a:latin typeface="+mj-lt"/>
                          <a:ea typeface="Calibri Light" panose="020F0302020204030204" pitchFamily="34" charset="0"/>
                          <a:cs typeface="Times New Roman" panose="02020603050405020304" pitchFamily="18" charset="0"/>
                        </a:rPr>
                        <a:t>-</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a:solidFill>
                            <a:schemeClr val="dk1"/>
                          </a:solidFill>
                          <a:effectLst/>
                          <a:latin typeface="+mj-lt"/>
                          <a:ea typeface="+mn-ea"/>
                          <a:cs typeface="+mn-cs"/>
                        </a:rPr>
                        <a:t>Vertical </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788">
                <a:tc>
                  <a:txBody>
                    <a:bodyPr/>
                    <a:lstStyle/>
                    <a:p>
                      <a:pPr marL="0" algn="just" defTabSz="914400" rtl="0" eaLnBrk="1" latinLnBrk="0" hangingPunct="1">
                        <a:spcAft>
                          <a:spcPts val="0"/>
                        </a:spcAft>
                      </a:pPr>
                      <a:r>
                        <a:rPr lang="en-US" altLang="zh-CN" sz="1600" b="0" kern="100" dirty="0" smtClean="0">
                          <a:solidFill>
                            <a:schemeClr val="dk1"/>
                          </a:solidFill>
                          <a:effectLst/>
                          <a:latin typeface="+mj-lt"/>
                          <a:ea typeface="+mn-ea"/>
                          <a:cs typeface="+mn-cs"/>
                        </a:rPr>
                        <a:t>Beam</a:t>
                      </a:r>
                      <a:r>
                        <a:rPr lang="en-US" altLang="zh-CN" sz="1600" b="0" kern="100" baseline="0" dirty="0" smtClean="0">
                          <a:solidFill>
                            <a:schemeClr val="dk1"/>
                          </a:solidFill>
                          <a:effectLst/>
                          <a:latin typeface="+mj-lt"/>
                          <a:ea typeface="+mn-ea"/>
                          <a:cs typeface="+mn-cs"/>
                        </a:rPr>
                        <a:t> Energy</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dirty="0" smtClean="0">
                          <a:solidFill>
                            <a:schemeClr val="dk1"/>
                          </a:solidFill>
                          <a:effectLst/>
                          <a:latin typeface="+mj-lt"/>
                          <a:ea typeface="+mn-ea"/>
                          <a:cs typeface="+mn-cs"/>
                        </a:rPr>
                        <a:t>GeV</a:t>
                      </a:r>
                      <a:endParaRPr lang="zh-CN" altLang="zh-CN" sz="1600" b="0" kern="100" dirty="0" smtClean="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1.1</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788">
                <a:tc>
                  <a:txBody>
                    <a:bodyPr/>
                    <a:lstStyle/>
                    <a:p>
                      <a:pPr algn="just">
                        <a:spcAft>
                          <a:spcPts val="0"/>
                        </a:spcAft>
                      </a:pPr>
                      <a:r>
                        <a:rPr lang="en-US" altLang="zh-CN" sz="1600" b="0" kern="100" dirty="0">
                          <a:solidFill>
                            <a:schemeClr val="dk1"/>
                          </a:solidFill>
                          <a:effectLst/>
                          <a:latin typeface="+mj-lt"/>
                          <a:ea typeface="+mn-ea"/>
                          <a:cs typeface="+mn-cs"/>
                        </a:rPr>
                        <a:t>Deflect</a:t>
                      </a:r>
                      <a:r>
                        <a:rPr lang="en-US" altLang="zh-CN" sz="1600" b="0" kern="100" baseline="0" dirty="0">
                          <a:solidFill>
                            <a:schemeClr val="dk1"/>
                          </a:solidFill>
                          <a:effectLst/>
                          <a:latin typeface="+mj-lt"/>
                          <a:ea typeface="+mn-ea"/>
                          <a:cs typeface="+mn-cs"/>
                        </a:rPr>
                        <a:t> angle</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err="1">
                          <a:solidFill>
                            <a:schemeClr val="dk1"/>
                          </a:solidFill>
                          <a:effectLst/>
                          <a:latin typeface="+mj-lt"/>
                          <a:ea typeface="+mn-ea"/>
                          <a:cs typeface="+mn-cs"/>
                        </a:rPr>
                        <a:t>mrad</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smtClean="0">
                          <a:solidFill>
                            <a:schemeClr val="dk1"/>
                          </a:solidFill>
                          <a:effectLst/>
                          <a:latin typeface="+mj-lt"/>
                          <a:ea typeface="+mn-ea"/>
                          <a:cs typeface="+mn-cs"/>
                        </a:rPr>
                        <a:t>10.7</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788">
                <a:tc>
                  <a:txBody>
                    <a:bodyPr/>
                    <a:lstStyle/>
                    <a:p>
                      <a:pPr algn="just">
                        <a:spcAft>
                          <a:spcPts val="0"/>
                        </a:spcAft>
                      </a:pPr>
                      <a:r>
                        <a:rPr lang="en-US" altLang="zh-CN" sz="1600" b="0" kern="100" dirty="0">
                          <a:solidFill>
                            <a:schemeClr val="dk1"/>
                          </a:solidFill>
                          <a:effectLst/>
                          <a:latin typeface="+mj-lt"/>
                          <a:ea typeface="+mn-ea"/>
                          <a:cs typeface="+mn-cs"/>
                        </a:rPr>
                        <a:t>Magnetic</a:t>
                      </a:r>
                      <a:r>
                        <a:rPr lang="en-US" altLang="zh-CN" sz="1600" b="0" kern="100" baseline="0" dirty="0">
                          <a:solidFill>
                            <a:schemeClr val="dk1"/>
                          </a:solidFill>
                          <a:effectLst/>
                          <a:latin typeface="+mj-lt"/>
                          <a:ea typeface="+mn-ea"/>
                          <a:cs typeface="+mn-cs"/>
                        </a:rPr>
                        <a:t> effective length</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a:solidFill>
                            <a:schemeClr val="dk1"/>
                          </a:solidFill>
                          <a:effectLst/>
                          <a:latin typeface="+mj-lt"/>
                          <a:ea typeface="+mn-ea"/>
                          <a:cs typeface="+mn-cs"/>
                        </a:rPr>
                        <a:t>m</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smtClean="0">
                          <a:solidFill>
                            <a:schemeClr val="dk1"/>
                          </a:solidFill>
                          <a:effectLst/>
                          <a:latin typeface="+mj-lt"/>
                          <a:ea typeface="+mn-ea"/>
                          <a:cs typeface="+mn-cs"/>
                        </a:rPr>
                        <a:t>1.4</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03788">
                <a:tc>
                  <a:txBody>
                    <a:bodyPr/>
                    <a:lstStyle/>
                    <a:p>
                      <a:pPr algn="just">
                        <a:spcAft>
                          <a:spcPts val="0"/>
                        </a:spcAft>
                      </a:pPr>
                      <a:r>
                        <a:rPr lang="en-US" altLang="zh-CN" sz="1600" b="0" kern="100" dirty="0">
                          <a:solidFill>
                            <a:schemeClr val="dk1"/>
                          </a:solidFill>
                          <a:effectLst/>
                          <a:latin typeface="+mj-lt"/>
                          <a:ea typeface="+mn-ea"/>
                          <a:cs typeface="+mn-cs"/>
                        </a:rPr>
                        <a:t>Magnetic</a:t>
                      </a:r>
                      <a:r>
                        <a:rPr lang="en-US" altLang="zh-CN" sz="1600" b="0" kern="100" baseline="0" dirty="0">
                          <a:solidFill>
                            <a:schemeClr val="dk1"/>
                          </a:solidFill>
                          <a:effectLst/>
                          <a:latin typeface="+mj-lt"/>
                          <a:ea typeface="+mn-ea"/>
                          <a:cs typeface="+mn-cs"/>
                        </a:rPr>
                        <a:t> strength</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a:solidFill>
                            <a:schemeClr val="dk1"/>
                          </a:solidFill>
                          <a:effectLst/>
                          <a:latin typeface="+mj-lt"/>
                          <a:ea typeface="+mn-ea"/>
                          <a:cs typeface="+mn-cs"/>
                        </a:rPr>
                        <a:t>T</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smtClean="0">
                          <a:solidFill>
                            <a:schemeClr val="dk1"/>
                          </a:solidFill>
                          <a:effectLst/>
                          <a:latin typeface="+mj-lt"/>
                          <a:ea typeface="+mn-ea"/>
                          <a:cs typeface="+mn-cs"/>
                        </a:rPr>
                        <a:t>0.0281</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03788">
                <a:tc>
                  <a:txBody>
                    <a:bodyPr/>
                    <a:lstStyle/>
                    <a:p>
                      <a:pPr marL="0" algn="just" defTabSz="914400" rtl="0" eaLnBrk="1" latinLnBrk="0" hangingPunct="1">
                        <a:spcAft>
                          <a:spcPts val="0"/>
                        </a:spcAft>
                      </a:pPr>
                      <a:r>
                        <a:rPr lang="en-US" altLang="zh-CN" sz="1600" b="0" kern="100" dirty="0" smtClean="0">
                          <a:solidFill>
                            <a:schemeClr val="dk1"/>
                          </a:solidFill>
                          <a:effectLst/>
                          <a:latin typeface="+mj-lt"/>
                          <a:ea typeface="+mn-ea"/>
                          <a:cs typeface="+mn-cs"/>
                        </a:rPr>
                        <a:t>Integral magnetic strength</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err="1" smtClean="0">
                          <a:solidFill>
                            <a:schemeClr val="dk1"/>
                          </a:solidFill>
                          <a:effectLst/>
                          <a:latin typeface="+mj-lt"/>
                          <a:ea typeface="+mn-ea"/>
                          <a:cs typeface="+mn-cs"/>
                        </a:rPr>
                        <a:t>T·m</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0.03934</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303788">
                <a:tc>
                  <a:txBody>
                    <a:bodyPr/>
                    <a:lstStyle/>
                    <a:p>
                      <a:pPr algn="just">
                        <a:spcAft>
                          <a:spcPts val="0"/>
                        </a:spcAft>
                      </a:pPr>
                      <a:r>
                        <a:rPr lang="en-US" sz="1600" b="0" kern="100" dirty="0">
                          <a:effectLst/>
                          <a:latin typeface="+mj-lt"/>
                        </a:rPr>
                        <a:t>Clearance</a:t>
                      </a:r>
                      <a:r>
                        <a:rPr lang="en-US" sz="1600" b="0" kern="100" baseline="0" dirty="0">
                          <a:effectLst/>
                          <a:latin typeface="+mj-lt"/>
                        </a:rPr>
                        <a:t> region</a:t>
                      </a:r>
                      <a:r>
                        <a:rPr lang="en-US" sz="1600" b="0" kern="100" dirty="0">
                          <a:effectLst/>
                          <a:latin typeface="+mj-lt"/>
                        </a:rPr>
                        <a:t>(H×V)</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a:solidFill>
                            <a:schemeClr val="dk1"/>
                          </a:solidFill>
                          <a:effectLst/>
                          <a:latin typeface="+mj-lt"/>
                          <a:ea typeface="+mn-ea"/>
                          <a:cs typeface="+mn-cs"/>
                        </a:rPr>
                        <a:t>mm</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smtClean="0">
                          <a:solidFill>
                            <a:schemeClr val="dk1"/>
                          </a:solidFill>
                          <a:effectLst/>
                          <a:latin typeface="+mj-lt"/>
                          <a:ea typeface="+mn-ea"/>
                          <a:cs typeface="+mn-cs"/>
                        </a:rPr>
                        <a:t>32.8×26.6</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3788">
                <a:tc>
                  <a:txBody>
                    <a:bodyPr/>
                    <a:lstStyle/>
                    <a:p>
                      <a:pPr algn="just">
                        <a:spcAft>
                          <a:spcPts val="0"/>
                        </a:spcAft>
                      </a:pPr>
                      <a:r>
                        <a:rPr lang="en-US" altLang="zh-CN" sz="1600" b="0" kern="100" dirty="0">
                          <a:effectLst/>
                          <a:latin typeface="+mj-lt"/>
                        </a:rPr>
                        <a:t>Good</a:t>
                      </a:r>
                      <a:r>
                        <a:rPr lang="en-US" altLang="zh-CN" sz="1600" b="0" kern="100" baseline="0" dirty="0">
                          <a:effectLst/>
                          <a:latin typeface="+mj-lt"/>
                        </a:rPr>
                        <a:t> field region</a:t>
                      </a:r>
                      <a:r>
                        <a:rPr lang="en-US" sz="1600" b="0" kern="100" dirty="0">
                          <a:effectLst/>
                          <a:latin typeface="+mj-lt"/>
                        </a:rPr>
                        <a:t>(H×V)</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a:solidFill>
                            <a:schemeClr val="dk1"/>
                          </a:solidFill>
                          <a:effectLst/>
                          <a:latin typeface="+mj-lt"/>
                          <a:ea typeface="+mn-ea"/>
                          <a:cs typeface="+mn-cs"/>
                        </a:rPr>
                        <a:t>mm</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19.8×16</a:t>
                      </a:r>
                      <a:endParaRPr lang="zh-CN" alt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310032">
                <a:tc>
                  <a:txBody>
                    <a:bodyPr/>
                    <a:lstStyle/>
                    <a:p>
                      <a:pPr algn="l">
                        <a:lnSpc>
                          <a:spcPts val="1200"/>
                        </a:lnSpc>
                        <a:spcAft>
                          <a:spcPts val="0"/>
                        </a:spcAft>
                      </a:pPr>
                      <a:r>
                        <a:rPr lang="en-US" altLang="zh-CN" sz="1600" b="0" kern="100" dirty="0">
                          <a:solidFill>
                            <a:schemeClr val="dk1"/>
                          </a:solidFill>
                          <a:effectLst/>
                          <a:latin typeface="+mj-lt"/>
                          <a:ea typeface="+mn-ea"/>
                          <a:cs typeface="+mn-cs"/>
                        </a:rPr>
                        <a:t>Field</a:t>
                      </a:r>
                      <a:r>
                        <a:rPr lang="en-US" altLang="zh-CN" sz="1600" b="0" kern="100" baseline="0" dirty="0">
                          <a:solidFill>
                            <a:schemeClr val="dk1"/>
                          </a:solidFill>
                          <a:effectLst/>
                          <a:latin typeface="+mj-lt"/>
                          <a:ea typeface="+mn-ea"/>
                          <a:cs typeface="+mn-cs"/>
                        </a:rPr>
                        <a:t> </a:t>
                      </a:r>
                      <a:r>
                        <a:rPr lang="en-US" altLang="zh-CN" sz="1600" b="0" kern="100" baseline="0" dirty="0" smtClean="0">
                          <a:solidFill>
                            <a:schemeClr val="dk1"/>
                          </a:solidFill>
                          <a:effectLst/>
                          <a:latin typeface="+mj-lt"/>
                          <a:ea typeface="+mn-ea"/>
                          <a:cs typeface="+mn-cs"/>
                        </a:rPr>
                        <a:t>uniformity in </a:t>
                      </a:r>
                      <a:r>
                        <a:rPr lang="en-US" altLang="zh-CN" sz="1600" b="0" kern="100" baseline="0" dirty="0">
                          <a:solidFill>
                            <a:schemeClr val="dk1"/>
                          </a:solidFill>
                          <a:effectLst/>
                          <a:latin typeface="+mj-lt"/>
                          <a:ea typeface="+mn-ea"/>
                          <a:cs typeface="+mn-cs"/>
                        </a:rPr>
                        <a:t>good field region</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pPr>
                      <a:r>
                        <a:rPr lang="en-US" sz="1600" b="0" kern="100" dirty="0">
                          <a:effectLst/>
                          <a:latin typeface="+mj-lt"/>
                        </a:rPr>
                        <a:t>-</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ts val="1200"/>
                        </a:lnSpc>
                        <a:spcAft>
                          <a:spcPts val="0"/>
                        </a:spcAft>
                      </a:pPr>
                      <a:r>
                        <a:rPr lang="en-US" altLang="zh-CN" sz="1600" b="0" kern="100" dirty="0" smtClean="0">
                          <a:solidFill>
                            <a:schemeClr val="dk1"/>
                          </a:solidFill>
                          <a:effectLst/>
                          <a:latin typeface="+mj-lt"/>
                          <a:ea typeface="+mn-ea"/>
                          <a:cs typeface="+mn-cs"/>
                        </a:rPr>
                        <a:t>±1.5%</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303788">
                <a:tc>
                  <a:txBody>
                    <a:bodyPr/>
                    <a:lstStyle/>
                    <a:p>
                      <a:pPr algn="just">
                        <a:spcAft>
                          <a:spcPts val="0"/>
                        </a:spcAft>
                      </a:pPr>
                      <a:r>
                        <a:rPr lang="en-US" altLang="zh-CN" sz="1600" b="0" kern="100" dirty="0">
                          <a:solidFill>
                            <a:schemeClr val="dk1"/>
                          </a:solidFill>
                          <a:effectLst/>
                          <a:latin typeface="+mj-lt"/>
                          <a:ea typeface="+mn-ea"/>
                          <a:cs typeface="+mn-cs"/>
                        </a:rPr>
                        <a:t>Repetition</a:t>
                      </a:r>
                      <a:r>
                        <a:rPr lang="en-US" altLang="zh-CN" sz="1600" b="0" kern="100" baseline="0" dirty="0">
                          <a:solidFill>
                            <a:schemeClr val="dk1"/>
                          </a:solidFill>
                          <a:effectLst/>
                          <a:latin typeface="+mj-lt"/>
                          <a:ea typeface="+mn-ea"/>
                          <a:cs typeface="+mn-cs"/>
                        </a:rPr>
                        <a:t> rate</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Hz</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smtClean="0">
                          <a:effectLst/>
                          <a:latin typeface="+mj-lt"/>
                        </a:rPr>
                        <a:t>100</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303788">
                <a:tc>
                  <a:txBody>
                    <a:bodyPr/>
                    <a:lstStyle/>
                    <a:p>
                      <a:pPr algn="just">
                        <a:spcAft>
                          <a:spcPts val="0"/>
                        </a:spcAft>
                      </a:pPr>
                      <a:r>
                        <a:rPr lang="en-US" altLang="zh-CN" sz="1600" b="0" kern="100" dirty="0">
                          <a:solidFill>
                            <a:schemeClr val="dk1"/>
                          </a:solidFill>
                          <a:effectLst/>
                          <a:latin typeface="+mj-lt"/>
                          <a:ea typeface="+mn-ea"/>
                          <a:cs typeface="+mn-cs"/>
                        </a:rPr>
                        <a:t>Amplitude</a:t>
                      </a:r>
                      <a:r>
                        <a:rPr lang="en-US" altLang="zh-CN" sz="1600" b="0" kern="100" baseline="0" dirty="0">
                          <a:solidFill>
                            <a:schemeClr val="dk1"/>
                          </a:solidFill>
                          <a:effectLst/>
                          <a:latin typeface="+mj-lt"/>
                          <a:ea typeface="+mn-ea"/>
                          <a:cs typeface="+mn-cs"/>
                        </a:rPr>
                        <a:t> repeatability </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±0.5%</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303788">
                <a:tc>
                  <a:txBody>
                    <a:bodyPr/>
                    <a:lstStyle/>
                    <a:p>
                      <a:pPr algn="just">
                        <a:spcAft>
                          <a:spcPts val="0"/>
                        </a:spcAft>
                      </a:pPr>
                      <a:r>
                        <a:rPr lang="en-US" altLang="zh-CN" sz="1600" b="0" kern="100" dirty="0">
                          <a:solidFill>
                            <a:schemeClr val="dk1"/>
                          </a:solidFill>
                          <a:effectLst/>
                          <a:latin typeface="+mj-lt"/>
                          <a:ea typeface="+mn-ea"/>
                          <a:cs typeface="+mn-cs"/>
                        </a:rPr>
                        <a:t>Pulse</a:t>
                      </a:r>
                      <a:r>
                        <a:rPr lang="en-US" altLang="zh-CN" sz="1600" b="0" kern="100" baseline="0" dirty="0">
                          <a:solidFill>
                            <a:schemeClr val="dk1"/>
                          </a:solidFill>
                          <a:effectLst/>
                          <a:latin typeface="+mj-lt"/>
                          <a:ea typeface="+mn-ea"/>
                          <a:cs typeface="+mn-cs"/>
                        </a:rPr>
                        <a:t> jitter</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ns</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≤5</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303788">
                <a:tc>
                  <a:txBody>
                    <a:bodyPr/>
                    <a:lstStyle/>
                    <a:p>
                      <a:pPr algn="just">
                        <a:spcAft>
                          <a:spcPts val="0"/>
                        </a:spcAft>
                      </a:pPr>
                      <a:r>
                        <a:rPr lang="en-US" altLang="zh-CN" sz="1600" b="0" kern="100" dirty="0">
                          <a:solidFill>
                            <a:srgbClr val="FF0000"/>
                          </a:solidFill>
                          <a:effectLst/>
                          <a:latin typeface="+mj-lt"/>
                          <a:ea typeface="+mn-ea"/>
                          <a:cs typeface="+mn-cs"/>
                        </a:rPr>
                        <a:t>Bottom</a:t>
                      </a:r>
                      <a:r>
                        <a:rPr lang="en-US" altLang="zh-CN" sz="1600" b="0" kern="100" baseline="0" dirty="0">
                          <a:solidFill>
                            <a:srgbClr val="FF0000"/>
                          </a:solidFill>
                          <a:effectLst/>
                          <a:latin typeface="+mj-lt"/>
                          <a:ea typeface="+mn-ea"/>
                          <a:cs typeface="+mn-cs"/>
                        </a:rPr>
                        <a:t> width of </a:t>
                      </a:r>
                      <a:r>
                        <a:rPr lang="en-US" altLang="zh-CN" sz="1600" b="0" kern="100" baseline="0" dirty="0" smtClean="0">
                          <a:solidFill>
                            <a:srgbClr val="FF0000"/>
                          </a:solidFill>
                          <a:effectLst/>
                          <a:latin typeface="+mj-lt"/>
                          <a:ea typeface="+mn-ea"/>
                          <a:cs typeface="+mn-cs"/>
                        </a:rPr>
                        <a:t>pulse(5%-5%)</a:t>
                      </a:r>
                      <a:endParaRPr lang="zh-CN" sz="1600" b="0" dirty="0">
                        <a:solidFill>
                          <a:srgbClr val="FF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solidFill>
                            <a:srgbClr val="FF0000"/>
                          </a:solidFill>
                          <a:effectLst/>
                          <a:latin typeface="+mj-lt"/>
                        </a:rPr>
                        <a:t>ns</a:t>
                      </a:r>
                      <a:endParaRPr lang="zh-CN" sz="1600" b="0" dirty="0">
                        <a:solidFill>
                          <a:srgbClr val="FF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solidFill>
                            <a:srgbClr val="FF0000"/>
                          </a:solidFill>
                          <a:effectLst/>
                          <a:latin typeface="+mj-lt"/>
                        </a:rPr>
                        <a:t>&lt; </a:t>
                      </a:r>
                      <a:r>
                        <a:rPr lang="en-US" sz="1600" b="0" kern="100" dirty="0" smtClean="0">
                          <a:solidFill>
                            <a:srgbClr val="FF0000"/>
                          </a:solidFill>
                          <a:effectLst/>
                          <a:latin typeface="+mj-lt"/>
                        </a:rPr>
                        <a:t>250</a:t>
                      </a:r>
                      <a:endParaRPr lang="zh-CN" sz="1600" b="0" dirty="0">
                        <a:solidFill>
                          <a:srgbClr val="FF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2223839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39552" y="924294"/>
            <a:ext cx="4176464" cy="2029994"/>
          </a:xfrm>
        </p:spPr>
        <p:txBody>
          <a:bodyPr>
            <a:normAutofit/>
          </a:bodyPr>
          <a:lstStyle/>
          <a:p>
            <a:pPr>
              <a:lnSpc>
                <a:spcPct val="150000"/>
              </a:lnSpc>
              <a:spcBef>
                <a:spcPts val="0"/>
              </a:spcBef>
            </a:pPr>
            <a:r>
              <a:rPr lang="en-US" altLang="zh-CN" sz="2000" dirty="0" smtClean="0"/>
              <a:t>2D simulation model</a:t>
            </a:r>
          </a:p>
          <a:p>
            <a:pPr>
              <a:lnSpc>
                <a:spcPct val="150000"/>
              </a:lnSpc>
              <a:spcBef>
                <a:spcPts val="0"/>
              </a:spcBef>
            </a:pPr>
            <a:r>
              <a:rPr lang="en-US" altLang="zh-CN" sz="2000" dirty="0" smtClean="0"/>
              <a:t>Max. voltage of coil: </a:t>
            </a:r>
            <a:r>
              <a:rPr lang="en-US" altLang="zh-CN" sz="2000" dirty="0" err="1" smtClean="0"/>
              <a:t>Umax</a:t>
            </a:r>
            <a:r>
              <a:rPr lang="en-US" altLang="zh-CN" sz="2000" dirty="0" smtClean="0"/>
              <a:t>=10622V  </a:t>
            </a:r>
            <a:endParaRPr lang="en-US" altLang="zh-CN" sz="2000" dirty="0"/>
          </a:p>
          <a:p>
            <a:pPr>
              <a:lnSpc>
                <a:spcPct val="150000"/>
              </a:lnSpc>
              <a:spcBef>
                <a:spcPts val="0"/>
              </a:spcBef>
            </a:pPr>
            <a:r>
              <a:rPr lang="en-US" altLang="zh-CN" sz="2000" dirty="0"/>
              <a:t>Max. </a:t>
            </a:r>
            <a:r>
              <a:rPr lang="en-US" altLang="zh-CN" sz="2000" dirty="0" smtClean="0"/>
              <a:t>exciting current: </a:t>
            </a:r>
            <a:r>
              <a:rPr lang="en-US" altLang="zh-CN" sz="2000" dirty="0"/>
              <a:t>Imax=2400A</a:t>
            </a:r>
          </a:p>
          <a:p>
            <a:pPr>
              <a:lnSpc>
                <a:spcPct val="150000"/>
              </a:lnSpc>
              <a:spcBef>
                <a:spcPts val="0"/>
              </a:spcBef>
            </a:pPr>
            <a:r>
              <a:rPr lang="en-US" altLang="zh-CN" sz="2000" dirty="0" smtClean="0"/>
              <a:t>Magnet coil inductance=387nH</a:t>
            </a:r>
          </a:p>
          <a:p>
            <a:endParaRPr lang="zh-CN" altLang="en-US" dirty="0"/>
          </a:p>
        </p:txBody>
      </p:sp>
      <p:sp>
        <p:nvSpPr>
          <p:cNvPr id="3" name="标题 2"/>
          <p:cNvSpPr>
            <a:spLocks noGrp="1"/>
          </p:cNvSpPr>
          <p:nvPr>
            <p:ph type="title"/>
          </p:nvPr>
        </p:nvSpPr>
        <p:spPr/>
        <p:txBody>
          <a:bodyPr/>
          <a:lstStyle/>
          <a:p>
            <a:r>
              <a:rPr lang="en-US" altLang="zh-CN" sz="3600" dirty="0"/>
              <a:t>CEPC DR</a:t>
            </a:r>
            <a:r>
              <a:rPr lang="zh-CN" altLang="en-US" sz="3600" dirty="0"/>
              <a:t> </a:t>
            </a:r>
            <a:r>
              <a:rPr lang="en-US" altLang="zh-CN" sz="3600" dirty="0"/>
              <a:t>kicker Magnet </a:t>
            </a:r>
            <a:r>
              <a:rPr lang="en-US" altLang="zh-CN" sz="3600" dirty="0" smtClean="0"/>
              <a:t>physics design</a:t>
            </a:r>
            <a:endParaRPr lang="zh-CN" altLang="en-US" sz="3600" dirty="0"/>
          </a:p>
        </p:txBody>
      </p:sp>
      <p:grpSp>
        <p:nvGrpSpPr>
          <p:cNvPr id="25" name="组合 24"/>
          <p:cNvGrpSpPr/>
          <p:nvPr/>
        </p:nvGrpSpPr>
        <p:grpSpPr>
          <a:xfrm>
            <a:off x="179513" y="2924944"/>
            <a:ext cx="3822782" cy="3489513"/>
            <a:chOff x="289661" y="1307825"/>
            <a:chExt cx="5112568" cy="4666856"/>
          </a:xfrm>
        </p:grpSpPr>
        <p:grpSp>
          <p:nvGrpSpPr>
            <p:cNvPr id="16" name="组合 15"/>
            <p:cNvGrpSpPr/>
            <p:nvPr/>
          </p:nvGrpSpPr>
          <p:grpSpPr>
            <a:xfrm>
              <a:off x="289661" y="1307825"/>
              <a:ext cx="5112568" cy="4666856"/>
              <a:chOff x="289661" y="1307825"/>
              <a:chExt cx="5112568" cy="4666856"/>
            </a:xfrm>
          </p:grpSpPr>
          <p:pic>
            <p:nvPicPr>
              <p:cNvPr id="12" name="图片 11"/>
              <p:cNvPicPr>
                <a:picLocks noChangeAspect="1"/>
              </p:cNvPicPr>
              <p:nvPr/>
            </p:nvPicPr>
            <p:blipFill>
              <a:blip r:embed="rId2"/>
              <a:stretch>
                <a:fillRect/>
              </a:stretch>
            </p:blipFill>
            <p:spPr>
              <a:xfrm>
                <a:off x="289661" y="1307825"/>
                <a:ext cx="5112568" cy="4666856"/>
              </a:xfrm>
              <a:prstGeom prst="rect">
                <a:avLst/>
              </a:prstGeom>
            </p:spPr>
          </p:pic>
          <p:sp>
            <p:nvSpPr>
              <p:cNvPr id="4" name="矩形 3"/>
              <p:cNvSpPr/>
              <p:nvPr/>
            </p:nvSpPr>
            <p:spPr>
              <a:xfrm>
                <a:off x="2843808" y="3204508"/>
                <a:ext cx="576064" cy="44051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a:endCxn id="4" idx="2"/>
              </p:cNvCxnSpPr>
              <p:nvPr/>
            </p:nvCxnSpPr>
            <p:spPr>
              <a:xfrm flipV="1">
                <a:off x="3131840" y="3645023"/>
                <a:ext cx="0" cy="79208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1979712" y="4399185"/>
              <a:ext cx="2450982" cy="1070209"/>
            </a:xfrm>
            <a:prstGeom prst="rect">
              <a:avLst/>
            </a:prstGeom>
            <a:noFill/>
          </p:spPr>
          <p:txBody>
            <a:bodyPr wrap="square" rtlCol="0">
              <a:spAutoFit/>
            </a:bodyPr>
            <a:lstStyle/>
            <a:p>
              <a:pPr algn="ctr"/>
              <a:r>
                <a:rPr lang="en-US" altLang="zh-CN" sz="1400" dirty="0" smtClean="0"/>
                <a:t>Good field region</a:t>
              </a:r>
            </a:p>
            <a:p>
              <a:pPr algn="ctr"/>
              <a:r>
                <a:rPr lang="en-US" altLang="zh-CN" sz="1400" kern="100" dirty="0" smtClean="0">
                  <a:solidFill>
                    <a:schemeClr val="dk1"/>
                  </a:solidFill>
                </a:rPr>
                <a:t>19.8×16mm</a:t>
              </a:r>
              <a:endParaRPr lang="zh-CN" altLang="zh-CN" sz="1400" kern="100" dirty="0">
                <a:solidFill>
                  <a:schemeClr val="dk1"/>
                </a:solidFill>
              </a:endParaRPr>
            </a:p>
            <a:p>
              <a:endParaRPr lang="zh-CN" altLang="en-US" dirty="0"/>
            </a:p>
          </p:txBody>
        </p:sp>
      </p:grpSp>
      <p:pic>
        <p:nvPicPr>
          <p:cNvPr id="26" name="图片 25"/>
          <p:cNvPicPr>
            <a:picLocks noChangeAspect="1"/>
          </p:cNvPicPr>
          <p:nvPr/>
        </p:nvPicPr>
        <p:blipFill>
          <a:blip r:embed="rId3"/>
          <a:stretch>
            <a:fillRect/>
          </a:stretch>
        </p:blipFill>
        <p:spPr>
          <a:xfrm>
            <a:off x="4217663" y="2990688"/>
            <a:ext cx="4752528" cy="3363662"/>
          </a:xfrm>
          <a:prstGeom prst="rect">
            <a:avLst/>
          </a:prstGeom>
        </p:spPr>
      </p:pic>
      <p:sp>
        <p:nvSpPr>
          <p:cNvPr id="27" name="矩形 26"/>
          <p:cNvSpPr/>
          <p:nvPr/>
        </p:nvSpPr>
        <p:spPr>
          <a:xfrm>
            <a:off x="5652120" y="3212976"/>
            <a:ext cx="2088232" cy="923330"/>
          </a:xfrm>
          <a:prstGeom prst="rect">
            <a:avLst/>
          </a:prstGeom>
        </p:spPr>
        <p:txBody>
          <a:bodyPr wrap="square">
            <a:spAutoFit/>
          </a:bodyPr>
          <a:lstStyle/>
          <a:p>
            <a:pPr>
              <a:lnSpc>
                <a:spcPct val="150000"/>
              </a:lnSpc>
            </a:pPr>
            <a:r>
              <a:rPr lang="en-US" altLang="zh-CN" b="1" kern="100" dirty="0" smtClean="0">
                <a:solidFill>
                  <a:srgbClr val="FF0000"/>
                </a:solidFill>
                <a:latin typeface="Times New Roman" panose="02020603050405020304" pitchFamily="18" charset="0"/>
                <a:cs typeface="Times New Roman" panose="02020603050405020304" pitchFamily="18" charset="0"/>
              </a:rPr>
              <a:t>   x=±10, y=±8</a:t>
            </a:r>
          </a:p>
          <a:p>
            <a:pPr>
              <a:lnSpc>
                <a:spcPct val="150000"/>
              </a:lnSpc>
            </a:pPr>
            <a:r>
              <a:rPr lang="en-US" altLang="zh-CN" b="1" kern="100" dirty="0">
                <a:solidFill>
                  <a:srgbClr val="FF0000"/>
                </a:solidFill>
                <a:latin typeface="Times New Roman" panose="02020603050405020304" pitchFamily="18" charset="0"/>
                <a:cs typeface="Times New Roman" panose="02020603050405020304" pitchFamily="18" charset="0"/>
              </a:rPr>
              <a:t>Un.= -0.9%~1.5%</a:t>
            </a:r>
          </a:p>
        </p:txBody>
      </p:sp>
      <p:sp>
        <p:nvSpPr>
          <p:cNvPr id="28" name="内容占位符 1"/>
          <p:cNvSpPr txBox="1">
            <a:spLocks/>
          </p:cNvSpPr>
          <p:nvPr/>
        </p:nvSpPr>
        <p:spPr>
          <a:xfrm>
            <a:off x="4736811" y="929215"/>
            <a:ext cx="4176464" cy="2029994"/>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nSpc>
                <a:spcPct val="150000"/>
              </a:lnSpc>
              <a:spcBef>
                <a:spcPts val="0"/>
              </a:spcBef>
            </a:pPr>
            <a:r>
              <a:rPr lang="en-US" altLang="zh-CN" sz="2000" dirty="0" smtClean="0"/>
              <a:t>Good field region: 19.8×16mm</a:t>
            </a:r>
          </a:p>
          <a:p>
            <a:r>
              <a:rPr lang="en-US" altLang="zh-CN" sz="2000" dirty="0"/>
              <a:t>Field </a:t>
            </a:r>
            <a:r>
              <a:rPr lang="en-US" altLang="zh-CN" sz="2000" dirty="0" smtClean="0"/>
              <a:t>uniformity: -0.9%~1.5%</a:t>
            </a:r>
            <a:endParaRPr lang="en-US" altLang="en-US" sz="2000" dirty="0"/>
          </a:p>
        </p:txBody>
      </p:sp>
      <p:sp>
        <p:nvSpPr>
          <p:cNvPr id="13" name="文本框 12"/>
          <p:cNvSpPr txBox="1"/>
          <p:nvPr/>
        </p:nvSpPr>
        <p:spPr>
          <a:xfrm>
            <a:off x="4745279" y="6462058"/>
            <a:ext cx="3954418" cy="369332"/>
          </a:xfrm>
          <a:prstGeom prst="rect">
            <a:avLst/>
          </a:prstGeom>
          <a:noFill/>
        </p:spPr>
        <p:txBody>
          <a:bodyPr wrap="square" rtlCol="0">
            <a:spAutoFit/>
          </a:bodyPr>
          <a:lstStyle/>
          <a:p>
            <a:r>
              <a:rPr lang="en-US" altLang="zh-CN" u="sng" dirty="0" smtClean="0">
                <a:solidFill>
                  <a:schemeClr val="bg1"/>
                </a:solidFill>
              </a:rPr>
              <a:t>Contributed By </a:t>
            </a:r>
            <a:r>
              <a:rPr lang="en-US" altLang="zh-CN" u="sng" dirty="0" err="1" smtClean="0">
                <a:solidFill>
                  <a:schemeClr val="bg1"/>
                </a:solidFill>
              </a:rPr>
              <a:t>Lihua</a:t>
            </a:r>
            <a:r>
              <a:rPr lang="en-US" altLang="zh-CN" u="sng" dirty="0" smtClean="0">
                <a:solidFill>
                  <a:schemeClr val="bg1"/>
                </a:solidFill>
              </a:rPr>
              <a:t> </a:t>
            </a:r>
            <a:r>
              <a:rPr lang="en-US" altLang="zh-CN" u="sng" dirty="0" err="1" smtClean="0">
                <a:solidFill>
                  <a:schemeClr val="bg1"/>
                </a:solidFill>
              </a:rPr>
              <a:t>Huo,Lei</a:t>
            </a:r>
            <a:r>
              <a:rPr lang="en-US" altLang="zh-CN" u="sng" dirty="0" smtClean="0">
                <a:solidFill>
                  <a:schemeClr val="bg1"/>
                </a:solidFill>
              </a:rPr>
              <a:t> Wang</a:t>
            </a:r>
            <a:endParaRPr lang="zh-CN" altLang="en-US" u="sng" dirty="0">
              <a:solidFill>
                <a:schemeClr val="bg1"/>
              </a:solidFill>
            </a:endParaRPr>
          </a:p>
        </p:txBody>
      </p:sp>
    </p:spTree>
    <p:extLst>
      <p:ext uri="{BB962C8B-B14F-4D97-AF65-F5344CB8AC3E}">
        <p14:creationId xmlns:p14="http://schemas.microsoft.com/office/powerpoint/2010/main" val="3858324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zh-CN" altLang="en-US" dirty="0"/>
          </a:p>
        </p:txBody>
      </p:sp>
      <p:sp>
        <p:nvSpPr>
          <p:cNvPr id="3" name="文本占位符 2"/>
          <p:cNvSpPr>
            <a:spLocks noGrp="1"/>
          </p:cNvSpPr>
          <p:nvPr>
            <p:ph type="body" sz="quarter" idx="10"/>
          </p:nvPr>
        </p:nvSpPr>
        <p:spPr>
          <a:xfrm>
            <a:off x="1115616" y="1340768"/>
            <a:ext cx="612775" cy="561975"/>
          </a:xfrm>
        </p:spPr>
        <p:txBody>
          <a:bodyPr/>
          <a:lstStyle/>
          <a:p>
            <a:r>
              <a:rPr lang="en-US" altLang="zh-CN" dirty="0" smtClean="0"/>
              <a:t>1</a:t>
            </a:r>
            <a:endParaRPr lang="zh-CN" altLang="en-US" dirty="0"/>
          </a:p>
        </p:txBody>
      </p:sp>
      <p:sp>
        <p:nvSpPr>
          <p:cNvPr id="4" name="文本占位符 3"/>
          <p:cNvSpPr>
            <a:spLocks noGrp="1"/>
          </p:cNvSpPr>
          <p:nvPr>
            <p:ph type="body" sz="quarter" idx="11"/>
          </p:nvPr>
        </p:nvSpPr>
        <p:spPr>
          <a:xfrm>
            <a:off x="1738635" y="1340768"/>
            <a:ext cx="6289749" cy="561974"/>
          </a:xfrm>
        </p:spPr>
        <p:txBody>
          <a:bodyPr>
            <a:normAutofit/>
          </a:bodyPr>
          <a:lstStyle/>
          <a:p>
            <a:pPr>
              <a:lnSpc>
                <a:spcPct val="80000"/>
              </a:lnSpc>
            </a:pPr>
            <a:r>
              <a:rPr lang="en-US" altLang="zh-CN" sz="2000" dirty="0"/>
              <a:t>Overview of CEPC</a:t>
            </a:r>
            <a:r>
              <a:rPr lang="en-US" altLang="zh-CN" sz="2000" dirty="0" smtClean="0"/>
              <a:t> Inj</a:t>
            </a:r>
            <a:r>
              <a:rPr lang="en-US" altLang="zh-CN" sz="2000" dirty="0"/>
              <a:t>.</a:t>
            </a:r>
            <a:r>
              <a:rPr lang="en-US" altLang="zh-CN" sz="2000" dirty="0" smtClean="0"/>
              <a:t>/Ext. </a:t>
            </a:r>
            <a:r>
              <a:rPr lang="en-US" altLang="zh-CN" sz="2000" dirty="0"/>
              <a:t>systems</a:t>
            </a:r>
            <a:endParaRPr lang="zh-CN" altLang="en-US" sz="2000" dirty="0"/>
          </a:p>
        </p:txBody>
      </p:sp>
      <p:sp>
        <p:nvSpPr>
          <p:cNvPr id="5" name="文本占位符 4"/>
          <p:cNvSpPr>
            <a:spLocks noGrp="1"/>
          </p:cNvSpPr>
          <p:nvPr>
            <p:ph type="body" sz="quarter" idx="12"/>
          </p:nvPr>
        </p:nvSpPr>
        <p:spPr>
          <a:xfrm>
            <a:off x="1115616" y="2158186"/>
            <a:ext cx="612775" cy="561975"/>
          </a:xfrm>
        </p:spPr>
        <p:txBody>
          <a:bodyPr/>
          <a:lstStyle/>
          <a:p>
            <a:r>
              <a:rPr lang="en-US" altLang="zh-CN" dirty="0" smtClean="0"/>
              <a:t>2</a:t>
            </a:r>
            <a:endParaRPr lang="zh-CN" altLang="en-US" dirty="0"/>
          </a:p>
        </p:txBody>
      </p:sp>
      <p:sp>
        <p:nvSpPr>
          <p:cNvPr id="6" name="文本占位符 5"/>
          <p:cNvSpPr>
            <a:spLocks noGrp="1"/>
          </p:cNvSpPr>
          <p:nvPr>
            <p:ph type="body" sz="quarter" idx="13"/>
          </p:nvPr>
        </p:nvSpPr>
        <p:spPr>
          <a:xfrm>
            <a:off x="1738636" y="2158186"/>
            <a:ext cx="6289748" cy="561974"/>
          </a:xfrm>
        </p:spPr>
        <p:txBody>
          <a:bodyPr>
            <a:normAutofit/>
          </a:bodyPr>
          <a:lstStyle/>
          <a:p>
            <a:r>
              <a:rPr lang="en-US" altLang="zh-CN" sz="2000" dirty="0" err="1" smtClean="0"/>
              <a:t>Lambertson</a:t>
            </a:r>
            <a:r>
              <a:rPr lang="en-US" altLang="zh-CN" sz="2000" dirty="0" smtClean="0"/>
              <a:t> magnets</a:t>
            </a:r>
            <a:endParaRPr lang="zh-CN" altLang="en-US" sz="2000" dirty="0"/>
          </a:p>
        </p:txBody>
      </p:sp>
      <p:sp>
        <p:nvSpPr>
          <p:cNvPr id="25" name="文本占位符 6"/>
          <p:cNvSpPr>
            <a:spLocks noGrp="1"/>
          </p:cNvSpPr>
          <p:nvPr>
            <p:ph type="body" sz="quarter" idx="14"/>
          </p:nvPr>
        </p:nvSpPr>
        <p:spPr>
          <a:xfrm>
            <a:off x="1115616" y="2975603"/>
            <a:ext cx="612775" cy="561975"/>
          </a:xfrm>
        </p:spPr>
        <p:txBody>
          <a:bodyPr/>
          <a:lstStyle/>
          <a:p>
            <a:r>
              <a:rPr lang="en-US" altLang="zh-CN" dirty="0"/>
              <a:t>3</a:t>
            </a:r>
            <a:endParaRPr lang="zh-CN" altLang="en-US" dirty="0"/>
          </a:p>
        </p:txBody>
      </p:sp>
      <p:sp>
        <p:nvSpPr>
          <p:cNvPr id="26" name="文本占位符 7"/>
          <p:cNvSpPr>
            <a:spLocks noGrp="1"/>
          </p:cNvSpPr>
          <p:nvPr>
            <p:ph type="body" sz="quarter" idx="15"/>
          </p:nvPr>
        </p:nvSpPr>
        <p:spPr>
          <a:xfrm>
            <a:off x="1738636" y="2975602"/>
            <a:ext cx="6289748" cy="561976"/>
          </a:xfrm>
        </p:spPr>
        <p:txBody>
          <a:bodyPr>
            <a:normAutofit/>
          </a:bodyPr>
          <a:lstStyle/>
          <a:p>
            <a:pPr>
              <a:lnSpc>
                <a:spcPct val="80000"/>
              </a:lnSpc>
            </a:pPr>
            <a:r>
              <a:rPr lang="en-US" altLang="zh-CN" sz="2000" dirty="0" smtClean="0"/>
              <a:t>Slotted-pipe </a:t>
            </a:r>
            <a:r>
              <a:rPr lang="en-US" altLang="zh-CN" sz="2000" dirty="0" smtClean="0"/>
              <a:t>kicker system</a:t>
            </a:r>
            <a:endParaRPr lang="zh-CN" altLang="en-US" sz="2000" dirty="0"/>
          </a:p>
        </p:txBody>
      </p:sp>
      <p:sp>
        <p:nvSpPr>
          <p:cNvPr id="11" name="文本占位符 6"/>
          <p:cNvSpPr>
            <a:spLocks noGrp="1"/>
          </p:cNvSpPr>
          <p:nvPr>
            <p:ph type="body" sz="quarter" idx="14"/>
          </p:nvPr>
        </p:nvSpPr>
        <p:spPr>
          <a:xfrm>
            <a:off x="1115616" y="3811523"/>
            <a:ext cx="612775" cy="561975"/>
          </a:xfrm>
        </p:spPr>
        <p:txBody>
          <a:bodyPr/>
          <a:lstStyle/>
          <a:p>
            <a:r>
              <a:rPr lang="en-US" altLang="zh-CN" dirty="0"/>
              <a:t>4</a:t>
            </a:r>
            <a:endParaRPr lang="zh-CN" altLang="en-US" dirty="0"/>
          </a:p>
        </p:txBody>
      </p:sp>
      <p:sp>
        <p:nvSpPr>
          <p:cNvPr id="12" name="文本占位符 7"/>
          <p:cNvSpPr>
            <a:spLocks noGrp="1"/>
          </p:cNvSpPr>
          <p:nvPr>
            <p:ph type="body" sz="quarter" idx="15"/>
          </p:nvPr>
        </p:nvSpPr>
        <p:spPr>
          <a:xfrm>
            <a:off x="1738636" y="3811522"/>
            <a:ext cx="6289748" cy="561976"/>
          </a:xfrm>
        </p:spPr>
        <p:txBody>
          <a:bodyPr>
            <a:normAutofit/>
          </a:bodyPr>
          <a:lstStyle/>
          <a:p>
            <a:pPr>
              <a:lnSpc>
                <a:spcPts val="1400"/>
              </a:lnSpc>
            </a:pPr>
            <a:r>
              <a:rPr lang="en-US" altLang="zh-CN" sz="2000" dirty="0"/>
              <a:t>Ferrite core kicker magnet</a:t>
            </a:r>
            <a:endParaRPr lang="zh-CN" altLang="en-US" sz="2000" dirty="0"/>
          </a:p>
        </p:txBody>
      </p:sp>
      <p:sp>
        <p:nvSpPr>
          <p:cNvPr id="15" name="文本占位符 6"/>
          <p:cNvSpPr>
            <a:spLocks noGrp="1"/>
          </p:cNvSpPr>
          <p:nvPr>
            <p:ph type="body" sz="quarter" idx="14"/>
          </p:nvPr>
        </p:nvSpPr>
        <p:spPr>
          <a:xfrm>
            <a:off x="1115616" y="4667225"/>
            <a:ext cx="612775" cy="561975"/>
          </a:xfrm>
        </p:spPr>
        <p:txBody>
          <a:bodyPr/>
          <a:lstStyle/>
          <a:p>
            <a:r>
              <a:rPr lang="en-US" altLang="zh-CN" dirty="0"/>
              <a:t>5</a:t>
            </a:r>
            <a:endParaRPr lang="zh-CN" altLang="en-US" dirty="0"/>
          </a:p>
        </p:txBody>
      </p:sp>
      <p:sp>
        <p:nvSpPr>
          <p:cNvPr id="16" name="文本占位符 7"/>
          <p:cNvSpPr>
            <a:spLocks noGrp="1"/>
          </p:cNvSpPr>
          <p:nvPr>
            <p:ph type="body" sz="quarter" idx="15"/>
          </p:nvPr>
        </p:nvSpPr>
        <p:spPr>
          <a:xfrm>
            <a:off x="1738636" y="4667224"/>
            <a:ext cx="6289748" cy="561976"/>
          </a:xfrm>
        </p:spPr>
        <p:txBody>
          <a:bodyPr>
            <a:normAutofit/>
          </a:bodyPr>
          <a:lstStyle/>
          <a:p>
            <a:pPr>
              <a:lnSpc>
                <a:spcPct val="80000"/>
              </a:lnSpc>
            </a:pPr>
            <a:r>
              <a:rPr lang="en-US" altLang="zh-CN" sz="2000" dirty="0"/>
              <a:t>Summary</a:t>
            </a:r>
            <a:endParaRPr lang="zh-CN" altLang="en-US" sz="2000" dirty="0"/>
          </a:p>
        </p:txBody>
      </p:sp>
    </p:spTree>
    <p:extLst>
      <p:ext uri="{BB962C8B-B14F-4D97-AF65-F5344CB8AC3E}">
        <p14:creationId xmlns:p14="http://schemas.microsoft.com/office/powerpoint/2010/main" val="282450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2800" dirty="0" smtClean="0"/>
              <a:t>CEPC DR</a:t>
            </a:r>
            <a:r>
              <a:rPr lang="zh-CN" altLang="en-US" sz="2800" dirty="0" smtClean="0"/>
              <a:t> </a:t>
            </a:r>
            <a:r>
              <a:rPr lang="en-US" altLang="zh-CN" sz="2800" dirty="0" smtClean="0"/>
              <a:t>kicker engineer design</a:t>
            </a:r>
            <a:endParaRPr lang="zh-CN" altLang="en-US" sz="2800" dirty="0"/>
          </a:p>
        </p:txBody>
      </p:sp>
      <p:pic>
        <p:nvPicPr>
          <p:cNvPr id="5" name="图片 4"/>
          <p:cNvPicPr>
            <a:picLocks noChangeAspect="1"/>
          </p:cNvPicPr>
          <p:nvPr/>
        </p:nvPicPr>
        <p:blipFill>
          <a:blip r:embed="rId2">
            <a:clrChange>
              <a:clrFrom>
                <a:srgbClr val="FFFFFF"/>
              </a:clrFrom>
              <a:clrTo>
                <a:srgbClr val="FFFFFF">
                  <a:alpha val="0"/>
                </a:srgbClr>
              </a:clrTo>
            </a:clrChange>
          </a:blip>
          <a:stretch>
            <a:fillRect/>
          </a:stretch>
        </p:blipFill>
        <p:spPr>
          <a:xfrm>
            <a:off x="755576" y="1412776"/>
            <a:ext cx="7683282" cy="4574371"/>
          </a:xfrm>
          <a:prstGeom prst="rect">
            <a:avLst/>
          </a:prstGeom>
        </p:spPr>
      </p:pic>
      <p:pic>
        <p:nvPicPr>
          <p:cNvPr id="6" name="图片 5"/>
          <p:cNvPicPr>
            <a:picLocks noChangeAspect="1"/>
          </p:cNvPicPr>
          <p:nvPr/>
        </p:nvPicPr>
        <p:blipFill>
          <a:blip r:embed="rId3">
            <a:clrChange>
              <a:clrFrom>
                <a:srgbClr val="FFFFFF"/>
              </a:clrFrom>
              <a:clrTo>
                <a:srgbClr val="FFFFFF">
                  <a:alpha val="0"/>
                </a:srgbClr>
              </a:clrTo>
            </a:clrChange>
          </a:blip>
          <a:stretch>
            <a:fillRect/>
          </a:stretch>
        </p:blipFill>
        <p:spPr>
          <a:xfrm>
            <a:off x="46062" y="908721"/>
            <a:ext cx="3373810" cy="2093062"/>
          </a:xfrm>
          <a:prstGeom prst="rect">
            <a:avLst/>
          </a:prstGeom>
        </p:spPr>
      </p:pic>
      <p:pic>
        <p:nvPicPr>
          <p:cNvPr id="7" name="图片 6"/>
          <p:cNvPicPr>
            <a:picLocks noChangeAspect="1"/>
          </p:cNvPicPr>
          <p:nvPr/>
        </p:nvPicPr>
        <p:blipFill>
          <a:blip r:embed="rId4">
            <a:clrChange>
              <a:clrFrom>
                <a:srgbClr val="FFFFFF"/>
              </a:clrFrom>
              <a:clrTo>
                <a:srgbClr val="FFFFFF">
                  <a:alpha val="0"/>
                </a:srgbClr>
              </a:clrTo>
            </a:clrChange>
          </a:blip>
          <a:stretch>
            <a:fillRect/>
          </a:stretch>
        </p:blipFill>
        <p:spPr>
          <a:xfrm>
            <a:off x="6695577" y="3382800"/>
            <a:ext cx="2387446" cy="2855913"/>
          </a:xfrm>
          <a:prstGeom prst="rect">
            <a:avLst/>
          </a:prstGeom>
        </p:spPr>
      </p:pic>
      <p:cxnSp>
        <p:nvCxnSpPr>
          <p:cNvPr id="8" name="直接连接符 7"/>
          <p:cNvCxnSpPr/>
          <p:nvPr/>
        </p:nvCxnSpPr>
        <p:spPr>
          <a:xfrm>
            <a:off x="4484197" y="2484481"/>
            <a:ext cx="324036" cy="313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68073" y="2492844"/>
            <a:ext cx="11161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282244" y="2269532"/>
            <a:ext cx="1368152" cy="276999"/>
          </a:xfrm>
          <a:prstGeom prst="rect">
            <a:avLst/>
          </a:prstGeom>
          <a:noFill/>
        </p:spPr>
        <p:txBody>
          <a:bodyPr wrap="square" rtlCol="0">
            <a:spAutoFit/>
          </a:bodyPr>
          <a:lstStyle/>
          <a:p>
            <a:r>
              <a:rPr lang="en-US" altLang="zh-CN" sz="1200" dirty="0" smtClean="0"/>
              <a:t>Outer body (316L)</a:t>
            </a:r>
            <a:endParaRPr lang="zh-CN" altLang="en-US" sz="1200" dirty="0"/>
          </a:p>
        </p:txBody>
      </p:sp>
      <p:cxnSp>
        <p:nvCxnSpPr>
          <p:cNvPr id="11" name="直接连接符 10"/>
          <p:cNvCxnSpPr/>
          <p:nvPr/>
        </p:nvCxnSpPr>
        <p:spPr>
          <a:xfrm>
            <a:off x="4198830" y="3964983"/>
            <a:ext cx="754191" cy="606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953021" y="4566167"/>
            <a:ext cx="864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956308" y="4349506"/>
            <a:ext cx="1008112" cy="276999"/>
          </a:xfrm>
          <a:prstGeom prst="rect">
            <a:avLst/>
          </a:prstGeom>
          <a:noFill/>
        </p:spPr>
        <p:txBody>
          <a:bodyPr wrap="square" rtlCol="0">
            <a:spAutoFit/>
          </a:bodyPr>
          <a:lstStyle/>
          <a:p>
            <a:r>
              <a:rPr lang="en-US" altLang="zh-CN" sz="1200" dirty="0" smtClean="0"/>
              <a:t>Busses (FOC)</a:t>
            </a:r>
            <a:endParaRPr lang="zh-CN" altLang="en-US" sz="1200" dirty="0"/>
          </a:p>
        </p:txBody>
      </p:sp>
      <p:cxnSp>
        <p:nvCxnSpPr>
          <p:cNvPr id="14" name="直接连接符 13"/>
          <p:cNvCxnSpPr/>
          <p:nvPr/>
        </p:nvCxnSpPr>
        <p:spPr>
          <a:xfrm>
            <a:off x="3453307" y="4504550"/>
            <a:ext cx="726348" cy="612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179655" y="5128207"/>
            <a:ext cx="16921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4097472" y="4906709"/>
            <a:ext cx="1893324" cy="276999"/>
          </a:xfrm>
          <a:prstGeom prst="rect">
            <a:avLst/>
          </a:prstGeom>
          <a:noFill/>
        </p:spPr>
        <p:txBody>
          <a:bodyPr wrap="square" rtlCol="0">
            <a:spAutoFit/>
          </a:bodyPr>
          <a:lstStyle/>
          <a:p>
            <a:r>
              <a:rPr lang="en-US" altLang="zh-CN" sz="1200" dirty="0" smtClean="0"/>
              <a:t>insulation support</a:t>
            </a:r>
            <a:r>
              <a:rPr lang="en-US" altLang="zh-CN" sz="1200" dirty="0"/>
              <a:t> </a:t>
            </a:r>
            <a:r>
              <a:rPr lang="en-US" altLang="zh-CN" sz="1200" dirty="0" smtClean="0"/>
              <a:t>(ceramic)</a:t>
            </a:r>
            <a:endParaRPr lang="zh-CN" altLang="en-US" sz="1200" dirty="0"/>
          </a:p>
        </p:txBody>
      </p:sp>
      <p:sp>
        <p:nvSpPr>
          <p:cNvPr id="17" name="文本框 16"/>
          <p:cNvSpPr txBox="1"/>
          <p:nvPr/>
        </p:nvSpPr>
        <p:spPr>
          <a:xfrm>
            <a:off x="620917" y="2885393"/>
            <a:ext cx="1268797" cy="276999"/>
          </a:xfrm>
          <a:prstGeom prst="rect">
            <a:avLst/>
          </a:prstGeom>
          <a:noFill/>
        </p:spPr>
        <p:txBody>
          <a:bodyPr wrap="square" rtlCol="0">
            <a:spAutoFit/>
          </a:bodyPr>
          <a:lstStyle/>
          <a:p>
            <a:r>
              <a:rPr lang="en-US" altLang="zh-CN" sz="1200" dirty="0" smtClean="0"/>
              <a:t>HV feedthrough</a:t>
            </a:r>
            <a:endParaRPr lang="zh-CN" altLang="en-US" sz="1200" dirty="0"/>
          </a:p>
        </p:txBody>
      </p:sp>
      <p:cxnSp>
        <p:nvCxnSpPr>
          <p:cNvPr id="18" name="直接连接符 17"/>
          <p:cNvCxnSpPr/>
          <p:nvPr/>
        </p:nvCxnSpPr>
        <p:spPr>
          <a:xfrm>
            <a:off x="775599" y="3141577"/>
            <a:ext cx="9594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1732967" y="3141577"/>
            <a:ext cx="349714" cy="3287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704860" y="2153248"/>
            <a:ext cx="540616" cy="471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245476" y="2624461"/>
            <a:ext cx="1242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2184922" y="2414092"/>
            <a:ext cx="1382154" cy="276999"/>
          </a:xfrm>
          <a:prstGeom prst="rect">
            <a:avLst/>
          </a:prstGeom>
          <a:noFill/>
        </p:spPr>
        <p:txBody>
          <a:bodyPr wrap="square" rtlCol="0">
            <a:spAutoFit/>
          </a:bodyPr>
          <a:lstStyle/>
          <a:p>
            <a:r>
              <a:rPr lang="en-US" altLang="zh-CN" sz="1200" dirty="0" smtClean="0"/>
              <a:t>Cooling water pipe</a:t>
            </a:r>
            <a:endParaRPr lang="zh-CN" altLang="en-US" sz="1200" dirty="0"/>
          </a:p>
        </p:txBody>
      </p:sp>
      <p:sp>
        <p:nvSpPr>
          <p:cNvPr id="24" name="文本框 23"/>
          <p:cNvSpPr txBox="1"/>
          <p:nvPr/>
        </p:nvSpPr>
        <p:spPr>
          <a:xfrm>
            <a:off x="2040538" y="3262715"/>
            <a:ext cx="234640" cy="369332"/>
          </a:xfrm>
          <a:prstGeom prst="rect">
            <a:avLst/>
          </a:prstGeom>
          <a:noFill/>
        </p:spPr>
        <p:txBody>
          <a:bodyPr wrap="square" rtlCol="0">
            <a:spAutoFit/>
          </a:bodyPr>
          <a:lstStyle/>
          <a:p>
            <a:r>
              <a:rPr lang="en-US" altLang="zh-CN" dirty="0" smtClean="0">
                <a:solidFill>
                  <a:schemeClr val="accent1">
                    <a:lumMod val="75000"/>
                  </a:schemeClr>
                </a:solidFill>
              </a:rPr>
              <a:t>+</a:t>
            </a:r>
            <a:endParaRPr lang="zh-CN" altLang="en-US" dirty="0">
              <a:solidFill>
                <a:schemeClr val="accent1">
                  <a:lumMod val="75000"/>
                </a:schemeClr>
              </a:solidFill>
            </a:endParaRPr>
          </a:p>
        </p:txBody>
      </p:sp>
      <p:sp>
        <p:nvSpPr>
          <p:cNvPr id="25" name="文本框 24"/>
          <p:cNvSpPr txBox="1"/>
          <p:nvPr/>
        </p:nvSpPr>
        <p:spPr>
          <a:xfrm>
            <a:off x="2395295" y="2936516"/>
            <a:ext cx="234640" cy="523220"/>
          </a:xfrm>
          <a:prstGeom prst="rect">
            <a:avLst/>
          </a:prstGeom>
          <a:noFill/>
        </p:spPr>
        <p:txBody>
          <a:bodyPr wrap="square" rtlCol="0">
            <a:spAutoFit/>
          </a:bodyPr>
          <a:lstStyle/>
          <a:p>
            <a:r>
              <a:rPr lang="en-US" altLang="zh-CN" sz="2800" dirty="0" smtClean="0">
                <a:solidFill>
                  <a:schemeClr val="accent1">
                    <a:lumMod val="75000"/>
                  </a:schemeClr>
                </a:solidFill>
              </a:rPr>
              <a:t>-</a:t>
            </a:r>
            <a:endParaRPr lang="zh-CN" altLang="en-US" sz="2800" dirty="0">
              <a:solidFill>
                <a:schemeClr val="accent1">
                  <a:lumMod val="75000"/>
                </a:schemeClr>
              </a:solidFill>
            </a:endParaRPr>
          </a:p>
        </p:txBody>
      </p:sp>
      <p:cxnSp>
        <p:nvCxnSpPr>
          <p:cNvPr id="26" name="直接箭头连接符 25"/>
          <p:cNvCxnSpPr/>
          <p:nvPr/>
        </p:nvCxnSpPr>
        <p:spPr>
          <a:xfrm flipV="1">
            <a:off x="3722966" y="3648337"/>
            <a:ext cx="374506" cy="1713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a:off x="3795446" y="3893209"/>
            <a:ext cx="325824" cy="1629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7130572" y="2388854"/>
            <a:ext cx="194796" cy="1641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7130572" y="2548844"/>
            <a:ext cx="186099" cy="882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7306744" y="2543718"/>
            <a:ext cx="9517" cy="4701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154360" y="3023892"/>
            <a:ext cx="304767" cy="17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7223621" y="3095598"/>
            <a:ext cx="154976" cy="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7249951" y="3191892"/>
            <a:ext cx="102315" cy="11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791342" y="5395691"/>
            <a:ext cx="334031" cy="225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121270" y="5627494"/>
            <a:ext cx="11541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4039954" y="5414321"/>
            <a:ext cx="1893324" cy="276999"/>
          </a:xfrm>
          <a:prstGeom prst="rect">
            <a:avLst/>
          </a:prstGeom>
          <a:noFill/>
        </p:spPr>
        <p:txBody>
          <a:bodyPr wrap="square" rtlCol="0">
            <a:spAutoFit/>
          </a:bodyPr>
          <a:lstStyle/>
          <a:p>
            <a:r>
              <a:rPr lang="en-US" altLang="zh-CN" sz="1200" dirty="0" smtClean="0"/>
              <a:t>To vacuum pump</a:t>
            </a:r>
            <a:endParaRPr lang="zh-CN" altLang="en-US" sz="1200" dirty="0"/>
          </a:p>
        </p:txBody>
      </p:sp>
      <p:sp>
        <p:nvSpPr>
          <p:cNvPr id="2" name="矩形 1"/>
          <p:cNvSpPr/>
          <p:nvPr/>
        </p:nvSpPr>
        <p:spPr>
          <a:xfrm>
            <a:off x="554875" y="5725339"/>
            <a:ext cx="5348014" cy="646331"/>
          </a:xfrm>
          <a:prstGeom prst="rect">
            <a:avLst/>
          </a:prstGeom>
        </p:spPr>
        <p:txBody>
          <a:bodyPr wrap="square">
            <a:spAutoFit/>
          </a:bodyPr>
          <a:lstStyle/>
          <a:p>
            <a:pPr marL="285750" lvl="0" indent="-285750" algn="just">
              <a:spcAft>
                <a:spcPts val="0"/>
              </a:spcAft>
              <a:buFont typeface="Arial" panose="020B0604020202020204" pitchFamily="34" charset="0"/>
              <a:buChar char="•"/>
            </a:pPr>
            <a:r>
              <a:rPr lang="en-US" altLang="zh-CN" b="1" kern="100" dirty="0" smtClean="0">
                <a:latin typeface="Calibri" panose="020F0502020204030204" pitchFamily="34" charset="0"/>
                <a:ea typeface="宋体" panose="02010600030101010101" pitchFamily="2" charset="-122"/>
                <a:cs typeface="Times New Roman" panose="02020603050405020304" pitchFamily="18" charset="0"/>
              </a:rPr>
              <a:t>It’s </a:t>
            </a:r>
            <a:r>
              <a:rPr lang="en-US" altLang="zh-CN" b="1" kern="100" dirty="0">
                <a:latin typeface="Calibri" panose="020F0502020204030204" pitchFamily="34" charset="0"/>
                <a:ea typeface="宋体" panose="02010600030101010101" pitchFamily="2" charset="-122"/>
                <a:cs typeface="Times New Roman" panose="02020603050405020304" pitchFamily="18" charset="0"/>
              </a:rPr>
              <a:t>the CEPC DR kicker engineer design, which is very similar to HEPS booster injection kicker.</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26834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Prototype kicker for HEPS BST </a:t>
            </a:r>
            <a:endParaRPr lang="zh-CN" altLang="en-US" dirty="0"/>
          </a:p>
        </p:txBody>
      </p:sp>
      <p:pic>
        <p:nvPicPr>
          <p:cNvPr id="6" name="图片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43663" y="3587759"/>
            <a:ext cx="1701772" cy="2819402"/>
          </a:xfrm>
          <a:prstGeom prst="rect">
            <a:avLst/>
          </a:prstGeom>
        </p:spPr>
      </p:pic>
      <p:pic>
        <p:nvPicPr>
          <p:cNvPr id="7" name="图片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30839" y="3925975"/>
            <a:ext cx="1343302" cy="2327644"/>
          </a:xfrm>
          <a:prstGeom prst="rect">
            <a:avLst/>
          </a:prstGeom>
        </p:spPr>
      </p:pic>
      <p:pic>
        <p:nvPicPr>
          <p:cNvPr id="8" name="图片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3050" y="3938206"/>
            <a:ext cx="1261933" cy="2303181"/>
          </a:xfrm>
          <a:prstGeom prst="rect">
            <a:avLst/>
          </a:prstGeom>
        </p:spPr>
      </p:pic>
      <p:pic>
        <p:nvPicPr>
          <p:cNvPr id="10" name="图片 9"/>
          <p:cNvPicPr/>
          <p:nvPr/>
        </p:nvPicPr>
        <p:blipFill>
          <a:blip r:embed="rId5"/>
          <a:stretch>
            <a:fillRect/>
          </a:stretch>
        </p:blipFill>
        <p:spPr>
          <a:xfrm>
            <a:off x="3919327" y="3454136"/>
            <a:ext cx="2799544" cy="1426180"/>
          </a:xfrm>
          <a:prstGeom prst="rect">
            <a:avLst/>
          </a:prstGeom>
        </p:spPr>
      </p:pic>
      <p:pic>
        <p:nvPicPr>
          <p:cNvPr id="11" name="图片 10"/>
          <p:cNvPicPr>
            <a:picLocks noChangeAspect="1"/>
          </p:cNvPicPr>
          <p:nvPr/>
        </p:nvPicPr>
        <p:blipFill>
          <a:blip r:embed="rId6"/>
          <a:stretch>
            <a:fillRect/>
          </a:stretch>
        </p:blipFill>
        <p:spPr>
          <a:xfrm>
            <a:off x="3919327" y="4994274"/>
            <a:ext cx="2841975" cy="1379973"/>
          </a:xfrm>
          <a:prstGeom prst="rect">
            <a:avLst/>
          </a:prstGeom>
        </p:spPr>
      </p:pic>
      <p:sp>
        <p:nvSpPr>
          <p:cNvPr id="12" name="矩形 11"/>
          <p:cNvSpPr/>
          <p:nvPr/>
        </p:nvSpPr>
        <p:spPr>
          <a:xfrm>
            <a:off x="-349480" y="959529"/>
            <a:ext cx="9361040" cy="1323439"/>
          </a:xfrm>
          <a:prstGeom prst="rect">
            <a:avLst/>
          </a:prstGeom>
        </p:spPr>
        <p:txBody>
          <a:bodyPr wrap="square">
            <a:spAutoFit/>
          </a:bodyPr>
          <a:lstStyle/>
          <a:p>
            <a:pPr marL="714375" lvl="1" indent="-257175">
              <a:buFont typeface="Arial" panose="020B0604020202020204" pitchFamily="34" charset="0"/>
              <a:buChar char="•"/>
            </a:pPr>
            <a:r>
              <a:rPr lang="en-US" altLang="zh-CN" sz="2000" dirty="0" smtClean="0"/>
              <a:t>The latest progress: </a:t>
            </a:r>
            <a:r>
              <a:rPr lang="en-US" altLang="zh-CN" sz="2000" dirty="0"/>
              <a:t>the kicker prototype is pass the vacuum assembling test </a:t>
            </a:r>
            <a:r>
              <a:rPr lang="en-US" altLang="zh-CN" sz="2000" dirty="0" smtClean="0"/>
              <a:t> and the magnetic field measurement </a:t>
            </a:r>
            <a:r>
              <a:rPr lang="en-US" altLang="zh-CN" sz="2000" dirty="0"/>
              <a:t>have </a:t>
            </a:r>
            <a:r>
              <a:rPr lang="en-US" altLang="zh-CN" sz="2000" dirty="0" smtClean="0"/>
              <a:t>completed. </a:t>
            </a:r>
            <a:r>
              <a:rPr lang="en-US" altLang="zh-CN" sz="2000" dirty="0"/>
              <a:t>The field </a:t>
            </a:r>
            <a:r>
              <a:rPr lang="en-US" altLang="zh-CN" sz="2000" dirty="0" smtClean="0"/>
              <a:t>distribute performance </a:t>
            </a:r>
            <a:r>
              <a:rPr lang="en-US" altLang="zh-CN" sz="2000" dirty="0"/>
              <a:t>meet the requirements.</a:t>
            </a:r>
            <a:endParaRPr lang="zh-CN" altLang="zh-CN" sz="2000" dirty="0"/>
          </a:p>
          <a:p>
            <a:pPr marL="714375" lvl="1" indent="-257175">
              <a:buFont typeface="Arial" panose="020B0604020202020204" pitchFamily="34" charset="0"/>
              <a:buChar char="•"/>
            </a:pPr>
            <a:endParaRPr lang="en-US" altLang="zh-CN" sz="2000" dirty="0"/>
          </a:p>
        </p:txBody>
      </p:sp>
      <p:pic>
        <p:nvPicPr>
          <p:cNvPr id="13" name="图片 12">
            <a:extLst>
              <a:ext uri="{FF2B5EF4-FFF2-40B4-BE49-F238E27FC236}">
                <a16:creationId xmlns="" xmlns:a16="http://schemas.microsoft.com/office/drawing/2014/main" id="{94AFA3B3-DFD4-4FD1-A9AD-355F7DEC1A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0" y="1916832"/>
            <a:ext cx="3216437" cy="1480325"/>
          </a:xfrm>
          <a:prstGeom prst="rect">
            <a:avLst/>
          </a:prstGeom>
        </p:spPr>
      </p:pic>
      <p:pic>
        <p:nvPicPr>
          <p:cNvPr id="14" name="图片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0935" y="1916832"/>
            <a:ext cx="3005979" cy="1757546"/>
          </a:xfrm>
          <a:prstGeom prst="rect">
            <a:avLst/>
          </a:prstGeom>
        </p:spPr>
      </p:pic>
    </p:spTree>
    <p:extLst>
      <p:ext uri="{BB962C8B-B14F-4D97-AF65-F5344CB8AC3E}">
        <p14:creationId xmlns:p14="http://schemas.microsoft.com/office/powerpoint/2010/main" val="612862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200" dirty="0" smtClean="0"/>
              <a:t>250ns-fast kicker </a:t>
            </a:r>
            <a:r>
              <a:rPr lang="en-US" altLang="zh-CN" sz="3200" dirty="0" err="1" smtClean="0"/>
              <a:t>pulser</a:t>
            </a:r>
            <a:r>
              <a:rPr lang="en-US" altLang="zh-CN" sz="3200" dirty="0" smtClean="0"/>
              <a:t> design</a:t>
            </a:r>
            <a:endParaRPr lang="zh-CN" altLang="en-US" sz="3200" dirty="0"/>
          </a:p>
        </p:txBody>
      </p:sp>
      <p:sp>
        <p:nvSpPr>
          <p:cNvPr id="22" name="矩形 21"/>
          <p:cNvSpPr/>
          <p:nvPr/>
        </p:nvSpPr>
        <p:spPr>
          <a:xfrm>
            <a:off x="258982" y="1038466"/>
            <a:ext cx="6048672" cy="2169825"/>
          </a:xfrm>
          <a:prstGeom prst="rect">
            <a:avLst/>
          </a:prstGeom>
        </p:spPr>
        <p:txBody>
          <a:bodyPr wrap="square">
            <a:spAutoFit/>
          </a:bodyPr>
          <a:lstStyle/>
          <a:p>
            <a:pPr marL="182880" indent="-182880">
              <a:lnSpc>
                <a:spcPct val="150000"/>
              </a:lnSpc>
              <a:buSzPct val="60000"/>
              <a:buFont typeface="Wingdings" panose="05000000000000000000" pitchFamily="2" charset="2"/>
              <a:buChar char="l"/>
            </a:pPr>
            <a:r>
              <a:rPr lang="en-US" altLang="zh-CN" dirty="0" smtClean="0">
                <a:solidFill>
                  <a:srgbClr val="000099"/>
                </a:solidFill>
              </a:rPr>
              <a:t>Scheme: 20-stage inductive adder based on </a:t>
            </a:r>
            <a:r>
              <a:rPr lang="en-US" altLang="zh-CN" dirty="0" err="1" smtClean="0">
                <a:solidFill>
                  <a:srgbClr val="000099"/>
                </a:solidFill>
              </a:rPr>
              <a:t>SiC</a:t>
            </a:r>
            <a:r>
              <a:rPr lang="en-US" altLang="zh-CN" dirty="0" smtClean="0">
                <a:solidFill>
                  <a:srgbClr val="000099"/>
                </a:solidFill>
              </a:rPr>
              <a:t>-MOSFETs. </a:t>
            </a:r>
          </a:p>
          <a:p>
            <a:pPr marL="182880" indent="-182880">
              <a:lnSpc>
                <a:spcPct val="150000"/>
              </a:lnSpc>
              <a:buSzPct val="60000"/>
              <a:buFont typeface="Wingdings" panose="05000000000000000000" pitchFamily="2" charset="2"/>
              <a:buChar char="l"/>
            </a:pPr>
            <a:r>
              <a:rPr lang="en-US" altLang="zh-CN" dirty="0" smtClean="0">
                <a:solidFill>
                  <a:srgbClr val="000099"/>
                </a:solidFill>
              </a:rPr>
              <a:t>The co-axial transformer is configured as bipolar output. </a:t>
            </a:r>
          </a:p>
          <a:p>
            <a:pPr marL="182880" indent="-182880">
              <a:lnSpc>
                <a:spcPct val="150000"/>
              </a:lnSpc>
              <a:buSzPct val="60000"/>
              <a:buFont typeface="Wingdings" panose="05000000000000000000" pitchFamily="2" charset="2"/>
              <a:buChar char="l"/>
            </a:pPr>
            <a:r>
              <a:rPr lang="en-US" altLang="zh-CN" dirty="0">
                <a:solidFill>
                  <a:srgbClr val="000099"/>
                </a:solidFill>
              </a:rPr>
              <a:t>The </a:t>
            </a:r>
            <a:r>
              <a:rPr lang="en-US" altLang="zh-CN" dirty="0" err="1">
                <a:solidFill>
                  <a:srgbClr val="000099"/>
                </a:solidFill>
              </a:rPr>
              <a:t>pulser</a:t>
            </a:r>
            <a:r>
              <a:rPr lang="en-US" altLang="zh-CN" dirty="0">
                <a:solidFill>
                  <a:srgbClr val="000099"/>
                </a:solidFill>
              </a:rPr>
              <a:t> is located outside </a:t>
            </a:r>
            <a:r>
              <a:rPr lang="en-US" altLang="zh-CN" dirty="0" smtClean="0">
                <a:solidFill>
                  <a:srgbClr val="000099"/>
                </a:solidFill>
              </a:rPr>
              <a:t>tunnel </a:t>
            </a:r>
            <a:r>
              <a:rPr lang="en-US" altLang="zh-CN" dirty="0">
                <a:solidFill>
                  <a:srgbClr val="000099"/>
                </a:solidFill>
              </a:rPr>
              <a:t>and 10 </a:t>
            </a:r>
            <a:r>
              <a:rPr lang="en-US" altLang="zh-CN" dirty="0" smtClean="0">
                <a:solidFill>
                  <a:srgbClr val="000099"/>
                </a:solidFill>
              </a:rPr>
              <a:t>50</a:t>
            </a:r>
            <a:r>
              <a:rPr lang="el-GR" altLang="zh-CN" dirty="0">
                <a:solidFill>
                  <a:srgbClr val="000099"/>
                </a:solidFill>
              </a:rPr>
              <a:t> Ω </a:t>
            </a:r>
            <a:r>
              <a:rPr lang="en-US" altLang="zh-CN" dirty="0" smtClean="0">
                <a:solidFill>
                  <a:srgbClr val="000099"/>
                </a:solidFill>
              </a:rPr>
              <a:t>cables with length more than 30m are </a:t>
            </a:r>
            <a:r>
              <a:rPr lang="en-US" altLang="zh-CN" dirty="0">
                <a:solidFill>
                  <a:srgbClr val="000099"/>
                </a:solidFill>
              </a:rPr>
              <a:t>applied to connect </a:t>
            </a:r>
            <a:r>
              <a:rPr lang="en-US" altLang="zh-CN" dirty="0" smtClean="0">
                <a:solidFill>
                  <a:srgbClr val="000099"/>
                </a:solidFill>
              </a:rPr>
              <a:t> with kicker</a:t>
            </a:r>
            <a:r>
              <a:rPr lang="en-US" altLang="zh-CN" dirty="0">
                <a:solidFill>
                  <a:srgbClr val="000099"/>
                </a:solidFill>
              </a:rPr>
              <a:t>. </a:t>
            </a:r>
            <a:endParaRPr lang="en-US" altLang="zh-CN" dirty="0" smtClean="0">
              <a:solidFill>
                <a:srgbClr val="000099"/>
              </a:solidFill>
            </a:endParaRPr>
          </a:p>
          <a:p>
            <a:pPr marL="182880" indent="-182880">
              <a:lnSpc>
                <a:spcPct val="150000"/>
              </a:lnSpc>
              <a:buSzPct val="60000"/>
              <a:buFont typeface="Wingdings" panose="05000000000000000000" pitchFamily="2" charset="2"/>
              <a:buChar char="l"/>
            </a:pPr>
            <a:r>
              <a:rPr lang="en-US" altLang="zh-CN" dirty="0" smtClean="0">
                <a:solidFill>
                  <a:srgbClr val="000099"/>
                </a:solidFill>
              </a:rPr>
              <a:t>Matching terminal resistor is 10</a:t>
            </a:r>
            <a:r>
              <a:rPr lang="el-GR" altLang="zh-CN" dirty="0" smtClean="0">
                <a:solidFill>
                  <a:srgbClr val="000099"/>
                </a:solidFill>
              </a:rPr>
              <a:t>Ω</a:t>
            </a:r>
            <a:r>
              <a:rPr lang="en-US" altLang="zh-CN" dirty="0" smtClean="0">
                <a:solidFill>
                  <a:srgbClr val="000099"/>
                </a:solidFill>
              </a:rPr>
              <a:t>.</a:t>
            </a:r>
            <a:endParaRPr lang="en-US" altLang="zh-CN" dirty="0">
              <a:solidFill>
                <a:srgbClr val="000099"/>
              </a:solidFill>
            </a:endParaRPr>
          </a:p>
        </p:txBody>
      </p:sp>
      <p:sp>
        <p:nvSpPr>
          <p:cNvPr id="26" name="文本框 25"/>
          <p:cNvSpPr txBox="1"/>
          <p:nvPr/>
        </p:nvSpPr>
        <p:spPr>
          <a:xfrm>
            <a:off x="5840405" y="6087563"/>
            <a:ext cx="2579131" cy="369332"/>
          </a:xfrm>
          <a:prstGeom prst="rect">
            <a:avLst/>
          </a:prstGeom>
          <a:noFill/>
        </p:spPr>
        <p:txBody>
          <a:bodyPr wrap="square" rtlCol="0">
            <a:spAutoFit/>
          </a:bodyPr>
          <a:lstStyle/>
          <a:p>
            <a:r>
              <a:rPr lang="en-US" altLang="zh-CN" dirty="0" smtClean="0"/>
              <a:t>20-stage inductive  adder</a:t>
            </a:r>
            <a:endParaRPr lang="zh-CN" altLang="en-US" dirty="0"/>
          </a:p>
        </p:txBody>
      </p:sp>
      <p:pic>
        <p:nvPicPr>
          <p:cNvPr id="2" name="图片 1"/>
          <p:cNvPicPr>
            <a:picLocks noChangeAspect="1"/>
          </p:cNvPicPr>
          <p:nvPr/>
        </p:nvPicPr>
        <p:blipFill>
          <a:blip r:embed="rId2"/>
          <a:stretch>
            <a:fillRect/>
          </a:stretch>
        </p:blipFill>
        <p:spPr>
          <a:xfrm>
            <a:off x="7666899" y="1029611"/>
            <a:ext cx="988020" cy="1028853"/>
          </a:xfrm>
          <a:prstGeom prst="rect">
            <a:avLst/>
          </a:prstGeom>
        </p:spPr>
      </p:pic>
      <p:pic>
        <p:nvPicPr>
          <p:cNvPr id="4" name="图片 3"/>
          <p:cNvPicPr>
            <a:picLocks noChangeAspect="1"/>
          </p:cNvPicPr>
          <p:nvPr/>
        </p:nvPicPr>
        <p:blipFill>
          <a:blip r:embed="rId3"/>
          <a:stretch>
            <a:fillRect/>
          </a:stretch>
        </p:blipFill>
        <p:spPr>
          <a:xfrm>
            <a:off x="6377334" y="1007090"/>
            <a:ext cx="1262468" cy="1037063"/>
          </a:xfrm>
          <a:prstGeom prst="rect">
            <a:avLst/>
          </a:prstGeom>
        </p:spPr>
      </p:pic>
      <p:pic>
        <p:nvPicPr>
          <p:cNvPr id="23" name="图片 22"/>
          <p:cNvPicPr>
            <a:picLocks noChangeAspect="1"/>
          </p:cNvPicPr>
          <p:nvPr/>
        </p:nvPicPr>
        <p:blipFill>
          <a:blip r:embed="rId4"/>
          <a:stretch>
            <a:fillRect/>
          </a:stretch>
        </p:blipFill>
        <p:spPr>
          <a:xfrm>
            <a:off x="4665960" y="2976397"/>
            <a:ext cx="2570335" cy="1407518"/>
          </a:xfrm>
          <a:prstGeom prst="rect">
            <a:avLst/>
          </a:prstGeom>
        </p:spPr>
      </p:pic>
      <p:pic>
        <p:nvPicPr>
          <p:cNvPr id="24" name="图片 23"/>
          <p:cNvPicPr>
            <a:picLocks noChangeAspect="1"/>
          </p:cNvPicPr>
          <p:nvPr/>
        </p:nvPicPr>
        <p:blipFill>
          <a:blip r:embed="rId5"/>
          <a:stretch>
            <a:fillRect/>
          </a:stretch>
        </p:blipFill>
        <p:spPr>
          <a:xfrm>
            <a:off x="4659319" y="4533504"/>
            <a:ext cx="2349249" cy="1534018"/>
          </a:xfrm>
          <a:prstGeom prst="rect">
            <a:avLst/>
          </a:prstGeom>
        </p:spPr>
      </p:pic>
      <p:pic>
        <p:nvPicPr>
          <p:cNvPr id="6" name="图片 5"/>
          <p:cNvPicPr>
            <a:picLocks noChangeAspect="1"/>
          </p:cNvPicPr>
          <p:nvPr/>
        </p:nvPicPr>
        <p:blipFill>
          <a:blip r:embed="rId6"/>
          <a:stretch>
            <a:fillRect/>
          </a:stretch>
        </p:blipFill>
        <p:spPr>
          <a:xfrm>
            <a:off x="107504" y="3477830"/>
            <a:ext cx="4558457" cy="2369067"/>
          </a:xfrm>
          <a:prstGeom prst="rect">
            <a:avLst/>
          </a:prstGeom>
        </p:spPr>
      </p:pic>
      <p:pic>
        <p:nvPicPr>
          <p:cNvPr id="10" name="图片 9"/>
          <p:cNvPicPr>
            <a:picLocks noChangeAspect="1"/>
          </p:cNvPicPr>
          <p:nvPr/>
        </p:nvPicPr>
        <p:blipFill>
          <a:blip r:embed="rId7"/>
          <a:stretch>
            <a:fillRect/>
          </a:stretch>
        </p:blipFill>
        <p:spPr>
          <a:xfrm>
            <a:off x="7129971" y="3353194"/>
            <a:ext cx="1993063" cy="2438249"/>
          </a:xfrm>
          <a:prstGeom prst="rect">
            <a:avLst/>
          </a:prstGeom>
        </p:spPr>
      </p:pic>
    </p:spTree>
    <p:extLst>
      <p:ext uri="{BB962C8B-B14F-4D97-AF65-F5344CB8AC3E}">
        <p14:creationId xmlns:p14="http://schemas.microsoft.com/office/powerpoint/2010/main" val="1211855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err="1" smtClean="0"/>
              <a:t>Pulser</a:t>
            </a:r>
            <a:r>
              <a:rPr lang="en-US" altLang="zh-CN" dirty="0" smtClean="0"/>
              <a:t> prototype for HEPS</a:t>
            </a:r>
            <a:endParaRPr lang="zh-CN" altLang="en-US" dirty="0"/>
          </a:p>
        </p:txBody>
      </p:sp>
      <p:pic>
        <p:nvPicPr>
          <p:cNvPr id="4" name="图片 3"/>
          <p:cNvPicPr>
            <a:picLocks noChangeAspect="1"/>
          </p:cNvPicPr>
          <p:nvPr/>
        </p:nvPicPr>
        <p:blipFill>
          <a:blip r:embed="rId2"/>
          <a:stretch>
            <a:fillRect/>
          </a:stretch>
        </p:blipFill>
        <p:spPr>
          <a:xfrm>
            <a:off x="107504" y="1969772"/>
            <a:ext cx="2298318" cy="1979325"/>
          </a:xfrm>
          <a:prstGeom prst="rect">
            <a:avLst/>
          </a:prstGeom>
        </p:spPr>
      </p:pic>
      <p:pic>
        <p:nvPicPr>
          <p:cNvPr id="9" name="图片 8">
            <a:extLst>
              <a:ext uri="{FF2B5EF4-FFF2-40B4-BE49-F238E27FC236}">
                <a16:creationId xmlns:a16="http://schemas.microsoft.com/office/drawing/2014/main" xmlns="" id="{FE510025-3645-4495-89B0-2D0C5E222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3" y="4338481"/>
            <a:ext cx="2630510" cy="197288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1404" y="1977277"/>
            <a:ext cx="1375787" cy="1834382"/>
          </a:xfrm>
          <a:prstGeom prst="rect">
            <a:avLst/>
          </a:prstGeom>
        </p:spPr>
      </p:pic>
      <p:sp>
        <p:nvSpPr>
          <p:cNvPr id="2" name="矩形 1"/>
          <p:cNvSpPr/>
          <p:nvPr/>
        </p:nvSpPr>
        <p:spPr>
          <a:xfrm>
            <a:off x="496528" y="935680"/>
            <a:ext cx="8323944" cy="646331"/>
          </a:xfrm>
          <a:prstGeom prst="rect">
            <a:avLst/>
          </a:prstGeom>
        </p:spPr>
        <p:txBody>
          <a:bodyPr wrap="square">
            <a:spAutoFit/>
          </a:bodyPr>
          <a:lstStyle/>
          <a:p>
            <a:pPr marL="285750" indent="-285750">
              <a:buFont typeface="Arial" panose="020B0604020202020204" pitchFamily="34" charset="0"/>
              <a:buChar char="•"/>
            </a:pPr>
            <a:r>
              <a:rPr lang="en-US" altLang="zh-CN" dirty="0" smtClean="0"/>
              <a:t>Progress</a:t>
            </a:r>
            <a:r>
              <a:rPr lang="zh-CN" altLang="en-US" dirty="0" smtClean="0"/>
              <a:t>：</a:t>
            </a:r>
            <a:r>
              <a:rPr lang="en-US" altLang="zh-CN" dirty="0" smtClean="0"/>
              <a:t>Single stage and double stages full power test has been completed</a:t>
            </a:r>
            <a:r>
              <a:rPr lang="zh-CN" altLang="en-US" dirty="0" smtClean="0"/>
              <a:t>（</a:t>
            </a:r>
            <a:r>
              <a:rPr lang="en-US" altLang="zh-CN" dirty="0"/>
              <a:t>1400V into </a:t>
            </a:r>
            <a:r>
              <a:rPr lang="en-US" altLang="zh-CN" dirty="0" smtClean="0"/>
              <a:t>0.5</a:t>
            </a:r>
            <a:r>
              <a:rPr lang="el-GR" altLang="zh-CN" dirty="0" smtClean="0"/>
              <a:t>Ω</a:t>
            </a:r>
            <a:r>
              <a:rPr lang="zh-CN" altLang="en-US" dirty="0" smtClean="0"/>
              <a:t>）</a:t>
            </a:r>
            <a:endParaRPr lang="en-US" altLang="zh-CN" dirty="0"/>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2732" y="1977277"/>
            <a:ext cx="2078672" cy="1834382"/>
          </a:xfrm>
          <a:prstGeom prst="rect">
            <a:avLst/>
          </a:prstGeom>
        </p:spPr>
      </p:pic>
      <p:sp>
        <p:nvSpPr>
          <p:cNvPr id="14" name="文本框 13"/>
          <p:cNvSpPr txBox="1"/>
          <p:nvPr/>
        </p:nvSpPr>
        <p:spPr>
          <a:xfrm>
            <a:off x="251520" y="6059693"/>
            <a:ext cx="1501187" cy="276999"/>
          </a:xfrm>
          <a:prstGeom prst="rect">
            <a:avLst/>
          </a:prstGeom>
          <a:noFill/>
        </p:spPr>
        <p:txBody>
          <a:bodyPr wrap="square" rtlCol="0">
            <a:spAutoFit/>
          </a:bodyPr>
          <a:lstStyle/>
          <a:p>
            <a:r>
              <a:rPr lang="en-US" altLang="zh-CN" sz="1200" dirty="0" smtClean="0">
                <a:solidFill>
                  <a:srgbClr val="00FF00"/>
                </a:solidFill>
              </a:rPr>
              <a:t>Final version</a:t>
            </a:r>
            <a:endParaRPr lang="zh-CN" altLang="en-US" sz="1200" dirty="0">
              <a:solidFill>
                <a:srgbClr val="00FF00"/>
              </a:solidFill>
            </a:endParaRPr>
          </a:p>
        </p:txBody>
      </p:sp>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12037" r="8814"/>
          <a:stretch/>
        </p:blipFill>
        <p:spPr>
          <a:xfrm>
            <a:off x="2411760" y="1969772"/>
            <a:ext cx="3106400" cy="1841887"/>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20554"/>
          <a:stretch/>
        </p:blipFill>
        <p:spPr>
          <a:xfrm>
            <a:off x="5524863" y="4393278"/>
            <a:ext cx="1100678" cy="1863288"/>
          </a:xfrm>
          <a:prstGeom prst="rect">
            <a:avLst/>
          </a:prstGeom>
        </p:spPr>
      </p:pic>
      <p:pic>
        <p:nvPicPr>
          <p:cNvPr id="18" name="图片 17"/>
          <p:cNvPicPr>
            <a:picLocks noChangeAspect="1"/>
          </p:cNvPicPr>
          <p:nvPr/>
        </p:nvPicPr>
        <p:blipFill rotWithShape="1">
          <a:blip r:embed="rId8" cstate="print">
            <a:extLst>
              <a:ext uri="{28A0092B-C50C-407E-A947-70E740481C1C}">
                <a14:useLocalDpi xmlns:a14="http://schemas.microsoft.com/office/drawing/2010/main" val="0"/>
              </a:ext>
            </a:extLst>
          </a:blip>
          <a:srcRect l="6602" r="9448" b="10286"/>
          <a:stretch/>
        </p:blipFill>
        <p:spPr>
          <a:xfrm>
            <a:off x="6677303" y="4665607"/>
            <a:ext cx="2427180" cy="1217284"/>
          </a:xfrm>
          <a:prstGeom prst="rect">
            <a:avLst/>
          </a:prstGeom>
        </p:spPr>
      </p:pic>
      <p:sp>
        <p:nvSpPr>
          <p:cNvPr id="19" name="文本框 18"/>
          <p:cNvSpPr txBox="1"/>
          <p:nvPr/>
        </p:nvSpPr>
        <p:spPr>
          <a:xfrm>
            <a:off x="6612068" y="5866669"/>
            <a:ext cx="2695272" cy="369332"/>
          </a:xfrm>
          <a:prstGeom prst="rect">
            <a:avLst/>
          </a:prstGeom>
          <a:noFill/>
        </p:spPr>
        <p:txBody>
          <a:bodyPr wrap="square" rtlCol="0">
            <a:spAutoFit/>
          </a:bodyPr>
          <a:lstStyle/>
          <a:p>
            <a:r>
              <a:rPr lang="en-US" altLang="zh-CN" dirty="0" smtClean="0">
                <a:solidFill>
                  <a:srgbClr val="00FF00"/>
                </a:solidFill>
              </a:rPr>
              <a:t>Mass production and test </a:t>
            </a:r>
            <a:endParaRPr lang="zh-CN" altLang="en-US" dirty="0">
              <a:solidFill>
                <a:srgbClr val="00FF00"/>
              </a:solidFill>
            </a:endParaRPr>
          </a:p>
        </p:txBody>
      </p:sp>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3640" y="4230794"/>
            <a:ext cx="2782548" cy="2086911"/>
          </a:xfrm>
          <a:prstGeom prst="rect">
            <a:avLst/>
          </a:prstGeom>
        </p:spPr>
      </p:pic>
    </p:spTree>
    <p:extLst>
      <p:ext uri="{BB962C8B-B14F-4D97-AF65-F5344CB8AC3E}">
        <p14:creationId xmlns:p14="http://schemas.microsoft.com/office/powerpoint/2010/main" val="2066397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err="1"/>
              <a:t>Pulser</a:t>
            </a:r>
            <a:r>
              <a:rPr lang="en-US" altLang="zh-CN" dirty="0"/>
              <a:t> prototype for HEPS</a:t>
            </a:r>
            <a:endParaRPr lang="zh-CN" altLang="en-US" dirty="0"/>
          </a:p>
        </p:txBody>
      </p:sp>
      <p:pic>
        <p:nvPicPr>
          <p:cNvPr id="5" name="图片 4"/>
          <p:cNvPicPr/>
          <p:nvPr/>
        </p:nvPicPr>
        <p:blipFill>
          <a:blip r:embed="rId2" cstate="print">
            <a:extLst>
              <a:ext uri="{28A0092B-C50C-407E-A947-70E740481C1C}">
                <a14:useLocalDpi xmlns:a14="http://schemas.microsoft.com/office/drawing/2010/main" val="0"/>
              </a:ext>
            </a:extLst>
          </a:blip>
          <a:stretch>
            <a:fillRect/>
          </a:stretch>
        </p:blipFill>
        <p:spPr>
          <a:xfrm>
            <a:off x="107504" y="3775520"/>
            <a:ext cx="3285591" cy="2464668"/>
          </a:xfrm>
          <a:prstGeom prst="rect">
            <a:avLst/>
          </a:prstGeom>
        </p:spPr>
      </p:pic>
      <p:pic>
        <p:nvPicPr>
          <p:cNvPr id="6" name="图片 5"/>
          <p:cNvPicPr/>
          <p:nvPr/>
        </p:nvPicPr>
        <p:blipFill>
          <a:blip r:embed="rId3" cstate="print">
            <a:extLst>
              <a:ext uri="{28A0092B-C50C-407E-A947-70E740481C1C}">
                <a14:useLocalDpi xmlns:a14="http://schemas.microsoft.com/office/drawing/2010/main" val="0"/>
              </a:ext>
            </a:extLst>
          </a:blip>
          <a:stretch>
            <a:fillRect/>
          </a:stretch>
        </p:blipFill>
        <p:spPr>
          <a:xfrm>
            <a:off x="3472867" y="3775519"/>
            <a:ext cx="2016225" cy="2464669"/>
          </a:xfrm>
          <a:prstGeom prst="rect">
            <a:avLst/>
          </a:prstGeom>
        </p:spPr>
      </p:pic>
      <p:pic>
        <p:nvPicPr>
          <p:cNvPr id="7" name="图片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1640" y="3645024"/>
            <a:ext cx="3553938" cy="2664296"/>
          </a:xfrm>
          <a:prstGeom prst="rect">
            <a:avLst/>
          </a:prstGeom>
          <a:noFill/>
          <a:ln>
            <a:noFill/>
          </a:ln>
        </p:spPr>
      </p:pic>
      <p:sp>
        <p:nvSpPr>
          <p:cNvPr id="8" name="矩形 7"/>
          <p:cNvSpPr/>
          <p:nvPr/>
        </p:nvSpPr>
        <p:spPr>
          <a:xfrm>
            <a:off x="323528" y="1196752"/>
            <a:ext cx="8424936" cy="2031325"/>
          </a:xfrm>
          <a:prstGeom prst="rect">
            <a:avLst/>
          </a:prstGeom>
        </p:spPr>
        <p:txBody>
          <a:bodyPr wrap="square">
            <a:spAutoFit/>
          </a:bodyPr>
          <a:lstStyle/>
          <a:p>
            <a:pPr marL="285750" indent="-285750" algn="just">
              <a:buFont typeface="Arial" panose="020B0604020202020204" pitchFamily="34" charset="0"/>
              <a:buChar char="•"/>
            </a:pPr>
            <a:r>
              <a:rPr lang="en-US" altLang="zh-CN" dirty="0" smtClean="0"/>
              <a:t>Latest Progress</a:t>
            </a:r>
            <a:r>
              <a:rPr lang="zh-CN" altLang="en-US" dirty="0" smtClean="0"/>
              <a:t>：</a:t>
            </a:r>
            <a:r>
              <a:rPr lang="en-US" altLang="zh-CN" dirty="0" smtClean="0"/>
              <a:t>18-stage inductive  adder was tested</a:t>
            </a:r>
            <a:r>
              <a:rPr lang="zh-CN" altLang="en-US" dirty="0" smtClean="0"/>
              <a:t>（</a:t>
            </a:r>
            <a:r>
              <a:rPr lang="en-US" altLang="zh-CN" dirty="0" smtClean="0"/>
              <a:t>DC HV=800V, output pulse voltage is 14.2kV </a:t>
            </a:r>
            <a:r>
              <a:rPr lang="en-US" altLang="zh-CN" dirty="0"/>
              <a:t>into </a:t>
            </a:r>
            <a:r>
              <a:rPr lang="en-US" altLang="zh-CN" dirty="0" smtClean="0"/>
              <a:t>10</a:t>
            </a:r>
            <a:r>
              <a:rPr lang="el-GR" altLang="zh-CN" dirty="0" smtClean="0"/>
              <a:t>Ω</a:t>
            </a:r>
            <a:r>
              <a:rPr lang="zh-CN" altLang="en-US" dirty="0" smtClean="0"/>
              <a:t>）</a:t>
            </a:r>
            <a:r>
              <a:rPr lang="en-US" altLang="zh-CN" dirty="0" smtClean="0"/>
              <a:t>. </a:t>
            </a:r>
            <a:endParaRPr lang="en-US" altLang="zh-CN" dirty="0"/>
          </a:p>
          <a:p>
            <a:pPr marL="285750" indent="-285750" algn="just">
              <a:buFont typeface="Arial" panose="020B0604020202020204" pitchFamily="34" charset="0"/>
              <a:buChar char="•"/>
            </a:pPr>
            <a:r>
              <a:rPr lang="en-US" altLang="zh-CN" dirty="0" smtClean="0"/>
              <a:t>Due </a:t>
            </a:r>
            <a:r>
              <a:rPr lang="en-US" altLang="zh-CN" dirty="0"/>
              <a:t>to the existence of parasitic inductance outside </a:t>
            </a:r>
            <a:r>
              <a:rPr lang="en-US" altLang="zh-CN" dirty="0" smtClean="0"/>
              <a:t>the adder, a </a:t>
            </a:r>
            <a:r>
              <a:rPr lang="en-US" altLang="zh-CN" dirty="0"/>
              <a:t>reverse voltage spike with high amplitude will be induced at the tail of the pulse when MOSFET is turned off, which must be suppressed by the reverse peak absorption circuit composed of high-speed diodes, Otherwise, MOSFET overvoltage breakdown will be caused.</a:t>
            </a:r>
          </a:p>
        </p:txBody>
      </p:sp>
      <p:sp>
        <p:nvSpPr>
          <p:cNvPr id="9" name="椭圆 8"/>
          <p:cNvSpPr/>
          <p:nvPr/>
        </p:nvSpPr>
        <p:spPr>
          <a:xfrm>
            <a:off x="6660232" y="3645024"/>
            <a:ext cx="1224136"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684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a:xfrm>
            <a:off x="0" y="1329892"/>
            <a:ext cx="7884368" cy="1912071"/>
          </a:xfrm>
        </p:spPr>
        <p:txBody>
          <a:bodyPr>
            <a:normAutofit/>
          </a:bodyPr>
          <a:lstStyle/>
          <a:p>
            <a:pPr>
              <a:lnSpc>
                <a:spcPts val="1400"/>
              </a:lnSpc>
            </a:pPr>
            <a:r>
              <a:rPr lang="en-US" altLang="zh-CN" dirty="0"/>
              <a:t>Ferrite core </a:t>
            </a:r>
            <a:r>
              <a:rPr lang="en-US" altLang="zh-CN" dirty="0" smtClean="0"/>
              <a:t>kicker magnet</a:t>
            </a:r>
            <a:endParaRPr lang="zh-CN" altLang="en-US" dirty="0"/>
          </a:p>
        </p:txBody>
      </p:sp>
    </p:spTree>
    <p:extLst>
      <p:ext uri="{BB962C8B-B14F-4D97-AF65-F5344CB8AC3E}">
        <p14:creationId xmlns:p14="http://schemas.microsoft.com/office/powerpoint/2010/main" val="9833974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200" dirty="0" smtClean="0"/>
              <a:t>BST EXT kicker design parameters </a:t>
            </a:r>
            <a:endParaRPr lang="zh-CN" altLang="en-US" sz="3200" dirty="0"/>
          </a:p>
        </p:txBody>
      </p:sp>
      <p:graphicFrame>
        <p:nvGraphicFramePr>
          <p:cNvPr id="4" name="内容占位符 3"/>
          <p:cNvGraphicFramePr>
            <a:graphicFrameLocks/>
          </p:cNvGraphicFramePr>
          <p:nvPr>
            <p:extLst>
              <p:ext uri="{D42A27DB-BD31-4B8C-83A1-F6EECF244321}">
                <p14:modId xmlns:p14="http://schemas.microsoft.com/office/powerpoint/2010/main" val="3000692807"/>
              </p:ext>
            </p:extLst>
          </p:nvPr>
        </p:nvGraphicFramePr>
        <p:xfrm>
          <a:off x="107504" y="951250"/>
          <a:ext cx="8948174" cy="4782006"/>
        </p:xfrm>
        <a:graphic>
          <a:graphicData uri="http://schemas.openxmlformats.org/drawingml/2006/table">
            <a:tbl>
              <a:tblPr firstRow="1" firstCol="1" bandRow="1">
                <a:tableStyleId>{0660B408-B3CF-4A94-85FC-2B1E0A45F4A2}</a:tableStyleId>
              </a:tblPr>
              <a:tblGrid>
                <a:gridCol w="3528392">
                  <a:extLst>
                    <a:ext uri="{9D8B030D-6E8A-4147-A177-3AD203B41FA5}">
                      <a16:colId xmlns="" xmlns:a16="http://schemas.microsoft.com/office/drawing/2014/main" val="20000"/>
                    </a:ext>
                  </a:extLst>
                </a:gridCol>
                <a:gridCol w="720080"/>
                <a:gridCol w="2440038">
                  <a:extLst>
                    <a:ext uri="{9D8B030D-6E8A-4147-A177-3AD203B41FA5}">
                      <a16:colId xmlns="" xmlns:a16="http://schemas.microsoft.com/office/drawing/2014/main" val="20001"/>
                    </a:ext>
                  </a:extLst>
                </a:gridCol>
                <a:gridCol w="2259664"/>
              </a:tblGrid>
              <a:tr h="465760">
                <a:tc>
                  <a:txBody>
                    <a:bodyPr/>
                    <a:lstStyle/>
                    <a:p>
                      <a:pPr algn="ctr">
                        <a:spcAft>
                          <a:spcPts val="0"/>
                        </a:spcAft>
                      </a:pPr>
                      <a:r>
                        <a:rPr lang="en-US" altLang="zh-CN" sz="1600" b="1" kern="100" dirty="0">
                          <a:solidFill>
                            <a:schemeClr val="lt1"/>
                          </a:solidFill>
                          <a:effectLst/>
                          <a:latin typeface="+mj-lt"/>
                          <a:ea typeface="+mn-ea"/>
                          <a:cs typeface="+mn-cs"/>
                        </a:rPr>
                        <a:t>parameter</a:t>
                      </a:r>
                      <a:endParaRPr lang="zh-CN" sz="1600" b="1"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b="1" kern="100" dirty="0">
                          <a:solidFill>
                            <a:schemeClr val="lt1"/>
                          </a:solidFill>
                          <a:effectLst/>
                          <a:latin typeface="+mj-lt"/>
                          <a:ea typeface="+mn-ea"/>
                          <a:cs typeface="+mn-cs"/>
                        </a:rPr>
                        <a:t>Unit</a:t>
                      </a:r>
                      <a:endParaRPr lang="zh-CN" sz="1600" b="1"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b="1" kern="100" dirty="0" smtClean="0">
                          <a:solidFill>
                            <a:schemeClr val="lt1"/>
                          </a:solidFill>
                          <a:effectLst/>
                          <a:latin typeface="+mj-lt"/>
                          <a:ea typeface="+mn-ea"/>
                          <a:cs typeface="+mn-cs"/>
                        </a:rPr>
                        <a:t>BST-EXT-</a:t>
                      </a:r>
                      <a:r>
                        <a:rPr lang="en-US" altLang="zh-CN" sz="1600" b="1" kern="100" baseline="0" dirty="0" smtClean="0">
                          <a:solidFill>
                            <a:schemeClr val="lt1"/>
                          </a:solidFill>
                          <a:effectLst/>
                          <a:latin typeface="+mj-lt"/>
                          <a:ea typeface="+mn-ea"/>
                          <a:cs typeface="+mn-cs"/>
                        </a:rPr>
                        <a:t>kicker1</a:t>
                      </a:r>
                    </a:p>
                    <a:p>
                      <a:pPr algn="ctr">
                        <a:spcAft>
                          <a:spcPts val="0"/>
                        </a:spcAft>
                      </a:pPr>
                      <a:r>
                        <a:rPr lang="zh-CN" altLang="en-US" sz="1600" b="1" kern="100" baseline="0" dirty="0" smtClean="0">
                          <a:solidFill>
                            <a:schemeClr val="lt1"/>
                          </a:solidFill>
                          <a:effectLst/>
                          <a:latin typeface="+mj-lt"/>
                          <a:ea typeface="+mn-ea"/>
                          <a:cs typeface="+mn-cs"/>
                        </a:rPr>
                        <a:t>（</a:t>
                      </a:r>
                      <a:r>
                        <a:rPr lang="en-US" altLang="zh-CN" sz="1600" b="1" kern="100" baseline="0" dirty="0" smtClean="0">
                          <a:solidFill>
                            <a:schemeClr val="lt1"/>
                          </a:solidFill>
                          <a:effectLst/>
                          <a:latin typeface="+mj-lt"/>
                          <a:ea typeface="+mn-ea"/>
                          <a:cs typeface="+mn-cs"/>
                        </a:rPr>
                        <a:t>for CR off-axis inj.</a:t>
                      </a:r>
                      <a:r>
                        <a:rPr lang="zh-CN" altLang="en-US" sz="1600" b="1" kern="100" baseline="0" dirty="0" smtClean="0">
                          <a:solidFill>
                            <a:schemeClr val="lt1"/>
                          </a:solidFill>
                          <a:effectLst/>
                          <a:latin typeface="+mj-lt"/>
                          <a:ea typeface="+mn-ea"/>
                          <a:cs typeface="+mn-cs"/>
                        </a:rPr>
                        <a:t>）</a:t>
                      </a:r>
                      <a:endParaRPr lang="zh-CN" sz="1600" b="1"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b="1" kern="100" dirty="0" smtClean="0">
                          <a:solidFill>
                            <a:schemeClr val="lt1"/>
                          </a:solidFill>
                          <a:effectLst/>
                          <a:latin typeface="+mn-lt"/>
                          <a:ea typeface="+mn-ea"/>
                          <a:cs typeface="+mn-cs"/>
                        </a:rPr>
                        <a:t>BST-EXT-</a:t>
                      </a:r>
                      <a:r>
                        <a:rPr lang="en-US" altLang="zh-CN" sz="1600" b="1" kern="100" baseline="0" dirty="0" smtClean="0">
                          <a:solidFill>
                            <a:schemeClr val="lt1"/>
                          </a:solidFill>
                          <a:effectLst/>
                          <a:latin typeface="+mn-lt"/>
                          <a:ea typeface="+mn-ea"/>
                          <a:cs typeface="+mn-cs"/>
                        </a:rPr>
                        <a:t>kicker2</a:t>
                      </a:r>
                    </a:p>
                    <a:p>
                      <a:pPr algn="ctr">
                        <a:spcAft>
                          <a:spcPts val="0"/>
                        </a:spcAft>
                      </a:pPr>
                      <a:r>
                        <a:rPr lang="zh-CN" altLang="en-US" sz="1600" b="1" kern="100" baseline="0" dirty="0" smtClean="0">
                          <a:solidFill>
                            <a:schemeClr val="lt1"/>
                          </a:solidFill>
                          <a:effectLst/>
                          <a:latin typeface="+mn-lt"/>
                          <a:ea typeface="+mn-ea"/>
                          <a:cs typeface="+mn-cs"/>
                        </a:rPr>
                        <a:t>（</a:t>
                      </a:r>
                      <a:r>
                        <a:rPr lang="en-US" altLang="zh-CN" sz="1600" b="1" kern="100" baseline="0" dirty="0" smtClean="0">
                          <a:solidFill>
                            <a:schemeClr val="lt1"/>
                          </a:solidFill>
                          <a:effectLst/>
                          <a:latin typeface="+mn-lt"/>
                          <a:ea typeface="+mn-ea"/>
                          <a:cs typeface="+mn-cs"/>
                        </a:rPr>
                        <a:t>for CR on-axis inj.</a:t>
                      </a:r>
                      <a:r>
                        <a:rPr lang="zh-CN" altLang="en-US" sz="1600" b="1" kern="100" baseline="0" dirty="0" smtClean="0">
                          <a:solidFill>
                            <a:schemeClr val="lt1"/>
                          </a:solidFill>
                          <a:effectLst/>
                          <a:latin typeface="+mn-lt"/>
                          <a:ea typeface="+mn-ea"/>
                          <a:cs typeface="+mn-cs"/>
                        </a:rPr>
                        <a:t>）</a:t>
                      </a:r>
                      <a:endParaRPr lang="zh-CN" altLang="zh-CN" sz="1600" b="1" kern="1200" dirty="0" smtClean="0">
                        <a:solidFill>
                          <a:srgbClr val="000000"/>
                        </a:solidFill>
                        <a:effectLst/>
                        <a:latin typeface="+mn-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53249">
                <a:tc>
                  <a:txBody>
                    <a:bodyPr/>
                    <a:lstStyle/>
                    <a:p>
                      <a:pPr algn="just">
                        <a:spcAft>
                          <a:spcPts val="0"/>
                        </a:spcAft>
                      </a:pPr>
                      <a:r>
                        <a:rPr lang="en-US" altLang="zh-CN" sz="1600" b="0" kern="100" dirty="0">
                          <a:solidFill>
                            <a:schemeClr val="dk1"/>
                          </a:solidFill>
                          <a:effectLst/>
                          <a:latin typeface="+mj-lt"/>
                          <a:ea typeface="+mn-ea"/>
                          <a:cs typeface="+mn-cs"/>
                        </a:rPr>
                        <a:t>Quantity</a:t>
                      </a:r>
                      <a:r>
                        <a:rPr lang="en-US" altLang="zh-CN" sz="1600" b="0" kern="100" baseline="0" dirty="0">
                          <a:solidFill>
                            <a:schemeClr val="dk1"/>
                          </a:solidFill>
                          <a:effectLst/>
                          <a:latin typeface="+mj-lt"/>
                          <a:ea typeface="+mn-ea"/>
                          <a:cs typeface="+mn-cs"/>
                        </a:rPr>
                        <a:t> </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smtClean="0">
                          <a:effectLst/>
                          <a:latin typeface="+mj-lt"/>
                        </a:rPr>
                        <a:t>2</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b="0" dirty="0" smtClean="0">
                          <a:solidFill>
                            <a:srgbClr val="000000"/>
                          </a:solidFill>
                          <a:effectLst/>
                          <a:latin typeface="+mj-lt"/>
                          <a:ea typeface="Calibri Light" panose="020F0302020204030204" pitchFamily="34" charset="0"/>
                          <a:cs typeface="Times New Roman" panose="02020603050405020304" pitchFamily="18" charset="0"/>
                        </a:rPr>
                        <a:t>2</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65760">
                <a:tc>
                  <a:txBody>
                    <a:bodyPr/>
                    <a:lstStyle/>
                    <a:p>
                      <a:pPr marL="0" algn="just" defTabSz="914400" rtl="0" eaLnBrk="1" latinLnBrk="0" hangingPunct="1">
                        <a:spcAft>
                          <a:spcPts val="0"/>
                        </a:spcAft>
                      </a:pPr>
                      <a:r>
                        <a:rPr lang="en-US" altLang="zh-CN" sz="1600" b="0" kern="100" dirty="0" smtClean="0">
                          <a:solidFill>
                            <a:srgbClr val="FF0000"/>
                          </a:solidFill>
                          <a:effectLst/>
                          <a:latin typeface="+mj-lt"/>
                          <a:ea typeface="+mn-ea"/>
                          <a:cs typeface="+mn-cs"/>
                        </a:rPr>
                        <a:t>Type</a:t>
                      </a:r>
                      <a:endParaRPr lang="zh-CN" sz="1600" b="0" kern="100" dirty="0">
                        <a:solidFill>
                          <a:srgbClr val="FF0000"/>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dirty="0" smtClean="0">
                          <a:solidFill>
                            <a:srgbClr val="FF0000"/>
                          </a:solidFill>
                          <a:effectLst/>
                          <a:latin typeface="+mj-lt"/>
                        </a:rPr>
                        <a:t>-</a:t>
                      </a:r>
                      <a:endParaRPr lang="zh-CN" altLang="zh-CN" sz="1600" b="0" dirty="0" smtClean="0">
                        <a:solidFill>
                          <a:srgbClr val="FF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rgbClr val="FF0000"/>
                          </a:solidFill>
                          <a:effectLst/>
                          <a:latin typeface="+mj-lt"/>
                          <a:ea typeface="+mn-ea"/>
                          <a:cs typeface="+mn-cs"/>
                        </a:rPr>
                        <a:t>In-air d</a:t>
                      </a:r>
                      <a:r>
                        <a:rPr lang="en-US" altLang="zh-CN" sz="1600" dirty="0" smtClean="0">
                          <a:solidFill>
                            <a:srgbClr val="FF0000"/>
                          </a:solidFill>
                          <a:latin typeface="+mj-lt"/>
                        </a:rPr>
                        <a:t>elay-line</a:t>
                      </a:r>
                    </a:p>
                    <a:p>
                      <a:pPr marL="0" algn="ctr" defTabSz="914400" rtl="0" eaLnBrk="1" latinLnBrk="0" hangingPunct="1">
                        <a:spcAft>
                          <a:spcPts val="0"/>
                        </a:spcAft>
                      </a:pPr>
                      <a:r>
                        <a:rPr lang="en-US" altLang="zh-CN" sz="1600" dirty="0" smtClean="0">
                          <a:solidFill>
                            <a:srgbClr val="FF0000"/>
                          </a:solidFill>
                          <a:latin typeface="+mj-lt"/>
                        </a:rPr>
                        <a:t>dipole</a:t>
                      </a:r>
                      <a:r>
                        <a:rPr lang="en-US" altLang="zh-CN" sz="1600" baseline="0" dirty="0" smtClean="0">
                          <a:solidFill>
                            <a:srgbClr val="FF0000"/>
                          </a:solidFill>
                          <a:latin typeface="+mj-lt"/>
                        </a:rPr>
                        <a:t> kicker</a:t>
                      </a:r>
                      <a:endParaRPr lang="zh-CN" sz="1600" b="0" kern="100" dirty="0">
                        <a:solidFill>
                          <a:srgbClr val="FF0000"/>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0000"/>
                        </a:lnSpc>
                        <a:spcAft>
                          <a:spcPts val="0"/>
                        </a:spcAft>
                      </a:pPr>
                      <a:r>
                        <a:rPr lang="en-US" altLang="zh-CN" sz="1600" b="0" kern="100" dirty="0" smtClean="0">
                          <a:solidFill>
                            <a:srgbClr val="FF0000"/>
                          </a:solidFill>
                          <a:effectLst/>
                          <a:latin typeface="+mj-lt"/>
                          <a:ea typeface="+mn-ea"/>
                          <a:cs typeface="+mn-cs"/>
                        </a:rPr>
                        <a:t>In-air</a:t>
                      </a:r>
                      <a:r>
                        <a:rPr lang="en-US" altLang="zh-CN" sz="1600" b="0" kern="100" baseline="0" dirty="0" smtClean="0">
                          <a:solidFill>
                            <a:srgbClr val="FF0000"/>
                          </a:solidFill>
                          <a:effectLst/>
                          <a:latin typeface="+mj-lt"/>
                          <a:ea typeface="+mn-ea"/>
                          <a:cs typeface="+mn-cs"/>
                        </a:rPr>
                        <a:t> </a:t>
                      </a:r>
                      <a:r>
                        <a:rPr lang="en-US" altLang="zh-CN" sz="1600" dirty="0" smtClean="0">
                          <a:solidFill>
                            <a:srgbClr val="FF0000"/>
                          </a:solidFill>
                          <a:latin typeface="+mj-lt"/>
                        </a:rPr>
                        <a:t>lumped</a:t>
                      </a:r>
                      <a:r>
                        <a:rPr lang="en-US" altLang="zh-CN" sz="1600" kern="1200" dirty="0" smtClean="0">
                          <a:solidFill>
                            <a:srgbClr val="FF0000"/>
                          </a:solidFill>
                          <a:latin typeface="+mj-lt"/>
                          <a:ea typeface="+mn-ea"/>
                          <a:cs typeface="+mn-cs"/>
                        </a:rPr>
                        <a:t> parameter </a:t>
                      </a:r>
                      <a:r>
                        <a:rPr lang="en-US" altLang="zh-CN" sz="1600" dirty="0" smtClean="0">
                          <a:solidFill>
                            <a:srgbClr val="FF0000"/>
                          </a:solidFill>
                          <a:latin typeface="+mj-lt"/>
                        </a:rPr>
                        <a:t>dipole</a:t>
                      </a:r>
                      <a:r>
                        <a:rPr lang="en-US" altLang="zh-CN" sz="1600" baseline="0" dirty="0" smtClean="0">
                          <a:solidFill>
                            <a:srgbClr val="FF0000"/>
                          </a:solidFill>
                          <a:latin typeface="+mj-lt"/>
                        </a:rPr>
                        <a:t> kicker</a:t>
                      </a:r>
                      <a:endParaRPr lang="zh-CN" altLang="en-US" sz="1600" dirty="0">
                        <a:solidFill>
                          <a:srgbClr val="FF0000"/>
                        </a:solidFill>
                        <a:latin typeface="+mj-lt"/>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249">
                <a:tc>
                  <a:txBody>
                    <a:bodyPr/>
                    <a:lstStyle/>
                    <a:p>
                      <a:pPr marL="0" algn="just" defTabSz="914400" rtl="0" eaLnBrk="1" latinLnBrk="0" hangingPunct="1">
                        <a:spcAft>
                          <a:spcPts val="0"/>
                        </a:spcAft>
                      </a:pPr>
                      <a:r>
                        <a:rPr lang="en-US" altLang="zh-CN" sz="1600" b="0" kern="100" dirty="0">
                          <a:solidFill>
                            <a:schemeClr val="dk1"/>
                          </a:solidFill>
                          <a:effectLst/>
                          <a:latin typeface="+mj-lt"/>
                          <a:ea typeface="+mn-ea"/>
                          <a:cs typeface="+mn-cs"/>
                        </a:rPr>
                        <a:t>Deflect direction</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b="0" dirty="0">
                          <a:solidFill>
                            <a:srgbClr val="000000"/>
                          </a:solidFill>
                          <a:effectLst/>
                          <a:latin typeface="+mj-lt"/>
                          <a:ea typeface="Calibri Light" panose="020F0302020204030204" pitchFamily="34" charset="0"/>
                          <a:cs typeface="Times New Roman" panose="02020603050405020304" pitchFamily="18" charset="0"/>
                        </a:rPr>
                        <a:t>-</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Horizontal</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Horizontal</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249">
                <a:tc>
                  <a:txBody>
                    <a:bodyPr/>
                    <a:lstStyle/>
                    <a:p>
                      <a:pPr marL="0" algn="just" defTabSz="914400" rtl="0" eaLnBrk="1" latinLnBrk="0" hangingPunct="1">
                        <a:spcAft>
                          <a:spcPts val="0"/>
                        </a:spcAft>
                      </a:pPr>
                      <a:r>
                        <a:rPr lang="en-US" altLang="zh-CN" sz="1600" b="0" kern="100" dirty="0" smtClean="0">
                          <a:solidFill>
                            <a:schemeClr val="dk1"/>
                          </a:solidFill>
                          <a:effectLst/>
                          <a:latin typeface="+mj-lt"/>
                          <a:ea typeface="+mn-ea"/>
                          <a:cs typeface="+mn-cs"/>
                        </a:rPr>
                        <a:t>Beam</a:t>
                      </a:r>
                      <a:r>
                        <a:rPr lang="en-US" altLang="zh-CN" sz="1600" b="0" kern="100" baseline="0" dirty="0" smtClean="0">
                          <a:solidFill>
                            <a:schemeClr val="dk1"/>
                          </a:solidFill>
                          <a:effectLst/>
                          <a:latin typeface="+mj-lt"/>
                          <a:ea typeface="+mn-ea"/>
                          <a:cs typeface="+mn-cs"/>
                        </a:rPr>
                        <a:t> Energy</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dirty="0" smtClean="0">
                          <a:solidFill>
                            <a:schemeClr val="dk1"/>
                          </a:solidFill>
                          <a:effectLst/>
                          <a:latin typeface="+mj-lt"/>
                          <a:ea typeface="+mn-ea"/>
                          <a:cs typeface="+mn-cs"/>
                        </a:rPr>
                        <a:t>GeV</a:t>
                      </a:r>
                      <a:endParaRPr lang="zh-CN" altLang="zh-CN" sz="1600" b="0" kern="100" dirty="0" smtClean="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120</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120</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249">
                <a:tc>
                  <a:txBody>
                    <a:bodyPr/>
                    <a:lstStyle/>
                    <a:p>
                      <a:pPr algn="just">
                        <a:spcAft>
                          <a:spcPts val="0"/>
                        </a:spcAft>
                      </a:pPr>
                      <a:r>
                        <a:rPr lang="en-US" altLang="zh-CN" sz="1600" b="0" kern="100" dirty="0">
                          <a:solidFill>
                            <a:schemeClr val="dk1"/>
                          </a:solidFill>
                          <a:effectLst/>
                          <a:latin typeface="+mj-lt"/>
                          <a:ea typeface="+mn-ea"/>
                          <a:cs typeface="+mn-cs"/>
                        </a:rPr>
                        <a:t>Deflect</a:t>
                      </a:r>
                      <a:r>
                        <a:rPr lang="en-US" altLang="zh-CN" sz="1600" b="0" kern="100" baseline="0" dirty="0">
                          <a:solidFill>
                            <a:schemeClr val="dk1"/>
                          </a:solidFill>
                          <a:effectLst/>
                          <a:latin typeface="+mj-lt"/>
                          <a:ea typeface="+mn-ea"/>
                          <a:cs typeface="+mn-cs"/>
                        </a:rPr>
                        <a:t> angle</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err="1">
                          <a:solidFill>
                            <a:schemeClr val="dk1"/>
                          </a:solidFill>
                          <a:effectLst/>
                          <a:latin typeface="+mj-lt"/>
                          <a:ea typeface="+mn-ea"/>
                          <a:cs typeface="+mn-cs"/>
                        </a:rPr>
                        <a:t>mrad</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0.2</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0.1</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249">
                <a:tc>
                  <a:txBody>
                    <a:bodyPr/>
                    <a:lstStyle/>
                    <a:p>
                      <a:pPr algn="just">
                        <a:spcAft>
                          <a:spcPts val="0"/>
                        </a:spcAft>
                      </a:pPr>
                      <a:r>
                        <a:rPr lang="en-US" altLang="zh-CN" sz="1600" b="0" kern="100" dirty="0">
                          <a:solidFill>
                            <a:schemeClr val="dk1"/>
                          </a:solidFill>
                          <a:effectLst/>
                          <a:latin typeface="+mj-lt"/>
                          <a:ea typeface="+mn-ea"/>
                          <a:cs typeface="+mn-cs"/>
                        </a:rPr>
                        <a:t>Magnetic</a:t>
                      </a:r>
                      <a:r>
                        <a:rPr lang="en-US" altLang="zh-CN" sz="1600" b="0" kern="100" baseline="0" dirty="0">
                          <a:solidFill>
                            <a:schemeClr val="dk1"/>
                          </a:solidFill>
                          <a:effectLst/>
                          <a:latin typeface="+mj-lt"/>
                          <a:ea typeface="+mn-ea"/>
                          <a:cs typeface="+mn-cs"/>
                        </a:rPr>
                        <a:t> effective length</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a:solidFill>
                            <a:schemeClr val="dk1"/>
                          </a:solidFill>
                          <a:effectLst/>
                          <a:latin typeface="+mj-lt"/>
                          <a:ea typeface="+mn-ea"/>
                          <a:cs typeface="+mn-cs"/>
                        </a:rPr>
                        <a:t>m</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smtClean="0">
                          <a:solidFill>
                            <a:schemeClr val="dk1"/>
                          </a:solidFill>
                          <a:effectLst/>
                          <a:latin typeface="+mj-lt"/>
                          <a:ea typeface="+mn-ea"/>
                          <a:cs typeface="+mn-cs"/>
                        </a:rPr>
                        <a:t>1.4</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0.7</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253249">
                <a:tc>
                  <a:txBody>
                    <a:bodyPr/>
                    <a:lstStyle/>
                    <a:p>
                      <a:pPr algn="just">
                        <a:spcAft>
                          <a:spcPts val="0"/>
                        </a:spcAft>
                      </a:pPr>
                      <a:r>
                        <a:rPr lang="en-US" altLang="zh-CN" sz="1600" b="0" kern="100" dirty="0">
                          <a:solidFill>
                            <a:schemeClr val="dk1"/>
                          </a:solidFill>
                          <a:effectLst/>
                          <a:latin typeface="+mj-lt"/>
                          <a:ea typeface="+mn-ea"/>
                          <a:cs typeface="+mn-cs"/>
                        </a:rPr>
                        <a:t>Magnetic</a:t>
                      </a:r>
                      <a:r>
                        <a:rPr lang="en-US" altLang="zh-CN" sz="1600" b="0" kern="100" baseline="0" dirty="0">
                          <a:solidFill>
                            <a:schemeClr val="dk1"/>
                          </a:solidFill>
                          <a:effectLst/>
                          <a:latin typeface="+mj-lt"/>
                          <a:ea typeface="+mn-ea"/>
                          <a:cs typeface="+mn-cs"/>
                        </a:rPr>
                        <a:t> strength</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a:solidFill>
                            <a:schemeClr val="dk1"/>
                          </a:solidFill>
                          <a:effectLst/>
                          <a:latin typeface="+mj-lt"/>
                          <a:ea typeface="+mn-ea"/>
                          <a:cs typeface="+mn-cs"/>
                        </a:rPr>
                        <a:t>T</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smtClean="0">
                          <a:solidFill>
                            <a:schemeClr val="dk1"/>
                          </a:solidFill>
                          <a:effectLst/>
                          <a:latin typeface="+mj-lt"/>
                          <a:ea typeface="+mn-ea"/>
                          <a:cs typeface="+mn-cs"/>
                        </a:rPr>
                        <a:t>0.06</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smtClean="0">
                          <a:solidFill>
                            <a:schemeClr val="dk1"/>
                          </a:solidFill>
                          <a:effectLst/>
                          <a:latin typeface="+mj-lt"/>
                          <a:ea typeface="+mn-ea"/>
                          <a:cs typeface="+mn-cs"/>
                        </a:rPr>
                        <a:t>0.06</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253249">
                <a:tc>
                  <a:txBody>
                    <a:bodyPr/>
                    <a:lstStyle/>
                    <a:p>
                      <a:pPr marL="0" algn="just" defTabSz="914400" rtl="0" eaLnBrk="1" latinLnBrk="0" hangingPunct="1">
                        <a:spcAft>
                          <a:spcPts val="0"/>
                        </a:spcAft>
                      </a:pPr>
                      <a:r>
                        <a:rPr lang="en-US" altLang="zh-CN" sz="1600" b="0" kern="100" dirty="0" smtClean="0">
                          <a:solidFill>
                            <a:schemeClr val="dk1"/>
                          </a:solidFill>
                          <a:effectLst/>
                          <a:latin typeface="+mj-lt"/>
                          <a:ea typeface="+mn-ea"/>
                          <a:cs typeface="+mn-cs"/>
                        </a:rPr>
                        <a:t>Integral magnetic strength</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err="1" smtClean="0">
                          <a:solidFill>
                            <a:schemeClr val="dk1"/>
                          </a:solidFill>
                          <a:effectLst/>
                          <a:latin typeface="+mj-lt"/>
                          <a:ea typeface="+mn-ea"/>
                          <a:cs typeface="+mn-cs"/>
                        </a:rPr>
                        <a:t>T·m</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0.08</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0.04</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253249">
                <a:tc>
                  <a:txBody>
                    <a:bodyPr/>
                    <a:lstStyle/>
                    <a:p>
                      <a:pPr algn="just">
                        <a:spcAft>
                          <a:spcPts val="0"/>
                        </a:spcAft>
                      </a:pPr>
                      <a:r>
                        <a:rPr lang="en-US" sz="1600" b="0" kern="100" dirty="0">
                          <a:effectLst/>
                          <a:latin typeface="+mj-lt"/>
                        </a:rPr>
                        <a:t>Clearance</a:t>
                      </a:r>
                      <a:r>
                        <a:rPr lang="en-US" sz="1600" b="0" kern="100" baseline="0" dirty="0">
                          <a:effectLst/>
                          <a:latin typeface="+mj-lt"/>
                        </a:rPr>
                        <a:t> region</a:t>
                      </a:r>
                      <a:r>
                        <a:rPr lang="en-US" sz="1600" b="0" kern="100" dirty="0">
                          <a:effectLst/>
                          <a:latin typeface="+mj-lt"/>
                        </a:rPr>
                        <a:t>(H×V)</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a:solidFill>
                            <a:schemeClr val="dk1"/>
                          </a:solidFill>
                          <a:effectLst/>
                          <a:latin typeface="+mj-lt"/>
                          <a:ea typeface="+mn-ea"/>
                          <a:cs typeface="+mn-cs"/>
                        </a:rPr>
                        <a:t>mm</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55×55</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55×55</a:t>
                      </a:r>
                      <a:endParaRPr lang="zh-CN" alt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249">
                <a:tc>
                  <a:txBody>
                    <a:bodyPr/>
                    <a:lstStyle/>
                    <a:p>
                      <a:pPr algn="just">
                        <a:spcAft>
                          <a:spcPts val="0"/>
                        </a:spcAft>
                      </a:pPr>
                      <a:r>
                        <a:rPr lang="en-US" altLang="zh-CN" sz="1600" b="0" kern="100" dirty="0">
                          <a:effectLst/>
                          <a:latin typeface="+mj-lt"/>
                        </a:rPr>
                        <a:t>Good</a:t>
                      </a:r>
                      <a:r>
                        <a:rPr lang="en-US" altLang="zh-CN" sz="1600" b="0" kern="100" baseline="0" dirty="0">
                          <a:effectLst/>
                          <a:latin typeface="+mj-lt"/>
                        </a:rPr>
                        <a:t> field region</a:t>
                      </a:r>
                      <a:r>
                        <a:rPr lang="en-US" sz="1600" b="0" kern="100" dirty="0">
                          <a:effectLst/>
                          <a:latin typeface="+mj-lt"/>
                        </a:rPr>
                        <a:t>(H×V)</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sz="1600" b="0" kern="100" dirty="0">
                          <a:solidFill>
                            <a:schemeClr val="dk1"/>
                          </a:solidFill>
                          <a:effectLst/>
                          <a:latin typeface="+mj-lt"/>
                          <a:ea typeface="+mn-ea"/>
                          <a:cs typeface="+mn-cs"/>
                        </a:rPr>
                        <a:t>mm</a:t>
                      </a:r>
                      <a:endParaRPr 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a:t>
                      </a:r>
                      <a:endParaRPr lang="zh-CN" alt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600" b="0" kern="100" dirty="0" smtClean="0">
                          <a:solidFill>
                            <a:schemeClr val="dk1"/>
                          </a:solidFill>
                          <a:effectLst/>
                          <a:latin typeface="+mj-lt"/>
                          <a:ea typeface="+mn-ea"/>
                          <a:cs typeface="+mn-cs"/>
                        </a:rPr>
                        <a:t>?</a:t>
                      </a:r>
                      <a:endParaRPr lang="zh-CN" alt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279978">
                <a:tc>
                  <a:txBody>
                    <a:bodyPr/>
                    <a:lstStyle/>
                    <a:p>
                      <a:pPr algn="l">
                        <a:lnSpc>
                          <a:spcPts val="1200"/>
                        </a:lnSpc>
                        <a:spcAft>
                          <a:spcPts val="0"/>
                        </a:spcAft>
                      </a:pPr>
                      <a:r>
                        <a:rPr lang="en-US" altLang="zh-CN" sz="1600" b="0" kern="100" dirty="0">
                          <a:solidFill>
                            <a:schemeClr val="dk1"/>
                          </a:solidFill>
                          <a:effectLst/>
                          <a:latin typeface="+mj-lt"/>
                          <a:ea typeface="+mn-ea"/>
                          <a:cs typeface="+mn-cs"/>
                        </a:rPr>
                        <a:t>Field</a:t>
                      </a:r>
                      <a:r>
                        <a:rPr lang="en-US" altLang="zh-CN" sz="1600" b="0" kern="100" baseline="0" dirty="0">
                          <a:solidFill>
                            <a:schemeClr val="dk1"/>
                          </a:solidFill>
                          <a:effectLst/>
                          <a:latin typeface="+mj-lt"/>
                          <a:ea typeface="+mn-ea"/>
                          <a:cs typeface="+mn-cs"/>
                        </a:rPr>
                        <a:t> </a:t>
                      </a:r>
                      <a:r>
                        <a:rPr lang="en-US" altLang="zh-CN" sz="1600" b="0" kern="100" baseline="0" dirty="0" smtClean="0">
                          <a:solidFill>
                            <a:schemeClr val="dk1"/>
                          </a:solidFill>
                          <a:effectLst/>
                          <a:latin typeface="+mj-lt"/>
                          <a:ea typeface="+mn-ea"/>
                          <a:cs typeface="+mn-cs"/>
                        </a:rPr>
                        <a:t>uniformity in </a:t>
                      </a:r>
                      <a:r>
                        <a:rPr lang="en-US" altLang="zh-CN" sz="1600" b="0" kern="100" baseline="0" dirty="0">
                          <a:solidFill>
                            <a:schemeClr val="dk1"/>
                          </a:solidFill>
                          <a:effectLst/>
                          <a:latin typeface="+mj-lt"/>
                          <a:ea typeface="+mn-ea"/>
                          <a:cs typeface="+mn-cs"/>
                        </a:rPr>
                        <a:t>good field region</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pPr>
                      <a:r>
                        <a:rPr lang="en-US" sz="1600" b="0" kern="100" dirty="0">
                          <a:effectLst/>
                          <a:latin typeface="+mj-lt"/>
                        </a:rPr>
                        <a:t>-</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ts val="1200"/>
                        </a:lnSpc>
                        <a:spcAft>
                          <a:spcPts val="0"/>
                        </a:spcAft>
                      </a:pPr>
                      <a:r>
                        <a:rPr lang="en-US" altLang="zh-CN" sz="1600" b="0" kern="100" dirty="0" smtClean="0">
                          <a:solidFill>
                            <a:schemeClr val="dk1"/>
                          </a:solidFill>
                          <a:effectLst/>
                          <a:latin typeface="+mj-lt"/>
                          <a:ea typeface="+mn-ea"/>
                          <a:cs typeface="+mn-cs"/>
                        </a:rPr>
                        <a:t>±1.5%</a:t>
                      </a:r>
                      <a:r>
                        <a:rPr lang="zh-CN" altLang="en-US" sz="1600" b="0" kern="100" dirty="0" smtClean="0">
                          <a:solidFill>
                            <a:schemeClr val="dk1"/>
                          </a:solidFill>
                          <a:effectLst/>
                          <a:latin typeface="+mj-lt"/>
                          <a:ea typeface="+mn-ea"/>
                          <a:cs typeface="+mn-cs"/>
                        </a:rPr>
                        <a:t>？</a:t>
                      </a:r>
                      <a:endParaRPr lang="zh-CN" alt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ts val="1200"/>
                        </a:lnSpc>
                        <a:spcAft>
                          <a:spcPts val="0"/>
                        </a:spcAft>
                      </a:pPr>
                      <a:r>
                        <a:rPr lang="en-US" altLang="zh-CN" sz="1600" b="0" kern="100" dirty="0" smtClean="0">
                          <a:solidFill>
                            <a:schemeClr val="dk1"/>
                          </a:solidFill>
                          <a:effectLst/>
                          <a:latin typeface="+mj-lt"/>
                          <a:ea typeface="+mn-ea"/>
                          <a:cs typeface="+mn-cs"/>
                        </a:rPr>
                        <a:t>±1.5%</a:t>
                      </a:r>
                      <a:r>
                        <a:rPr lang="zh-CN" altLang="en-US" sz="1600" b="0" kern="100" dirty="0" smtClean="0">
                          <a:solidFill>
                            <a:schemeClr val="dk1"/>
                          </a:solidFill>
                          <a:effectLst/>
                          <a:latin typeface="+mj-lt"/>
                          <a:ea typeface="+mn-ea"/>
                          <a:cs typeface="+mn-cs"/>
                        </a:rPr>
                        <a:t>？</a:t>
                      </a:r>
                      <a:endParaRPr lang="zh-CN" altLang="zh-CN" sz="1600" b="0" kern="100" dirty="0">
                        <a:solidFill>
                          <a:schemeClr val="dk1"/>
                        </a:solidFill>
                        <a:effectLst/>
                        <a:latin typeface="+mj-lt"/>
                        <a:ea typeface="+mn-ea"/>
                        <a:cs typeface="+mn-cs"/>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253249">
                <a:tc>
                  <a:txBody>
                    <a:bodyPr/>
                    <a:lstStyle/>
                    <a:p>
                      <a:pPr algn="just">
                        <a:spcAft>
                          <a:spcPts val="0"/>
                        </a:spcAft>
                      </a:pPr>
                      <a:r>
                        <a:rPr lang="en-US" altLang="zh-CN" sz="1600" b="0" kern="100" dirty="0">
                          <a:solidFill>
                            <a:schemeClr val="dk1"/>
                          </a:solidFill>
                          <a:effectLst/>
                          <a:latin typeface="+mj-lt"/>
                          <a:ea typeface="+mn-ea"/>
                          <a:cs typeface="+mn-cs"/>
                        </a:rPr>
                        <a:t>Repetition</a:t>
                      </a:r>
                      <a:r>
                        <a:rPr lang="en-US" altLang="zh-CN" sz="1600" b="0" kern="100" baseline="0" dirty="0">
                          <a:solidFill>
                            <a:schemeClr val="dk1"/>
                          </a:solidFill>
                          <a:effectLst/>
                          <a:latin typeface="+mj-lt"/>
                          <a:ea typeface="+mn-ea"/>
                          <a:cs typeface="+mn-cs"/>
                        </a:rPr>
                        <a:t> rate</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Hz</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smtClean="0">
                          <a:effectLst/>
                          <a:latin typeface="+mj-lt"/>
                        </a:rPr>
                        <a:t>1k</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dirty="0" smtClean="0">
                          <a:solidFill>
                            <a:schemeClr val="dk1"/>
                          </a:solidFill>
                          <a:effectLst/>
                          <a:latin typeface="+mj-lt"/>
                          <a:ea typeface="+mn-ea"/>
                          <a:cs typeface="+mn-cs"/>
                        </a:rPr>
                        <a:t>1k</a:t>
                      </a:r>
                      <a:endParaRPr lang="zh-CN" altLang="zh-CN" sz="1600" b="0" kern="1200" dirty="0" smtClean="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r h="253249">
                <a:tc>
                  <a:txBody>
                    <a:bodyPr/>
                    <a:lstStyle/>
                    <a:p>
                      <a:pPr algn="just">
                        <a:spcAft>
                          <a:spcPts val="0"/>
                        </a:spcAft>
                      </a:pPr>
                      <a:r>
                        <a:rPr lang="en-US" altLang="zh-CN" sz="1600" b="0" kern="100" dirty="0">
                          <a:solidFill>
                            <a:schemeClr val="dk1"/>
                          </a:solidFill>
                          <a:effectLst/>
                          <a:latin typeface="+mj-lt"/>
                          <a:ea typeface="+mn-ea"/>
                          <a:cs typeface="+mn-cs"/>
                        </a:rPr>
                        <a:t>Amplitude</a:t>
                      </a:r>
                      <a:r>
                        <a:rPr lang="en-US" altLang="zh-CN" sz="1600" b="0" kern="100" baseline="0" dirty="0">
                          <a:solidFill>
                            <a:schemeClr val="dk1"/>
                          </a:solidFill>
                          <a:effectLst/>
                          <a:latin typeface="+mj-lt"/>
                          <a:ea typeface="+mn-ea"/>
                          <a:cs typeface="+mn-cs"/>
                        </a:rPr>
                        <a:t> repeatability </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±0.5%</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±0.5%</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1"/>
                  </a:ext>
                </a:extLst>
              </a:tr>
              <a:tr h="253249">
                <a:tc>
                  <a:txBody>
                    <a:bodyPr/>
                    <a:lstStyle/>
                    <a:p>
                      <a:pPr algn="just">
                        <a:spcAft>
                          <a:spcPts val="0"/>
                        </a:spcAft>
                      </a:pPr>
                      <a:r>
                        <a:rPr lang="en-US" altLang="zh-CN" sz="1600" b="0" kern="100" dirty="0">
                          <a:solidFill>
                            <a:schemeClr val="dk1"/>
                          </a:solidFill>
                          <a:effectLst/>
                          <a:latin typeface="+mj-lt"/>
                          <a:ea typeface="+mn-ea"/>
                          <a:cs typeface="+mn-cs"/>
                        </a:rPr>
                        <a:t>Pulse</a:t>
                      </a:r>
                      <a:r>
                        <a:rPr lang="en-US" altLang="zh-CN" sz="1600" b="0" kern="100" baseline="0" dirty="0">
                          <a:solidFill>
                            <a:schemeClr val="dk1"/>
                          </a:solidFill>
                          <a:effectLst/>
                          <a:latin typeface="+mj-lt"/>
                          <a:ea typeface="+mn-ea"/>
                          <a:cs typeface="+mn-cs"/>
                        </a:rPr>
                        <a:t> jitter</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ns</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≤5</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effectLst/>
                          <a:latin typeface="+mj-lt"/>
                        </a:rPr>
                        <a:t>≤5</a:t>
                      </a:r>
                      <a:endParaRPr lang="zh-CN" sz="1600" b="0" dirty="0">
                        <a:solidFill>
                          <a:srgbClr val="00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2"/>
                  </a:ext>
                </a:extLst>
              </a:tr>
              <a:tr h="234136">
                <a:tc>
                  <a:txBody>
                    <a:bodyPr/>
                    <a:lstStyle/>
                    <a:p>
                      <a:pPr algn="just">
                        <a:spcAft>
                          <a:spcPts val="0"/>
                        </a:spcAft>
                      </a:pPr>
                      <a:r>
                        <a:rPr lang="en-US" altLang="zh-CN" sz="1600" b="0" kern="100" dirty="0">
                          <a:solidFill>
                            <a:srgbClr val="FF0000"/>
                          </a:solidFill>
                          <a:effectLst/>
                          <a:latin typeface="+mj-lt"/>
                          <a:ea typeface="+mn-ea"/>
                          <a:cs typeface="+mn-cs"/>
                        </a:rPr>
                        <a:t>Bottom</a:t>
                      </a:r>
                      <a:r>
                        <a:rPr lang="en-US" altLang="zh-CN" sz="1600" b="0" kern="100" baseline="0" dirty="0">
                          <a:solidFill>
                            <a:srgbClr val="FF0000"/>
                          </a:solidFill>
                          <a:effectLst/>
                          <a:latin typeface="+mj-lt"/>
                          <a:ea typeface="+mn-ea"/>
                          <a:cs typeface="+mn-cs"/>
                        </a:rPr>
                        <a:t> width of </a:t>
                      </a:r>
                      <a:r>
                        <a:rPr lang="en-US" altLang="zh-CN" sz="1600" b="0" kern="100" baseline="0" dirty="0" smtClean="0">
                          <a:solidFill>
                            <a:srgbClr val="FF0000"/>
                          </a:solidFill>
                          <a:effectLst/>
                          <a:latin typeface="+mj-lt"/>
                          <a:ea typeface="+mn-ea"/>
                          <a:cs typeface="+mn-cs"/>
                        </a:rPr>
                        <a:t>pulse(5%-5%)</a:t>
                      </a:r>
                      <a:endParaRPr lang="zh-CN" sz="1600" b="0" dirty="0">
                        <a:solidFill>
                          <a:srgbClr val="FF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b="0" kern="100" dirty="0">
                          <a:solidFill>
                            <a:srgbClr val="FF0000"/>
                          </a:solidFill>
                          <a:effectLst/>
                          <a:latin typeface="+mj-lt"/>
                        </a:rPr>
                        <a:t>ns</a:t>
                      </a:r>
                      <a:endParaRPr lang="zh-CN" sz="1600" b="0" dirty="0">
                        <a:solidFill>
                          <a:srgbClr val="FF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dirty="0" smtClean="0">
                          <a:solidFill>
                            <a:srgbClr val="FF0000"/>
                          </a:solidFill>
                          <a:latin typeface="+mj-lt"/>
                        </a:rPr>
                        <a:t>Trapezoid</a:t>
                      </a:r>
                      <a:r>
                        <a:rPr lang="zh-CN" altLang="en-US" sz="1600" dirty="0" smtClean="0">
                          <a:solidFill>
                            <a:srgbClr val="FF0000"/>
                          </a:solidFill>
                          <a:latin typeface="+mj-lt"/>
                        </a:rPr>
                        <a:t>：</a:t>
                      </a:r>
                      <a:r>
                        <a:rPr lang="en-US" sz="1600" b="0" kern="100" dirty="0" smtClean="0">
                          <a:solidFill>
                            <a:srgbClr val="FF0000"/>
                          </a:solidFill>
                          <a:effectLst/>
                          <a:latin typeface="+mj-lt"/>
                        </a:rPr>
                        <a:t>440~2420</a:t>
                      </a:r>
                      <a:endParaRPr lang="zh-CN" sz="1600" b="0" dirty="0">
                        <a:solidFill>
                          <a:srgbClr val="FF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00" dirty="0" smtClean="0">
                          <a:solidFill>
                            <a:srgbClr val="FF0000"/>
                          </a:solidFill>
                          <a:effectLst/>
                          <a:latin typeface="+mj-lt"/>
                          <a:ea typeface="宋体" panose="02010600030101010101" pitchFamily="2" charset="-122"/>
                          <a:cs typeface="Times New Roman" panose="02020603050405020304" pitchFamily="18" charset="0"/>
                        </a:rPr>
                        <a:t>Half-sine</a:t>
                      </a:r>
                      <a:r>
                        <a:rPr lang="zh-CN" altLang="en-US" sz="1600" kern="100" dirty="0" smtClean="0">
                          <a:solidFill>
                            <a:srgbClr val="FF0000"/>
                          </a:solidFill>
                          <a:effectLst/>
                          <a:latin typeface="+mj-lt"/>
                          <a:ea typeface="宋体" panose="02010600030101010101" pitchFamily="2" charset="-122"/>
                          <a:cs typeface="Times New Roman" panose="02020603050405020304" pitchFamily="18" charset="0"/>
                        </a:rPr>
                        <a:t>：</a:t>
                      </a:r>
                      <a:r>
                        <a:rPr lang="en-US" altLang="zh-CN" sz="1600" kern="100" dirty="0" smtClean="0">
                          <a:solidFill>
                            <a:srgbClr val="FF0000"/>
                          </a:solidFill>
                          <a:effectLst/>
                          <a:latin typeface="+mj-lt"/>
                          <a:ea typeface="宋体" panose="02010600030101010101" pitchFamily="2" charset="-122"/>
                          <a:cs typeface="Times New Roman" panose="02020603050405020304" pitchFamily="18" charset="0"/>
                        </a:rPr>
                        <a:t>1360</a:t>
                      </a:r>
                      <a:endParaRPr lang="zh-CN" altLang="zh-CN" sz="1600" kern="100" dirty="0" smtClean="0">
                        <a:solidFill>
                          <a:srgbClr val="FF0000"/>
                        </a:solidFill>
                        <a:effectLst/>
                        <a:latin typeface="+mj-lt"/>
                        <a:ea typeface="宋体" panose="02010600030101010101" pitchFamily="2" charset="-122"/>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3"/>
                  </a:ext>
                </a:extLst>
              </a:tr>
              <a:tr h="2328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600" b="0" dirty="0" err="1" smtClean="0">
                          <a:solidFill>
                            <a:srgbClr val="FF0000"/>
                          </a:solidFill>
                          <a:latin typeface="+mj-lt"/>
                        </a:rPr>
                        <a:t>Tr</a:t>
                      </a:r>
                      <a:r>
                        <a:rPr lang="en-US" altLang="zh-CN" sz="1600" b="0" dirty="0" smtClean="0">
                          <a:solidFill>
                            <a:srgbClr val="FF0000"/>
                          </a:solidFill>
                          <a:latin typeface="+mj-lt"/>
                        </a:rPr>
                        <a:t>/</a:t>
                      </a:r>
                      <a:r>
                        <a:rPr lang="en-US" altLang="zh-CN" sz="1600" b="0" dirty="0" err="1" smtClean="0">
                          <a:solidFill>
                            <a:srgbClr val="FF0000"/>
                          </a:solidFill>
                          <a:latin typeface="+mj-lt"/>
                        </a:rPr>
                        <a:t>Tf</a:t>
                      </a:r>
                      <a:r>
                        <a:rPr lang="en-US" altLang="zh-CN" sz="1600" b="0" dirty="0" smtClean="0">
                          <a:solidFill>
                            <a:srgbClr val="FF0000"/>
                          </a:solidFill>
                          <a:latin typeface="+mj-lt"/>
                        </a:rPr>
                        <a:t>(5%-95%)</a:t>
                      </a:r>
                      <a:endParaRPr lang="zh-CN" altLang="en-US" sz="1600" b="0" dirty="0" smtClean="0">
                        <a:solidFill>
                          <a:srgbClr val="FF0000"/>
                        </a:solidFill>
                        <a:latin typeface="+mj-lt"/>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b="0" dirty="0" smtClean="0">
                          <a:solidFill>
                            <a:srgbClr val="FF0000"/>
                          </a:solidFill>
                          <a:effectLst/>
                          <a:latin typeface="+mj-lt"/>
                          <a:ea typeface="Calibri Light" panose="020F0302020204030204" pitchFamily="34" charset="0"/>
                          <a:cs typeface="Times New Roman" panose="02020603050405020304" pitchFamily="18" charset="0"/>
                        </a:rPr>
                        <a:t>ns</a:t>
                      </a:r>
                      <a:endParaRPr lang="zh-CN" sz="1600" b="0" dirty="0">
                        <a:solidFill>
                          <a:srgbClr val="FF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CN" sz="1600" b="0" dirty="0" smtClean="0">
                          <a:solidFill>
                            <a:srgbClr val="FF0000"/>
                          </a:solidFill>
                          <a:effectLst/>
                          <a:latin typeface="+mj-lt"/>
                          <a:ea typeface="Calibri Light" panose="020F0302020204030204" pitchFamily="34" charset="0"/>
                          <a:cs typeface="Times New Roman" panose="02020603050405020304" pitchFamily="18" charset="0"/>
                        </a:rPr>
                        <a:t>&lt;200</a:t>
                      </a:r>
                      <a:endParaRPr lang="zh-CN" sz="1600" b="0" dirty="0">
                        <a:solidFill>
                          <a:srgbClr val="FF0000"/>
                        </a:solidFill>
                        <a:effectLst/>
                        <a:latin typeface="+mj-lt"/>
                        <a:ea typeface="Calibri Light" panose="020F0302020204030204" pitchFamily="34" charset="0"/>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00" dirty="0" smtClean="0">
                          <a:solidFill>
                            <a:srgbClr val="FF0000"/>
                          </a:solidFill>
                          <a:effectLst/>
                          <a:latin typeface="+mj-lt"/>
                          <a:ea typeface="宋体" panose="02010600030101010101" pitchFamily="2" charset="-122"/>
                          <a:cs typeface="Times New Roman" panose="02020603050405020304" pitchFamily="18" charset="0"/>
                        </a:rPr>
                        <a:t>&lt;680</a:t>
                      </a:r>
                      <a:endParaRPr lang="zh-CN" altLang="zh-CN" sz="1600" kern="100" dirty="0" smtClean="0">
                        <a:solidFill>
                          <a:srgbClr val="FF0000"/>
                        </a:solidFill>
                        <a:effectLst/>
                        <a:latin typeface="+mj-lt"/>
                        <a:ea typeface="宋体" panose="02010600030101010101" pitchFamily="2" charset="-122"/>
                        <a:cs typeface="Times New Roman" panose="02020603050405020304" pitchFamily="18" charset="0"/>
                      </a:endParaRPr>
                    </a:p>
                  </a:txBody>
                  <a:tcPr marL="87968" marR="8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5" name="组合 4"/>
          <p:cNvGrpSpPr/>
          <p:nvPr/>
        </p:nvGrpSpPr>
        <p:grpSpPr>
          <a:xfrm>
            <a:off x="4969457" y="5788280"/>
            <a:ext cx="1759938" cy="661607"/>
            <a:chOff x="6988165" y="5614471"/>
            <a:chExt cx="2262351" cy="850476"/>
          </a:xfrm>
        </p:grpSpPr>
        <p:grpSp>
          <p:nvGrpSpPr>
            <p:cNvPr id="6" name="组合 5"/>
            <p:cNvGrpSpPr/>
            <p:nvPr/>
          </p:nvGrpSpPr>
          <p:grpSpPr>
            <a:xfrm>
              <a:off x="7156472" y="5614471"/>
              <a:ext cx="1368152" cy="327547"/>
              <a:chOff x="6948264" y="5259984"/>
              <a:chExt cx="1810543" cy="728811"/>
            </a:xfrm>
          </p:grpSpPr>
          <p:cxnSp>
            <p:nvCxnSpPr>
              <p:cNvPr id="18" name="直接连接符 17"/>
              <p:cNvCxnSpPr/>
              <p:nvPr/>
            </p:nvCxnSpPr>
            <p:spPr>
              <a:xfrm flipV="1">
                <a:off x="7164288" y="5259984"/>
                <a:ext cx="72008"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236296" y="5259984"/>
                <a:ext cx="1224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8460432" y="5259984"/>
                <a:ext cx="72008"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948264" y="5980064"/>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542783" y="5988795"/>
                <a:ext cx="216024"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 name="直接连接符 6"/>
            <p:cNvCxnSpPr/>
            <p:nvPr/>
          </p:nvCxnSpPr>
          <p:spPr>
            <a:xfrm>
              <a:off x="7328387" y="5935036"/>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403355" y="5935036"/>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6988165" y="6010937"/>
              <a:ext cx="3402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7413484" y="6005613"/>
              <a:ext cx="875892" cy="143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7048193" y="6101257"/>
              <a:ext cx="813173" cy="356074"/>
            </a:xfrm>
            <a:prstGeom prst="rect">
              <a:avLst/>
            </a:prstGeom>
            <a:noFill/>
          </p:spPr>
          <p:txBody>
            <a:bodyPr wrap="square" rtlCol="0">
              <a:spAutoFit/>
            </a:bodyPr>
            <a:lstStyle/>
            <a:p>
              <a:r>
                <a:rPr lang="en-US" altLang="zh-CN" sz="1200" dirty="0" smtClean="0"/>
                <a:t>200ns</a:t>
              </a:r>
              <a:endParaRPr lang="zh-CN" altLang="en-US" sz="1200" dirty="0"/>
            </a:p>
          </p:txBody>
        </p:sp>
        <p:cxnSp>
          <p:nvCxnSpPr>
            <p:cNvPr id="12" name="直接连接符 11"/>
            <p:cNvCxnSpPr/>
            <p:nvPr/>
          </p:nvCxnSpPr>
          <p:spPr>
            <a:xfrm>
              <a:off x="8282508" y="5942812"/>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354516" y="5942812"/>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flipV="1">
              <a:off x="8361384" y="6006492"/>
              <a:ext cx="470884" cy="1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7328387" y="5670791"/>
              <a:ext cx="1152127" cy="277000"/>
            </a:xfrm>
            <a:prstGeom prst="rect">
              <a:avLst/>
            </a:prstGeom>
            <a:noFill/>
          </p:spPr>
          <p:txBody>
            <a:bodyPr wrap="square" rtlCol="0">
              <a:spAutoFit/>
            </a:bodyPr>
            <a:lstStyle/>
            <a:p>
              <a:r>
                <a:rPr lang="en-US" altLang="zh-CN" sz="1200" dirty="0" smtClean="0"/>
                <a:t>40~2000ns</a:t>
              </a:r>
              <a:endParaRPr lang="zh-CN" altLang="en-US" sz="1200" dirty="0"/>
            </a:p>
          </p:txBody>
        </p:sp>
        <p:sp>
          <p:nvSpPr>
            <p:cNvPr id="16" name="文本框 15"/>
            <p:cNvSpPr txBox="1"/>
            <p:nvPr/>
          </p:nvSpPr>
          <p:spPr>
            <a:xfrm>
              <a:off x="8155509" y="6108873"/>
              <a:ext cx="916979" cy="356074"/>
            </a:xfrm>
            <a:prstGeom prst="rect">
              <a:avLst/>
            </a:prstGeom>
            <a:noFill/>
          </p:spPr>
          <p:txBody>
            <a:bodyPr wrap="square" rtlCol="0">
              <a:spAutoFit/>
            </a:bodyPr>
            <a:lstStyle/>
            <a:p>
              <a:r>
                <a:rPr lang="en-US" altLang="zh-CN" sz="1200" dirty="0" smtClean="0"/>
                <a:t>200ns</a:t>
              </a:r>
              <a:endParaRPr lang="zh-CN" altLang="en-US" sz="1200" dirty="0"/>
            </a:p>
          </p:txBody>
        </p:sp>
        <p:sp>
          <p:nvSpPr>
            <p:cNvPr id="17" name="文本框 16"/>
            <p:cNvSpPr txBox="1"/>
            <p:nvPr/>
          </p:nvSpPr>
          <p:spPr>
            <a:xfrm>
              <a:off x="8297359" y="5624722"/>
              <a:ext cx="953157" cy="356074"/>
            </a:xfrm>
            <a:prstGeom prst="rect">
              <a:avLst/>
            </a:prstGeom>
            <a:noFill/>
          </p:spPr>
          <p:txBody>
            <a:bodyPr wrap="square" rtlCol="0">
              <a:spAutoFit/>
            </a:bodyPr>
            <a:lstStyle/>
            <a:p>
              <a:r>
                <a:rPr lang="en-US" altLang="zh-CN" sz="1200" dirty="0" smtClean="0"/>
                <a:t>1kHz</a:t>
              </a:r>
              <a:endParaRPr lang="zh-CN" altLang="en-US" sz="1200" dirty="0"/>
            </a:p>
          </p:txBody>
        </p:sp>
      </p:grpSp>
      <p:grpSp>
        <p:nvGrpSpPr>
          <p:cNvPr id="23" name="组合 22"/>
          <p:cNvGrpSpPr/>
          <p:nvPr/>
        </p:nvGrpSpPr>
        <p:grpSpPr>
          <a:xfrm>
            <a:off x="7524328" y="5737661"/>
            <a:ext cx="1080123" cy="743432"/>
            <a:chOff x="7594893" y="4385476"/>
            <a:chExt cx="424560" cy="1090018"/>
          </a:xfrm>
        </p:grpSpPr>
        <p:grpSp>
          <p:nvGrpSpPr>
            <p:cNvPr id="24" name="组合 23"/>
            <p:cNvGrpSpPr/>
            <p:nvPr/>
          </p:nvGrpSpPr>
          <p:grpSpPr>
            <a:xfrm>
              <a:off x="7658439" y="4385476"/>
              <a:ext cx="236214" cy="561981"/>
              <a:chOff x="7611301" y="4514844"/>
              <a:chExt cx="257878" cy="561981"/>
            </a:xfrm>
          </p:grpSpPr>
          <p:sp>
            <p:nvSpPr>
              <p:cNvPr id="30" name="任意多边形 29"/>
              <p:cNvSpPr/>
              <p:nvPr/>
            </p:nvSpPr>
            <p:spPr>
              <a:xfrm>
                <a:off x="7686675" y="4514844"/>
                <a:ext cx="114300" cy="561981"/>
              </a:xfrm>
              <a:custGeom>
                <a:avLst/>
                <a:gdLst>
                  <a:gd name="connsiteX0" fmla="*/ 0 w 114300"/>
                  <a:gd name="connsiteY0" fmla="*/ 552456 h 561981"/>
                  <a:gd name="connsiteX1" fmla="*/ 47625 w 114300"/>
                  <a:gd name="connsiteY1" fmla="*/ 6 h 561981"/>
                  <a:gd name="connsiteX2" fmla="*/ 114300 w 114300"/>
                  <a:gd name="connsiteY2" fmla="*/ 561981 h 561981"/>
                </a:gdLst>
                <a:ahLst/>
                <a:cxnLst>
                  <a:cxn ang="0">
                    <a:pos x="connsiteX0" y="connsiteY0"/>
                  </a:cxn>
                  <a:cxn ang="0">
                    <a:pos x="connsiteX1" y="connsiteY1"/>
                  </a:cxn>
                  <a:cxn ang="0">
                    <a:pos x="connsiteX2" y="connsiteY2"/>
                  </a:cxn>
                </a:cxnLst>
                <a:rect l="l" t="t" r="r" b="b"/>
                <a:pathLst>
                  <a:path w="114300" h="561981">
                    <a:moveTo>
                      <a:pt x="0" y="552456"/>
                    </a:moveTo>
                    <a:cubicBezTo>
                      <a:pt x="14287" y="275437"/>
                      <a:pt x="28575" y="-1581"/>
                      <a:pt x="47625" y="6"/>
                    </a:cubicBezTo>
                    <a:cubicBezTo>
                      <a:pt x="66675" y="1593"/>
                      <a:pt x="90487" y="281787"/>
                      <a:pt x="114300" y="5619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p:nvPr/>
            </p:nvCxnSpPr>
            <p:spPr>
              <a:xfrm flipV="1">
                <a:off x="7800975" y="5075758"/>
                <a:ext cx="68204" cy="1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611301" y="5064980"/>
                <a:ext cx="75374" cy="232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nvCxnSpPr>
          <p:spPr>
            <a:xfrm>
              <a:off x="7727480" y="5013176"/>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830335" y="5013176"/>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7644408" y="5089077"/>
              <a:ext cx="83075" cy="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7832179" y="5100483"/>
              <a:ext cx="887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7594893" y="5069359"/>
              <a:ext cx="424560" cy="406135"/>
            </a:xfrm>
            <a:prstGeom prst="rect">
              <a:avLst/>
            </a:prstGeom>
            <a:noFill/>
          </p:spPr>
          <p:txBody>
            <a:bodyPr wrap="square" rtlCol="0">
              <a:spAutoFit/>
            </a:bodyPr>
            <a:lstStyle/>
            <a:p>
              <a:r>
                <a:rPr lang="en-US" altLang="zh-CN" sz="1200" dirty="0" smtClean="0"/>
                <a:t>1360ns,1kHz</a:t>
              </a:r>
              <a:endParaRPr lang="zh-CN" altLang="en-US" sz="1200" dirty="0"/>
            </a:p>
          </p:txBody>
        </p:sp>
      </p:grpSp>
    </p:spTree>
    <p:extLst>
      <p:ext uri="{BB962C8B-B14F-4D97-AF65-F5344CB8AC3E}">
        <p14:creationId xmlns:p14="http://schemas.microsoft.com/office/powerpoint/2010/main" val="3512122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txBox="1">
            <a:spLocks noChangeArrowheads="1"/>
          </p:cNvSpPr>
          <p:nvPr/>
        </p:nvSpPr>
        <p:spPr>
          <a:xfrm>
            <a:off x="1369550" y="188640"/>
            <a:ext cx="6624736" cy="523293"/>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buFontTx/>
              <a:buNone/>
            </a:pPr>
            <a:r>
              <a:rPr lang="en-US" altLang="zh-CN" sz="2800" b="1" spc="-60" dirty="0">
                <a:solidFill>
                  <a:srgbClr val="C00000"/>
                </a:solidFill>
                <a:latin typeface="+mj-lt"/>
                <a:ea typeface="+mj-ea"/>
                <a:cs typeface="+mj-cs"/>
              </a:rPr>
              <a:t>L</a:t>
            </a:r>
            <a:r>
              <a:rPr lang="en-US" altLang="zh-CN" sz="2800" b="1" spc="-60" dirty="0" smtClean="0">
                <a:solidFill>
                  <a:srgbClr val="C00000"/>
                </a:solidFill>
                <a:latin typeface="+mj-lt"/>
                <a:ea typeface="+mj-ea"/>
                <a:cs typeface="+mj-cs"/>
              </a:rPr>
              <a:t>umped </a:t>
            </a:r>
            <a:r>
              <a:rPr lang="en-US" altLang="zh-CN" sz="2800" b="1" spc="-60" dirty="0">
                <a:solidFill>
                  <a:srgbClr val="C00000"/>
                </a:solidFill>
                <a:latin typeface="+mj-lt"/>
                <a:ea typeface="+mj-ea"/>
                <a:cs typeface="+mj-cs"/>
              </a:rPr>
              <a:t>parameter dipole kicker system</a:t>
            </a:r>
          </a:p>
        </p:txBody>
      </p:sp>
      <p:sp>
        <p:nvSpPr>
          <p:cNvPr id="3" name="矩形 2"/>
          <p:cNvSpPr/>
          <p:nvPr/>
        </p:nvSpPr>
        <p:spPr>
          <a:xfrm>
            <a:off x="209066" y="1135830"/>
            <a:ext cx="8522509" cy="684803"/>
          </a:xfrm>
          <a:prstGeom prst="rect">
            <a:avLst/>
          </a:prstGeom>
        </p:spPr>
        <p:txBody>
          <a:bodyPr wrap="square">
            <a:spAutoFit/>
          </a:bodyPr>
          <a:lstStyle/>
          <a:p>
            <a:pPr>
              <a:spcBef>
                <a:spcPts val="300"/>
              </a:spcBef>
            </a:pPr>
            <a:r>
              <a:rPr lang="en-US" altLang="zh-CN" u="sng" dirty="0">
                <a:solidFill>
                  <a:srgbClr val="FF0000"/>
                </a:solidFill>
              </a:rPr>
              <a:t>Features</a:t>
            </a:r>
            <a:r>
              <a:rPr lang="en-US" altLang="zh-CN" u="sng" dirty="0" smtClean="0">
                <a:solidFill>
                  <a:srgbClr val="FF0000"/>
                </a:solidFill>
              </a:rPr>
              <a:t>:</a:t>
            </a:r>
            <a:endParaRPr lang="en-US" altLang="zh-CN" dirty="0" smtClean="0">
              <a:solidFill>
                <a:srgbClr val="FF0000"/>
              </a:solidFill>
            </a:endParaRPr>
          </a:p>
          <a:p>
            <a:pPr marL="285750" indent="-285750">
              <a:spcBef>
                <a:spcPts val="300"/>
              </a:spcBef>
              <a:buFont typeface="Arial" panose="020B0604020202020204" pitchFamily="34" charset="0"/>
              <a:buChar char="•"/>
            </a:pPr>
            <a:r>
              <a:rPr lang="en-US" altLang="zh-CN" dirty="0" smtClean="0"/>
              <a:t>Out-vacuum </a:t>
            </a:r>
            <a:r>
              <a:rPr lang="en-US" altLang="zh-CN" b="1" u="sng" dirty="0" smtClean="0"/>
              <a:t>kicker </a:t>
            </a:r>
            <a:r>
              <a:rPr lang="en-US" altLang="zh-CN" dirty="0"/>
              <a:t>with </a:t>
            </a:r>
            <a:r>
              <a:rPr lang="en-US" altLang="zh-CN" dirty="0" smtClean="0"/>
              <a:t>metallic coating ceramic </a:t>
            </a:r>
            <a:r>
              <a:rPr lang="en-US" altLang="zh-CN" dirty="0"/>
              <a:t>vacuum </a:t>
            </a:r>
            <a:r>
              <a:rPr lang="en-US" altLang="zh-CN" dirty="0" smtClean="0"/>
              <a:t>chamber</a:t>
            </a:r>
          </a:p>
        </p:txBody>
      </p:sp>
      <p:grpSp>
        <p:nvGrpSpPr>
          <p:cNvPr id="16" name="组合 15"/>
          <p:cNvGrpSpPr/>
          <p:nvPr/>
        </p:nvGrpSpPr>
        <p:grpSpPr>
          <a:xfrm>
            <a:off x="7417924" y="1196067"/>
            <a:ext cx="1569589" cy="1011800"/>
            <a:chOff x="7644408" y="4385476"/>
            <a:chExt cx="425713" cy="1023651"/>
          </a:xfrm>
        </p:grpSpPr>
        <p:grpSp>
          <p:nvGrpSpPr>
            <p:cNvPr id="18" name="组合 17"/>
            <p:cNvGrpSpPr/>
            <p:nvPr/>
          </p:nvGrpSpPr>
          <p:grpSpPr>
            <a:xfrm>
              <a:off x="7658439" y="4385476"/>
              <a:ext cx="236214" cy="561981"/>
              <a:chOff x="7611301" y="4514844"/>
              <a:chExt cx="257878" cy="561981"/>
            </a:xfrm>
          </p:grpSpPr>
          <p:sp>
            <p:nvSpPr>
              <p:cNvPr id="24" name="任意多边形 23"/>
              <p:cNvSpPr/>
              <p:nvPr/>
            </p:nvSpPr>
            <p:spPr>
              <a:xfrm>
                <a:off x="7686675" y="4514844"/>
                <a:ext cx="114300" cy="561981"/>
              </a:xfrm>
              <a:custGeom>
                <a:avLst/>
                <a:gdLst>
                  <a:gd name="connsiteX0" fmla="*/ 0 w 114300"/>
                  <a:gd name="connsiteY0" fmla="*/ 552456 h 561981"/>
                  <a:gd name="connsiteX1" fmla="*/ 47625 w 114300"/>
                  <a:gd name="connsiteY1" fmla="*/ 6 h 561981"/>
                  <a:gd name="connsiteX2" fmla="*/ 114300 w 114300"/>
                  <a:gd name="connsiteY2" fmla="*/ 561981 h 561981"/>
                </a:gdLst>
                <a:ahLst/>
                <a:cxnLst>
                  <a:cxn ang="0">
                    <a:pos x="connsiteX0" y="connsiteY0"/>
                  </a:cxn>
                  <a:cxn ang="0">
                    <a:pos x="connsiteX1" y="connsiteY1"/>
                  </a:cxn>
                  <a:cxn ang="0">
                    <a:pos x="connsiteX2" y="connsiteY2"/>
                  </a:cxn>
                </a:cxnLst>
                <a:rect l="l" t="t" r="r" b="b"/>
                <a:pathLst>
                  <a:path w="114300" h="561981">
                    <a:moveTo>
                      <a:pt x="0" y="552456"/>
                    </a:moveTo>
                    <a:cubicBezTo>
                      <a:pt x="14287" y="275437"/>
                      <a:pt x="28575" y="-1581"/>
                      <a:pt x="47625" y="6"/>
                    </a:cubicBezTo>
                    <a:cubicBezTo>
                      <a:pt x="66675" y="1593"/>
                      <a:pt x="90487" y="281787"/>
                      <a:pt x="114300" y="5619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p:nvPr/>
            </p:nvCxnSpPr>
            <p:spPr>
              <a:xfrm flipV="1">
                <a:off x="7800975" y="5075758"/>
                <a:ext cx="68204" cy="1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611301" y="5064980"/>
                <a:ext cx="75374" cy="232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 name="直接连接符 18"/>
            <p:cNvCxnSpPr/>
            <p:nvPr/>
          </p:nvCxnSpPr>
          <p:spPr>
            <a:xfrm>
              <a:off x="7727480" y="5013176"/>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830335" y="5013176"/>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7644408" y="5089077"/>
              <a:ext cx="83075" cy="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7832179" y="5100483"/>
              <a:ext cx="887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7667022" y="5160022"/>
              <a:ext cx="403099" cy="249105"/>
            </a:xfrm>
            <a:prstGeom prst="rect">
              <a:avLst/>
            </a:prstGeom>
            <a:noFill/>
          </p:spPr>
          <p:txBody>
            <a:bodyPr wrap="square" rtlCol="0">
              <a:spAutoFit/>
            </a:bodyPr>
            <a:lstStyle/>
            <a:p>
              <a:r>
                <a:rPr lang="en-US" altLang="zh-CN" sz="1000" dirty="0" smtClean="0"/>
                <a:t>&lt;1360ns,1kHz</a:t>
              </a:r>
              <a:endParaRPr lang="zh-CN" altLang="en-US" sz="1000" dirty="0"/>
            </a:p>
          </p:txBody>
        </p:sp>
      </p:grpSp>
      <p:pic>
        <p:nvPicPr>
          <p:cNvPr id="2" name="图片 1"/>
          <p:cNvPicPr>
            <a:picLocks noChangeAspect="1"/>
          </p:cNvPicPr>
          <p:nvPr/>
        </p:nvPicPr>
        <p:blipFill>
          <a:blip r:embed="rId3">
            <a:clrChange>
              <a:clrFrom>
                <a:srgbClr val="FFFFFF"/>
              </a:clrFrom>
              <a:clrTo>
                <a:srgbClr val="FFFFFF">
                  <a:alpha val="0"/>
                </a:srgbClr>
              </a:clrTo>
            </a:clrChange>
          </a:blip>
          <a:stretch>
            <a:fillRect/>
          </a:stretch>
        </p:blipFill>
        <p:spPr>
          <a:xfrm>
            <a:off x="4952375" y="2265315"/>
            <a:ext cx="3733413" cy="2043390"/>
          </a:xfrm>
          <a:prstGeom prst="rect">
            <a:avLst/>
          </a:prstGeom>
        </p:spPr>
      </p:pic>
      <p:pic>
        <p:nvPicPr>
          <p:cNvPr id="4" name="图片 3"/>
          <p:cNvPicPr>
            <a:picLocks noChangeAspect="1"/>
          </p:cNvPicPr>
          <p:nvPr/>
        </p:nvPicPr>
        <p:blipFill>
          <a:blip r:embed="rId4">
            <a:clrChange>
              <a:clrFrom>
                <a:srgbClr val="FFFFFF"/>
              </a:clrFrom>
              <a:clrTo>
                <a:srgbClr val="FFFFFF">
                  <a:alpha val="0"/>
                </a:srgbClr>
              </a:clrTo>
            </a:clrChange>
          </a:blip>
          <a:stretch>
            <a:fillRect/>
          </a:stretch>
        </p:blipFill>
        <p:spPr>
          <a:xfrm>
            <a:off x="283220" y="2338801"/>
            <a:ext cx="2864429" cy="2459084"/>
          </a:xfrm>
          <a:prstGeom prst="rect">
            <a:avLst/>
          </a:prstGeom>
        </p:spPr>
      </p:pic>
      <p:pic>
        <p:nvPicPr>
          <p:cNvPr id="41" name="Picture 5"/>
          <p:cNvPicPr>
            <a:picLocks noChangeAspect="1" noChangeArrowheads="1"/>
          </p:cNvPicPr>
          <p:nvPr/>
        </p:nvPicPr>
        <p:blipFill>
          <a:blip r:embed="rId5"/>
          <a:srcRect/>
          <a:stretch>
            <a:fillRect/>
          </a:stretch>
        </p:blipFill>
        <p:spPr bwMode="auto">
          <a:xfrm>
            <a:off x="1907704" y="4826873"/>
            <a:ext cx="3219622" cy="1529320"/>
          </a:xfrm>
          <a:prstGeom prst="rect">
            <a:avLst/>
          </a:prstGeom>
          <a:noFill/>
          <a:ln w="9525">
            <a:noFill/>
            <a:miter lim="800000"/>
            <a:headEnd/>
            <a:tailEnd/>
          </a:ln>
        </p:spPr>
      </p:pic>
      <p:grpSp>
        <p:nvGrpSpPr>
          <p:cNvPr id="42" name="组合 73"/>
          <p:cNvGrpSpPr/>
          <p:nvPr/>
        </p:nvGrpSpPr>
        <p:grpSpPr>
          <a:xfrm>
            <a:off x="5595118" y="5047034"/>
            <a:ext cx="1223964" cy="1114431"/>
            <a:chOff x="4429124" y="4643446"/>
            <a:chExt cx="1223964" cy="1114431"/>
          </a:xfrm>
        </p:grpSpPr>
        <p:graphicFrame>
          <p:nvGraphicFramePr>
            <p:cNvPr id="43" name="Object 3"/>
            <p:cNvGraphicFramePr>
              <a:graphicFrameLocks noChangeAspect="1"/>
            </p:cNvGraphicFramePr>
            <p:nvPr/>
          </p:nvGraphicFramePr>
          <p:xfrm>
            <a:off x="4643438" y="4643446"/>
            <a:ext cx="1009650" cy="323850"/>
          </p:xfrm>
          <a:graphic>
            <a:graphicData uri="http://schemas.openxmlformats.org/presentationml/2006/ole">
              <mc:AlternateContent xmlns:mc="http://schemas.openxmlformats.org/markup-compatibility/2006">
                <mc:Choice xmlns:v="urn:schemas-microsoft-com:vml" Requires="v">
                  <p:oleObj spid="_x0000_s23911" name="公式" r:id="rId6" imgW="558558" imgH="444307" progId="Equation.3">
                    <p:embed/>
                  </p:oleObj>
                </mc:Choice>
                <mc:Fallback>
                  <p:oleObj name="公式" r:id="rId6" imgW="558558" imgH="44430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4643446"/>
                          <a:ext cx="100965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2"/>
            <p:cNvGraphicFramePr>
              <a:graphicFrameLocks noChangeAspect="1"/>
            </p:cNvGraphicFramePr>
            <p:nvPr/>
          </p:nvGraphicFramePr>
          <p:xfrm>
            <a:off x="4714876" y="5500702"/>
            <a:ext cx="819150" cy="257175"/>
          </p:xfrm>
          <a:graphic>
            <a:graphicData uri="http://schemas.openxmlformats.org/presentationml/2006/ole">
              <mc:AlternateContent xmlns:mc="http://schemas.openxmlformats.org/markup-compatibility/2006">
                <mc:Choice xmlns:v="urn:schemas-microsoft-com:vml" Requires="v">
                  <p:oleObj spid="_x0000_s23912" name="公式" r:id="rId8" imgW="800100" imgH="228600" progId="Equation.3">
                    <p:embed/>
                  </p:oleObj>
                </mc:Choice>
                <mc:Fallback>
                  <p:oleObj name="公式" r:id="rId8" imgW="8001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4876" y="5500702"/>
                          <a:ext cx="819150"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1"/>
            <p:cNvGraphicFramePr>
              <a:graphicFrameLocks noChangeAspect="1"/>
            </p:cNvGraphicFramePr>
            <p:nvPr/>
          </p:nvGraphicFramePr>
          <p:xfrm>
            <a:off x="4643438" y="5000636"/>
            <a:ext cx="790575" cy="428625"/>
          </p:xfrm>
          <a:graphic>
            <a:graphicData uri="http://schemas.openxmlformats.org/presentationml/2006/ole">
              <mc:AlternateContent xmlns:mc="http://schemas.openxmlformats.org/markup-compatibility/2006">
                <mc:Choice xmlns:v="urn:schemas-microsoft-com:vml" Requires="v">
                  <p:oleObj spid="_x0000_s23913" name="公式" r:id="rId10" imgW="418918" imgH="393529" progId="Equation.3">
                    <p:embed/>
                  </p:oleObj>
                </mc:Choice>
                <mc:Fallback>
                  <p:oleObj name="公式" r:id="rId10" imgW="418918" imgH="39352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3438" y="5000636"/>
                          <a:ext cx="7905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左大括号 45"/>
            <p:cNvSpPr/>
            <p:nvPr/>
          </p:nvSpPr>
          <p:spPr>
            <a:xfrm>
              <a:off x="4429124" y="4643446"/>
              <a:ext cx="214314" cy="10715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cxnSp>
        <p:nvCxnSpPr>
          <p:cNvPr id="47" name="直接箭头连接符 46"/>
          <p:cNvCxnSpPr/>
          <p:nvPr/>
        </p:nvCxnSpPr>
        <p:spPr>
          <a:xfrm flipH="1" flipV="1">
            <a:off x="2479860" y="4412859"/>
            <a:ext cx="316809" cy="36260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2189399" y="4653745"/>
            <a:ext cx="1496288" cy="369332"/>
          </a:xfrm>
          <a:prstGeom prst="rect">
            <a:avLst/>
          </a:prstGeom>
          <a:noFill/>
        </p:spPr>
        <p:txBody>
          <a:bodyPr wrap="square" rtlCol="0">
            <a:spAutoFit/>
          </a:bodyPr>
          <a:lstStyle/>
          <a:p>
            <a:r>
              <a:rPr lang="en-US" altLang="zh-CN" dirty="0" smtClean="0">
                <a:solidFill>
                  <a:srgbClr val="0033CC"/>
                </a:solidFill>
              </a:rPr>
              <a:t>Ferrite core</a:t>
            </a:r>
            <a:endParaRPr lang="zh-CN" altLang="en-US" dirty="0">
              <a:solidFill>
                <a:srgbClr val="0033CC"/>
              </a:solidFill>
            </a:endParaRPr>
          </a:p>
        </p:txBody>
      </p:sp>
      <p:cxnSp>
        <p:nvCxnSpPr>
          <p:cNvPr id="49" name="直接箭头连接符 48"/>
          <p:cNvCxnSpPr/>
          <p:nvPr/>
        </p:nvCxnSpPr>
        <p:spPr>
          <a:xfrm flipV="1">
            <a:off x="607652" y="3933789"/>
            <a:ext cx="790974" cy="79539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108474" y="4655537"/>
            <a:ext cx="1789329" cy="646331"/>
          </a:xfrm>
          <a:prstGeom prst="rect">
            <a:avLst/>
          </a:prstGeom>
          <a:noFill/>
        </p:spPr>
        <p:txBody>
          <a:bodyPr wrap="square" rtlCol="0">
            <a:spAutoFit/>
          </a:bodyPr>
          <a:lstStyle/>
          <a:p>
            <a:r>
              <a:rPr lang="en-US" altLang="zh-CN" dirty="0" smtClean="0">
                <a:solidFill>
                  <a:srgbClr val="0033CC"/>
                </a:solidFill>
              </a:rPr>
              <a:t>Ceramic vacuum chamber</a:t>
            </a:r>
            <a:endParaRPr lang="zh-CN" altLang="en-US" dirty="0">
              <a:solidFill>
                <a:srgbClr val="0033CC"/>
              </a:solidFill>
            </a:endParaRPr>
          </a:p>
        </p:txBody>
      </p:sp>
      <p:sp>
        <p:nvSpPr>
          <p:cNvPr id="51" name="文本框 50"/>
          <p:cNvSpPr txBox="1"/>
          <p:nvPr/>
        </p:nvSpPr>
        <p:spPr>
          <a:xfrm>
            <a:off x="2101942" y="1831070"/>
            <a:ext cx="1915274" cy="579646"/>
          </a:xfrm>
          <a:prstGeom prst="rect">
            <a:avLst/>
          </a:prstGeom>
          <a:noFill/>
        </p:spPr>
        <p:txBody>
          <a:bodyPr wrap="square" rtlCol="0">
            <a:spAutoFit/>
          </a:bodyPr>
          <a:lstStyle/>
          <a:p>
            <a:pPr>
              <a:lnSpc>
                <a:spcPts val="1900"/>
              </a:lnSpc>
            </a:pPr>
            <a:r>
              <a:rPr lang="en-US" altLang="zh-CN" dirty="0" smtClean="0">
                <a:solidFill>
                  <a:srgbClr val="0033CC"/>
                </a:solidFill>
              </a:rPr>
              <a:t>Eddy </a:t>
            </a:r>
            <a:r>
              <a:rPr lang="en-US" altLang="zh-CN" dirty="0">
                <a:solidFill>
                  <a:srgbClr val="0033CC"/>
                </a:solidFill>
              </a:rPr>
              <a:t>current Shielding plate</a:t>
            </a:r>
            <a:endParaRPr lang="zh-CN" altLang="en-US" dirty="0">
              <a:solidFill>
                <a:srgbClr val="0033CC"/>
              </a:solidFill>
            </a:endParaRPr>
          </a:p>
        </p:txBody>
      </p:sp>
      <p:sp>
        <p:nvSpPr>
          <p:cNvPr id="52" name="文本框 51"/>
          <p:cNvSpPr txBox="1"/>
          <p:nvPr/>
        </p:nvSpPr>
        <p:spPr>
          <a:xfrm>
            <a:off x="3020166" y="3127795"/>
            <a:ext cx="1528570" cy="369332"/>
          </a:xfrm>
          <a:prstGeom prst="rect">
            <a:avLst/>
          </a:prstGeom>
          <a:noFill/>
        </p:spPr>
        <p:txBody>
          <a:bodyPr wrap="square" rtlCol="0">
            <a:spAutoFit/>
          </a:bodyPr>
          <a:lstStyle/>
          <a:p>
            <a:pPr algn="ctr"/>
            <a:r>
              <a:rPr lang="en-US" altLang="zh-CN" dirty="0" smtClean="0">
                <a:solidFill>
                  <a:srgbClr val="0033CC"/>
                </a:solidFill>
              </a:rPr>
              <a:t>HV conductor</a:t>
            </a:r>
            <a:endParaRPr lang="zh-CN" altLang="en-US" dirty="0">
              <a:solidFill>
                <a:srgbClr val="0033CC"/>
              </a:solidFill>
            </a:endParaRPr>
          </a:p>
        </p:txBody>
      </p:sp>
      <p:cxnSp>
        <p:nvCxnSpPr>
          <p:cNvPr id="53" name="直接箭头连接符 52"/>
          <p:cNvCxnSpPr/>
          <p:nvPr/>
        </p:nvCxnSpPr>
        <p:spPr>
          <a:xfrm flipH="1">
            <a:off x="1715435" y="2324543"/>
            <a:ext cx="379709" cy="56236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H="1">
            <a:off x="2342740" y="3425246"/>
            <a:ext cx="979655" cy="21042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87777" y="893716"/>
            <a:ext cx="7463069" cy="369332"/>
          </a:xfrm>
          <a:prstGeom prst="rect">
            <a:avLst/>
          </a:prstGeom>
        </p:spPr>
        <p:txBody>
          <a:bodyPr wrap="square">
            <a:spAutoFit/>
          </a:bodyPr>
          <a:lstStyle/>
          <a:p>
            <a:pPr marL="285750" indent="-285750">
              <a:buFont typeface="Arial" panose="020B0604020202020204" pitchFamily="34" charset="0"/>
              <a:buChar char="•"/>
            </a:pPr>
            <a:r>
              <a:rPr lang="en-US" altLang="zh-CN" b="1" dirty="0">
                <a:latin typeface="Calibri" panose="020F0502020204030204" pitchFamily="34" charset="0"/>
                <a:ea typeface="宋体" panose="02010600030101010101" pitchFamily="2" charset="-122"/>
                <a:cs typeface="Times New Roman" panose="02020603050405020304" pitchFamily="18" charset="0"/>
              </a:rPr>
              <a:t>For 1.3us half-sine kicker, a Lumped parameter dipole kicker is fit.</a:t>
            </a:r>
            <a:endParaRPr lang="zh-CN" altLang="en-US" dirty="0"/>
          </a:p>
        </p:txBody>
      </p:sp>
    </p:spTree>
    <p:extLst>
      <p:ext uri="{BB962C8B-B14F-4D97-AF65-F5344CB8AC3E}">
        <p14:creationId xmlns:p14="http://schemas.microsoft.com/office/powerpoint/2010/main" val="15757864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2800" dirty="0" smtClean="0"/>
              <a:t>Delay-line </a:t>
            </a:r>
            <a:r>
              <a:rPr lang="en-US" altLang="zh-CN" sz="2800" dirty="0"/>
              <a:t>dipole </a:t>
            </a:r>
            <a:r>
              <a:rPr lang="en-US" altLang="zh-CN" sz="2800" dirty="0" smtClean="0"/>
              <a:t>kicker system</a:t>
            </a:r>
            <a:endParaRPr lang="zh-CN" altLang="en-US" sz="2800" dirty="0"/>
          </a:p>
        </p:txBody>
      </p:sp>
      <p:sp>
        <p:nvSpPr>
          <p:cNvPr id="7" name="矩形 6"/>
          <p:cNvSpPr/>
          <p:nvPr/>
        </p:nvSpPr>
        <p:spPr>
          <a:xfrm>
            <a:off x="125070" y="1040224"/>
            <a:ext cx="6651447" cy="923330"/>
          </a:xfrm>
          <a:prstGeom prst="rect">
            <a:avLst/>
          </a:prstGeom>
        </p:spPr>
        <p:txBody>
          <a:bodyPr wrap="square">
            <a:spAutoFit/>
          </a:bodyPr>
          <a:lstStyle/>
          <a:p>
            <a:pPr marL="285750" indent="-285750">
              <a:spcBef>
                <a:spcPts val="300"/>
              </a:spcBef>
              <a:buFont typeface="Arial" panose="020B0604020202020204" pitchFamily="34" charset="0"/>
              <a:buChar char="•"/>
            </a:pPr>
            <a:r>
              <a:rPr lang="en-US" altLang="zh-CN" b="1" dirty="0"/>
              <a:t>For trapezoid kicker system, a delay-line dipole kicker is preferred, because it can helps to achieve ideal trapezoid waveform. While, its structure is complicated</a:t>
            </a:r>
            <a:r>
              <a:rPr lang="en-US" altLang="zh-CN" b="1" dirty="0" smtClean="0"/>
              <a:t>.</a:t>
            </a:r>
            <a:endParaRPr lang="zh-CN" altLang="zh-CN" dirty="0"/>
          </a:p>
        </p:txBody>
      </p:sp>
      <p:grpSp>
        <p:nvGrpSpPr>
          <p:cNvPr id="40" name="组合 39"/>
          <p:cNvGrpSpPr/>
          <p:nvPr/>
        </p:nvGrpSpPr>
        <p:grpSpPr>
          <a:xfrm>
            <a:off x="7032274" y="1172719"/>
            <a:ext cx="1716190" cy="665198"/>
            <a:chOff x="6988165" y="5614471"/>
            <a:chExt cx="2109717" cy="817730"/>
          </a:xfrm>
        </p:grpSpPr>
        <p:grpSp>
          <p:nvGrpSpPr>
            <p:cNvPr id="41" name="组合 40"/>
            <p:cNvGrpSpPr/>
            <p:nvPr/>
          </p:nvGrpSpPr>
          <p:grpSpPr>
            <a:xfrm>
              <a:off x="7156472" y="5614471"/>
              <a:ext cx="1368152" cy="327547"/>
              <a:chOff x="6948264" y="5259984"/>
              <a:chExt cx="1810543" cy="728811"/>
            </a:xfrm>
          </p:grpSpPr>
          <p:cxnSp>
            <p:nvCxnSpPr>
              <p:cNvPr id="54" name="直接连接符 53"/>
              <p:cNvCxnSpPr/>
              <p:nvPr/>
            </p:nvCxnSpPr>
            <p:spPr>
              <a:xfrm flipV="1">
                <a:off x="7164288" y="5259984"/>
                <a:ext cx="72008"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7236296" y="5259984"/>
                <a:ext cx="1224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H="1" flipV="1">
                <a:off x="8460432" y="5259984"/>
                <a:ext cx="72008"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6948264" y="5980064"/>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8542783" y="5988795"/>
                <a:ext cx="216024"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2" name="直接连接符 41"/>
            <p:cNvCxnSpPr/>
            <p:nvPr/>
          </p:nvCxnSpPr>
          <p:spPr>
            <a:xfrm>
              <a:off x="7328387" y="5935036"/>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7403355" y="5935036"/>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6988165" y="6010937"/>
              <a:ext cx="3402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H="1">
              <a:off x="7413484" y="6005613"/>
              <a:ext cx="875892" cy="143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7012498" y="6091685"/>
              <a:ext cx="813172" cy="340516"/>
            </a:xfrm>
            <a:prstGeom prst="rect">
              <a:avLst/>
            </a:prstGeom>
            <a:noFill/>
          </p:spPr>
          <p:txBody>
            <a:bodyPr wrap="square" rtlCol="0">
              <a:spAutoFit/>
            </a:bodyPr>
            <a:lstStyle/>
            <a:p>
              <a:r>
                <a:rPr lang="en-US" altLang="zh-CN" sz="1000" dirty="0" smtClean="0"/>
                <a:t>200n</a:t>
              </a:r>
              <a:r>
                <a:rPr lang="en-US" altLang="zh-CN" sz="1200" dirty="0" smtClean="0"/>
                <a:t>s</a:t>
              </a:r>
              <a:endParaRPr lang="zh-CN" altLang="en-US" sz="1200" dirty="0"/>
            </a:p>
          </p:txBody>
        </p:sp>
        <p:cxnSp>
          <p:nvCxnSpPr>
            <p:cNvPr id="48" name="直接连接符 47"/>
            <p:cNvCxnSpPr/>
            <p:nvPr/>
          </p:nvCxnSpPr>
          <p:spPr>
            <a:xfrm>
              <a:off x="8282508" y="5942812"/>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8354516" y="5942812"/>
              <a:ext cx="0" cy="18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H="1" flipV="1">
              <a:off x="8361384" y="6006492"/>
              <a:ext cx="470884" cy="1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7380913" y="5718485"/>
              <a:ext cx="1152129" cy="302680"/>
            </a:xfrm>
            <a:prstGeom prst="rect">
              <a:avLst/>
            </a:prstGeom>
            <a:noFill/>
          </p:spPr>
          <p:txBody>
            <a:bodyPr wrap="square" rtlCol="0">
              <a:spAutoFit/>
            </a:bodyPr>
            <a:lstStyle/>
            <a:p>
              <a:r>
                <a:rPr lang="en-US" altLang="zh-CN" sz="1000" dirty="0" smtClean="0"/>
                <a:t>40~2000ns</a:t>
              </a:r>
              <a:endParaRPr lang="zh-CN" altLang="en-US" sz="1000" dirty="0"/>
            </a:p>
          </p:txBody>
        </p:sp>
        <p:sp>
          <p:nvSpPr>
            <p:cNvPr id="52" name="文本框 51"/>
            <p:cNvSpPr txBox="1"/>
            <p:nvPr/>
          </p:nvSpPr>
          <p:spPr>
            <a:xfrm>
              <a:off x="8155509" y="6108873"/>
              <a:ext cx="762846" cy="302680"/>
            </a:xfrm>
            <a:prstGeom prst="rect">
              <a:avLst/>
            </a:prstGeom>
            <a:noFill/>
          </p:spPr>
          <p:txBody>
            <a:bodyPr wrap="square" rtlCol="0">
              <a:spAutoFit/>
            </a:bodyPr>
            <a:lstStyle/>
            <a:p>
              <a:r>
                <a:rPr lang="en-US" altLang="zh-CN" sz="1000" dirty="0" smtClean="0"/>
                <a:t>200ns</a:t>
              </a:r>
              <a:endParaRPr lang="zh-CN" altLang="en-US" sz="1000" dirty="0"/>
            </a:p>
          </p:txBody>
        </p:sp>
        <p:sp>
          <p:nvSpPr>
            <p:cNvPr id="53" name="文本框 52"/>
            <p:cNvSpPr txBox="1"/>
            <p:nvPr/>
          </p:nvSpPr>
          <p:spPr>
            <a:xfrm>
              <a:off x="8477732" y="5753745"/>
              <a:ext cx="620150" cy="302680"/>
            </a:xfrm>
            <a:prstGeom prst="rect">
              <a:avLst/>
            </a:prstGeom>
            <a:noFill/>
          </p:spPr>
          <p:txBody>
            <a:bodyPr wrap="square" rtlCol="0">
              <a:spAutoFit/>
            </a:bodyPr>
            <a:lstStyle/>
            <a:p>
              <a:r>
                <a:rPr lang="en-US" altLang="zh-CN" sz="1000" dirty="0" smtClean="0"/>
                <a:t>1kHz</a:t>
              </a:r>
              <a:endParaRPr lang="zh-CN" altLang="en-US" sz="1000" dirty="0"/>
            </a:p>
          </p:txBody>
        </p:sp>
      </p:grpSp>
      <p:sp>
        <p:nvSpPr>
          <p:cNvPr id="6" name="矩形 5"/>
          <p:cNvSpPr/>
          <p:nvPr/>
        </p:nvSpPr>
        <p:spPr>
          <a:xfrm>
            <a:off x="7202223" y="1736477"/>
            <a:ext cx="1170192" cy="369332"/>
          </a:xfrm>
          <a:prstGeom prst="rect">
            <a:avLst/>
          </a:prstGeom>
        </p:spPr>
        <p:txBody>
          <a:bodyPr wrap="none">
            <a:spAutoFit/>
          </a:bodyPr>
          <a:lstStyle/>
          <a:p>
            <a:pPr>
              <a:spcBef>
                <a:spcPts val="300"/>
              </a:spcBef>
            </a:pPr>
            <a:r>
              <a:rPr lang="en-US" altLang="zh-CN" dirty="0" smtClean="0">
                <a:solidFill>
                  <a:srgbClr val="FF0000"/>
                </a:solidFill>
              </a:rPr>
              <a:t>challenges</a:t>
            </a:r>
            <a:endParaRPr lang="en-US" altLang="zh-CN" dirty="0">
              <a:solidFill>
                <a:srgbClr val="FF0000"/>
              </a:solidFill>
            </a:endParaRPr>
          </a:p>
        </p:txBody>
      </p:sp>
      <p:pic>
        <p:nvPicPr>
          <p:cNvPr id="61" name="图片 60" descr="G:\开题\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744" y="2241654"/>
            <a:ext cx="3092346" cy="1846949"/>
          </a:xfrm>
          <a:prstGeom prst="rect">
            <a:avLst/>
          </a:prstGeom>
          <a:noFill/>
          <a:ln>
            <a:noFill/>
          </a:ln>
        </p:spPr>
      </p:pic>
      <p:pic>
        <p:nvPicPr>
          <p:cNvPr id="60" name="图片 5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744" y="4149080"/>
            <a:ext cx="8683933" cy="2161244"/>
          </a:xfrm>
          <a:prstGeom prst="rect">
            <a:avLst/>
          </a:prstGeom>
          <a:noFill/>
        </p:spPr>
      </p:pic>
      <p:sp>
        <p:nvSpPr>
          <p:cNvPr id="11" name="文本框 10"/>
          <p:cNvSpPr txBox="1"/>
          <p:nvPr/>
        </p:nvSpPr>
        <p:spPr>
          <a:xfrm>
            <a:off x="6704249" y="4594307"/>
            <a:ext cx="2044215" cy="738664"/>
          </a:xfrm>
          <a:prstGeom prst="rect">
            <a:avLst/>
          </a:prstGeom>
          <a:solidFill>
            <a:schemeClr val="bg1"/>
          </a:solidFill>
        </p:spPr>
        <p:txBody>
          <a:bodyPr wrap="square" rtlCol="0">
            <a:spAutoFit/>
          </a:bodyPr>
          <a:lstStyle/>
          <a:p>
            <a:r>
              <a:rPr lang="en-US" altLang="zh-CN" sz="1400" dirty="0" err="1" smtClean="0">
                <a:solidFill>
                  <a:srgbClr val="FF0000"/>
                </a:solidFill>
              </a:rPr>
              <a:t>Pulser</a:t>
            </a:r>
            <a:endParaRPr lang="en-US" altLang="zh-CN" sz="1400" dirty="0" smtClean="0">
              <a:solidFill>
                <a:srgbClr val="FF0000"/>
              </a:solidFill>
            </a:endParaRPr>
          </a:p>
          <a:p>
            <a:r>
              <a:rPr lang="en-US" altLang="zh-CN" sz="1400" dirty="0">
                <a:solidFill>
                  <a:srgbClr val="0033CC"/>
                </a:solidFill>
              </a:rPr>
              <a:t>Delay-line </a:t>
            </a:r>
            <a:r>
              <a:rPr lang="en-US" altLang="zh-CN" sz="1400" dirty="0" smtClean="0">
                <a:solidFill>
                  <a:srgbClr val="0033CC"/>
                </a:solidFill>
              </a:rPr>
              <a:t>kicker</a:t>
            </a:r>
          </a:p>
          <a:p>
            <a:r>
              <a:rPr lang="en-US" altLang="zh-CN" sz="1400" dirty="0">
                <a:solidFill>
                  <a:srgbClr val="FF57AB"/>
                </a:solidFill>
              </a:rPr>
              <a:t>Lumped parameter </a:t>
            </a:r>
            <a:r>
              <a:rPr lang="en-US" altLang="zh-CN" sz="1400" dirty="0" smtClean="0">
                <a:solidFill>
                  <a:srgbClr val="FF57AB"/>
                </a:solidFill>
              </a:rPr>
              <a:t>kicker</a:t>
            </a:r>
            <a:endParaRPr lang="zh-CN" altLang="en-US" sz="1400" dirty="0">
              <a:solidFill>
                <a:srgbClr val="FF57AB"/>
              </a:solidFill>
            </a:endParaRPr>
          </a:p>
        </p:txBody>
      </p:sp>
      <p:grpSp>
        <p:nvGrpSpPr>
          <p:cNvPr id="39" name="组合 38"/>
          <p:cNvGrpSpPr/>
          <p:nvPr/>
        </p:nvGrpSpPr>
        <p:grpSpPr>
          <a:xfrm>
            <a:off x="3563888" y="2539886"/>
            <a:ext cx="5364088" cy="1248727"/>
            <a:chOff x="899592" y="2278506"/>
            <a:chExt cx="7865409" cy="1726558"/>
          </a:xfrm>
        </p:grpSpPr>
        <p:pic>
          <p:nvPicPr>
            <p:cNvPr id="43" name="Picture 1"/>
            <p:cNvPicPr>
              <a:picLocks noChangeAspect="1" noChangeArrowheads="1"/>
            </p:cNvPicPr>
            <p:nvPr/>
          </p:nvPicPr>
          <p:blipFill>
            <a:blip r:embed="rId5">
              <a:clrChange>
                <a:clrFrom>
                  <a:srgbClr val="FEFEFE"/>
                </a:clrFrom>
                <a:clrTo>
                  <a:srgbClr val="FEFEFE">
                    <a:alpha val="0"/>
                  </a:srgbClr>
                </a:clrTo>
              </a:clrChange>
            </a:blip>
            <a:srcRect/>
            <a:stretch>
              <a:fillRect/>
            </a:stretch>
          </p:blipFill>
          <p:spPr bwMode="auto">
            <a:xfrm>
              <a:off x="3491880" y="2636912"/>
              <a:ext cx="5273121" cy="1339474"/>
            </a:xfrm>
            <a:prstGeom prst="rect">
              <a:avLst/>
            </a:prstGeom>
            <a:noFill/>
            <a:ln w="9525">
              <a:noFill/>
              <a:miter lim="800000"/>
              <a:headEnd/>
              <a:tailEnd/>
            </a:ln>
            <a:effectLst/>
          </p:spPr>
        </p:pic>
        <p:sp>
          <p:nvSpPr>
            <p:cNvPr id="59" name="矩形 58"/>
            <p:cNvSpPr/>
            <p:nvPr/>
          </p:nvSpPr>
          <p:spPr>
            <a:xfrm>
              <a:off x="899592" y="2491282"/>
              <a:ext cx="936104" cy="148262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5" name="直接连接符 64"/>
            <p:cNvCxnSpPr/>
            <p:nvPr/>
          </p:nvCxnSpPr>
          <p:spPr>
            <a:xfrm flipV="1">
              <a:off x="1829603" y="3894916"/>
              <a:ext cx="1879190" cy="11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956214" y="3034123"/>
              <a:ext cx="1017637" cy="468103"/>
            </a:xfrm>
            <a:prstGeom prst="rect">
              <a:avLst/>
            </a:prstGeom>
            <a:noFill/>
          </p:spPr>
          <p:txBody>
            <a:bodyPr wrap="square" rtlCol="0">
              <a:spAutoFit/>
            </a:bodyPr>
            <a:lstStyle/>
            <a:p>
              <a:r>
                <a:rPr lang="en-US" altLang="zh-CN" sz="1600" dirty="0" smtClean="0"/>
                <a:t>PFN</a:t>
              </a:r>
              <a:endParaRPr lang="zh-CN" altLang="en-US" sz="1600" dirty="0"/>
            </a:p>
          </p:txBody>
        </p:sp>
        <p:cxnSp>
          <p:nvCxnSpPr>
            <p:cNvPr id="67" name="直接连接符 66"/>
            <p:cNvCxnSpPr/>
            <p:nvPr/>
          </p:nvCxnSpPr>
          <p:spPr>
            <a:xfrm>
              <a:off x="1829603" y="2722615"/>
              <a:ext cx="3389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3347864" y="2712753"/>
              <a:ext cx="5397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2170018" y="2532302"/>
              <a:ext cx="288032" cy="190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466076" y="2403198"/>
              <a:ext cx="4562308" cy="160186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4495554" y="2278506"/>
              <a:ext cx="3683799" cy="425549"/>
            </a:xfrm>
            <a:prstGeom prst="rect">
              <a:avLst/>
            </a:prstGeom>
            <a:noFill/>
          </p:spPr>
          <p:txBody>
            <a:bodyPr wrap="square" rtlCol="0">
              <a:spAutoFit/>
            </a:bodyPr>
            <a:lstStyle/>
            <a:p>
              <a:r>
                <a:rPr lang="en-US" altLang="zh-CN" sz="1400" dirty="0" smtClean="0"/>
                <a:t>Delay-line kicker magnet</a:t>
              </a:r>
              <a:endParaRPr lang="zh-CN" altLang="en-US" sz="1400" dirty="0"/>
            </a:p>
          </p:txBody>
        </p:sp>
        <p:sp>
          <p:nvSpPr>
            <p:cNvPr id="72" name="圆柱形 71"/>
            <p:cNvSpPr/>
            <p:nvPr/>
          </p:nvSpPr>
          <p:spPr>
            <a:xfrm rot="16200000">
              <a:off x="2998819" y="2454844"/>
              <a:ext cx="217229" cy="535542"/>
            </a:xfrm>
            <a:prstGeom prst="ca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3" name="直接连接符 72"/>
            <p:cNvCxnSpPr>
              <a:endCxn id="72" idx="1"/>
            </p:cNvCxnSpPr>
            <p:nvPr/>
          </p:nvCxnSpPr>
          <p:spPr>
            <a:xfrm flipV="1">
              <a:off x="2599267" y="2722615"/>
              <a:ext cx="240396" cy="36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54886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2800" dirty="0" smtClean="0"/>
              <a:t>Dual-C </a:t>
            </a:r>
            <a:r>
              <a:rPr lang="en-US" altLang="zh-CN" sz="2800" dirty="0"/>
              <a:t>type d</a:t>
            </a:r>
            <a:r>
              <a:rPr lang="en-US" altLang="zh-CN" sz="2800" dirty="0" smtClean="0"/>
              <a:t>elay-line </a:t>
            </a:r>
            <a:r>
              <a:rPr lang="en-US" altLang="zh-CN" sz="2800" dirty="0"/>
              <a:t>dipole </a:t>
            </a:r>
            <a:r>
              <a:rPr lang="en-US" altLang="zh-CN" sz="2800" dirty="0" smtClean="0"/>
              <a:t>kicker R&amp;D</a:t>
            </a:r>
            <a:endParaRPr lang="zh-CN" altLang="en-US" sz="2800" dirty="0"/>
          </a:p>
        </p:txBody>
      </p:sp>
      <p:pic>
        <p:nvPicPr>
          <p:cNvPr id="62" name="图片 6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5142" y="2541658"/>
            <a:ext cx="2640536" cy="1451936"/>
          </a:xfrm>
          <a:prstGeom prst="rect">
            <a:avLst/>
          </a:prstGeom>
          <a:noFill/>
        </p:spPr>
      </p:pic>
      <p:pic>
        <p:nvPicPr>
          <p:cNvPr id="64" name="图片 6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9822" y="4371808"/>
            <a:ext cx="2685856" cy="1365917"/>
          </a:xfrm>
          <a:prstGeom prst="rect">
            <a:avLst/>
          </a:prstGeom>
          <a:noFill/>
        </p:spPr>
      </p:pic>
      <p:pic>
        <p:nvPicPr>
          <p:cNvPr id="2" name="图片 1"/>
          <p:cNvPicPr>
            <a:picLocks noChangeAspect="1"/>
          </p:cNvPicPr>
          <p:nvPr/>
        </p:nvPicPr>
        <p:blipFill>
          <a:blip r:embed="rId5"/>
          <a:stretch>
            <a:fillRect/>
          </a:stretch>
        </p:blipFill>
        <p:spPr>
          <a:xfrm>
            <a:off x="146798" y="2852936"/>
            <a:ext cx="6188744" cy="2609192"/>
          </a:xfrm>
          <a:prstGeom prst="rect">
            <a:avLst/>
          </a:prstGeom>
        </p:spPr>
      </p:pic>
      <p:sp>
        <p:nvSpPr>
          <p:cNvPr id="18" name="矩形 17"/>
          <p:cNvSpPr/>
          <p:nvPr/>
        </p:nvSpPr>
        <p:spPr>
          <a:xfrm>
            <a:off x="323528" y="1138186"/>
            <a:ext cx="8496944" cy="923330"/>
          </a:xfrm>
          <a:prstGeom prst="rect">
            <a:avLst/>
          </a:prstGeom>
        </p:spPr>
        <p:txBody>
          <a:bodyPr wrap="square">
            <a:spAutoFit/>
          </a:bodyPr>
          <a:lstStyle/>
          <a:p>
            <a:pPr lvl="0">
              <a:lnSpc>
                <a:spcPct val="150000"/>
              </a:lnSpc>
            </a:pPr>
            <a:r>
              <a:rPr lang="en-US" altLang="zh-CN" b="1" dirty="0" smtClean="0"/>
              <a:t>Latest progress: We </a:t>
            </a:r>
            <a:r>
              <a:rPr lang="en-US" altLang="zh-CN" b="1" dirty="0"/>
              <a:t>have </a:t>
            </a:r>
            <a:r>
              <a:rPr lang="en-US" altLang="zh-CN" b="1" dirty="0" smtClean="0"/>
              <a:t>finished </a:t>
            </a:r>
            <a:r>
              <a:rPr lang="en-US" altLang="zh-CN" b="1" dirty="0"/>
              <a:t>a dual-C delay-line kicker </a:t>
            </a:r>
            <a:r>
              <a:rPr lang="en-US" altLang="zh-CN" b="1" dirty="0" smtClean="0"/>
              <a:t>prototype engineer </a:t>
            </a:r>
            <a:r>
              <a:rPr lang="en-US" altLang="zh-CN" b="1" dirty="0"/>
              <a:t>design. The R&amp;D was initiated at the end of last year.</a:t>
            </a:r>
            <a:endParaRPr lang="zh-CN" altLang="zh-CN" dirty="0"/>
          </a:p>
        </p:txBody>
      </p:sp>
    </p:spTree>
    <p:extLst>
      <p:ext uri="{BB962C8B-B14F-4D97-AF65-F5344CB8AC3E}">
        <p14:creationId xmlns:p14="http://schemas.microsoft.com/office/powerpoint/2010/main" val="2975194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a:xfrm>
            <a:off x="0" y="1329892"/>
            <a:ext cx="7452320" cy="1912071"/>
          </a:xfrm>
        </p:spPr>
        <p:txBody>
          <a:bodyPr>
            <a:normAutofit/>
          </a:bodyPr>
          <a:lstStyle/>
          <a:p>
            <a:r>
              <a:rPr lang="en-US" altLang="zh-CN" dirty="0" smtClean="0"/>
              <a:t>Overview of the CEPC injection and extraction systems</a:t>
            </a:r>
            <a:endParaRPr lang="zh-CN" altLang="en-US" dirty="0"/>
          </a:p>
        </p:txBody>
      </p:sp>
    </p:spTree>
    <p:extLst>
      <p:ext uri="{BB962C8B-B14F-4D97-AF65-F5344CB8AC3E}">
        <p14:creationId xmlns:p14="http://schemas.microsoft.com/office/powerpoint/2010/main" val="1337300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05780" y="101129"/>
            <a:ext cx="7886700" cy="663575"/>
          </a:xfrm>
        </p:spPr>
        <p:txBody>
          <a:bodyPr/>
          <a:lstStyle/>
          <a:p>
            <a:r>
              <a:rPr lang="en-US" altLang="zh-CN" sz="3200" dirty="0"/>
              <a:t>Delay-line </a:t>
            </a:r>
            <a:r>
              <a:rPr lang="en-US" altLang="zh-CN" sz="3200" dirty="0" smtClean="0"/>
              <a:t>Nonlinear Kicker (NLK)</a:t>
            </a:r>
            <a:endParaRPr lang="zh-CN" altLang="en-US" sz="3200" dirty="0"/>
          </a:p>
        </p:txBody>
      </p:sp>
      <p:pic>
        <p:nvPicPr>
          <p:cNvPr id="9" name="图片 8"/>
          <p:cNvPicPr>
            <a:picLocks noChangeAspect="1"/>
          </p:cNvPicPr>
          <p:nvPr/>
        </p:nvPicPr>
        <p:blipFill>
          <a:blip r:embed="rId3"/>
          <a:stretch>
            <a:fillRect/>
          </a:stretch>
        </p:blipFill>
        <p:spPr>
          <a:xfrm>
            <a:off x="137568" y="1750412"/>
            <a:ext cx="4362424" cy="213079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318" y="1799818"/>
            <a:ext cx="4535170" cy="1979930"/>
          </a:xfrm>
          <a:prstGeom prst="rect">
            <a:avLst/>
          </a:prstGeom>
          <a:noFill/>
        </p:spPr>
      </p:pic>
      <p:pic>
        <p:nvPicPr>
          <p:cNvPr id="11" name="图片 10"/>
          <p:cNvPicPr>
            <a:picLocks noChangeAspect="1"/>
          </p:cNvPicPr>
          <p:nvPr/>
        </p:nvPicPr>
        <p:blipFill>
          <a:blip r:embed="rId5"/>
          <a:stretch>
            <a:fillRect/>
          </a:stretch>
        </p:blipFill>
        <p:spPr>
          <a:xfrm>
            <a:off x="82449" y="4077072"/>
            <a:ext cx="4417543" cy="2196008"/>
          </a:xfrm>
          <a:prstGeom prst="rect">
            <a:avLst/>
          </a:prstGeom>
        </p:spPr>
      </p:pic>
      <p:pic>
        <p:nvPicPr>
          <p:cNvPr id="12" name="图片 11"/>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00537" y="4275061"/>
            <a:ext cx="4535959" cy="1962251"/>
          </a:xfrm>
          <a:prstGeom prst="rect">
            <a:avLst/>
          </a:prstGeom>
          <a:noFill/>
        </p:spPr>
      </p:pic>
      <p:sp>
        <p:nvSpPr>
          <p:cNvPr id="15" name="TextBox 14"/>
          <p:cNvSpPr txBox="1"/>
          <p:nvPr/>
        </p:nvSpPr>
        <p:spPr>
          <a:xfrm>
            <a:off x="726683" y="3779748"/>
            <a:ext cx="3184193" cy="369332"/>
          </a:xfrm>
          <a:prstGeom prst="rect">
            <a:avLst/>
          </a:prstGeom>
          <a:noFill/>
        </p:spPr>
        <p:txBody>
          <a:bodyPr wrap="square" rtlCol="0">
            <a:spAutoFit/>
          </a:bodyPr>
          <a:lstStyle/>
          <a:p>
            <a:r>
              <a:rPr lang="en-US" altLang="zh-CN" dirty="0" smtClean="0"/>
              <a:t>Differential mode exciting </a:t>
            </a:r>
            <a:endParaRPr lang="zh-CN" altLang="en-US" dirty="0"/>
          </a:p>
        </p:txBody>
      </p:sp>
      <p:sp>
        <p:nvSpPr>
          <p:cNvPr id="16" name="TextBox 15"/>
          <p:cNvSpPr txBox="1"/>
          <p:nvPr/>
        </p:nvSpPr>
        <p:spPr>
          <a:xfrm>
            <a:off x="1005780" y="6119772"/>
            <a:ext cx="2968004" cy="369332"/>
          </a:xfrm>
          <a:prstGeom prst="rect">
            <a:avLst/>
          </a:prstGeom>
          <a:noFill/>
        </p:spPr>
        <p:txBody>
          <a:bodyPr wrap="square" rtlCol="0">
            <a:spAutoFit/>
          </a:bodyPr>
          <a:lstStyle/>
          <a:p>
            <a:r>
              <a:rPr lang="en-US" altLang="zh-CN" dirty="0"/>
              <a:t>Common mode exciting</a:t>
            </a:r>
            <a:endParaRPr lang="zh-CN" altLang="en-US" dirty="0"/>
          </a:p>
        </p:txBody>
      </p:sp>
      <p:sp>
        <p:nvSpPr>
          <p:cNvPr id="42" name="椭圆 41"/>
          <p:cNvSpPr/>
          <p:nvPr/>
        </p:nvSpPr>
        <p:spPr>
          <a:xfrm>
            <a:off x="6898322" y="5114632"/>
            <a:ext cx="121950" cy="11172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6372200" y="4322544"/>
            <a:ext cx="191053" cy="111729"/>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6022467" y="4434273"/>
            <a:ext cx="1751710" cy="276999"/>
          </a:xfrm>
          <a:prstGeom prst="rect">
            <a:avLst/>
          </a:prstGeom>
        </p:spPr>
        <p:txBody>
          <a:bodyPr wrap="square">
            <a:spAutoFit/>
          </a:bodyPr>
          <a:lstStyle/>
          <a:p>
            <a:r>
              <a:rPr lang="en-US" altLang="zh-CN" sz="1200" dirty="0" smtClean="0"/>
              <a:t>Injected bunch</a:t>
            </a:r>
            <a:endParaRPr lang="zh-CN" altLang="en-US" sz="1200" dirty="0"/>
          </a:p>
        </p:txBody>
      </p:sp>
      <p:sp>
        <p:nvSpPr>
          <p:cNvPr id="14" name="矩形 13"/>
          <p:cNvSpPr/>
          <p:nvPr/>
        </p:nvSpPr>
        <p:spPr>
          <a:xfrm>
            <a:off x="6649840" y="5189317"/>
            <a:ext cx="1124337" cy="282516"/>
          </a:xfrm>
          <a:prstGeom prst="rect">
            <a:avLst/>
          </a:prstGeom>
        </p:spPr>
        <p:txBody>
          <a:bodyPr wrap="square">
            <a:spAutoFit/>
          </a:bodyPr>
          <a:lstStyle/>
          <a:p>
            <a:r>
              <a:rPr lang="en-US" altLang="zh-CN" sz="1200" dirty="0" smtClean="0"/>
              <a:t>stored bunch</a:t>
            </a:r>
            <a:endParaRPr lang="zh-CN" altLang="en-US" sz="1200" dirty="0"/>
          </a:p>
        </p:txBody>
      </p:sp>
      <p:sp>
        <p:nvSpPr>
          <p:cNvPr id="2" name="文本框 1"/>
          <p:cNvSpPr txBox="1"/>
          <p:nvPr/>
        </p:nvSpPr>
        <p:spPr>
          <a:xfrm>
            <a:off x="7452320" y="1813465"/>
            <a:ext cx="1368152" cy="369332"/>
          </a:xfrm>
          <a:prstGeom prst="rect">
            <a:avLst/>
          </a:prstGeom>
          <a:noFill/>
        </p:spPr>
        <p:txBody>
          <a:bodyPr wrap="square" rtlCol="0">
            <a:spAutoFit/>
          </a:bodyPr>
          <a:lstStyle/>
          <a:p>
            <a:r>
              <a:rPr lang="en-US" altLang="zh-CN" dirty="0" smtClean="0">
                <a:solidFill>
                  <a:srgbClr val="0FC80A"/>
                </a:solidFill>
              </a:rPr>
              <a:t>Dipole field</a:t>
            </a:r>
            <a:endParaRPr lang="zh-CN" altLang="en-US" dirty="0">
              <a:solidFill>
                <a:srgbClr val="0FC80A"/>
              </a:solidFill>
            </a:endParaRPr>
          </a:p>
        </p:txBody>
      </p:sp>
      <p:sp>
        <p:nvSpPr>
          <p:cNvPr id="17" name="文本框 16"/>
          <p:cNvSpPr txBox="1"/>
          <p:nvPr/>
        </p:nvSpPr>
        <p:spPr>
          <a:xfrm>
            <a:off x="7380312" y="4322544"/>
            <a:ext cx="1656184" cy="369332"/>
          </a:xfrm>
          <a:prstGeom prst="rect">
            <a:avLst/>
          </a:prstGeom>
          <a:noFill/>
        </p:spPr>
        <p:txBody>
          <a:bodyPr wrap="square" rtlCol="0">
            <a:spAutoFit/>
          </a:bodyPr>
          <a:lstStyle/>
          <a:p>
            <a:r>
              <a:rPr lang="en-US" altLang="zh-CN" dirty="0" smtClean="0">
                <a:solidFill>
                  <a:srgbClr val="0FC80A"/>
                </a:solidFill>
              </a:rPr>
              <a:t>Nonlinear field</a:t>
            </a:r>
            <a:endParaRPr lang="zh-CN" altLang="en-US" dirty="0">
              <a:solidFill>
                <a:srgbClr val="0FC80A"/>
              </a:solidFill>
            </a:endParaRPr>
          </a:p>
        </p:txBody>
      </p:sp>
      <p:sp>
        <p:nvSpPr>
          <p:cNvPr id="18" name="矩形 17"/>
          <p:cNvSpPr/>
          <p:nvPr/>
        </p:nvSpPr>
        <p:spPr>
          <a:xfrm>
            <a:off x="107504" y="1013244"/>
            <a:ext cx="8928992" cy="646331"/>
          </a:xfrm>
          <a:prstGeom prst="rect">
            <a:avLst/>
          </a:prstGeom>
        </p:spPr>
        <p:txBody>
          <a:bodyPr wrap="square">
            <a:spAutoFit/>
          </a:bodyPr>
          <a:lstStyle/>
          <a:p>
            <a:pPr marL="285750" indent="-285750">
              <a:buFont typeface="Arial" panose="020B0604020202020204" pitchFamily="34" charset="0"/>
              <a:buChar char="•"/>
            </a:pPr>
            <a:r>
              <a:rPr lang="en-US" altLang="zh-CN" dirty="0" smtClean="0"/>
              <a:t>Thinking about if the nonlinear kicker injection is possible for CEPC, after all this top-up injection scheme should loose the requirement of DA. </a:t>
            </a:r>
          </a:p>
        </p:txBody>
      </p:sp>
      <p:grpSp>
        <p:nvGrpSpPr>
          <p:cNvPr id="19" name="组合 18"/>
          <p:cNvGrpSpPr/>
          <p:nvPr/>
        </p:nvGrpSpPr>
        <p:grpSpPr>
          <a:xfrm>
            <a:off x="1115616" y="2614382"/>
            <a:ext cx="288032" cy="288032"/>
            <a:chOff x="-684584" y="2924944"/>
            <a:chExt cx="288032" cy="288032"/>
          </a:xfrm>
        </p:grpSpPr>
        <p:sp>
          <p:nvSpPr>
            <p:cNvPr id="4" name="椭圆 3"/>
            <p:cNvSpPr/>
            <p:nvPr/>
          </p:nvSpPr>
          <p:spPr>
            <a:xfrm>
              <a:off x="-684584" y="2924944"/>
              <a:ext cx="28803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a:stCxn id="4" idx="1"/>
              <a:endCxn id="4" idx="5"/>
            </p:cNvCxnSpPr>
            <p:nvPr/>
          </p:nvCxnSpPr>
          <p:spPr>
            <a:xfrm>
              <a:off x="-642403" y="2967125"/>
              <a:ext cx="203670" cy="203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4" idx="3"/>
              <a:endCxn id="4" idx="7"/>
            </p:cNvCxnSpPr>
            <p:nvPr/>
          </p:nvCxnSpPr>
          <p:spPr>
            <a:xfrm flipV="1">
              <a:off x="-642403" y="2967125"/>
              <a:ext cx="203670" cy="20367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2915816" y="2621064"/>
            <a:ext cx="288032" cy="288032"/>
            <a:chOff x="-684584" y="3590815"/>
            <a:chExt cx="288032" cy="288032"/>
          </a:xfrm>
        </p:grpSpPr>
        <p:sp>
          <p:nvSpPr>
            <p:cNvPr id="27" name="椭圆 26"/>
            <p:cNvSpPr/>
            <p:nvPr/>
          </p:nvSpPr>
          <p:spPr>
            <a:xfrm>
              <a:off x="-684584" y="3590815"/>
              <a:ext cx="28803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68849" y="371597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1073435" y="4979397"/>
            <a:ext cx="288032" cy="288032"/>
            <a:chOff x="-684584" y="2924944"/>
            <a:chExt cx="288032" cy="288032"/>
          </a:xfrm>
        </p:grpSpPr>
        <p:sp>
          <p:nvSpPr>
            <p:cNvPr id="33" name="椭圆 32"/>
            <p:cNvSpPr/>
            <p:nvPr/>
          </p:nvSpPr>
          <p:spPr>
            <a:xfrm>
              <a:off x="-684584" y="2924944"/>
              <a:ext cx="28803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a:stCxn id="33" idx="1"/>
              <a:endCxn id="33" idx="5"/>
            </p:cNvCxnSpPr>
            <p:nvPr/>
          </p:nvCxnSpPr>
          <p:spPr>
            <a:xfrm>
              <a:off x="-642403" y="2967125"/>
              <a:ext cx="203670" cy="203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33" idx="3"/>
              <a:endCxn id="33" idx="7"/>
            </p:cNvCxnSpPr>
            <p:nvPr/>
          </p:nvCxnSpPr>
          <p:spPr>
            <a:xfrm flipV="1">
              <a:off x="-642403" y="2967125"/>
              <a:ext cx="203670" cy="20367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2910394" y="4959102"/>
            <a:ext cx="288032" cy="288032"/>
            <a:chOff x="-684584" y="2924944"/>
            <a:chExt cx="288032" cy="288032"/>
          </a:xfrm>
        </p:grpSpPr>
        <p:sp>
          <p:nvSpPr>
            <p:cNvPr id="38" name="椭圆 37"/>
            <p:cNvSpPr/>
            <p:nvPr/>
          </p:nvSpPr>
          <p:spPr>
            <a:xfrm>
              <a:off x="-684584" y="2924944"/>
              <a:ext cx="28803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p:cNvCxnSpPr>
              <a:stCxn id="38" idx="1"/>
              <a:endCxn id="38" idx="5"/>
            </p:cNvCxnSpPr>
            <p:nvPr/>
          </p:nvCxnSpPr>
          <p:spPr>
            <a:xfrm>
              <a:off x="-642403" y="2967125"/>
              <a:ext cx="203670" cy="203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8" idx="3"/>
              <a:endCxn id="38" idx="7"/>
            </p:cNvCxnSpPr>
            <p:nvPr/>
          </p:nvCxnSpPr>
          <p:spPr>
            <a:xfrm flipV="1">
              <a:off x="-642403" y="2967125"/>
              <a:ext cx="203670" cy="20367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6036326"/>
      </p:ext>
    </p:extLst>
  </p:cSld>
  <p:clrMapOvr>
    <a:masterClrMapping/>
  </p:clrMapOvr>
  <mc:AlternateContent xmlns:mc="http://schemas.openxmlformats.org/markup-compatibility/2006" xmlns:p14="http://schemas.microsoft.com/office/powerpoint/2010/main">
    <mc:Choice Requires="p14">
      <p:transition spd="slow" p14:dur="2000" advTm="66187"/>
    </mc:Choice>
    <mc:Fallback xmlns="">
      <p:transition spd="slow" advTm="66187"/>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Delay-line </a:t>
            </a:r>
            <a:r>
              <a:rPr lang="en-US" altLang="zh-CN" dirty="0" smtClean="0"/>
              <a:t>NLK preliminary design</a:t>
            </a:r>
            <a:endParaRPr lang="zh-CN" altLang="en-US" dirty="0"/>
          </a:p>
        </p:txBody>
      </p:sp>
      <p:pic>
        <p:nvPicPr>
          <p:cNvPr id="4" name="图片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3562" y="1059312"/>
            <a:ext cx="5779286" cy="3346687"/>
          </a:xfrm>
          <a:prstGeom prst="rect">
            <a:avLst/>
          </a:prstGeom>
          <a:noFill/>
        </p:spPr>
      </p:pic>
      <p:pic>
        <p:nvPicPr>
          <p:cNvPr id="5" name="图片 4"/>
          <p:cNvPicPr/>
          <p:nvPr/>
        </p:nvPicPr>
        <p:blipFill>
          <a:blip r:embed="rId3"/>
          <a:stretch>
            <a:fillRect/>
          </a:stretch>
        </p:blipFill>
        <p:spPr>
          <a:xfrm>
            <a:off x="5327576" y="4439468"/>
            <a:ext cx="3816424" cy="1914644"/>
          </a:xfrm>
          <a:prstGeom prst="rect">
            <a:avLst/>
          </a:prstGeom>
        </p:spPr>
      </p:pic>
      <p:pic>
        <p:nvPicPr>
          <p:cNvPr id="6" name="图片 5"/>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3562" y="4449340"/>
            <a:ext cx="3644956" cy="2004229"/>
          </a:xfrm>
          <a:prstGeom prst="rect">
            <a:avLst/>
          </a:prstGeom>
          <a:noFill/>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358" y="4515505"/>
            <a:ext cx="1436204" cy="1871898"/>
          </a:xfrm>
          <a:prstGeom prst="rect">
            <a:avLst/>
          </a:prstGeom>
          <a:noFill/>
        </p:spPr>
      </p:pic>
      <p:sp>
        <p:nvSpPr>
          <p:cNvPr id="20" name="文本框 19"/>
          <p:cNvSpPr txBox="1"/>
          <p:nvPr/>
        </p:nvSpPr>
        <p:spPr>
          <a:xfrm>
            <a:off x="418945" y="1025843"/>
            <a:ext cx="1930302" cy="579646"/>
          </a:xfrm>
          <a:prstGeom prst="rect">
            <a:avLst/>
          </a:prstGeom>
          <a:solidFill>
            <a:schemeClr val="bg1"/>
          </a:solidFill>
        </p:spPr>
        <p:txBody>
          <a:bodyPr wrap="square" rtlCol="0">
            <a:spAutoFit/>
          </a:bodyPr>
          <a:lstStyle/>
          <a:p>
            <a:pPr algn="ctr">
              <a:lnSpc>
                <a:spcPts val="1900"/>
              </a:lnSpc>
            </a:pPr>
            <a:r>
              <a:rPr lang="en-US" altLang="zh-CN" dirty="0" smtClean="0"/>
              <a:t>Capacitor plate</a:t>
            </a:r>
            <a:r>
              <a:rPr lang="en-US" altLang="zh-CN" dirty="0"/>
              <a:t>@</a:t>
            </a:r>
          </a:p>
          <a:p>
            <a:pPr algn="ctr">
              <a:lnSpc>
                <a:spcPts val="1900"/>
              </a:lnSpc>
            </a:pPr>
            <a:r>
              <a:rPr lang="en-US" altLang="zh-CN" dirty="0" smtClean="0"/>
              <a:t>High</a:t>
            </a:r>
            <a:r>
              <a:rPr lang="zh-CN" altLang="en-US" dirty="0" smtClean="0"/>
              <a:t> potential</a:t>
            </a:r>
            <a:endParaRPr lang="zh-CN" altLang="en-US" dirty="0"/>
          </a:p>
        </p:txBody>
      </p:sp>
      <p:sp>
        <p:nvSpPr>
          <p:cNvPr id="21" name="文本框 20"/>
          <p:cNvSpPr txBox="1"/>
          <p:nvPr/>
        </p:nvSpPr>
        <p:spPr>
          <a:xfrm>
            <a:off x="514133" y="1686240"/>
            <a:ext cx="1739925" cy="369332"/>
          </a:xfrm>
          <a:prstGeom prst="rect">
            <a:avLst/>
          </a:prstGeom>
          <a:solidFill>
            <a:schemeClr val="bg1"/>
          </a:solidFill>
        </p:spPr>
        <p:txBody>
          <a:bodyPr wrap="square" rtlCol="0">
            <a:spAutoFit/>
          </a:bodyPr>
          <a:lstStyle/>
          <a:p>
            <a:pPr algn="ctr"/>
            <a:r>
              <a:rPr lang="en-US" altLang="zh-CN" dirty="0" smtClean="0"/>
              <a:t>HV conductor</a:t>
            </a:r>
            <a:endParaRPr lang="zh-CN" altLang="en-US" dirty="0"/>
          </a:p>
        </p:txBody>
      </p:sp>
      <p:sp>
        <p:nvSpPr>
          <p:cNvPr id="22" name="文本框 21"/>
          <p:cNvSpPr txBox="1"/>
          <p:nvPr/>
        </p:nvSpPr>
        <p:spPr>
          <a:xfrm>
            <a:off x="934183" y="3174196"/>
            <a:ext cx="1438558" cy="369332"/>
          </a:xfrm>
          <a:prstGeom prst="rect">
            <a:avLst/>
          </a:prstGeom>
          <a:solidFill>
            <a:schemeClr val="bg1"/>
          </a:solidFill>
        </p:spPr>
        <p:txBody>
          <a:bodyPr wrap="square" rtlCol="0">
            <a:spAutoFit/>
          </a:bodyPr>
          <a:lstStyle/>
          <a:p>
            <a:pPr algn="ctr"/>
            <a:r>
              <a:rPr lang="en-US" altLang="zh-CN" dirty="0" smtClean="0"/>
              <a:t>Ferrite core</a:t>
            </a:r>
            <a:endParaRPr lang="zh-CN" altLang="en-US" dirty="0"/>
          </a:p>
        </p:txBody>
      </p:sp>
      <p:sp>
        <p:nvSpPr>
          <p:cNvPr id="23" name="文本框 22"/>
          <p:cNvSpPr txBox="1"/>
          <p:nvPr/>
        </p:nvSpPr>
        <p:spPr>
          <a:xfrm>
            <a:off x="1374950" y="3665066"/>
            <a:ext cx="862493" cy="369332"/>
          </a:xfrm>
          <a:prstGeom prst="rect">
            <a:avLst/>
          </a:prstGeom>
          <a:solidFill>
            <a:schemeClr val="bg1"/>
          </a:solidFill>
        </p:spPr>
        <p:txBody>
          <a:bodyPr wrap="square" rtlCol="0">
            <a:spAutoFit/>
          </a:bodyPr>
          <a:lstStyle/>
          <a:p>
            <a:pPr algn="ctr"/>
            <a:r>
              <a:rPr lang="en-US" altLang="zh-CN" dirty="0" smtClean="0"/>
              <a:t>Base</a:t>
            </a:r>
            <a:endParaRPr lang="zh-CN" altLang="en-US" dirty="0"/>
          </a:p>
        </p:txBody>
      </p:sp>
      <p:sp>
        <p:nvSpPr>
          <p:cNvPr id="24" name="文本框 23"/>
          <p:cNvSpPr txBox="1"/>
          <p:nvPr/>
        </p:nvSpPr>
        <p:spPr>
          <a:xfrm>
            <a:off x="6316551" y="937421"/>
            <a:ext cx="2068180" cy="579646"/>
          </a:xfrm>
          <a:prstGeom prst="rect">
            <a:avLst/>
          </a:prstGeom>
          <a:solidFill>
            <a:schemeClr val="bg1"/>
          </a:solidFill>
        </p:spPr>
        <p:txBody>
          <a:bodyPr wrap="square" rtlCol="0">
            <a:spAutoFit/>
          </a:bodyPr>
          <a:lstStyle/>
          <a:p>
            <a:pPr>
              <a:lnSpc>
                <a:spcPts val="1900"/>
              </a:lnSpc>
            </a:pPr>
            <a:r>
              <a:rPr lang="en-US" altLang="zh-CN" dirty="0" smtClean="0"/>
              <a:t>Capacitor plate @</a:t>
            </a:r>
          </a:p>
          <a:p>
            <a:pPr>
              <a:lnSpc>
                <a:spcPts val="1900"/>
              </a:lnSpc>
            </a:pPr>
            <a:r>
              <a:rPr lang="zh-CN" altLang="en-US" dirty="0" smtClean="0"/>
              <a:t>Ground potential</a:t>
            </a:r>
            <a:endParaRPr lang="zh-CN" altLang="en-US" dirty="0"/>
          </a:p>
        </p:txBody>
      </p:sp>
      <p:sp>
        <p:nvSpPr>
          <p:cNvPr id="25" name="文本框 24"/>
          <p:cNvSpPr txBox="1"/>
          <p:nvPr/>
        </p:nvSpPr>
        <p:spPr>
          <a:xfrm>
            <a:off x="6232939" y="1454292"/>
            <a:ext cx="2707177" cy="369332"/>
          </a:xfrm>
          <a:prstGeom prst="rect">
            <a:avLst/>
          </a:prstGeom>
          <a:solidFill>
            <a:schemeClr val="bg1"/>
          </a:solidFill>
        </p:spPr>
        <p:txBody>
          <a:bodyPr wrap="square" rtlCol="0">
            <a:spAutoFit/>
          </a:bodyPr>
          <a:lstStyle/>
          <a:p>
            <a:pPr algn="ctr"/>
            <a:r>
              <a:rPr lang="en-US" altLang="zh-CN" dirty="0" smtClean="0"/>
              <a:t>Ceramic Vacuum chamber</a:t>
            </a:r>
            <a:endParaRPr lang="zh-CN" altLang="en-US" dirty="0"/>
          </a:p>
        </p:txBody>
      </p:sp>
      <p:sp>
        <p:nvSpPr>
          <p:cNvPr id="26" name="文本框 25"/>
          <p:cNvSpPr txBox="1"/>
          <p:nvPr/>
        </p:nvSpPr>
        <p:spPr>
          <a:xfrm>
            <a:off x="6426544" y="1869604"/>
            <a:ext cx="2319968" cy="369332"/>
          </a:xfrm>
          <a:prstGeom prst="rect">
            <a:avLst/>
          </a:prstGeom>
          <a:solidFill>
            <a:schemeClr val="bg1"/>
          </a:solidFill>
        </p:spPr>
        <p:txBody>
          <a:bodyPr wrap="square" rtlCol="0">
            <a:spAutoFit/>
          </a:bodyPr>
          <a:lstStyle/>
          <a:p>
            <a:r>
              <a:rPr lang="en-US" altLang="zh-CN" dirty="0"/>
              <a:t>ground</a:t>
            </a:r>
            <a:r>
              <a:rPr lang="en-US" altLang="zh-CN" dirty="0" smtClean="0"/>
              <a:t> potential Lead </a:t>
            </a:r>
            <a:endParaRPr lang="zh-CN" altLang="en-US" dirty="0"/>
          </a:p>
        </p:txBody>
      </p:sp>
      <p:sp>
        <p:nvSpPr>
          <p:cNvPr id="27" name="文本框 26"/>
          <p:cNvSpPr txBox="1"/>
          <p:nvPr/>
        </p:nvSpPr>
        <p:spPr>
          <a:xfrm>
            <a:off x="6529091" y="3237331"/>
            <a:ext cx="2114872" cy="368944"/>
          </a:xfrm>
          <a:prstGeom prst="rect">
            <a:avLst/>
          </a:prstGeom>
          <a:solidFill>
            <a:schemeClr val="bg1"/>
          </a:solidFill>
        </p:spPr>
        <p:txBody>
          <a:bodyPr wrap="square" rtlCol="0">
            <a:spAutoFit/>
          </a:bodyPr>
          <a:lstStyle/>
          <a:p>
            <a:r>
              <a:rPr lang="en-US" altLang="zh-CN" dirty="0" smtClean="0"/>
              <a:t>High potential Lead </a:t>
            </a:r>
            <a:endParaRPr lang="zh-CN" altLang="en-US" dirty="0"/>
          </a:p>
        </p:txBody>
      </p:sp>
      <p:sp>
        <p:nvSpPr>
          <p:cNvPr id="28" name="文本框 27"/>
          <p:cNvSpPr txBox="1"/>
          <p:nvPr/>
        </p:nvSpPr>
        <p:spPr>
          <a:xfrm>
            <a:off x="6545889" y="3559909"/>
            <a:ext cx="1861717" cy="579646"/>
          </a:xfrm>
          <a:prstGeom prst="rect">
            <a:avLst/>
          </a:prstGeom>
          <a:solidFill>
            <a:schemeClr val="bg1"/>
          </a:solidFill>
        </p:spPr>
        <p:txBody>
          <a:bodyPr wrap="square" rtlCol="0">
            <a:spAutoFit/>
          </a:bodyPr>
          <a:lstStyle/>
          <a:p>
            <a:pPr>
              <a:lnSpc>
                <a:spcPts val="1900"/>
              </a:lnSpc>
            </a:pPr>
            <a:r>
              <a:rPr lang="en-US" altLang="zh-CN" dirty="0" smtClean="0"/>
              <a:t>Eddy current Shielding </a:t>
            </a:r>
            <a:r>
              <a:rPr lang="en-US" altLang="zh-CN" dirty="0"/>
              <a:t>plate</a:t>
            </a:r>
            <a:endParaRPr lang="zh-CN" altLang="en-US" dirty="0"/>
          </a:p>
        </p:txBody>
      </p:sp>
      <p:sp>
        <p:nvSpPr>
          <p:cNvPr id="29" name="文本框 28"/>
          <p:cNvSpPr txBox="1"/>
          <p:nvPr/>
        </p:nvSpPr>
        <p:spPr>
          <a:xfrm>
            <a:off x="6477382" y="4068233"/>
            <a:ext cx="1824219" cy="369332"/>
          </a:xfrm>
          <a:prstGeom prst="rect">
            <a:avLst/>
          </a:prstGeom>
          <a:solidFill>
            <a:schemeClr val="bg1"/>
          </a:solidFill>
        </p:spPr>
        <p:txBody>
          <a:bodyPr wrap="square" rtlCol="0">
            <a:spAutoFit/>
          </a:bodyPr>
          <a:lstStyle/>
          <a:p>
            <a:pPr algn="ctr"/>
            <a:r>
              <a:rPr lang="en-US" altLang="zh-CN" dirty="0" smtClean="0"/>
              <a:t>Ceramic support</a:t>
            </a:r>
            <a:endParaRPr lang="zh-CN" altLang="en-US" dirty="0"/>
          </a:p>
        </p:txBody>
      </p:sp>
    </p:spTree>
    <p:extLst>
      <p:ext uri="{BB962C8B-B14F-4D97-AF65-F5344CB8AC3E}">
        <p14:creationId xmlns:p14="http://schemas.microsoft.com/office/powerpoint/2010/main" val="12972616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51520" y="1002321"/>
            <a:ext cx="7632848" cy="1326272"/>
          </a:xfrm>
        </p:spPr>
        <p:txBody>
          <a:bodyPr>
            <a:normAutofit/>
          </a:bodyPr>
          <a:lstStyle/>
          <a:p>
            <a:r>
              <a:rPr lang="en-US" altLang="zh-CN" sz="2000" dirty="0" smtClean="0"/>
              <a:t>Investigating the domestic </a:t>
            </a:r>
            <a:r>
              <a:rPr lang="en-US" altLang="zh-CN" sz="2000" dirty="0"/>
              <a:t>ferrite </a:t>
            </a:r>
            <a:r>
              <a:rPr lang="en-US" altLang="zh-CN" sz="2000" dirty="0" smtClean="0"/>
              <a:t>core manufacturers</a:t>
            </a:r>
          </a:p>
        </p:txBody>
      </p:sp>
      <p:sp>
        <p:nvSpPr>
          <p:cNvPr id="3" name="标题 2"/>
          <p:cNvSpPr>
            <a:spLocks noGrp="1"/>
          </p:cNvSpPr>
          <p:nvPr>
            <p:ph type="title"/>
          </p:nvPr>
        </p:nvSpPr>
        <p:spPr/>
        <p:txBody>
          <a:bodyPr/>
          <a:lstStyle/>
          <a:p>
            <a:r>
              <a:rPr lang="en-US" altLang="zh-CN" sz="3200" dirty="0" smtClean="0"/>
              <a:t>Ferrite core for delay-line kicker prototype </a:t>
            </a:r>
            <a:endParaRPr lang="zh-CN" altLang="en-US" sz="3200" dirty="0"/>
          </a:p>
        </p:txBody>
      </p:sp>
      <p:pic>
        <p:nvPicPr>
          <p:cNvPr id="4" name="图片 3"/>
          <p:cNvPicPr>
            <a:picLocks noChangeAspect="1"/>
          </p:cNvPicPr>
          <p:nvPr/>
        </p:nvPicPr>
        <p:blipFill>
          <a:blip r:embed="rId2"/>
          <a:stretch>
            <a:fillRect/>
          </a:stretch>
        </p:blipFill>
        <p:spPr>
          <a:xfrm>
            <a:off x="4704376" y="1574389"/>
            <a:ext cx="4283913" cy="2409701"/>
          </a:xfrm>
          <a:prstGeom prst="rect">
            <a:avLst/>
          </a:prstGeom>
        </p:spPr>
      </p:pic>
      <p:pic>
        <p:nvPicPr>
          <p:cNvPr id="5" name="图片 4"/>
          <p:cNvPicPr>
            <a:picLocks noChangeAspect="1"/>
          </p:cNvPicPr>
          <p:nvPr/>
        </p:nvPicPr>
        <p:blipFill>
          <a:blip r:embed="rId3"/>
          <a:stretch>
            <a:fillRect/>
          </a:stretch>
        </p:blipFill>
        <p:spPr>
          <a:xfrm>
            <a:off x="2383444" y="1458105"/>
            <a:ext cx="2220346" cy="2475084"/>
          </a:xfrm>
          <a:prstGeom prst="rect">
            <a:avLst/>
          </a:prstGeom>
        </p:spPr>
      </p:pic>
      <p:pic>
        <p:nvPicPr>
          <p:cNvPr id="6" name="图片 5"/>
          <p:cNvPicPr>
            <a:picLocks noChangeAspect="1"/>
          </p:cNvPicPr>
          <p:nvPr/>
        </p:nvPicPr>
        <p:blipFill>
          <a:blip r:embed="rId4"/>
          <a:stretch>
            <a:fillRect/>
          </a:stretch>
        </p:blipFill>
        <p:spPr>
          <a:xfrm>
            <a:off x="323763" y="1476406"/>
            <a:ext cx="1911723" cy="2438482"/>
          </a:xfrm>
          <a:prstGeom prst="rect">
            <a:avLst/>
          </a:prstGeom>
        </p:spPr>
      </p:pic>
      <p:pic>
        <p:nvPicPr>
          <p:cNvPr id="7" name="图片 6"/>
          <p:cNvPicPr>
            <a:picLocks noChangeAspect="1"/>
          </p:cNvPicPr>
          <p:nvPr/>
        </p:nvPicPr>
        <p:blipFill>
          <a:blip r:embed="rId5"/>
          <a:stretch>
            <a:fillRect/>
          </a:stretch>
        </p:blipFill>
        <p:spPr>
          <a:xfrm>
            <a:off x="120451" y="4696886"/>
            <a:ext cx="2318348" cy="1538096"/>
          </a:xfrm>
          <a:prstGeom prst="rect">
            <a:avLst/>
          </a:prstGeom>
        </p:spPr>
      </p:pic>
      <p:pic>
        <p:nvPicPr>
          <p:cNvPr id="8" name="图片 7"/>
          <p:cNvPicPr>
            <a:picLocks noChangeAspect="1"/>
          </p:cNvPicPr>
          <p:nvPr/>
        </p:nvPicPr>
        <p:blipFill rotWithShape="1">
          <a:blip r:embed="rId6"/>
          <a:srcRect l="14740" r="23566"/>
          <a:stretch/>
        </p:blipFill>
        <p:spPr>
          <a:xfrm>
            <a:off x="2438799" y="4687461"/>
            <a:ext cx="2109636" cy="1539285"/>
          </a:xfrm>
          <a:prstGeom prst="rect">
            <a:avLst/>
          </a:prstGeom>
        </p:spPr>
      </p:pic>
      <p:pic>
        <p:nvPicPr>
          <p:cNvPr id="9" name="图片 8"/>
          <p:cNvPicPr>
            <a:picLocks noChangeAspect="1"/>
          </p:cNvPicPr>
          <p:nvPr/>
        </p:nvPicPr>
        <p:blipFill>
          <a:blip r:embed="rId7"/>
          <a:stretch>
            <a:fillRect/>
          </a:stretch>
        </p:blipFill>
        <p:spPr>
          <a:xfrm>
            <a:off x="3129048" y="5288761"/>
            <a:ext cx="1278062" cy="555928"/>
          </a:xfrm>
          <a:prstGeom prst="rect">
            <a:avLst/>
          </a:prstGeom>
        </p:spPr>
      </p:pic>
      <p:graphicFrame>
        <p:nvGraphicFramePr>
          <p:cNvPr id="10" name="内容占位符 3"/>
          <p:cNvGraphicFramePr>
            <a:graphicFrameLocks/>
          </p:cNvGraphicFramePr>
          <p:nvPr>
            <p:extLst>
              <p:ext uri="{D42A27DB-BD31-4B8C-83A1-F6EECF244321}">
                <p14:modId xmlns:p14="http://schemas.microsoft.com/office/powerpoint/2010/main" val="234699257"/>
              </p:ext>
            </p:extLst>
          </p:nvPr>
        </p:nvGraphicFramePr>
        <p:xfrm>
          <a:off x="4568491" y="4687461"/>
          <a:ext cx="4555685" cy="1463040"/>
        </p:xfrm>
        <a:graphic>
          <a:graphicData uri="http://schemas.openxmlformats.org/drawingml/2006/table">
            <a:tbl>
              <a:tblPr firstRow="1" bandRow="1">
                <a:tableStyleId>{5C22544A-7EE6-4342-B048-85BDC9FD1C3A}</a:tableStyleId>
              </a:tblPr>
              <a:tblGrid>
                <a:gridCol w="708311"/>
                <a:gridCol w="1113963"/>
                <a:gridCol w="911137"/>
                <a:gridCol w="911137"/>
                <a:gridCol w="911137"/>
              </a:tblGrid>
              <a:tr h="200618">
                <a:tc>
                  <a:txBody>
                    <a:bodyPr/>
                    <a:lstStyle/>
                    <a:p>
                      <a:r>
                        <a:rPr lang="en-US" altLang="zh-CN" sz="1000" dirty="0" smtClean="0"/>
                        <a:t>L(</a:t>
                      </a:r>
                      <a:r>
                        <a:rPr lang="en-US" altLang="zh-CN" sz="1000" dirty="0" err="1" smtClean="0"/>
                        <a:t>uH</a:t>
                      </a:r>
                      <a:r>
                        <a:rPr lang="en-US" altLang="zh-CN" sz="1000" dirty="0" smtClean="0"/>
                        <a:t>)/</a:t>
                      </a:r>
                      <a:r>
                        <a:rPr lang="el-GR" altLang="zh-CN" sz="1000" dirty="0" smtClean="0"/>
                        <a:t>μ</a:t>
                      </a:r>
                      <a:r>
                        <a:rPr lang="en-US" altLang="zh-CN" sz="1000" dirty="0" smtClean="0"/>
                        <a:t>r</a:t>
                      </a:r>
                      <a:endParaRPr lang="zh-CN" altLang="en-US" sz="1000" dirty="0"/>
                    </a:p>
                  </a:txBody>
                  <a:tcPr/>
                </a:tc>
                <a:tc>
                  <a:txBody>
                    <a:bodyPr/>
                    <a:lstStyle/>
                    <a:p>
                      <a:r>
                        <a:rPr lang="en-US" altLang="zh-CN" sz="1000" dirty="0" smtClean="0">
                          <a:solidFill>
                            <a:srgbClr val="000000"/>
                          </a:solidFill>
                          <a:latin typeface="CIDFont+F1"/>
                        </a:rPr>
                        <a:t>100Hz</a:t>
                      </a:r>
                      <a:endParaRPr lang="zh-CN" altLang="en-US" sz="1000" dirty="0"/>
                    </a:p>
                  </a:txBody>
                  <a:tcPr/>
                </a:tc>
                <a:tc>
                  <a:txBody>
                    <a:bodyPr/>
                    <a:lstStyle/>
                    <a:p>
                      <a:r>
                        <a:rPr lang="en-US" altLang="zh-CN" sz="1000" dirty="0" smtClean="0">
                          <a:solidFill>
                            <a:srgbClr val="000000"/>
                          </a:solidFill>
                          <a:latin typeface="CIDFont+F1"/>
                        </a:rPr>
                        <a:t>1kHz</a:t>
                      </a:r>
                      <a:endParaRPr lang="zh-CN" alt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000000"/>
                          </a:solidFill>
                          <a:latin typeface="CIDFont+F1"/>
                        </a:rPr>
                        <a:t>10kHz</a:t>
                      </a:r>
                      <a:endParaRPr lang="zh-CN" alt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000000"/>
                          </a:solidFill>
                          <a:latin typeface="CIDFont+F1"/>
                        </a:rPr>
                        <a:t>100kHz</a:t>
                      </a:r>
                      <a:endParaRPr lang="zh-CN" altLang="en-US" sz="1000" dirty="0"/>
                    </a:p>
                  </a:txBody>
                  <a:tcPr/>
                </a:tc>
              </a:tr>
              <a:tr h="234304">
                <a:tc>
                  <a:txBody>
                    <a:bodyPr/>
                    <a:lstStyle/>
                    <a:p>
                      <a:r>
                        <a:rPr lang="en-US" altLang="zh-CN" sz="1000" dirty="0" smtClean="0">
                          <a:solidFill>
                            <a:srgbClr val="000000"/>
                          </a:solidFill>
                          <a:latin typeface="CIDFont+F1"/>
                        </a:rPr>
                        <a:t>200mV</a:t>
                      </a:r>
                      <a:endParaRPr lang="zh-CN" altLang="en-US" sz="1000" dirty="0"/>
                    </a:p>
                  </a:txBody>
                  <a:tcPr/>
                </a:tc>
                <a:tc>
                  <a:txBody>
                    <a:bodyPr/>
                    <a:lstStyle/>
                    <a:p>
                      <a:r>
                        <a:rPr lang="en-US" altLang="zh-CN" sz="1000" dirty="0" smtClean="0">
                          <a:solidFill>
                            <a:srgbClr val="FF0000"/>
                          </a:solidFill>
                          <a:latin typeface="CIDFont+F1"/>
                        </a:rPr>
                        <a:t>421.7/1841</a:t>
                      </a:r>
                      <a:endParaRPr lang="zh-CN" altLang="en-US" sz="1000" dirty="0"/>
                    </a:p>
                  </a:txBody>
                  <a:tcPr/>
                </a:tc>
                <a:tc>
                  <a:txBody>
                    <a:bodyPr/>
                    <a:lstStyle/>
                    <a:p>
                      <a:r>
                        <a:rPr lang="en-US" altLang="zh-CN" sz="1000" dirty="0" smtClean="0">
                          <a:solidFill>
                            <a:srgbClr val="FF0000"/>
                          </a:solidFill>
                          <a:latin typeface="CIDFont+F1"/>
                        </a:rPr>
                        <a:t>275.4/1202</a:t>
                      </a:r>
                      <a:endParaRPr lang="zh-CN" altLang="en-US" sz="1000" dirty="0"/>
                    </a:p>
                  </a:txBody>
                  <a:tcPr/>
                </a:tc>
                <a:tc>
                  <a:txBody>
                    <a:bodyPr/>
                    <a:lstStyle/>
                    <a:p>
                      <a:r>
                        <a:rPr lang="en-US" altLang="zh-CN" sz="1000" dirty="0" smtClean="0">
                          <a:solidFill>
                            <a:srgbClr val="FF0000"/>
                          </a:solidFill>
                          <a:latin typeface="CIDFont+F1"/>
                        </a:rPr>
                        <a:t>279.28/1279</a:t>
                      </a:r>
                      <a:endParaRPr lang="zh-CN" alt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FF0000"/>
                          </a:solidFill>
                          <a:latin typeface="CIDFont+F1"/>
                        </a:rPr>
                        <a:t>262.98/1148</a:t>
                      </a:r>
                    </a:p>
                  </a:txBody>
                  <a:tcPr/>
                </a:tc>
              </a:tr>
              <a:tr h="234304">
                <a:tc>
                  <a:txBody>
                    <a:bodyPr/>
                    <a:lstStyle/>
                    <a:p>
                      <a:r>
                        <a:rPr lang="en-US" altLang="zh-CN" sz="1000" dirty="0" smtClean="0">
                          <a:solidFill>
                            <a:srgbClr val="000000"/>
                          </a:solidFill>
                          <a:latin typeface="CIDFont+F1"/>
                        </a:rPr>
                        <a:t>400mV</a:t>
                      </a:r>
                      <a:endParaRPr lang="zh-CN" altLang="en-US" sz="1000" dirty="0"/>
                    </a:p>
                  </a:txBody>
                  <a:tcPr/>
                </a:tc>
                <a:tc>
                  <a:txBody>
                    <a:bodyPr/>
                    <a:lstStyle/>
                    <a:p>
                      <a:r>
                        <a:rPr lang="en-US" altLang="zh-CN" sz="1000" dirty="0" smtClean="0">
                          <a:solidFill>
                            <a:srgbClr val="FF0000"/>
                          </a:solidFill>
                          <a:latin typeface="CIDFont+F1"/>
                        </a:rPr>
                        <a:t>609.7/2662</a:t>
                      </a:r>
                      <a:endParaRPr lang="zh-CN" altLang="en-US" sz="1000" dirty="0"/>
                    </a:p>
                  </a:txBody>
                  <a:tcPr/>
                </a:tc>
                <a:tc>
                  <a:txBody>
                    <a:bodyPr/>
                    <a:lstStyle/>
                    <a:p>
                      <a:r>
                        <a:rPr lang="en-US" altLang="zh-CN" sz="1000" dirty="0" smtClean="0">
                          <a:solidFill>
                            <a:srgbClr val="FF0000"/>
                          </a:solidFill>
                          <a:latin typeface="CIDFont+F1"/>
                        </a:rPr>
                        <a:t>280.85/1226</a:t>
                      </a:r>
                      <a:endParaRPr lang="zh-CN" altLang="en-US" sz="1000" dirty="0"/>
                    </a:p>
                  </a:txBody>
                  <a:tcPr/>
                </a:tc>
                <a:tc>
                  <a:txBody>
                    <a:bodyPr/>
                    <a:lstStyle/>
                    <a:p>
                      <a:r>
                        <a:rPr lang="en-US" altLang="zh-CN" sz="1000" dirty="0" smtClean="0">
                          <a:solidFill>
                            <a:srgbClr val="FF0000"/>
                          </a:solidFill>
                          <a:latin typeface="CIDFont+F1"/>
                        </a:rPr>
                        <a:t>280.17/1223</a:t>
                      </a:r>
                      <a:endParaRPr lang="zh-CN" alt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FF0000"/>
                          </a:solidFill>
                          <a:latin typeface="CIDFont+F1"/>
                        </a:rPr>
                        <a:t>260.17/1136</a:t>
                      </a:r>
                    </a:p>
                  </a:txBody>
                  <a:tcPr/>
                </a:tc>
              </a:tr>
              <a:tr h="234304">
                <a:tc>
                  <a:txBody>
                    <a:bodyPr/>
                    <a:lstStyle/>
                    <a:p>
                      <a:r>
                        <a:rPr lang="en-US" altLang="zh-CN" sz="1000" dirty="0" smtClean="0">
                          <a:solidFill>
                            <a:srgbClr val="000000"/>
                          </a:solidFill>
                          <a:latin typeface="CIDFont+F1"/>
                        </a:rPr>
                        <a:t>600mV</a:t>
                      </a:r>
                      <a:endParaRPr lang="zh-CN" altLang="en-US" sz="1000" dirty="0"/>
                    </a:p>
                  </a:txBody>
                  <a:tcPr/>
                </a:tc>
                <a:tc>
                  <a:txBody>
                    <a:bodyPr/>
                    <a:lstStyle/>
                    <a:p>
                      <a:r>
                        <a:rPr lang="en-US" altLang="zh-CN" sz="1000" dirty="0" smtClean="0">
                          <a:solidFill>
                            <a:srgbClr val="FF0000"/>
                          </a:solidFill>
                          <a:latin typeface="CIDFont+F1"/>
                        </a:rPr>
                        <a:t>871.9/3806</a:t>
                      </a:r>
                      <a:endParaRPr lang="zh-CN" altLang="en-US" sz="1000" dirty="0"/>
                    </a:p>
                  </a:txBody>
                  <a:tcPr/>
                </a:tc>
                <a:tc>
                  <a:txBody>
                    <a:bodyPr/>
                    <a:lstStyle/>
                    <a:p>
                      <a:r>
                        <a:rPr lang="en-US" altLang="zh-CN" sz="1000" dirty="0" smtClean="0">
                          <a:solidFill>
                            <a:srgbClr val="FF0000"/>
                          </a:solidFill>
                          <a:latin typeface="CIDFont+F1"/>
                        </a:rPr>
                        <a:t>283.18/1236</a:t>
                      </a:r>
                      <a:endParaRPr lang="zh-CN" altLang="en-US" sz="1000" dirty="0"/>
                    </a:p>
                  </a:txBody>
                  <a:tcPr/>
                </a:tc>
                <a:tc>
                  <a:txBody>
                    <a:bodyPr/>
                    <a:lstStyle/>
                    <a:p>
                      <a:r>
                        <a:rPr lang="en-US" altLang="zh-CN" sz="1000" dirty="0" smtClean="0">
                          <a:solidFill>
                            <a:srgbClr val="FF0000"/>
                          </a:solidFill>
                          <a:latin typeface="CIDFont+F1"/>
                        </a:rPr>
                        <a:t>278.73/1217</a:t>
                      </a:r>
                      <a:endParaRPr lang="zh-CN" alt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FF0000"/>
                          </a:solidFill>
                          <a:latin typeface="CIDFont+F1"/>
                        </a:rPr>
                        <a:t>259.02/1131</a:t>
                      </a:r>
                    </a:p>
                  </a:txBody>
                  <a:tcPr/>
                </a:tc>
              </a:tr>
              <a:tr h="234304">
                <a:tc>
                  <a:txBody>
                    <a:bodyPr/>
                    <a:lstStyle/>
                    <a:p>
                      <a:r>
                        <a:rPr lang="en-US" altLang="zh-CN" sz="1000" dirty="0" smtClean="0">
                          <a:solidFill>
                            <a:srgbClr val="000000"/>
                          </a:solidFill>
                          <a:latin typeface="CIDFont+F1"/>
                        </a:rPr>
                        <a:t>800mV</a:t>
                      </a:r>
                      <a:endParaRPr lang="zh-CN" altLang="en-US" sz="1000" dirty="0"/>
                    </a:p>
                  </a:txBody>
                  <a:tcPr/>
                </a:tc>
                <a:tc>
                  <a:txBody>
                    <a:bodyPr/>
                    <a:lstStyle/>
                    <a:p>
                      <a:r>
                        <a:rPr lang="en-US" altLang="zh-CN" sz="1000" dirty="0" smtClean="0">
                          <a:solidFill>
                            <a:srgbClr val="FF0000"/>
                          </a:solidFill>
                          <a:latin typeface="CIDFont+F1"/>
                        </a:rPr>
                        <a:t>1139.4/4974</a:t>
                      </a:r>
                      <a:endParaRPr lang="zh-CN" altLang="en-US" sz="1000" dirty="0"/>
                    </a:p>
                  </a:txBody>
                  <a:tcPr/>
                </a:tc>
                <a:tc>
                  <a:txBody>
                    <a:bodyPr/>
                    <a:lstStyle/>
                    <a:p>
                      <a:r>
                        <a:rPr lang="en-US" altLang="zh-CN" sz="1000" dirty="0" smtClean="0">
                          <a:solidFill>
                            <a:srgbClr val="FF0000"/>
                          </a:solidFill>
                          <a:latin typeface="CIDFont+F1"/>
                        </a:rPr>
                        <a:t>287.91/1257</a:t>
                      </a:r>
                      <a:endParaRPr lang="zh-CN" altLang="en-US" sz="1000" dirty="0"/>
                    </a:p>
                  </a:txBody>
                  <a:tcPr/>
                </a:tc>
                <a:tc>
                  <a:txBody>
                    <a:bodyPr/>
                    <a:lstStyle/>
                    <a:p>
                      <a:r>
                        <a:rPr lang="en-US" altLang="zh-CN" sz="1000" dirty="0" smtClean="0">
                          <a:solidFill>
                            <a:srgbClr val="FF0000"/>
                          </a:solidFill>
                          <a:latin typeface="CIDFont+F1"/>
                        </a:rPr>
                        <a:t>281.26/1228</a:t>
                      </a:r>
                      <a:endParaRPr lang="zh-CN" alt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FF0000"/>
                          </a:solidFill>
                          <a:latin typeface="CIDFont+F1"/>
                        </a:rPr>
                        <a:t>259/1131</a:t>
                      </a:r>
                    </a:p>
                  </a:txBody>
                  <a:tcPr/>
                </a:tc>
              </a:tr>
              <a:tr h="234304">
                <a:tc>
                  <a:txBody>
                    <a:bodyPr/>
                    <a:lstStyle/>
                    <a:p>
                      <a:r>
                        <a:rPr lang="en-US" altLang="zh-CN" sz="1000" dirty="0" smtClean="0">
                          <a:solidFill>
                            <a:srgbClr val="000000"/>
                          </a:solidFill>
                          <a:latin typeface="CIDFont+F1"/>
                        </a:rPr>
                        <a:t>1000mV</a:t>
                      </a:r>
                      <a:endParaRPr lang="zh-CN" altLang="en-US" sz="1000" dirty="0"/>
                    </a:p>
                  </a:txBody>
                  <a:tcPr/>
                </a:tc>
                <a:tc>
                  <a:txBody>
                    <a:bodyPr/>
                    <a:lstStyle/>
                    <a:p>
                      <a:r>
                        <a:rPr lang="en-US" altLang="zh-CN" sz="1000" dirty="0" smtClean="0">
                          <a:solidFill>
                            <a:srgbClr val="FF0000"/>
                          </a:solidFill>
                          <a:latin typeface="CIDFont+F1"/>
                        </a:rPr>
                        <a:t>1290.7/5635</a:t>
                      </a:r>
                      <a:endParaRPr lang="zh-CN" altLang="en-US" sz="1000" dirty="0"/>
                    </a:p>
                  </a:txBody>
                  <a:tcPr/>
                </a:tc>
                <a:tc>
                  <a:txBody>
                    <a:bodyPr/>
                    <a:lstStyle/>
                    <a:p>
                      <a:r>
                        <a:rPr lang="en-US" altLang="zh-CN" sz="1000" dirty="0" smtClean="0">
                          <a:solidFill>
                            <a:srgbClr val="FF0000"/>
                          </a:solidFill>
                          <a:latin typeface="CIDFont+F1"/>
                        </a:rPr>
                        <a:t>295.22/1289</a:t>
                      </a:r>
                      <a:endParaRPr lang="zh-CN" altLang="en-US" sz="1000" dirty="0"/>
                    </a:p>
                  </a:txBody>
                  <a:tcPr/>
                </a:tc>
                <a:tc>
                  <a:txBody>
                    <a:bodyPr/>
                    <a:lstStyle/>
                    <a:p>
                      <a:r>
                        <a:rPr lang="en-US" altLang="zh-CN" sz="1000" dirty="0" smtClean="0">
                          <a:solidFill>
                            <a:srgbClr val="FF0000"/>
                          </a:solidFill>
                          <a:latin typeface="CIDFont+F1"/>
                        </a:rPr>
                        <a:t>280.5/1225</a:t>
                      </a:r>
                      <a:endParaRPr lang="zh-CN" alt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FF0000"/>
                          </a:solidFill>
                          <a:latin typeface="CIDFont+F1"/>
                        </a:rPr>
                        <a:t>259.92/1135</a:t>
                      </a:r>
                      <a:endParaRPr lang="zh-CN" altLang="en-US" sz="1000" dirty="0" smtClean="0"/>
                    </a:p>
                  </a:txBody>
                  <a:tcPr/>
                </a:tc>
              </a:tr>
            </a:tbl>
          </a:graphicData>
        </a:graphic>
      </p:graphicFrame>
      <p:sp>
        <p:nvSpPr>
          <p:cNvPr id="11" name="矩形 10"/>
          <p:cNvSpPr/>
          <p:nvPr/>
        </p:nvSpPr>
        <p:spPr>
          <a:xfrm>
            <a:off x="323528" y="4201338"/>
            <a:ext cx="3498586" cy="400110"/>
          </a:xfrm>
          <a:prstGeom prst="rect">
            <a:avLst/>
          </a:prstGeom>
        </p:spPr>
        <p:txBody>
          <a:bodyPr wrap="none">
            <a:spAutoFit/>
          </a:bodyPr>
          <a:lstStyle/>
          <a:p>
            <a:pPr marL="285750" indent="-285750">
              <a:buFont typeface="Arial" panose="020B0604020202020204" pitchFamily="34" charset="0"/>
              <a:buChar char="•"/>
            </a:pPr>
            <a:r>
              <a:rPr lang="en-US" altLang="zh-CN" sz="2000" dirty="0">
                <a:solidFill>
                  <a:srgbClr val="000099"/>
                </a:solidFill>
              </a:rPr>
              <a:t>Ni-</a:t>
            </a:r>
            <a:r>
              <a:rPr lang="en-US" altLang="zh-CN" sz="2000" dirty="0" err="1">
                <a:solidFill>
                  <a:srgbClr val="000099"/>
                </a:solidFill>
              </a:rPr>
              <a:t>zn</a:t>
            </a:r>
            <a:r>
              <a:rPr lang="en-US" altLang="zh-CN" sz="2000" dirty="0">
                <a:solidFill>
                  <a:srgbClr val="000099"/>
                </a:solidFill>
              </a:rPr>
              <a:t> ferrite sample core test</a:t>
            </a:r>
            <a:endParaRPr lang="zh-CN" altLang="en-US" sz="2000" dirty="0">
              <a:solidFill>
                <a:srgbClr val="000099"/>
              </a:solidFill>
            </a:endParaRPr>
          </a:p>
        </p:txBody>
      </p:sp>
    </p:spTree>
    <p:extLst>
      <p:ext uri="{BB962C8B-B14F-4D97-AF65-F5344CB8AC3E}">
        <p14:creationId xmlns:p14="http://schemas.microsoft.com/office/powerpoint/2010/main" val="9399651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3604" y="4496271"/>
            <a:ext cx="3686798" cy="1916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标题 2"/>
          <p:cNvSpPr>
            <a:spLocks noGrp="1"/>
          </p:cNvSpPr>
          <p:nvPr>
            <p:ph type="title"/>
          </p:nvPr>
        </p:nvSpPr>
        <p:spPr/>
        <p:txBody>
          <a:bodyPr/>
          <a:lstStyle/>
          <a:p>
            <a:r>
              <a:rPr lang="en-US" altLang="zh-CN" sz="2800" dirty="0" smtClean="0"/>
              <a:t>Ceramic vacuum chamber R&amp;D</a:t>
            </a:r>
            <a:endParaRPr lang="zh-CN" altLang="en-US" sz="2800" dirty="0"/>
          </a:p>
        </p:txBody>
      </p:sp>
      <p:pic>
        <p:nvPicPr>
          <p:cNvPr id="4" name="图片 3">
            <a:extLst>
              <a:ext uri="{FF2B5EF4-FFF2-40B4-BE49-F238E27FC236}">
                <a16:creationId xmlns="" xmlns:a16="http://schemas.microsoft.com/office/drawing/2014/main" id="{71198049-0DB2-465C-AD98-29F92A05F86D}"/>
              </a:ext>
            </a:extLst>
          </p:cNvPr>
          <p:cNvPicPr>
            <a:picLocks noChangeAspect="1"/>
          </p:cNvPicPr>
          <p:nvPr/>
        </p:nvPicPr>
        <p:blipFill>
          <a:blip r:embed="rId3"/>
          <a:stretch>
            <a:fillRect/>
          </a:stretch>
        </p:blipFill>
        <p:spPr>
          <a:xfrm rot="5400000">
            <a:off x="6032498" y="1453883"/>
            <a:ext cx="2594574" cy="2491234"/>
          </a:xfrm>
          <a:prstGeom prst="rect">
            <a:avLst/>
          </a:prstGeom>
        </p:spPr>
      </p:pic>
      <p:pic>
        <p:nvPicPr>
          <p:cNvPr id="8" name="图片 7"/>
          <p:cNvPicPr/>
          <p:nvPr/>
        </p:nvPicPr>
        <p:blipFill>
          <a:blip r:embed="rId4"/>
          <a:stretch>
            <a:fillRect/>
          </a:stretch>
        </p:blipFill>
        <p:spPr>
          <a:xfrm>
            <a:off x="389429" y="1779560"/>
            <a:ext cx="4752528" cy="1505406"/>
          </a:xfrm>
          <a:prstGeom prst="rect">
            <a:avLst/>
          </a:prstGeom>
        </p:spPr>
      </p:pic>
      <p:graphicFrame>
        <p:nvGraphicFramePr>
          <p:cNvPr id="9" name="图表 8"/>
          <p:cNvGraphicFramePr/>
          <p:nvPr>
            <p:extLst>
              <p:ext uri="{D42A27DB-BD31-4B8C-83A1-F6EECF244321}">
                <p14:modId xmlns:p14="http://schemas.microsoft.com/office/powerpoint/2010/main" val="4026850744"/>
              </p:ext>
            </p:extLst>
          </p:nvPr>
        </p:nvGraphicFramePr>
        <p:xfrm>
          <a:off x="0" y="3429000"/>
          <a:ext cx="5274310" cy="3076575"/>
        </p:xfrm>
        <a:graphic>
          <a:graphicData uri="http://schemas.openxmlformats.org/drawingml/2006/chart">
            <c:chart xmlns:c="http://schemas.openxmlformats.org/drawingml/2006/chart" xmlns:r="http://schemas.openxmlformats.org/officeDocument/2006/relationships" r:id="rId5"/>
          </a:graphicData>
        </a:graphic>
      </p:graphicFrame>
      <p:sp>
        <p:nvSpPr>
          <p:cNvPr id="2" name="矩形 1"/>
          <p:cNvSpPr/>
          <p:nvPr/>
        </p:nvSpPr>
        <p:spPr>
          <a:xfrm>
            <a:off x="5580112" y="4766224"/>
            <a:ext cx="2618024" cy="369332"/>
          </a:xfrm>
          <a:prstGeom prst="rect">
            <a:avLst/>
          </a:prstGeom>
        </p:spPr>
        <p:txBody>
          <a:bodyPr wrap="none">
            <a:spAutoFit/>
          </a:bodyPr>
          <a:lstStyle/>
          <a:p>
            <a:r>
              <a:rPr lang="en-US" altLang="zh-CN" dirty="0" smtClean="0">
                <a:latin typeface="Times New Roman" panose="02020603050405020304" pitchFamily="18" charset="0"/>
                <a:ea typeface="宋体" panose="02010600030101010101" pitchFamily="2" charset="-122"/>
              </a:rPr>
              <a:t>L=1.2m</a:t>
            </a:r>
            <a:r>
              <a:rPr lang="zh-CN" altLang="en-US" dirty="0" smtClean="0">
                <a:latin typeface="Times New Roman" panose="02020603050405020304" pitchFamily="18" charset="0"/>
                <a:ea typeface="宋体" panose="02010600030101010101" pitchFamily="2" charset="-122"/>
              </a:rPr>
              <a:t>，</a:t>
            </a:r>
            <a:r>
              <a:rPr lang="en-US" altLang="zh-CN" dirty="0" smtClean="0">
                <a:latin typeface="Times New Roman" panose="02020603050405020304" pitchFamily="18" charset="0"/>
                <a:ea typeface="宋体" panose="02010600030101010101" pitchFamily="2" charset="-122"/>
              </a:rPr>
              <a:t>thickness=5mm</a:t>
            </a:r>
            <a:endParaRPr lang="zh-CN" altLang="en-US" dirty="0"/>
          </a:p>
        </p:txBody>
      </p:sp>
      <p:sp>
        <p:nvSpPr>
          <p:cNvPr id="10" name="矩形 9"/>
          <p:cNvSpPr/>
          <p:nvPr/>
        </p:nvSpPr>
        <p:spPr>
          <a:xfrm>
            <a:off x="356704" y="914454"/>
            <a:ext cx="8593261" cy="869469"/>
          </a:xfrm>
          <a:prstGeom prst="rect">
            <a:avLst/>
          </a:prstGeom>
        </p:spPr>
        <p:txBody>
          <a:bodyPr wrap="square">
            <a:spAutoFit/>
          </a:bodyPr>
          <a:lstStyle/>
          <a:p>
            <a:pPr marL="285750" indent="-285750">
              <a:spcBef>
                <a:spcPts val="300"/>
              </a:spcBef>
              <a:buFont typeface="Arial" panose="020B0604020202020204" pitchFamily="34" charset="0"/>
              <a:buChar char="•"/>
            </a:pPr>
            <a:r>
              <a:rPr lang="en-US" altLang="zh-CN" sz="1600" dirty="0" smtClean="0"/>
              <a:t>ceramic </a:t>
            </a:r>
            <a:r>
              <a:rPr lang="en-US" altLang="zh-CN" sz="1600" dirty="0"/>
              <a:t>vacuum </a:t>
            </a:r>
            <a:r>
              <a:rPr lang="en-US" altLang="zh-CN" sz="1600" dirty="0" smtClean="0"/>
              <a:t>chamber with special pattern metallic coating is key component for outside-vacuum kicker magnet. </a:t>
            </a:r>
            <a:endParaRPr lang="en-US" altLang="zh-CN" sz="1600" dirty="0"/>
          </a:p>
          <a:p>
            <a:pPr marL="285750" indent="-285750">
              <a:spcBef>
                <a:spcPts val="300"/>
              </a:spcBef>
              <a:buFont typeface="Arial" panose="020B0604020202020204" pitchFamily="34" charset="0"/>
              <a:buChar char="•"/>
            </a:pPr>
            <a:r>
              <a:rPr lang="en-US" altLang="zh-CN" sz="1600" dirty="0" smtClean="0"/>
              <a:t>Latest progress: the prototype is in fabrication phase</a:t>
            </a:r>
            <a:endParaRPr lang="en-US" altLang="zh-CN" sz="1600" dirty="0"/>
          </a:p>
        </p:txBody>
      </p:sp>
      <p:sp>
        <p:nvSpPr>
          <p:cNvPr id="6" name="矩形 5"/>
          <p:cNvSpPr/>
          <p:nvPr/>
        </p:nvSpPr>
        <p:spPr>
          <a:xfrm>
            <a:off x="776659" y="3100300"/>
            <a:ext cx="784638" cy="369332"/>
          </a:xfrm>
          <a:prstGeom prst="rect">
            <a:avLst/>
          </a:prstGeom>
          <a:solidFill>
            <a:schemeClr val="bg1"/>
          </a:solidFill>
        </p:spPr>
        <p:txBody>
          <a:bodyPr wrap="none">
            <a:spAutoFit/>
          </a:bodyPr>
          <a:lstStyle/>
          <a:p>
            <a:r>
              <a:rPr lang="zh-CN" altLang="en-US" dirty="0"/>
              <a:t>ellipse</a:t>
            </a:r>
          </a:p>
        </p:txBody>
      </p:sp>
      <p:sp>
        <p:nvSpPr>
          <p:cNvPr id="11" name="矩形 10"/>
          <p:cNvSpPr/>
          <p:nvPr/>
        </p:nvSpPr>
        <p:spPr>
          <a:xfrm>
            <a:off x="2267744" y="3131676"/>
            <a:ext cx="940066" cy="369332"/>
          </a:xfrm>
          <a:prstGeom prst="rect">
            <a:avLst/>
          </a:prstGeom>
          <a:solidFill>
            <a:schemeClr val="bg1"/>
          </a:solidFill>
        </p:spPr>
        <p:txBody>
          <a:bodyPr wrap="none">
            <a:spAutoFit/>
          </a:bodyPr>
          <a:lstStyle/>
          <a:p>
            <a:r>
              <a:rPr lang="en-US" altLang="zh-CN" dirty="0" smtClean="0"/>
              <a:t>octagon</a:t>
            </a:r>
            <a:endParaRPr lang="zh-CN" altLang="en-US" dirty="0"/>
          </a:p>
        </p:txBody>
      </p:sp>
      <p:sp>
        <p:nvSpPr>
          <p:cNvPr id="12" name="矩形 11"/>
          <p:cNvSpPr/>
          <p:nvPr/>
        </p:nvSpPr>
        <p:spPr>
          <a:xfrm>
            <a:off x="3818690" y="3124352"/>
            <a:ext cx="1151341" cy="369332"/>
          </a:xfrm>
          <a:prstGeom prst="rect">
            <a:avLst/>
          </a:prstGeom>
          <a:solidFill>
            <a:schemeClr val="bg1"/>
          </a:solidFill>
        </p:spPr>
        <p:txBody>
          <a:bodyPr wrap="none">
            <a:spAutoFit/>
          </a:bodyPr>
          <a:lstStyle/>
          <a:p>
            <a:r>
              <a:rPr lang="en-US" altLang="zh-CN" dirty="0" smtClean="0"/>
              <a:t>Race track</a:t>
            </a:r>
            <a:endParaRPr lang="zh-CN" altLang="en-US" dirty="0"/>
          </a:p>
        </p:txBody>
      </p:sp>
      <p:sp>
        <p:nvSpPr>
          <p:cNvPr id="7" name="文本框 6"/>
          <p:cNvSpPr txBox="1"/>
          <p:nvPr/>
        </p:nvSpPr>
        <p:spPr>
          <a:xfrm>
            <a:off x="5580112" y="4474534"/>
            <a:ext cx="3115526" cy="369332"/>
          </a:xfrm>
          <a:prstGeom prst="rect">
            <a:avLst/>
          </a:prstGeom>
          <a:noFill/>
        </p:spPr>
        <p:txBody>
          <a:bodyPr wrap="square" rtlCol="0">
            <a:spAutoFit/>
          </a:bodyPr>
          <a:lstStyle/>
          <a:p>
            <a:r>
              <a:rPr lang="en-US" altLang="zh-CN" dirty="0" smtClean="0"/>
              <a:t>Ceramic material: 99% AL</a:t>
            </a:r>
            <a:r>
              <a:rPr lang="en-US" altLang="zh-CN" baseline="-25000" dirty="0" smtClean="0"/>
              <a:t>2</a:t>
            </a:r>
            <a:r>
              <a:rPr lang="en-US" altLang="zh-CN" dirty="0" smtClean="0"/>
              <a:t>O</a:t>
            </a:r>
            <a:r>
              <a:rPr lang="en-US" altLang="zh-CN" baseline="-25000" dirty="0" smtClean="0"/>
              <a:t>3</a:t>
            </a:r>
            <a:endParaRPr lang="zh-CN" altLang="en-US" baseline="-25000" dirty="0"/>
          </a:p>
        </p:txBody>
      </p:sp>
      <p:pic>
        <p:nvPicPr>
          <p:cNvPr id="13" name="Picture 2"/>
          <p:cNvPicPr>
            <a:picLocks noGrp="1" noChangeAspect="1" noChangeArrowheads="1"/>
          </p:cNvPicPr>
          <p:nvPr>
            <p:ph idx="1"/>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659" y="3659959"/>
            <a:ext cx="2613815" cy="163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3"/>
          <p:cNvSpPr txBox="1"/>
          <p:nvPr/>
        </p:nvSpPr>
        <p:spPr>
          <a:xfrm>
            <a:off x="4847108" y="3131676"/>
            <a:ext cx="648072" cy="369332"/>
          </a:xfrm>
          <a:prstGeom prst="rect">
            <a:avLst/>
          </a:prstGeom>
          <a:noFill/>
        </p:spPr>
        <p:txBody>
          <a:bodyPr wrap="square" rtlCol="0">
            <a:spAutoFit/>
          </a:bodyPr>
          <a:lstStyle/>
          <a:p>
            <a:r>
              <a:rPr lang="zh-CN" altLang="en-US" b="1" dirty="0" smtClean="0">
                <a:solidFill>
                  <a:srgbClr val="FF0000"/>
                </a:solidFill>
              </a:rPr>
              <a:t>√</a:t>
            </a:r>
            <a:endParaRPr lang="zh-CN" altLang="en-US" b="1" dirty="0">
              <a:solidFill>
                <a:srgbClr val="FF0000"/>
              </a:solidFill>
            </a:endParaRPr>
          </a:p>
        </p:txBody>
      </p:sp>
      <p:sp>
        <p:nvSpPr>
          <p:cNvPr id="16" name="矩形 15"/>
          <p:cNvSpPr/>
          <p:nvPr/>
        </p:nvSpPr>
        <p:spPr>
          <a:xfrm>
            <a:off x="6861359" y="5877231"/>
            <a:ext cx="2025555" cy="369332"/>
          </a:xfrm>
          <a:prstGeom prst="rect">
            <a:avLst/>
          </a:prstGeom>
        </p:spPr>
        <p:txBody>
          <a:bodyPr wrap="none">
            <a:spAutoFit/>
          </a:bodyPr>
          <a:lstStyle/>
          <a:p>
            <a:r>
              <a:rPr lang="zh-CN" altLang="en-US" dirty="0"/>
              <a:t>Integrated sintering</a:t>
            </a:r>
          </a:p>
        </p:txBody>
      </p:sp>
    </p:spTree>
    <p:extLst>
      <p:ext uri="{BB962C8B-B14F-4D97-AF65-F5344CB8AC3E}">
        <p14:creationId xmlns:p14="http://schemas.microsoft.com/office/powerpoint/2010/main" val="40177996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2"/>
          <p:cNvSpPr>
            <a:spLocks noGrp="1"/>
          </p:cNvSpPr>
          <p:nvPr>
            <p:ph type="title"/>
          </p:nvPr>
        </p:nvSpPr>
        <p:spPr>
          <a:xfrm>
            <a:off x="1168978" y="105352"/>
            <a:ext cx="7886700" cy="663575"/>
          </a:xfrm>
        </p:spPr>
        <p:txBody>
          <a:bodyPr/>
          <a:lstStyle/>
          <a:p>
            <a:r>
              <a:rPr lang="en-US" altLang="zh-CN" sz="3600" dirty="0"/>
              <a:t>Magnetron sputtering coating </a:t>
            </a:r>
            <a:r>
              <a:rPr lang="en-US" altLang="zh-CN" sz="3600" dirty="0" smtClean="0"/>
              <a:t>prepare</a:t>
            </a:r>
            <a:endParaRPr lang="zh-CN" altLang="en-US" sz="3600" dirty="0"/>
          </a:p>
        </p:txBody>
      </p:sp>
      <p:pic>
        <p:nvPicPr>
          <p:cNvPr id="26" name="图片 25">
            <a:extLst>
              <a:ext uri="{FF2B5EF4-FFF2-40B4-BE49-F238E27FC236}">
                <a16:creationId xmlns="" xmlns:a16="http://schemas.microsoft.com/office/drawing/2014/main" id="{33B8D16B-8580-4726-BF31-EA995D6A18FC}"/>
              </a:ext>
            </a:extLst>
          </p:cNvPr>
          <p:cNvPicPr>
            <a:picLocks noChangeAspect="1"/>
          </p:cNvPicPr>
          <p:nvPr/>
        </p:nvPicPr>
        <p:blipFill rotWithShape="1">
          <a:blip r:embed="rId2"/>
          <a:srcRect t="18376" b="18251"/>
          <a:stretch/>
        </p:blipFill>
        <p:spPr>
          <a:xfrm>
            <a:off x="1017752" y="1916832"/>
            <a:ext cx="3233680" cy="1537638"/>
          </a:xfrm>
          <a:prstGeom prst="rect">
            <a:avLst/>
          </a:prstGeom>
        </p:spPr>
      </p:pic>
      <p:sp>
        <p:nvSpPr>
          <p:cNvPr id="28" name="箭头: 左右 3">
            <a:extLst>
              <a:ext uri="{FF2B5EF4-FFF2-40B4-BE49-F238E27FC236}">
                <a16:creationId xmlns="" xmlns:a16="http://schemas.microsoft.com/office/drawing/2014/main" id="{AC1417A3-3ED6-4E68-A8AD-C4BB0ADE75AD}"/>
              </a:ext>
            </a:extLst>
          </p:cNvPr>
          <p:cNvSpPr/>
          <p:nvPr/>
        </p:nvSpPr>
        <p:spPr>
          <a:xfrm rot="330558">
            <a:off x="2052053" y="2250643"/>
            <a:ext cx="773730" cy="140893"/>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768936" y="3191599"/>
            <a:ext cx="1486112" cy="307777"/>
          </a:xfrm>
          <a:prstGeom prst="rect">
            <a:avLst/>
          </a:prstGeom>
        </p:spPr>
        <p:txBody>
          <a:bodyPr wrap="none">
            <a:spAutoFit/>
          </a:bodyPr>
          <a:lstStyle/>
          <a:p>
            <a:r>
              <a:rPr lang="zh-CN" altLang="en-US" sz="1400" dirty="0">
                <a:solidFill>
                  <a:srgbClr val="FF0000"/>
                </a:solidFill>
              </a:rPr>
              <a:t>Movable solenoid</a:t>
            </a:r>
          </a:p>
        </p:txBody>
      </p:sp>
      <p:sp>
        <p:nvSpPr>
          <p:cNvPr id="32" name="矩形 31"/>
          <p:cNvSpPr/>
          <p:nvPr/>
        </p:nvSpPr>
        <p:spPr>
          <a:xfrm>
            <a:off x="2017167" y="2378296"/>
            <a:ext cx="843501" cy="246221"/>
          </a:xfrm>
          <a:prstGeom prst="rect">
            <a:avLst/>
          </a:prstGeom>
        </p:spPr>
        <p:txBody>
          <a:bodyPr wrap="none">
            <a:spAutoFit/>
          </a:bodyPr>
          <a:lstStyle/>
          <a:p>
            <a:r>
              <a:rPr lang="en-US" altLang="zh-CN" sz="1000" dirty="0" smtClean="0">
                <a:solidFill>
                  <a:schemeClr val="bg1"/>
                </a:solidFill>
              </a:rPr>
              <a:t>S</a:t>
            </a:r>
            <a:r>
              <a:rPr lang="zh-CN" altLang="en-US" sz="1000" dirty="0" smtClean="0">
                <a:solidFill>
                  <a:schemeClr val="bg1"/>
                </a:solidFill>
              </a:rPr>
              <a:t>olenoid </a:t>
            </a:r>
            <a:r>
              <a:rPr lang="en-US" altLang="zh-CN" sz="1000" dirty="0" smtClean="0">
                <a:solidFill>
                  <a:schemeClr val="bg1"/>
                </a:solidFill>
              </a:rPr>
              <a:t>coil</a:t>
            </a:r>
            <a:endParaRPr lang="zh-CN" altLang="en-US" sz="1000" dirty="0">
              <a:solidFill>
                <a:schemeClr val="bg1"/>
              </a:solidFill>
            </a:endParaRPr>
          </a:p>
        </p:txBody>
      </p:sp>
      <p:sp>
        <p:nvSpPr>
          <p:cNvPr id="5" name="文本框 4"/>
          <p:cNvSpPr txBox="1"/>
          <p:nvPr/>
        </p:nvSpPr>
        <p:spPr>
          <a:xfrm>
            <a:off x="2031358" y="2580679"/>
            <a:ext cx="1602822" cy="553998"/>
          </a:xfrm>
          <a:prstGeom prst="rect">
            <a:avLst/>
          </a:prstGeom>
          <a:noFill/>
        </p:spPr>
        <p:txBody>
          <a:bodyPr wrap="square" rtlCol="0">
            <a:spAutoFit/>
          </a:bodyPr>
          <a:lstStyle/>
          <a:p>
            <a:r>
              <a:rPr lang="en-US" altLang="zh-CN" sz="1000" dirty="0" smtClean="0">
                <a:solidFill>
                  <a:schemeClr val="bg1"/>
                </a:solidFill>
              </a:rPr>
              <a:t>Inner diameter=208mm</a:t>
            </a:r>
          </a:p>
          <a:p>
            <a:r>
              <a:rPr lang="en-US" altLang="zh-CN" sz="1000" dirty="0" smtClean="0">
                <a:solidFill>
                  <a:schemeClr val="bg1"/>
                </a:solidFill>
              </a:rPr>
              <a:t>Length =700mm</a:t>
            </a:r>
          </a:p>
          <a:p>
            <a:r>
              <a:rPr lang="en-US" altLang="zh-CN" sz="1000" dirty="0" smtClean="0">
                <a:solidFill>
                  <a:schemeClr val="bg1"/>
                </a:solidFill>
              </a:rPr>
              <a:t>Good field region=500mm</a:t>
            </a:r>
            <a:endParaRPr lang="zh-CN" altLang="en-US" sz="1000" dirty="0">
              <a:solidFill>
                <a:schemeClr val="bg1"/>
              </a:solidFill>
            </a:endParaRPr>
          </a:p>
        </p:txBody>
      </p:sp>
      <p:sp>
        <p:nvSpPr>
          <p:cNvPr id="6" name="矩形 5"/>
          <p:cNvSpPr/>
          <p:nvPr/>
        </p:nvSpPr>
        <p:spPr>
          <a:xfrm>
            <a:off x="216025" y="3558865"/>
            <a:ext cx="8839654" cy="1477328"/>
          </a:xfrm>
          <a:prstGeom prst="rect">
            <a:avLst/>
          </a:prstGeom>
        </p:spPr>
        <p:txBody>
          <a:bodyPr wrap="square">
            <a:spAutoFit/>
          </a:bodyPr>
          <a:lstStyle/>
          <a:p>
            <a:pPr marL="285750" indent="-285750">
              <a:buFont typeface="Arial" panose="020B0604020202020204" pitchFamily="34" charset="0"/>
              <a:buChar char="•"/>
            </a:pPr>
            <a:r>
              <a:rPr lang="en-US" altLang="zh-CN" dirty="0" smtClean="0">
                <a:latin typeface="+mj-lt"/>
                <a:ea typeface="宋体" panose="02010600030101010101" pitchFamily="2" charset="-122"/>
              </a:rPr>
              <a:t>Horizontal coating system have been setup. It can support  </a:t>
            </a:r>
            <a:r>
              <a:rPr lang="en-US" altLang="zh-CN" dirty="0">
                <a:latin typeface="+mj-lt"/>
                <a:ea typeface="宋体" panose="02010600030101010101" pitchFamily="2" charset="-122"/>
              </a:rPr>
              <a:t>700mm long </a:t>
            </a:r>
            <a:r>
              <a:rPr lang="en-US" altLang="zh-CN" dirty="0" smtClean="0">
                <a:latin typeface="+mj-lt"/>
                <a:ea typeface="宋体" panose="02010600030101010101" pitchFamily="2" charset="-122"/>
              </a:rPr>
              <a:t>pipe coating one-time or </a:t>
            </a:r>
            <a:r>
              <a:rPr lang="en-US" altLang="zh-CN" dirty="0">
                <a:latin typeface="+mj-lt"/>
                <a:ea typeface="宋体" panose="02010600030101010101" pitchFamily="2" charset="-122"/>
              </a:rPr>
              <a:t>1400mm long pipe</a:t>
            </a:r>
            <a:r>
              <a:rPr lang="en-US" altLang="zh-CN" dirty="0" smtClean="0">
                <a:latin typeface="+mj-lt"/>
                <a:ea typeface="宋体" panose="02010600030101010101" pitchFamily="2" charset="-122"/>
              </a:rPr>
              <a:t> </a:t>
            </a:r>
            <a:r>
              <a:rPr lang="en-US" altLang="zh-CN" dirty="0">
                <a:latin typeface="+mj-lt"/>
                <a:ea typeface="宋体" panose="02010600030101010101" pitchFamily="2" charset="-122"/>
              </a:rPr>
              <a:t>sectional </a:t>
            </a:r>
            <a:r>
              <a:rPr lang="en-US" altLang="zh-CN" dirty="0" smtClean="0">
                <a:latin typeface="+mj-lt"/>
                <a:ea typeface="宋体" panose="02010600030101010101" pitchFamily="2" charset="-122"/>
              </a:rPr>
              <a:t>coating.</a:t>
            </a:r>
            <a:endParaRPr lang="en-US" altLang="zh-CN" dirty="0">
              <a:latin typeface="+mj-lt"/>
              <a:ea typeface="宋体" panose="02010600030101010101" pitchFamily="2" charset="-122"/>
            </a:endParaRPr>
          </a:p>
          <a:p>
            <a:pPr marL="285750" indent="-285750">
              <a:buFont typeface="Arial" panose="020B0604020202020204" pitchFamily="34" charset="0"/>
              <a:buChar char="•"/>
            </a:pPr>
            <a:r>
              <a:rPr lang="en-US" altLang="zh-CN" dirty="0" smtClean="0">
                <a:latin typeface="+mj-lt"/>
                <a:ea typeface="宋体" panose="02010600030101010101" pitchFamily="2" charset="-122"/>
              </a:rPr>
              <a:t>In </a:t>
            </a:r>
            <a:r>
              <a:rPr lang="en-US" altLang="zh-CN" dirty="0">
                <a:latin typeface="+mj-lt"/>
                <a:ea typeface="宋体" panose="02010600030101010101" pitchFamily="2" charset="-122"/>
              </a:rPr>
              <a:t>order to obtain uniform </a:t>
            </a:r>
            <a:r>
              <a:rPr lang="en-US" altLang="zh-CN" dirty="0" smtClean="0">
                <a:latin typeface="+mj-lt"/>
                <a:ea typeface="宋体" panose="02010600030101010101" pitchFamily="2" charset="-122"/>
              </a:rPr>
              <a:t>coating inner racing track shape vacuum chamber, a horizontal movable cathode wire target solution is proposed.</a:t>
            </a:r>
          </a:p>
          <a:p>
            <a:r>
              <a:rPr lang="en-US" altLang="zh-CN" dirty="0" smtClean="0">
                <a:latin typeface="+mj-lt"/>
                <a:ea typeface="宋体" panose="02010600030101010101" pitchFamily="2" charset="-122"/>
              </a:rPr>
              <a:t> </a:t>
            </a:r>
            <a:endParaRPr lang="zh-CN" altLang="en-US" dirty="0">
              <a:latin typeface="+mj-lt"/>
            </a:endParaRPr>
          </a:p>
        </p:txBody>
      </p:sp>
      <p:pic>
        <p:nvPicPr>
          <p:cNvPr id="36" name="图片 35">
            <a:extLst>
              <a:ext uri="{FF2B5EF4-FFF2-40B4-BE49-F238E27FC236}">
                <a16:creationId xmlns:a16="http://schemas.microsoft.com/office/drawing/2014/main" xmlns="" id="{5D74CD13-5416-4FA1-AFE2-08EFC986C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3370" y="1916832"/>
            <a:ext cx="3331550" cy="1537638"/>
          </a:xfrm>
          <a:prstGeom prst="rect">
            <a:avLst/>
          </a:prstGeom>
        </p:spPr>
      </p:pic>
      <p:sp>
        <p:nvSpPr>
          <p:cNvPr id="9" name="矩形 8"/>
          <p:cNvSpPr/>
          <p:nvPr/>
        </p:nvSpPr>
        <p:spPr>
          <a:xfrm>
            <a:off x="5265038" y="2972886"/>
            <a:ext cx="2162772" cy="523220"/>
          </a:xfrm>
          <a:prstGeom prst="rect">
            <a:avLst/>
          </a:prstGeom>
        </p:spPr>
        <p:txBody>
          <a:bodyPr wrap="none">
            <a:spAutoFit/>
          </a:bodyPr>
          <a:lstStyle/>
          <a:p>
            <a:r>
              <a:rPr lang="en-US" altLang="zh-CN" sz="1400" dirty="0" smtClean="0">
                <a:solidFill>
                  <a:srgbClr val="FF0000"/>
                </a:solidFill>
                <a:latin typeface="+mj-lt"/>
                <a:ea typeface="宋体" panose="02010600030101010101" pitchFamily="2" charset="-122"/>
              </a:rPr>
              <a:t>The antechamber for HEPS</a:t>
            </a:r>
          </a:p>
          <a:p>
            <a:r>
              <a:rPr lang="en-US" altLang="zh-CN" sz="1400" dirty="0" smtClean="0">
                <a:solidFill>
                  <a:srgbClr val="FF0000"/>
                </a:solidFill>
                <a:latin typeface="+mj-lt"/>
                <a:ea typeface="宋体" panose="02010600030101010101" pitchFamily="2" charset="-122"/>
              </a:rPr>
              <a:t>(inner aperture=6mm)</a:t>
            </a:r>
          </a:p>
        </p:txBody>
      </p:sp>
      <p:pic>
        <p:nvPicPr>
          <p:cNvPr id="38" name="图片 37">
            <a:extLst>
              <a:ext uri="{FF2B5EF4-FFF2-40B4-BE49-F238E27FC236}">
                <a16:creationId xmlns="" xmlns:a16="http://schemas.microsoft.com/office/drawing/2014/main" id="{D96FFA8E-2113-45D3-B9FD-7128A70949F3}"/>
              </a:ext>
            </a:extLst>
          </p:cNvPr>
          <p:cNvPicPr>
            <a:picLocks noChangeAspect="1"/>
          </p:cNvPicPr>
          <p:nvPr/>
        </p:nvPicPr>
        <p:blipFill rotWithShape="1">
          <a:blip r:embed="rId4"/>
          <a:srcRect t="9412" b="5920"/>
          <a:stretch/>
        </p:blipFill>
        <p:spPr>
          <a:xfrm>
            <a:off x="455610" y="4653136"/>
            <a:ext cx="1219157" cy="1120860"/>
          </a:xfrm>
          <a:prstGeom prst="rect">
            <a:avLst/>
          </a:prstGeom>
        </p:spPr>
      </p:pic>
      <p:pic>
        <p:nvPicPr>
          <p:cNvPr id="39" name="图片 38">
            <a:extLst>
              <a:ext uri="{FF2B5EF4-FFF2-40B4-BE49-F238E27FC236}">
                <a16:creationId xmlns="" xmlns:a16="http://schemas.microsoft.com/office/drawing/2014/main" id="{25806CFA-68D2-421A-8347-2FD947D87EED}"/>
              </a:ext>
            </a:extLst>
          </p:cNvPr>
          <p:cNvPicPr>
            <a:picLocks noChangeAspect="1"/>
          </p:cNvPicPr>
          <p:nvPr/>
        </p:nvPicPr>
        <p:blipFill rotWithShape="1">
          <a:blip r:embed="rId5"/>
          <a:srcRect t="7979" b="6650"/>
          <a:stretch/>
        </p:blipFill>
        <p:spPr>
          <a:xfrm>
            <a:off x="1741090" y="4683551"/>
            <a:ext cx="1559769" cy="1039856"/>
          </a:xfrm>
          <a:prstGeom prst="rect">
            <a:avLst/>
          </a:prstGeom>
        </p:spPr>
      </p:pic>
      <p:pic>
        <p:nvPicPr>
          <p:cNvPr id="42" name="图片 41">
            <a:extLst>
              <a:ext uri="{FF2B5EF4-FFF2-40B4-BE49-F238E27FC236}">
                <a16:creationId xmlns="" xmlns:a16="http://schemas.microsoft.com/office/drawing/2014/main" id="{835431A2-CB21-408A-B7AB-3AF6E544616D}"/>
              </a:ext>
            </a:extLst>
          </p:cNvPr>
          <p:cNvPicPr>
            <a:picLocks noChangeAspect="1"/>
          </p:cNvPicPr>
          <p:nvPr/>
        </p:nvPicPr>
        <p:blipFill rotWithShape="1">
          <a:blip r:embed="rId6"/>
          <a:srcRect l="12937" t="7062" r="11052" b="9496"/>
          <a:stretch/>
        </p:blipFill>
        <p:spPr>
          <a:xfrm>
            <a:off x="3420895" y="4692748"/>
            <a:ext cx="1367129" cy="1021461"/>
          </a:xfrm>
          <a:prstGeom prst="rect">
            <a:avLst/>
          </a:prstGeom>
        </p:spPr>
      </p:pic>
      <p:cxnSp>
        <p:nvCxnSpPr>
          <p:cNvPr id="43" name="直接箭头连接符 42">
            <a:extLst>
              <a:ext uri="{FF2B5EF4-FFF2-40B4-BE49-F238E27FC236}">
                <a16:creationId xmlns="" xmlns:a16="http://schemas.microsoft.com/office/drawing/2014/main" id="{269CFE5F-E172-4E26-870E-F7D474B792F4}"/>
              </a:ext>
            </a:extLst>
          </p:cNvPr>
          <p:cNvCxnSpPr>
            <a:cxnSpLocks/>
          </p:cNvCxnSpPr>
          <p:nvPr/>
        </p:nvCxnSpPr>
        <p:spPr>
          <a:xfrm>
            <a:off x="3980006" y="5205142"/>
            <a:ext cx="227553" cy="1"/>
          </a:xfrm>
          <a:prstGeom prst="straightConnector1">
            <a:avLst/>
          </a:prstGeom>
          <a:ln w="12700">
            <a:solidFill>
              <a:srgbClr val="00B0F0"/>
            </a:solidFill>
            <a:headEnd type="triangle"/>
            <a:tailEnd type="triangle"/>
          </a:ln>
        </p:spPr>
        <p:style>
          <a:lnRef idx="1">
            <a:schemeClr val="dk1"/>
          </a:lnRef>
          <a:fillRef idx="0">
            <a:schemeClr val="dk1"/>
          </a:fillRef>
          <a:effectRef idx="0">
            <a:schemeClr val="dk1"/>
          </a:effectRef>
          <a:fontRef idx="minor">
            <a:schemeClr val="tx1"/>
          </a:fontRef>
        </p:style>
      </p:cxnSp>
      <p:pic>
        <p:nvPicPr>
          <p:cNvPr id="44" name="图片 43">
            <a:extLst>
              <a:ext uri="{FF2B5EF4-FFF2-40B4-BE49-F238E27FC236}">
                <a16:creationId xmlns="" xmlns:a16="http://schemas.microsoft.com/office/drawing/2014/main" id="{302047CA-86B3-47AD-9397-369B445E675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356012" y="4268941"/>
            <a:ext cx="3176428" cy="2284853"/>
          </a:xfrm>
          <a:prstGeom prst="rect">
            <a:avLst/>
          </a:prstGeom>
        </p:spPr>
      </p:pic>
      <p:cxnSp>
        <p:nvCxnSpPr>
          <p:cNvPr id="13" name="直接连接符 12"/>
          <p:cNvCxnSpPr/>
          <p:nvPr/>
        </p:nvCxnSpPr>
        <p:spPr>
          <a:xfrm>
            <a:off x="4617386" y="2906043"/>
            <a:ext cx="0" cy="278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497706" y="2906043"/>
            <a:ext cx="0" cy="278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4617386" y="2972886"/>
            <a:ext cx="2880320" cy="0"/>
          </a:xfrm>
          <a:prstGeom prst="line">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804755" y="2729821"/>
            <a:ext cx="486891" cy="307777"/>
          </a:xfrm>
          <a:prstGeom prst="rect">
            <a:avLst/>
          </a:prstGeom>
          <a:noFill/>
        </p:spPr>
        <p:txBody>
          <a:bodyPr wrap="square" rtlCol="0">
            <a:spAutoFit/>
          </a:bodyPr>
          <a:lstStyle/>
          <a:p>
            <a:r>
              <a:rPr lang="en-US" altLang="zh-CN" sz="1400" dirty="0" smtClean="0">
                <a:solidFill>
                  <a:schemeClr val="bg1"/>
                </a:solidFill>
              </a:rPr>
              <a:t>1m</a:t>
            </a:r>
            <a:endParaRPr lang="zh-CN" altLang="en-US" sz="1400" dirty="0">
              <a:solidFill>
                <a:schemeClr val="bg1"/>
              </a:solidFill>
            </a:endParaRPr>
          </a:p>
        </p:txBody>
      </p:sp>
      <p:cxnSp>
        <p:nvCxnSpPr>
          <p:cNvPr id="21" name="直接箭头连接符 20"/>
          <p:cNvCxnSpPr/>
          <p:nvPr/>
        </p:nvCxnSpPr>
        <p:spPr>
          <a:xfrm flipV="1">
            <a:off x="921172" y="5257948"/>
            <a:ext cx="144016" cy="510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 xmlns:a16="http://schemas.microsoft.com/office/drawing/2014/main" id="{14A99D2A-CCC3-406C-BFF6-3DA1A341547F}"/>
              </a:ext>
            </a:extLst>
          </p:cNvPr>
          <p:cNvSpPr txBox="1"/>
          <p:nvPr/>
        </p:nvSpPr>
        <p:spPr>
          <a:xfrm>
            <a:off x="417116" y="5730653"/>
            <a:ext cx="1296144" cy="261610"/>
          </a:xfrm>
          <a:prstGeom prst="rect">
            <a:avLst/>
          </a:prstGeom>
          <a:noFill/>
        </p:spPr>
        <p:txBody>
          <a:bodyPr wrap="square" rtlCol="0">
            <a:spAutoFit/>
          </a:bodyPr>
          <a:lstStyle/>
          <a:p>
            <a:pPr algn="ctr"/>
            <a:r>
              <a:rPr lang="en-US" altLang="zh-CN" sz="1100" dirty="0" smtClean="0">
                <a:latin typeface="宋体" panose="02010600030101010101" pitchFamily="2" charset="-122"/>
                <a:ea typeface="宋体" panose="02010600030101010101" pitchFamily="2" charset="-122"/>
              </a:rPr>
              <a:t>Cathode wire</a:t>
            </a:r>
            <a:endParaRPr lang="zh-CN" altLang="en-US" sz="1100" dirty="0">
              <a:latin typeface="宋体" panose="02010600030101010101" pitchFamily="2" charset="-122"/>
              <a:ea typeface="宋体" panose="02010600030101010101" pitchFamily="2" charset="-122"/>
            </a:endParaRPr>
          </a:p>
        </p:txBody>
      </p:sp>
      <p:sp>
        <p:nvSpPr>
          <p:cNvPr id="59" name="文本框 58">
            <a:extLst>
              <a:ext uri="{FF2B5EF4-FFF2-40B4-BE49-F238E27FC236}">
                <a16:creationId xmlns="" xmlns:a16="http://schemas.microsoft.com/office/drawing/2014/main" id="{14A99D2A-CCC3-406C-BFF6-3DA1A341547F}"/>
              </a:ext>
            </a:extLst>
          </p:cNvPr>
          <p:cNvSpPr txBox="1"/>
          <p:nvPr/>
        </p:nvSpPr>
        <p:spPr>
          <a:xfrm>
            <a:off x="3336372" y="5730653"/>
            <a:ext cx="1296144" cy="261610"/>
          </a:xfrm>
          <a:prstGeom prst="rect">
            <a:avLst/>
          </a:prstGeom>
          <a:noFill/>
        </p:spPr>
        <p:txBody>
          <a:bodyPr wrap="square" rtlCol="0">
            <a:spAutoFit/>
          </a:bodyPr>
          <a:lstStyle/>
          <a:p>
            <a:pPr algn="ctr"/>
            <a:r>
              <a:rPr lang="en-US" altLang="zh-CN" sz="1100" dirty="0" smtClean="0">
                <a:latin typeface="宋体" panose="02010600030101010101" pitchFamily="2" charset="-122"/>
                <a:ea typeface="宋体" panose="02010600030101010101" pitchFamily="2" charset="-122"/>
              </a:rPr>
              <a:t>Moving track</a:t>
            </a:r>
            <a:endParaRPr lang="zh-CN" altLang="en-US" sz="1100" dirty="0">
              <a:latin typeface="宋体" panose="02010600030101010101" pitchFamily="2" charset="-122"/>
              <a:ea typeface="宋体" panose="02010600030101010101" pitchFamily="2" charset="-122"/>
            </a:endParaRPr>
          </a:p>
        </p:txBody>
      </p:sp>
      <p:cxnSp>
        <p:nvCxnSpPr>
          <p:cNvPr id="62" name="直接箭头连接符 61"/>
          <p:cNvCxnSpPr/>
          <p:nvPr/>
        </p:nvCxnSpPr>
        <p:spPr>
          <a:xfrm flipV="1">
            <a:off x="3966442" y="5293946"/>
            <a:ext cx="144016" cy="510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 xmlns:a16="http://schemas.microsoft.com/office/drawing/2014/main" id="{9D89A601-C555-4309-803E-D71498FB0515}"/>
              </a:ext>
            </a:extLst>
          </p:cNvPr>
          <p:cNvSpPr txBox="1"/>
          <p:nvPr/>
        </p:nvSpPr>
        <p:spPr>
          <a:xfrm>
            <a:off x="4860032" y="4770267"/>
            <a:ext cx="994939" cy="261610"/>
          </a:xfrm>
          <a:prstGeom prst="rect">
            <a:avLst/>
          </a:prstGeom>
          <a:noFill/>
        </p:spPr>
        <p:txBody>
          <a:bodyPr wrap="square" rtlCol="0">
            <a:spAutoFit/>
          </a:bodyPr>
          <a:lstStyle/>
          <a:p>
            <a:pPr algn="ctr"/>
            <a:r>
              <a:rPr lang="en-US" altLang="zh-CN" sz="1100" dirty="0">
                <a:latin typeface="宋体" panose="02010600030101010101" pitchFamily="2" charset="-122"/>
                <a:ea typeface="宋体" panose="02010600030101010101" pitchFamily="2" charset="-122"/>
              </a:rPr>
              <a:t>view window</a:t>
            </a:r>
            <a:endParaRPr lang="zh-CN" altLang="en-US" sz="1100" dirty="0">
              <a:latin typeface="宋体" panose="02010600030101010101" pitchFamily="2" charset="-122"/>
              <a:ea typeface="宋体" panose="02010600030101010101" pitchFamily="2" charset="-122"/>
            </a:endParaRPr>
          </a:p>
        </p:txBody>
      </p:sp>
      <p:cxnSp>
        <p:nvCxnSpPr>
          <p:cNvPr id="64" name="直接箭头连接符 63">
            <a:extLst>
              <a:ext uri="{FF2B5EF4-FFF2-40B4-BE49-F238E27FC236}">
                <a16:creationId xmlns="" xmlns:a16="http://schemas.microsoft.com/office/drawing/2014/main" id="{DC5EDC0E-4BF5-4357-8FB9-133B1141DE5A}"/>
              </a:ext>
            </a:extLst>
          </p:cNvPr>
          <p:cNvCxnSpPr>
            <a:cxnSpLocks/>
          </p:cNvCxnSpPr>
          <p:nvPr/>
        </p:nvCxnSpPr>
        <p:spPr>
          <a:xfrm>
            <a:off x="5555916" y="4977723"/>
            <a:ext cx="236347" cy="1083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文本框 64">
            <a:extLst>
              <a:ext uri="{FF2B5EF4-FFF2-40B4-BE49-F238E27FC236}">
                <a16:creationId xmlns="" xmlns:a16="http://schemas.microsoft.com/office/drawing/2014/main" id="{51D1E61C-662E-4387-B6F6-C6B235166CD8}"/>
              </a:ext>
            </a:extLst>
          </p:cNvPr>
          <p:cNvSpPr txBox="1"/>
          <p:nvPr/>
        </p:nvSpPr>
        <p:spPr>
          <a:xfrm>
            <a:off x="4884240" y="6188457"/>
            <a:ext cx="1198129" cy="261610"/>
          </a:xfrm>
          <a:prstGeom prst="rect">
            <a:avLst/>
          </a:prstGeom>
          <a:noFill/>
        </p:spPr>
        <p:txBody>
          <a:bodyPr wrap="square" rtlCol="0">
            <a:spAutoFit/>
          </a:bodyPr>
          <a:lstStyle/>
          <a:p>
            <a:pPr algn="ctr"/>
            <a:r>
              <a:rPr lang="en-US" altLang="zh-CN" sz="1100" dirty="0" smtClean="0">
                <a:latin typeface="宋体" panose="02010600030101010101" pitchFamily="2" charset="-122"/>
                <a:ea typeface="宋体" panose="02010600030101010101" pitchFamily="2" charset="-122"/>
              </a:rPr>
              <a:t>Cathode pole</a:t>
            </a:r>
            <a:endParaRPr lang="zh-CN" altLang="en-US" sz="1100" dirty="0">
              <a:latin typeface="宋体" panose="02010600030101010101" pitchFamily="2" charset="-122"/>
              <a:ea typeface="宋体" panose="02010600030101010101" pitchFamily="2" charset="-122"/>
            </a:endParaRPr>
          </a:p>
        </p:txBody>
      </p:sp>
      <p:cxnSp>
        <p:nvCxnSpPr>
          <p:cNvPr id="66" name="直接箭头连接符 65">
            <a:extLst>
              <a:ext uri="{FF2B5EF4-FFF2-40B4-BE49-F238E27FC236}">
                <a16:creationId xmlns="" xmlns:a16="http://schemas.microsoft.com/office/drawing/2014/main" id="{B1FB0397-914D-4960-8899-B5BBB6829991}"/>
              </a:ext>
            </a:extLst>
          </p:cNvPr>
          <p:cNvCxnSpPr>
            <a:cxnSpLocks/>
          </p:cNvCxnSpPr>
          <p:nvPr/>
        </p:nvCxnSpPr>
        <p:spPr>
          <a:xfrm flipV="1">
            <a:off x="5679218" y="5959078"/>
            <a:ext cx="175753" cy="2782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a:xfrm>
            <a:off x="6948264" y="4509120"/>
            <a:ext cx="2089242" cy="1015663"/>
          </a:xfrm>
          <a:prstGeom prst="rect">
            <a:avLst/>
          </a:prstGeom>
        </p:spPr>
        <p:txBody>
          <a:bodyPr wrap="square">
            <a:spAutoFit/>
          </a:bodyPr>
          <a:lstStyle/>
          <a:p>
            <a:r>
              <a:rPr lang="zh-CN" altLang="en-US" sz="1200" dirty="0"/>
              <a:t>Graduated bellows is used to adjust the horizontal position of cathode wire (compression at one end and tension at the other end)</a:t>
            </a:r>
          </a:p>
        </p:txBody>
      </p:sp>
      <p:cxnSp>
        <p:nvCxnSpPr>
          <p:cNvPr id="68" name="直接箭头连接符 67">
            <a:extLst>
              <a:ext uri="{FF2B5EF4-FFF2-40B4-BE49-F238E27FC236}">
                <a16:creationId xmlns="" xmlns:a16="http://schemas.microsoft.com/office/drawing/2014/main" id="{B1FB0397-914D-4960-8899-B5BBB6829991}"/>
              </a:ext>
            </a:extLst>
          </p:cNvPr>
          <p:cNvCxnSpPr>
            <a:cxnSpLocks/>
          </p:cNvCxnSpPr>
          <p:nvPr/>
        </p:nvCxnSpPr>
        <p:spPr>
          <a:xfrm flipH="1">
            <a:off x="6562584" y="4859048"/>
            <a:ext cx="391578" cy="1186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矩形 29"/>
          <p:cNvSpPr/>
          <p:nvPr/>
        </p:nvSpPr>
        <p:spPr>
          <a:xfrm>
            <a:off x="228630" y="992157"/>
            <a:ext cx="8839654" cy="830997"/>
          </a:xfrm>
          <a:prstGeom prst="rect">
            <a:avLst/>
          </a:prstGeom>
        </p:spPr>
        <p:txBody>
          <a:bodyPr wrap="square">
            <a:spAutoFit/>
          </a:bodyPr>
          <a:lstStyle/>
          <a:p>
            <a:pPr marL="285750" indent="-285750">
              <a:buFont typeface="Arial" panose="020B0604020202020204" pitchFamily="34" charset="0"/>
              <a:buChar char="•"/>
            </a:pPr>
            <a:r>
              <a:rPr lang="en-US" altLang="zh-CN" sz="2400" b="1" dirty="0"/>
              <a:t>As for metallic coating, a set of magnetron sputtering coating platform was set up.</a:t>
            </a:r>
            <a:endParaRPr lang="en-US" altLang="zh-CN" sz="2400" dirty="0">
              <a:latin typeface="+mj-lt"/>
              <a:ea typeface="宋体" panose="02010600030101010101" pitchFamily="2" charset="-122"/>
            </a:endParaRPr>
          </a:p>
        </p:txBody>
      </p:sp>
    </p:spTree>
    <p:extLst>
      <p:ext uri="{BB962C8B-B14F-4D97-AF65-F5344CB8AC3E}">
        <p14:creationId xmlns:p14="http://schemas.microsoft.com/office/powerpoint/2010/main" val="23171665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 xmlns:a16="http://schemas.microsoft.com/office/drawing/2014/main" id="{68AD54FD-A2D2-490C-AB1E-35AD556CC3F4}"/>
              </a:ext>
            </a:extLst>
          </p:cNvPr>
          <p:cNvSpPr txBox="1"/>
          <p:nvPr/>
        </p:nvSpPr>
        <p:spPr>
          <a:xfrm>
            <a:off x="254368" y="887431"/>
            <a:ext cx="8638112" cy="646331"/>
          </a:xfrm>
          <a:prstGeom prst="rect">
            <a:avLst/>
          </a:prstGeom>
          <a:noFill/>
        </p:spPr>
        <p:txBody>
          <a:bodyPr wrap="square" rtlCol="0">
            <a:spAutoFit/>
          </a:bodyPr>
          <a:lstStyle/>
          <a:p>
            <a:pPr marL="171450" lvl="0" indent="-171450">
              <a:buFont typeface="Arial" panose="020B0604020202020204" pitchFamily="34" charset="0"/>
              <a:buChar char="•"/>
            </a:pPr>
            <a:r>
              <a:rPr lang="en-US" altLang="zh-CN" b="1" dirty="0"/>
              <a:t>And we have achieved </a:t>
            </a:r>
            <a:r>
              <a:rPr lang="en-US" altLang="zh-CN" b="1" dirty="0" err="1"/>
              <a:t>TiN</a:t>
            </a:r>
            <a:r>
              <a:rPr lang="en-US" altLang="zh-CN" b="1" dirty="0"/>
              <a:t> (Titanium nitride) film </a:t>
            </a:r>
            <a:r>
              <a:rPr lang="en-US" altLang="zh-CN" b="1" dirty="0" smtClean="0"/>
              <a:t>sample </a:t>
            </a:r>
            <a:r>
              <a:rPr lang="en-US" altLang="zh-CN" b="1" dirty="0"/>
              <a:t>on a shorter ceramic vacuum chamber.</a:t>
            </a:r>
            <a:endParaRPr lang="zh-CN" altLang="zh-CN" dirty="0"/>
          </a:p>
        </p:txBody>
      </p:sp>
      <p:pic>
        <p:nvPicPr>
          <p:cNvPr id="22" name="图片 2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427984" y="1473314"/>
            <a:ext cx="2364042" cy="1379622"/>
          </a:xfrm>
          <a:prstGeom prst="rect">
            <a:avLst/>
          </a:prstGeom>
        </p:spPr>
      </p:pic>
      <p:pic>
        <p:nvPicPr>
          <p:cNvPr id="4" name="图片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04248" y="1473314"/>
            <a:ext cx="2263692" cy="1379622"/>
          </a:xfrm>
          <a:prstGeom prst="rect">
            <a:avLst/>
          </a:prstGeom>
        </p:spPr>
      </p:pic>
      <p:pic>
        <p:nvPicPr>
          <p:cNvPr id="3" name="图片 2"/>
          <p:cNvPicPr>
            <a:picLocks noChangeAspect="1"/>
          </p:cNvPicPr>
          <p:nvPr/>
        </p:nvPicPr>
        <p:blipFill>
          <a:blip r:embed="rId4"/>
          <a:stretch>
            <a:fillRect/>
          </a:stretch>
        </p:blipFill>
        <p:spPr>
          <a:xfrm>
            <a:off x="179512" y="1473314"/>
            <a:ext cx="4104456" cy="1411871"/>
          </a:xfrm>
          <a:prstGeom prst="rect">
            <a:avLst/>
          </a:prstGeom>
        </p:spPr>
      </p:pic>
      <p:sp>
        <p:nvSpPr>
          <p:cNvPr id="8" name="标题 2"/>
          <p:cNvSpPr>
            <a:spLocks noGrp="1"/>
          </p:cNvSpPr>
          <p:nvPr>
            <p:ph type="title"/>
          </p:nvPr>
        </p:nvSpPr>
        <p:spPr>
          <a:xfrm>
            <a:off x="1168978" y="105352"/>
            <a:ext cx="7886700" cy="663575"/>
          </a:xfrm>
        </p:spPr>
        <p:txBody>
          <a:bodyPr/>
          <a:lstStyle/>
          <a:p>
            <a:r>
              <a:rPr lang="en-US" altLang="zh-CN" sz="3600" dirty="0" err="1" smtClean="0"/>
              <a:t>TiN</a:t>
            </a:r>
            <a:r>
              <a:rPr lang="en-US" altLang="zh-CN" sz="3600" dirty="0" smtClean="0"/>
              <a:t> coating test</a:t>
            </a:r>
            <a:endParaRPr lang="zh-CN" altLang="en-US" sz="3600" dirty="0"/>
          </a:p>
        </p:txBody>
      </p:sp>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4168" y="3068960"/>
            <a:ext cx="1992221" cy="1494166"/>
          </a:xfrm>
          <a:prstGeom prst="rect">
            <a:avLst/>
          </a:prstGeom>
        </p:spPr>
      </p:pic>
      <p:pic>
        <p:nvPicPr>
          <p:cNvPr id="10" name="图片 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411331" y="3068960"/>
            <a:ext cx="2013893" cy="1512168"/>
          </a:xfrm>
          <a:prstGeom prst="rect">
            <a:avLst/>
          </a:prstGeom>
        </p:spPr>
      </p:pic>
      <p:pic>
        <p:nvPicPr>
          <p:cNvPr id="11" name="图片 1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724128" y="4834222"/>
            <a:ext cx="1881359" cy="1463795"/>
          </a:xfrm>
          <a:prstGeom prst="rect">
            <a:avLst/>
          </a:prstGeom>
        </p:spPr>
      </p:pic>
      <p:pic>
        <p:nvPicPr>
          <p:cNvPr id="12" name="图片 11" descr="D:\高能物理研究所\2022-02\无陶瓷管Ti丝U-I曲线-平滑.jpg"/>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bwMode="auto">
          <a:xfrm>
            <a:off x="498449" y="3037926"/>
            <a:ext cx="2345359" cy="1744639"/>
          </a:xfrm>
          <a:prstGeom prst="rect">
            <a:avLst/>
          </a:prstGeom>
          <a:noFill/>
          <a:ln>
            <a:noFill/>
          </a:ln>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0480" y="4843193"/>
            <a:ext cx="1767599" cy="1463795"/>
          </a:xfrm>
          <a:prstGeom prst="rect">
            <a:avLst/>
          </a:prstGeom>
        </p:spPr>
      </p:pic>
      <p:pic>
        <p:nvPicPr>
          <p:cNvPr id="14" name="图片 13"/>
          <p:cNvPicPr>
            <a:picLocks noChangeAspect="1"/>
          </p:cNvPicPr>
          <p:nvPr/>
        </p:nvPicPr>
        <p:blipFill rotWithShape="1">
          <a:blip r:embed="rId11"/>
          <a:srcRect t="4853"/>
          <a:stretch/>
        </p:blipFill>
        <p:spPr>
          <a:xfrm>
            <a:off x="3349932" y="4782102"/>
            <a:ext cx="2027878" cy="1614669"/>
          </a:xfrm>
          <a:prstGeom prst="rect">
            <a:avLst/>
          </a:prstGeom>
        </p:spPr>
      </p:pic>
      <p:sp>
        <p:nvSpPr>
          <p:cNvPr id="15" name="文本框 14">
            <a:extLst>
              <a:ext uri="{FF2B5EF4-FFF2-40B4-BE49-F238E27FC236}">
                <a16:creationId xmlns="" xmlns:a16="http://schemas.microsoft.com/office/drawing/2014/main" id="{68AD54FD-A2D2-490C-AB1E-35AD556CC3F4}"/>
              </a:ext>
            </a:extLst>
          </p:cNvPr>
          <p:cNvSpPr txBox="1"/>
          <p:nvPr/>
        </p:nvSpPr>
        <p:spPr>
          <a:xfrm>
            <a:off x="3671900" y="3023106"/>
            <a:ext cx="1584176" cy="553998"/>
          </a:xfrm>
          <a:prstGeom prst="rect">
            <a:avLst/>
          </a:prstGeom>
          <a:noFill/>
        </p:spPr>
        <p:txBody>
          <a:bodyPr wrap="square" rtlCol="0">
            <a:spAutoFit/>
          </a:bodyPr>
          <a:lstStyle/>
          <a:p>
            <a:pPr algn="ctr" defTabSz="457189">
              <a:lnSpc>
                <a:spcPct val="150000"/>
              </a:lnSpc>
            </a:pPr>
            <a:r>
              <a:rPr lang="en-US" altLang="zh-CN" sz="1000" dirty="0">
                <a:solidFill>
                  <a:srgbClr val="00FF00"/>
                </a:solidFill>
                <a:latin typeface="Times New Roman" panose="02020603050405020304" pitchFamily="18" charset="0"/>
                <a:ea typeface="宋体" panose="02010600030101010101" pitchFamily="2" charset="-122"/>
                <a:cs typeface="Times New Roman" panose="02020603050405020304" pitchFamily="18" charset="0"/>
              </a:rPr>
              <a:t>Cathode wire discharge during coating (200mA)</a:t>
            </a:r>
          </a:p>
        </p:txBody>
      </p:sp>
      <p:sp>
        <p:nvSpPr>
          <p:cNvPr id="2" name="矩形 1"/>
          <p:cNvSpPr/>
          <p:nvPr/>
        </p:nvSpPr>
        <p:spPr>
          <a:xfrm>
            <a:off x="976151" y="3071175"/>
            <a:ext cx="1691489" cy="246221"/>
          </a:xfrm>
          <a:prstGeom prst="rect">
            <a:avLst/>
          </a:prstGeom>
        </p:spPr>
        <p:txBody>
          <a:bodyPr wrap="none">
            <a:spAutoFit/>
          </a:bodyPr>
          <a:lstStyle/>
          <a:p>
            <a:r>
              <a:rPr lang="zh-CN" altLang="en-US" sz="1000" dirty="0">
                <a:solidFill>
                  <a:srgbClr val="00FF00"/>
                </a:solidFill>
                <a:latin typeface="Times New Roman" panose="02020603050405020304" pitchFamily="18" charset="0"/>
                <a:ea typeface="宋体" panose="02010600030101010101" pitchFamily="2" charset="-122"/>
                <a:cs typeface="Times New Roman" panose="02020603050405020304" pitchFamily="18" charset="0"/>
              </a:rPr>
              <a:t>cathode wire discharge curve</a:t>
            </a:r>
          </a:p>
        </p:txBody>
      </p:sp>
      <p:cxnSp>
        <p:nvCxnSpPr>
          <p:cNvPr id="6" name="直接箭头连接符 5"/>
          <p:cNvCxnSpPr/>
          <p:nvPr/>
        </p:nvCxnSpPr>
        <p:spPr>
          <a:xfrm>
            <a:off x="6948264" y="3317396"/>
            <a:ext cx="72008" cy="399636"/>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 xmlns:a16="http://schemas.microsoft.com/office/drawing/2014/main" id="{68AD54FD-A2D2-490C-AB1E-35AD556CC3F4}"/>
              </a:ext>
            </a:extLst>
          </p:cNvPr>
          <p:cNvSpPr txBox="1"/>
          <p:nvPr/>
        </p:nvSpPr>
        <p:spPr>
          <a:xfrm>
            <a:off x="6253316" y="3026516"/>
            <a:ext cx="1584176" cy="295530"/>
          </a:xfrm>
          <a:prstGeom prst="rect">
            <a:avLst/>
          </a:prstGeom>
          <a:noFill/>
        </p:spPr>
        <p:txBody>
          <a:bodyPr wrap="square" rtlCol="0">
            <a:spAutoFit/>
          </a:bodyPr>
          <a:lstStyle/>
          <a:p>
            <a:pPr algn="ctr" defTabSz="457189">
              <a:lnSpc>
                <a:spcPct val="150000"/>
              </a:lnSpc>
            </a:pPr>
            <a:r>
              <a:rPr lang="en-US" altLang="zh-CN" sz="1000" dirty="0" err="1" smtClean="0">
                <a:solidFill>
                  <a:srgbClr val="00FF00"/>
                </a:solidFill>
                <a:latin typeface="Times New Roman" panose="02020603050405020304" pitchFamily="18" charset="0"/>
                <a:ea typeface="宋体" panose="02010600030101010101" pitchFamily="2" charset="-122"/>
                <a:cs typeface="Times New Roman" panose="02020603050405020304" pitchFamily="18" charset="0"/>
              </a:rPr>
              <a:t>TiN</a:t>
            </a:r>
            <a:r>
              <a:rPr lang="en-US" altLang="zh-CN" sz="1000" dirty="0" smtClean="0">
                <a:solidFill>
                  <a:srgbClr val="00FF00"/>
                </a:solidFill>
                <a:latin typeface="Times New Roman" panose="02020603050405020304" pitchFamily="18" charset="0"/>
                <a:ea typeface="宋体" panose="02010600030101010101" pitchFamily="2" charset="-122"/>
                <a:cs typeface="Times New Roman" panose="02020603050405020304" pitchFamily="18" charset="0"/>
              </a:rPr>
              <a:t> coating</a:t>
            </a:r>
            <a:endParaRPr lang="en-US" altLang="zh-CN" sz="1000" dirty="0">
              <a:solidFill>
                <a:srgbClr val="00FF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矩形 6"/>
          <p:cNvSpPr/>
          <p:nvPr/>
        </p:nvSpPr>
        <p:spPr>
          <a:xfrm>
            <a:off x="1267983" y="4862328"/>
            <a:ext cx="1507144" cy="246221"/>
          </a:xfrm>
          <a:prstGeom prst="rect">
            <a:avLst/>
          </a:prstGeom>
        </p:spPr>
        <p:txBody>
          <a:bodyPr wrap="none">
            <a:spAutoFit/>
          </a:bodyPr>
          <a:lstStyle/>
          <a:p>
            <a:r>
              <a:rPr lang="zh-CN" altLang="en-US" sz="1000" dirty="0">
                <a:solidFill>
                  <a:srgbClr val="00FF00"/>
                </a:solidFill>
                <a:latin typeface="Times New Roman" panose="02020603050405020304" pitchFamily="18" charset="0"/>
                <a:ea typeface="宋体" panose="02010600030101010101" pitchFamily="2" charset="-122"/>
                <a:cs typeface="Times New Roman" panose="02020603050405020304" pitchFamily="18" charset="0"/>
              </a:rPr>
              <a:t>SEM section test diagram</a:t>
            </a:r>
          </a:p>
        </p:txBody>
      </p:sp>
      <p:sp>
        <p:nvSpPr>
          <p:cNvPr id="17" name="矩形 16"/>
          <p:cNvSpPr/>
          <p:nvPr/>
        </p:nvSpPr>
        <p:spPr>
          <a:xfrm>
            <a:off x="4173422" y="4843193"/>
            <a:ext cx="1003801" cy="246221"/>
          </a:xfrm>
          <a:prstGeom prst="rect">
            <a:avLst/>
          </a:prstGeom>
        </p:spPr>
        <p:txBody>
          <a:bodyPr wrap="none">
            <a:spAutoFit/>
          </a:bodyPr>
          <a:lstStyle/>
          <a:p>
            <a:r>
              <a:rPr lang="zh-CN" altLang="en-US" sz="1000" dirty="0">
                <a:solidFill>
                  <a:srgbClr val="00FF00"/>
                </a:solidFill>
                <a:latin typeface="Times New Roman" panose="02020603050405020304" pitchFamily="18" charset="0"/>
                <a:ea typeface="宋体" panose="02010600030101010101" pitchFamily="2" charset="-122"/>
                <a:cs typeface="Times New Roman" panose="02020603050405020304" pitchFamily="18" charset="0"/>
              </a:rPr>
              <a:t>EDS test results</a:t>
            </a:r>
          </a:p>
        </p:txBody>
      </p:sp>
      <p:sp>
        <p:nvSpPr>
          <p:cNvPr id="18" name="矩形 17"/>
          <p:cNvSpPr/>
          <p:nvPr/>
        </p:nvSpPr>
        <p:spPr>
          <a:xfrm>
            <a:off x="6084168" y="5770326"/>
            <a:ext cx="1517477" cy="400110"/>
          </a:xfrm>
          <a:prstGeom prst="rect">
            <a:avLst/>
          </a:prstGeom>
        </p:spPr>
        <p:txBody>
          <a:bodyPr wrap="square">
            <a:spAutoFit/>
          </a:bodyPr>
          <a:lstStyle/>
          <a:p>
            <a:r>
              <a:rPr lang="zh-CN" altLang="en-US" sz="1000" dirty="0">
                <a:solidFill>
                  <a:srgbClr val="00FF00"/>
                </a:solidFill>
                <a:latin typeface="Times New Roman" panose="02020603050405020304" pitchFamily="18" charset="0"/>
                <a:ea typeface="宋体" panose="02010600030101010101" pitchFamily="2" charset="-122"/>
                <a:cs typeface="Times New Roman" panose="02020603050405020304" pitchFamily="18" charset="0"/>
              </a:rPr>
              <a:t>Four probe conductivity </a:t>
            </a:r>
            <a:r>
              <a:rPr lang="zh-CN" altLang="en-US" sz="1000" dirty="0" smtClean="0">
                <a:solidFill>
                  <a:srgbClr val="00FF00"/>
                </a:solidFill>
                <a:latin typeface="Times New Roman" panose="02020603050405020304" pitchFamily="18" charset="0"/>
                <a:ea typeface="宋体" panose="02010600030101010101" pitchFamily="2" charset="-122"/>
                <a:cs typeface="Times New Roman" panose="02020603050405020304" pitchFamily="18" charset="0"/>
              </a:rPr>
              <a:t>test </a:t>
            </a:r>
            <a:r>
              <a:rPr lang="zh-CN" altLang="en-US" sz="1000" dirty="0">
                <a:solidFill>
                  <a:srgbClr val="00FF00"/>
                </a:solidFill>
                <a:latin typeface="Times New Roman" panose="02020603050405020304" pitchFamily="18" charset="0"/>
                <a:ea typeface="宋体" panose="02010600030101010101" pitchFamily="2" charset="-122"/>
                <a:cs typeface="Times New Roman" panose="02020603050405020304" pitchFamily="18" charset="0"/>
              </a:rPr>
              <a:t>bench</a:t>
            </a:r>
          </a:p>
        </p:txBody>
      </p:sp>
      <p:sp>
        <p:nvSpPr>
          <p:cNvPr id="5" name="矩形 4"/>
          <p:cNvSpPr/>
          <p:nvPr/>
        </p:nvSpPr>
        <p:spPr>
          <a:xfrm>
            <a:off x="5305989" y="4642789"/>
            <a:ext cx="2650387" cy="646331"/>
          </a:xfrm>
          <a:prstGeom prst="rect">
            <a:avLst/>
          </a:prstGeom>
        </p:spPr>
        <p:txBody>
          <a:bodyPr wrap="square">
            <a:spAutoFit/>
          </a:bodyPr>
          <a:lstStyle/>
          <a:p>
            <a:pPr marL="171450" indent="-171450" algn="just" defTabSz="457189">
              <a:lnSpc>
                <a:spcPct val="150000"/>
              </a:lnSpc>
              <a:buFont typeface="Arial" panose="020B0604020202020204" pitchFamily="34" charset="0"/>
              <a:buChar char="•"/>
            </a:pPr>
            <a:r>
              <a:rPr lang="en-US"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conductivity of </a:t>
            </a:r>
            <a:r>
              <a:rPr lang="en-US" altLang="zh-CN" sz="1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TiN</a:t>
            </a:r>
            <a:r>
              <a:rPr lang="en-US"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film is about 5.4 × 10</a:t>
            </a:r>
            <a:r>
              <a:rPr lang="en-US" altLang="zh-CN" sz="1200"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a:t>
            </a:r>
            <a:r>
              <a:rPr lang="en-US"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S/m (</a:t>
            </a:r>
            <a:r>
              <a:rPr lang="el-GR"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ρ</a:t>
            </a:r>
            <a:r>
              <a:rPr lang="en-US"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=0.0018 </a:t>
            </a:r>
            <a:r>
              <a:rPr lang="en-US" altLang="zh-CN" sz="1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Ω·cm</a:t>
            </a:r>
            <a:r>
              <a:rPr lang="en-US"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21235259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2"/>
          <p:cNvSpPr>
            <a:spLocks noGrp="1"/>
          </p:cNvSpPr>
          <p:nvPr>
            <p:ph type="title"/>
          </p:nvPr>
        </p:nvSpPr>
        <p:spPr>
          <a:xfrm>
            <a:off x="1168978" y="105352"/>
            <a:ext cx="7886700" cy="663575"/>
          </a:xfrm>
        </p:spPr>
        <p:txBody>
          <a:bodyPr/>
          <a:lstStyle/>
          <a:p>
            <a:r>
              <a:rPr lang="en-US" altLang="zh-CN" sz="3600" dirty="0" smtClean="0"/>
              <a:t>Film pattern study</a:t>
            </a:r>
            <a:endParaRPr lang="zh-CN" altLang="en-US" sz="3600" dirty="0"/>
          </a:p>
        </p:txBody>
      </p:sp>
      <p:grpSp>
        <p:nvGrpSpPr>
          <p:cNvPr id="3" name="组合 2"/>
          <p:cNvGrpSpPr/>
          <p:nvPr/>
        </p:nvGrpSpPr>
        <p:grpSpPr>
          <a:xfrm>
            <a:off x="6570220" y="1160471"/>
            <a:ext cx="2055983" cy="4013712"/>
            <a:chOff x="6228184" y="1071472"/>
            <a:chExt cx="2719919" cy="5309856"/>
          </a:xfrm>
        </p:grpSpPr>
        <p:pic>
          <p:nvPicPr>
            <p:cNvPr id="4" name="图片 3">
              <a:extLst>
                <a:ext uri="{FF2B5EF4-FFF2-40B4-BE49-F238E27FC236}">
                  <a16:creationId xmlns="" xmlns:a16="http://schemas.microsoft.com/office/drawing/2014/main" id="{9E3A6152-74B2-4B6C-99F1-8F5ABE202E7F}"/>
                </a:ext>
              </a:extLst>
            </p:cNvPr>
            <p:cNvPicPr>
              <a:picLocks noChangeAspect="1"/>
            </p:cNvPicPr>
            <p:nvPr/>
          </p:nvPicPr>
          <p:blipFill>
            <a:blip r:embed="rId2"/>
            <a:stretch>
              <a:fillRect/>
            </a:stretch>
          </p:blipFill>
          <p:spPr>
            <a:xfrm>
              <a:off x="6233081" y="2142224"/>
              <a:ext cx="2706057" cy="998744"/>
            </a:xfrm>
            <a:prstGeom prst="rect">
              <a:avLst/>
            </a:prstGeom>
          </p:spPr>
        </p:pic>
        <p:pic>
          <p:nvPicPr>
            <p:cNvPr id="6" name="图片 5">
              <a:extLst>
                <a:ext uri="{FF2B5EF4-FFF2-40B4-BE49-F238E27FC236}">
                  <a16:creationId xmlns="" xmlns:a16="http://schemas.microsoft.com/office/drawing/2014/main" id="{BC134958-114B-4454-8194-A68C3493D50B}"/>
                </a:ext>
              </a:extLst>
            </p:cNvPr>
            <p:cNvPicPr>
              <a:picLocks noChangeAspect="1"/>
            </p:cNvPicPr>
            <p:nvPr/>
          </p:nvPicPr>
          <p:blipFill>
            <a:blip r:embed="rId3"/>
            <a:stretch>
              <a:fillRect/>
            </a:stretch>
          </p:blipFill>
          <p:spPr>
            <a:xfrm>
              <a:off x="6228184" y="1071472"/>
              <a:ext cx="2703809" cy="998744"/>
            </a:xfrm>
            <a:prstGeom prst="rect">
              <a:avLst/>
            </a:prstGeom>
          </p:spPr>
        </p:pic>
        <p:sp>
          <p:nvSpPr>
            <p:cNvPr id="7" name="文本框 6">
              <a:extLst>
                <a:ext uri="{FF2B5EF4-FFF2-40B4-BE49-F238E27FC236}">
                  <a16:creationId xmlns="" xmlns:a16="http://schemas.microsoft.com/office/drawing/2014/main" id="{AE36581F-3534-43DB-9A8C-1322F8BBEE03}"/>
                </a:ext>
              </a:extLst>
            </p:cNvPr>
            <p:cNvSpPr txBox="1"/>
            <p:nvPr/>
          </p:nvSpPr>
          <p:spPr>
            <a:xfrm>
              <a:off x="6456324" y="2543064"/>
              <a:ext cx="2016225" cy="307777"/>
            </a:xfrm>
            <a:prstGeom prst="rect">
              <a:avLst/>
            </a:prstGeom>
            <a:noFill/>
          </p:spPr>
          <p:txBody>
            <a:bodyPr wrap="square" rtlCol="0">
              <a:spAutoFit/>
            </a:bodyPr>
            <a:lstStyle/>
            <a:p>
              <a:pPr algn="ctr"/>
              <a:r>
                <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rPr>
                <a:t>Strip</a:t>
              </a:r>
              <a:r>
                <a:rPr lang="zh-CN" altLang="en-US" sz="14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rPr>
                <a:t>film</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文本框 29">
              <a:extLst>
                <a:ext uri="{FF2B5EF4-FFF2-40B4-BE49-F238E27FC236}">
                  <a16:creationId xmlns="" xmlns:a16="http://schemas.microsoft.com/office/drawing/2014/main" id="{079BC231-85F9-4995-8ABC-0A6C7EA53B83}"/>
                </a:ext>
              </a:extLst>
            </p:cNvPr>
            <p:cNvSpPr txBox="1"/>
            <p:nvPr/>
          </p:nvSpPr>
          <p:spPr>
            <a:xfrm>
              <a:off x="6660812" y="1431512"/>
              <a:ext cx="1656185" cy="307777"/>
            </a:xfrm>
            <a:prstGeom prst="rect">
              <a:avLst/>
            </a:prstGeom>
            <a:noFill/>
          </p:spPr>
          <p:txBody>
            <a:bodyPr wrap="square" rtlCol="0">
              <a:spAutoFit/>
            </a:bodyPr>
            <a:lstStyle/>
            <a:p>
              <a:pPr algn="ctr"/>
              <a:r>
                <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rPr>
                <a:t>Mesh</a:t>
              </a:r>
              <a:r>
                <a:rPr lang="zh-CN" altLang="en-US" sz="14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rPr>
                <a:t>film</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a:extLst>
                <a:ext uri="{FF2B5EF4-FFF2-40B4-BE49-F238E27FC236}">
                  <a16:creationId xmlns="" xmlns:a16="http://schemas.microsoft.com/office/drawing/2014/main" id="{B5DCF256-D4E5-492F-A7D5-120025C86290}"/>
                </a:ext>
              </a:extLst>
            </p:cNvPr>
            <p:cNvPicPr>
              <a:picLocks noChangeAspect="1"/>
            </p:cNvPicPr>
            <p:nvPr/>
          </p:nvPicPr>
          <p:blipFill>
            <a:blip r:embed="rId4"/>
            <a:stretch>
              <a:fillRect/>
            </a:stretch>
          </p:blipFill>
          <p:spPr>
            <a:xfrm>
              <a:off x="6239158" y="3222344"/>
              <a:ext cx="2699980" cy="998744"/>
            </a:xfrm>
            <a:prstGeom prst="rect">
              <a:avLst/>
            </a:prstGeom>
          </p:spPr>
        </p:pic>
        <p:pic>
          <p:nvPicPr>
            <p:cNvPr id="14" name="图片 13">
              <a:extLst>
                <a:ext uri="{FF2B5EF4-FFF2-40B4-BE49-F238E27FC236}">
                  <a16:creationId xmlns="" xmlns:a16="http://schemas.microsoft.com/office/drawing/2014/main" id="{BA9FAD30-ABBA-4180-BA84-97B7D11D370C}"/>
                </a:ext>
              </a:extLst>
            </p:cNvPr>
            <p:cNvPicPr>
              <a:picLocks noChangeAspect="1"/>
            </p:cNvPicPr>
            <p:nvPr/>
          </p:nvPicPr>
          <p:blipFill>
            <a:blip r:embed="rId5"/>
            <a:stretch>
              <a:fillRect/>
            </a:stretch>
          </p:blipFill>
          <p:spPr>
            <a:xfrm>
              <a:off x="6236671" y="4302464"/>
              <a:ext cx="2708307" cy="998744"/>
            </a:xfrm>
            <a:prstGeom prst="rect">
              <a:avLst/>
            </a:prstGeom>
          </p:spPr>
        </p:pic>
        <p:pic>
          <p:nvPicPr>
            <p:cNvPr id="16" name="图片 15">
              <a:extLst>
                <a:ext uri="{FF2B5EF4-FFF2-40B4-BE49-F238E27FC236}">
                  <a16:creationId xmlns="" xmlns:a16="http://schemas.microsoft.com/office/drawing/2014/main" id="{B6430E54-AB1B-40B8-9A7D-A81092E0C69A}"/>
                </a:ext>
              </a:extLst>
            </p:cNvPr>
            <p:cNvPicPr>
              <a:picLocks noChangeAspect="1"/>
            </p:cNvPicPr>
            <p:nvPr/>
          </p:nvPicPr>
          <p:blipFill>
            <a:blip r:embed="rId6"/>
            <a:stretch>
              <a:fillRect/>
            </a:stretch>
          </p:blipFill>
          <p:spPr>
            <a:xfrm>
              <a:off x="6237730" y="5382584"/>
              <a:ext cx="2710373" cy="998744"/>
            </a:xfrm>
            <a:prstGeom prst="rect">
              <a:avLst/>
            </a:prstGeom>
          </p:spPr>
        </p:pic>
        <p:sp>
          <p:nvSpPr>
            <p:cNvPr id="12" name="文本框 11">
              <a:extLst>
                <a:ext uri="{FF2B5EF4-FFF2-40B4-BE49-F238E27FC236}">
                  <a16:creationId xmlns="" xmlns:a16="http://schemas.microsoft.com/office/drawing/2014/main" id="{079BC231-85F9-4995-8ABC-0A6C7EA53B83}"/>
                </a:ext>
              </a:extLst>
            </p:cNvPr>
            <p:cNvSpPr txBox="1"/>
            <p:nvPr/>
          </p:nvSpPr>
          <p:spPr>
            <a:xfrm>
              <a:off x="6456983" y="4662504"/>
              <a:ext cx="2148046" cy="307777"/>
            </a:xfrm>
            <a:prstGeom prst="rect">
              <a:avLst/>
            </a:prstGeom>
            <a:noFill/>
          </p:spPr>
          <p:txBody>
            <a:bodyPr wrap="square" rtlCol="0">
              <a:spAutoFit/>
            </a:bodyPr>
            <a:lstStyle/>
            <a:p>
              <a:pPr algn="ctr"/>
              <a:r>
                <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rPr>
                <a:t>Ladder</a:t>
              </a:r>
              <a:r>
                <a:rPr lang="zh-CN" altLang="en-US" sz="14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rPr>
                <a:t>film</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a:extLst>
                <a:ext uri="{FF2B5EF4-FFF2-40B4-BE49-F238E27FC236}">
                  <a16:creationId xmlns="" xmlns:a16="http://schemas.microsoft.com/office/drawing/2014/main" id="{D2793971-873D-43B5-B8BF-E37C57B60151}"/>
                </a:ext>
              </a:extLst>
            </p:cNvPr>
            <p:cNvSpPr txBox="1"/>
            <p:nvPr/>
          </p:nvSpPr>
          <p:spPr>
            <a:xfrm>
              <a:off x="6629750" y="5742624"/>
              <a:ext cx="1831263" cy="307777"/>
            </a:xfrm>
            <a:prstGeom prst="rect">
              <a:avLst/>
            </a:prstGeom>
            <a:noFill/>
          </p:spPr>
          <p:txBody>
            <a:bodyPr wrap="square" rtlCol="0">
              <a:spAutoFit/>
            </a:bodyPr>
            <a:lstStyle/>
            <a:p>
              <a:pPr algn="ctr"/>
              <a:r>
                <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rPr>
                <a:t>Spiral film</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a:extLst>
                <a:ext uri="{FF2B5EF4-FFF2-40B4-BE49-F238E27FC236}">
                  <a16:creationId xmlns="" xmlns:a16="http://schemas.microsoft.com/office/drawing/2014/main" id="{AE36581F-3534-43DB-9A8C-1322F8BBEE03}"/>
                </a:ext>
              </a:extLst>
            </p:cNvPr>
            <p:cNvSpPr txBox="1"/>
            <p:nvPr/>
          </p:nvSpPr>
          <p:spPr>
            <a:xfrm>
              <a:off x="6619799" y="3510376"/>
              <a:ext cx="1800201" cy="307777"/>
            </a:xfrm>
            <a:prstGeom prst="rect">
              <a:avLst/>
            </a:prstGeom>
            <a:noFill/>
          </p:spPr>
          <p:txBody>
            <a:bodyPr wrap="square" rtlCol="0">
              <a:spAutoFit/>
            </a:bodyPr>
            <a:lstStyle/>
            <a:p>
              <a:pPr algn="ctr"/>
              <a:r>
                <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rPr>
                <a:t>Comb</a:t>
              </a:r>
              <a:r>
                <a:rPr lang="zh-CN" altLang="en-US" sz="14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rPr>
                <a:t>film</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7941931" y="5742624"/>
              <a:ext cx="648072" cy="369332"/>
            </a:xfrm>
            <a:prstGeom prst="rect">
              <a:avLst/>
            </a:prstGeom>
            <a:noFill/>
          </p:spPr>
          <p:txBody>
            <a:bodyPr wrap="square" rtlCol="0">
              <a:spAutoFit/>
            </a:bodyPr>
            <a:lstStyle/>
            <a:p>
              <a:r>
                <a:rPr lang="zh-CN" altLang="en-US" b="1" dirty="0" smtClean="0">
                  <a:solidFill>
                    <a:srgbClr val="FF0000"/>
                  </a:solidFill>
                </a:rPr>
                <a:t>√</a:t>
              </a:r>
              <a:endParaRPr lang="zh-CN" altLang="en-US" b="1" dirty="0">
                <a:solidFill>
                  <a:srgbClr val="FF0000"/>
                </a:solidFill>
              </a:endParaRPr>
            </a:p>
          </p:txBody>
        </p:sp>
        <p:sp>
          <p:nvSpPr>
            <p:cNvPr id="18" name="文本框 17"/>
            <p:cNvSpPr txBox="1"/>
            <p:nvPr/>
          </p:nvSpPr>
          <p:spPr>
            <a:xfrm>
              <a:off x="7830755" y="1417269"/>
              <a:ext cx="648072" cy="369332"/>
            </a:xfrm>
            <a:prstGeom prst="rect">
              <a:avLst/>
            </a:prstGeom>
            <a:noFill/>
          </p:spPr>
          <p:txBody>
            <a:bodyPr wrap="square" rtlCol="0">
              <a:spAutoFit/>
            </a:bodyPr>
            <a:lstStyle/>
            <a:p>
              <a:r>
                <a:rPr lang="en-US" altLang="zh-CN" b="1" dirty="0" smtClean="0">
                  <a:solidFill>
                    <a:srgbClr val="FF0000"/>
                  </a:solidFill>
                </a:rPr>
                <a:t>×</a:t>
              </a:r>
              <a:endParaRPr lang="zh-CN" altLang="en-US" b="1" dirty="0">
                <a:solidFill>
                  <a:srgbClr val="FF0000"/>
                </a:solidFill>
              </a:endParaRPr>
            </a:p>
          </p:txBody>
        </p:sp>
      </p:grpSp>
      <p:sp>
        <p:nvSpPr>
          <p:cNvPr id="19" name="矩形 18"/>
          <p:cNvSpPr/>
          <p:nvPr/>
        </p:nvSpPr>
        <p:spPr>
          <a:xfrm>
            <a:off x="201564" y="2768134"/>
            <a:ext cx="6336704" cy="461665"/>
          </a:xfrm>
          <a:prstGeom prst="rect">
            <a:avLst/>
          </a:prstGeom>
        </p:spPr>
        <p:txBody>
          <a:bodyPr wrap="square">
            <a:spAutoFit/>
          </a:bodyPr>
          <a:lstStyle/>
          <a:p>
            <a:pPr marL="285750" indent="-285750">
              <a:buFont typeface="Arial" panose="020B0604020202020204" pitchFamily="34" charset="0"/>
              <a:buChar char="•"/>
            </a:pPr>
            <a:r>
              <a:rPr lang="zh-CN" altLang="en-US" sz="1200" dirty="0" smtClean="0"/>
              <a:t>the </a:t>
            </a:r>
            <a:r>
              <a:rPr lang="zh-CN" altLang="en-US" sz="1200" dirty="0"/>
              <a:t>film square </a:t>
            </a:r>
            <a:r>
              <a:rPr lang="zh-CN" altLang="en-US" sz="1200" dirty="0" smtClean="0"/>
              <a:t>resistance </a:t>
            </a:r>
            <a:r>
              <a:rPr lang="en-US" altLang="zh-CN" sz="1200" dirty="0" smtClean="0"/>
              <a:t>is set to </a:t>
            </a:r>
            <a:r>
              <a:rPr lang="zh-CN" altLang="en-US" sz="1200" dirty="0" smtClean="0"/>
              <a:t>0</a:t>
            </a:r>
            <a:r>
              <a:rPr lang="zh-CN" altLang="en-US" sz="1200" dirty="0"/>
              <a:t>.2 </a:t>
            </a:r>
            <a:r>
              <a:rPr lang="zh-CN" altLang="en-US" sz="1200" dirty="0" smtClean="0"/>
              <a:t>Ω  </a:t>
            </a:r>
            <a:r>
              <a:rPr lang="zh-CN" altLang="en-US" sz="1200" dirty="0"/>
              <a:t>(equivalent to 86nm copper film or 1.1 </a:t>
            </a:r>
            <a:r>
              <a:rPr lang="zh-CN" altLang="en-US" sz="1200" dirty="0" smtClean="0"/>
              <a:t>μ</a:t>
            </a:r>
            <a:r>
              <a:rPr lang="en-US" altLang="zh-CN" sz="1200" dirty="0" smtClean="0"/>
              <a:t>m </a:t>
            </a:r>
            <a:r>
              <a:rPr lang="en-US" altLang="zh-CN" sz="1200" dirty="0" err="1" smtClean="0"/>
              <a:t>TiN</a:t>
            </a:r>
            <a:r>
              <a:rPr lang="en-US" altLang="zh-CN" sz="1200" dirty="0" smtClean="0"/>
              <a:t> film</a:t>
            </a:r>
            <a:r>
              <a:rPr lang="zh-CN" altLang="en-US" sz="1200" dirty="0" smtClean="0"/>
              <a:t>)</a:t>
            </a:r>
            <a:endParaRPr lang="en-US" altLang="zh-CN" sz="1200" dirty="0" smtClean="0"/>
          </a:p>
          <a:p>
            <a:pPr marL="285750" indent="-285750">
              <a:buFont typeface="Arial" panose="020B0604020202020204" pitchFamily="34" charset="0"/>
              <a:buChar char="•"/>
            </a:pPr>
            <a:r>
              <a:rPr lang="en-US" altLang="zh-CN" sz="1200" dirty="0" smtClean="0"/>
              <a:t>Material </a:t>
            </a:r>
            <a:r>
              <a:rPr lang="zh-CN" altLang="en-US" sz="1200" dirty="0" smtClean="0"/>
              <a:t>conductivity </a:t>
            </a:r>
            <a:r>
              <a:rPr lang="en-US" altLang="zh-CN" sz="1200" dirty="0" smtClean="0"/>
              <a:t>is set </a:t>
            </a:r>
            <a:r>
              <a:rPr lang="zh-CN" altLang="en-US" sz="1200" dirty="0" smtClean="0"/>
              <a:t>to </a:t>
            </a:r>
            <a:r>
              <a:rPr lang="zh-CN" altLang="en-US" sz="1200" dirty="0"/>
              <a:t>5000S / </a:t>
            </a:r>
            <a:r>
              <a:rPr lang="en-US" altLang="zh-CN" sz="1200" dirty="0" smtClean="0"/>
              <a:t>m,</a:t>
            </a:r>
            <a:r>
              <a:rPr lang="zh-CN" altLang="en-US" sz="1200" dirty="0" smtClean="0"/>
              <a:t> </a:t>
            </a:r>
            <a:r>
              <a:rPr lang="zh-CN" altLang="en-US" sz="1200" dirty="0"/>
              <a:t>and the corresponding thickness </a:t>
            </a:r>
            <a:r>
              <a:rPr lang="en-US" altLang="zh-CN" sz="1200" dirty="0" smtClean="0"/>
              <a:t>is</a:t>
            </a:r>
            <a:r>
              <a:rPr lang="zh-CN" altLang="en-US" sz="1200" dirty="0" smtClean="0"/>
              <a:t> </a:t>
            </a:r>
            <a:r>
              <a:rPr lang="zh-CN" altLang="en-US" sz="1200" dirty="0"/>
              <a:t>1mm.</a:t>
            </a:r>
          </a:p>
        </p:txBody>
      </p:sp>
      <p:grpSp>
        <p:nvGrpSpPr>
          <p:cNvPr id="21" name="组合 20"/>
          <p:cNvGrpSpPr/>
          <p:nvPr/>
        </p:nvGrpSpPr>
        <p:grpSpPr>
          <a:xfrm>
            <a:off x="481420" y="1141821"/>
            <a:ext cx="4852929" cy="1506450"/>
            <a:chOff x="-133634" y="1492079"/>
            <a:chExt cx="9049771" cy="2809236"/>
          </a:xfrm>
        </p:grpSpPr>
        <p:pic>
          <p:nvPicPr>
            <p:cNvPr id="22" name="图片 21">
              <a:extLst>
                <a:ext uri="{FF2B5EF4-FFF2-40B4-BE49-F238E27FC236}">
                  <a16:creationId xmlns="" xmlns:a16="http://schemas.microsoft.com/office/drawing/2014/main" id="{B9D6AC4C-8023-4D1E-8BF1-81B6251C2DE2}"/>
                </a:ext>
              </a:extLst>
            </p:cNvPr>
            <p:cNvPicPr>
              <a:picLocks noChangeAspect="1"/>
            </p:cNvPicPr>
            <p:nvPr/>
          </p:nvPicPr>
          <p:blipFill rotWithShape="1">
            <a:blip r:embed="rId7"/>
            <a:srcRect l="9032" r="10825"/>
            <a:stretch/>
          </p:blipFill>
          <p:spPr>
            <a:xfrm>
              <a:off x="4754498" y="1492079"/>
              <a:ext cx="3389237" cy="2448000"/>
            </a:xfrm>
            <a:prstGeom prst="rect">
              <a:avLst/>
            </a:prstGeom>
          </p:spPr>
        </p:pic>
        <p:pic>
          <p:nvPicPr>
            <p:cNvPr id="23" name="图片 22">
              <a:extLst>
                <a:ext uri="{FF2B5EF4-FFF2-40B4-BE49-F238E27FC236}">
                  <a16:creationId xmlns="" xmlns:a16="http://schemas.microsoft.com/office/drawing/2014/main" id="{0083E328-7C7A-47B8-9F66-113ECD5903CE}"/>
                </a:ext>
              </a:extLst>
            </p:cNvPr>
            <p:cNvPicPr>
              <a:picLocks noChangeAspect="1"/>
            </p:cNvPicPr>
            <p:nvPr/>
          </p:nvPicPr>
          <p:blipFill>
            <a:blip r:embed="rId8"/>
            <a:stretch>
              <a:fillRect/>
            </a:stretch>
          </p:blipFill>
          <p:spPr>
            <a:xfrm>
              <a:off x="881626" y="1586595"/>
              <a:ext cx="3495670" cy="2394339"/>
            </a:xfrm>
            <a:prstGeom prst="rect">
              <a:avLst/>
            </a:prstGeom>
          </p:spPr>
        </p:pic>
        <p:cxnSp>
          <p:nvCxnSpPr>
            <p:cNvPr id="24" name="直接箭头连接符 23">
              <a:extLst>
                <a:ext uri="{FF2B5EF4-FFF2-40B4-BE49-F238E27FC236}">
                  <a16:creationId xmlns="" xmlns:a16="http://schemas.microsoft.com/office/drawing/2014/main" id="{2FEFFC11-2366-4B06-BCB3-09CCD8788B0B}"/>
                </a:ext>
              </a:extLst>
            </p:cNvPr>
            <p:cNvCxnSpPr>
              <a:cxnSpLocks/>
            </p:cNvCxnSpPr>
            <p:nvPr/>
          </p:nvCxnSpPr>
          <p:spPr>
            <a:xfrm flipV="1">
              <a:off x="988057" y="3068960"/>
              <a:ext cx="344445" cy="5792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文本框 24">
              <a:extLst>
                <a:ext uri="{FF2B5EF4-FFF2-40B4-BE49-F238E27FC236}">
                  <a16:creationId xmlns="" xmlns:a16="http://schemas.microsoft.com/office/drawing/2014/main" id="{6BA15E0D-F40B-4C1E-802D-1743DE1E11D2}"/>
                </a:ext>
              </a:extLst>
            </p:cNvPr>
            <p:cNvSpPr txBox="1"/>
            <p:nvPr/>
          </p:nvSpPr>
          <p:spPr>
            <a:xfrm>
              <a:off x="210023" y="3515855"/>
              <a:ext cx="1018915" cy="467989"/>
            </a:xfrm>
            <a:prstGeom prst="rect">
              <a:avLst/>
            </a:prstGeom>
            <a:noFill/>
          </p:spPr>
          <p:txBody>
            <a:bodyPr wrap="square" rtlCol="0">
              <a:spAutoFit/>
            </a:bodyPr>
            <a:lstStyle/>
            <a:p>
              <a:pPr algn="ctr"/>
              <a:r>
                <a:rPr lang="en-US" altLang="zh-CN" sz="1200" dirty="0" smtClean="0">
                  <a:latin typeface="宋体" panose="02010600030101010101" pitchFamily="2" charset="-122"/>
                  <a:ea typeface="宋体" panose="02010600030101010101" pitchFamily="2" charset="-122"/>
                </a:rPr>
                <a:t>coil</a:t>
              </a:r>
              <a:endParaRPr lang="zh-CN" altLang="en-US" sz="1200" dirty="0">
                <a:latin typeface="宋体" panose="02010600030101010101" pitchFamily="2" charset="-122"/>
                <a:ea typeface="宋体" panose="02010600030101010101" pitchFamily="2" charset="-122"/>
              </a:endParaRPr>
            </a:p>
          </p:txBody>
        </p:sp>
        <p:cxnSp>
          <p:nvCxnSpPr>
            <p:cNvPr id="26" name="直接箭头连接符 25">
              <a:extLst>
                <a:ext uri="{FF2B5EF4-FFF2-40B4-BE49-F238E27FC236}">
                  <a16:creationId xmlns="" xmlns:a16="http://schemas.microsoft.com/office/drawing/2014/main" id="{A608FFFA-7069-4BEF-A9CC-2B72F7331F15}"/>
                </a:ext>
              </a:extLst>
            </p:cNvPr>
            <p:cNvCxnSpPr>
              <a:cxnSpLocks/>
            </p:cNvCxnSpPr>
            <p:nvPr/>
          </p:nvCxnSpPr>
          <p:spPr>
            <a:xfrm>
              <a:off x="1160279" y="1945301"/>
              <a:ext cx="413104" cy="2366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文本框 26">
              <a:extLst>
                <a:ext uri="{FF2B5EF4-FFF2-40B4-BE49-F238E27FC236}">
                  <a16:creationId xmlns="" xmlns:a16="http://schemas.microsoft.com/office/drawing/2014/main" id="{58163400-E7BC-46DE-9340-4034D7FF4177}"/>
                </a:ext>
              </a:extLst>
            </p:cNvPr>
            <p:cNvSpPr txBox="1"/>
            <p:nvPr/>
          </p:nvSpPr>
          <p:spPr>
            <a:xfrm>
              <a:off x="-133634" y="1662419"/>
              <a:ext cx="1601519" cy="467989"/>
            </a:xfrm>
            <a:prstGeom prst="rect">
              <a:avLst/>
            </a:prstGeom>
            <a:noFill/>
          </p:spPr>
          <p:txBody>
            <a:bodyPr wrap="square" rtlCol="0">
              <a:spAutoFit/>
            </a:bodyPr>
            <a:lstStyle/>
            <a:p>
              <a:pPr algn="ctr"/>
              <a:r>
                <a:rPr lang="en-US" altLang="zh-CN" sz="1200" dirty="0" smtClean="0">
                  <a:latin typeface="宋体" panose="02010600030101010101" pitchFamily="2" charset="-122"/>
                  <a:ea typeface="宋体" panose="02010600030101010101" pitchFamily="2" charset="-122"/>
                </a:rPr>
                <a:t>ferrite</a:t>
              </a:r>
              <a:endParaRPr lang="zh-CN" altLang="en-US" sz="1200" dirty="0">
                <a:latin typeface="宋体" panose="02010600030101010101" pitchFamily="2" charset="-122"/>
                <a:ea typeface="宋体" panose="02010600030101010101" pitchFamily="2" charset="-122"/>
              </a:endParaRPr>
            </a:p>
          </p:txBody>
        </p:sp>
        <p:cxnSp>
          <p:nvCxnSpPr>
            <p:cNvPr id="28" name="直接箭头连接符 27">
              <a:extLst>
                <a:ext uri="{FF2B5EF4-FFF2-40B4-BE49-F238E27FC236}">
                  <a16:creationId xmlns="" xmlns:a16="http://schemas.microsoft.com/office/drawing/2014/main" id="{6D6A019E-B40D-4852-B7EE-54AD58625091}"/>
                </a:ext>
              </a:extLst>
            </p:cNvPr>
            <p:cNvCxnSpPr>
              <a:cxnSpLocks/>
            </p:cNvCxnSpPr>
            <p:nvPr/>
          </p:nvCxnSpPr>
          <p:spPr>
            <a:xfrm flipH="1" flipV="1">
              <a:off x="3300788" y="3149534"/>
              <a:ext cx="498869" cy="3349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文本框 28">
              <a:extLst>
                <a:ext uri="{FF2B5EF4-FFF2-40B4-BE49-F238E27FC236}">
                  <a16:creationId xmlns="" xmlns:a16="http://schemas.microsoft.com/office/drawing/2014/main" id="{7F7DEEEB-7FE5-4914-B861-C27012F529CC}"/>
                </a:ext>
              </a:extLst>
            </p:cNvPr>
            <p:cNvSpPr txBox="1"/>
            <p:nvPr/>
          </p:nvSpPr>
          <p:spPr>
            <a:xfrm>
              <a:off x="3225260" y="3383620"/>
              <a:ext cx="2445948" cy="779981"/>
            </a:xfrm>
            <a:prstGeom prst="rect">
              <a:avLst/>
            </a:prstGeom>
            <a:noFill/>
          </p:spPr>
          <p:txBody>
            <a:bodyPr wrap="square" rtlCol="0">
              <a:spAutoFit/>
            </a:bodyPr>
            <a:lstStyle/>
            <a:p>
              <a:pPr algn="ctr"/>
              <a:r>
                <a:rPr lang="en-US" altLang="zh-CN" sz="1200" dirty="0" smtClean="0">
                  <a:latin typeface="宋体" panose="02010600030101010101" pitchFamily="2" charset="-122"/>
                  <a:ea typeface="宋体" panose="02010600030101010101" pitchFamily="2" charset="-122"/>
                </a:rPr>
                <a:t>Ceramic vacuum chamber</a:t>
              </a:r>
              <a:endParaRPr lang="zh-CN" altLang="en-US" sz="1200" dirty="0">
                <a:latin typeface="宋体" panose="02010600030101010101" pitchFamily="2" charset="-122"/>
                <a:ea typeface="宋体" panose="02010600030101010101" pitchFamily="2" charset="-122"/>
              </a:endParaRPr>
            </a:p>
          </p:txBody>
        </p:sp>
        <p:cxnSp>
          <p:nvCxnSpPr>
            <p:cNvPr id="31" name="直接箭头连接符 30">
              <a:extLst>
                <a:ext uri="{FF2B5EF4-FFF2-40B4-BE49-F238E27FC236}">
                  <a16:creationId xmlns="" xmlns:a16="http://schemas.microsoft.com/office/drawing/2014/main" id="{C331D80A-1B92-42AE-8119-19C1E8B800C0}"/>
                </a:ext>
              </a:extLst>
            </p:cNvPr>
            <p:cNvCxnSpPr>
              <a:cxnSpLocks/>
            </p:cNvCxnSpPr>
            <p:nvPr/>
          </p:nvCxnSpPr>
          <p:spPr>
            <a:xfrm flipH="1" flipV="1">
              <a:off x="7044205" y="3068960"/>
              <a:ext cx="550104" cy="446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文本框 31">
              <a:extLst>
                <a:ext uri="{FF2B5EF4-FFF2-40B4-BE49-F238E27FC236}">
                  <a16:creationId xmlns="" xmlns:a16="http://schemas.microsoft.com/office/drawing/2014/main" id="{E1D43F34-154C-4AE2-99F5-8DA8F97860B1}"/>
                </a:ext>
              </a:extLst>
            </p:cNvPr>
            <p:cNvSpPr txBox="1"/>
            <p:nvPr/>
          </p:nvSpPr>
          <p:spPr>
            <a:xfrm>
              <a:off x="6651555" y="3443867"/>
              <a:ext cx="2264582" cy="324824"/>
            </a:xfrm>
            <a:prstGeom prst="rect">
              <a:avLst/>
            </a:prstGeom>
            <a:noFill/>
          </p:spPr>
          <p:txBody>
            <a:bodyPr wrap="square" rtlCol="0">
              <a:spAutoFit/>
            </a:bodyPr>
            <a:lstStyle/>
            <a:p>
              <a:pPr algn="ctr"/>
              <a:r>
                <a:rPr lang="en-US" altLang="zh-CN" sz="1200" dirty="0" smtClean="0">
                  <a:latin typeface="宋体" panose="02010600030101010101" pitchFamily="2" charset="-122"/>
                  <a:ea typeface="宋体" panose="02010600030101010101" pitchFamily="2" charset="-122"/>
                </a:rPr>
                <a:t>Metallic film(spiral)</a:t>
              </a:r>
              <a:endParaRPr lang="zh-CN" altLang="en-US" sz="1200" dirty="0">
                <a:latin typeface="宋体" panose="02010600030101010101" pitchFamily="2" charset="-122"/>
                <a:ea typeface="宋体" panose="02010600030101010101" pitchFamily="2" charset="-122"/>
              </a:endParaRPr>
            </a:p>
          </p:txBody>
        </p:sp>
        <p:sp>
          <p:nvSpPr>
            <p:cNvPr id="33" name="文本框 32">
              <a:extLst>
                <a:ext uri="{FF2B5EF4-FFF2-40B4-BE49-F238E27FC236}">
                  <a16:creationId xmlns="" xmlns:a16="http://schemas.microsoft.com/office/drawing/2014/main" id="{D57381FE-E6E5-4135-9A96-5A603DC43FF9}"/>
                </a:ext>
              </a:extLst>
            </p:cNvPr>
            <p:cNvSpPr txBox="1"/>
            <p:nvPr/>
          </p:nvSpPr>
          <p:spPr>
            <a:xfrm>
              <a:off x="2096749" y="3859420"/>
              <a:ext cx="4000087" cy="441895"/>
            </a:xfrm>
            <a:prstGeom prst="rect">
              <a:avLst/>
            </a:prstGeom>
            <a:noFill/>
          </p:spPr>
          <p:txBody>
            <a:bodyPr wrap="square" rtlCol="0">
              <a:spAutoFit/>
            </a:bodyPr>
            <a:lstStyle/>
            <a:p>
              <a:pPr algn="ctr">
                <a:lnSpc>
                  <a:spcPct val="150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COMSOL 3D Model</a:t>
              </a:r>
              <a:endParaRPr lang="en-US" altLang="zh-CN"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34" name="图片 33">
            <a:extLst>
              <a:ext uri="{FF2B5EF4-FFF2-40B4-BE49-F238E27FC236}">
                <a16:creationId xmlns="" xmlns:a16="http://schemas.microsoft.com/office/drawing/2014/main" id="{C8740BA2-2F21-4AD5-B387-5095C0774E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18" t="8226" r="9296" b="5719"/>
          <a:stretch/>
        </p:blipFill>
        <p:spPr>
          <a:xfrm>
            <a:off x="741130" y="3266059"/>
            <a:ext cx="2470435" cy="1802904"/>
          </a:xfrm>
          <a:prstGeom prst="rect">
            <a:avLst/>
          </a:prstGeom>
        </p:spPr>
      </p:pic>
      <p:pic>
        <p:nvPicPr>
          <p:cNvPr id="35" name="图片 34">
            <a:extLst>
              <a:ext uri="{FF2B5EF4-FFF2-40B4-BE49-F238E27FC236}">
                <a16:creationId xmlns="" xmlns:a16="http://schemas.microsoft.com/office/drawing/2014/main" id="{62026E77-AF0F-4757-8174-EB51B78A8E2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849" t="8817" r="7068" b="5737"/>
          <a:stretch/>
        </p:blipFill>
        <p:spPr>
          <a:xfrm>
            <a:off x="3177524" y="3224598"/>
            <a:ext cx="2650883" cy="1927915"/>
          </a:xfrm>
          <a:prstGeom prst="rect">
            <a:avLst/>
          </a:prstGeom>
        </p:spPr>
      </p:pic>
      <p:sp>
        <p:nvSpPr>
          <p:cNvPr id="36" name="文本框 35">
            <a:extLst>
              <a:ext uri="{FF2B5EF4-FFF2-40B4-BE49-F238E27FC236}">
                <a16:creationId xmlns="" xmlns:a16="http://schemas.microsoft.com/office/drawing/2014/main" id="{D57381FE-E6E5-4135-9A96-5A603DC43FF9}"/>
              </a:ext>
            </a:extLst>
          </p:cNvPr>
          <p:cNvSpPr txBox="1"/>
          <p:nvPr/>
        </p:nvSpPr>
        <p:spPr>
          <a:xfrm>
            <a:off x="985363" y="4037956"/>
            <a:ext cx="2167035" cy="376834"/>
          </a:xfrm>
          <a:prstGeom prst="rect">
            <a:avLst/>
          </a:prstGeom>
          <a:noFill/>
        </p:spPr>
        <p:txBody>
          <a:bodyPr wrap="square" rtlCol="0">
            <a:spAutoFit/>
          </a:bodyPr>
          <a:lstStyle/>
          <a:p>
            <a:pPr algn="ctr">
              <a:lnSpc>
                <a:spcPct val="150000"/>
              </a:lnSpc>
            </a:pPr>
            <a:r>
              <a:rPr lang="en-US" altLang="zh-CN" sz="1200" dirty="0" smtClean="0">
                <a:solidFill>
                  <a:srgbClr val="00FF00"/>
                </a:solidFill>
                <a:latin typeface="Times New Roman" panose="02020603050405020304" pitchFamily="18" charset="0"/>
                <a:ea typeface="宋体" panose="02010600030101010101" pitchFamily="2" charset="-122"/>
                <a:cs typeface="Times New Roman" panose="02020603050405020304" pitchFamily="18" charset="0"/>
              </a:rPr>
              <a:t>Coil exciting current pulse</a:t>
            </a:r>
            <a:endParaRPr lang="en-US" altLang="zh-CN" sz="1200" dirty="0">
              <a:solidFill>
                <a:srgbClr val="00FF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文本框 36">
            <a:extLst>
              <a:ext uri="{FF2B5EF4-FFF2-40B4-BE49-F238E27FC236}">
                <a16:creationId xmlns="" xmlns:a16="http://schemas.microsoft.com/office/drawing/2014/main" id="{5BA58C40-1E31-4816-B92E-43667C7E29ED}"/>
              </a:ext>
            </a:extLst>
          </p:cNvPr>
          <p:cNvSpPr txBox="1"/>
          <p:nvPr/>
        </p:nvSpPr>
        <p:spPr>
          <a:xfrm>
            <a:off x="3444212" y="3937204"/>
            <a:ext cx="2164803" cy="502702"/>
          </a:xfrm>
          <a:prstGeom prst="rect">
            <a:avLst/>
          </a:prstGeom>
          <a:noFill/>
        </p:spPr>
        <p:txBody>
          <a:bodyPr wrap="square" rtlCol="0">
            <a:spAutoFit/>
          </a:bodyPr>
          <a:lstStyle/>
          <a:p>
            <a:pPr>
              <a:lnSpc>
                <a:spcPts val="1600"/>
              </a:lnSpc>
            </a:pPr>
            <a:r>
              <a:rPr lang="en-US" altLang="zh-CN" sz="1000" dirty="0" smtClean="0">
                <a:solidFill>
                  <a:srgbClr val="00FF00"/>
                </a:solidFill>
                <a:latin typeface="Times New Roman" panose="02020603050405020304" pitchFamily="18" charset="0"/>
                <a:ea typeface="宋体" panose="02010600030101010101" pitchFamily="2" charset="-122"/>
                <a:cs typeface="Times New Roman" panose="02020603050405020304" pitchFamily="18" charset="0"/>
              </a:rPr>
              <a:t>Central field deformation caused by different pattern films</a:t>
            </a:r>
            <a:endParaRPr lang="en-US" altLang="zh-CN" sz="1000" dirty="0">
              <a:solidFill>
                <a:srgbClr val="00FF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8" name="图片 37"/>
          <p:cNvPicPr>
            <a:picLocks noChangeAspect="1"/>
          </p:cNvPicPr>
          <p:nvPr/>
        </p:nvPicPr>
        <p:blipFill>
          <a:blip r:embed="rId11"/>
          <a:stretch>
            <a:fillRect/>
          </a:stretch>
        </p:blipFill>
        <p:spPr>
          <a:xfrm>
            <a:off x="344414" y="5480109"/>
            <a:ext cx="2736486" cy="721502"/>
          </a:xfrm>
          <a:prstGeom prst="rect">
            <a:avLst/>
          </a:prstGeom>
        </p:spPr>
      </p:pic>
      <p:pic>
        <p:nvPicPr>
          <p:cNvPr id="39" name="图片 38"/>
          <p:cNvPicPr>
            <a:picLocks noChangeAspect="1"/>
          </p:cNvPicPr>
          <p:nvPr/>
        </p:nvPicPr>
        <p:blipFill>
          <a:blip r:embed="rId12"/>
          <a:stretch>
            <a:fillRect/>
          </a:stretch>
        </p:blipFill>
        <p:spPr>
          <a:xfrm>
            <a:off x="3257278" y="5398345"/>
            <a:ext cx="2736486" cy="768890"/>
          </a:xfrm>
          <a:prstGeom prst="rect">
            <a:avLst/>
          </a:prstGeom>
        </p:spPr>
      </p:pic>
      <p:pic>
        <p:nvPicPr>
          <p:cNvPr id="40" name="图片 39"/>
          <p:cNvPicPr>
            <a:picLocks noChangeAspect="1"/>
          </p:cNvPicPr>
          <p:nvPr/>
        </p:nvPicPr>
        <p:blipFill>
          <a:blip r:embed="rId13"/>
          <a:stretch>
            <a:fillRect/>
          </a:stretch>
        </p:blipFill>
        <p:spPr>
          <a:xfrm>
            <a:off x="6170142" y="5423378"/>
            <a:ext cx="2736486" cy="986079"/>
          </a:xfrm>
          <a:prstGeom prst="rect">
            <a:avLst/>
          </a:prstGeom>
        </p:spPr>
      </p:pic>
      <p:sp>
        <p:nvSpPr>
          <p:cNvPr id="5" name="矩形 4"/>
          <p:cNvSpPr/>
          <p:nvPr/>
        </p:nvSpPr>
        <p:spPr>
          <a:xfrm>
            <a:off x="405494" y="5185718"/>
            <a:ext cx="4805803" cy="276999"/>
          </a:xfrm>
          <a:prstGeom prst="rect">
            <a:avLst/>
          </a:prstGeom>
        </p:spPr>
        <p:txBody>
          <a:bodyPr wrap="none">
            <a:spAutoFit/>
          </a:bodyPr>
          <a:lstStyle/>
          <a:p>
            <a:pPr marL="171450" indent="-171450">
              <a:buFont typeface="Arial" panose="020B0604020202020204" pitchFamily="34" charset="0"/>
              <a:buChar char="•"/>
            </a:pPr>
            <a:r>
              <a:rPr lang="en-US" altLang="zh-CN" sz="1200" dirty="0"/>
              <a:t>The coating pattern on PCB </a:t>
            </a:r>
            <a:r>
              <a:rPr lang="en-US" altLang="zh-CN" sz="1200" dirty="0" smtClean="0"/>
              <a:t>research by Vector </a:t>
            </a:r>
            <a:r>
              <a:rPr lang="en-US" altLang="zh-CN" sz="1200" dirty="0"/>
              <a:t>network </a:t>
            </a:r>
            <a:r>
              <a:rPr lang="en-US" altLang="zh-CN" sz="1200" dirty="0" smtClean="0"/>
              <a:t>analyzer(</a:t>
            </a:r>
            <a:r>
              <a:rPr lang="en-US" altLang="zh-CN" sz="1200" dirty="0"/>
              <a:t>VNA</a:t>
            </a:r>
            <a:r>
              <a:rPr lang="en-US" altLang="zh-CN" sz="1200" dirty="0" smtClean="0"/>
              <a:t>). </a:t>
            </a:r>
            <a:endParaRPr lang="zh-CN" altLang="en-US" sz="1200" dirty="0"/>
          </a:p>
        </p:txBody>
      </p:sp>
      <p:sp>
        <p:nvSpPr>
          <p:cNvPr id="2" name="矩形 1"/>
          <p:cNvSpPr/>
          <p:nvPr/>
        </p:nvSpPr>
        <p:spPr>
          <a:xfrm>
            <a:off x="530879" y="921792"/>
            <a:ext cx="4438203" cy="369332"/>
          </a:xfrm>
          <a:prstGeom prst="rect">
            <a:avLst/>
          </a:prstGeom>
        </p:spPr>
        <p:txBody>
          <a:bodyPr wrap="none">
            <a:spAutoFit/>
          </a:bodyPr>
          <a:lstStyle/>
          <a:p>
            <a:pPr marL="285750" indent="-285750">
              <a:buFont typeface="Arial" panose="020B0604020202020204" pitchFamily="34" charset="0"/>
              <a:buChar char="•"/>
            </a:pPr>
            <a:r>
              <a:rPr lang="en-US" altLang="zh-CN" b="1" dirty="0">
                <a:latin typeface="Calibri" panose="020F0502020204030204" pitchFamily="34" charset="0"/>
                <a:ea typeface="宋体" panose="02010600030101010101" pitchFamily="2" charset="-122"/>
                <a:cs typeface="Times New Roman" panose="02020603050405020304" pitchFamily="18" charset="0"/>
              </a:rPr>
              <a:t>The film pattern study by PCB is ongoing. </a:t>
            </a:r>
            <a:endParaRPr lang="zh-CN" altLang="en-US" dirty="0"/>
          </a:p>
        </p:txBody>
      </p:sp>
    </p:spTree>
    <p:extLst>
      <p:ext uri="{BB962C8B-B14F-4D97-AF65-F5344CB8AC3E}">
        <p14:creationId xmlns:p14="http://schemas.microsoft.com/office/powerpoint/2010/main" val="3983271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23528" y="1124744"/>
            <a:ext cx="8660142" cy="5112568"/>
          </a:xfrm>
        </p:spPr>
        <p:txBody>
          <a:bodyPr>
            <a:noAutofit/>
          </a:bodyPr>
          <a:lstStyle/>
          <a:p>
            <a:pPr algn="just">
              <a:lnSpc>
                <a:spcPct val="150000"/>
              </a:lnSpc>
              <a:spcBef>
                <a:spcPts val="0"/>
              </a:spcBef>
            </a:pPr>
            <a:r>
              <a:rPr lang="en-US" altLang="zh-CN" sz="2000" dirty="0" smtClean="0"/>
              <a:t>The types of all inj./ext. components are determined.</a:t>
            </a:r>
            <a:r>
              <a:rPr lang="en-US" altLang="zh-CN" sz="2000" dirty="0"/>
              <a:t> </a:t>
            </a:r>
            <a:r>
              <a:rPr lang="en-US" altLang="zh-CN" sz="2000" dirty="0" smtClean="0"/>
              <a:t>The hardware designs towards </a:t>
            </a:r>
            <a:r>
              <a:rPr lang="en-US" altLang="zh-CN" sz="2000" dirty="0"/>
              <a:t>TDR are being carried </a:t>
            </a:r>
            <a:r>
              <a:rPr lang="en-US" altLang="zh-CN" sz="2000" dirty="0" smtClean="0"/>
              <a:t>out.   One </a:t>
            </a:r>
            <a:r>
              <a:rPr lang="en-US" altLang="zh-CN" sz="2000" dirty="0"/>
              <a:t>team is in charge of both HEPS and CEPC inj. &amp; ext. system. A part of  hardware R&amp;D for 2 projects are overlapping.  </a:t>
            </a:r>
            <a:endParaRPr lang="en-US" altLang="zh-CN" sz="2000" dirty="0" smtClean="0"/>
          </a:p>
          <a:p>
            <a:pPr algn="just">
              <a:lnSpc>
                <a:spcPct val="150000"/>
              </a:lnSpc>
              <a:spcBef>
                <a:spcPts val="0"/>
              </a:spcBef>
            </a:pPr>
            <a:r>
              <a:rPr lang="en-US" altLang="zh-CN" sz="2000" dirty="0" smtClean="0"/>
              <a:t>The latest progress of the </a:t>
            </a:r>
            <a:r>
              <a:rPr lang="en-US" altLang="zh-CN" sz="2000" dirty="0" err="1" smtClean="0"/>
              <a:t>Lambertson</a:t>
            </a:r>
            <a:r>
              <a:rPr lang="en-US" altLang="zh-CN" sz="2000" dirty="0" smtClean="0"/>
              <a:t> magnet prototypes for HEPS are in magnetic measurement stage. </a:t>
            </a:r>
          </a:p>
          <a:p>
            <a:pPr algn="just">
              <a:lnSpc>
                <a:spcPct val="150000"/>
              </a:lnSpc>
              <a:spcBef>
                <a:spcPts val="0"/>
              </a:spcBef>
            </a:pPr>
            <a:r>
              <a:rPr lang="en-US" altLang="zh-CN" sz="2000" dirty="0" smtClean="0"/>
              <a:t>The slotted-pipe kicker prototype for HEPS BST has completed. </a:t>
            </a:r>
            <a:r>
              <a:rPr lang="en-US" altLang="zh-CN" sz="2000" dirty="0"/>
              <a:t>T</a:t>
            </a:r>
            <a:r>
              <a:rPr lang="en-US" altLang="zh-CN" sz="2000" dirty="0" smtClean="0"/>
              <a:t>he  </a:t>
            </a:r>
            <a:r>
              <a:rPr lang="en-US" altLang="zh-CN" sz="2000" dirty="0" err="1" smtClean="0"/>
              <a:t>pulser</a:t>
            </a:r>
            <a:r>
              <a:rPr lang="en-US" altLang="zh-CN" sz="2000" dirty="0" smtClean="0"/>
              <a:t> of 18 stage inductive adder is </a:t>
            </a:r>
            <a:r>
              <a:rPr lang="en-US" altLang="zh-CN" sz="2000" dirty="0" smtClean="0"/>
              <a:t>being </a:t>
            </a:r>
            <a:r>
              <a:rPr lang="en-US" altLang="zh-CN" sz="2000" dirty="0" smtClean="0"/>
              <a:t>test. </a:t>
            </a:r>
            <a:r>
              <a:rPr lang="en-US" altLang="zh-CN" sz="2000" dirty="0"/>
              <a:t>T</a:t>
            </a:r>
            <a:r>
              <a:rPr lang="en-US" altLang="zh-CN" sz="2000" dirty="0" smtClean="0"/>
              <a:t>he </a:t>
            </a:r>
            <a:r>
              <a:rPr lang="en-US" altLang="zh-CN" sz="2000" dirty="0"/>
              <a:t>reverse peak absorption circuit composed of high-speed </a:t>
            </a:r>
            <a:r>
              <a:rPr lang="en-US" altLang="zh-CN" sz="2000" dirty="0" smtClean="0"/>
              <a:t>diodes has to </a:t>
            </a:r>
            <a:r>
              <a:rPr lang="en-US" altLang="zh-CN" sz="2000" dirty="0"/>
              <a:t>been designed to avoid </a:t>
            </a:r>
            <a:r>
              <a:rPr lang="en-US" altLang="zh-CN" sz="2000" dirty="0" smtClean="0"/>
              <a:t>MOSFET </a:t>
            </a:r>
            <a:r>
              <a:rPr lang="en-US" altLang="zh-CN" sz="2000" dirty="0"/>
              <a:t>overvoltage </a:t>
            </a:r>
            <a:r>
              <a:rPr lang="en-US" altLang="zh-CN" sz="2000" dirty="0" smtClean="0"/>
              <a:t>breakdown.</a:t>
            </a:r>
          </a:p>
          <a:p>
            <a:pPr algn="just">
              <a:lnSpc>
                <a:spcPct val="150000"/>
              </a:lnSpc>
              <a:spcBef>
                <a:spcPts val="0"/>
              </a:spcBef>
            </a:pPr>
            <a:r>
              <a:rPr lang="en-US" altLang="zh-CN" sz="2000" dirty="0" smtClean="0"/>
              <a:t>R&amp;D of delay-line kicker including ceramic chamber with </a:t>
            </a:r>
            <a:r>
              <a:rPr lang="en-US" altLang="zh-CN" sz="2000" dirty="0" err="1" smtClean="0"/>
              <a:t>TiN</a:t>
            </a:r>
            <a:r>
              <a:rPr lang="en-US" altLang="zh-CN" sz="2000" dirty="0" smtClean="0"/>
              <a:t> coating has started this year and the prototypes will be finished in May 2023.</a:t>
            </a:r>
          </a:p>
        </p:txBody>
      </p:sp>
      <p:sp>
        <p:nvSpPr>
          <p:cNvPr id="3" name="标题 2"/>
          <p:cNvSpPr>
            <a:spLocks noGrp="1"/>
          </p:cNvSpPr>
          <p:nvPr>
            <p:ph type="title"/>
          </p:nvPr>
        </p:nvSpPr>
        <p:spPr/>
        <p:txBody>
          <a:bodyPr/>
          <a:lstStyle/>
          <a:p>
            <a:r>
              <a:rPr lang="en-US" altLang="zh-CN" dirty="0" smtClean="0"/>
              <a:t>Summary</a:t>
            </a:r>
            <a:endParaRPr lang="zh-CN" altLang="en-US" dirty="0"/>
          </a:p>
        </p:txBody>
      </p:sp>
    </p:spTree>
    <p:extLst>
      <p:ext uri="{BB962C8B-B14F-4D97-AF65-F5344CB8AC3E}">
        <p14:creationId xmlns:p14="http://schemas.microsoft.com/office/powerpoint/2010/main" val="31373640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p:txBody>
          <a:bodyPr>
            <a:normAutofit/>
          </a:bodyPr>
          <a:lstStyle/>
          <a:p>
            <a:pPr algn="ctr"/>
            <a:r>
              <a:rPr lang="en-US" altLang="zh-CN" sz="7200" dirty="0" smtClean="0"/>
              <a:t>END</a:t>
            </a:r>
            <a:endParaRPr lang="zh-CN" altLang="en-US" sz="7200" dirty="0"/>
          </a:p>
        </p:txBody>
      </p:sp>
      <p:sp>
        <p:nvSpPr>
          <p:cNvPr id="3" name="文本占位符 2"/>
          <p:cNvSpPr>
            <a:spLocks noGrp="1"/>
          </p:cNvSpPr>
          <p:nvPr>
            <p:ph type="body" sz="quarter" idx="11"/>
          </p:nvPr>
        </p:nvSpPr>
        <p:spPr/>
        <p:txBody>
          <a:bodyPr/>
          <a:lstStyle/>
          <a:p>
            <a:pPr marL="0" indent="0" algn="r">
              <a:buNone/>
            </a:pPr>
            <a:endParaRPr lang="en-US" altLang="zh-CN" dirty="0" smtClean="0"/>
          </a:p>
          <a:p>
            <a:pPr marL="0" indent="0" algn="r">
              <a:buNone/>
            </a:pPr>
            <a:r>
              <a:rPr lang="en-US" altLang="zh-CN" dirty="0" smtClean="0"/>
              <a:t>Thank you for attentions!!!</a:t>
            </a:r>
            <a:endParaRPr lang="zh-CN" altLang="en-US" dirty="0"/>
          </a:p>
        </p:txBody>
      </p:sp>
    </p:spTree>
    <p:extLst>
      <p:ext uri="{BB962C8B-B14F-4D97-AF65-F5344CB8AC3E}">
        <p14:creationId xmlns:p14="http://schemas.microsoft.com/office/powerpoint/2010/main" val="3049870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600" dirty="0" smtClean="0"/>
              <a:t>CEPC injection and extraction systems</a:t>
            </a:r>
            <a:endParaRPr lang="zh-CN" altLang="en-US" sz="3600" dirty="0"/>
          </a:p>
        </p:txBody>
      </p:sp>
      <p:sp>
        <p:nvSpPr>
          <p:cNvPr id="4" name="文本框 3"/>
          <p:cNvSpPr txBox="1"/>
          <p:nvPr/>
        </p:nvSpPr>
        <p:spPr>
          <a:xfrm>
            <a:off x="1043608" y="1790814"/>
            <a:ext cx="6264308" cy="2862322"/>
          </a:xfrm>
          <a:prstGeom prst="rect">
            <a:avLst/>
          </a:prstGeom>
          <a:noFill/>
        </p:spPr>
        <p:txBody>
          <a:bodyPr wrap="square" rtlCol="0">
            <a:spAutoFit/>
          </a:bodyPr>
          <a:lstStyle/>
          <a:p>
            <a:pPr marL="342900" indent="-342900">
              <a:buFont typeface="+mj-ea"/>
              <a:buAutoNum type="circleNumDbPlain"/>
            </a:pPr>
            <a:r>
              <a:rPr lang="en-US" altLang="zh-CN" sz="2000" dirty="0" smtClean="0">
                <a:solidFill>
                  <a:schemeClr val="accent3">
                    <a:lumMod val="75000"/>
                  </a:schemeClr>
                </a:solidFill>
              </a:rPr>
              <a:t>DR injection and Extraction system(e+)</a:t>
            </a:r>
          </a:p>
          <a:p>
            <a:pPr marL="342900" indent="-342900">
              <a:buFont typeface="+mj-ea"/>
              <a:buAutoNum type="circleNumDbPlain"/>
            </a:pPr>
            <a:r>
              <a:rPr lang="en-US" altLang="zh-CN" sz="2000" dirty="0" smtClean="0">
                <a:solidFill>
                  <a:schemeClr val="accent3">
                    <a:lumMod val="75000"/>
                  </a:schemeClr>
                </a:solidFill>
              </a:rPr>
              <a:t>Booster LE injection system (</a:t>
            </a:r>
            <a:r>
              <a:rPr lang="en-US" altLang="zh-CN" sz="2000" dirty="0" err="1" smtClean="0">
                <a:solidFill>
                  <a:schemeClr val="accent3">
                    <a:lumMod val="75000"/>
                  </a:schemeClr>
                </a:solidFill>
              </a:rPr>
              <a:t>e+,e</a:t>
            </a:r>
            <a:r>
              <a:rPr lang="en-US" altLang="zh-CN" sz="2000" dirty="0" smtClean="0">
                <a:solidFill>
                  <a:schemeClr val="accent3">
                    <a:lumMod val="75000"/>
                  </a:schemeClr>
                </a:solidFill>
              </a:rPr>
              <a:t>-)</a:t>
            </a:r>
          </a:p>
          <a:p>
            <a:pPr marL="342900" indent="-342900">
              <a:buFont typeface="+mj-ea"/>
              <a:buAutoNum type="circleNumDbPlain"/>
            </a:pPr>
            <a:r>
              <a:rPr lang="en-US" altLang="zh-CN" sz="2000" dirty="0" smtClean="0">
                <a:solidFill>
                  <a:schemeClr val="accent3">
                    <a:lumMod val="75000"/>
                  </a:schemeClr>
                </a:solidFill>
              </a:rPr>
              <a:t>Booster Extraction system1 (</a:t>
            </a:r>
            <a:r>
              <a:rPr lang="en-US" altLang="zh-CN" sz="2000" dirty="0" err="1" smtClean="0">
                <a:solidFill>
                  <a:schemeClr val="accent3">
                    <a:lumMod val="75000"/>
                  </a:schemeClr>
                </a:solidFill>
              </a:rPr>
              <a:t>e</a:t>
            </a:r>
            <a:r>
              <a:rPr lang="en-US" altLang="zh-CN" sz="2000" dirty="0" err="1">
                <a:solidFill>
                  <a:schemeClr val="accent3">
                    <a:lumMod val="75000"/>
                  </a:schemeClr>
                </a:solidFill>
              </a:rPr>
              <a:t>+,e</a:t>
            </a:r>
            <a:r>
              <a:rPr lang="en-US" altLang="zh-CN" sz="2000" dirty="0">
                <a:solidFill>
                  <a:schemeClr val="accent3">
                    <a:lumMod val="75000"/>
                  </a:schemeClr>
                </a:solidFill>
              </a:rPr>
              <a:t>-</a:t>
            </a:r>
            <a:r>
              <a:rPr lang="en-US" altLang="zh-CN" sz="2000" dirty="0" smtClean="0">
                <a:solidFill>
                  <a:schemeClr val="accent3">
                    <a:lumMod val="75000"/>
                  </a:schemeClr>
                </a:solidFill>
              </a:rPr>
              <a:t>)</a:t>
            </a:r>
          </a:p>
          <a:p>
            <a:pPr marL="342900" indent="-342900">
              <a:buFont typeface="+mj-ea"/>
              <a:buAutoNum type="circleNumDbPlain"/>
            </a:pPr>
            <a:r>
              <a:rPr lang="en-US" altLang="zh-CN" sz="2000" dirty="0">
                <a:solidFill>
                  <a:schemeClr val="accent3">
                    <a:lumMod val="75000"/>
                  </a:schemeClr>
                </a:solidFill>
              </a:rPr>
              <a:t>Collider off-axis injection system (</a:t>
            </a:r>
            <a:r>
              <a:rPr lang="en-US" altLang="zh-CN" sz="2000" dirty="0" err="1">
                <a:solidFill>
                  <a:schemeClr val="accent3">
                    <a:lumMod val="75000"/>
                  </a:schemeClr>
                </a:solidFill>
              </a:rPr>
              <a:t>e+,e</a:t>
            </a:r>
            <a:r>
              <a:rPr lang="en-US" altLang="zh-CN" sz="2000" dirty="0">
                <a:solidFill>
                  <a:schemeClr val="accent3">
                    <a:lumMod val="75000"/>
                  </a:schemeClr>
                </a:solidFill>
              </a:rPr>
              <a:t>-)</a:t>
            </a:r>
          </a:p>
          <a:p>
            <a:pPr marL="342900" indent="-342900">
              <a:buFont typeface="+mj-ea"/>
              <a:buAutoNum type="circleNumDbPlain"/>
            </a:pPr>
            <a:r>
              <a:rPr lang="en-US" altLang="zh-CN" sz="2000" dirty="0">
                <a:solidFill>
                  <a:schemeClr val="accent3">
                    <a:lumMod val="75000"/>
                  </a:schemeClr>
                </a:solidFill>
              </a:rPr>
              <a:t>Booster </a:t>
            </a:r>
            <a:r>
              <a:rPr lang="en-US" altLang="zh-CN" sz="2000" dirty="0" smtClean="0">
                <a:solidFill>
                  <a:schemeClr val="accent3">
                    <a:lumMod val="75000"/>
                  </a:schemeClr>
                </a:solidFill>
              </a:rPr>
              <a:t>Extraction system2 </a:t>
            </a:r>
            <a:r>
              <a:rPr lang="en-US" altLang="zh-CN" sz="2000" dirty="0">
                <a:solidFill>
                  <a:schemeClr val="accent3">
                    <a:lumMod val="75000"/>
                  </a:schemeClr>
                </a:solidFill>
              </a:rPr>
              <a:t>(</a:t>
            </a:r>
            <a:r>
              <a:rPr lang="en-US" altLang="zh-CN" sz="2000" dirty="0" err="1">
                <a:solidFill>
                  <a:schemeClr val="accent3">
                    <a:lumMod val="75000"/>
                  </a:schemeClr>
                </a:solidFill>
              </a:rPr>
              <a:t>e+,e</a:t>
            </a:r>
            <a:r>
              <a:rPr lang="en-US" altLang="zh-CN" sz="2000" dirty="0">
                <a:solidFill>
                  <a:schemeClr val="accent3">
                    <a:lumMod val="75000"/>
                  </a:schemeClr>
                </a:solidFill>
              </a:rPr>
              <a:t>-</a:t>
            </a:r>
            <a:r>
              <a:rPr lang="en-US" altLang="zh-CN" sz="2000" dirty="0" smtClean="0">
                <a:solidFill>
                  <a:schemeClr val="accent3">
                    <a:lumMod val="75000"/>
                  </a:schemeClr>
                </a:solidFill>
              </a:rPr>
              <a:t>)</a:t>
            </a:r>
          </a:p>
          <a:p>
            <a:pPr marL="342900" indent="-342900">
              <a:buFont typeface="+mj-ea"/>
              <a:buAutoNum type="circleNumDbPlain"/>
            </a:pPr>
            <a:r>
              <a:rPr lang="en-US" altLang="zh-CN" sz="2000" dirty="0" smtClean="0">
                <a:solidFill>
                  <a:schemeClr val="accent3">
                    <a:lumMod val="75000"/>
                  </a:schemeClr>
                </a:solidFill>
              </a:rPr>
              <a:t>Booster HE injection system (</a:t>
            </a:r>
            <a:r>
              <a:rPr lang="en-US" altLang="zh-CN" sz="2000" dirty="0" err="1">
                <a:solidFill>
                  <a:schemeClr val="accent3">
                    <a:lumMod val="75000"/>
                  </a:schemeClr>
                </a:solidFill>
              </a:rPr>
              <a:t>e+,e</a:t>
            </a:r>
            <a:r>
              <a:rPr lang="en-US" altLang="zh-CN" sz="2000" dirty="0">
                <a:solidFill>
                  <a:schemeClr val="accent3">
                    <a:lumMod val="75000"/>
                  </a:schemeClr>
                </a:solidFill>
              </a:rPr>
              <a:t>-)</a:t>
            </a:r>
          </a:p>
          <a:p>
            <a:pPr marL="342900" indent="-342900">
              <a:buFont typeface="+mj-ea"/>
              <a:buAutoNum type="circleNumDbPlain"/>
            </a:pPr>
            <a:r>
              <a:rPr lang="en-US" altLang="zh-CN" sz="2000" dirty="0" smtClean="0">
                <a:solidFill>
                  <a:schemeClr val="accent3">
                    <a:lumMod val="75000"/>
                  </a:schemeClr>
                </a:solidFill>
              </a:rPr>
              <a:t>Collider swap out injection system (</a:t>
            </a:r>
            <a:r>
              <a:rPr lang="en-US" altLang="zh-CN" sz="2000" dirty="0" err="1">
                <a:solidFill>
                  <a:schemeClr val="accent3">
                    <a:lumMod val="75000"/>
                  </a:schemeClr>
                </a:solidFill>
              </a:rPr>
              <a:t>e+,e</a:t>
            </a:r>
            <a:r>
              <a:rPr lang="en-US" altLang="zh-CN" sz="2000" dirty="0">
                <a:solidFill>
                  <a:schemeClr val="accent3">
                    <a:lumMod val="75000"/>
                  </a:schemeClr>
                </a:solidFill>
              </a:rPr>
              <a:t>-</a:t>
            </a:r>
            <a:r>
              <a:rPr lang="en-US" altLang="zh-CN" sz="2000" dirty="0" smtClean="0">
                <a:solidFill>
                  <a:schemeClr val="accent3">
                    <a:lumMod val="75000"/>
                  </a:schemeClr>
                </a:solidFill>
              </a:rPr>
              <a:t>)</a:t>
            </a:r>
          </a:p>
          <a:p>
            <a:pPr marL="342900" indent="-342900">
              <a:buFont typeface="+mj-ea"/>
              <a:buAutoNum type="circleNumDbPlain"/>
            </a:pPr>
            <a:r>
              <a:rPr lang="en-US" altLang="zh-CN" sz="2000" dirty="0" smtClean="0">
                <a:solidFill>
                  <a:schemeClr val="accent3">
                    <a:lumMod val="75000"/>
                  </a:schemeClr>
                </a:solidFill>
              </a:rPr>
              <a:t>Collider swap out extraction system (</a:t>
            </a:r>
            <a:r>
              <a:rPr lang="en-US" altLang="zh-CN" sz="2000" dirty="0" err="1">
                <a:solidFill>
                  <a:schemeClr val="accent3">
                    <a:lumMod val="75000"/>
                  </a:schemeClr>
                </a:solidFill>
              </a:rPr>
              <a:t>e+,e</a:t>
            </a:r>
            <a:r>
              <a:rPr lang="en-US" altLang="zh-CN" sz="2000" dirty="0">
                <a:solidFill>
                  <a:schemeClr val="accent3">
                    <a:lumMod val="75000"/>
                  </a:schemeClr>
                </a:solidFill>
              </a:rPr>
              <a:t>-</a:t>
            </a:r>
            <a:r>
              <a:rPr lang="en-US" altLang="zh-CN" sz="2000" dirty="0" smtClean="0">
                <a:solidFill>
                  <a:schemeClr val="accent3">
                    <a:lumMod val="75000"/>
                  </a:schemeClr>
                </a:solidFill>
              </a:rPr>
              <a:t>)</a:t>
            </a:r>
          </a:p>
          <a:p>
            <a:pPr marL="342900" indent="-342900">
              <a:buFont typeface="+mj-ea"/>
              <a:buAutoNum type="circleNumDbPlain"/>
            </a:pPr>
            <a:r>
              <a:rPr lang="en-US" altLang="zh-CN" sz="2000" dirty="0" smtClean="0">
                <a:solidFill>
                  <a:schemeClr val="accent3">
                    <a:lumMod val="75000"/>
                  </a:schemeClr>
                </a:solidFill>
              </a:rPr>
              <a:t>Collider beam dump </a:t>
            </a:r>
            <a:r>
              <a:rPr lang="en-US" altLang="zh-CN" sz="2000" dirty="0">
                <a:solidFill>
                  <a:schemeClr val="accent3">
                    <a:lumMod val="75000"/>
                  </a:schemeClr>
                </a:solidFill>
              </a:rPr>
              <a:t>system(</a:t>
            </a:r>
            <a:r>
              <a:rPr lang="en-US" altLang="zh-CN" sz="2000" dirty="0" err="1">
                <a:solidFill>
                  <a:schemeClr val="accent3">
                    <a:lumMod val="75000"/>
                  </a:schemeClr>
                </a:solidFill>
              </a:rPr>
              <a:t>e+,e</a:t>
            </a:r>
            <a:r>
              <a:rPr lang="en-US" altLang="zh-CN" sz="2000" dirty="0">
                <a:solidFill>
                  <a:schemeClr val="accent3">
                    <a:lumMod val="75000"/>
                  </a:schemeClr>
                </a:solidFill>
              </a:rPr>
              <a:t>-)</a:t>
            </a:r>
            <a:endParaRPr lang="zh-CN" altLang="en-US" sz="2000" dirty="0">
              <a:solidFill>
                <a:schemeClr val="accent3">
                  <a:lumMod val="75000"/>
                </a:schemeClr>
              </a:solidFill>
            </a:endParaRPr>
          </a:p>
        </p:txBody>
      </p:sp>
      <p:sp>
        <p:nvSpPr>
          <p:cNvPr id="37" name="内容占位符 1"/>
          <p:cNvSpPr>
            <a:spLocks noGrp="1"/>
          </p:cNvSpPr>
          <p:nvPr>
            <p:ph idx="1"/>
          </p:nvPr>
        </p:nvSpPr>
        <p:spPr>
          <a:xfrm>
            <a:off x="611560" y="1052737"/>
            <a:ext cx="7992888" cy="742160"/>
          </a:xfrm>
        </p:spPr>
        <p:txBody>
          <a:bodyPr>
            <a:normAutofit fontScale="77500" lnSpcReduction="20000"/>
          </a:bodyPr>
          <a:lstStyle/>
          <a:p>
            <a:pPr marL="0" indent="0" algn="just">
              <a:buNone/>
            </a:pPr>
            <a:r>
              <a:rPr lang="en-US" altLang="zh-CN" dirty="0" smtClean="0"/>
              <a:t>    In </a:t>
            </a:r>
            <a:r>
              <a:rPr lang="en-US" altLang="zh-CN" dirty="0"/>
              <a:t>CEPC accelerator </a:t>
            </a:r>
            <a:r>
              <a:rPr lang="en-US" altLang="zh-CN" dirty="0" smtClean="0"/>
              <a:t>complex, there are 9 injection and extraction sub-systems, including:</a:t>
            </a:r>
            <a:endParaRPr lang="zh-CN" altLang="en-US" dirty="0"/>
          </a:p>
        </p:txBody>
      </p:sp>
      <p:sp>
        <p:nvSpPr>
          <p:cNvPr id="2" name="圆角矩形 1"/>
          <p:cNvSpPr/>
          <p:nvPr/>
        </p:nvSpPr>
        <p:spPr>
          <a:xfrm>
            <a:off x="1043608" y="2492896"/>
            <a:ext cx="4896544" cy="57606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40" name="圆角矩形 39"/>
          <p:cNvSpPr/>
          <p:nvPr/>
        </p:nvSpPr>
        <p:spPr>
          <a:xfrm>
            <a:off x="1050149" y="3117873"/>
            <a:ext cx="4890003" cy="1144457"/>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6" name="直接箭头连接符 5"/>
          <p:cNvCxnSpPr/>
          <p:nvPr/>
        </p:nvCxnSpPr>
        <p:spPr>
          <a:xfrm>
            <a:off x="5940152" y="3789040"/>
            <a:ext cx="40274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5940152" y="2780928"/>
            <a:ext cx="40274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269428" y="2580717"/>
            <a:ext cx="2726728" cy="923330"/>
          </a:xfrm>
          <a:prstGeom prst="rect">
            <a:avLst/>
          </a:prstGeom>
          <a:noFill/>
        </p:spPr>
        <p:txBody>
          <a:bodyPr wrap="square" rtlCol="0">
            <a:spAutoFit/>
          </a:bodyPr>
          <a:lstStyle/>
          <a:p>
            <a:r>
              <a:rPr lang="en-US" altLang="zh-CN" dirty="0" smtClean="0"/>
              <a:t>Off-axis injection</a:t>
            </a:r>
          </a:p>
          <a:p>
            <a:r>
              <a:rPr lang="en-US" altLang="zh-CN" dirty="0" smtClean="0"/>
              <a:t>(in W and </a:t>
            </a:r>
            <a:r>
              <a:rPr lang="en-US" altLang="zh-CN" dirty="0"/>
              <a:t>Z</a:t>
            </a:r>
            <a:r>
              <a:rPr lang="en-US" altLang="zh-CN" dirty="0" smtClean="0"/>
              <a:t> </a:t>
            </a:r>
            <a:r>
              <a:rPr lang="en-US" altLang="zh-CN" dirty="0"/>
              <a:t>mode)</a:t>
            </a:r>
            <a:endParaRPr lang="zh-CN" altLang="en-US" dirty="0"/>
          </a:p>
          <a:p>
            <a:endParaRPr lang="zh-CN" altLang="en-US" dirty="0"/>
          </a:p>
        </p:txBody>
      </p:sp>
      <p:sp>
        <p:nvSpPr>
          <p:cNvPr id="46" name="文本框 45"/>
          <p:cNvSpPr txBox="1"/>
          <p:nvPr/>
        </p:nvSpPr>
        <p:spPr>
          <a:xfrm>
            <a:off x="6259852" y="3610454"/>
            <a:ext cx="2416604" cy="646331"/>
          </a:xfrm>
          <a:prstGeom prst="rect">
            <a:avLst/>
          </a:prstGeom>
          <a:noFill/>
        </p:spPr>
        <p:txBody>
          <a:bodyPr wrap="square" rtlCol="0">
            <a:spAutoFit/>
          </a:bodyPr>
          <a:lstStyle/>
          <a:p>
            <a:r>
              <a:rPr lang="en-US" altLang="zh-CN" dirty="0" smtClean="0"/>
              <a:t>On-axis injection </a:t>
            </a:r>
          </a:p>
          <a:p>
            <a:r>
              <a:rPr lang="en-US" altLang="zh-CN" dirty="0" smtClean="0"/>
              <a:t>(only in Higgs mode)</a:t>
            </a:r>
            <a:endParaRPr lang="zh-CN" altLang="en-US" dirty="0"/>
          </a:p>
        </p:txBody>
      </p:sp>
      <p:grpSp>
        <p:nvGrpSpPr>
          <p:cNvPr id="76" name="组合 75"/>
          <p:cNvGrpSpPr/>
          <p:nvPr/>
        </p:nvGrpSpPr>
        <p:grpSpPr>
          <a:xfrm>
            <a:off x="932288" y="4605937"/>
            <a:ext cx="7170214" cy="1655567"/>
            <a:chOff x="932288" y="4605937"/>
            <a:chExt cx="7170214" cy="1655567"/>
          </a:xfrm>
        </p:grpSpPr>
        <p:cxnSp>
          <p:nvCxnSpPr>
            <p:cNvPr id="12" name="直接箭头连接符 11"/>
            <p:cNvCxnSpPr/>
            <p:nvPr/>
          </p:nvCxnSpPr>
          <p:spPr>
            <a:xfrm>
              <a:off x="932288" y="5587607"/>
              <a:ext cx="391103" cy="1"/>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1457010" y="5333893"/>
              <a:ext cx="148356" cy="30066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585070" y="4900066"/>
              <a:ext cx="1410866" cy="1347787"/>
            </a:xfrm>
            <a:prstGeom prst="ellipse">
              <a:avLst/>
            </a:prstGeom>
            <a:noFill/>
            <a:ln w="28575">
              <a:solidFill>
                <a:srgbClr val="0FC8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p:cNvCxnSpPr/>
            <p:nvPr/>
          </p:nvCxnSpPr>
          <p:spPr>
            <a:xfrm>
              <a:off x="1737238" y="5587607"/>
              <a:ext cx="535048" cy="1"/>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4788024" y="4860705"/>
              <a:ext cx="1410866" cy="1347787"/>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4788024" y="4913717"/>
              <a:ext cx="1410866" cy="13477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a:stCxn id="16" idx="0"/>
              <a:endCxn id="18" idx="0"/>
            </p:cNvCxnSpPr>
            <p:nvPr/>
          </p:nvCxnSpPr>
          <p:spPr>
            <a:xfrm flipV="1">
              <a:off x="3290503" y="4860705"/>
              <a:ext cx="2202954" cy="3936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688918" y="5174740"/>
              <a:ext cx="677021" cy="338554"/>
            </a:xfrm>
            <a:prstGeom prst="rect">
              <a:avLst/>
            </a:prstGeom>
            <a:noFill/>
          </p:spPr>
          <p:txBody>
            <a:bodyPr wrap="square" rtlCol="0">
              <a:spAutoFit/>
            </a:bodyPr>
            <a:lstStyle/>
            <a:p>
              <a:r>
                <a:rPr lang="en-US" altLang="zh-CN" sz="1600" dirty="0" err="1" smtClean="0"/>
                <a:t>Linac</a:t>
              </a:r>
              <a:endParaRPr lang="zh-CN" altLang="en-US" sz="1600" dirty="0"/>
            </a:p>
          </p:txBody>
        </p:sp>
        <p:sp>
          <p:nvSpPr>
            <p:cNvPr id="24" name="文本框 23"/>
            <p:cNvSpPr txBox="1"/>
            <p:nvPr/>
          </p:nvSpPr>
          <p:spPr>
            <a:xfrm>
              <a:off x="1100363" y="5638959"/>
              <a:ext cx="677021" cy="338554"/>
            </a:xfrm>
            <a:prstGeom prst="rect">
              <a:avLst/>
            </a:prstGeom>
            <a:noFill/>
          </p:spPr>
          <p:txBody>
            <a:bodyPr wrap="square" rtlCol="0">
              <a:spAutoFit/>
            </a:bodyPr>
            <a:lstStyle/>
            <a:p>
              <a:r>
                <a:rPr lang="en-US" altLang="zh-CN" sz="1600" dirty="0" smtClean="0"/>
                <a:t>DR</a:t>
              </a:r>
              <a:endParaRPr lang="zh-CN" altLang="en-US" sz="1600" dirty="0"/>
            </a:p>
          </p:txBody>
        </p:sp>
        <p:sp>
          <p:nvSpPr>
            <p:cNvPr id="25" name="文本框 24"/>
            <p:cNvSpPr txBox="1"/>
            <p:nvPr/>
          </p:nvSpPr>
          <p:spPr>
            <a:xfrm>
              <a:off x="2893057" y="5299577"/>
              <a:ext cx="922696" cy="338554"/>
            </a:xfrm>
            <a:prstGeom prst="rect">
              <a:avLst/>
            </a:prstGeom>
            <a:noFill/>
          </p:spPr>
          <p:txBody>
            <a:bodyPr wrap="square" rtlCol="0">
              <a:spAutoFit/>
            </a:bodyPr>
            <a:lstStyle/>
            <a:p>
              <a:r>
                <a:rPr lang="en-US" altLang="zh-CN" sz="1600" dirty="0"/>
                <a:t>B</a:t>
              </a:r>
              <a:r>
                <a:rPr lang="en-US" altLang="zh-CN" sz="1600" dirty="0" smtClean="0"/>
                <a:t>ooster</a:t>
              </a:r>
              <a:endParaRPr lang="zh-CN" altLang="en-US" sz="1600" dirty="0"/>
            </a:p>
          </p:txBody>
        </p:sp>
        <p:sp>
          <p:nvSpPr>
            <p:cNvPr id="26" name="文本框 25"/>
            <p:cNvSpPr txBox="1"/>
            <p:nvPr/>
          </p:nvSpPr>
          <p:spPr>
            <a:xfrm>
              <a:off x="5118770" y="5299577"/>
              <a:ext cx="922696" cy="338554"/>
            </a:xfrm>
            <a:prstGeom prst="rect">
              <a:avLst/>
            </a:prstGeom>
            <a:noFill/>
          </p:spPr>
          <p:txBody>
            <a:bodyPr wrap="square" rtlCol="0">
              <a:spAutoFit/>
            </a:bodyPr>
            <a:lstStyle/>
            <a:p>
              <a:r>
                <a:rPr lang="en-US" altLang="zh-CN" sz="1600" dirty="0"/>
                <a:t>C</a:t>
              </a:r>
              <a:r>
                <a:rPr lang="en-US" altLang="zh-CN" sz="1600" dirty="0" smtClean="0"/>
                <a:t>ollider</a:t>
              </a:r>
              <a:endParaRPr lang="zh-CN" altLang="en-US" sz="1600" dirty="0"/>
            </a:p>
          </p:txBody>
        </p:sp>
        <p:sp>
          <p:nvSpPr>
            <p:cNvPr id="30" name="文本框 29"/>
            <p:cNvSpPr txBox="1"/>
            <p:nvPr/>
          </p:nvSpPr>
          <p:spPr>
            <a:xfrm>
              <a:off x="5118770" y="5515601"/>
              <a:ext cx="858419" cy="338554"/>
            </a:xfrm>
            <a:prstGeom prst="rect">
              <a:avLst/>
            </a:prstGeom>
            <a:noFill/>
          </p:spPr>
          <p:txBody>
            <a:bodyPr wrap="square" rtlCol="0">
              <a:spAutoFit/>
            </a:bodyPr>
            <a:lstStyle/>
            <a:p>
              <a:r>
                <a:rPr lang="en-US" altLang="zh-CN" sz="1600" dirty="0" smtClean="0"/>
                <a:t>120GeV</a:t>
              </a:r>
              <a:endParaRPr lang="zh-CN" altLang="en-US" sz="1600" dirty="0"/>
            </a:p>
          </p:txBody>
        </p:sp>
        <p:sp>
          <p:nvSpPr>
            <p:cNvPr id="31" name="文本框 30"/>
            <p:cNvSpPr txBox="1"/>
            <p:nvPr/>
          </p:nvSpPr>
          <p:spPr>
            <a:xfrm>
              <a:off x="1363677" y="5630523"/>
              <a:ext cx="858419" cy="338554"/>
            </a:xfrm>
            <a:prstGeom prst="rect">
              <a:avLst/>
            </a:prstGeom>
            <a:noFill/>
          </p:spPr>
          <p:txBody>
            <a:bodyPr wrap="square" rtlCol="0">
              <a:spAutoFit/>
            </a:bodyPr>
            <a:lstStyle/>
            <a:p>
              <a:r>
                <a:rPr lang="en-US" altLang="zh-CN" sz="1600" dirty="0" smtClean="0"/>
                <a:t>1.1GeV</a:t>
              </a:r>
              <a:endParaRPr lang="zh-CN" altLang="en-US" sz="1600" dirty="0"/>
            </a:p>
          </p:txBody>
        </p:sp>
        <p:sp>
          <p:nvSpPr>
            <p:cNvPr id="45" name="文本框 44"/>
            <p:cNvSpPr txBox="1"/>
            <p:nvPr/>
          </p:nvSpPr>
          <p:spPr>
            <a:xfrm>
              <a:off x="2769224" y="5515601"/>
              <a:ext cx="1378429" cy="338554"/>
            </a:xfrm>
            <a:prstGeom prst="rect">
              <a:avLst/>
            </a:prstGeom>
            <a:noFill/>
          </p:spPr>
          <p:txBody>
            <a:bodyPr wrap="square" rtlCol="0">
              <a:spAutoFit/>
            </a:bodyPr>
            <a:lstStyle/>
            <a:p>
              <a:r>
                <a:rPr lang="en-US" altLang="zh-CN" sz="1600" dirty="0" smtClean="0"/>
                <a:t>10~120GeV</a:t>
              </a:r>
              <a:endParaRPr lang="zh-CN" altLang="en-US" sz="1600" dirty="0"/>
            </a:p>
          </p:txBody>
        </p:sp>
        <p:cxnSp>
          <p:nvCxnSpPr>
            <p:cNvPr id="47" name="直接箭头连接符 46"/>
            <p:cNvCxnSpPr>
              <a:stCxn id="16" idx="4"/>
              <a:endCxn id="19" idx="4"/>
            </p:cNvCxnSpPr>
            <p:nvPr/>
          </p:nvCxnSpPr>
          <p:spPr>
            <a:xfrm>
              <a:off x="3290503" y="6247853"/>
              <a:ext cx="2202954" cy="136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a:off x="6198890" y="5492127"/>
              <a:ext cx="1021168"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a:off x="6221353" y="5587608"/>
              <a:ext cx="99870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圆角矩形 56"/>
            <p:cNvSpPr/>
            <p:nvPr/>
          </p:nvSpPr>
          <p:spPr>
            <a:xfrm>
              <a:off x="7242521" y="5313541"/>
              <a:ext cx="542386" cy="47879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7186912" y="5363015"/>
              <a:ext cx="915590" cy="338554"/>
            </a:xfrm>
            <a:prstGeom prst="rect">
              <a:avLst/>
            </a:prstGeom>
            <a:noFill/>
          </p:spPr>
          <p:txBody>
            <a:bodyPr wrap="square" rtlCol="0">
              <a:spAutoFit/>
            </a:bodyPr>
            <a:lstStyle/>
            <a:p>
              <a:r>
                <a:rPr lang="en-US" altLang="zh-CN" sz="1600" dirty="0" smtClean="0"/>
                <a:t>dump</a:t>
              </a:r>
              <a:endParaRPr lang="zh-CN" altLang="en-US" sz="1600" dirty="0"/>
            </a:p>
          </p:txBody>
        </p:sp>
        <p:cxnSp>
          <p:nvCxnSpPr>
            <p:cNvPr id="71" name="直接箭头连接符 70"/>
            <p:cNvCxnSpPr/>
            <p:nvPr/>
          </p:nvCxnSpPr>
          <p:spPr>
            <a:xfrm flipH="1">
              <a:off x="3913756" y="5932384"/>
              <a:ext cx="95542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a:off x="3800384" y="6063852"/>
              <a:ext cx="1162555" cy="2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p:cNvCxnSpPr/>
            <p:nvPr/>
          </p:nvCxnSpPr>
          <p:spPr>
            <a:xfrm flipV="1">
              <a:off x="2278285" y="5313541"/>
              <a:ext cx="359067" cy="274067"/>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p:nvPr/>
          </p:nvCxnSpPr>
          <p:spPr>
            <a:xfrm>
              <a:off x="2289263" y="5600472"/>
              <a:ext cx="345627" cy="2479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9" name="文本框 98"/>
            <p:cNvSpPr txBox="1"/>
            <p:nvPr/>
          </p:nvSpPr>
          <p:spPr>
            <a:xfrm>
              <a:off x="1359992" y="5038126"/>
              <a:ext cx="351067" cy="307777"/>
            </a:xfrm>
            <a:prstGeom prst="rect">
              <a:avLst/>
            </a:prstGeom>
            <a:noFill/>
          </p:spPr>
          <p:txBody>
            <a:bodyPr wrap="square" rtlCol="0">
              <a:spAutoFit/>
            </a:bodyPr>
            <a:lstStyle/>
            <a:p>
              <a:r>
                <a:rPr lang="zh-CN" altLang="en-US" sz="1400" dirty="0" smtClean="0"/>
                <a:t>①</a:t>
              </a:r>
              <a:endParaRPr lang="zh-CN" altLang="en-US" sz="1400" dirty="0"/>
            </a:p>
          </p:txBody>
        </p:sp>
        <p:sp>
          <p:nvSpPr>
            <p:cNvPr id="100" name="文本框 99"/>
            <p:cNvSpPr txBox="1"/>
            <p:nvPr/>
          </p:nvSpPr>
          <p:spPr>
            <a:xfrm>
              <a:off x="6228652" y="5224061"/>
              <a:ext cx="390453" cy="307777"/>
            </a:xfrm>
            <a:prstGeom prst="rect">
              <a:avLst/>
            </a:prstGeom>
            <a:noFill/>
          </p:spPr>
          <p:txBody>
            <a:bodyPr wrap="square" rtlCol="0">
              <a:spAutoFit/>
            </a:bodyPr>
            <a:lstStyle/>
            <a:p>
              <a:r>
                <a:rPr lang="zh-CN" altLang="en-US" sz="1400" dirty="0" smtClean="0"/>
                <a:t>⑨</a:t>
              </a:r>
              <a:endParaRPr lang="zh-CN" altLang="en-US" sz="1400" dirty="0"/>
            </a:p>
          </p:txBody>
        </p:sp>
        <p:sp>
          <p:nvSpPr>
            <p:cNvPr id="101" name="文本框 100"/>
            <p:cNvSpPr txBox="1"/>
            <p:nvPr/>
          </p:nvSpPr>
          <p:spPr>
            <a:xfrm>
              <a:off x="4963480" y="4605937"/>
              <a:ext cx="452083" cy="307777"/>
            </a:xfrm>
            <a:prstGeom prst="rect">
              <a:avLst/>
            </a:prstGeom>
            <a:noFill/>
          </p:spPr>
          <p:txBody>
            <a:bodyPr wrap="square" rtlCol="0">
              <a:spAutoFit/>
            </a:bodyPr>
            <a:lstStyle/>
            <a:p>
              <a:r>
                <a:rPr lang="zh-CN" altLang="en-US" sz="1400" dirty="0" smtClean="0"/>
                <a:t>④</a:t>
              </a:r>
              <a:endParaRPr lang="zh-CN" altLang="en-US" sz="1400" dirty="0"/>
            </a:p>
          </p:txBody>
        </p:sp>
        <p:sp>
          <p:nvSpPr>
            <p:cNvPr id="102" name="文本框 101"/>
            <p:cNvSpPr txBox="1"/>
            <p:nvPr/>
          </p:nvSpPr>
          <p:spPr>
            <a:xfrm>
              <a:off x="2340968" y="5031266"/>
              <a:ext cx="420217" cy="307777"/>
            </a:xfrm>
            <a:prstGeom prst="rect">
              <a:avLst/>
            </a:prstGeom>
            <a:noFill/>
          </p:spPr>
          <p:txBody>
            <a:bodyPr wrap="square" rtlCol="0">
              <a:spAutoFit/>
            </a:bodyPr>
            <a:lstStyle/>
            <a:p>
              <a:r>
                <a:rPr lang="zh-CN" altLang="en-US" sz="1400" dirty="0" smtClean="0"/>
                <a:t>②</a:t>
              </a:r>
              <a:endParaRPr lang="zh-CN" altLang="en-US" sz="1400" dirty="0"/>
            </a:p>
          </p:txBody>
        </p:sp>
        <p:sp>
          <p:nvSpPr>
            <p:cNvPr id="103" name="文本框 102"/>
            <p:cNvSpPr txBox="1"/>
            <p:nvPr/>
          </p:nvSpPr>
          <p:spPr>
            <a:xfrm>
              <a:off x="3936341" y="5169076"/>
              <a:ext cx="288194" cy="307777"/>
            </a:xfrm>
            <a:prstGeom prst="rect">
              <a:avLst/>
            </a:prstGeom>
            <a:noFill/>
          </p:spPr>
          <p:txBody>
            <a:bodyPr wrap="square" rtlCol="0">
              <a:spAutoFit/>
            </a:bodyPr>
            <a:lstStyle/>
            <a:p>
              <a:r>
                <a:rPr lang="zh-CN" altLang="en-US" sz="1400" dirty="0" smtClean="0"/>
                <a:t>⑥</a:t>
              </a:r>
              <a:endParaRPr lang="zh-CN" altLang="en-US" sz="1400" dirty="0"/>
            </a:p>
          </p:txBody>
        </p:sp>
        <p:cxnSp>
          <p:nvCxnSpPr>
            <p:cNvPr id="35" name="直接箭头连接符 34"/>
            <p:cNvCxnSpPr>
              <a:endCxn id="15" idx="2"/>
            </p:cNvCxnSpPr>
            <p:nvPr/>
          </p:nvCxnSpPr>
          <p:spPr>
            <a:xfrm flipV="1">
              <a:off x="1301241" y="5484226"/>
              <a:ext cx="155769" cy="10338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stCxn id="15" idx="6"/>
            </p:cNvCxnSpPr>
            <p:nvPr/>
          </p:nvCxnSpPr>
          <p:spPr>
            <a:xfrm>
              <a:off x="1605366" y="5484226"/>
              <a:ext cx="142690" cy="1162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327799" y="4631392"/>
              <a:ext cx="364202" cy="307777"/>
            </a:xfrm>
            <a:prstGeom prst="rect">
              <a:avLst/>
            </a:prstGeom>
          </p:spPr>
          <p:txBody>
            <a:bodyPr wrap="none">
              <a:spAutoFit/>
            </a:bodyPr>
            <a:lstStyle/>
            <a:p>
              <a:r>
                <a:rPr lang="zh-CN" altLang="en-US" sz="1400" dirty="0"/>
                <a:t>③</a:t>
              </a:r>
            </a:p>
          </p:txBody>
        </p:sp>
        <p:sp>
          <p:nvSpPr>
            <p:cNvPr id="8" name="矩形 7"/>
            <p:cNvSpPr/>
            <p:nvPr/>
          </p:nvSpPr>
          <p:spPr>
            <a:xfrm>
              <a:off x="4495170" y="5175472"/>
              <a:ext cx="364202" cy="307777"/>
            </a:xfrm>
            <a:prstGeom prst="rect">
              <a:avLst/>
            </a:prstGeom>
          </p:spPr>
          <p:txBody>
            <a:bodyPr wrap="none">
              <a:spAutoFit/>
            </a:bodyPr>
            <a:lstStyle/>
            <a:p>
              <a:r>
                <a:rPr lang="zh-CN" altLang="en-US" sz="1400" dirty="0" smtClean="0"/>
                <a:t>⑧</a:t>
              </a:r>
              <a:endParaRPr lang="zh-CN" altLang="en-US" sz="1400" dirty="0"/>
            </a:p>
          </p:txBody>
        </p:sp>
        <p:cxnSp>
          <p:nvCxnSpPr>
            <p:cNvPr id="81" name="直接箭头连接符 80"/>
            <p:cNvCxnSpPr/>
            <p:nvPr/>
          </p:nvCxnSpPr>
          <p:spPr>
            <a:xfrm flipH="1">
              <a:off x="3903950" y="5229200"/>
              <a:ext cx="955422"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a:off x="3777632" y="5084911"/>
              <a:ext cx="1162555" cy="273"/>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3" name="矩形 72"/>
            <p:cNvSpPr/>
            <p:nvPr/>
          </p:nvSpPr>
          <p:spPr>
            <a:xfrm>
              <a:off x="4485126" y="4836864"/>
              <a:ext cx="364202" cy="307777"/>
            </a:xfrm>
            <a:prstGeom prst="rect">
              <a:avLst/>
            </a:prstGeom>
          </p:spPr>
          <p:txBody>
            <a:bodyPr wrap="none">
              <a:spAutoFit/>
            </a:bodyPr>
            <a:lstStyle/>
            <a:p>
              <a:r>
                <a:rPr lang="zh-CN" altLang="en-US" sz="1400" dirty="0"/>
                <a:t>⑦</a:t>
              </a:r>
              <a:endParaRPr lang="en-US" altLang="zh-CN" sz="1400" dirty="0"/>
            </a:p>
          </p:txBody>
        </p:sp>
        <p:sp>
          <p:nvSpPr>
            <p:cNvPr id="75" name="矩形 74"/>
            <p:cNvSpPr/>
            <p:nvPr/>
          </p:nvSpPr>
          <p:spPr>
            <a:xfrm>
              <a:off x="3862167" y="4831036"/>
              <a:ext cx="302773" cy="307777"/>
            </a:xfrm>
            <a:prstGeom prst="rect">
              <a:avLst/>
            </a:prstGeom>
          </p:spPr>
          <p:txBody>
            <a:bodyPr wrap="square">
              <a:spAutoFit/>
            </a:bodyPr>
            <a:lstStyle/>
            <a:p>
              <a:r>
                <a:rPr lang="zh-CN" altLang="en-US" sz="1400" dirty="0" smtClean="0"/>
                <a:t>⑤</a:t>
              </a:r>
              <a:endParaRPr lang="en-US" altLang="zh-CN" sz="1400" dirty="0"/>
            </a:p>
          </p:txBody>
        </p:sp>
      </p:grpSp>
    </p:spTree>
    <p:extLst>
      <p:ext uri="{BB962C8B-B14F-4D97-AF65-F5344CB8AC3E}">
        <p14:creationId xmlns:p14="http://schemas.microsoft.com/office/powerpoint/2010/main" val="2029282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Main types of inj. &amp; ext. hardware</a:t>
            </a:r>
            <a:endParaRPr lang="zh-CN" altLang="en-US" dirty="0"/>
          </a:p>
        </p:txBody>
      </p:sp>
      <p:graphicFrame>
        <p:nvGraphicFramePr>
          <p:cNvPr id="5" name="表格 4"/>
          <p:cNvGraphicFramePr>
            <a:graphicFrameLocks noGrp="1"/>
          </p:cNvGraphicFramePr>
          <p:nvPr>
            <p:extLst>
              <p:ext uri="{D42A27DB-BD31-4B8C-83A1-F6EECF244321}">
                <p14:modId xmlns:p14="http://schemas.microsoft.com/office/powerpoint/2010/main" val="4052516352"/>
              </p:ext>
            </p:extLst>
          </p:nvPr>
        </p:nvGraphicFramePr>
        <p:xfrm>
          <a:off x="91578" y="1196752"/>
          <a:ext cx="8964489" cy="4739640"/>
        </p:xfrm>
        <a:graphic>
          <a:graphicData uri="http://schemas.openxmlformats.org/drawingml/2006/table">
            <a:tbl>
              <a:tblPr firstRow="1" bandRow="1">
                <a:tableStyleId>{5C22544A-7EE6-4342-B048-85BDC9FD1C3A}</a:tableStyleId>
              </a:tblPr>
              <a:tblGrid>
                <a:gridCol w="470351"/>
                <a:gridCol w="1655909"/>
                <a:gridCol w="1384832"/>
                <a:gridCol w="1621260"/>
                <a:gridCol w="1319748"/>
                <a:gridCol w="2512389"/>
              </a:tblGrid>
              <a:tr h="265147">
                <a:tc rowSpan="2">
                  <a:txBody>
                    <a:bodyPr/>
                    <a:lstStyle/>
                    <a:p>
                      <a:pPr algn="ctr">
                        <a:lnSpc>
                          <a:spcPts val="1400"/>
                        </a:lnSpc>
                      </a:pP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ts val="1400"/>
                        </a:lnSpc>
                      </a:pPr>
                      <a:r>
                        <a:rPr lang="en-US" altLang="zh-CN" sz="1600" dirty="0" smtClean="0"/>
                        <a:t>Sub-system</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400"/>
                        </a:lnSpc>
                      </a:pPr>
                      <a:r>
                        <a:rPr lang="en-US" altLang="zh-CN" sz="1600" dirty="0" smtClean="0"/>
                        <a:t>Kicker</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BAD2"/>
                    </a:solidFill>
                  </a:tcPr>
                </a:tc>
                <a:tc hMerge="1">
                  <a:txBody>
                    <a:bodyPr/>
                    <a:lstStyle/>
                    <a:p>
                      <a:pPr algn="ctr">
                        <a:lnSpc>
                          <a:spcPts val="1400"/>
                        </a:lnSpc>
                      </a:pPr>
                      <a:endParaRPr lang="zh-CN" altLang="en-US" sz="1600" dirty="0"/>
                    </a:p>
                  </a:txBody>
                  <a:tcPr anchor="ctr"/>
                </a:tc>
                <a:tc gridSpan="2">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dirty="0" smtClean="0"/>
                        <a:t>Septa</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lang="zh-CN" altLang="en-US" sz="1600" dirty="0" smtClean="0"/>
                    </a:p>
                  </a:txBody>
                  <a:tcPr anchor="ctr"/>
                </a:tc>
              </a:tr>
              <a:tr h="265147">
                <a:tc vMerge="1">
                  <a:txBody>
                    <a:bodyPr/>
                    <a:lstStyle/>
                    <a:p>
                      <a:pPr algn="ctr">
                        <a:lnSpc>
                          <a:spcPts val="1400"/>
                        </a:lnSpc>
                      </a:pPr>
                      <a:endParaRPr lang="zh-CN" altLang="en-US" sz="1600" dirty="0"/>
                    </a:p>
                  </a:txBody>
                  <a:tcPr anchor="ctr"/>
                </a:tc>
                <a:tc vMerge="1">
                  <a:txBody>
                    <a:bodyPr/>
                    <a:lstStyle/>
                    <a:p>
                      <a:pPr algn="ctr">
                        <a:lnSpc>
                          <a:spcPts val="1400"/>
                        </a:lnSpc>
                      </a:pPr>
                      <a:endParaRPr lang="zh-CN" altLang="en-US" sz="1600" dirty="0"/>
                    </a:p>
                  </a:txBody>
                  <a:tcPr anchor="ct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b="1" kern="1200" dirty="0" smtClean="0">
                          <a:solidFill>
                            <a:schemeClr val="lt1"/>
                          </a:solidFill>
                          <a:latin typeface="+mn-lt"/>
                          <a:ea typeface="+mn-ea"/>
                          <a:cs typeface="+mn-cs"/>
                        </a:rPr>
                        <a:t>Kicker Type</a:t>
                      </a:r>
                      <a:endParaRPr lang="zh-CN" altLang="en-US" sz="1600"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BAD2"/>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b="1" kern="1200" dirty="0" smtClean="0">
                          <a:solidFill>
                            <a:schemeClr val="lt1"/>
                          </a:solidFill>
                          <a:latin typeface="+mn-lt"/>
                          <a:ea typeface="+mn-ea"/>
                          <a:cs typeface="+mn-cs"/>
                        </a:rPr>
                        <a:t>Kicker waveform</a:t>
                      </a:r>
                      <a:endParaRPr lang="zh-CN" altLang="en-US" sz="1600"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BAD2"/>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b="1" kern="1200" dirty="0" smtClean="0">
                          <a:solidFill>
                            <a:schemeClr val="lt1"/>
                          </a:solidFill>
                          <a:latin typeface="+mn-lt"/>
                          <a:ea typeface="+mn-ea"/>
                          <a:cs typeface="+mn-cs"/>
                        </a:rPr>
                        <a:t>Septa Type</a:t>
                      </a:r>
                      <a:endParaRPr lang="zh-CN" altLang="en-US" sz="1600" b="1" kern="1200" dirty="0" smtClean="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BAD2"/>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b="1" kern="1200" dirty="0" smtClean="0">
                          <a:solidFill>
                            <a:schemeClr val="lt1"/>
                          </a:solidFill>
                          <a:latin typeface="+mn-lt"/>
                          <a:ea typeface="+mn-ea"/>
                          <a:cs typeface="+mn-cs"/>
                        </a:rPr>
                        <a:t> Stored beam pipe aperture /Thickness of septum</a:t>
                      </a:r>
                      <a:endParaRPr lang="zh-CN" altLang="en-US" sz="1600" b="1" kern="1200" dirty="0" smtClean="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BAD2"/>
                    </a:solidFill>
                  </a:tcPr>
                </a:tc>
              </a:tr>
              <a:tr h="369529">
                <a:tc>
                  <a:txBody>
                    <a:bodyPr/>
                    <a:lstStyle/>
                    <a:p>
                      <a:pPr algn="ctr">
                        <a:lnSpc>
                          <a:spcPts val="1400"/>
                        </a:lnSpc>
                      </a:pPr>
                      <a:r>
                        <a:rPr lang="en-US" altLang="zh-CN" sz="1600" dirty="0" smtClean="0"/>
                        <a:t>1</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nSpc>
                          <a:spcPts val="1400"/>
                        </a:lnSpc>
                      </a:pPr>
                      <a:r>
                        <a:rPr lang="en-US" altLang="zh-CN" sz="1600" dirty="0" smtClean="0"/>
                        <a:t>Damping ring inj./ext.</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nSpc>
                          <a:spcPts val="1400"/>
                        </a:lnSpc>
                      </a:pPr>
                      <a:r>
                        <a:rPr lang="en-US" altLang="zh-CN" sz="1600" dirty="0" smtClean="0">
                          <a:solidFill>
                            <a:srgbClr val="FF0000"/>
                          </a:solidFill>
                        </a:rPr>
                        <a:t>Slotted</a:t>
                      </a:r>
                      <a:r>
                        <a:rPr lang="en-US" altLang="zh-CN" sz="1600" baseline="0" dirty="0" smtClean="0">
                          <a:solidFill>
                            <a:srgbClr val="FF0000"/>
                          </a:solidFill>
                        </a:rPr>
                        <a:t>-pipe kicker</a:t>
                      </a:r>
                      <a:endParaRPr lang="zh-CN" altLang="en-US" sz="16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nSpc>
                          <a:spcPts val="1400"/>
                        </a:lnSpc>
                      </a:pPr>
                      <a:r>
                        <a:rPr lang="en-US" altLang="zh-CN" sz="1600" dirty="0" smtClean="0">
                          <a:solidFill>
                            <a:srgbClr val="FF0000"/>
                          </a:solidFill>
                        </a:rPr>
                        <a:t>Half-sine or trapezoid/250ns</a:t>
                      </a:r>
                      <a:endParaRPr lang="zh-CN" altLang="en-US" sz="16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nSpc>
                          <a:spcPts val="1400"/>
                        </a:lnSpc>
                      </a:pPr>
                      <a:r>
                        <a:rPr lang="en-US" altLang="zh-CN" sz="1600" dirty="0" smtClean="0">
                          <a:solidFill>
                            <a:srgbClr val="FF0000"/>
                          </a:solidFill>
                        </a:rPr>
                        <a:t>Horizontal</a:t>
                      </a:r>
                      <a:r>
                        <a:rPr lang="en-US" altLang="zh-CN" sz="1600" baseline="0" dirty="0" smtClean="0">
                          <a:solidFill>
                            <a:srgbClr val="FF0000"/>
                          </a:solidFill>
                        </a:rPr>
                        <a:t> in air </a:t>
                      </a:r>
                      <a:r>
                        <a:rPr lang="en-US" altLang="zh-CN" sz="1600" dirty="0" smtClean="0">
                          <a:solidFill>
                            <a:srgbClr val="FF0000"/>
                          </a:solidFill>
                        </a:rPr>
                        <a:t>LMS</a:t>
                      </a:r>
                      <a:endParaRPr lang="zh-CN" altLang="en-US" sz="16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gn="l">
                        <a:lnSpc>
                          <a:spcPts val="1400"/>
                        </a:lnSpc>
                      </a:pPr>
                      <a:r>
                        <a:rPr lang="az-Cyrl-AZ" altLang="zh-CN" sz="1600" dirty="0" smtClean="0">
                          <a:solidFill>
                            <a:srgbClr val="FF0000"/>
                          </a:solidFill>
                        </a:rPr>
                        <a:t>ф</a:t>
                      </a:r>
                      <a:r>
                        <a:rPr lang="en-US" altLang="zh-CN" sz="1600" dirty="0" smtClean="0">
                          <a:solidFill>
                            <a:srgbClr val="FF0000"/>
                          </a:solidFill>
                        </a:rPr>
                        <a:t>22/3.5mm</a:t>
                      </a:r>
                      <a:endParaRPr lang="zh-CN" altLang="en-US" sz="16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r>
              <a:tr h="369529">
                <a:tc>
                  <a:txBody>
                    <a:bodyPr/>
                    <a:lstStyle/>
                    <a:p>
                      <a:pPr algn="ctr">
                        <a:lnSpc>
                          <a:spcPts val="1400"/>
                        </a:lnSpc>
                      </a:pPr>
                      <a:r>
                        <a:rPr lang="en-US" altLang="zh-CN" sz="1600" dirty="0" smtClean="0"/>
                        <a:t>2</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a:lnSpc>
                          <a:spcPts val="1400"/>
                        </a:lnSpc>
                      </a:pPr>
                      <a:r>
                        <a:rPr lang="en-US" altLang="zh-CN" sz="1600" dirty="0" smtClean="0"/>
                        <a:t>Booster LE</a:t>
                      </a:r>
                      <a:r>
                        <a:rPr lang="en-US" altLang="zh-CN" sz="1600" baseline="0" dirty="0" smtClean="0"/>
                        <a:t> inj.</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a:lnSpc>
                          <a:spcPts val="1400"/>
                        </a:lnSpc>
                      </a:pPr>
                      <a:r>
                        <a:rPr lang="en-US" altLang="zh-CN" sz="1600" dirty="0" smtClean="0">
                          <a:solidFill>
                            <a:srgbClr val="FF0000"/>
                          </a:solidFill>
                        </a:rPr>
                        <a:t>Strip-line</a:t>
                      </a:r>
                      <a:r>
                        <a:rPr lang="en-US" altLang="zh-CN" sz="1600" baseline="0" dirty="0" smtClean="0">
                          <a:solidFill>
                            <a:srgbClr val="FF0000"/>
                          </a:solidFill>
                        </a:rPr>
                        <a:t> kicker</a:t>
                      </a:r>
                      <a:endParaRPr lang="zh-CN" altLang="en-US" sz="16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solidFill>
                            <a:srgbClr val="FF0000"/>
                          </a:solidFill>
                        </a:rPr>
                        <a:t>Half-sine/50ns</a:t>
                      </a:r>
                      <a:endParaRPr lang="zh-CN" altLang="en-US" sz="160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a:lnSpc>
                          <a:spcPts val="1400"/>
                        </a:lnSpc>
                      </a:pPr>
                      <a:r>
                        <a:rPr lang="en-US" altLang="zh-CN" sz="1600" dirty="0" smtClean="0"/>
                        <a:t>Horizontal in air</a:t>
                      </a:r>
                      <a:r>
                        <a:rPr lang="en-US" altLang="zh-CN" sz="1600" baseline="0" dirty="0" smtClean="0"/>
                        <a:t> </a:t>
                      </a:r>
                      <a:r>
                        <a:rPr lang="en-US" altLang="zh-CN" sz="1600" dirty="0" smtClean="0"/>
                        <a:t>LMS</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algn="l">
                        <a:lnSpc>
                          <a:spcPts val="1400"/>
                        </a:lnSpc>
                      </a:pPr>
                      <a:r>
                        <a:rPr lang="az-Cyrl-AZ" altLang="zh-CN" sz="1600" dirty="0" smtClean="0"/>
                        <a:t>ф</a:t>
                      </a:r>
                      <a:r>
                        <a:rPr lang="en-US" altLang="zh-CN" sz="1600" dirty="0" smtClean="0"/>
                        <a:t>55/5.5mm</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r>
              <a:tr h="369529">
                <a:tc>
                  <a:txBody>
                    <a:bodyPr/>
                    <a:lstStyle/>
                    <a:p>
                      <a:pPr algn="ctr">
                        <a:lnSpc>
                          <a:spcPts val="1400"/>
                        </a:lnSpc>
                      </a:pPr>
                      <a:r>
                        <a:rPr lang="en-US" altLang="zh-CN" sz="1600" dirty="0" smtClean="0"/>
                        <a:t>3</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nSpc>
                          <a:spcPts val="1400"/>
                        </a:lnSpc>
                      </a:pPr>
                      <a:r>
                        <a:rPr lang="en-US" altLang="zh-CN" sz="1600" dirty="0" smtClean="0"/>
                        <a:t>Booster</a:t>
                      </a:r>
                      <a:r>
                        <a:rPr lang="en-US" altLang="zh-CN" sz="1600" baseline="0" dirty="0" smtClean="0"/>
                        <a:t> ext. for CR off-axis inj.</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nSpc>
                          <a:spcPts val="1400"/>
                        </a:lnSpc>
                      </a:pPr>
                      <a:r>
                        <a:rPr lang="en-US" altLang="zh-CN" sz="1600" dirty="0" smtClean="0"/>
                        <a:t>Delay-line</a:t>
                      </a:r>
                      <a:r>
                        <a:rPr lang="zh-CN" altLang="en-US" sz="1600" dirty="0" smtClean="0"/>
                        <a:t> </a:t>
                      </a:r>
                      <a:r>
                        <a:rPr lang="en-US" altLang="zh-CN" sz="1600" dirty="0" smtClean="0"/>
                        <a:t>dipole kicker</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nSpc>
                          <a:spcPts val="1400"/>
                        </a:lnSpc>
                      </a:pPr>
                      <a:r>
                        <a:rPr lang="en-US" altLang="zh-CN" sz="1600" dirty="0" smtClean="0"/>
                        <a:t>Trapezoid </a:t>
                      </a:r>
                      <a:r>
                        <a:rPr lang="en-US" altLang="zh-CN" sz="1600" baseline="0" dirty="0" smtClean="0"/>
                        <a:t>/440-2420ns</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nSpc>
                          <a:spcPts val="1400"/>
                        </a:lnSpc>
                      </a:pPr>
                      <a:r>
                        <a:rPr lang="en-US" altLang="zh-CN" sz="1600" dirty="0" smtClean="0"/>
                        <a:t>Vertical in air LMS</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gn="l">
                        <a:lnSpc>
                          <a:spcPts val="1400"/>
                        </a:lnSpc>
                      </a:pPr>
                      <a:r>
                        <a:rPr lang="az-Cyrl-AZ" altLang="zh-CN" sz="1600" dirty="0" smtClean="0"/>
                        <a:t>Ф</a:t>
                      </a:r>
                      <a:r>
                        <a:rPr lang="en-US" altLang="zh-CN" sz="1600" dirty="0" smtClean="0"/>
                        <a:t>55/6mm</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r>
              <a:tr h="369529">
                <a:tc>
                  <a:txBody>
                    <a:bodyPr/>
                    <a:lstStyle/>
                    <a:p>
                      <a:pPr algn="ctr">
                        <a:lnSpc>
                          <a:spcPts val="1400"/>
                        </a:lnSpc>
                      </a:pPr>
                      <a:r>
                        <a:rPr lang="en-US" altLang="zh-CN" sz="1600" dirty="0" smtClean="0"/>
                        <a:t>4</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a:lnSpc>
                          <a:spcPts val="1400"/>
                        </a:lnSpc>
                      </a:pPr>
                      <a:r>
                        <a:rPr lang="en-US" altLang="zh-CN" sz="1600" dirty="0" smtClean="0"/>
                        <a:t>Collider off-axis</a:t>
                      </a:r>
                      <a:r>
                        <a:rPr lang="en-US" altLang="zh-CN" sz="1600" baseline="0" dirty="0" smtClean="0"/>
                        <a:t> inj.</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a:lnSpc>
                          <a:spcPts val="1400"/>
                        </a:lnSpc>
                      </a:pPr>
                      <a:r>
                        <a:rPr lang="en-US" altLang="zh-CN" sz="1600" dirty="0" smtClean="0"/>
                        <a:t>Delay-line </a:t>
                      </a:r>
                      <a:r>
                        <a:rPr lang="en-US" altLang="zh-CN" sz="1600" b="0" dirty="0" smtClean="0">
                          <a:solidFill>
                            <a:schemeClr val="tx1"/>
                          </a:solidFill>
                        </a:rPr>
                        <a:t>NLK</a:t>
                      </a:r>
                      <a:r>
                        <a:rPr lang="en-US" altLang="zh-CN" sz="1600" dirty="0" smtClean="0"/>
                        <a:t> kicker</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Trapezoid </a:t>
                      </a:r>
                      <a:r>
                        <a:rPr lang="en-US" altLang="zh-CN" sz="1600" baseline="0" dirty="0" smtClean="0"/>
                        <a:t>/440-2420ns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solidFill>
                            <a:srgbClr val="FF0000"/>
                          </a:solidFill>
                        </a:rPr>
                        <a:t>Vertical in vacuum</a:t>
                      </a:r>
                      <a:r>
                        <a:rPr lang="en-US" altLang="zh-CN" sz="1600" baseline="0" dirty="0" smtClean="0">
                          <a:solidFill>
                            <a:srgbClr val="FF0000"/>
                          </a:solidFill>
                        </a:rPr>
                        <a:t> </a:t>
                      </a:r>
                      <a:r>
                        <a:rPr lang="en-US" altLang="zh-CN" sz="1600" dirty="0" smtClean="0">
                          <a:solidFill>
                            <a:srgbClr val="FF0000"/>
                          </a:solidFill>
                        </a:rPr>
                        <a:t>LMS</a:t>
                      </a:r>
                      <a:endParaRPr lang="zh-CN" altLang="en-US" sz="160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solidFill>
                            <a:srgbClr val="FF0000"/>
                          </a:solidFill>
                        </a:rPr>
                        <a:t>Ф</a:t>
                      </a:r>
                      <a:r>
                        <a:rPr lang="en-US" altLang="zh-CN" sz="1600" kern="100" dirty="0" smtClean="0">
                          <a:solidFill>
                            <a:srgbClr val="FF0000"/>
                          </a:solidFill>
                          <a:effectLst/>
                          <a:latin typeface="Calibri" panose="020F0502020204030204" pitchFamily="34" charset="0"/>
                          <a:ea typeface="宋体" panose="02010600030101010101" pitchFamily="2" charset="-122"/>
                          <a:cs typeface="Times New Roman" panose="02020603050405020304" pitchFamily="18" charset="0"/>
                        </a:rPr>
                        <a:t>75</a:t>
                      </a:r>
                      <a:r>
                        <a:rPr lang="en-US" altLang="zh-CN" sz="1600" kern="100" dirty="0" smtClean="0">
                          <a:solidFill>
                            <a:srgbClr val="FF0000"/>
                          </a:solidFill>
                          <a:latin typeface="Calibri" panose="020F0502020204030204" pitchFamily="34" charset="0"/>
                          <a:ea typeface="宋体" panose="02010600030101010101" pitchFamily="2" charset="-122"/>
                          <a:cs typeface="Times New Roman" panose="02020603050405020304" pitchFamily="18" charset="0"/>
                        </a:rPr>
                        <a:t>x</a:t>
                      </a:r>
                      <a:r>
                        <a:rPr lang="en-US" altLang="zh-CN" sz="1600" kern="100" dirty="0" smtClean="0">
                          <a:solidFill>
                            <a:srgbClr val="FF0000"/>
                          </a:solidFill>
                          <a:effectLst/>
                          <a:latin typeface="Calibri" panose="020F0502020204030204" pitchFamily="34" charset="0"/>
                          <a:ea typeface="宋体" panose="02010600030101010101" pitchFamily="2" charset="-122"/>
                          <a:cs typeface="Times New Roman" panose="02020603050405020304" pitchFamily="18" charset="0"/>
                        </a:rPr>
                        <a:t>56</a:t>
                      </a:r>
                      <a:r>
                        <a:rPr lang="en-US" altLang="zh-CN" sz="1600" dirty="0" smtClean="0">
                          <a:solidFill>
                            <a:srgbClr val="FF0000"/>
                          </a:solidFill>
                        </a:rPr>
                        <a:t>/2mm</a:t>
                      </a:r>
                      <a:endParaRPr lang="zh-CN" altLang="en-US" sz="1600" dirty="0" smtClean="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r>
              <a:tr h="36952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dirty="0" smtClean="0"/>
                        <a:t>5</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Booster</a:t>
                      </a:r>
                      <a:r>
                        <a:rPr lang="en-US" altLang="zh-CN" sz="1600" baseline="0" dirty="0" smtClean="0"/>
                        <a:t> ext. for CR on-axis inj.</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a:lnSpc>
                          <a:spcPts val="1400"/>
                        </a:lnSpc>
                      </a:pPr>
                      <a:r>
                        <a:rPr lang="en-US" altLang="zh-CN" sz="1600" dirty="0" smtClean="0"/>
                        <a:t>Ferrite core dipole kicker</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Half-sine/1360ns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in air LMS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dirty="0" smtClean="0"/>
                        <a:t>55/6mm</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r>
              <a:tr h="36952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6</a:t>
                      </a:r>
                      <a:endParaRPr lang="zh-CN" altLang="en-US" sz="1600" kern="120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7EE"/>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Booster HE inj. </a:t>
                      </a:r>
                      <a:r>
                        <a:rPr lang="en-US" altLang="zh-CN" sz="1600" baseline="0" dirty="0" smtClean="0"/>
                        <a:t>for CR on-axis inj.</a:t>
                      </a:r>
                      <a:endParaRPr lang="zh-CN" altLang="en-US" sz="1600" kern="120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r>
                        <a:rPr lang="en-US" altLang="zh-CN" sz="1600" dirty="0" smtClean="0"/>
                        <a:t>NLK or Pulsed </a:t>
                      </a:r>
                      <a:r>
                        <a:rPr lang="en-US" altLang="zh-CN" sz="1600" dirty="0" err="1" smtClean="0"/>
                        <a:t>sextupole</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Half-sine/0.333ms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in air</a:t>
                      </a:r>
                      <a:r>
                        <a:rPr lang="en-US" altLang="zh-CN" sz="1600" baseline="0" dirty="0" smtClean="0"/>
                        <a:t> </a:t>
                      </a:r>
                      <a:r>
                        <a:rPr lang="en-US" altLang="zh-CN" sz="1600" dirty="0" smtClean="0"/>
                        <a:t>LMS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dirty="0" smtClean="0"/>
                        <a:t>55/6mm</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952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7</a:t>
                      </a:r>
                      <a:endParaRPr lang="zh-CN" altLang="en-US" sz="1600" kern="120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Collider swap out inj. </a:t>
                      </a:r>
                      <a:endParaRPr lang="zh-CN" altLang="en-US" sz="1600" kern="120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Ferrite core dipole kicker</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Half-sine/1360ns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in air LMS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75</a:t>
                      </a:r>
                      <a:r>
                        <a:rPr lang="en-US" altLang="zh-CN" sz="1600" kern="100" dirty="0" smtClean="0">
                          <a:solidFill>
                            <a:schemeClr val="tx2"/>
                          </a:solidFill>
                          <a:latin typeface="Calibri" panose="020F0502020204030204" pitchFamily="34" charset="0"/>
                          <a:ea typeface="宋体" panose="02010600030101010101" pitchFamily="2" charset="-122"/>
                          <a:cs typeface="Times New Roman" panose="02020603050405020304" pitchFamily="18" charset="0"/>
                        </a:rPr>
                        <a:t>x</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56/</a:t>
                      </a:r>
                      <a:r>
                        <a:rPr lang="en-US" altLang="zh-CN" sz="1600" dirty="0" smtClean="0"/>
                        <a:t>6mm</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952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8</a:t>
                      </a:r>
                      <a:endParaRPr lang="zh-CN" altLang="en-US" sz="1600" kern="120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Collider swap out ext.</a:t>
                      </a:r>
                      <a:endParaRPr lang="zh-CN" altLang="en-US" sz="1600" kern="120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Ferrite core dipole kicker</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Half-sine/1360ns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in air LMS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75</a:t>
                      </a:r>
                      <a:r>
                        <a:rPr lang="en-US" altLang="zh-CN" sz="1600" kern="100" dirty="0" smtClean="0">
                          <a:solidFill>
                            <a:schemeClr val="tx2"/>
                          </a:solidFill>
                          <a:latin typeface="Calibri" panose="020F0502020204030204" pitchFamily="34" charset="0"/>
                          <a:ea typeface="宋体" panose="02010600030101010101" pitchFamily="2" charset="-122"/>
                          <a:cs typeface="Times New Roman" panose="02020603050405020304" pitchFamily="18" charset="0"/>
                        </a:rPr>
                        <a:t>x</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56/</a:t>
                      </a:r>
                      <a:r>
                        <a:rPr lang="en-US" altLang="zh-CN" sz="1600" dirty="0" smtClean="0"/>
                        <a:t>6mm</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952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9</a:t>
                      </a:r>
                      <a:endParaRPr lang="zh-CN" altLang="en-US" sz="1600" kern="120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3F7"/>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Collider beam dump </a:t>
                      </a:r>
                      <a:endParaRPr lang="zh-CN" altLang="en-US" sz="1600" kern="120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Delay-line</a:t>
                      </a:r>
                      <a:r>
                        <a:rPr lang="zh-CN" altLang="en-US" sz="1600" dirty="0" smtClean="0"/>
                        <a:t> </a:t>
                      </a:r>
                      <a:r>
                        <a:rPr lang="en-US" altLang="zh-CN" sz="1600" dirty="0" smtClean="0"/>
                        <a:t>dipole kicker</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Trapezoid </a:t>
                      </a:r>
                      <a:r>
                        <a:rPr lang="en-US" altLang="zh-CN" sz="1600" baseline="0" dirty="0" smtClean="0"/>
                        <a:t>/440-2420ns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altLang="zh-CN" sz="1600" dirty="0" smtClean="0"/>
                        <a:t>Vertical in air</a:t>
                      </a:r>
                      <a:r>
                        <a:rPr lang="en-US" altLang="zh-CN" sz="1600" baseline="0" dirty="0" smtClean="0"/>
                        <a:t> </a:t>
                      </a:r>
                      <a:r>
                        <a:rPr lang="en-US" altLang="zh-CN" sz="1600" dirty="0" smtClean="0"/>
                        <a:t>LMS</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az-Cyrl-AZ" altLang="zh-CN" sz="1600" dirty="0" smtClean="0"/>
                        <a:t>Ф</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75</a:t>
                      </a:r>
                      <a:r>
                        <a:rPr lang="en-US" altLang="zh-CN" sz="1600" kern="100" dirty="0" smtClean="0">
                          <a:solidFill>
                            <a:schemeClr val="tx2"/>
                          </a:solidFill>
                          <a:latin typeface="Calibri" panose="020F0502020204030204" pitchFamily="34" charset="0"/>
                          <a:ea typeface="宋体" panose="02010600030101010101" pitchFamily="2" charset="-122"/>
                          <a:cs typeface="Times New Roman" panose="02020603050405020304" pitchFamily="18" charset="0"/>
                        </a:rPr>
                        <a:t>x</a:t>
                      </a:r>
                      <a:r>
                        <a:rPr lang="en-US" altLang="zh-CN" sz="16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56/</a:t>
                      </a:r>
                      <a:r>
                        <a:rPr lang="en-US" altLang="zh-CN" sz="1600" dirty="0" smtClean="0"/>
                        <a:t>6mm</a:t>
                      </a:r>
                      <a:endParaRPr lang="zh-CN" alt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圆角矩形 1"/>
          <p:cNvSpPr/>
          <p:nvPr/>
        </p:nvSpPr>
        <p:spPr>
          <a:xfrm>
            <a:off x="2248890" y="1916832"/>
            <a:ext cx="2952328" cy="43204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5233058" y="1916832"/>
            <a:ext cx="2641328" cy="43204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5233058" y="3284984"/>
            <a:ext cx="2641328" cy="443063"/>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0" name="圆角矩形 9"/>
          <p:cNvSpPr/>
          <p:nvPr/>
        </p:nvSpPr>
        <p:spPr>
          <a:xfrm>
            <a:off x="2248890" y="2348880"/>
            <a:ext cx="2952328" cy="43204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2248890" y="2780928"/>
            <a:ext cx="2952328" cy="3155464"/>
          </a:xfrm>
          <a:prstGeom prst="roundRect">
            <a:avLst>
              <a:gd name="adj" fmla="val 5960"/>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17611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51520" y="1124744"/>
            <a:ext cx="8568952" cy="4990763"/>
          </a:xfrm>
        </p:spPr>
        <p:txBody>
          <a:bodyPr>
            <a:normAutofit fontScale="85000" lnSpcReduction="20000"/>
          </a:bodyPr>
          <a:lstStyle/>
          <a:p>
            <a:pPr marL="285750" indent="-285750" algn="just">
              <a:buFont typeface="Arial" panose="020B0604020202020204" pitchFamily="34" charset="0"/>
              <a:buChar char="•"/>
            </a:pPr>
            <a:r>
              <a:rPr lang="en-US" altLang="zh-CN" sz="2400" dirty="0"/>
              <a:t>One team is in charge of both HEPS and CEPC inj. &amp; ext. </a:t>
            </a:r>
            <a:r>
              <a:rPr lang="en-US" altLang="zh-CN" sz="2400" dirty="0" smtClean="0"/>
              <a:t>system. A part of  </a:t>
            </a:r>
            <a:r>
              <a:rPr lang="en-US" altLang="zh-CN" sz="2400" dirty="0"/>
              <a:t>hardware R&amp;D </a:t>
            </a:r>
            <a:r>
              <a:rPr lang="en-US" altLang="zh-CN" sz="2400" dirty="0" smtClean="0"/>
              <a:t>for 2 projects are overlapping. </a:t>
            </a:r>
            <a:r>
              <a:rPr lang="en-US" altLang="zh-CN" sz="2400" dirty="0"/>
              <a:t>HEPS project started on 29</a:t>
            </a:r>
            <a:r>
              <a:rPr lang="en-US" altLang="zh-CN" sz="2400" baseline="30000" dirty="0"/>
              <a:t>th</a:t>
            </a:r>
            <a:r>
              <a:rPr lang="en-US" altLang="zh-CN" sz="2400" dirty="0"/>
              <a:t> June, 2019. Some hardware prototypes are completed and some are in final assembling progress. These hardware R&amp;D experiences should be shared for CEPC</a:t>
            </a:r>
            <a:r>
              <a:rPr lang="en-US" altLang="zh-CN" sz="2400" dirty="0" smtClean="0"/>
              <a:t>.</a:t>
            </a:r>
          </a:p>
          <a:p>
            <a:pPr marL="285750" indent="-285750">
              <a:buFont typeface="Arial" panose="020B0604020202020204" pitchFamily="34" charset="0"/>
              <a:buChar char="•"/>
            </a:pPr>
            <a:r>
              <a:rPr lang="en-US" altLang="zh-CN" sz="2400" dirty="0" smtClean="0"/>
              <a:t>Hardware R&amp;D activities:</a:t>
            </a:r>
          </a:p>
          <a:p>
            <a:pPr marL="788670" lvl="1" indent="-285750">
              <a:buFont typeface="Arial" panose="020B0604020202020204" pitchFamily="34" charset="0"/>
              <a:buChar char="•"/>
            </a:pPr>
            <a:r>
              <a:rPr lang="en-US" altLang="zh-CN" sz="2000" dirty="0" err="1" smtClean="0"/>
              <a:t>Lambertson</a:t>
            </a:r>
            <a:r>
              <a:rPr lang="en-US" altLang="zh-CN" sz="2000" dirty="0" smtClean="0"/>
              <a:t> septa magnets</a:t>
            </a:r>
          </a:p>
          <a:p>
            <a:pPr marL="1245870" lvl="2" indent="-285750">
              <a:buFont typeface="Arial" panose="020B0604020202020204" pitchFamily="34" charset="0"/>
              <a:buChar char="•"/>
            </a:pPr>
            <a:r>
              <a:rPr lang="en-US" altLang="zh-CN" sz="1500" dirty="0" smtClean="0"/>
              <a:t>Outside vacuum magnet: Septum thickness ≥3.5 mm</a:t>
            </a:r>
          </a:p>
          <a:p>
            <a:pPr marL="1245870" lvl="2" indent="-285750">
              <a:buFont typeface="Arial" panose="020B0604020202020204" pitchFamily="34" charset="0"/>
              <a:buChar char="•"/>
            </a:pPr>
            <a:r>
              <a:rPr lang="en-US" altLang="zh-CN" sz="1500" dirty="0" smtClean="0"/>
              <a:t>Half in vacuum magnet: </a:t>
            </a:r>
            <a:r>
              <a:rPr lang="en-US" altLang="zh-CN" sz="1500" dirty="0"/>
              <a:t>Septum thickness </a:t>
            </a:r>
            <a:r>
              <a:rPr lang="en-US" altLang="zh-CN" sz="1500" dirty="0" smtClean="0"/>
              <a:t>=2 mm</a:t>
            </a:r>
          </a:p>
          <a:p>
            <a:pPr marL="788670" lvl="1" indent="-285750">
              <a:buFont typeface="Arial" panose="020B0604020202020204" pitchFamily="34" charset="0"/>
              <a:buChar char="•"/>
            </a:pPr>
            <a:r>
              <a:rPr lang="en-US" altLang="zh-CN" sz="2000" dirty="0"/>
              <a:t>Kicker </a:t>
            </a:r>
            <a:r>
              <a:rPr lang="en-US" altLang="zh-CN" sz="2000" dirty="0" smtClean="0"/>
              <a:t>systems</a:t>
            </a:r>
          </a:p>
          <a:p>
            <a:pPr marL="1245870" lvl="2" indent="-285750">
              <a:buFont typeface="Arial" panose="020B0604020202020204" pitchFamily="34" charset="0"/>
              <a:buChar char="•"/>
            </a:pPr>
            <a:r>
              <a:rPr lang="en-US" altLang="zh-CN" sz="1500" dirty="0" smtClean="0"/>
              <a:t>Strip-line kicker and super fast </a:t>
            </a:r>
            <a:r>
              <a:rPr lang="en-US" altLang="zh-CN" sz="1500" dirty="0" err="1" smtClean="0"/>
              <a:t>pulser</a:t>
            </a:r>
            <a:r>
              <a:rPr lang="zh-CN" altLang="en-US" sz="1500" dirty="0" smtClean="0"/>
              <a:t>（</a:t>
            </a:r>
            <a:r>
              <a:rPr lang="en-US" altLang="zh-CN" sz="1500" dirty="0" smtClean="0"/>
              <a:t>PW=10~50ns</a:t>
            </a:r>
            <a:r>
              <a:rPr lang="zh-CN" altLang="en-US" sz="1500" dirty="0" smtClean="0"/>
              <a:t>）</a:t>
            </a:r>
            <a:endParaRPr lang="en-US" altLang="zh-CN" sz="1500" dirty="0" smtClean="0"/>
          </a:p>
          <a:p>
            <a:pPr marL="1245870" lvl="2" indent="-285750">
              <a:buFont typeface="Arial" panose="020B0604020202020204" pitchFamily="34" charset="0"/>
              <a:buChar char="•"/>
            </a:pPr>
            <a:r>
              <a:rPr lang="en-US" altLang="zh-CN" sz="1500" dirty="0" smtClean="0"/>
              <a:t>Slotted-pipe kicker and fast </a:t>
            </a:r>
            <a:r>
              <a:rPr lang="en-US" altLang="zh-CN" sz="1500" dirty="0" err="1" smtClean="0"/>
              <a:t>pulser</a:t>
            </a:r>
            <a:r>
              <a:rPr lang="zh-CN" altLang="en-US" sz="1500" dirty="0" smtClean="0"/>
              <a:t>（</a:t>
            </a:r>
            <a:r>
              <a:rPr lang="en-US" altLang="zh-CN" sz="1500" dirty="0" smtClean="0"/>
              <a:t>PW=250~300ns</a:t>
            </a:r>
            <a:r>
              <a:rPr lang="zh-CN" altLang="en-US" sz="1500" dirty="0" smtClean="0"/>
              <a:t>）</a:t>
            </a:r>
            <a:endParaRPr lang="en-US" altLang="zh-CN" sz="1500" dirty="0" smtClean="0"/>
          </a:p>
          <a:p>
            <a:pPr marL="1245870" lvl="2" indent="-285750">
              <a:buFont typeface="Arial" panose="020B0604020202020204" pitchFamily="34" charset="0"/>
              <a:buChar char="•"/>
            </a:pPr>
            <a:r>
              <a:rPr lang="en-US" altLang="zh-CN" sz="1500" dirty="0" smtClean="0"/>
              <a:t>Ferrite core kicker </a:t>
            </a:r>
            <a:r>
              <a:rPr lang="zh-CN" altLang="en-US" sz="1500" dirty="0" smtClean="0"/>
              <a:t>（</a:t>
            </a:r>
            <a:r>
              <a:rPr lang="en-US" altLang="zh-CN" sz="1500" dirty="0" smtClean="0"/>
              <a:t>in-air with metallic coated ceramic vacuum chamber) and </a:t>
            </a:r>
            <a:r>
              <a:rPr lang="en-US" altLang="zh-CN" sz="1500" dirty="0" err="1" smtClean="0"/>
              <a:t>pusler</a:t>
            </a:r>
            <a:r>
              <a:rPr lang="en-US" altLang="zh-CN" sz="1500" dirty="0" smtClean="0"/>
              <a:t> </a:t>
            </a:r>
          </a:p>
          <a:p>
            <a:pPr marL="1703070" lvl="3" indent="-285750">
              <a:buFont typeface="Arial" panose="020B0604020202020204" pitchFamily="34" charset="0"/>
              <a:buChar char="•"/>
            </a:pPr>
            <a:r>
              <a:rPr lang="en-US" altLang="zh-CN" sz="1500" dirty="0" smtClean="0"/>
              <a:t>Lumped parameter dipole kicker</a:t>
            </a:r>
            <a:r>
              <a:rPr lang="zh-CN" altLang="en-US" sz="1500" dirty="0" smtClean="0"/>
              <a:t>（</a:t>
            </a:r>
            <a:r>
              <a:rPr lang="en-US" altLang="zh-CN" sz="1500" dirty="0" smtClean="0"/>
              <a:t>PW=1.36us half-sine</a:t>
            </a:r>
            <a:r>
              <a:rPr lang="zh-CN" altLang="en-US" sz="1500" dirty="0" smtClean="0"/>
              <a:t>）</a:t>
            </a:r>
            <a:endParaRPr lang="en-US" altLang="zh-CN" sz="1500" dirty="0" smtClean="0"/>
          </a:p>
          <a:p>
            <a:pPr marL="1703070" lvl="3" indent="-285750">
              <a:buFont typeface="Arial" panose="020B0604020202020204" pitchFamily="34" charset="0"/>
              <a:buChar char="•"/>
            </a:pPr>
            <a:r>
              <a:rPr lang="en-US" altLang="zh-CN" sz="1500" dirty="0" smtClean="0"/>
              <a:t>Distributed parameter (delay-line) dipole kicker</a:t>
            </a:r>
            <a:r>
              <a:rPr lang="zh-CN" altLang="en-US" sz="1500" dirty="0" smtClean="0"/>
              <a:t>（</a:t>
            </a:r>
            <a:r>
              <a:rPr lang="en-US" altLang="zh-CN" sz="1500" dirty="0" smtClean="0"/>
              <a:t> PW=440~2420ns</a:t>
            </a:r>
            <a:r>
              <a:rPr lang="zh-CN" altLang="en-US" sz="1500" dirty="0" smtClean="0"/>
              <a:t> </a:t>
            </a:r>
            <a:r>
              <a:rPr lang="en-US" altLang="zh-CN" sz="1500" dirty="0" smtClean="0"/>
              <a:t>trapezoid</a:t>
            </a:r>
            <a:r>
              <a:rPr lang="zh-CN" altLang="en-US" sz="1500" dirty="0" smtClean="0"/>
              <a:t>）</a:t>
            </a:r>
            <a:endParaRPr lang="en-US" altLang="zh-CN" sz="1500" dirty="0" smtClean="0"/>
          </a:p>
          <a:p>
            <a:pPr marL="1703070" lvl="3" indent="-285750">
              <a:buFont typeface="Arial" panose="020B0604020202020204" pitchFamily="34" charset="0"/>
              <a:buChar char="•"/>
            </a:pPr>
            <a:r>
              <a:rPr lang="en-US" altLang="zh-CN" sz="1500" dirty="0" smtClean="0"/>
              <a:t>Distributed parameter (delay-line) Nonlinear kicker</a:t>
            </a:r>
            <a:r>
              <a:rPr lang="zh-CN" altLang="en-US" sz="1500" dirty="0" smtClean="0"/>
              <a:t>（</a:t>
            </a:r>
            <a:r>
              <a:rPr lang="en-US" altLang="zh-CN" sz="1500" dirty="0" smtClean="0"/>
              <a:t> PW=440~2420ns</a:t>
            </a:r>
            <a:r>
              <a:rPr lang="zh-CN" altLang="en-US" sz="1500" dirty="0" smtClean="0"/>
              <a:t> </a:t>
            </a:r>
            <a:r>
              <a:rPr lang="en-US" altLang="zh-CN" sz="1500" dirty="0" smtClean="0"/>
              <a:t>trapezoid</a:t>
            </a:r>
            <a:r>
              <a:rPr lang="zh-CN" altLang="en-US" sz="1500" dirty="0" smtClean="0"/>
              <a:t>）</a:t>
            </a:r>
          </a:p>
        </p:txBody>
      </p:sp>
      <p:sp>
        <p:nvSpPr>
          <p:cNvPr id="3" name="标题 2"/>
          <p:cNvSpPr>
            <a:spLocks noGrp="1"/>
          </p:cNvSpPr>
          <p:nvPr>
            <p:ph type="title"/>
          </p:nvPr>
        </p:nvSpPr>
        <p:spPr/>
        <p:txBody>
          <a:bodyPr/>
          <a:lstStyle/>
          <a:p>
            <a:r>
              <a:rPr lang="en-US" altLang="zh-CN" dirty="0" smtClean="0"/>
              <a:t>Hardware R&amp;D plans</a:t>
            </a:r>
            <a:endParaRPr lang="zh-CN" altLang="en-US" dirty="0"/>
          </a:p>
        </p:txBody>
      </p:sp>
      <p:sp>
        <p:nvSpPr>
          <p:cNvPr id="4" name="矩形 3"/>
          <p:cNvSpPr/>
          <p:nvPr/>
        </p:nvSpPr>
        <p:spPr>
          <a:xfrm>
            <a:off x="1103712" y="2919760"/>
            <a:ext cx="4536504" cy="941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115616" y="3861048"/>
            <a:ext cx="4524600"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右大括号 5"/>
          <p:cNvSpPr/>
          <p:nvPr/>
        </p:nvSpPr>
        <p:spPr>
          <a:xfrm>
            <a:off x="5664024" y="3371807"/>
            <a:ext cx="576064" cy="1008112"/>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p:cNvSpPr txBox="1"/>
          <p:nvPr/>
        </p:nvSpPr>
        <p:spPr>
          <a:xfrm>
            <a:off x="6240088" y="3676381"/>
            <a:ext cx="1800200" cy="369332"/>
          </a:xfrm>
          <a:prstGeom prst="rect">
            <a:avLst/>
          </a:prstGeom>
          <a:noFill/>
        </p:spPr>
        <p:txBody>
          <a:bodyPr wrap="square" rtlCol="0">
            <a:spAutoFit/>
          </a:bodyPr>
          <a:lstStyle/>
          <a:p>
            <a:r>
              <a:rPr lang="en-US" altLang="zh-CN" dirty="0" smtClean="0"/>
              <a:t>Overlapping part</a:t>
            </a:r>
            <a:endParaRPr lang="zh-CN" altLang="en-US" dirty="0"/>
          </a:p>
        </p:txBody>
      </p:sp>
    </p:spTree>
    <p:extLst>
      <p:ext uri="{BB962C8B-B14F-4D97-AF65-F5344CB8AC3E}">
        <p14:creationId xmlns:p14="http://schemas.microsoft.com/office/powerpoint/2010/main" val="1219700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a:xfrm>
            <a:off x="0" y="1329892"/>
            <a:ext cx="7092280" cy="1912071"/>
          </a:xfrm>
        </p:spPr>
        <p:txBody>
          <a:bodyPr>
            <a:normAutofit/>
          </a:bodyPr>
          <a:lstStyle/>
          <a:p>
            <a:r>
              <a:rPr lang="en-US" altLang="zh-CN" dirty="0" err="1" smtClean="0"/>
              <a:t>Lambertson</a:t>
            </a:r>
            <a:r>
              <a:rPr lang="en-US" altLang="zh-CN" dirty="0" smtClean="0"/>
              <a:t> magnet</a:t>
            </a:r>
            <a:endParaRPr lang="zh-CN" altLang="en-US" dirty="0"/>
          </a:p>
        </p:txBody>
      </p:sp>
    </p:spTree>
    <p:extLst>
      <p:ext uri="{BB962C8B-B14F-4D97-AF65-F5344CB8AC3E}">
        <p14:creationId xmlns:p14="http://schemas.microsoft.com/office/powerpoint/2010/main" val="1262252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191880" y="105352"/>
            <a:ext cx="7863798" cy="663575"/>
          </a:xfrm>
        </p:spPr>
        <p:txBody>
          <a:bodyPr/>
          <a:lstStyle/>
          <a:p>
            <a:r>
              <a:rPr lang="en-US" altLang="zh-CN" sz="3200" dirty="0"/>
              <a:t>Typical </a:t>
            </a:r>
            <a:r>
              <a:rPr lang="en-US" altLang="zh-CN" sz="3200" dirty="0" smtClean="0"/>
              <a:t>requirements for CEPC LSM</a:t>
            </a:r>
            <a:endParaRPr lang="zh-CN" altLang="en-US" sz="3200" dirty="0"/>
          </a:p>
        </p:txBody>
      </p:sp>
      <p:graphicFrame>
        <p:nvGraphicFramePr>
          <p:cNvPr id="238" name="表格 237"/>
          <p:cNvGraphicFramePr>
            <a:graphicFrameLocks noGrp="1"/>
          </p:cNvGraphicFramePr>
          <p:nvPr>
            <p:extLst>
              <p:ext uri="{D42A27DB-BD31-4B8C-83A1-F6EECF244321}">
                <p14:modId xmlns:p14="http://schemas.microsoft.com/office/powerpoint/2010/main" val="2691601125"/>
              </p:ext>
            </p:extLst>
          </p:nvPr>
        </p:nvGraphicFramePr>
        <p:xfrm>
          <a:off x="159663" y="1340768"/>
          <a:ext cx="8516794" cy="3919252"/>
        </p:xfrm>
        <a:graphic>
          <a:graphicData uri="http://schemas.openxmlformats.org/drawingml/2006/table">
            <a:tbl>
              <a:tblPr firstRow="1" firstCol="1" bandRow="1">
                <a:tableStyleId>{0660B408-B3CF-4A94-85FC-2B1E0A45F4A2}</a:tableStyleId>
              </a:tblPr>
              <a:tblGrid>
                <a:gridCol w="3613130"/>
                <a:gridCol w="691169"/>
                <a:gridCol w="1404182"/>
                <a:gridCol w="1440160"/>
                <a:gridCol w="1368153"/>
              </a:tblGrid>
              <a:tr h="0">
                <a:tc>
                  <a:txBody>
                    <a:bodyPr/>
                    <a:lstStyle/>
                    <a:p>
                      <a:pPr indent="21590" algn="l">
                        <a:spcAft>
                          <a:spcPts val="0"/>
                        </a:spcAft>
                      </a:pPr>
                      <a:r>
                        <a:rPr lang="en-US" altLang="zh-CN" sz="1400" b="1" kern="100" dirty="0" smtClean="0">
                          <a:solidFill>
                            <a:schemeClr val="lt1"/>
                          </a:solidFill>
                          <a:effectLst/>
                          <a:latin typeface="+mj-lt"/>
                          <a:ea typeface="+mn-ea"/>
                        </a:rPr>
                        <a:t>Parameters</a:t>
                      </a:r>
                      <a:endParaRPr lang="zh-CN" sz="1400" b="1"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21590" algn="ctr" defTabSz="914400" rtl="0" eaLnBrk="1" latinLnBrk="0" hangingPunct="1">
                        <a:spcAft>
                          <a:spcPts val="0"/>
                        </a:spcAft>
                      </a:pPr>
                      <a:r>
                        <a:rPr lang="en-US" altLang="zh-CN" sz="1400" b="1" kern="100" dirty="0" smtClean="0">
                          <a:solidFill>
                            <a:schemeClr val="lt1"/>
                          </a:solidFill>
                          <a:effectLst/>
                          <a:latin typeface="+mj-lt"/>
                          <a:ea typeface="+mn-ea"/>
                          <a:cs typeface="+mn-cs"/>
                        </a:rPr>
                        <a:t>Unit</a:t>
                      </a:r>
                      <a:endParaRPr lang="zh-CN" sz="1400" b="1" kern="100" dirty="0">
                        <a:solidFill>
                          <a:schemeClr val="lt1"/>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smtClean="0">
                          <a:solidFill>
                            <a:schemeClr val="lt1"/>
                          </a:solidFill>
                          <a:latin typeface="+mn-lt"/>
                          <a:ea typeface="+mn-ea"/>
                          <a:cs typeface="+mn-cs"/>
                        </a:rPr>
                        <a:t>DR-LSM</a:t>
                      </a:r>
                      <a:endParaRPr lang="zh-CN" altLang="en-US" sz="1400" b="1" kern="1200" dirty="0" smtClean="0">
                        <a:solidFill>
                          <a:schemeClr val="lt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smtClean="0">
                          <a:solidFill>
                            <a:schemeClr val="lt1"/>
                          </a:solidFill>
                          <a:latin typeface="+mn-lt"/>
                          <a:ea typeface="+mn-ea"/>
                          <a:cs typeface="+mn-cs"/>
                        </a:rPr>
                        <a:t>BST-LEI-LSM</a:t>
                      </a:r>
                      <a:endParaRPr lang="zh-CN" altLang="en-US" sz="1400" b="1" kern="1200" dirty="0" smtClean="0">
                        <a:solidFill>
                          <a:schemeClr val="lt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smtClean="0">
                          <a:solidFill>
                            <a:schemeClr val="lt1"/>
                          </a:solidFill>
                          <a:latin typeface="+mn-lt"/>
                          <a:ea typeface="+mn-ea"/>
                          <a:cs typeface="+mn-cs"/>
                        </a:rPr>
                        <a:t>CR-LSM-2</a:t>
                      </a:r>
                      <a:endParaRPr lang="zh-CN" altLang="en-US" sz="1400" b="1" kern="1200" dirty="0" smtClean="0">
                        <a:solidFill>
                          <a:schemeClr val="lt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5195">
                <a:tc>
                  <a:txBody>
                    <a:bodyPr/>
                    <a:lstStyle/>
                    <a:p>
                      <a:pPr algn="just">
                        <a:spcAft>
                          <a:spcPts val="0"/>
                        </a:spcAft>
                      </a:pPr>
                      <a:r>
                        <a:rPr lang="en-US" altLang="zh-CN" sz="1400" b="0" kern="100" dirty="0" smtClean="0">
                          <a:solidFill>
                            <a:schemeClr val="dk1"/>
                          </a:solidFill>
                          <a:effectLst/>
                          <a:latin typeface="+mn-lt"/>
                          <a:ea typeface="+mn-ea"/>
                          <a:cs typeface="+mn-cs"/>
                        </a:rPr>
                        <a:t>Quantity</a:t>
                      </a:r>
                      <a:r>
                        <a:rPr lang="en-US" altLang="zh-CN" sz="1400" b="0" kern="100" baseline="0" dirty="0" smtClean="0">
                          <a:solidFill>
                            <a:schemeClr val="dk1"/>
                          </a:solidFill>
                          <a:effectLst/>
                          <a:latin typeface="+mn-lt"/>
                          <a:ea typeface="+mn-ea"/>
                          <a:cs typeface="+mn-cs"/>
                        </a:rPr>
                        <a:t> </a:t>
                      </a:r>
                      <a:endParaRPr lang="zh-CN" altLang="zh-CN" sz="1400" b="0" kern="1200" dirty="0">
                        <a:solidFill>
                          <a:srgbClr val="000000"/>
                        </a:solidFill>
                        <a:effectLst/>
                        <a:latin typeface="+mn-lt"/>
                        <a:ea typeface="Calibri Light" panose="020F03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smtClean="0">
                          <a:solidFill>
                            <a:schemeClr val="dk1"/>
                          </a:solidFill>
                          <a:effectLst/>
                          <a:latin typeface="+mj-lt"/>
                          <a:ea typeface="+mn-ea"/>
                          <a:cs typeface="+mn-cs"/>
                        </a:rPr>
                        <a:t>2</a:t>
                      </a:r>
                      <a:endParaRPr lang="zh-CN" altLang="en-US" sz="1400" b="0" kern="100" dirty="0" smtClean="0">
                        <a:solidFill>
                          <a:schemeClr val="dk1"/>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smtClean="0">
                          <a:solidFill>
                            <a:schemeClr val="dk1"/>
                          </a:solidFill>
                          <a:effectLst/>
                          <a:latin typeface="+mj-lt"/>
                          <a:ea typeface="+mn-ea"/>
                          <a:cs typeface="+mn-cs"/>
                        </a:rPr>
                        <a:t>2</a:t>
                      </a:r>
                      <a:endParaRPr lang="zh-CN" altLang="en-US" sz="1400" b="0" kern="100" dirty="0" smtClean="0">
                        <a:solidFill>
                          <a:schemeClr val="dk1"/>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smtClean="0">
                          <a:solidFill>
                            <a:schemeClr val="dk1"/>
                          </a:solidFill>
                          <a:effectLst/>
                          <a:latin typeface="+mj-lt"/>
                          <a:ea typeface="+mn-ea"/>
                          <a:cs typeface="+mn-cs"/>
                        </a:rPr>
                        <a:t>2×5</a:t>
                      </a:r>
                      <a:endParaRPr lang="zh-CN" altLang="en-US" sz="1400" b="0" kern="100" dirty="0" smtClean="0">
                        <a:solidFill>
                          <a:schemeClr val="dk1"/>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5195">
                <a:tc>
                  <a:txBody>
                    <a:bodyPr/>
                    <a:lstStyle/>
                    <a:p>
                      <a:pPr marR="95885" indent="21590" algn="l">
                        <a:spcAft>
                          <a:spcPts val="0"/>
                        </a:spcAft>
                      </a:pPr>
                      <a:r>
                        <a:rPr lang="en-US" altLang="zh-CN" sz="1400" b="0" kern="100" dirty="0" smtClean="0">
                          <a:solidFill>
                            <a:schemeClr val="tx1"/>
                          </a:solidFill>
                          <a:effectLst/>
                          <a:latin typeface="+mj-lt"/>
                          <a:ea typeface="仿宋_GB2312" panose="02010609030101010101" pitchFamily="49" charset="-122"/>
                        </a:rPr>
                        <a:t>Energy</a:t>
                      </a:r>
                      <a:endParaRPr lang="zh-CN" sz="1400" b="0" kern="100" dirty="0">
                        <a:solidFill>
                          <a:schemeClr val="tx1"/>
                        </a:solidFill>
                        <a:effectLst/>
                        <a:latin typeface="+mj-lt"/>
                        <a:ea typeface="仿宋_GB2312" panose="02010609030101010101" pitchFamily="49"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GeV</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1.1</a:t>
                      </a:r>
                      <a:endParaRPr lang="zh-CN" sz="1400" b="0" kern="100" dirty="0">
                        <a:solidFill>
                          <a:schemeClr val="tx1"/>
                        </a:solidFill>
                        <a:effectLst/>
                        <a:latin typeface="+mj-lt"/>
                        <a:ea typeface="仿宋_GB2312" panose="02010609030101010101" pitchFamily="49"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10</a:t>
                      </a:r>
                      <a:endParaRPr lang="zh-CN" sz="1400" b="0" kern="100" dirty="0">
                        <a:solidFill>
                          <a:schemeClr val="tx1"/>
                        </a:solidFill>
                        <a:effectLst/>
                        <a:latin typeface="+mj-lt"/>
                        <a:ea typeface="仿宋_GB2312" panose="02010609030101010101" pitchFamily="49"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120</a:t>
                      </a:r>
                      <a:endParaRPr lang="zh-CN" sz="1400" b="0" kern="100" dirty="0">
                        <a:solidFill>
                          <a:schemeClr val="tx1"/>
                        </a:solidFill>
                        <a:effectLst/>
                        <a:latin typeface="+mj-lt"/>
                        <a:ea typeface="仿宋_GB2312" panose="02010609030101010101" pitchFamily="49"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5195">
                <a:tc>
                  <a:txBody>
                    <a:bodyPr/>
                    <a:lstStyle/>
                    <a:p>
                      <a:pPr marR="95885" indent="21590" algn="l">
                        <a:spcAft>
                          <a:spcPts val="0"/>
                        </a:spcAft>
                      </a:pPr>
                      <a:r>
                        <a:rPr lang="en-US" altLang="zh-CN" sz="1400" b="0" kern="100" baseline="0" dirty="0" smtClean="0">
                          <a:effectLst/>
                          <a:latin typeface="+mj-lt"/>
                        </a:rPr>
                        <a:t>D</a:t>
                      </a:r>
                      <a:r>
                        <a:rPr lang="en-US" altLang="zh-CN" sz="1400" b="0" kern="100" dirty="0" smtClean="0">
                          <a:effectLst/>
                          <a:latin typeface="+mj-lt"/>
                        </a:rPr>
                        <a:t>eflection angle</a:t>
                      </a:r>
                      <a:r>
                        <a:rPr lang="zh-CN" sz="1400" b="0" kern="100" dirty="0" smtClean="0">
                          <a:effectLst/>
                          <a:latin typeface="+mj-lt"/>
                        </a:rPr>
                        <a:t> </a:t>
                      </a:r>
                      <a:endParaRPr lang="zh-CN" sz="1400" b="0" kern="100" dirty="0">
                        <a:solidFill>
                          <a:schemeClr val="tx1"/>
                        </a:solidFill>
                        <a:effectLst/>
                        <a:latin typeface="+mj-lt"/>
                        <a:ea typeface="仿宋_GB2312" panose="02010609030101010101" pitchFamily="49"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err="1" smtClean="0">
                          <a:effectLst/>
                          <a:latin typeface="+mj-lt"/>
                        </a:rPr>
                        <a:t>mrad</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dk1"/>
                          </a:solidFill>
                          <a:effectLst/>
                          <a:latin typeface="+mj-lt"/>
                          <a:ea typeface="+mn-ea"/>
                        </a:rPr>
                        <a:t>120</a:t>
                      </a:r>
                      <a:endParaRPr lang="zh-CN" sz="1400" b="0" kern="100" dirty="0">
                        <a:solidFill>
                          <a:schemeClr val="tx1"/>
                        </a:solidFill>
                        <a:effectLst/>
                        <a:latin typeface="+mj-lt"/>
                        <a:ea typeface="仿宋_GB2312" panose="02010609030101010101" pitchFamily="49"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dk1"/>
                          </a:solidFill>
                          <a:effectLst/>
                          <a:latin typeface="+mj-lt"/>
                          <a:ea typeface="+mn-ea"/>
                        </a:rPr>
                        <a:t>22</a:t>
                      </a:r>
                      <a:endParaRPr lang="zh-CN" sz="1400" b="0" kern="100" dirty="0">
                        <a:solidFill>
                          <a:schemeClr val="tx1"/>
                        </a:solidFill>
                        <a:effectLst/>
                        <a:latin typeface="+mj-lt"/>
                        <a:ea typeface="仿宋_GB2312" panose="02010609030101010101" pitchFamily="49"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0.35</a:t>
                      </a:r>
                      <a:endParaRPr lang="zh-CN" sz="1400" b="0" kern="100" dirty="0">
                        <a:solidFill>
                          <a:schemeClr val="tx1"/>
                        </a:solidFill>
                        <a:effectLst/>
                        <a:latin typeface="+mj-lt"/>
                        <a:ea typeface="仿宋_GB2312" panose="02010609030101010101" pitchFamily="49"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346">
                <a:tc>
                  <a:txBody>
                    <a:bodyPr/>
                    <a:lstStyle/>
                    <a:p>
                      <a:pPr marR="95885" indent="21590" algn="l">
                        <a:spcAft>
                          <a:spcPts val="0"/>
                        </a:spcAft>
                      </a:pPr>
                      <a:r>
                        <a:rPr lang="en-US" altLang="zh-CN" sz="1400" b="0" kern="100" dirty="0" smtClean="0">
                          <a:solidFill>
                            <a:schemeClr val="tx1"/>
                          </a:solidFill>
                          <a:effectLst/>
                          <a:latin typeface="+mj-lt"/>
                        </a:rPr>
                        <a:t>Insertion length</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rPr>
                        <a:t>m</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400" b="0" kern="100" dirty="0" smtClean="0">
                          <a:solidFill>
                            <a:schemeClr val="tx1"/>
                          </a:solidFill>
                          <a:effectLst/>
                          <a:latin typeface="+mj-lt"/>
                        </a:rPr>
                        <a:t>0.5</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400" b="0" kern="100" dirty="0" smtClean="0">
                          <a:solidFill>
                            <a:schemeClr val="tx1"/>
                          </a:solidFill>
                          <a:effectLst/>
                          <a:latin typeface="+mj-lt"/>
                        </a:rPr>
                        <a:t>0.8</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1.75</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1571">
                <a:tc>
                  <a:txBody>
                    <a:bodyPr/>
                    <a:lstStyle/>
                    <a:p>
                      <a:pPr marR="95885" indent="21590" algn="l">
                        <a:spcAft>
                          <a:spcPts val="0"/>
                        </a:spcAft>
                      </a:pPr>
                      <a:r>
                        <a:rPr lang="en-US" altLang="zh-CN" sz="1400" b="0" kern="100" dirty="0" smtClean="0">
                          <a:solidFill>
                            <a:schemeClr val="tx1"/>
                          </a:solidFill>
                          <a:effectLst/>
                          <a:latin typeface="+mj-lt"/>
                        </a:rPr>
                        <a:t>Magnetic field strength</a:t>
                      </a:r>
                      <a:r>
                        <a:rPr lang="en-US" altLang="zh-CN" sz="1400" b="0" kern="100" baseline="0" dirty="0" smtClean="0">
                          <a:solidFill>
                            <a:schemeClr val="tx1"/>
                          </a:solidFill>
                          <a:effectLst/>
                          <a:latin typeface="+mj-lt"/>
                        </a:rPr>
                        <a:t> </a:t>
                      </a:r>
                      <a:r>
                        <a:rPr lang="en-US" altLang="zh-CN" sz="1400" b="0" kern="100" dirty="0" smtClean="0">
                          <a:solidFill>
                            <a:schemeClr val="tx1"/>
                          </a:solidFill>
                          <a:effectLst/>
                          <a:latin typeface="+mj-lt"/>
                        </a:rPr>
                        <a:t>for injected/extracted</a:t>
                      </a:r>
                      <a:r>
                        <a:rPr lang="en-US" altLang="zh-CN" sz="1400" b="0" kern="100" baseline="0" dirty="0" smtClean="0">
                          <a:solidFill>
                            <a:schemeClr val="tx1"/>
                          </a:solidFill>
                          <a:effectLst/>
                          <a:latin typeface="+mj-lt"/>
                        </a:rPr>
                        <a:t> beam</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rPr>
                        <a:t>T</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mn-ea"/>
                        </a:rPr>
                        <a:t>0.883</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mn-ea"/>
                        </a:rPr>
                        <a:t>0.9175</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0.08</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1801">
                <a:tc>
                  <a:txBody>
                    <a:bodyPr/>
                    <a:lstStyle/>
                    <a:p>
                      <a:pPr marR="95885" indent="21590" algn="l">
                        <a:spcAft>
                          <a:spcPts val="0"/>
                        </a:spcAft>
                      </a:pPr>
                      <a:r>
                        <a:rPr lang="en-US" altLang="zh-CN" sz="1400" b="0" kern="100" dirty="0" smtClean="0">
                          <a:solidFill>
                            <a:srgbClr val="FF0000"/>
                          </a:solidFill>
                          <a:effectLst/>
                          <a:latin typeface="+mj-lt"/>
                        </a:rPr>
                        <a:t>Min.</a:t>
                      </a:r>
                      <a:r>
                        <a:rPr lang="en-US" altLang="zh-CN" sz="1400" b="0" kern="100" baseline="0" dirty="0" smtClean="0">
                          <a:solidFill>
                            <a:srgbClr val="FF0000"/>
                          </a:solidFill>
                          <a:effectLst/>
                          <a:latin typeface="+mj-lt"/>
                        </a:rPr>
                        <a:t> </a:t>
                      </a:r>
                      <a:r>
                        <a:rPr lang="en-US" altLang="zh-CN" sz="1400" b="0" kern="100" dirty="0" smtClean="0">
                          <a:solidFill>
                            <a:srgbClr val="FF0000"/>
                          </a:solidFill>
                          <a:effectLst/>
                          <a:latin typeface="+mj-lt"/>
                        </a:rPr>
                        <a:t>Septum thickness</a:t>
                      </a:r>
                      <a:r>
                        <a:rPr lang="zh-CN" sz="1400" b="0" kern="100" dirty="0" smtClean="0">
                          <a:solidFill>
                            <a:srgbClr val="FF0000"/>
                          </a:solidFill>
                          <a:effectLst/>
                          <a:latin typeface="+mj-lt"/>
                        </a:rPr>
                        <a:t>（</a:t>
                      </a:r>
                      <a:r>
                        <a:rPr lang="en-US" altLang="zh-CN" sz="1400" b="0" kern="100" dirty="0" smtClean="0">
                          <a:solidFill>
                            <a:srgbClr val="FF0000"/>
                          </a:solidFill>
                          <a:effectLst/>
                          <a:latin typeface="+mj-lt"/>
                        </a:rPr>
                        <a:t>including septum</a:t>
                      </a:r>
                      <a:r>
                        <a:rPr lang="en-US" altLang="zh-CN" sz="1400" b="0" kern="100" baseline="0" dirty="0" smtClean="0">
                          <a:solidFill>
                            <a:srgbClr val="FF0000"/>
                          </a:solidFill>
                          <a:effectLst/>
                          <a:latin typeface="+mj-lt"/>
                        </a:rPr>
                        <a:t> board, </a:t>
                      </a:r>
                      <a:r>
                        <a:rPr lang="en-US" altLang="zh-CN" sz="1400" b="0" kern="100" baseline="0" dirty="0" smtClean="0">
                          <a:solidFill>
                            <a:srgbClr val="FF0000"/>
                          </a:solidFill>
                          <a:effectLst/>
                          <a:latin typeface="+mn-lt"/>
                          <a:ea typeface="+mn-ea"/>
                          <a:cs typeface="+mn-cs"/>
                        </a:rPr>
                        <a:t>wall of</a:t>
                      </a:r>
                      <a:r>
                        <a:rPr lang="en-US" altLang="zh-CN" sz="1400" b="0" kern="100" baseline="0" dirty="0" smtClean="0">
                          <a:solidFill>
                            <a:srgbClr val="FF0000"/>
                          </a:solidFill>
                          <a:effectLst/>
                          <a:latin typeface="+mj-lt"/>
                        </a:rPr>
                        <a:t> beam pipes, installation gap)</a:t>
                      </a:r>
                      <a:endParaRPr lang="zh-CN" sz="1400" b="0" kern="100" dirty="0">
                        <a:solidFill>
                          <a:srgbClr val="FF0000"/>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rgbClr val="FF0000"/>
                          </a:solidFill>
                          <a:effectLst/>
                          <a:latin typeface="+mj-lt"/>
                        </a:rPr>
                        <a:t>mm</a:t>
                      </a:r>
                      <a:endParaRPr lang="zh-CN" sz="1400" b="0" kern="100" dirty="0">
                        <a:solidFill>
                          <a:srgbClr val="FF0000"/>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rgbClr val="FF0000"/>
                          </a:solidFill>
                          <a:effectLst/>
                          <a:latin typeface="+mj-lt"/>
                          <a:ea typeface="+mn-ea"/>
                        </a:rPr>
                        <a:t>3.5</a:t>
                      </a:r>
                      <a:endParaRPr lang="zh-CN" sz="1400" b="0" kern="100" dirty="0">
                        <a:solidFill>
                          <a:srgbClr val="FF0000"/>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rgbClr val="FF0000"/>
                          </a:solidFill>
                          <a:effectLst/>
                          <a:latin typeface="+mj-lt"/>
                          <a:ea typeface="+mn-ea"/>
                        </a:rPr>
                        <a:t>5.5</a:t>
                      </a:r>
                      <a:endParaRPr lang="zh-CN" sz="1400" b="0" kern="100" dirty="0">
                        <a:solidFill>
                          <a:srgbClr val="FF0000"/>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rgbClr val="FF0000"/>
                          </a:solidFill>
                          <a:effectLst/>
                          <a:latin typeface="+mj-lt"/>
                          <a:ea typeface="仿宋_GB2312" panose="02010609030101010101" pitchFamily="49" charset="-122"/>
                        </a:rPr>
                        <a:t>2</a:t>
                      </a:r>
                      <a:endParaRPr lang="zh-CN" sz="1400" b="0" kern="100" dirty="0">
                        <a:solidFill>
                          <a:srgbClr val="FF0000"/>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014">
                <a:tc>
                  <a:txBody>
                    <a:bodyPr/>
                    <a:lstStyle/>
                    <a:p>
                      <a:pPr marR="95885" indent="21590" algn="l">
                        <a:spcAft>
                          <a:spcPts val="0"/>
                        </a:spcAft>
                      </a:pPr>
                      <a:r>
                        <a:rPr lang="en-US" altLang="zh-CN" sz="1400" b="0" kern="100" dirty="0" smtClean="0">
                          <a:effectLst/>
                          <a:latin typeface="+mj-lt"/>
                        </a:rPr>
                        <a:t>Field uniformity</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dk1"/>
                          </a:solidFill>
                          <a:effectLst/>
                          <a:latin typeface="+mn-lt"/>
                          <a:ea typeface="+mn-ea"/>
                          <a:cs typeface="+mn-cs"/>
                        </a:rPr>
                        <a:t>&lt;±0.05%</a:t>
                      </a:r>
                      <a:endParaRPr lang="zh-CN" altLang="zh-CN" sz="1400" b="0" kern="100" dirty="0">
                        <a:solidFill>
                          <a:schemeClr val="tx1"/>
                        </a:solidFill>
                        <a:effectLst/>
                        <a:latin typeface="+mn-lt"/>
                        <a:ea typeface="仿宋_GB2312" panose="02010609030101010101" pitchFamily="49"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dk1"/>
                          </a:solidFill>
                          <a:effectLst/>
                          <a:latin typeface="+mn-lt"/>
                          <a:ea typeface="+mn-ea"/>
                          <a:cs typeface="+mn-cs"/>
                        </a:rPr>
                        <a:t>&lt;±0.02%</a:t>
                      </a:r>
                      <a:endParaRPr lang="zh-CN" altLang="zh-CN" sz="1400" b="0" kern="100" dirty="0">
                        <a:solidFill>
                          <a:schemeClr val="tx1"/>
                        </a:solidFill>
                        <a:effectLst/>
                        <a:latin typeface="+mn-lt"/>
                        <a:ea typeface="仿宋_GB2312" panose="02010609030101010101" pitchFamily="49"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smtClean="0">
                          <a:solidFill>
                            <a:schemeClr val="dk1"/>
                          </a:solidFill>
                          <a:effectLst/>
                          <a:latin typeface="+mn-lt"/>
                          <a:ea typeface="+mn-ea"/>
                          <a:cs typeface="+mn-cs"/>
                        </a:rPr>
                        <a:t>&lt;±0.05%</a:t>
                      </a:r>
                      <a:endParaRPr lang="zh-CN" altLang="zh-CN" sz="1400" b="0" kern="100" dirty="0" smtClean="0">
                        <a:solidFill>
                          <a:schemeClr val="tx1"/>
                        </a:solidFill>
                        <a:effectLst/>
                        <a:latin typeface="+mn-lt"/>
                        <a:ea typeface="仿宋_GB2312" panose="02010609030101010101" pitchFamily="49"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347">
                <a:tc>
                  <a:txBody>
                    <a:bodyPr/>
                    <a:lstStyle/>
                    <a:p>
                      <a:pPr marR="95885" indent="21590" algn="l">
                        <a:spcAft>
                          <a:spcPts val="0"/>
                        </a:spcAft>
                      </a:pPr>
                      <a:r>
                        <a:rPr lang="en-US" altLang="zh-CN" sz="1400" b="0" kern="100" dirty="0" smtClean="0">
                          <a:solidFill>
                            <a:schemeClr val="tx1"/>
                          </a:solidFill>
                          <a:effectLst/>
                          <a:latin typeface="+mj-lt"/>
                          <a:ea typeface="仿宋_GB2312" panose="02010609030101010101" pitchFamily="49" charset="-122"/>
                        </a:rPr>
                        <a:t>Leakage field</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zh-CN" sz="1400" b="0" kern="100" dirty="0" smtClean="0">
                          <a:effectLst/>
                        </a:rPr>
                        <a:t>≤</a:t>
                      </a:r>
                      <a:r>
                        <a:rPr lang="en-US" altLang="zh-CN" sz="1400" b="0" kern="100" dirty="0" smtClean="0">
                          <a:effectLst/>
                        </a:rPr>
                        <a:t>1</a:t>
                      </a:r>
                      <a:r>
                        <a:rPr lang="zh-CN" altLang="zh-CN" sz="1400" b="0" kern="100" dirty="0" smtClean="0">
                          <a:effectLst/>
                        </a:rPr>
                        <a:t>×</a:t>
                      </a:r>
                      <a:r>
                        <a:rPr lang="en-US" altLang="zh-CN" sz="1400" b="0" kern="100" dirty="0" smtClean="0">
                          <a:effectLst/>
                        </a:rPr>
                        <a:t>10</a:t>
                      </a:r>
                      <a:r>
                        <a:rPr lang="en-US" altLang="zh-CN" sz="1400" b="0" kern="100" baseline="30000" dirty="0" smtClean="0">
                          <a:effectLst/>
                        </a:rPr>
                        <a:t>-3</a:t>
                      </a:r>
                      <a:endParaRPr lang="zh-CN" altLang="zh-CN" sz="1400" b="0" kern="100" dirty="0" smtClean="0">
                        <a:solidFill>
                          <a:srgbClr val="000000"/>
                        </a:solidFill>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zh-CN" sz="1400" b="0" kern="100" dirty="0" smtClean="0">
                          <a:effectLst/>
                        </a:rPr>
                        <a:t>≤</a:t>
                      </a:r>
                      <a:r>
                        <a:rPr lang="en-US" altLang="zh-CN" sz="1400" b="0" kern="100" dirty="0" smtClean="0">
                          <a:effectLst/>
                        </a:rPr>
                        <a:t>1</a:t>
                      </a:r>
                      <a:r>
                        <a:rPr lang="zh-CN" altLang="zh-CN" sz="1400" b="0" kern="100" dirty="0" smtClean="0">
                          <a:effectLst/>
                        </a:rPr>
                        <a:t>×</a:t>
                      </a:r>
                      <a:r>
                        <a:rPr lang="en-US" altLang="zh-CN" sz="1400" b="0" kern="100" dirty="0" smtClean="0">
                          <a:effectLst/>
                        </a:rPr>
                        <a:t>10</a:t>
                      </a:r>
                      <a:r>
                        <a:rPr lang="en-US" altLang="zh-CN" sz="1400" b="0" kern="100" baseline="30000" dirty="0" smtClean="0">
                          <a:effectLst/>
                        </a:rPr>
                        <a:t>-3</a:t>
                      </a:r>
                      <a:endParaRPr lang="zh-CN" altLang="zh-CN" sz="1400" b="0" kern="100" dirty="0" smtClean="0">
                        <a:solidFill>
                          <a:srgbClr val="000000"/>
                        </a:solidFill>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zh-CN" sz="1400" b="0" kern="100" dirty="0" smtClean="0">
                          <a:effectLst/>
                        </a:rPr>
                        <a:t>≤</a:t>
                      </a:r>
                      <a:r>
                        <a:rPr lang="en-US" altLang="zh-CN" sz="1400" b="0" kern="100" dirty="0" smtClean="0">
                          <a:effectLst/>
                        </a:rPr>
                        <a:t>1</a:t>
                      </a:r>
                      <a:r>
                        <a:rPr lang="zh-CN" altLang="zh-CN" sz="1400" b="0" kern="100" dirty="0" smtClean="0">
                          <a:effectLst/>
                        </a:rPr>
                        <a:t>×</a:t>
                      </a:r>
                      <a:r>
                        <a:rPr lang="en-US" altLang="zh-CN" sz="1400" b="0" kern="100" dirty="0" smtClean="0">
                          <a:effectLst/>
                        </a:rPr>
                        <a:t>10</a:t>
                      </a:r>
                      <a:r>
                        <a:rPr lang="en-US" altLang="zh-CN" sz="1400" b="0" kern="100" baseline="30000" dirty="0" smtClean="0">
                          <a:effectLst/>
                        </a:rPr>
                        <a:t>-3</a:t>
                      </a:r>
                      <a:endParaRPr lang="zh-CN" altLang="zh-CN" sz="1400" b="0" kern="100" dirty="0" smtClean="0">
                        <a:solidFill>
                          <a:srgbClr val="000000"/>
                        </a:solidFill>
                        <a:effectLst/>
                        <a:latin typeface="+mn-lt"/>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347">
                <a:tc>
                  <a:txBody>
                    <a:bodyPr/>
                    <a:lstStyle/>
                    <a:p>
                      <a:pPr marR="95885" indent="21590" algn="l">
                        <a:spcAft>
                          <a:spcPts val="0"/>
                        </a:spcAft>
                      </a:pPr>
                      <a:r>
                        <a:rPr lang="en-US" altLang="zh-CN" sz="1400" b="0" kern="100" dirty="0" smtClean="0">
                          <a:effectLst/>
                          <a:latin typeface="+mj-lt"/>
                        </a:rPr>
                        <a:t>Clearance of stored</a:t>
                      </a:r>
                      <a:r>
                        <a:rPr lang="en-US" altLang="zh-CN" sz="1400" b="0" kern="100" baseline="0" dirty="0" smtClean="0">
                          <a:effectLst/>
                          <a:latin typeface="+mj-lt"/>
                        </a:rPr>
                        <a:t> beam at </a:t>
                      </a:r>
                      <a:r>
                        <a:rPr lang="en-US" altLang="zh-CN" sz="1400" b="0" kern="100" baseline="0" dirty="0" err="1" smtClean="0">
                          <a:effectLst/>
                          <a:latin typeface="+mj-lt"/>
                        </a:rPr>
                        <a:t>lambertson</a:t>
                      </a:r>
                      <a:r>
                        <a:rPr lang="zh-CN" sz="1400" b="0" kern="100" dirty="0" smtClean="0">
                          <a:effectLst/>
                          <a:latin typeface="+mj-lt"/>
                        </a:rPr>
                        <a:t>（</a:t>
                      </a:r>
                      <a:r>
                        <a:rPr lang="en-US" sz="1400" b="0" kern="100" dirty="0">
                          <a:effectLst/>
                          <a:latin typeface="+mj-lt"/>
                        </a:rPr>
                        <a:t>H</a:t>
                      </a:r>
                      <a:r>
                        <a:rPr lang="en-US" sz="1400" b="0" kern="100" dirty="0">
                          <a:effectLst/>
                          <a:latin typeface="+mj-lt"/>
                          <a:sym typeface="Symbol" panose="05050102010706020507" pitchFamily="18" charset="2"/>
                        </a:rPr>
                        <a:t></a:t>
                      </a:r>
                      <a:r>
                        <a:rPr lang="en-US" sz="1400" b="0" kern="100" dirty="0">
                          <a:effectLst/>
                          <a:latin typeface="+mj-lt"/>
                        </a:rPr>
                        <a:t>V</a:t>
                      </a:r>
                      <a:r>
                        <a:rPr lang="zh-CN" sz="1400" b="0" kern="100" dirty="0">
                          <a:effectLst/>
                          <a:latin typeface="+mj-lt"/>
                        </a:rPr>
                        <a:t>） </a:t>
                      </a:r>
                      <a:r>
                        <a:rPr lang="zh-CN" sz="1400" b="0" kern="100" dirty="0" smtClean="0">
                          <a:effectLst/>
                          <a:latin typeface="+mj-lt"/>
                        </a:rPr>
                        <a:t>（</a:t>
                      </a:r>
                      <a:r>
                        <a:rPr lang="en-US" altLang="zh-CN" sz="1400" b="0" kern="100" dirty="0" smtClean="0">
                          <a:effectLst/>
                          <a:latin typeface="+mj-lt"/>
                        </a:rPr>
                        <a:t>refer to stored beam orbit</a:t>
                      </a:r>
                      <a:r>
                        <a:rPr lang="zh-CN" sz="1400" b="0" kern="100" dirty="0" smtClean="0">
                          <a:effectLst/>
                          <a:latin typeface="+mj-lt"/>
                        </a:rPr>
                        <a:t>）</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effectLst/>
                          <a:latin typeface="+mj-lt"/>
                        </a:rPr>
                        <a:t>mm</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400" b="0" kern="100" dirty="0" smtClean="0">
                          <a:effectLst/>
                          <a:latin typeface="+mj-lt"/>
                          <a:sym typeface="Symbol" panose="05050102010706020507" pitchFamily="18" charset="2"/>
                        </a:rPr>
                        <a:t>36.422</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400" b="0" kern="100" dirty="0" smtClean="0">
                          <a:effectLst/>
                          <a:latin typeface="+mj-lt"/>
                          <a:sym typeface="Symbol" panose="05050102010706020507" pitchFamily="18" charset="2"/>
                        </a:rPr>
                        <a:t>3050</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709">
                <a:tc>
                  <a:txBody>
                    <a:bodyPr/>
                    <a:lstStyle/>
                    <a:p>
                      <a:pPr marR="95885" indent="21590" algn="l">
                        <a:spcAft>
                          <a:spcPts val="0"/>
                        </a:spcAft>
                      </a:pPr>
                      <a:r>
                        <a:rPr lang="en-US" altLang="zh-CN" sz="1400" b="0" kern="100" dirty="0" smtClean="0">
                          <a:effectLst/>
                          <a:latin typeface="+mj-lt"/>
                        </a:rPr>
                        <a:t>Clearance of </a:t>
                      </a:r>
                      <a:r>
                        <a:rPr lang="en-US" altLang="zh-CN" sz="1400" b="0" kern="100" dirty="0" err="1" smtClean="0">
                          <a:effectLst/>
                          <a:latin typeface="+mj-lt"/>
                        </a:rPr>
                        <a:t>inj</a:t>
                      </a:r>
                      <a:r>
                        <a:rPr lang="en-US" altLang="zh-CN" sz="1400" b="0" kern="100" dirty="0" smtClean="0">
                          <a:effectLst/>
                          <a:latin typeface="+mj-lt"/>
                        </a:rPr>
                        <a:t>.&amp;ext.</a:t>
                      </a:r>
                      <a:r>
                        <a:rPr lang="en-US" altLang="zh-CN" sz="1400" b="0" kern="100" baseline="0" dirty="0" smtClean="0">
                          <a:effectLst/>
                          <a:latin typeface="+mj-lt"/>
                        </a:rPr>
                        <a:t> beam at </a:t>
                      </a:r>
                      <a:r>
                        <a:rPr lang="en-US" altLang="zh-CN" sz="1400" b="0" kern="100" baseline="0" dirty="0" err="1" smtClean="0">
                          <a:effectLst/>
                          <a:latin typeface="+mj-lt"/>
                        </a:rPr>
                        <a:t>lambertson</a:t>
                      </a:r>
                      <a:r>
                        <a:rPr lang="zh-CN" sz="1400" b="0" kern="100" dirty="0" smtClean="0">
                          <a:effectLst/>
                          <a:latin typeface="+mj-lt"/>
                        </a:rPr>
                        <a:t>（</a:t>
                      </a:r>
                      <a:r>
                        <a:rPr lang="en-US" sz="1400" b="0" kern="100" dirty="0">
                          <a:effectLst/>
                          <a:latin typeface="+mj-lt"/>
                        </a:rPr>
                        <a:t>H</a:t>
                      </a:r>
                      <a:r>
                        <a:rPr lang="en-US" sz="1400" b="0" kern="100" dirty="0">
                          <a:effectLst/>
                          <a:latin typeface="+mj-lt"/>
                          <a:sym typeface="Symbol" panose="05050102010706020507" pitchFamily="18" charset="2"/>
                        </a:rPr>
                        <a:t></a:t>
                      </a:r>
                      <a:r>
                        <a:rPr lang="en-US" sz="1400" b="0" kern="100" dirty="0">
                          <a:effectLst/>
                          <a:latin typeface="+mj-lt"/>
                        </a:rPr>
                        <a:t>V</a:t>
                      </a:r>
                      <a:r>
                        <a:rPr lang="zh-CN" sz="1400" b="0" kern="100" dirty="0" smtClean="0">
                          <a:effectLst/>
                          <a:latin typeface="+mj-lt"/>
                        </a:rPr>
                        <a:t>）（</a:t>
                      </a:r>
                      <a:r>
                        <a:rPr lang="en-US" altLang="zh-CN" sz="1400" b="0" kern="100" dirty="0" smtClean="0">
                          <a:effectLst/>
                          <a:latin typeface="+mj-lt"/>
                        </a:rPr>
                        <a:t>refer to </a:t>
                      </a:r>
                      <a:r>
                        <a:rPr lang="en-US" altLang="zh-CN" sz="1400" b="0" kern="100" dirty="0" err="1" smtClean="0">
                          <a:effectLst/>
                          <a:latin typeface="+mj-lt"/>
                        </a:rPr>
                        <a:t>inj</a:t>
                      </a:r>
                      <a:r>
                        <a:rPr lang="en-US" altLang="zh-CN" sz="1400" b="0" kern="100" dirty="0" smtClean="0">
                          <a:effectLst/>
                          <a:latin typeface="+mj-lt"/>
                        </a:rPr>
                        <a:t>.&amp;ext. beam orbit</a:t>
                      </a:r>
                      <a:r>
                        <a:rPr lang="zh-CN" sz="1400" b="0" kern="100" dirty="0" smtClean="0">
                          <a:effectLst/>
                          <a:latin typeface="+mj-lt"/>
                        </a:rPr>
                        <a:t>）</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effectLst/>
                          <a:latin typeface="+mj-lt"/>
                        </a:rPr>
                        <a:t>mm</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400" b="0" kern="100" dirty="0" smtClean="0">
                          <a:effectLst/>
                          <a:latin typeface="+mj-lt"/>
                          <a:sym typeface="Symbol" panose="05050102010706020507" pitchFamily="18" charset="2"/>
                        </a:rPr>
                        <a:t>2211</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400" b="0" kern="100" dirty="0" smtClean="0">
                          <a:effectLst/>
                          <a:latin typeface="+mj-lt"/>
                          <a:sym typeface="Symbol" panose="05050102010706020507" pitchFamily="18" charset="2"/>
                        </a:rPr>
                        <a:t>1829</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5528">
                <a:tc>
                  <a:txBody>
                    <a:bodyPr/>
                    <a:lstStyle/>
                    <a:p>
                      <a:pPr marR="95885" indent="21590" algn="l">
                        <a:spcAft>
                          <a:spcPts val="0"/>
                        </a:spcAft>
                      </a:pPr>
                      <a:r>
                        <a:rPr lang="en-US" altLang="zh-CN" sz="1400" b="0" kern="100" dirty="0" smtClean="0">
                          <a:solidFill>
                            <a:schemeClr val="tx1"/>
                          </a:solidFill>
                          <a:effectLst/>
                          <a:latin typeface="+mj-lt"/>
                          <a:ea typeface="仿宋_GB2312" panose="02010609030101010101" pitchFamily="49" charset="-122"/>
                        </a:rPr>
                        <a:t>Physical</a:t>
                      </a:r>
                      <a:r>
                        <a:rPr lang="en-US" altLang="zh-CN" sz="1400" b="0" kern="100" baseline="0" dirty="0" smtClean="0">
                          <a:solidFill>
                            <a:schemeClr val="tx1"/>
                          </a:solidFill>
                          <a:effectLst/>
                          <a:latin typeface="+mj-lt"/>
                          <a:ea typeface="仿宋_GB2312" panose="02010609030101010101" pitchFamily="49" charset="-122"/>
                        </a:rPr>
                        <a:t> aperture of stored beam vacuum chamber</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mm</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22</a:t>
                      </a:r>
                      <a:r>
                        <a:rPr lang="en-US" altLang="zh-CN" sz="1400" b="0" kern="100" dirty="0" smtClean="0">
                          <a:solidFill>
                            <a:schemeClr val="dk1"/>
                          </a:solidFill>
                          <a:effectLst/>
                          <a:latin typeface="+mj-lt"/>
                          <a:ea typeface="+mn-ea"/>
                          <a:cs typeface="+mn-cs"/>
                          <a:sym typeface="Symbol" panose="05050102010706020507" pitchFamily="18" charset="2"/>
                        </a:rPr>
                        <a:t>22</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b="0" kern="100" dirty="0" smtClean="0">
                          <a:solidFill>
                            <a:schemeClr val="tx1"/>
                          </a:solidFill>
                          <a:effectLst/>
                          <a:latin typeface="+mj-lt"/>
                          <a:ea typeface="仿宋_GB2312" panose="02010609030101010101" pitchFamily="49" charset="-122"/>
                        </a:rPr>
                        <a:t>55</a:t>
                      </a:r>
                      <a:r>
                        <a:rPr lang="en-US" altLang="zh-CN" sz="1400" b="0" kern="100" dirty="0" smtClean="0">
                          <a:solidFill>
                            <a:schemeClr val="dk1"/>
                          </a:solidFill>
                          <a:effectLst/>
                          <a:latin typeface="+mj-lt"/>
                          <a:ea typeface="+mn-ea"/>
                          <a:cs typeface="+mn-cs"/>
                          <a:sym typeface="Symbol" panose="05050102010706020507" pitchFamily="18" charset="2"/>
                        </a:rPr>
                        <a:t>55</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altLang="zh-CN" sz="14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75</a:t>
                      </a:r>
                      <a:r>
                        <a:rPr lang="en-US" altLang="zh-CN" sz="1400" kern="100" dirty="0" smtClean="0">
                          <a:solidFill>
                            <a:schemeClr val="tx2"/>
                          </a:solidFill>
                          <a:latin typeface="Calibri" panose="020F0502020204030204" pitchFamily="34" charset="0"/>
                          <a:ea typeface="宋体" panose="02010600030101010101" pitchFamily="2" charset="-122"/>
                          <a:cs typeface="Times New Roman" panose="02020603050405020304" pitchFamily="18" charset="0"/>
                        </a:rPr>
                        <a:t>x</a:t>
                      </a:r>
                      <a:r>
                        <a:rPr lang="en-US" altLang="zh-CN" sz="1400" kern="100" dirty="0" smtClean="0">
                          <a:solidFill>
                            <a:schemeClr val="dk1"/>
                          </a:solidFill>
                          <a:effectLst/>
                          <a:latin typeface="Calibri" panose="020F0502020204030204" pitchFamily="34" charset="0"/>
                          <a:ea typeface="宋体" panose="02010600030101010101" pitchFamily="2" charset="-122"/>
                          <a:cs typeface="Times New Roman" panose="02020603050405020304" pitchFamily="18" charset="0"/>
                        </a:rPr>
                        <a:t>56</a:t>
                      </a:r>
                      <a:endParaRPr lang="zh-CN" sz="1400" b="0" kern="100" dirty="0">
                        <a:solidFill>
                          <a:schemeClr val="tx1"/>
                        </a:solidFill>
                        <a:effectLst/>
                        <a:latin typeface="+mj-lt"/>
                        <a:ea typeface="仿宋_GB2312" panose="02010609030101010101" pitchFamily="49"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下箭头 1"/>
          <p:cNvSpPr/>
          <p:nvPr/>
        </p:nvSpPr>
        <p:spPr>
          <a:xfrm>
            <a:off x="7884368" y="5260019"/>
            <a:ext cx="360040" cy="62884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右大括号 3"/>
          <p:cNvSpPr/>
          <p:nvPr/>
        </p:nvSpPr>
        <p:spPr>
          <a:xfrm rot="5400000">
            <a:off x="5502510" y="4746147"/>
            <a:ext cx="587251" cy="1584176"/>
          </a:xfrm>
          <a:prstGeom prst="rightBrace">
            <a:avLst>
              <a:gd name="adj1" fmla="val 8333"/>
              <a:gd name="adj2" fmla="val 4876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下箭头 5"/>
          <p:cNvSpPr/>
          <p:nvPr/>
        </p:nvSpPr>
        <p:spPr>
          <a:xfrm>
            <a:off x="5623821" y="5545939"/>
            <a:ext cx="360040" cy="3429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515809" y="6029962"/>
            <a:ext cx="936104" cy="369332"/>
          </a:xfrm>
          <a:prstGeom prst="rect">
            <a:avLst/>
          </a:prstGeom>
          <a:noFill/>
        </p:spPr>
        <p:txBody>
          <a:bodyPr wrap="square" rtlCol="0">
            <a:spAutoFit/>
          </a:bodyPr>
          <a:lstStyle/>
          <a:p>
            <a:r>
              <a:rPr lang="en-US" altLang="zh-CN" dirty="0" smtClean="0">
                <a:solidFill>
                  <a:srgbClr val="FF0000"/>
                </a:solidFill>
              </a:rPr>
              <a:t>In-air</a:t>
            </a:r>
            <a:endParaRPr lang="zh-CN" altLang="en-US" dirty="0">
              <a:solidFill>
                <a:srgbClr val="FF0000"/>
              </a:solidFill>
            </a:endParaRPr>
          </a:p>
        </p:txBody>
      </p:sp>
      <p:sp>
        <p:nvSpPr>
          <p:cNvPr id="8" name="文本框 7"/>
          <p:cNvSpPr txBox="1"/>
          <p:nvPr/>
        </p:nvSpPr>
        <p:spPr>
          <a:xfrm>
            <a:off x="7422936" y="6021288"/>
            <a:ext cx="1656184" cy="369332"/>
          </a:xfrm>
          <a:prstGeom prst="rect">
            <a:avLst/>
          </a:prstGeom>
          <a:noFill/>
        </p:spPr>
        <p:txBody>
          <a:bodyPr wrap="square" rtlCol="0">
            <a:spAutoFit/>
          </a:bodyPr>
          <a:lstStyle/>
          <a:p>
            <a:r>
              <a:rPr lang="en-US" altLang="zh-CN" dirty="0" smtClean="0">
                <a:solidFill>
                  <a:srgbClr val="FF0000"/>
                </a:solidFill>
              </a:rPr>
              <a:t>Half in vacuum </a:t>
            </a:r>
            <a:endParaRPr lang="zh-CN" altLang="en-US" dirty="0">
              <a:solidFill>
                <a:srgbClr val="FF0000"/>
              </a:solidFill>
            </a:endParaRPr>
          </a:p>
        </p:txBody>
      </p:sp>
    </p:spTree>
    <p:extLst>
      <p:ext uri="{BB962C8B-B14F-4D97-AF65-F5344CB8AC3E}">
        <p14:creationId xmlns:p14="http://schemas.microsoft.com/office/powerpoint/2010/main" val="60551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200" dirty="0" err="1"/>
              <a:t>Lambertson</a:t>
            </a:r>
            <a:r>
              <a:rPr lang="en-US" altLang="zh-CN" sz="3200" dirty="0"/>
              <a:t> Magnet Design </a:t>
            </a:r>
            <a:r>
              <a:rPr lang="en-US" altLang="zh-CN" sz="3200" dirty="0" smtClean="0"/>
              <a:t>Considerations</a:t>
            </a:r>
            <a:endParaRPr lang="zh-CN" altLang="en-US" sz="3200" dirty="0"/>
          </a:p>
        </p:txBody>
      </p:sp>
      <p:sp>
        <p:nvSpPr>
          <p:cNvPr id="63" name="文本框 62"/>
          <p:cNvSpPr txBox="1"/>
          <p:nvPr/>
        </p:nvSpPr>
        <p:spPr>
          <a:xfrm>
            <a:off x="290136" y="876721"/>
            <a:ext cx="8563727" cy="830997"/>
          </a:xfrm>
          <a:prstGeom prst="rect">
            <a:avLst/>
          </a:prstGeom>
          <a:noFill/>
        </p:spPr>
        <p:txBody>
          <a:bodyPr wrap="square" rtlCol="0">
            <a:spAutoFit/>
          </a:bodyPr>
          <a:lstStyle/>
          <a:p>
            <a:pPr marL="285750" lvl="0" indent="-285750">
              <a:buFont typeface="Arial" panose="020B0604020202020204" pitchFamily="34" charset="0"/>
              <a:buChar char="•"/>
            </a:pPr>
            <a:r>
              <a:rPr lang="en-US" altLang="zh-CN" sz="1600" b="1" dirty="0"/>
              <a:t>In order to decrease the septum thickness, </a:t>
            </a:r>
            <a:r>
              <a:rPr lang="en-US" altLang="zh-CN" sz="1600" b="1" dirty="0" smtClean="0"/>
              <a:t>2 novel structures of magnet were proposed:</a:t>
            </a:r>
            <a:endParaRPr lang="zh-CN" altLang="zh-CN" sz="1600" dirty="0"/>
          </a:p>
          <a:p>
            <a:pPr marL="742950" lvl="1" indent="-285750">
              <a:buFont typeface="Arial" panose="020B0604020202020204" pitchFamily="34" charset="0"/>
              <a:buChar char="•"/>
            </a:pPr>
            <a:r>
              <a:rPr lang="en-US" altLang="zh-CN" sz="1600" b="1" dirty="0" smtClean="0"/>
              <a:t>half-in-vacuum (for 2mm septum)</a:t>
            </a:r>
          </a:p>
          <a:p>
            <a:pPr marL="742950" lvl="1" indent="-285750">
              <a:buFont typeface="Arial" panose="020B0604020202020204" pitchFamily="34" charset="0"/>
              <a:buChar char="•"/>
            </a:pPr>
            <a:r>
              <a:rPr lang="en-US" altLang="zh-CN" sz="1600" b="1" dirty="0" smtClean="0"/>
              <a:t>embedded </a:t>
            </a:r>
            <a:r>
              <a:rPr lang="en-US" altLang="zh-CN" sz="1600" b="1" dirty="0"/>
              <a:t>thin-wall vacuum </a:t>
            </a:r>
            <a:r>
              <a:rPr lang="en-US" altLang="zh-CN" sz="1600" b="1" dirty="0" smtClean="0"/>
              <a:t>chamber (for 3.5mm septum)</a:t>
            </a:r>
            <a:endParaRPr lang="zh-CN" altLang="zh-CN" sz="1600" dirty="0"/>
          </a:p>
        </p:txBody>
      </p:sp>
      <p:grpSp>
        <p:nvGrpSpPr>
          <p:cNvPr id="4" name="组合 3"/>
          <p:cNvGrpSpPr/>
          <p:nvPr/>
        </p:nvGrpSpPr>
        <p:grpSpPr>
          <a:xfrm>
            <a:off x="1403648" y="1556792"/>
            <a:ext cx="5887719" cy="4932210"/>
            <a:chOff x="983406" y="1480636"/>
            <a:chExt cx="5887719" cy="4932210"/>
          </a:xfrm>
        </p:grpSpPr>
        <p:grpSp>
          <p:nvGrpSpPr>
            <p:cNvPr id="129" name="组合 128"/>
            <p:cNvGrpSpPr/>
            <p:nvPr/>
          </p:nvGrpSpPr>
          <p:grpSpPr>
            <a:xfrm>
              <a:off x="4572000" y="1723179"/>
              <a:ext cx="2299125" cy="1977069"/>
              <a:chOff x="8140990" y="2225200"/>
              <a:chExt cx="2847085" cy="2448272"/>
            </a:xfrm>
          </p:grpSpPr>
          <p:grpSp>
            <p:nvGrpSpPr>
              <p:cNvPr id="247" name="组合 246"/>
              <p:cNvGrpSpPr/>
              <p:nvPr/>
            </p:nvGrpSpPr>
            <p:grpSpPr>
              <a:xfrm>
                <a:off x="8140990" y="2225200"/>
                <a:ext cx="2847085" cy="2448272"/>
                <a:chOff x="4745630" y="2708920"/>
                <a:chExt cx="3530667" cy="3113018"/>
              </a:xfrm>
            </p:grpSpPr>
            <p:grpSp>
              <p:nvGrpSpPr>
                <p:cNvPr id="253" name="组合 252"/>
                <p:cNvGrpSpPr/>
                <p:nvPr/>
              </p:nvGrpSpPr>
              <p:grpSpPr>
                <a:xfrm>
                  <a:off x="4944382" y="2708920"/>
                  <a:ext cx="3110951" cy="2935994"/>
                  <a:chOff x="1698172" y="118569"/>
                  <a:chExt cx="3788229" cy="3532750"/>
                </a:xfrm>
              </p:grpSpPr>
              <p:sp>
                <p:nvSpPr>
                  <p:cNvPr id="255" name="矩形 254"/>
                  <p:cNvSpPr/>
                  <p:nvPr/>
                </p:nvSpPr>
                <p:spPr>
                  <a:xfrm>
                    <a:off x="1698172" y="118569"/>
                    <a:ext cx="3788228" cy="720000"/>
                  </a:xfrm>
                  <a:prstGeom prst="rect">
                    <a:avLst/>
                  </a:prstGeom>
                  <a:solidFill>
                    <a:srgbClr val="00B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400">
                      <a:solidFill>
                        <a:schemeClr val="tx1"/>
                      </a:solidFill>
                    </a:endParaRPr>
                  </a:p>
                </p:txBody>
              </p:sp>
              <p:sp>
                <p:nvSpPr>
                  <p:cNvPr id="256" name="矩形 255"/>
                  <p:cNvSpPr/>
                  <p:nvPr/>
                </p:nvSpPr>
                <p:spPr>
                  <a:xfrm>
                    <a:off x="1698172" y="838567"/>
                    <a:ext cx="3788228" cy="216000"/>
                  </a:xfrm>
                  <a:prstGeom prst="rect">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400">
                      <a:solidFill>
                        <a:schemeClr val="tx1"/>
                      </a:solidFill>
                    </a:endParaRPr>
                  </a:p>
                </p:txBody>
              </p:sp>
              <p:sp>
                <p:nvSpPr>
                  <p:cNvPr id="257" name="矩形 256"/>
                  <p:cNvSpPr/>
                  <p:nvPr/>
                </p:nvSpPr>
                <p:spPr>
                  <a:xfrm>
                    <a:off x="1698172" y="2180114"/>
                    <a:ext cx="3788229" cy="1471205"/>
                  </a:xfrm>
                  <a:prstGeom prst="rect">
                    <a:avLst/>
                  </a:prstGeom>
                  <a:solidFill>
                    <a:srgbClr val="00B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400">
                      <a:solidFill>
                        <a:schemeClr val="tx1"/>
                      </a:solidFill>
                    </a:endParaRPr>
                  </a:p>
                </p:txBody>
              </p:sp>
              <p:sp>
                <p:nvSpPr>
                  <p:cNvPr id="258" name="椭圆 257"/>
                  <p:cNvSpPr/>
                  <p:nvPr/>
                </p:nvSpPr>
                <p:spPr>
                  <a:xfrm>
                    <a:off x="3023942" y="2366425"/>
                    <a:ext cx="1136687" cy="11366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259" name="椭圆 258"/>
                  <p:cNvSpPr/>
                  <p:nvPr/>
                </p:nvSpPr>
                <p:spPr>
                  <a:xfrm>
                    <a:off x="3479800" y="1533167"/>
                    <a:ext cx="241300" cy="10940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a:solidFill>
                        <a:schemeClr val="tx1"/>
                      </a:solidFill>
                    </a:endParaRPr>
                  </a:p>
                </p:txBody>
              </p:sp>
              <p:sp>
                <p:nvSpPr>
                  <p:cNvPr id="260" name="椭圆 259"/>
                  <p:cNvSpPr/>
                  <p:nvPr/>
                </p:nvSpPr>
                <p:spPr>
                  <a:xfrm>
                    <a:off x="3479800" y="2618980"/>
                    <a:ext cx="241300" cy="10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grpSp>
            <p:sp>
              <p:nvSpPr>
                <p:cNvPr id="254" name="圆角矩形 253"/>
                <p:cNvSpPr/>
                <p:nvPr/>
              </p:nvSpPr>
              <p:spPr>
                <a:xfrm>
                  <a:off x="4745630" y="3543016"/>
                  <a:ext cx="3530667" cy="2278922"/>
                </a:xfrm>
                <a:prstGeom prst="round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grpSp>
          <p:sp>
            <p:nvSpPr>
              <p:cNvPr id="248" name="文本框 247"/>
              <p:cNvSpPr txBox="1"/>
              <p:nvPr/>
            </p:nvSpPr>
            <p:spPr>
              <a:xfrm>
                <a:off x="8847761" y="2870306"/>
                <a:ext cx="1755493" cy="381131"/>
              </a:xfrm>
              <a:prstGeom prst="rect">
                <a:avLst/>
              </a:prstGeom>
              <a:noFill/>
            </p:spPr>
            <p:txBody>
              <a:bodyPr wrap="square" rtlCol="0">
                <a:spAutoFit/>
              </a:bodyPr>
              <a:lstStyle/>
              <a:p>
                <a:r>
                  <a:rPr lang="en-US" altLang="zh-CN" sz="1400" b="1" dirty="0"/>
                  <a:t>Injected bunch</a:t>
                </a:r>
                <a:endParaRPr lang="zh-CN" altLang="en-US" sz="1400" b="1" dirty="0"/>
              </a:p>
            </p:txBody>
          </p:sp>
          <p:sp>
            <p:nvSpPr>
              <p:cNvPr id="249" name="文本框 248"/>
              <p:cNvSpPr txBox="1"/>
              <p:nvPr/>
            </p:nvSpPr>
            <p:spPr>
              <a:xfrm>
                <a:off x="8883646" y="3985646"/>
                <a:ext cx="1503415" cy="307777"/>
              </a:xfrm>
              <a:prstGeom prst="rect">
                <a:avLst/>
              </a:prstGeom>
              <a:noFill/>
            </p:spPr>
            <p:txBody>
              <a:bodyPr wrap="square" rtlCol="0">
                <a:spAutoFit/>
              </a:bodyPr>
              <a:lstStyle/>
              <a:p>
                <a:r>
                  <a:rPr lang="en-US" altLang="zh-CN" sz="1400" b="1" dirty="0"/>
                  <a:t>Stored bunch</a:t>
                </a:r>
                <a:endParaRPr lang="zh-CN" altLang="en-US" sz="1400" b="1" dirty="0"/>
              </a:p>
            </p:txBody>
          </p:sp>
          <p:sp>
            <p:nvSpPr>
              <p:cNvPr id="250" name="文本框 249"/>
              <p:cNvSpPr txBox="1"/>
              <p:nvPr/>
            </p:nvSpPr>
            <p:spPr>
              <a:xfrm>
                <a:off x="8976751" y="2281190"/>
                <a:ext cx="1626503" cy="348508"/>
              </a:xfrm>
              <a:prstGeom prst="rect">
                <a:avLst/>
              </a:prstGeom>
              <a:noFill/>
            </p:spPr>
            <p:txBody>
              <a:bodyPr wrap="square" rtlCol="0">
                <a:spAutoFit/>
              </a:bodyPr>
              <a:lstStyle/>
              <a:p>
                <a:r>
                  <a:rPr lang="en-US" altLang="zh-CN" sz="1200" b="1" dirty="0"/>
                  <a:t>Magnet pole</a:t>
                </a:r>
                <a:endParaRPr lang="zh-CN" altLang="en-US" sz="1200" b="1" dirty="0"/>
              </a:p>
            </p:txBody>
          </p:sp>
          <p:sp>
            <p:nvSpPr>
              <p:cNvPr id="251" name="文本框 250"/>
              <p:cNvSpPr txBox="1"/>
              <p:nvPr/>
            </p:nvSpPr>
            <p:spPr>
              <a:xfrm>
                <a:off x="8874893" y="2610420"/>
                <a:ext cx="1864709" cy="253915"/>
              </a:xfrm>
              <a:prstGeom prst="rect">
                <a:avLst/>
              </a:prstGeom>
              <a:noFill/>
            </p:spPr>
            <p:txBody>
              <a:bodyPr wrap="square" rtlCol="0">
                <a:spAutoFit/>
              </a:bodyPr>
              <a:lstStyle/>
              <a:p>
                <a:r>
                  <a:rPr lang="en-US" altLang="zh-CN" sz="1050" b="1" dirty="0"/>
                  <a:t>Installation margin</a:t>
                </a:r>
                <a:endParaRPr lang="zh-CN" altLang="en-US" sz="1050" b="1" dirty="0"/>
              </a:p>
            </p:txBody>
          </p:sp>
          <p:sp>
            <p:nvSpPr>
              <p:cNvPr id="252" name="文本框 251"/>
              <p:cNvSpPr txBox="1"/>
              <p:nvPr/>
            </p:nvSpPr>
            <p:spPr>
              <a:xfrm>
                <a:off x="10140071" y="3561791"/>
                <a:ext cx="669819" cy="343017"/>
              </a:xfrm>
              <a:prstGeom prst="rect">
                <a:avLst/>
              </a:prstGeom>
              <a:noFill/>
            </p:spPr>
            <p:txBody>
              <a:bodyPr wrap="square" rtlCol="0">
                <a:spAutoFit/>
              </a:bodyPr>
              <a:lstStyle/>
              <a:p>
                <a:r>
                  <a:rPr lang="en-US" altLang="zh-CN" sz="1200" b="1" dirty="0"/>
                  <a:t>Yoke</a:t>
                </a:r>
                <a:endParaRPr lang="zh-CN" altLang="en-US" sz="1200" b="1" dirty="0"/>
              </a:p>
            </p:txBody>
          </p:sp>
        </p:grpSp>
        <p:grpSp>
          <p:nvGrpSpPr>
            <p:cNvPr id="135" name="组合 134"/>
            <p:cNvGrpSpPr/>
            <p:nvPr/>
          </p:nvGrpSpPr>
          <p:grpSpPr>
            <a:xfrm>
              <a:off x="4716016" y="4230137"/>
              <a:ext cx="2072541" cy="1864643"/>
              <a:chOff x="4295800" y="4648341"/>
              <a:chExt cx="2566498" cy="2309051"/>
            </a:xfrm>
          </p:grpSpPr>
          <p:grpSp>
            <p:nvGrpSpPr>
              <p:cNvPr id="232" name="组合 231"/>
              <p:cNvGrpSpPr/>
              <p:nvPr/>
            </p:nvGrpSpPr>
            <p:grpSpPr>
              <a:xfrm>
                <a:off x="4295800" y="4648341"/>
                <a:ext cx="2508632" cy="2309051"/>
                <a:chOff x="611933" y="3536176"/>
                <a:chExt cx="3015822" cy="2543293"/>
              </a:xfrm>
            </p:grpSpPr>
            <p:grpSp>
              <p:nvGrpSpPr>
                <p:cNvPr id="238" name="组合 237"/>
                <p:cNvGrpSpPr/>
                <p:nvPr/>
              </p:nvGrpSpPr>
              <p:grpSpPr>
                <a:xfrm>
                  <a:off x="1043608" y="4245752"/>
                  <a:ext cx="2160240" cy="936000"/>
                  <a:chOff x="1043608" y="4245753"/>
                  <a:chExt cx="2160240" cy="901179"/>
                </a:xfrm>
              </p:grpSpPr>
              <p:sp>
                <p:nvSpPr>
                  <p:cNvPr id="245" name="圆角矩形 244"/>
                  <p:cNvSpPr/>
                  <p:nvPr/>
                </p:nvSpPr>
                <p:spPr>
                  <a:xfrm>
                    <a:off x="1181299" y="4245753"/>
                    <a:ext cx="1877090" cy="702140"/>
                  </a:xfrm>
                  <a:prstGeom prst="round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246" name="矩形 245"/>
                  <p:cNvSpPr/>
                  <p:nvPr/>
                </p:nvSpPr>
                <p:spPr>
                  <a:xfrm>
                    <a:off x="1043608" y="5021968"/>
                    <a:ext cx="2160240" cy="124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9" name="矩形 238"/>
                <p:cNvSpPr/>
                <p:nvPr/>
              </p:nvSpPr>
              <p:spPr>
                <a:xfrm>
                  <a:off x="611933" y="3536176"/>
                  <a:ext cx="3015822" cy="518341"/>
                </a:xfrm>
                <a:prstGeom prst="rect">
                  <a:avLst/>
                </a:prstGeom>
                <a:solidFill>
                  <a:srgbClr val="00B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400">
                    <a:solidFill>
                      <a:schemeClr val="tx1"/>
                    </a:solidFill>
                  </a:endParaRPr>
                </a:p>
              </p:txBody>
            </p:sp>
            <p:sp>
              <p:nvSpPr>
                <p:cNvPr id="240" name="矩形 239"/>
                <p:cNvSpPr/>
                <p:nvPr/>
              </p:nvSpPr>
              <p:spPr>
                <a:xfrm>
                  <a:off x="611933" y="4054516"/>
                  <a:ext cx="3015822" cy="155502"/>
                </a:xfrm>
                <a:prstGeom prst="rect">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400">
                    <a:solidFill>
                      <a:schemeClr val="tx1"/>
                    </a:solidFill>
                  </a:endParaRPr>
                </a:p>
              </p:txBody>
            </p:sp>
            <p:sp>
              <p:nvSpPr>
                <p:cNvPr id="241" name="矩形 240"/>
                <p:cNvSpPr/>
                <p:nvPr/>
              </p:nvSpPr>
              <p:spPr>
                <a:xfrm>
                  <a:off x="611933" y="5020321"/>
                  <a:ext cx="3015822" cy="1059148"/>
                </a:xfrm>
                <a:prstGeom prst="rect">
                  <a:avLst/>
                </a:prstGeom>
                <a:solidFill>
                  <a:srgbClr val="00B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400">
                    <a:solidFill>
                      <a:schemeClr val="tx1"/>
                    </a:solidFill>
                  </a:endParaRPr>
                </a:p>
              </p:txBody>
            </p:sp>
            <p:sp>
              <p:nvSpPr>
                <p:cNvPr id="242" name="椭圆 241"/>
                <p:cNvSpPr/>
                <p:nvPr/>
              </p:nvSpPr>
              <p:spPr>
                <a:xfrm>
                  <a:off x="1667383" y="5154449"/>
                  <a:ext cx="904921" cy="81832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243" name="椭圆 242"/>
                <p:cNvSpPr/>
                <p:nvPr/>
              </p:nvSpPr>
              <p:spPr>
                <a:xfrm>
                  <a:off x="2030293" y="4554571"/>
                  <a:ext cx="192100" cy="78761"/>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a:solidFill>
                      <a:schemeClr val="tx1"/>
                    </a:solidFill>
                  </a:endParaRPr>
                </a:p>
              </p:txBody>
            </p:sp>
            <p:sp>
              <p:nvSpPr>
                <p:cNvPr id="244" name="椭圆 243"/>
                <p:cNvSpPr/>
                <p:nvPr/>
              </p:nvSpPr>
              <p:spPr>
                <a:xfrm>
                  <a:off x="2030293" y="5336268"/>
                  <a:ext cx="192100" cy="787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grpSp>
          <p:sp>
            <p:nvSpPr>
              <p:cNvPr id="233" name="文本框 232"/>
              <p:cNvSpPr txBox="1"/>
              <p:nvPr/>
            </p:nvSpPr>
            <p:spPr>
              <a:xfrm>
                <a:off x="4929641" y="5308660"/>
                <a:ext cx="1796309" cy="381131"/>
              </a:xfrm>
              <a:prstGeom prst="rect">
                <a:avLst/>
              </a:prstGeom>
              <a:noFill/>
            </p:spPr>
            <p:txBody>
              <a:bodyPr wrap="square" rtlCol="0">
                <a:spAutoFit/>
              </a:bodyPr>
              <a:lstStyle/>
              <a:p>
                <a:r>
                  <a:rPr lang="en-US" altLang="zh-CN" sz="1400" b="1" dirty="0"/>
                  <a:t>Injected bunch</a:t>
                </a:r>
                <a:endParaRPr lang="zh-CN" altLang="en-US" sz="1400" b="1" dirty="0"/>
              </a:p>
            </p:txBody>
          </p:sp>
          <p:sp>
            <p:nvSpPr>
              <p:cNvPr id="235" name="文本框 234"/>
              <p:cNvSpPr txBox="1"/>
              <p:nvPr/>
            </p:nvSpPr>
            <p:spPr>
              <a:xfrm>
                <a:off x="5058632" y="4699587"/>
                <a:ext cx="1451127" cy="343017"/>
              </a:xfrm>
              <a:prstGeom prst="rect">
                <a:avLst/>
              </a:prstGeom>
              <a:noFill/>
            </p:spPr>
            <p:txBody>
              <a:bodyPr wrap="square" rtlCol="0">
                <a:spAutoFit/>
              </a:bodyPr>
              <a:lstStyle/>
              <a:p>
                <a:r>
                  <a:rPr lang="en-US" altLang="zh-CN" sz="1200" b="1" dirty="0"/>
                  <a:t>Magnet pole</a:t>
                </a:r>
                <a:endParaRPr lang="zh-CN" altLang="en-US" sz="1200" b="1" dirty="0"/>
              </a:p>
            </p:txBody>
          </p:sp>
          <p:sp>
            <p:nvSpPr>
              <p:cNvPr id="236" name="文本框 235"/>
              <p:cNvSpPr txBox="1"/>
              <p:nvPr/>
            </p:nvSpPr>
            <p:spPr>
              <a:xfrm>
                <a:off x="4956775" y="5036637"/>
                <a:ext cx="1864708" cy="253915"/>
              </a:xfrm>
              <a:prstGeom prst="rect">
                <a:avLst/>
              </a:prstGeom>
              <a:noFill/>
            </p:spPr>
            <p:txBody>
              <a:bodyPr wrap="square" rtlCol="0">
                <a:spAutoFit/>
              </a:bodyPr>
              <a:lstStyle/>
              <a:p>
                <a:r>
                  <a:rPr lang="en-US" altLang="zh-CN" sz="1050" b="1" dirty="0"/>
                  <a:t>Installation margin</a:t>
                </a:r>
                <a:endParaRPr lang="zh-CN" altLang="en-US" sz="1050" b="1" dirty="0"/>
              </a:p>
            </p:txBody>
          </p:sp>
          <p:sp>
            <p:nvSpPr>
              <p:cNvPr id="237" name="文本框 236"/>
              <p:cNvSpPr txBox="1"/>
              <p:nvPr/>
            </p:nvSpPr>
            <p:spPr>
              <a:xfrm>
                <a:off x="6221952" y="6000145"/>
                <a:ext cx="640346" cy="343017"/>
              </a:xfrm>
              <a:prstGeom prst="rect">
                <a:avLst/>
              </a:prstGeom>
              <a:noFill/>
            </p:spPr>
            <p:txBody>
              <a:bodyPr wrap="square" rtlCol="0">
                <a:spAutoFit/>
              </a:bodyPr>
              <a:lstStyle/>
              <a:p>
                <a:r>
                  <a:rPr lang="en-US" altLang="zh-CN" sz="1200" b="1" dirty="0"/>
                  <a:t>Yoke</a:t>
                </a:r>
                <a:endParaRPr lang="zh-CN" altLang="en-US" sz="1200" b="1" dirty="0"/>
              </a:p>
            </p:txBody>
          </p:sp>
          <p:sp>
            <p:nvSpPr>
              <p:cNvPr id="234" name="文本框 233"/>
              <p:cNvSpPr txBox="1"/>
              <p:nvPr/>
            </p:nvSpPr>
            <p:spPr>
              <a:xfrm>
                <a:off x="4965527" y="6424000"/>
                <a:ext cx="1503415" cy="307777"/>
              </a:xfrm>
              <a:prstGeom prst="rect">
                <a:avLst/>
              </a:prstGeom>
              <a:noFill/>
            </p:spPr>
            <p:txBody>
              <a:bodyPr wrap="square" rtlCol="0">
                <a:spAutoFit/>
              </a:bodyPr>
              <a:lstStyle/>
              <a:p>
                <a:r>
                  <a:rPr lang="en-US" altLang="zh-CN" sz="1400" b="1" dirty="0"/>
                  <a:t>Stored bunch</a:t>
                </a:r>
                <a:endParaRPr lang="zh-CN" altLang="en-US" sz="1400" b="1" dirty="0"/>
              </a:p>
            </p:txBody>
          </p:sp>
        </p:grpSp>
        <p:grpSp>
          <p:nvGrpSpPr>
            <p:cNvPr id="141" name="组合 140"/>
            <p:cNvGrpSpPr/>
            <p:nvPr/>
          </p:nvGrpSpPr>
          <p:grpSpPr>
            <a:xfrm>
              <a:off x="1665024" y="3196827"/>
              <a:ext cx="2620553" cy="2860565"/>
              <a:chOff x="370319" y="2634084"/>
              <a:chExt cx="3245120" cy="3542333"/>
            </a:xfrm>
          </p:grpSpPr>
          <p:grpSp>
            <p:nvGrpSpPr>
              <p:cNvPr id="166" name="组合 165"/>
              <p:cNvGrpSpPr/>
              <p:nvPr/>
            </p:nvGrpSpPr>
            <p:grpSpPr>
              <a:xfrm>
                <a:off x="370319" y="2634084"/>
                <a:ext cx="3245120" cy="3542333"/>
                <a:chOff x="370319" y="2634084"/>
                <a:chExt cx="3245120" cy="3542333"/>
              </a:xfrm>
            </p:grpSpPr>
            <p:grpSp>
              <p:nvGrpSpPr>
                <p:cNvPr id="169" name="组合 168"/>
                <p:cNvGrpSpPr/>
                <p:nvPr/>
              </p:nvGrpSpPr>
              <p:grpSpPr>
                <a:xfrm>
                  <a:off x="370319" y="2634084"/>
                  <a:ext cx="2745608" cy="2309051"/>
                  <a:chOff x="611560" y="3534461"/>
                  <a:chExt cx="3300713" cy="2543293"/>
                </a:xfrm>
              </p:grpSpPr>
              <p:grpSp>
                <p:nvGrpSpPr>
                  <p:cNvPr id="175" name="组合 174"/>
                  <p:cNvGrpSpPr/>
                  <p:nvPr/>
                </p:nvGrpSpPr>
                <p:grpSpPr>
                  <a:xfrm>
                    <a:off x="611560" y="3534461"/>
                    <a:ext cx="3300713" cy="2543293"/>
                    <a:chOff x="1698172" y="118569"/>
                    <a:chExt cx="4146083" cy="3532751"/>
                  </a:xfrm>
                </p:grpSpPr>
                <p:sp>
                  <p:nvSpPr>
                    <p:cNvPr id="178" name="圆角矩形 177"/>
                    <p:cNvSpPr/>
                    <p:nvPr/>
                  </p:nvSpPr>
                  <p:spPr>
                    <a:xfrm>
                      <a:off x="2413363" y="1104206"/>
                      <a:ext cx="2357846" cy="828000"/>
                    </a:xfrm>
                    <a:prstGeom prst="round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79" name="矩形 178"/>
                    <p:cNvSpPr/>
                    <p:nvPr/>
                  </p:nvSpPr>
                  <p:spPr>
                    <a:xfrm>
                      <a:off x="1698172" y="118569"/>
                      <a:ext cx="3788228" cy="719999"/>
                    </a:xfrm>
                    <a:prstGeom prst="rect">
                      <a:avLst/>
                    </a:prstGeom>
                    <a:solidFill>
                      <a:srgbClr val="00B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400">
                        <a:solidFill>
                          <a:schemeClr val="tx1"/>
                        </a:solidFill>
                      </a:endParaRPr>
                    </a:p>
                  </p:txBody>
                </p:sp>
                <p:sp>
                  <p:nvSpPr>
                    <p:cNvPr id="180" name="矩形 179"/>
                    <p:cNvSpPr/>
                    <p:nvPr/>
                  </p:nvSpPr>
                  <p:spPr>
                    <a:xfrm>
                      <a:off x="1698172" y="838567"/>
                      <a:ext cx="3788228" cy="216000"/>
                    </a:xfrm>
                    <a:prstGeom prst="rect">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400">
                        <a:solidFill>
                          <a:schemeClr val="tx1"/>
                        </a:solidFill>
                      </a:endParaRPr>
                    </a:p>
                  </p:txBody>
                </p:sp>
                <p:sp>
                  <p:nvSpPr>
                    <p:cNvPr id="181" name="矩形 180"/>
                    <p:cNvSpPr/>
                    <p:nvPr/>
                  </p:nvSpPr>
                  <p:spPr>
                    <a:xfrm>
                      <a:off x="1698172" y="1964115"/>
                      <a:ext cx="3788228" cy="216000"/>
                    </a:xfrm>
                    <a:prstGeom prst="rect">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400">
                        <a:solidFill>
                          <a:schemeClr val="tx1"/>
                        </a:solidFill>
                      </a:endParaRPr>
                    </a:p>
                  </p:txBody>
                </p:sp>
                <p:sp>
                  <p:nvSpPr>
                    <p:cNvPr id="182" name="矩形 181"/>
                    <p:cNvSpPr/>
                    <p:nvPr/>
                  </p:nvSpPr>
                  <p:spPr>
                    <a:xfrm>
                      <a:off x="1698172" y="2180115"/>
                      <a:ext cx="3788228" cy="1471205"/>
                    </a:xfrm>
                    <a:prstGeom prst="rect">
                      <a:avLst/>
                    </a:prstGeom>
                    <a:solidFill>
                      <a:srgbClr val="00B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400">
                        <a:solidFill>
                          <a:schemeClr val="tx1"/>
                        </a:solidFill>
                      </a:endParaRPr>
                    </a:p>
                  </p:txBody>
                </p:sp>
                <p:sp>
                  <p:nvSpPr>
                    <p:cNvPr id="183" name="椭圆 182"/>
                    <p:cNvSpPr/>
                    <p:nvPr/>
                  </p:nvSpPr>
                  <p:spPr>
                    <a:xfrm>
                      <a:off x="3023942" y="2366425"/>
                      <a:ext cx="1136687" cy="11366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84" name="椭圆 183"/>
                    <p:cNvSpPr/>
                    <p:nvPr/>
                  </p:nvSpPr>
                  <p:spPr>
                    <a:xfrm>
                      <a:off x="3479800" y="1533167"/>
                      <a:ext cx="241300" cy="109402"/>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a:solidFill>
                          <a:schemeClr val="tx1"/>
                        </a:solidFill>
                      </a:endParaRPr>
                    </a:p>
                  </p:txBody>
                </p:sp>
                <p:sp>
                  <p:nvSpPr>
                    <p:cNvPr id="185" name="椭圆 184"/>
                    <p:cNvSpPr/>
                    <p:nvPr/>
                  </p:nvSpPr>
                  <p:spPr>
                    <a:xfrm>
                      <a:off x="3479800" y="2618980"/>
                      <a:ext cx="241300" cy="10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86" name="文本框 185"/>
                    <p:cNvSpPr txBox="1"/>
                    <p:nvPr/>
                  </p:nvSpPr>
                  <p:spPr>
                    <a:xfrm>
                      <a:off x="2609870" y="1062388"/>
                      <a:ext cx="2398817" cy="583114"/>
                    </a:xfrm>
                    <a:prstGeom prst="rect">
                      <a:avLst/>
                    </a:prstGeom>
                    <a:noFill/>
                  </p:spPr>
                  <p:txBody>
                    <a:bodyPr wrap="square" rtlCol="0">
                      <a:spAutoFit/>
                    </a:bodyPr>
                    <a:lstStyle/>
                    <a:p>
                      <a:r>
                        <a:rPr lang="en-US" altLang="zh-CN" sz="1400" b="1" dirty="0"/>
                        <a:t>Injected bunch</a:t>
                      </a:r>
                      <a:endParaRPr lang="zh-CN" altLang="en-US" sz="1400" b="1" dirty="0"/>
                    </a:p>
                  </p:txBody>
                </p:sp>
                <p:sp>
                  <p:nvSpPr>
                    <p:cNvPr id="188" name="文本框 187"/>
                    <p:cNvSpPr txBox="1"/>
                    <p:nvPr/>
                  </p:nvSpPr>
                  <p:spPr>
                    <a:xfrm>
                      <a:off x="2879178" y="334315"/>
                      <a:ext cx="2424803" cy="524802"/>
                    </a:xfrm>
                    <a:prstGeom prst="rect">
                      <a:avLst/>
                    </a:prstGeom>
                    <a:noFill/>
                  </p:spPr>
                  <p:txBody>
                    <a:bodyPr wrap="square" rtlCol="0">
                      <a:spAutoFit/>
                    </a:bodyPr>
                    <a:lstStyle/>
                    <a:p>
                      <a:r>
                        <a:rPr lang="en-US" altLang="zh-CN" sz="1200" b="1" dirty="0"/>
                        <a:t>Magnet pole</a:t>
                      </a:r>
                      <a:endParaRPr lang="zh-CN" altLang="en-US" sz="1200" b="1" dirty="0"/>
                    </a:p>
                  </p:txBody>
                </p:sp>
                <p:sp>
                  <p:nvSpPr>
                    <p:cNvPr id="189" name="文本框 188"/>
                    <p:cNvSpPr txBox="1"/>
                    <p:nvPr/>
                  </p:nvSpPr>
                  <p:spPr>
                    <a:xfrm>
                      <a:off x="2640747" y="704972"/>
                      <a:ext cx="2815857" cy="388482"/>
                    </a:xfrm>
                    <a:prstGeom prst="rect">
                      <a:avLst/>
                    </a:prstGeom>
                    <a:noFill/>
                  </p:spPr>
                  <p:txBody>
                    <a:bodyPr wrap="square" rtlCol="0">
                      <a:spAutoFit/>
                    </a:bodyPr>
                    <a:lstStyle/>
                    <a:p>
                      <a:r>
                        <a:rPr lang="en-US" altLang="zh-CN" sz="1050" b="1" dirty="0"/>
                        <a:t>Installation margin</a:t>
                      </a:r>
                      <a:endParaRPr lang="zh-CN" altLang="en-US" sz="1050" b="1" dirty="0"/>
                    </a:p>
                  </p:txBody>
                </p:sp>
                <p:sp>
                  <p:nvSpPr>
                    <p:cNvPr id="190" name="文本框 189"/>
                    <p:cNvSpPr txBox="1"/>
                    <p:nvPr/>
                  </p:nvSpPr>
                  <p:spPr>
                    <a:xfrm>
                      <a:off x="2506094" y="1813210"/>
                      <a:ext cx="2787087" cy="388482"/>
                    </a:xfrm>
                    <a:prstGeom prst="rect">
                      <a:avLst/>
                    </a:prstGeom>
                    <a:noFill/>
                  </p:spPr>
                  <p:txBody>
                    <a:bodyPr wrap="square" rtlCol="0">
                      <a:spAutoFit/>
                    </a:bodyPr>
                    <a:lstStyle/>
                    <a:p>
                      <a:r>
                        <a:rPr lang="en-US" altLang="zh-CN" sz="1050" b="1" dirty="0"/>
                        <a:t>Installation margin</a:t>
                      </a:r>
                      <a:endParaRPr lang="zh-CN" altLang="en-US" sz="1050" b="1" dirty="0"/>
                    </a:p>
                  </p:txBody>
                </p:sp>
                <p:sp>
                  <p:nvSpPr>
                    <p:cNvPr id="191" name="文本框 190"/>
                    <p:cNvSpPr txBox="1"/>
                    <p:nvPr/>
                  </p:nvSpPr>
                  <p:spPr>
                    <a:xfrm>
                      <a:off x="4681738" y="2196959"/>
                      <a:ext cx="1162517" cy="524802"/>
                    </a:xfrm>
                    <a:prstGeom prst="rect">
                      <a:avLst/>
                    </a:prstGeom>
                    <a:noFill/>
                  </p:spPr>
                  <p:txBody>
                    <a:bodyPr wrap="square" rtlCol="0">
                      <a:spAutoFit/>
                    </a:bodyPr>
                    <a:lstStyle/>
                    <a:p>
                      <a:r>
                        <a:rPr lang="en-US" altLang="zh-CN" sz="1200" b="1" dirty="0"/>
                        <a:t>Yoke</a:t>
                      </a:r>
                      <a:endParaRPr lang="zh-CN" altLang="en-US" sz="1200" b="1" dirty="0"/>
                    </a:p>
                  </p:txBody>
                </p:sp>
                <p:sp>
                  <p:nvSpPr>
                    <p:cNvPr id="187" name="文本框 186"/>
                    <p:cNvSpPr txBox="1"/>
                    <p:nvPr/>
                  </p:nvSpPr>
                  <p:spPr>
                    <a:xfrm>
                      <a:off x="2528401" y="2677339"/>
                      <a:ext cx="2270273" cy="470885"/>
                    </a:xfrm>
                    <a:prstGeom prst="rect">
                      <a:avLst/>
                    </a:prstGeom>
                    <a:noFill/>
                  </p:spPr>
                  <p:txBody>
                    <a:bodyPr wrap="square" rtlCol="0">
                      <a:spAutoFit/>
                    </a:bodyPr>
                    <a:lstStyle/>
                    <a:p>
                      <a:r>
                        <a:rPr lang="en-US" altLang="zh-CN" sz="1400" b="1" dirty="0"/>
                        <a:t>Stored bunch</a:t>
                      </a:r>
                      <a:endParaRPr lang="zh-CN" altLang="en-US" sz="1400" b="1" dirty="0"/>
                    </a:p>
                  </p:txBody>
                </p:sp>
              </p:grpSp>
              <p:sp>
                <p:nvSpPr>
                  <p:cNvPr id="176" name="同心圆 175"/>
                  <p:cNvSpPr/>
                  <p:nvPr/>
                </p:nvSpPr>
                <p:spPr>
                  <a:xfrm>
                    <a:off x="1669392" y="5152734"/>
                    <a:ext cx="904920" cy="818322"/>
                  </a:xfrm>
                  <a:prstGeom prst="donut">
                    <a:avLst>
                      <a:gd name="adj" fmla="val 1769"/>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7" name="同心圆 176"/>
                  <p:cNvSpPr/>
                  <p:nvPr/>
                </p:nvSpPr>
                <p:spPr>
                  <a:xfrm>
                    <a:off x="1699057" y="5188397"/>
                    <a:ext cx="846000" cy="756000"/>
                  </a:xfrm>
                  <a:prstGeom prst="donut">
                    <a:avLst>
                      <a:gd name="adj" fmla="val 645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0" name="文本框 169"/>
                <p:cNvSpPr txBox="1"/>
                <p:nvPr/>
              </p:nvSpPr>
              <p:spPr>
                <a:xfrm>
                  <a:off x="2707864" y="3379813"/>
                  <a:ext cx="907575" cy="457356"/>
                </a:xfrm>
                <a:prstGeom prst="rect">
                  <a:avLst/>
                </a:prstGeom>
                <a:noFill/>
              </p:spPr>
              <p:txBody>
                <a:bodyPr wrap="square" rtlCol="0">
                  <a:spAutoFit/>
                </a:bodyPr>
                <a:lstStyle/>
                <a:p>
                  <a:r>
                    <a:rPr lang="en-US" altLang="zh-CN" dirty="0" smtClean="0"/>
                    <a:t>SS</a:t>
                  </a:r>
                  <a:endParaRPr lang="zh-CN" altLang="en-US" dirty="0"/>
                </a:p>
              </p:txBody>
            </p:sp>
            <p:sp>
              <p:nvSpPr>
                <p:cNvPr id="171" name="文本框 170"/>
                <p:cNvSpPr txBox="1"/>
                <p:nvPr/>
              </p:nvSpPr>
              <p:spPr>
                <a:xfrm>
                  <a:off x="1116238" y="4968605"/>
                  <a:ext cx="2265402" cy="660625"/>
                </a:xfrm>
                <a:prstGeom prst="rect">
                  <a:avLst/>
                </a:prstGeom>
                <a:noFill/>
              </p:spPr>
              <p:txBody>
                <a:bodyPr wrap="square" rtlCol="0">
                  <a:spAutoFit/>
                </a:bodyPr>
                <a:lstStyle/>
                <a:p>
                  <a:pPr algn="ctr">
                    <a:lnSpc>
                      <a:spcPts val="1700"/>
                    </a:lnSpc>
                  </a:pPr>
                  <a:r>
                    <a:rPr lang="en-US" altLang="zh-CN" dirty="0" smtClean="0"/>
                    <a:t>Iron or </a:t>
                  </a:r>
                </a:p>
                <a:p>
                  <a:pPr algn="ctr">
                    <a:lnSpc>
                      <a:spcPts val="1700"/>
                    </a:lnSpc>
                  </a:pPr>
                  <a:r>
                    <a:rPr lang="en-US" altLang="zh-CN" dirty="0" smtClean="0"/>
                    <a:t>VP(</a:t>
                  </a:r>
                  <a:r>
                    <a:rPr lang="en-US" altLang="zh-CN" dirty="0" err="1" smtClean="0"/>
                    <a:t>FeCoV</a:t>
                  </a:r>
                  <a:r>
                    <a:rPr lang="zh-CN" altLang="en-US" dirty="0" smtClean="0"/>
                    <a:t>，</a:t>
                  </a:r>
                  <a:r>
                    <a:rPr lang="en-US" altLang="zh-CN" dirty="0" smtClean="0"/>
                    <a:t>1J22)</a:t>
                  </a:r>
                  <a:endParaRPr lang="zh-CN" altLang="en-US" dirty="0"/>
                </a:p>
              </p:txBody>
            </p:sp>
            <p:cxnSp>
              <p:nvCxnSpPr>
                <p:cNvPr id="172" name="直接连接符 171"/>
                <p:cNvCxnSpPr/>
                <p:nvPr/>
              </p:nvCxnSpPr>
              <p:spPr>
                <a:xfrm>
                  <a:off x="2462773" y="3503176"/>
                  <a:ext cx="274718" cy="49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2105427" y="4731525"/>
                  <a:ext cx="285770" cy="31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文本框 173"/>
                <p:cNvSpPr txBox="1"/>
                <p:nvPr/>
              </p:nvSpPr>
              <p:spPr>
                <a:xfrm>
                  <a:off x="571775" y="5719061"/>
                  <a:ext cx="2082682" cy="457356"/>
                </a:xfrm>
                <a:prstGeom prst="rect">
                  <a:avLst/>
                </a:prstGeom>
                <a:noFill/>
              </p:spPr>
              <p:txBody>
                <a:bodyPr wrap="square" rtlCol="0">
                  <a:spAutoFit/>
                </a:bodyPr>
                <a:lstStyle/>
                <a:p>
                  <a:r>
                    <a:rPr lang="en-US" altLang="zh-CN" dirty="0">
                      <a:solidFill>
                        <a:srgbClr val="FF0000"/>
                      </a:solidFill>
                    </a:rPr>
                    <a:t>Traditional LSM</a:t>
                  </a:r>
                  <a:endParaRPr lang="zh-CN" altLang="en-US" dirty="0">
                    <a:solidFill>
                      <a:srgbClr val="FF0000"/>
                    </a:solidFill>
                  </a:endParaRPr>
                </a:p>
              </p:txBody>
            </p:sp>
          </p:grpSp>
          <p:cxnSp>
            <p:nvCxnSpPr>
              <p:cNvPr id="167" name="直接连接符 166"/>
              <p:cNvCxnSpPr/>
              <p:nvPr/>
            </p:nvCxnSpPr>
            <p:spPr>
              <a:xfrm flipH="1">
                <a:off x="1049743" y="4699713"/>
                <a:ext cx="367377" cy="432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文本框 167"/>
              <p:cNvSpPr txBox="1"/>
              <p:nvPr/>
            </p:nvSpPr>
            <p:spPr>
              <a:xfrm>
                <a:off x="625576" y="4980880"/>
                <a:ext cx="931160" cy="457356"/>
              </a:xfrm>
              <a:prstGeom prst="rect">
                <a:avLst/>
              </a:prstGeom>
              <a:noFill/>
            </p:spPr>
            <p:txBody>
              <a:bodyPr wrap="square" rtlCol="0">
                <a:spAutoFit/>
              </a:bodyPr>
              <a:lstStyle/>
              <a:p>
                <a:r>
                  <a:rPr lang="en-US" altLang="zh-CN" dirty="0" smtClean="0"/>
                  <a:t>SS</a:t>
                </a:r>
                <a:endParaRPr lang="zh-CN" altLang="en-US" dirty="0"/>
              </a:p>
            </p:txBody>
          </p:sp>
        </p:grpSp>
        <p:sp>
          <p:nvSpPr>
            <p:cNvPr id="144" name="右箭头 143"/>
            <p:cNvSpPr/>
            <p:nvPr/>
          </p:nvSpPr>
          <p:spPr>
            <a:xfrm rot="20113189">
              <a:off x="3998209" y="2958528"/>
              <a:ext cx="495201" cy="463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右箭头 144"/>
            <p:cNvSpPr/>
            <p:nvPr/>
          </p:nvSpPr>
          <p:spPr>
            <a:xfrm rot="859674">
              <a:off x="4100902" y="4239560"/>
              <a:ext cx="506685" cy="463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5196906" y="3694762"/>
              <a:ext cx="1651221" cy="369332"/>
            </a:xfrm>
            <a:prstGeom prst="rect">
              <a:avLst/>
            </a:prstGeom>
          </p:spPr>
          <p:txBody>
            <a:bodyPr wrap="none">
              <a:spAutoFit/>
            </a:bodyPr>
            <a:lstStyle/>
            <a:p>
              <a:r>
                <a:rPr lang="en-US" altLang="zh-CN" dirty="0" smtClean="0"/>
                <a:t>Half in-vacuum </a:t>
              </a:r>
              <a:endParaRPr lang="zh-CN" altLang="en-US" dirty="0"/>
            </a:p>
          </p:txBody>
        </p:sp>
        <p:sp>
          <p:nvSpPr>
            <p:cNvPr id="151" name="矩形 150"/>
            <p:cNvSpPr/>
            <p:nvPr/>
          </p:nvSpPr>
          <p:spPr>
            <a:xfrm>
              <a:off x="5429695" y="6043514"/>
              <a:ext cx="726481" cy="369332"/>
            </a:xfrm>
            <a:prstGeom prst="rect">
              <a:avLst/>
            </a:prstGeom>
          </p:spPr>
          <p:txBody>
            <a:bodyPr wrap="none">
              <a:spAutoFit/>
            </a:bodyPr>
            <a:lstStyle/>
            <a:p>
              <a:r>
                <a:rPr lang="en-US" altLang="zh-CN" dirty="0" smtClean="0"/>
                <a:t>in-air </a:t>
              </a:r>
              <a:endParaRPr lang="zh-CN" altLang="en-US" dirty="0"/>
            </a:p>
          </p:txBody>
        </p:sp>
        <p:grpSp>
          <p:nvGrpSpPr>
            <p:cNvPr id="152" name="组合 151"/>
            <p:cNvGrpSpPr/>
            <p:nvPr/>
          </p:nvGrpSpPr>
          <p:grpSpPr>
            <a:xfrm>
              <a:off x="983406" y="1986315"/>
              <a:ext cx="3237811" cy="1037694"/>
              <a:chOff x="678132" y="2109698"/>
              <a:chExt cx="3237811" cy="1037694"/>
            </a:xfrm>
          </p:grpSpPr>
          <p:sp>
            <p:nvSpPr>
              <p:cNvPr id="156" name="圆角矩形 155"/>
              <p:cNvSpPr/>
              <p:nvPr/>
            </p:nvSpPr>
            <p:spPr>
              <a:xfrm>
                <a:off x="1994182" y="2137924"/>
                <a:ext cx="1653546" cy="1772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7" name="组合 156"/>
              <p:cNvGrpSpPr/>
              <p:nvPr/>
            </p:nvGrpSpPr>
            <p:grpSpPr>
              <a:xfrm>
                <a:off x="678132" y="2109698"/>
                <a:ext cx="3237811" cy="1037694"/>
                <a:chOff x="678132" y="2109698"/>
                <a:chExt cx="3237811" cy="1037694"/>
              </a:xfrm>
            </p:grpSpPr>
            <p:sp>
              <p:nvSpPr>
                <p:cNvPr id="163" name="文本框 162"/>
                <p:cNvSpPr txBox="1"/>
                <p:nvPr/>
              </p:nvSpPr>
              <p:spPr>
                <a:xfrm>
                  <a:off x="678132" y="2367734"/>
                  <a:ext cx="969960" cy="477054"/>
                </a:xfrm>
                <a:prstGeom prst="rect">
                  <a:avLst/>
                </a:prstGeom>
                <a:noFill/>
              </p:spPr>
              <p:txBody>
                <a:bodyPr wrap="square" rtlCol="0">
                  <a:spAutoFit/>
                </a:bodyPr>
                <a:lstStyle/>
                <a:p>
                  <a:pPr algn="ctr">
                    <a:lnSpc>
                      <a:spcPts val="1500"/>
                    </a:lnSpc>
                  </a:pPr>
                  <a:r>
                    <a:rPr lang="en-US" altLang="zh-CN" sz="1200" dirty="0">
                      <a:solidFill>
                        <a:srgbClr val="FF0000"/>
                      </a:solidFill>
                    </a:rPr>
                    <a:t>Septum</a:t>
                  </a:r>
                </a:p>
                <a:p>
                  <a:pPr algn="ctr">
                    <a:lnSpc>
                      <a:spcPts val="1500"/>
                    </a:lnSpc>
                  </a:pPr>
                  <a:r>
                    <a:rPr lang="en-US" altLang="zh-CN" sz="1200" dirty="0">
                      <a:solidFill>
                        <a:srgbClr val="FF0000"/>
                      </a:solidFill>
                    </a:rPr>
                    <a:t>thickness</a:t>
                  </a:r>
                  <a:endParaRPr lang="zh-CN" altLang="en-US" sz="1200" dirty="0">
                    <a:solidFill>
                      <a:schemeClr val="accent1">
                        <a:lumMod val="50000"/>
                      </a:schemeClr>
                    </a:solidFill>
                  </a:endParaRPr>
                </a:p>
              </p:txBody>
            </p:sp>
            <p:sp>
              <p:nvSpPr>
                <p:cNvPr id="164" name="左大括号 163"/>
                <p:cNvSpPr/>
                <p:nvPr/>
              </p:nvSpPr>
              <p:spPr>
                <a:xfrm>
                  <a:off x="1719471" y="2109698"/>
                  <a:ext cx="162483" cy="979620"/>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5" name="文本框 164"/>
                <p:cNvSpPr txBox="1"/>
                <p:nvPr/>
              </p:nvSpPr>
              <p:spPr>
                <a:xfrm>
                  <a:off x="1728204" y="2142052"/>
                  <a:ext cx="2187739" cy="1005340"/>
                </a:xfrm>
                <a:prstGeom prst="rect">
                  <a:avLst/>
                </a:prstGeom>
                <a:noFill/>
              </p:spPr>
              <p:txBody>
                <a:bodyPr wrap="square" rtlCol="0">
                  <a:spAutoFit/>
                </a:bodyPr>
                <a:lstStyle/>
                <a:p>
                  <a:pPr algn="ctr">
                    <a:lnSpc>
                      <a:spcPts val="1000"/>
                    </a:lnSpc>
                  </a:pPr>
                  <a:r>
                    <a:rPr lang="en-US" altLang="zh-CN" sz="1200" dirty="0">
                      <a:solidFill>
                        <a:srgbClr val="FF0000"/>
                      </a:solidFill>
                    </a:rPr>
                    <a:t>Wall of stored beam pipe</a:t>
                  </a:r>
                </a:p>
                <a:p>
                  <a:pPr algn="ctr">
                    <a:lnSpc>
                      <a:spcPts val="1000"/>
                    </a:lnSpc>
                  </a:pPr>
                  <a:r>
                    <a:rPr lang="en-US" altLang="zh-CN" sz="1400" dirty="0">
                      <a:solidFill>
                        <a:schemeClr val="accent1">
                          <a:lumMod val="50000"/>
                        </a:schemeClr>
                      </a:solidFill>
                    </a:rPr>
                    <a:t>+</a:t>
                  </a:r>
                </a:p>
                <a:p>
                  <a:pPr algn="ctr">
                    <a:lnSpc>
                      <a:spcPts val="1000"/>
                    </a:lnSpc>
                  </a:pPr>
                  <a:r>
                    <a:rPr lang="en-US" altLang="zh-CN" sz="1200" dirty="0">
                      <a:solidFill>
                        <a:srgbClr val="FF0000"/>
                      </a:solidFill>
                    </a:rPr>
                    <a:t>Wall of injected beam pipe</a:t>
                  </a:r>
                </a:p>
                <a:p>
                  <a:pPr algn="ctr">
                    <a:lnSpc>
                      <a:spcPts val="1000"/>
                    </a:lnSpc>
                  </a:pPr>
                  <a:r>
                    <a:rPr lang="en-US" altLang="zh-CN" sz="1400" dirty="0">
                      <a:solidFill>
                        <a:schemeClr val="accent1">
                          <a:lumMod val="50000"/>
                        </a:schemeClr>
                      </a:solidFill>
                    </a:rPr>
                    <a:t>+</a:t>
                  </a:r>
                </a:p>
                <a:p>
                  <a:pPr algn="ctr">
                    <a:lnSpc>
                      <a:spcPts val="1000"/>
                    </a:lnSpc>
                  </a:pPr>
                  <a:r>
                    <a:rPr lang="en-US" altLang="zh-CN" sz="1200" dirty="0">
                      <a:solidFill>
                        <a:srgbClr val="FF0000"/>
                      </a:solidFill>
                    </a:rPr>
                    <a:t>Iron septum</a:t>
                  </a:r>
                </a:p>
                <a:p>
                  <a:pPr algn="ctr">
                    <a:lnSpc>
                      <a:spcPts val="1000"/>
                    </a:lnSpc>
                  </a:pPr>
                  <a:r>
                    <a:rPr lang="en-US" altLang="zh-CN" sz="1400" dirty="0">
                      <a:solidFill>
                        <a:schemeClr val="accent1">
                          <a:lumMod val="50000"/>
                        </a:schemeClr>
                      </a:solidFill>
                    </a:rPr>
                    <a:t>+</a:t>
                  </a:r>
                </a:p>
                <a:p>
                  <a:pPr algn="ctr">
                    <a:lnSpc>
                      <a:spcPts val="1000"/>
                    </a:lnSpc>
                  </a:pPr>
                  <a:r>
                    <a:rPr lang="en-US" altLang="zh-CN" sz="1200" dirty="0">
                      <a:solidFill>
                        <a:srgbClr val="FF0000"/>
                      </a:solidFill>
                    </a:rPr>
                    <a:t>installation margins</a:t>
                  </a:r>
                  <a:endParaRPr lang="zh-CN" altLang="en-US" sz="1200" dirty="0">
                    <a:solidFill>
                      <a:srgbClr val="FF0000"/>
                    </a:solidFill>
                  </a:endParaRPr>
                </a:p>
              </p:txBody>
            </p:sp>
          </p:grpSp>
          <p:sp>
            <p:nvSpPr>
              <p:cNvPr id="158" name="矩形 157"/>
              <p:cNvSpPr/>
              <p:nvPr/>
            </p:nvSpPr>
            <p:spPr>
              <a:xfrm>
                <a:off x="1428122" y="2488474"/>
                <a:ext cx="300082" cy="284693"/>
              </a:xfrm>
              <a:prstGeom prst="rect">
                <a:avLst/>
              </a:prstGeom>
            </p:spPr>
            <p:txBody>
              <a:bodyPr wrap="none">
                <a:spAutoFit/>
              </a:bodyPr>
              <a:lstStyle/>
              <a:p>
                <a:pPr algn="ctr">
                  <a:lnSpc>
                    <a:spcPts val="1500"/>
                  </a:lnSpc>
                </a:pPr>
                <a:r>
                  <a:rPr lang="en-US" altLang="zh-CN" dirty="0">
                    <a:solidFill>
                      <a:schemeClr val="accent1">
                        <a:lumMod val="50000"/>
                      </a:schemeClr>
                    </a:solidFill>
                  </a:rPr>
                  <a:t>=</a:t>
                </a:r>
                <a:endParaRPr lang="zh-CN" altLang="en-US" dirty="0">
                  <a:solidFill>
                    <a:schemeClr val="accent1">
                      <a:lumMod val="50000"/>
                    </a:schemeClr>
                  </a:solidFill>
                </a:endParaRPr>
              </a:p>
            </p:txBody>
          </p:sp>
          <p:sp>
            <p:nvSpPr>
              <p:cNvPr id="159" name="圆角矩形 158"/>
              <p:cNvSpPr/>
              <p:nvPr/>
            </p:nvSpPr>
            <p:spPr>
              <a:xfrm>
                <a:off x="1991544" y="2411835"/>
                <a:ext cx="1653546" cy="1772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圆角矩形 159"/>
              <p:cNvSpPr/>
              <p:nvPr/>
            </p:nvSpPr>
            <p:spPr>
              <a:xfrm>
                <a:off x="1991544" y="2664071"/>
                <a:ext cx="1653546" cy="1772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圆角矩形 160"/>
              <p:cNvSpPr/>
              <p:nvPr/>
            </p:nvSpPr>
            <p:spPr>
              <a:xfrm>
                <a:off x="1991544" y="2927542"/>
                <a:ext cx="1653546" cy="1772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圆角矩形 161"/>
              <p:cNvSpPr/>
              <p:nvPr/>
            </p:nvSpPr>
            <p:spPr>
              <a:xfrm>
                <a:off x="806339" y="2407707"/>
                <a:ext cx="690620" cy="3978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3" name="矩形 152"/>
            <p:cNvSpPr/>
            <p:nvPr/>
          </p:nvSpPr>
          <p:spPr>
            <a:xfrm>
              <a:off x="1012785" y="1789513"/>
              <a:ext cx="3014717" cy="4287000"/>
            </a:xfrm>
            <a:prstGeom prst="rect">
              <a:avLst/>
            </a:prstGeom>
            <a:no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同心圆 260"/>
            <p:cNvSpPr/>
            <p:nvPr/>
          </p:nvSpPr>
          <p:spPr>
            <a:xfrm>
              <a:off x="5440401" y="5434406"/>
              <a:ext cx="566973" cy="552994"/>
            </a:xfrm>
            <a:prstGeom prst="donut">
              <a:avLst>
                <a:gd name="adj" fmla="val 645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L 形 1"/>
            <p:cNvSpPr/>
            <p:nvPr/>
          </p:nvSpPr>
          <p:spPr>
            <a:xfrm rot="18540252">
              <a:off x="6227766" y="1625853"/>
              <a:ext cx="569436" cy="279001"/>
            </a:xfrm>
            <a:prstGeom prst="corne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L 形 125"/>
            <p:cNvSpPr/>
            <p:nvPr/>
          </p:nvSpPr>
          <p:spPr>
            <a:xfrm rot="18540252">
              <a:off x="6317664" y="4143532"/>
              <a:ext cx="522352" cy="255932"/>
            </a:xfrm>
            <a:prstGeom prst="corne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833275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1st HEPS-TF IAC Meeting-final">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1st HEPS-TF IAC Meeting-final" id="{2BBD9EC8-0ADC-461D-96D6-0B51FC7B964C}" vid="{3E249EE4-7C67-44D0-9662-037B5FB9A45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1st HEPS-TF IAC Meeting-final</Template>
  <TotalTime>48404</TotalTime>
  <Words>2507</Words>
  <Application>Microsoft Office PowerPoint</Application>
  <PresentationFormat>全屏显示(4:3)</PresentationFormat>
  <Paragraphs>577</Paragraphs>
  <Slides>38</Slides>
  <Notes>6</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38</vt:i4>
      </vt:variant>
    </vt:vector>
  </HeadingPairs>
  <TitlesOfParts>
    <vt:vector size="54" baseType="lpstr">
      <vt:lpstr>CIDFont+F1</vt:lpstr>
      <vt:lpstr>仿宋_GB2312</vt:lpstr>
      <vt:lpstr>黑体</vt:lpstr>
      <vt:lpstr>楷体</vt:lpstr>
      <vt:lpstr>宋体</vt:lpstr>
      <vt:lpstr>微软雅黑</vt:lpstr>
      <vt:lpstr>Arial</vt:lpstr>
      <vt:lpstr>Calibri</vt:lpstr>
      <vt:lpstr>Calibri Light</vt:lpstr>
      <vt:lpstr>Rockwell Extra Bold</vt:lpstr>
      <vt:lpstr>Symbol</vt:lpstr>
      <vt:lpstr>Times New Roman</vt:lpstr>
      <vt:lpstr>Wingdings</vt:lpstr>
      <vt:lpstr>Wingdings 2</vt:lpstr>
      <vt:lpstr>1st HEPS-TF IAC Meeting-final</vt:lpstr>
      <vt:lpstr>公式</vt:lpstr>
      <vt:lpstr>CEPC Injection/extraction system studies</vt:lpstr>
      <vt:lpstr>Outline</vt:lpstr>
      <vt:lpstr>PowerPoint 演示文稿</vt:lpstr>
      <vt:lpstr>CEPC injection and extraction systems</vt:lpstr>
      <vt:lpstr>Main types of inj. &amp; ext. hardware</vt:lpstr>
      <vt:lpstr>Hardware R&amp;D plans</vt:lpstr>
      <vt:lpstr>PowerPoint 演示文稿</vt:lpstr>
      <vt:lpstr>Typical requirements for CEPC LSM</vt:lpstr>
      <vt:lpstr>Lambertson Magnet Design Considerations</vt:lpstr>
      <vt:lpstr>Lambertson Magnet Design Considerations</vt:lpstr>
      <vt:lpstr>Lambertson Magnet Design Considerations</vt:lpstr>
      <vt:lpstr>Lambertson Magnet Design Considerations</vt:lpstr>
      <vt:lpstr>Half in-vacuum LSM R&amp;D for HEPS SR </vt:lpstr>
      <vt:lpstr>Half in-vacuum LSM prototype for HEPS</vt:lpstr>
      <vt:lpstr>In-air LSM R&amp;D for HEPS BST </vt:lpstr>
      <vt:lpstr>In-air LSM R&amp;D for HEPS BST</vt:lpstr>
      <vt:lpstr>PowerPoint 演示文稿</vt:lpstr>
      <vt:lpstr>DR inj./ext. kicker design parameters </vt:lpstr>
      <vt:lpstr>CEPC DR kicker Magnet physics design</vt:lpstr>
      <vt:lpstr>CEPC DR kicker engineer design</vt:lpstr>
      <vt:lpstr>Prototype kicker for HEPS BST </vt:lpstr>
      <vt:lpstr>250ns-fast kicker pulser design</vt:lpstr>
      <vt:lpstr>Pulser prototype for HEPS</vt:lpstr>
      <vt:lpstr>Pulser prototype for HEPS</vt:lpstr>
      <vt:lpstr>PowerPoint 演示文稿</vt:lpstr>
      <vt:lpstr>BST EXT kicker design parameters </vt:lpstr>
      <vt:lpstr>PowerPoint 演示文稿</vt:lpstr>
      <vt:lpstr>Delay-line dipole kicker system</vt:lpstr>
      <vt:lpstr>Dual-C type delay-line dipole kicker R&amp;D</vt:lpstr>
      <vt:lpstr>Delay-line Nonlinear Kicker (NLK)</vt:lpstr>
      <vt:lpstr>Delay-line NLK preliminary design</vt:lpstr>
      <vt:lpstr>Ferrite core for delay-line kicker prototype </vt:lpstr>
      <vt:lpstr>Ceramic vacuum chamber R&amp;D</vt:lpstr>
      <vt:lpstr>Magnetron sputtering coating prepare</vt:lpstr>
      <vt:lpstr>TiN coating test</vt:lpstr>
      <vt:lpstr>Film pattern study</vt:lpstr>
      <vt:lpstr>Summary</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chenjh</dc:creator>
  <cp:lastModifiedBy>reviewer</cp:lastModifiedBy>
  <cp:revision>2159</cp:revision>
  <dcterms:created xsi:type="dcterms:W3CDTF">2016-11-24T01:01:14Z</dcterms:created>
  <dcterms:modified xsi:type="dcterms:W3CDTF">2022-10-25T01:50:13Z</dcterms:modified>
</cp:coreProperties>
</file>