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tmp" ContentType="image/png"/>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272" r:id="rId3"/>
    <p:sldId id="484" r:id="rId4"/>
    <p:sldId id="540" r:id="rId5"/>
    <p:sldId id="277" r:id="rId6"/>
    <p:sldId id="948" r:id="rId7"/>
    <p:sldId id="373" r:id="rId8"/>
    <p:sldId id="536" r:id="rId9"/>
    <p:sldId id="263" r:id="rId10"/>
    <p:sldId id="374" r:id="rId11"/>
    <p:sldId id="369" r:id="rId12"/>
    <p:sldId id="488" r:id="rId13"/>
    <p:sldId id="489" r:id="rId14"/>
    <p:sldId id="586" r:id="rId15"/>
    <p:sldId id="257" r:id="rId16"/>
    <p:sldId id="947" r:id="rId17"/>
    <p:sldId id="934" r:id="rId18"/>
    <p:sldId id="532" r:id="rId19"/>
    <p:sldId id="941" r:id="rId20"/>
    <p:sldId id="569" r:id="rId21"/>
    <p:sldId id="585" r:id="rId22"/>
    <p:sldId id="538" r:id="rId23"/>
    <p:sldId id="541" r:id="rId24"/>
    <p:sldId id="498" r:id="rId25"/>
    <p:sldId id="275"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ys" initials="xb21cn" lastIdx="1" clrIdx="0">
    <p:extLst>
      <p:ext uri="{19B8F6BF-5375-455C-9EA6-DF929625EA0E}">
        <p15:presenceInfo xmlns:p15="http://schemas.microsoft.com/office/powerpoint/2012/main" userId="may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中度样式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19" autoAdjust="0"/>
    <p:restoredTop sz="93640" autoAdjust="0"/>
  </p:normalViewPr>
  <p:slideViewPr>
    <p:cSldViewPr snapToGrid="0">
      <p:cViewPr varScale="1">
        <p:scale>
          <a:sx n="59" d="100"/>
          <a:sy n="59" d="100"/>
        </p:scale>
        <p:origin x="79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5497863155402947E-2"/>
          <c:y val="6.1746621442625375E-2"/>
          <c:w val="0.91217331752216269"/>
          <c:h val="0.78733168924413655"/>
        </c:manualLayout>
      </c:layout>
      <c:barChart>
        <c:barDir val="col"/>
        <c:grouping val="clustered"/>
        <c:varyColors val="0"/>
        <c:ser>
          <c:idx val="0"/>
          <c:order val="0"/>
          <c:tx>
            <c:v>No63（2）氮气保存11个月</c:v>
          </c:tx>
          <c:spPr>
            <a:solidFill>
              <a:schemeClr val="accent1"/>
            </a:solidFill>
            <a:ln>
              <a:noFill/>
            </a:ln>
            <a:effectLst/>
          </c:spPr>
          <c:invertIfNegative val="0"/>
          <c:dPt>
            <c:idx val="17"/>
            <c:invertIfNegative val="0"/>
            <c:bubble3D val="0"/>
            <c:spPr>
              <a:solidFill>
                <a:srgbClr val="7030A0"/>
              </a:solidFill>
              <a:ln>
                <a:noFill/>
              </a:ln>
              <a:effectLst/>
            </c:spPr>
            <c:extLst>
              <c:ext xmlns:c16="http://schemas.microsoft.com/office/drawing/2014/chart" uri="{C3380CC4-5D6E-409C-BE32-E72D297353CC}">
                <c16:uniqueId val="{0000000A-414A-4DBA-BB44-70D68144220A}"/>
              </c:ext>
            </c:extLst>
          </c:dPt>
          <c:dLbls>
            <c:dLbl>
              <c:idx val="1"/>
              <c:layout>
                <c:manualLayout>
                  <c:x val="-4.3101729414469795E-3"/>
                  <c:y val="8.363417509817357E-17"/>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414A-4DBA-BB44-70D68144220A}"/>
                </c:ext>
              </c:extLst>
            </c:dLbl>
            <c:dLbl>
              <c:idx val="2"/>
              <c:layout>
                <c:manualLayout>
                  <c:x val="-7.5428026475322339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414A-4DBA-BB44-70D68144220A}"/>
                </c:ext>
              </c:extLst>
            </c:dLbl>
            <c:dLbl>
              <c:idx val="17"/>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rgbClr val="7030A0"/>
                      </a:solidFill>
                      <a:latin typeface="+mn-lt"/>
                      <a:ea typeface="+mn-ea"/>
                      <a:cs typeface="+mn-cs"/>
                    </a:defRPr>
                  </a:pPr>
                  <a:endParaRPr lang="zh-CN"/>
                </a:p>
              </c:txPr>
              <c:dLblPos val="outEnd"/>
              <c:showLegendKey val="0"/>
              <c:showVal val="1"/>
              <c:showCatName val="0"/>
              <c:showSerName val="0"/>
              <c:showPercent val="0"/>
              <c:showBubbleSize val="0"/>
              <c:extLst>
                <c:ext xmlns:c16="http://schemas.microsoft.com/office/drawing/2014/chart" uri="{C3380CC4-5D6E-409C-BE32-E72D297353CC}">
                  <c16:uniqueId val="{0000000A-414A-4DBA-BB44-70D68144220A}"/>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2"/>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Sheet1!$E$3:$E$28</c:f>
              <c:numCache>
                <c:formatCode>@</c:formatCode>
                <c:ptCount val="26"/>
                <c:pt idx="0">
                  <c:v>0</c:v>
                </c:pt>
                <c:pt idx="1">
                  <c:v>0.1</c:v>
                </c:pt>
                <c:pt idx="2">
                  <c:v>0.14000000000000001</c:v>
                </c:pt>
                <c:pt idx="3">
                  <c:v>0.2</c:v>
                </c:pt>
                <c:pt idx="4">
                  <c:v>0.21</c:v>
                </c:pt>
                <c:pt idx="5">
                  <c:v>0.23</c:v>
                </c:pt>
                <c:pt idx="6">
                  <c:v>0.27</c:v>
                </c:pt>
                <c:pt idx="7">
                  <c:v>0.28000000000000003</c:v>
                </c:pt>
                <c:pt idx="8">
                  <c:v>0.33</c:v>
                </c:pt>
                <c:pt idx="9" formatCode="General">
                  <c:v>0.37</c:v>
                </c:pt>
                <c:pt idx="10" formatCode="General">
                  <c:v>0.39</c:v>
                </c:pt>
                <c:pt idx="11" formatCode="General">
                  <c:v>0.45</c:v>
                </c:pt>
                <c:pt idx="12" formatCode="General">
                  <c:v>0.45</c:v>
                </c:pt>
                <c:pt idx="13" formatCode="General">
                  <c:v>0.45</c:v>
                </c:pt>
                <c:pt idx="14" formatCode="General">
                  <c:v>0.46</c:v>
                </c:pt>
                <c:pt idx="15" formatCode="General">
                  <c:v>0.46</c:v>
                </c:pt>
                <c:pt idx="16" formatCode="General">
                  <c:v>0.53</c:v>
                </c:pt>
                <c:pt idx="17" formatCode="General">
                  <c:v>0.55000000000000004</c:v>
                </c:pt>
                <c:pt idx="18" formatCode="0.00_ ">
                  <c:v>0.56000000000000005</c:v>
                </c:pt>
                <c:pt idx="19" formatCode="0.00_ ">
                  <c:v>0.59</c:v>
                </c:pt>
                <c:pt idx="20" formatCode="0.00_ ">
                  <c:v>0.6</c:v>
                </c:pt>
                <c:pt idx="21" formatCode="0.00_ ">
                  <c:v>0.59</c:v>
                </c:pt>
                <c:pt idx="22" formatCode="0.00_ ">
                  <c:v>0.59</c:v>
                </c:pt>
                <c:pt idx="23" formatCode="0.00_ ">
                  <c:v>0.6</c:v>
                </c:pt>
                <c:pt idx="24" formatCode="0.00_ ">
                  <c:v>0.66</c:v>
                </c:pt>
                <c:pt idx="25" formatCode="0.00_ ">
                  <c:v>0.59</c:v>
                </c:pt>
              </c:numCache>
            </c:numRef>
          </c:val>
          <c:extLst>
            <c:ext xmlns:c16="http://schemas.microsoft.com/office/drawing/2014/chart" uri="{C3380CC4-5D6E-409C-BE32-E72D297353CC}">
              <c16:uniqueId val="{00000000-414A-4DBA-BB44-70D68144220A}"/>
            </c:ext>
          </c:extLst>
        </c:ser>
        <c:ser>
          <c:idx val="1"/>
          <c:order val="1"/>
          <c:tx>
            <c:v>No63（3）氖气保存7个月</c:v>
          </c:tx>
          <c:spPr>
            <a:solidFill>
              <a:schemeClr val="accent6">
                <a:lumMod val="75000"/>
              </a:schemeClr>
            </a:solidFill>
            <a:ln>
              <a:solidFill>
                <a:srgbClr val="FFC000"/>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accent6">
                        <a:lumMod val="7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Sheet1!$F$3:$F$28</c:f>
              <c:numCache>
                <c:formatCode>@</c:formatCode>
                <c:ptCount val="26"/>
                <c:pt idx="0">
                  <c:v>0</c:v>
                </c:pt>
                <c:pt idx="1">
                  <c:v>0.1</c:v>
                </c:pt>
                <c:pt idx="2">
                  <c:v>0.15</c:v>
                </c:pt>
                <c:pt idx="3">
                  <c:v>0.15</c:v>
                </c:pt>
                <c:pt idx="4">
                  <c:v>0.18</c:v>
                </c:pt>
                <c:pt idx="5">
                  <c:v>0.19</c:v>
                </c:pt>
                <c:pt idx="6">
                  <c:v>0.2</c:v>
                </c:pt>
                <c:pt idx="7">
                  <c:v>0.2</c:v>
                </c:pt>
                <c:pt idx="8">
                  <c:v>0.27</c:v>
                </c:pt>
                <c:pt idx="9">
                  <c:v>0.28999999999999998</c:v>
                </c:pt>
                <c:pt idx="10">
                  <c:v>0.31</c:v>
                </c:pt>
                <c:pt idx="11">
                  <c:v>0.32</c:v>
                </c:pt>
                <c:pt idx="12">
                  <c:v>0.38</c:v>
                </c:pt>
                <c:pt idx="13">
                  <c:v>0.38</c:v>
                </c:pt>
                <c:pt idx="14">
                  <c:v>0.4</c:v>
                </c:pt>
                <c:pt idx="15">
                  <c:v>0.38</c:v>
                </c:pt>
                <c:pt idx="16">
                  <c:v>0.46</c:v>
                </c:pt>
                <c:pt idx="18">
                  <c:v>0.28999999999999998</c:v>
                </c:pt>
                <c:pt idx="19">
                  <c:v>0.35</c:v>
                </c:pt>
                <c:pt idx="20">
                  <c:v>0.37</c:v>
                </c:pt>
                <c:pt idx="21">
                  <c:v>0.36</c:v>
                </c:pt>
                <c:pt idx="22">
                  <c:v>0.37</c:v>
                </c:pt>
                <c:pt idx="23">
                  <c:v>0.46</c:v>
                </c:pt>
                <c:pt idx="24">
                  <c:v>0.46</c:v>
                </c:pt>
                <c:pt idx="25">
                  <c:v>0.45</c:v>
                </c:pt>
              </c:numCache>
            </c:numRef>
          </c:val>
          <c:extLst>
            <c:ext xmlns:c16="http://schemas.microsoft.com/office/drawing/2014/chart" uri="{C3380CC4-5D6E-409C-BE32-E72D297353CC}">
              <c16:uniqueId val="{00000001-414A-4DBA-BB44-70D68144220A}"/>
            </c:ext>
          </c:extLst>
        </c:ser>
        <c:ser>
          <c:idx val="3"/>
          <c:order val="3"/>
          <c:tx>
            <c:v>No63（2）低真空度激活降温立刻测</c:v>
          </c:tx>
          <c:spPr>
            <a:solidFill>
              <a:schemeClr val="accent4"/>
            </a:solidFill>
            <a:ln>
              <a:noFill/>
            </a:ln>
            <a:effectLst/>
          </c:spPr>
          <c:invertIfNegative val="0"/>
          <c:dPt>
            <c:idx val="17"/>
            <c:invertIfNegative val="0"/>
            <c:bubble3D val="0"/>
            <c:spPr>
              <a:solidFill>
                <a:srgbClr val="FF0000"/>
              </a:solidFill>
              <a:ln>
                <a:noFill/>
              </a:ln>
              <a:effectLst/>
            </c:spPr>
            <c:extLst>
              <c:ext xmlns:c16="http://schemas.microsoft.com/office/drawing/2014/chart" uri="{C3380CC4-5D6E-409C-BE32-E72D297353CC}">
                <c16:uniqueId val="{0000000B-414A-4DBA-BB44-70D68144220A}"/>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FF0000"/>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Sheet1!$L$3:$L$28</c:f>
              <c:numCache>
                <c:formatCode>General</c:formatCode>
                <c:ptCount val="26"/>
                <c:pt idx="17" formatCode="0.00_ ">
                  <c:v>0.3</c:v>
                </c:pt>
              </c:numCache>
            </c:numRef>
          </c:val>
          <c:extLst>
            <c:ext xmlns:c16="http://schemas.microsoft.com/office/drawing/2014/chart" uri="{C3380CC4-5D6E-409C-BE32-E72D297353CC}">
              <c16:uniqueId val="{00000002-414A-4DBA-BB44-70D68144220A}"/>
            </c:ext>
          </c:extLst>
        </c:ser>
        <c:dLbls>
          <c:dLblPos val="outEnd"/>
          <c:showLegendKey val="0"/>
          <c:showVal val="1"/>
          <c:showCatName val="0"/>
          <c:showSerName val="0"/>
          <c:showPercent val="0"/>
          <c:showBubbleSize val="0"/>
        </c:dLbls>
        <c:gapWidth val="50"/>
        <c:axId val="1031693967"/>
        <c:axId val="1031688143"/>
      </c:barChart>
      <c:lineChart>
        <c:grouping val="standard"/>
        <c:varyColors val="0"/>
        <c:ser>
          <c:idx val="2"/>
          <c:order val="2"/>
          <c:tx>
            <c:v>激活温度</c:v>
          </c:tx>
          <c:spPr>
            <a:ln w="28575" cap="rnd">
              <a:solidFill>
                <a:srgbClr val="00B050"/>
              </a:solidFill>
              <a:round/>
            </a:ln>
            <a:effectLst/>
          </c:spPr>
          <c:marker>
            <c:symbol val="circle"/>
            <c:size val="5"/>
            <c:spPr>
              <a:solidFill>
                <a:schemeClr val="accent3"/>
              </a:solidFill>
              <a:ln w="9525">
                <a:solidFill>
                  <a:schemeClr val="accent3"/>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zh-CN"/>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Sheet1!$H$3:$H$28</c:f>
              <c:numCache>
                <c:formatCode>General</c:formatCode>
                <c:ptCount val="26"/>
                <c:pt idx="0">
                  <c:v>160</c:v>
                </c:pt>
                <c:pt idx="1">
                  <c:v>180</c:v>
                </c:pt>
                <c:pt idx="2">
                  <c:v>180</c:v>
                </c:pt>
                <c:pt idx="3">
                  <c:v>180</c:v>
                </c:pt>
                <c:pt idx="4">
                  <c:v>180</c:v>
                </c:pt>
                <c:pt idx="5">
                  <c:v>180</c:v>
                </c:pt>
                <c:pt idx="6">
                  <c:v>180</c:v>
                </c:pt>
                <c:pt idx="7">
                  <c:v>180</c:v>
                </c:pt>
                <c:pt idx="8">
                  <c:v>200</c:v>
                </c:pt>
                <c:pt idx="9">
                  <c:v>200</c:v>
                </c:pt>
                <c:pt idx="10">
                  <c:v>200</c:v>
                </c:pt>
                <c:pt idx="11">
                  <c:v>200</c:v>
                </c:pt>
                <c:pt idx="12">
                  <c:v>200</c:v>
                </c:pt>
                <c:pt idx="13">
                  <c:v>200</c:v>
                </c:pt>
                <c:pt idx="14">
                  <c:v>200</c:v>
                </c:pt>
                <c:pt idx="15">
                  <c:v>200</c:v>
                </c:pt>
                <c:pt idx="16">
                  <c:v>225</c:v>
                </c:pt>
                <c:pt idx="17">
                  <c:v>225</c:v>
                </c:pt>
                <c:pt idx="18">
                  <c:v>225</c:v>
                </c:pt>
                <c:pt idx="19">
                  <c:v>225</c:v>
                </c:pt>
                <c:pt idx="20">
                  <c:v>225</c:v>
                </c:pt>
                <c:pt idx="21">
                  <c:v>225</c:v>
                </c:pt>
                <c:pt idx="22">
                  <c:v>225</c:v>
                </c:pt>
                <c:pt idx="23">
                  <c:v>250</c:v>
                </c:pt>
                <c:pt idx="24">
                  <c:v>250</c:v>
                </c:pt>
                <c:pt idx="25">
                  <c:v>250</c:v>
                </c:pt>
              </c:numCache>
            </c:numRef>
          </c:val>
          <c:smooth val="0"/>
          <c:extLst>
            <c:ext xmlns:c16="http://schemas.microsoft.com/office/drawing/2014/chart" uri="{C3380CC4-5D6E-409C-BE32-E72D297353CC}">
              <c16:uniqueId val="{00000003-414A-4DBA-BB44-70D68144220A}"/>
            </c:ext>
          </c:extLst>
        </c:ser>
        <c:dLbls>
          <c:showLegendKey val="0"/>
          <c:showVal val="1"/>
          <c:showCatName val="0"/>
          <c:showSerName val="0"/>
          <c:showPercent val="0"/>
          <c:showBubbleSize val="0"/>
        </c:dLbls>
        <c:marker val="1"/>
        <c:smooth val="0"/>
        <c:axId val="1031698959"/>
        <c:axId val="1031695631"/>
      </c:lineChart>
      <c:catAx>
        <c:axId val="1031693967"/>
        <c:scaling>
          <c:orientation val="minMax"/>
        </c:scaling>
        <c:delete val="0"/>
        <c:axPos val="b"/>
        <c:title>
          <c:tx>
            <c:rich>
              <a:bodyPr rot="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r>
                  <a:rPr lang="en-US" altLang="zh-CN" b="1" dirty="0"/>
                  <a:t>Activation cycles No.</a:t>
                </a:r>
                <a:endParaRPr lang="zh-CN" altLang="en-US" b="1" dirty="0"/>
              </a:p>
            </c:rich>
          </c:tx>
          <c:overlay val="0"/>
          <c:spPr>
            <a:noFill/>
            <a:ln>
              <a:noFill/>
            </a:ln>
            <a:effectLst/>
          </c:spPr>
          <c:txPr>
            <a:bodyPr rot="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zh-CN"/>
            </a:p>
          </c:tx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CN"/>
          </a:p>
        </c:txPr>
        <c:crossAx val="1031688143"/>
        <c:crosses val="autoZero"/>
        <c:auto val="1"/>
        <c:lblAlgn val="ctr"/>
        <c:lblOffset val="100"/>
        <c:noMultiLvlLbl val="0"/>
      </c:catAx>
      <c:valAx>
        <c:axId val="1031688143"/>
        <c:scaling>
          <c:orientation val="minMax"/>
          <c:max val="1"/>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ltLang="zh-CN" sz="1000" b="1" i="0" baseline="0" dirty="0">
                    <a:effectLst/>
                  </a:rPr>
                  <a:t>Absorbing Speed</a:t>
                </a:r>
                <a:r>
                  <a:rPr lang="zh-CN" altLang="zh-CN" sz="1000" b="1" i="0" baseline="0" dirty="0">
                    <a:effectLst/>
                  </a:rPr>
                  <a:t>（</a:t>
                </a:r>
                <a:r>
                  <a:rPr lang="en-US" altLang="zh-CN" sz="1000" b="1" i="0" baseline="0" dirty="0">
                    <a:effectLst/>
                  </a:rPr>
                  <a:t>L/s.cm2</a:t>
                </a:r>
                <a:r>
                  <a:rPr lang="zh-CN" altLang="zh-CN" sz="1000" b="1" i="0" baseline="0" dirty="0">
                    <a:effectLst/>
                  </a:rPr>
                  <a:t>）</a:t>
                </a:r>
                <a:endParaRPr lang="zh-CN" altLang="zh-CN" sz="1000" dirty="0">
                  <a:effectLst/>
                </a:endParaRPr>
              </a:p>
            </c:rich>
          </c:tx>
          <c:layout>
            <c:manualLayout>
              <c:xMode val="edge"/>
              <c:yMode val="edge"/>
              <c:x val="0"/>
              <c:y val="0.31830087866593743"/>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title>
        <c:numFmt formatCode="@" sourceLinked="1"/>
        <c:majorTickMark val="none"/>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zh-CN"/>
          </a:p>
        </c:txPr>
        <c:crossAx val="1031693967"/>
        <c:crosses val="autoZero"/>
        <c:crossBetween val="between"/>
      </c:valAx>
      <c:valAx>
        <c:axId val="1031695631"/>
        <c:scaling>
          <c:orientation val="minMax"/>
        </c:scaling>
        <c:delete val="0"/>
        <c:axPos val="r"/>
        <c:title>
          <c:tx>
            <c:rich>
              <a:bodyPr rot="-5400000" spcFirstLastPara="1" vertOverflow="ellipsis" vert="horz" wrap="square" anchor="ctr" anchorCtr="1"/>
              <a:lstStyle/>
              <a:p>
                <a:pPr>
                  <a:defRPr sz="1000" b="0" i="0" u="none" strike="noStrike" kern="1200" baseline="0">
                    <a:solidFill>
                      <a:srgbClr val="00B050"/>
                    </a:solidFill>
                    <a:latin typeface="+mn-lt"/>
                    <a:ea typeface="+mn-ea"/>
                    <a:cs typeface="+mn-cs"/>
                  </a:defRPr>
                </a:pPr>
                <a:r>
                  <a:rPr lang="en-US" altLang="zh-CN" sz="1000" b="1" i="0" kern="1200" baseline="0" dirty="0">
                    <a:solidFill>
                      <a:srgbClr val="00B050"/>
                    </a:solidFill>
                    <a:effectLst/>
                    <a:latin typeface="Calibri" panose="020F0502020204030204" pitchFamily="34" charset="0"/>
                    <a:ea typeface="宋体" panose="02010600030101010101" pitchFamily="2" charset="-122"/>
                  </a:rPr>
                  <a:t>Activation temperature</a:t>
                </a:r>
                <a:r>
                  <a:rPr lang="zh-CN" altLang="zh-CN" sz="1000" b="1" i="0" kern="1200" baseline="0" dirty="0">
                    <a:solidFill>
                      <a:srgbClr val="00B050"/>
                    </a:solidFill>
                    <a:effectLst/>
                    <a:latin typeface="Calibri" panose="020F0502020204030204" pitchFamily="34" charset="0"/>
                    <a:ea typeface="宋体" panose="02010600030101010101" pitchFamily="2" charset="-122"/>
                  </a:rPr>
                  <a:t>（℃）</a:t>
                </a:r>
                <a:endParaRPr lang="zh-CN" altLang="zh-CN" dirty="0">
                  <a:solidFill>
                    <a:srgbClr val="00B050"/>
                  </a:solidFill>
                  <a:effectLst/>
                </a:endParaRPr>
              </a:p>
            </c:rich>
          </c:tx>
          <c:layout>
            <c:manualLayout>
              <c:xMode val="edge"/>
              <c:yMode val="edge"/>
              <c:x val="0.97573161348537618"/>
              <c:y val="0.335624203385677"/>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rgbClr val="00B050"/>
                  </a:solidFill>
                  <a:latin typeface="+mn-lt"/>
                  <a:ea typeface="+mn-ea"/>
                  <a:cs typeface="+mn-cs"/>
                </a:defRPr>
              </a:pPr>
              <a:endParaRPr lang="zh-CN"/>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rgbClr val="00B050"/>
                </a:solidFill>
                <a:latin typeface="+mn-lt"/>
                <a:ea typeface="+mn-ea"/>
                <a:cs typeface="+mn-cs"/>
              </a:defRPr>
            </a:pPr>
            <a:endParaRPr lang="zh-CN"/>
          </a:p>
        </c:txPr>
        <c:crossAx val="1031698959"/>
        <c:crosses val="max"/>
        <c:crossBetween val="between"/>
      </c:valAx>
      <c:catAx>
        <c:axId val="1031698959"/>
        <c:scaling>
          <c:orientation val="minMax"/>
        </c:scaling>
        <c:delete val="1"/>
        <c:axPos val="b"/>
        <c:majorTickMark val="out"/>
        <c:minorTickMark val="none"/>
        <c:tickLblPos val="nextTo"/>
        <c:crossAx val="1031695631"/>
        <c:crosses val="autoZero"/>
        <c:auto val="1"/>
        <c:lblAlgn val="ctr"/>
        <c:lblOffset val="100"/>
        <c:noMultiLvlLbl val="0"/>
      </c:catAx>
      <c:spPr>
        <a:noFill/>
        <a:ln w="25400">
          <a:noFill/>
        </a:ln>
        <a:effectLst/>
      </c:spPr>
    </c:plotArea>
    <c:legend>
      <c:legendPos val="b"/>
      <c:layout>
        <c:manualLayout>
          <c:xMode val="edge"/>
          <c:yMode val="edge"/>
          <c:x val="8.7698444010598953E-2"/>
          <c:y val="0.94554184885148351"/>
          <c:w val="0.61986981241414651"/>
          <c:h val="3.8491442364940773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zh-CN"/>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0.7133</cdr:x>
      <cdr:y>0.95951</cdr:y>
    </cdr:from>
    <cdr:to>
      <cdr:x>0.73432</cdr:x>
      <cdr:y>0.97</cdr:y>
    </cdr:to>
    <cdr:sp macro="" textlink="">
      <cdr:nvSpPr>
        <cdr:cNvPr id="2" name="矩形 1">
          <a:extLst xmlns:a="http://schemas.openxmlformats.org/drawingml/2006/main">
            <a:ext uri="{FF2B5EF4-FFF2-40B4-BE49-F238E27FC236}">
              <a16:creationId xmlns:a16="http://schemas.microsoft.com/office/drawing/2014/main" id="{421D883E-EBCE-49AF-A039-109F60E93273}"/>
            </a:ext>
          </a:extLst>
        </cdr:cNvPr>
        <cdr:cNvSpPr/>
      </cdr:nvSpPr>
      <cdr:spPr>
        <a:xfrm xmlns:a="http://schemas.openxmlformats.org/drawingml/2006/main">
          <a:off x="8406959" y="5342387"/>
          <a:ext cx="247732" cy="58419"/>
        </a:xfrm>
        <a:prstGeom xmlns:a="http://schemas.openxmlformats.org/drawingml/2006/main" prst="rect">
          <a:avLst/>
        </a:prstGeom>
        <a:solidFill xmlns:a="http://schemas.openxmlformats.org/drawingml/2006/main">
          <a:srgbClr val="FF0000"/>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0.74347</cdr:x>
      <cdr:y>0.95495</cdr:y>
    </cdr:from>
    <cdr:to>
      <cdr:x>0.74994</cdr:x>
      <cdr:y>0.96749</cdr:y>
    </cdr:to>
    <cdr:sp macro="" textlink="">
      <cdr:nvSpPr>
        <cdr:cNvPr id="3" name="文本框 2">
          <a:extLst xmlns:a="http://schemas.openxmlformats.org/drawingml/2006/main">
            <a:ext uri="{FF2B5EF4-FFF2-40B4-BE49-F238E27FC236}">
              <a16:creationId xmlns:a16="http://schemas.microsoft.com/office/drawing/2014/main" id="{AB5729B7-121F-48AF-A6E9-4A3330988504}"/>
            </a:ext>
          </a:extLst>
        </cdr:cNvPr>
        <cdr:cNvSpPr txBox="1"/>
      </cdr:nvSpPr>
      <cdr:spPr>
        <a:xfrm xmlns:a="http://schemas.openxmlformats.org/drawingml/2006/main">
          <a:off x="8762641" y="5316988"/>
          <a:ext cx="76200" cy="698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zh-CN" altLang="en-US" sz="1100" dirty="0"/>
        </a:p>
      </cdr:txBody>
    </cdr:sp>
  </cdr:relSizeAnchor>
  <cdr:relSizeAnchor xmlns:cdr="http://schemas.openxmlformats.org/drawingml/2006/chartDrawing">
    <cdr:from>
      <cdr:x>0.66951</cdr:x>
      <cdr:y>0.04762</cdr:y>
    </cdr:from>
    <cdr:to>
      <cdr:x>0.74969</cdr:x>
      <cdr:y>0.1024</cdr:y>
    </cdr:to>
    <cdr:sp macro="" textlink="">
      <cdr:nvSpPr>
        <cdr:cNvPr id="4" name="文本框 2">
          <a:extLst xmlns:a="http://schemas.openxmlformats.org/drawingml/2006/main">
            <a:ext uri="{FF2B5EF4-FFF2-40B4-BE49-F238E27FC236}">
              <a16:creationId xmlns:a16="http://schemas.microsoft.com/office/drawing/2014/main" id="{2748861F-D472-42E0-A25F-15EBBD3FD560}"/>
            </a:ext>
          </a:extLst>
        </cdr:cNvPr>
        <cdr:cNvSpPr txBox="1"/>
      </cdr:nvSpPr>
      <cdr:spPr>
        <a:xfrm xmlns:a="http://schemas.openxmlformats.org/drawingml/2006/main">
          <a:off x="7890876" y="265162"/>
          <a:ext cx="944980" cy="304978"/>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xmlns:a="http://schemas.openxmlformats.org/drawingml/2006/main">
          <a:r>
            <a:rPr lang="en-US" altLang="zh-CN" sz="1100" dirty="0">
              <a:solidFill>
                <a:srgbClr val="0070C0"/>
              </a:solidFill>
            </a:rPr>
            <a:t>80h</a:t>
          </a:r>
          <a:endParaRPr lang="zh-CN" altLang="en-US" sz="1100" dirty="0">
            <a:solidFill>
              <a:srgbClr val="0070C0"/>
            </a:solidFill>
          </a:endParaRPr>
        </a:p>
      </cdr:txBody>
    </cdr:sp>
  </cdr:relSizeAnchor>
  <cdr:relSizeAnchor xmlns:cdr="http://schemas.openxmlformats.org/drawingml/2006/chartDrawing">
    <cdr:from>
      <cdr:x>0.66697</cdr:x>
      <cdr:y>0.12758</cdr:y>
    </cdr:from>
    <cdr:to>
      <cdr:x>0.74715</cdr:x>
      <cdr:y>0.18236</cdr:y>
    </cdr:to>
    <cdr:sp macro="" textlink="">
      <cdr:nvSpPr>
        <cdr:cNvPr id="5" name="文本框 3">
          <a:extLst xmlns:a="http://schemas.openxmlformats.org/drawingml/2006/main">
            <a:ext uri="{FF2B5EF4-FFF2-40B4-BE49-F238E27FC236}">
              <a16:creationId xmlns:a16="http://schemas.microsoft.com/office/drawing/2014/main" id="{C379A1BA-E24D-45EB-B1F0-82A917CEE99B}"/>
            </a:ext>
          </a:extLst>
        </cdr:cNvPr>
        <cdr:cNvSpPr txBox="1"/>
      </cdr:nvSpPr>
      <cdr:spPr>
        <a:xfrm xmlns:a="http://schemas.openxmlformats.org/drawingml/2006/main">
          <a:off x="7861000" y="710351"/>
          <a:ext cx="944980" cy="304978"/>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xmlns:a="http://schemas.openxmlformats.org/drawingml/2006/main">
          <a:r>
            <a:rPr lang="en-US" altLang="zh-CN" sz="1100" dirty="0">
              <a:solidFill>
                <a:schemeClr val="accent6">
                  <a:lumMod val="75000"/>
                </a:schemeClr>
              </a:solidFill>
            </a:rPr>
            <a:t>80h</a:t>
          </a:r>
          <a:endParaRPr lang="zh-CN" altLang="en-US" sz="1100" dirty="0">
            <a:solidFill>
              <a:schemeClr val="accent6">
                <a:lumMod val="75000"/>
              </a:schemeClr>
            </a:solidFill>
          </a:endParaRPr>
        </a:p>
      </cdr:txBody>
    </cdr:sp>
  </cdr:relSizeAnchor>
  <cdr:relSizeAnchor xmlns:cdr="http://schemas.openxmlformats.org/drawingml/2006/chartDrawing">
    <cdr:from>
      <cdr:x>0.85184</cdr:x>
      <cdr:y>0.00622</cdr:y>
    </cdr:from>
    <cdr:to>
      <cdr:x>0.93202</cdr:x>
      <cdr:y>0.06099</cdr:y>
    </cdr:to>
    <cdr:sp macro="" textlink="">
      <cdr:nvSpPr>
        <cdr:cNvPr id="6" name="文本框 2">
          <a:extLst xmlns:a="http://schemas.openxmlformats.org/drawingml/2006/main">
            <a:ext uri="{FF2B5EF4-FFF2-40B4-BE49-F238E27FC236}">
              <a16:creationId xmlns:a16="http://schemas.microsoft.com/office/drawing/2014/main" id="{2748861F-D472-42E0-A25F-15EBBD3FD560}"/>
            </a:ext>
          </a:extLst>
        </cdr:cNvPr>
        <cdr:cNvSpPr txBox="1"/>
      </cdr:nvSpPr>
      <cdr:spPr>
        <a:xfrm xmlns:a="http://schemas.openxmlformats.org/drawingml/2006/main">
          <a:off x="10039857" y="34606"/>
          <a:ext cx="944980" cy="304978"/>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xmlns:a="http://schemas.openxmlformats.org/drawingml/2006/main">
          <a:r>
            <a:rPr lang="en-US" altLang="zh-CN" sz="1100" dirty="0">
              <a:solidFill>
                <a:srgbClr val="0070C0"/>
              </a:solidFill>
            </a:rPr>
            <a:t>40h</a:t>
          </a:r>
          <a:endParaRPr lang="zh-CN" altLang="en-US" sz="1100" dirty="0">
            <a:solidFill>
              <a:srgbClr val="0070C0"/>
            </a:solidFill>
          </a:endParaRPr>
        </a:p>
      </cdr:txBody>
    </cdr:sp>
  </cdr:relSizeAnchor>
  <cdr:relSizeAnchor xmlns:cdr="http://schemas.openxmlformats.org/drawingml/2006/chartDrawing">
    <cdr:from>
      <cdr:x>0.84741</cdr:x>
      <cdr:y>0.09114</cdr:y>
    </cdr:from>
    <cdr:to>
      <cdr:x>0.92759</cdr:x>
      <cdr:y>0.14592</cdr:y>
    </cdr:to>
    <cdr:sp macro="" textlink="">
      <cdr:nvSpPr>
        <cdr:cNvPr id="7" name="文本框 3">
          <a:extLst xmlns:a="http://schemas.openxmlformats.org/drawingml/2006/main">
            <a:ext uri="{FF2B5EF4-FFF2-40B4-BE49-F238E27FC236}">
              <a16:creationId xmlns:a16="http://schemas.microsoft.com/office/drawing/2014/main" id="{C379A1BA-E24D-45EB-B1F0-82A917CEE99B}"/>
            </a:ext>
          </a:extLst>
        </cdr:cNvPr>
        <cdr:cNvSpPr txBox="1"/>
      </cdr:nvSpPr>
      <cdr:spPr>
        <a:xfrm xmlns:a="http://schemas.openxmlformats.org/drawingml/2006/main">
          <a:off x="9987640" y="507465"/>
          <a:ext cx="944980" cy="304978"/>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xmlns:a="http://schemas.openxmlformats.org/drawingml/2006/main">
          <a:r>
            <a:rPr lang="en-US" altLang="zh-CN" sz="1100" dirty="0">
              <a:solidFill>
                <a:schemeClr val="accent6">
                  <a:lumMod val="75000"/>
                </a:schemeClr>
              </a:solidFill>
            </a:rPr>
            <a:t>20h</a:t>
          </a:r>
          <a:endParaRPr lang="zh-CN" altLang="en-US" sz="1100" dirty="0">
            <a:solidFill>
              <a:schemeClr val="accent6">
                <a:lumMod val="75000"/>
              </a:schemeClr>
            </a:solidFil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A43085-A832-4199-B4D5-454C36334635}" type="datetimeFigureOut">
              <a:rPr lang="zh-CN" altLang="en-US" smtClean="0"/>
              <a:t>2022/10/25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8500E4-B11F-4099-BA7D-B7C09C4FE2A3}" type="slidenum">
              <a:rPr lang="zh-CN" altLang="en-US" smtClean="0"/>
              <a:t>‹#›</a:t>
            </a:fld>
            <a:endParaRPr lang="zh-CN" altLang="en-US"/>
          </a:p>
        </p:txBody>
      </p:sp>
    </p:spTree>
    <p:extLst>
      <p:ext uri="{BB962C8B-B14F-4D97-AF65-F5344CB8AC3E}">
        <p14:creationId xmlns:p14="http://schemas.microsoft.com/office/powerpoint/2010/main" val="2760111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en-US" altLang="zh-CN" dirty="0"/>
              <a:t>Vacuum of  Booster </a:t>
            </a:r>
            <a:r>
              <a:rPr lang="zh-CN" altLang="en-US" dirty="0"/>
              <a:t>、</a:t>
            </a:r>
            <a:r>
              <a:rPr lang="en-US" altLang="zh-CN" dirty="0"/>
              <a:t>storage ring, MDI are</a:t>
            </a:r>
            <a:r>
              <a:rPr lang="en-US" altLang="zh-CN" baseline="0" dirty="0"/>
              <a:t> all considered and  under technical design. Conventional technical such as ion pump /extruded copper pipes will be used in CEPC. There is no especial issue exceed our control, except to balance the impedance and gas absorb ability of NEG film </a:t>
            </a:r>
            <a:endParaRPr lang="zh-CN" altLang="en-US" dirty="0"/>
          </a:p>
        </p:txBody>
      </p:sp>
      <p:sp>
        <p:nvSpPr>
          <p:cNvPr id="4" name="灯片编号占位符 3"/>
          <p:cNvSpPr>
            <a:spLocks noGrp="1"/>
          </p:cNvSpPr>
          <p:nvPr>
            <p:ph type="sldNum" sz="quarter" idx="10"/>
          </p:nvPr>
        </p:nvSpPr>
        <p:spPr/>
        <p:txBody>
          <a:bodyPr/>
          <a:lstStyle/>
          <a:p>
            <a:fld id="{8BFF2924-98E7-46FA-B168-569CDB3EDDF7}" type="slidenum">
              <a:rPr lang="zh-CN" altLang="en-US" smtClean="0"/>
              <a:t>3</a:t>
            </a:fld>
            <a:endParaRPr lang="zh-CN" altLang="en-US"/>
          </a:p>
        </p:txBody>
      </p:sp>
    </p:spTree>
    <p:extLst>
      <p:ext uri="{BB962C8B-B14F-4D97-AF65-F5344CB8AC3E}">
        <p14:creationId xmlns:p14="http://schemas.microsoft.com/office/powerpoint/2010/main" val="1022726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C78500E4-B11F-4099-BA7D-B7C09C4FE2A3}" type="slidenum">
              <a:rPr lang="zh-CN" altLang="en-US" smtClean="0"/>
              <a:t>5</a:t>
            </a:fld>
            <a:endParaRPr lang="zh-CN" altLang="en-US"/>
          </a:p>
        </p:txBody>
      </p:sp>
    </p:spTree>
    <p:extLst>
      <p:ext uri="{BB962C8B-B14F-4D97-AF65-F5344CB8AC3E}">
        <p14:creationId xmlns:p14="http://schemas.microsoft.com/office/powerpoint/2010/main" val="2827971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txBox="1">
            <a:spLocks noGrp="1"/>
          </p:cNvSpPr>
          <p:nvPr>
            <p:ph type="sldNum" sz="quarter"/>
          </p:nvPr>
        </p:nvSpPr>
        <p:spPr>
          <a:xfrm>
            <a:off x="3904672" y="8730225"/>
            <a:ext cx="2988563" cy="459101"/>
          </a:xfrm>
          <a:prstGeom prst="rect">
            <a:avLst/>
          </a:prstGeom>
          <a:noFill/>
          <a:ln w="9525">
            <a:noFill/>
          </a:ln>
        </p:spPr>
        <p:txBody>
          <a:bodyPr lIns="96067" tIns="48033" rIns="96067" bIns="48033" anchor="b"/>
          <a:lstStyle/>
          <a:p>
            <a:pPr lvl="0" algn="r" defTabSz="960755" eaLnBrk="1" hangingPunct="1">
              <a:spcBef>
                <a:spcPct val="0"/>
              </a:spcBef>
            </a:pPr>
            <a:fld id="{9A0DB2DC-4C9A-4742-B13C-FB6460FD3503}" type="slidenum">
              <a:rPr lang="en-US" altLang="zh-CN" sz="1300" dirty="0"/>
              <a:t>10</a:t>
            </a:fld>
            <a:endParaRPr lang="en-US" altLang="zh-CN" sz="1300" dirty="0"/>
          </a:p>
        </p:txBody>
      </p:sp>
      <p:sp>
        <p:nvSpPr>
          <p:cNvPr id="20483" name="Rectangle 2"/>
          <p:cNvSpPr>
            <a:spLocks noGrp="1" noRot="1" noChangeAspect="1" noTextEdit="1"/>
          </p:cNvSpPr>
          <p:nvPr>
            <p:ph type="sldImg"/>
          </p:nvPr>
        </p:nvSpPr>
        <p:spPr>
          <a:xfrm>
            <a:off x="384175" y="690563"/>
            <a:ext cx="6126163" cy="3446462"/>
          </a:xfrm>
        </p:spPr>
      </p:sp>
      <p:sp>
        <p:nvSpPr>
          <p:cNvPr id="20484" name="Rectangle 3"/>
          <p:cNvSpPr>
            <a:spLocks noGrp="1"/>
          </p:cNvSpPr>
          <p:nvPr>
            <p:ph type="body" idx="1"/>
          </p:nvPr>
        </p:nvSpPr>
        <p:spPr/>
        <p:txBody>
          <a:bodyPr wrap="square" lIns="96067" tIns="48033" rIns="96067" bIns="48033" anchor="t"/>
          <a:lstStyle/>
          <a:p>
            <a:pPr lvl="0" eaLnBrk="1" hangingPunct="1"/>
            <a:endParaRPr lang="zh-CN" altLang="zh-CN" dirty="0"/>
          </a:p>
        </p:txBody>
      </p:sp>
    </p:spTree>
    <p:extLst>
      <p:ext uri="{BB962C8B-B14F-4D97-AF65-F5344CB8AC3E}">
        <p14:creationId xmlns:p14="http://schemas.microsoft.com/office/powerpoint/2010/main" val="3083732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BFF2924-98E7-46FA-B168-569CDB3EDDF7}" type="slidenum">
              <a:rPr lang="zh-CN" altLang="en-US" smtClean="0"/>
              <a:t>11</a:t>
            </a:fld>
            <a:endParaRPr lang="zh-CN" altLang="en-US"/>
          </a:p>
        </p:txBody>
      </p:sp>
    </p:spTree>
    <p:extLst>
      <p:ext uri="{BB962C8B-B14F-4D97-AF65-F5344CB8AC3E}">
        <p14:creationId xmlns:p14="http://schemas.microsoft.com/office/powerpoint/2010/main" val="3979924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a:spcBef>
                <a:spcPct val="0"/>
              </a:spcBef>
              <a:defRPr/>
            </a:pPr>
            <a:r>
              <a:rPr lang="en-US" altLang="zh-CN" sz="1200" kern="100" dirty="0">
                <a:latin typeface="+mn-ea"/>
                <a:sym typeface="Symbol" panose="05050102010706020507" pitchFamily="18" charset="2"/>
              </a:rPr>
              <a:t>Because of</a:t>
            </a:r>
            <a:r>
              <a:rPr lang="en-US" altLang="zh-CN" sz="1200" kern="100" baseline="0" dirty="0">
                <a:latin typeface="+mn-ea"/>
                <a:sym typeface="Symbol" panose="05050102010706020507" pitchFamily="18" charset="2"/>
              </a:rPr>
              <a:t> NEG coating,</a:t>
            </a:r>
            <a:r>
              <a:rPr lang="en-US" altLang="zh-CN" dirty="0">
                <a:latin typeface="微软雅黑" panose="020B0503020204020204" pitchFamily="34" charset="-122"/>
              </a:rPr>
              <a:t> Preparation of Cu substrate is</a:t>
            </a:r>
            <a:r>
              <a:rPr lang="en-US" altLang="zh-CN" baseline="0" dirty="0">
                <a:latin typeface="微软雅黑" panose="020B0503020204020204" pitchFamily="34" charset="-122"/>
              </a:rPr>
              <a:t> very important, which processing contains degreasing, etching about 30min to remove the oxidized layer  of Cu surface, and the passivation by chromic acid to prevent oxidized again </a:t>
            </a:r>
            <a:endParaRPr lang="en-US" altLang="zh-CN" sz="1200" kern="100" dirty="0">
              <a:latin typeface="+mn-ea"/>
              <a:sym typeface="Symbol" panose="05050102010706020507" pitchFamily="18" charset="2"/>
            </a:endParaRPr>
          </a:p>
          <a:p>
            <a:endParaRPr lang="zh-CN" altLang="en-US" dirty="0"/>
          </a:p>
        </p:txBody>
      </p:sp>
      <p:sp>
        <p:nvSpPr>
          <p:cNvPr id="4" name="灯片编号占位符 3"/>
          <p:cNvSpPr>
            <a:spLocks noGrp="1"/>
          </p:cNvSpPr>
          <p:nvPr>
            <p:ph type="sldNum" sz="quarter" idx="10"/>
          </p:nvPr>
        </p:nvSpPr>
        <p:spPr/>
        <p:txBody>
          <a:bodyPr/>
          <a:lstStyle/>
          <a:p>
            <a:fld id="{8BFF2924-98E7-46FA-B168-569CDB3EDDF7}" type="slidenum">
              <a:rPr lang="zh-CN" altLang="en-US" smtClean="0"/>
              <a:t>12</a:t>
            </a:fld>
            <a:endParaRPr lang="zh-CN" altLang="en-US"/>
          </a:p>
        </p:txBody>
      </p:sp>
    </p:spTree>
    <p:extLst>
      <p:ext uri="{BB962C8B-B14F-4D97-AF65-F5344CB8AC3E}">
        <p14:creationId xmlns:p14="http://schemas.microsoft.com/office/powerpoint/2010/main" val="188882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C78500E4-B11F-4099-BA7D-B7C09C4FE2A3}" type="slidenum">
              <a:rPr lang="zh-CN" altLang="en-US" smtClean="0"/>
              <a:t>13</a:t>
            </a:fld>
            <a:endParaRPr lang="zh-CN" altLang="en-US"/>
          </a:p>
        </p:txBody>
      </p:sp>
    </p:spTree>
    <p:extLst>
      <p:ext uri="{BB962C8B-B14F-4D97-AF65-F5344CB8AC3E}">
        <p14:creationId xmlns:p14="http://schemas.microsoft.com/office/powerpoint/2010/main" val="28910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B1702C-95B7-4458-B427-329B56DA4690}"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37159317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C78500E4-B11F-4099-BA7D-B7C09C4FE2A3}" type="slidenum">
              <a:rPr lang="zh-CN" altLang="en-US" smtClean="0"/>
              <a:t>20</a:t>
            </a:fld>
            <a:endParaRPr lang="zh-CN" altLang="en-US"/>
          </a:p>
        </p:txBody>
      </p:sp>
    </p:spTree>
    <p:extLst>
      <p:ext uri="{BB962C8B-B14F-4D97-AF65-F5344CB8AC3E}">
        <p14:creationId xmlns:p14="http://schemas.microsoft.com/office/powerpoint/2010/main" val="7143580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1179387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651540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317503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2492133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98903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4111989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4097035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1597388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167739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2746354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D74C926-F034-49CA-8FD7-4B1F02654A9B}" type="datetimeFigureOut">
              <a:rPr lang="zh-CN" altLang="en-US" smtClean="0"/>
              <a:t>2022/10/25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3452747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4" name="矩形 3"/>
          <p:cNvSpPr/>
          <p:nvPr userDrawn="1"/>
        </p:nvSpPr>
        <p:spPr>
          <a:xfrm>
            <a:off x="0" y="6750050"/>
            <a:ext cx="12192000" cy="107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800"/>
          </a:p>
        </p:txBody>
      </p:sp>
      <p:sp>
        <p:nvSpPr>
          <p:cNvPr id="5" name="矩形 4"/>
          <p:cNvSpPr/>
          <p:nvPr userDrawn="1"/>
        </p:nvSpPr>
        <p:spPr>
          <a:xfrm>
            <a:off x="2476501" y="6750050"/>
            <a:ext cx="9715500" cy="10795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800"/>
          </a:p>
        </p:txBody>
      </p:sp>
      <p:sp>
        <p:nvSpPr>
          <p:cNvPr id="6" name="矩形 5"/>
          <p:cNvSpPr/>
          <p:nvPr userDrawn="1"/>
        </p:nvSpPr>
        <p:spPr>
          <a:xfrm>
            <a:off x="0" y="938213"/>
            <a:ext cx="12192000" cy="107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800"/>
          </a:p>
        </p:txBody>
      </p:sp>
      <p:sp>
        <p:nvSpPr>
          <p:cNvPr id="7" name="矩形 6"/>
          <p:cNvSpPr/>
          <p:nvPr userDrawn="1"/>
        </p:nvSpPr>
        <p:spPr>
          <a:xfrm>
            <a:off x="1" y="2"/>
            <a:ext cx="285750" cy="9175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800"/>
          </a:p>
        </p:txBody>
      </p:sp>
      <p:sp>
        <p:nvSpPr>
          <p:cNvPr id="2" name="标题 1"/>
          <p:cNvSpPr>
            <a:spLocks noGrp="1"/>
          </p:cNvSpPr>
          <p:nvPr>
            <p:ph type="title"/>
          </p:nvPr>
        </p:nvSpPr>
        <p:spPr>
          <a:xfrm>
            <a:off x="666711" y="142852"/>
            <a:ext cx="10763326" cy="725470"/>
          </a:xfrm>
        </p:spPr>
        <p:txBody>
          <a:bodyPr>
            <a:normAutofit/>
          </a:bodyPr>
          <a:lstStyle>
            <a:lvl1pPr algn="l">
              <a:defRPr sz="3000" b="1" baseline="0">
                <a:solidFill>
                  <a:srgbClr val="FF0000"/>
                </a:solidFill>
                <a:effectLst>
                  <a:outerShdw blurRad="38100" dist="38100" dir="2700000" algn="tl">
                    <a:srgbClr val="000000">
                      <a:alpha val="43137"/>
                    </a:srgbClr>
                  </a:outerShdw>
                </a:effectLst>
                <a:latin typeface="Arial Black" pitchFamily="34" charset="0"/>
                <a:ea typeface="微软雅黑" pitchFamily="34" charset="-122"/>
              </a:defRPr>
            </a:lvl1pPr>
          </a:lstStyle>
          <a:p>
            <a:r>
              <a:rPr lang="zh-CN" altLang="en-US" dirty="0"/>
              <a:t>单击此处编辑母版标题样式</a:t>
            </a:r>
          </a:p>
        </p:txBody>
      </p:sp>
      <p:sp>
        <p:nvSpPr>
          <p:cNvPr id="8" name="日期占位符 3"/>
          <p:cNvSpPr>
            <a:spLocks noGrp="1"/>
          </p:cNvSpPr>
          <p:nvPr>
            <p:ph type="dt" sz="half" idx="10"/>
          </p:nvPr>
        </p:nvSpPr>
        <p:spPr/>
        <p:txBody>
          <a:bodyPr/>
          <a:lstStyle>
            <a:lvl1pPr>
              <a:defRPr/>
            </a:lvl1pPr>
          </a:lstStyle>
          <a:p>
            <a:pPr>
              <a:defRPr/>
            </a:pPr>
            <a:fld id="{A64A10DB-70AF-444F-9F4A-553C87110CD3}" type="datetimeFigureOut">
              <a:rPr lang="zh-CN" altLang="en-US"/>
              <a:pPr>
                <a:defRPr/>
              </a:pPr>
              <a:t>2022/10/25</a:t>
            </a:fld>
            <a:endParaRPr lang="zh-CN" altLang="en-US"/>
          </a:p>
        </p:txBody>
      </p:sp>
      <p:sp>
        <p:nvSpPr>
          <p:cNvPr id="9" name="页脚占位符 4"/>
          <p:cNvSpPr>
            <a:spLocks noGrp="1"/>
          </p:cNvSpPr>
          <p:nvPr>
            <p:ph type="ftr" sz="quarter" idx="11"/>
          </p:nvPr>
        </p:nvSpPr>
        <p:spPr/>
        <p:txBody>
          <a:bodyPr/>
          <a:lstStyle>
            <a:lvl1pPr>
              <a:defRPr/>
            </a:lvl1pPr>
          </a:lstStyle>
          <a:p>
            <a:pPr>
              <a:defRPr/>
            </a:pPr>
            <a:endParaRPr lang="zh-CN" altLang="en-US"/>
          </a:p>
        </p:txBody>
      </p:sp>
      <p:sp>
        <p:nvSpPr>
          <p:cNvPr id="10" name="灯片编号占位符 5"/>
          <p:cNvSpPr>
            <a:spLocks noGrp="1"/>
          </p:cNvSpPr>
          <p:nvPr>
            <p:ph type="sldNum" sz="quarter" idx="12"/>
          </p:nvPr>
        </p:nvSpPr>
        <p:spPr/>
        <p:txBody>
          <a:bodyPr/>
          <a:lstStyle>
            <a:lvl1pPr>
              <a:defRPr/>
            </a:lvl1pPr>
          </a:lstStyle>
          <a:p>
            <a:fld id="{E03853AB-8515-40A7-8EBE-6DC200A2F7AB}" type="slidenum">
              <a:rPr lang="zh-CN" altLang="en-US"/>
              <a:pPr/>
              <a:t>‹#›</a:t>
            </a:fld>
            <a:endParaRPr lang="zh-CN" altLang="en-US"/>
          </a:p>
        </p:txBody>
      </p:sp>
    </p:spTree>
    <p:extLst>
      <p:ext uri="{BB962C8B-B14F-4D97-AF65-F5344CB8AC3E}">
        <p14:creationId xmlns:p14="http://schemas.microsoft.com/office/powerpoint/2010/main" val="2291688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4" name="图片 6" descr="高能所图标-单色.tif"/>
          <p:cNvPicPr>
            <a:picLocks noChangeAspect="1"/>
          </p:cNvPicPr>
          <p:nvPr userDrawn="1"/>
        </p:nvPicPr>
        <p:blipFill>
          <a:blip r:embed="rId2">
            <a:lum bright="4000"/>
            <a:extLst>
              <a:ext uri="{28A0092B-C50C-407E-A947-70E740481C1C}">
                <a14:useLocalDpi xmlns:a14="http://schemas.microsoft.com/office/drawing/2010/main" val="0"/>
              </a:ext>
            </a:extLst>
          </a:blip>
          <a:srcRect/>
          <a:stretch>
            <a:fillRect/>
          </a:stretch>
        </p:blipFill>
        <p:spPr bwMode="auto">
          <a:xfrm>
            <a:off x="1" y="2349500"/>
            <a:ext cx="7440084" cy="450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userDrawn="1"/>
        </p:nvSpPr>
        <p:spPr>
          <a:xfrm>
            <a:off x="0" y="6750050"/>
            <a:ext cx="12192000" cy="107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800"/>
          </a:p>
        </p:txBody>
      </p:sp>
      <p:sp>
        <p:nvSpPr>
          <p:cNvPr id="6" name="矩形 5"/>
          <p:cNvSpPr/>
          <p:nvPr userDrawn="1"/>
        </p:nvSpPr>
        <p:spPr>
          <a:xfrm>
            <a:off x="2476501" y="6750050"/>
            <a:ext cx="9715500" cy="10795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800"/>
          </a:p>
        </p:txBody>
      </p:sp>
      <p:sp>
        <p:nvSpPr>
          <p:cNvPr id="7" name="矩形 6"/>
          <p:cNvSpPr/>
          <p:nvPr userDrawn="1"/>
        </p:nvSpPr>
        <p:spPr>
          <a:xfrm>
            <a:off x="0" y="0"/>
            <a:ext cx="121920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800"/>
          </a:p>
        </p:txBody>
      </p:sp>
      <p:sp>
        <p:nvSpPr>
          <p:cNvPr id="8" name="矩形 7"/>
          <p:cNvSpPr/>
          <p:nvPr userDrawn="1"/>
        </p:nvSpPr>
        <p:spPr>
          <a:xfrm>
            <a:off x="9239251" y="0"/>
            <a:ext cx="2952749" cy="2159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800"/>
          </a:p>
        </p:txBody>
      </p:sp>
      <p:sp>
        <p:nvSpPr>
          <p:cNvPr id="2" name="标题 1"/>
          <p:cNvSpPr>
            <a:spLocks noGrp="1"/>
          </p:cNvSpPr>
          <p:nvPr>
            <p:ph type="ctrTitle"/>
          </p:nvPr>
        </p:nvSpPr>
        <p:spPr>
          <a:xfrm>
            <a:off x="914400" y="2130426"/>
            <a:ext cx="10363200" cy="1470025"/>
          </a:xfrm>
        </p:spPr>
        <p:txBody>
          <a:bodyPr>
            <a:noAutofit/>
          </a:bodyPr>
          <a:lstStyle>
            <a:lvl1pPr>
              <a:defRPr lang="zh-CN" altLang="en-US" sz="6600" b="1" kern="1200" dirty="0">
                <a:solidFill>
                  <a:srgbClr val="3366FF"/>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cs typeface="+mn-cs"/>
              </a:defRPr>
            </a:lvl1pPr>
          </a:lstStyle>
          <a:p>
            <a:r>
              <a:rPr lang="zh-CN" altLang="en-US" dirty="0"/>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a:t>单击此处编辑母版副标题样式</a:t>
            </a:r>
          </a:p>
        </p:txBody>
      </p:sp>
      <p:sp>
        <p:nvSpPr>
          <p:cNvPr id="9" name="日期占位符 3"/>
          <p:cNvSpPr>
            <a:spLocks noGrp="1"/>
          </p:cNvSpPr>
          <p:nvPr>
            <p:ph type="dt" sz="half" idx="10"/>
          </p:nvPr>
        </p:nvSpPr>
        <p:spPr/>
        <p:txBody>
          <a:bodyPr/>
          <a:lstStyle>
            <a:lvl1pPr>
              <a:defRPr/>
            </a:lvl1pPr>
          </a:lstStyle>
          <a:p>
            <a:pPr>
              <a:defRPr/>
            </a:pPr>
            <a:fld id="{26668D3F-A173-46B9-98D3-B0FD5304E7C7}" type="datetime1">
              <a:rPr lang="zh-CN" altLang="en-US" smtClean="0"/>
              <a:t>2022/10/25</a:t>
            </a:fld>
            <a:endParaRPr lang="zh-CN" altLang="en-US"/>
          </a:p>
        </p:txBody>
      </p:sp>
      <p:sp>
        <p:nvSpPr>
          <p:cNvPr id="10" name="页脚占位符 4"/>
          <p:cNvSpPr>
            <a:spLocks noGrp="1"/>
          </p:cNvSpPr>
          <p:nvPr>
            <p:ph type="ftr" sz="quarter" idx="11"/>
          </p:nvPr>
        </p:nvSpPr>
        <p:spPr/>
        <p:txBody>
          <a:bodyPr/>
          <a:lstStyle>
            <a:lvl1pPr>
              <a:defRPr/>
            </a:lvl1pPr>
          </a:lstStyle>
          <a:p>
            <a:pPr>
              <a:defRPr/>
            </a:pPr>
            <a:endParaRPr lang="zh-CN" altLang="en-US"/>
          </a:p>
        </p:txBody>
      </p:sp>
      <p:sp>
        <p:nvSpPr>
          <p:cNvPr id="11" name="灯片编号占位符 5"/>
          <p:cNvSpPr>
            <a:spLocks noGrp="1"/>
          </p:cNvSpPr>
          <p:nvPr>
            <p:ph type="sldNum" sz="quarter" idx="12"/>
          </p:nvPr>
        </p:nvSpPr>
        <p:spPr/>
        <p:txBody>
          <a:bodyPr/>
          <a:lstStyle>
            <a:lvl1pPr>
              <a:defRPr/>
            </a:lvl1pPr>
          </a:lstStyle>
          <a:p>
            <a:fld id="{66A2807B-FA3F-4185-832E-259F7739329C}" type="slidenum">
              <a:rPr lang="zh-CN" altLang="en-US"/>
              <a:pPr/>
              <a:t>‹#›</a:t>
            </a:fld>
            <a:endParaRPr lang="zh-CN" altLang="en-US"/>
          </a:p>
        </p:txBody>
      </p:sp>
    </p:spTree>
    <p:extLst>
      <p:ext uri="{BB962C8B-B14F-4D97-AF65-F5344CB8AC3E}">
        <p14:creationId xmlns:p14="http://schemas.microsoft.com/office/powerpoint/2010/main" val="29490448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矩形 3"/>
          <p:cNvSpPr/>
          <p:nvPr userDrawn="1"/>
        </p:nvSpPr>
        <p:spPr>
          <a:xfrm>
            <a:off x="0" y="6750050"/>
            <a:ext cx="12192000" cy="107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800"/>
          </a:p>
        </p:txBody>
      </p:sp>
      <p:sp>
        <p:nvSpPr>
          <p:cNvPr id="5" name="矩形 4"/>
          <p:cNvSpPr/>
          <p:nvPr userDrawn="1"/>
        </p:nvSpPr>
        <p:spPr>
          <a:xfrm>
            <a:off x="2476501" y="6750050"/>
            <a:ext cx="9715500" cy="10795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800"/>
          </a:p>
        </p:txBody>
      </p:sp>
      <p:sp>
        <p:nvSpPr>
          <p:cNvPr id="6" name="矩形 5"/>
          <p:cNvSpPr/>
          <p:nvPr userDrawn="1"/>
        </p:nvSpPr>
        <p:spPr>
          <a:xfrm>
            <a:off x="0" y="938213"/>
            <a:ext cx="12192000" cy="107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800"/>
          </a:p>
        </p:txBody>
      </p:sp>
      <p:sp>
        <p:nvSpPr>
          <p:cNvPr id="7" name="矩形 6"/>
          <p:cNvSpPr/>
          <p:nvPr userDrawn="1"/>
        </p:nvSpPr>
        <p:spPr>
          <a:xfrm>
            <a:off x="1" y="1"/>
            <a:ext cx="285751" cy="9175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800"/>
          </a:p>
        </p:txBody>
      </p:sp>
      <p:sp>
        <p:nvSpPr>
          <p:cNvPr id="3" name="内容占位符 2"/>
          <p:cNvSpPr>
            <a:spLocks noGrp="1"/>
          </p:cNvSpPr>
          <p:nvPr>
            <p:ph idx="1"/>
          </p:nvPr>
        </p:nvSpPr>
        <p:spPr>
          <a:xfrm>
            <a:off x="609600" y="1285861"/>
            <a:ext cx="10972800" cy="4840303"/>
          </a:xfrm>
        </p:spPr>
        <p:txBody>
          <a:bodyPr/>
          <a:lstStyle>
            <a:lvl1pPr>
              <a:lnSpc>
                <a:spcPct val="110000"/>
              </a:lnSpc>
              <a:spcBef>
                <a:spcPts val="0"/>
              </a:spcBef>
              <a:spcAft>
                <a:spcPts val="1000"/>
              </a:spcAft>
              <a:buClr>
                <a:srgbClr val="FFC000"/>
              </a:buClr>
              <a:buSzPct val="80000"/>
              <a:buFont typeface="Wingdings" pitchFamily="2" charset="2"/>
              <a:buChar char="n"/>
              <a:defRPr sz="2800" b="0" baseline="0">
                <a:latin typeface="Arial" panose="020B0604020202020204" pitchFamily="34" charset="0"/>
                <a:ea typeface="微软雅黑" pitchFamily="34" charset="-122"/>
              </a:defRPr>
            </a:lvl1pPr>
            <a:lvl2pPr>
              <a:defRPr sz="2400" baseline="0">
                <a:latin typeface="Arial" panose="020B0604020202020204" pitchFamily="34" charset="0"/>
                <a:ea typeface="微软雅黑" pitchFamily="34" charset="-122"/>
              </a:defRPr>
            </a:lvl2pPr>
            <a:lvl3pPr>
              <a:defRPr baseline="0"/>
            </a:lvl3pPr>
            <a:lvl4pPr>
              <a:defRPr baseline="0"/>
            </a:lvl4pPr>
            <a:lvl5pPr>
              <a:defRPr baseline="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2" name="标题 1"/>
          <p:cNvSpPr>
            <a:spLocks noGrp="1"/>
          </p:cNvSpPr>
          <p:nvPr>
            <p:ph type="title"/>
          </p:nvPr>
        </p:nvSpPr>
        <p:spPr>
          <a:xfrm>
            <a:off x="666712" y="142852"/>
            <a:ext cx="10763325" cy="725470"/>
          </a:xfrm>
        </p:spPr>
        <p:txBody>
          <a:bodyPr>
            <a:normAutofit/>
          </a:bodyPr>
          <a:lstStyle>
            <a:lvl1pPr algn="l">
              <a:defRPr sz="3000" b="1" baseline="0">
                <a:solidFill>
                  <a:srgbClr val="FF0000"/>
                </a:solidFill>
                <a:effectLst>
                  <a:outerShdw blurRad="38100" dist="38100" dir="2700000" algn="tl">
                    <a:srgbClr val="000000">
                      <a:alpha val="43137"/>
                    </a:srgbClr>
                  </a:outerShdw>
                </a:effectLst>
                <a:latin typeface="Arial Black" pitchFamily="34" charset="0"/>
                <a:ea typeface="微软雅黑" pitchFamily="34" charset="-122"/>
              </a:defRPr>
            </a:lvl1pPr>
          </a:lstStyle>
          <a:p>
            <a:r>
              <a:rPr lang="zh-CN" altLang="en-US" dirty="0"/>
              <a:t>单击此处编辑母版标题样式</a:t>
            </a:r>
          </a:p>
        </p:txBody>
      </p:sp>
      <p:sp>
        <p:nvSpPr>
          <p:cNvPr id="8" name="日期占位符 3"/>
          <p:cNvSpPr>
            <a:spLocks noGrp="1"/>
          </p:cNvSpPr>
          <p:nvPr>
            <p:ph type="dt" sz="half" idx="10"/>
          </p:nvPr>
        </p:nvSpPr>
        <p:spPr>
          <a:xfrm>
            <a:off x="82551" y="6411914"/>
            <a:ext cx="2844800" cy="365125"/>
          </a:xfrm>
        </p:spPr>
        <p:txBody>
          <a:bodyPr/>
          <a:lstStyle>
            <a:lvl1pPr>
              <a:defRPr/>
            </a:lvl1pPr>
          </a:lstStyle>
          <a:p>
            <a:pPr>
              <a:defRPr/>
            </a:pPr>
            <a:fld id="{4B64AC35-9D61-435B-A135-47F499DF4344}" type="datetime1">
              <a:rPr lang="zh-CN" altLang="en-US" smtClean="0"/>
              <a:t>2022/10/25</a:t>
            </a:fld>
            <a:endParaRPr lang="zh-CN" altLang="en-US" dirty="0"/>
          </a:p>
        </p:txBody>
      </p:sp>
      <p:sp>
        <p:nvSpPr>
          <p:cNvPr id="9" name="页脚占位符 4"/>
          <p:cNvSpPr>
            <a:spLocks noGrp="1"/>
          </p:cNvSpPr>
          <p:nvPr>
            <p:ph type="ftr" sz="quarter" idx="11"/>
          </p:nvPr>
        </p:nvSpPr>
        <p:spPr/>
        <p:txBody>
          <a:bodyPr/>
          <a:lstStyle>
            <a:lvl1pPr>
              <a:defRPr/>
            </a:lvl1pPr>
          </a:lstStyle>
          <a:p>
            <a:pPr>
              <a:defRPr/>
            </a:pPr>
            <a:endParaRPr lang="zh-CN" altLang="en-US"/>
          </a:p>
        </p:txBody>
      </p:sp>
      <p:sp>
        <p:nvSpPr>
          <p:cNvPr id="10" name="灯片编号占位符 5"/>
          <p:cNvSpPr>
            <a:spLocks noGrp="1"/>
          </p:cNvSpPr>
          <p:nvPr>
            <p:ph type="sldNum" sz="quarter" idx="12"/>
          </p:nvPr>
        </p:nvSpPr>
        <p:spPr>
          <a:xfrm>
            <a:off x="9264649" y="6505576"/>
            <a:ext cx="2844800" cy="365125"/>
          </a:xfrm>
        </p:spPr>
        <p:txBody>
          <a:bodyPr/>
          <a:lstStyle>
            <a:lvl1pPr>
              <a:defRPr/>
            </a:lvl1pPr>
          </a:lstStyle>
          <a:p>
            <a:fld id="{F3537348-BDB8-441B-92AB-269498CA1FEE}" type="slidenum">
              <a:rPr lang="zh-CN" altLang="en-US" smtClean="0"/>
              <a:pPr/>
              <a:t>‹#›</a:t>
            </a:fld>
            <a:endParaRPr lang="zh-CN" altLang="en-US" dirty="0"/>
          </a:p>
        </p:txBody>
      </p:sp>
    </p:spTree>
    <p:extLst>
      <p:ext uri="{BB962C8B-B14F-4D97-AF65-F5344CB8AC3E}">
        <p14:creationId xmlns:p14="http://schemas.microsoft.com/office/powerpoint/2010/main" val="6459545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pPr>
              <a:defRPr/>
            </a:pPr>
            <a:fld id="{4EF26589-7461-4ADF-BD49-36056696DCE1}" type="datetime1">
              <a:rPr lang="zh-CN" altLang="en-US" smtClean="0"/>
              <a:t>2022/10/25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B5C7778D-1BC7-48B9-9A3B-D0767CD91958}" type="slidenum">
              <a:rPr lang="zh-CN" altLang="en-US"/>
              <a:pPr/>
              <a:t>‹#›</a:t>
            </a:fld>
            <a:endParaRPr lang="zh-CN" altLang="en-US"/>
          </a:p>
        </p:txBody>
      </p:sp>
    </p:spTree>
    <p:extLst>
      <p:ext uri="{BB962C8B-B14F-4D97-AF65-F5344CB8AC3E}">
        <p14:creationId xmlns:p14="http://schemas.microsoft.com/office/powerpoint/2010/main" val="41498277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p:cNvSpPr>
          <p:nvPr>
            <p:ph type="dt" sz="half" idx="10"/>
          </p:nvPr>
        </p:nvSpPr>
        <p:spPr/>
        <p:txBody>
          <a:bodyPr/>
          <a:lstStyle>
            <a:lvl1pPr>
              <a:defRPr/>
            </a:lvl1pPr>
          </a:lstStyle>
          <a:p>
            <a:pPr>
              <a:defRPr/>
            </a:pPr>
            <a:fld id="{DAAE1817-531A-48B7-BF4D-9FD40D7CA07F}" type="datetime1">
              <a:rPr lang="zh-CN" altLang="en-US" smtClean="0"/>
              <a:t>2022/10/25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2E0D9EDD-F2CD-437B-9B82-992DC2DCB194}" type="slidenum">
              <a:rPr lang="zh-CN" altLang="en-US"/>
              <a:pPr/>
              <a:t>‹#›</a:t>
            </a:fld>
            <a:endParaRPr lang="zh-CN" altLang="en-US"/>
          </a:p>
        </p:txBody>
      </p:sp>
    </p:spTree>
    <p:extLst>
      <p:ext uri="{BB962C8B-B14F-4D97-AF65-F5344CB8AC3E}">
        <p14:creationId xmlns:p14="http://schemas.microsoft.com/office/powerpoint/2010/main" val="34438055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33D6230D-7A19-4AC0-B1F4-8B7E2D1392F9}" type="datetime1">
              <a:rPr lang="zh-CN" altLang="en-US" smtClean="0"/>
              <a:t>2022/10/25</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F02A90BC-BE2B-4FED-A1F8-0D429201B07E}" type="slidenum">
              <a:rPr lang="zh-CN" altLang="en-US"/>
              <a:pPr/>
              <a:t>‹#›</a:t>
            </a:fld>
            <a:endParaRPr lang="zh-CN" altLang="en-US"/>
          </a:p>
        </p:txBody>
      </p:sp>
    </p:spTree>
    <p:extLst>
      <p:ext uri="{BB962C8B-B14F-4D97-AF65-F5344CB8AC3E}">
        <p14:creationId xmlns:p14="http://schemas.microsoft.com/office/powerpoint/2010/main" val="19801737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fld id="{E315AF6A-52DC-4802-83F2-94AEEBC406E5}" type="datetime1">
              <a:rPr lang="zh-CN" altLang="en-US"/>
              <a:pPr>
                <a:defRPr/>
              </a:pPr>
              <a:t>2022/10/25</a:t>
            </a:fld>
            <a:endParaRPr lang="en-US" altLang="zh-CN"/>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91424523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74C926-F034-49CA-8FD7-4B1F02654A9B}" type="datetimeFigureOut">
              <a:rPr lang="zh-CN" altLang="en-US" smtClean="0"/>
              <a:t>2022/10/25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607BCB-7037-4A40-ACEE-524AA711488E}" type="slidenum">
              <a:rPr lang="zh-CN" altLang="en-US" smtClean="0"/>
              <a:t>‹#›</a:t>
            </a:fld>
            <a:endParaRPr lang="zh-CN" altLang="en-US"/>
          </a:p>
        </p:txBody>
      </p:sp>
    </p:spTree>
    <p:extLst>
      <p:ext uri="{BB962C8B-B14F-4D97-AF65-F5344CB8AC3E}">
        <p14:creationId xmlns:p14="http://schemas.microsoft.com/office/powerpoint/2010/main" val="40885503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CC422645-36C4-44A2-87EB-7B7E993B5F79}" type="datetime1">
              <a:rPr lang="zh-CN" altLang="en-US" smtClean="0"/>
              <a:t>2022/10/25</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49DFF889-B413-437C-AF72-2CB4349B64E6}" type="slidenum">
              <a:rPr lang="zh-CN" altLang="en-US"/>
              <a:pPr/>
              <a:t>‹#›</a:t>
            </a:fld>
            <a:endParaRPr lang="zh-CN" altLang="en-US"/>
          </a:p>
        </p:txBody>
      </p:sp>
    </p:spTree>
    <p:extLst>
      <p:ext uri="{BB962C8B-B14F-4D97-AF65-F5344CB8AC3E}">
        <p14:creationId xmlns:p14="http://schemas.microsoft.com/office/powerpoint/2010/main" val="34739436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charset="-122"/>
        </a:defRPr>
      </a:lvl2pPr>
      <a:lvl3pPr algn="ctr" rtl="0" eaLnBrk="0" fontAlgn="base" hangingPunct="0">
        <a:spcBef>
          <a:spcPct val="0"/>
        </a:spcBef>
        <a:spcAft>
          <a:spcPct val="0"/>
        </a:spcAft>
        <a:defRPr sz="4400">
          <a:solidFill>
            <a:schemeClr val="tx1"/>
          </a:solidFill>
          <a:latin typeface="Calibri" pitchFamily="34" charset="0"/>
          <a:ea typeface="宋体" charset="-122"/>
        </a:defRPr>
      </a:lvl3pPr>
      <a:lvl4pPr algn="ctr" rtl="0" eaLnBrk="0" fontAlgn="base" hangingPunct="0">
        <a:spcBef>
          <a:spcPct val="0"/>
        </a:spcBef>
        <a:spcAft>
          <a:spcPct val="0"/>
        </a:spcAft>
        <a:defRPr sz="4400">
          <a:solidFill>
            <a:schemeClr val="tx1"/>
          </a:solidFill>
          <a:latin typeface="Calibri" pitchFamily="34" charset="0"/>
          <a:ea typeface="宋体" charset="-122"/>
        </a:defRPr>
      </a:lvl4pPr>
      <a:lvl5pPr algn="ctr" rtl="0" eaLnBrk="0" fontAlgn="base" hangingPunct="0">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png"/><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30.jpeg"/><Relationship Id="rId7" Type="http://schemas.openxmlformats.org/officeDocument/2006/relationships/image" Target="../media/image34.emf"/><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png"/><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17.xml"/><Relationship Id="rId1" Type="http://schemas.openxmlformats.org/officeDocument/2006/relationships/tags" Target="../tags/tag1.xml"/><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2.pn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8" Type="http://schemas.openxmlformats.org/officeDocument/2006/relationships/image" Target="../media/image47.jpeg"/><Relationship Id="rId3" Type="http://schemas.microsoft.com/office/2007/relationships/hdphoto" Target="../media/hdphoto2.wdp"/><Relationship Id="rId7" Type="http://schemas.openxmlformats.org/officeDocument/2006/relationships/image" Target="../media/image46.jpe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5.tiff"/><Relationship Id="rId5" Type="http://schemas.openxmlformats.org/officeDocument/2006/relationships/image" Target="../media/image44.png"/><Relationship Id="rId4" Type="http://schemas.openxmlformats.org/officeDocument/2006/relationships/image" Target="../media/image43.jpeg"/><Relationship Id="rId9"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jpg"/><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emf"/><Relationship Id="rId1" Type="http://schemas.openxmlformats.org/officeDocument/2006/relationships/slideLayout" Target="../slideLayouts/slideLayout2.xml"/><Relationship Id="rId4" Type="http://schemas.openxmlformats.org/officeDocument/2006/relationships/image" Target="../media/image53.emf"/></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emf"/><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image" Target="../media/image55.png"/><Relationship Id="rId1" Type="http://schemas.openxmlformats.org/officeDocument/2006/relationships/slideLayout" Target="../slideLayouts/slideLayout1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6" name="标题 1"/>
          <p:cNvSpPr>
            <a:spLocks noGrp="1"/>
          </p:cNvSpPr>
          <p:nvPr>
            <p:ph type="ctrTitle"/>
          </p:nvPr>
        </p:nvSpPr>
        <p:spPr>
          <a:xfrm>
            <a:off x="2952750" y="1834514"/>
            <a:ext cx="7029450" cy="1315403"/>
          </a:xfrm>
        </p:spPr>
        <p:txBody>
          <a:bodyPr>
            <a:noAutofit/>
          </a:bodyPr>
          <a:lstStyle/>
          <a:p>
            <a:r>
              <a:rPr lang="en-US" altLang="zh-CN" sz="4800" b="1" dirty="0">
                <a:latin typeface="Arial" panose="020B0604020202020204" pitchFamily="34" charset="0"/>
                <a:ea typeface="宋体" panose="02010600030101010101" pitchFamily="2" charset="-122"/>
                <a:cs typeface="Arial" panose="020B0604020202020204" pitchFamily="34" charset="0"/>
              </a:rPr>
              <a:t>CEPC vacuum system design and R&amp;D status</a:t>
            </a:r>
            <a:endParaRPr lang="zh-CN" altLang="en-US" sz="4800" b="1" dirty="0">
              <a:latin typeface="Arial" panose="020B0604020202020204" pitchFamily="34" charset="0"/>
              <a:ea typeface="宋体" panose="02010600030101010101" pitchFamily="2" charset="-122"/>
              <a:cs typeface="Arial" panose="020B0604020202020204" pitchFamily="34" charset="0"/>
            </a:endParaRPr>
          </a:p>
        </p:txBody>
      </p:sp>
      <p:sp>
        <p:nvSpPr>
          <p:cNvPr id="1048587" name="副标题 2"/>
          <p:cNvSpPr>
            <a:spLocks noGrp="1"/>
          </p:cNvSpPr>
          <p:nvPr>
            <p:ph type="subTitle" idx="1"/>
          </p:nvPr>
        </p:nvSpPr>
        <p:spPr>
          <a:xfrm>
            <a:off x="2667000" y="4105275"/>
            <a:ext cx="6858000" cy="1655762"/>
          </a:xfrm>
        </p:spPr>
        <p:txBody>
          <a:bodyPr/>
          <a:lstStyle/>
          <a:p>
            <a:r>
              <a:rPr lang="en-US" altLang="zh-CN" sz="2400" dirty="0" err="1">
                <a:latin typeface="Arial" panose="020B0604020202020204" pitchFamily="34" charset="0"/>
                <a:ea typeface="宋体" panose="02010600030101010101" pitchFamily="2" charset="-122"/>
                <a:cs typeface="Arial" panose="020B0604020202020204" pitchFamily="34" charset="0"/>
              </a:rPr>
              <a:t>Yongsheng</a:t>
            </a:r>
            <a:r>
              <a:rPr lang="en-US" altLang="zh-CN" sz="2400" dirty="0">
                <a:latin typeface="Arial" panose="020B0604020202020204" pitchFamily="34" charset="0"/>
                <a:ea typeface="宋体" panose="02010600030101010101" pitchFamily="2" charset="-122"/>
                <a:cs typeface="Arial" panose="020B0604020202020204" pitchFamily="34" charset="0"/>
              </a:rPr>
              <a:t> Ma</a:t>
            </a:r>
          </a:p>
          <a:p>
            <a:r>
              <a:rPr lang="en-US" altLang="zh-CN" sz="2400" dirty="0">
                <a:latin typeface="Arial" panose="020B0604020202020204" pitchFamily="34" charset="0"/>
                <a:ea typeface="宋体" panose="02010600030101010101" pitchFamily="2" charset="-122"/>
                <a:cs typeface="Arial" panose="020B0604020202020204" pitchFamily="34" charset="0"/>
              </a:rPr>
              <a:t>Institute of High Energy Physics. CAS </a:t>
            </a:r>
          </a:p>
          <a:p>
            <a:r>
              <a:rPr lang="en-US" altLang="zh-CN" dirty="0">
                <a:latin typeface="Arial" panose="020B0604020202020204" pitchFamily="34" charset="0"/>
                <a:cs typeface="Arial" panose="020B0604020202020204" pitchFamily="34" charset="0"/>
              </a:rPr>
              <a:t>Oct 25</a:t>
            </a:r>
            <a:r>
              <a:rPr lang="en-US" altLang="zh-CN" baseline="30000" dirty="0">
                <a:latin typeface="Arial" panose="020B0604020202020204" pitchFamily="34" charset="0"/>
                <a:cs typeface="Arial" panose="020B0604020202020204" pitchFamily="34" charset="0"/>
              </a:rPr>
              <a:t>th</a:t>
            </a:r>
            <a:r>
              <a:rPr lang="en-US" altLang="zh-CN" dirty="0">
                <a:latin typeface="Arial" panose="020B0604020202020204" pitchFamily="34" charset="0"/>
                <a:cs typeface="Arial" panose="020B0604020202020204" pitchFamily="34" charset="0"/>
              </a:rPr>
              <a:t>  2022</a:t>
            </a:r>
            <a:endParaRPr lang="zh-CN" altLang="en-US" dirty="0">
              <a:latin typeface="Arial" panose="020B0604020202020204" pitchFamily="34" charset="0"/>
              <a:cs typeface="Arial" panose="020B0604020202020204" pitchFamily="34" charset="0"/>
            </a:endParaRPr>
          </a:p>
        </p:txBody>
      </p:sp>
      <p:sp>
        <p:nvSpPr>
          <p:cNvPr id="1048588" name="灯片编号占位符 3"/>
          <p:cNvSpPr>
            <a:spLocks noGrp="1"/>
          </p:cNvSpPr>
          <p:nvPr>
            <p:ph type="sldNum" sz="quarter" idx="12"/>
          </p:nvPr>
        </p:nvSpPr>
        <p:spPr/>
        <p:txBody>
          <a:bodyPr/>
          <a:lstStyle/>
          <a:p>
            <a:fld id="{3439F095-3CD2-4D9F-8394-BD3C24143187}" type="slidenum">
              <a:rPr lang="zh-CN" altLang="en-US" smtClean="0"/>
              <a:t>1</a:t>
            </a:fld>
            <a:endParaRPr lang="zh-CN" altLang="en-US"/>
          </a:p>
        </p:txBody>
      </p:sp>
    </p:spTree>
    <p:extLst>
      <p:ext uri="{BB962C8B-B14F-4D97-AF65-F5344CB8AC3E}">
        <p14:creationId xmlns:p14="http://schemas.microsoft.com/office/powerpoint/2010/main" val="2762024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1524000" y="1897063"/>
            <a:ext cx="8934448" cy="3630612"/>
          </a:xfrm>
        </p:spPr>
        <p:txBody>
          <a:bodyPr>
            <a:normAutofit/>
          </a:bodyPr>
          <a:lstStyle/>
          <a:p>
            <a:pPr>
              <a:buFont typeface="Wingdings" panose="05000000000000000000" pitchFamily="2" charset="2"/>
              <a:buChar char="u"/>
            </a:pPr>
            <a:r>
              <a:rPr lang="en-US" altLang="zh-CN" b="1" dirty="0">
                <a:latin typeface="Arial" panose="020B0604020202020204" pitchFamily="34" charset="0"/>
                <a:cs typeface="Arial" panose="020B0604020202020204" pitchFamily="34" charset="0"/>
              </a:rPr>
              <a:t>Introduction</a:t>
            </a:r>
          </a:p>
          <a:p>
            <a:pPr>
              <a:buFont typeface="Wingdings" panose="05000000000000000000" pitchFamily="2" charset="2"/>
              <a:buChar char="u"/>
            </a:pPr>
            <a:r>
              <a:rPr lang="en-US" altLang="zh-CN" b="1" dirty="0">
                <a:latin typeface="Arial" panose="020B0604020202020204" pitchFamily="34" charset="0"/>
                <a:cs typeface="Arial" panose="020B0604020202020204" pitchFamily="34" charset="0"/>
              </a:rPr>
              <a:t>Vacuum Requirement Vs Calculation of Collider</a:t>
            </a:r>
          </a:p>
          <a:p>
            <a:pPr>
              <a:buFont typeface="Wingdings" panose="05000000000000000000" pitchFamily="2" charset="2"/>
              <a:buChar char="u"/>
            </a:pPr>
            <a:endParaRPr lang="zh-CN" altLang="en-US" b="1" dirty="0">
              <a:latin typeface="Arial" panose="020B0604020202020204" pitchFamily="34" charset="0"/>
              <a:cs typeface="Arial" panose="020B0604020202020204" pitchFamily="34" charset="0"/>
            </a:endParaRPr>
          </a:p>
        </p:txBody>
      </p:sp>
      <p:sp>
        <p:nvSpPr>
          <p:cNvPr id="2" name="标题 1"/>
          <p:cNvSpPr>
            <a:spLocks noGrp="1"/>
          </p:cNvSpPr>
          <p:nvPr>
            <p:ph type="title" idx="4294967295"/>
          </p:nvPr>
        </p:nvSpPr>
        <p:spPr>
          <a:xfrm>
            <a:off x="1524000" y="274638"/>
            <a:ext cx="8229600" cy="1143000"/>
          </a:xfrm>
        </p:spPr>
        <p:txBody>
          <a:bodyPr>
            <a:normAutofit/>
          </a:bodyPr>
          <a:lstStyle/>
          <a:p>
            <a:pPr algn="l"/>
            <a:r>
              <a:rPr lang="en-US" altLang="zh-CN" b="1" dirty="0">
                <a:latin typeface="Arial" panose="020B0604020202020204" pitchFamily="34" charset="0"/>
                <a:cs typeface="Arial" panose="020B0604020202020204" pitchFamily="34" charset="0"/>
              </a:rPr>
              <a:t>Outline </a:t>
            </a:r>
            <a:endParaRPr lang="zh-CN" altLang="en-US" b="1" dirty="0">
              <a:latin typeface="Arial" panose="020B0604020202020204" pitchFamily="34" charset="0"/>
              <a:cs typeface="Arial" panose="020B0604020202020204" pitchFamily="34" charset="0"/>
            </a:endParaRPr>
          </a:p>
        </p:txBody>
      </p:sp>
      <p:pic>
        <p:nvPicPr>
          <p:cNvPr id="4" name="Picture 2" descr="C:\Users\Administrator\Desktop\111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5" name="内容占位符 2">
            <a:extLst>
              <a:ext uri="{FF2B5EF4-FFF2-40B4-BE49-F238E27FC236}">
                <a16:creationId xmlns:a16="http://schemas.microsoft.com/office/drawing/2014/main" id="{6E776BB5-58A5-482A-A708-1132ED1550AC}"/>
              </a:ext>
            </a:extLst>
          </p:cNvPr>
          <p:cNvSpPr txBox="1">
            <a:spLocks/>
          </p:cNvSpPr>
          <p:nvPr/>
        </p:nvSpPr>
        <p:spPr>
          <a:xfrm>
            <a:off x="1961408" y="5621254"/>
            <a:ext cx="10515600" cy="1603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u"/>
            </a:pPr>
            <a:endParaRPr lang="en-US" altLang="zh-CN" dirty="0"/>
          </a:p>
          <a:p>
            <a:pPr>
              <a:buFont typeface="Wingdings" panose="05000000000000000000" pitchFamily="2" charset="2"/>
              <a:buChar char="u"/>
            </a:pPr>
            <a:endParaRPr lang="zh-CN" altLang="en-US" dirty="0"/>
          </a:p>
        </p:txBody>
      </p:sp>
      <p:sp>
        <p:nvSpPr>
          <p:cNvPr id="7" name="文本框 6">
            <a:extLst>
              <a:ext uri="{FF2B5EF4-FFF2-40B4-BE49-F238E27FC236}">
                <a16:creationId xmlns:a16="http://schemas.microsoft.com/office/drawing/2014/main" id="{E1C6EED9-1987-4EA5-A447-E74E941484E7}"/>
              </a:ext>
            </a:extLst>
          </p:cNvPr>
          <p:cNvSpPr txBox="1"/>
          <p:nvPr/>
        </p:nvSpPr>
        <p:spPr>
          <a:xfrm>
            <a:off x="1524000" y="2904069"/>
            <a:ext cx="7905985" cy="2431435"/>
          </a:xfrm>
          <a:prstGeom prst="rect">
            <a:avLst/>
          </a:prstGeom>
          <a:noFill/>
        </p:spPr>
        <p:txBody>
          <a:bodyPr wrap="square">
            <a:spAutoFit/>
          </a:bodyPr>
          <a:lstStyle/>
          <a:p>
            <a:pPr>
              <a:buFont typeface="Wingdings" panose="05000000000000000000" pitchFamily="2" charset="2"/>
              <a:buChar char="u"/>
            </a:pPr>
            <a:r>
              <a:rPr lang="en-US" altLang="zh-CN" sz="2800" b="1" dirty="0">
                <a:latin typeface="Arial" panose="020B0604020202020204" pitchFamily="34" charset="0"/>
                <a:cs typeface="Arial" panose="020B0604020202020204" pitchFamily="34" charset="0"/>
              </a:rPr>
              <a:t>Progress R&amp;D </a:t>
            </a:r>
          </a:p>
          <a:p>
            <a:pPr marL="354013">
              <a:buFont typeface="Wingdings" panose="05000000000000000000" pitchFamily="2" charset="2"/>
              <a:buChar char="Ø"/>
            </a:pPr>
            <a:r>
              <a:rPr lang="en-US" altLang="zh-CN" sz="2400" dirty="0">
                <a:latin typeface="Arial" panose="020B0604020202020204" pitchFamily="34" charset="0"/>
                <a:cs typeface="Arial" panose="020B0604020202020204" pitchFamily="34" charset="0"/>
              </a:rPr>
              <a:t>Vacuum chambers</a:t>
            </a:r>
          </a:p>
          <a:p>
            <a:pPr marL="354013">
              <a:buFont typeface="Wingdings" panose="05000000000000000000" pitchFamily="2" charset="2"/>
              <a:buChar char="Ø"/>
            </a:pPr>
            <a:r>
              <a:rPr lang="en-US" altLang="zh-CN" sz="2400" dirty="0">
                <a:latin typeface="Arial" panose="020B0604020202020204" pitchFamily="34" charset="0"/>
                <a:cs typeface="Arial" panose="020B0604020202020204" pitchFamily="34" charset="0"/>
              </a:rPr>
              <a:t>NEG coating inside of vacuum chambers</a:t>
            </a:r>
          </a:p>
          <a:p>
            <a:pPr marL="354013">
              <a:buFont typeface="Wingdings" panose="05000000000000000000" pitchFamily="2" charset="2"/>
              <a:buChar char="Ø"/>
            </a:pPr>
            <a:r>
              <a:rPr lang="en-US" altLang="zh-CN" sz="2400" dirty="0">
                <a:latin typeface="Arial" panose="020B0604020202020204" pitchFamily="34" charset="0"/>
                <a:cs typeface="Arial" panose="020B0604020202020204" pitchFamily="34" charset="0"/>
              </a:rPr>
              <a:t>RF shielding bellows</a:t>
            </a:r>
          </a:p>
          <a:p>
            <a:pPr marL="354013">
              <a:buFont typeface="Wingdings" panose="05000000000000000000" pitchFamily="2" charset="2"/>
              <a:buChar char="Ø"/>
            </a:pPr>
            <a:r>
              <a:rPr lang="en-US" altLang="zh-CN" sz="2400" dirty="0">
                <a:latin typeface="Arial" panose="020B0604020202020204" pitchFamily="34" charset="0"/>
                <a:cs typeface="Arial" panose="020B0604020202020204" pitchFamily="34" charset="0"/>
              </a:rPr>
              <a:t>MDI vacuum </a:t>
            </a:r>
          </a:p>
          <a:p>
            <a:pPr marL="457200" indent="-457200">
              <a:buFont typeface="Wingdings" panose="05000000000000000000" pitchFamily="2" charset="2"/>
              <a:buChar char="u"/>
            </a:pPr>
            <a:r>
              <a:rPr lang="en-US" altLang="zh-CN" sz="2800" b="1" dirty="0">
                <a:latin typeface="Arial" panose="020B0604020202020204" pitchFamily="34" charset="0"/>
                <a:cs typeface="Arial" panose="020B0604020202020204" pitchFamily="34" charset="0"/>
              </a:rPr>
              <a:t>Summary</a:t>
            </a:r>
          </a:p>
        </p:txBody>
      </p:sp>
      <p:sp>
        <p:nvSpPr>
          <p:cNvPr id="8" name="灯片编号占位符 2">
            <a:extLst>
              <a:ext uri="{FF2B5EF4-FFF2-40B4-BE49-F238E27FC236}">
                <a16:creationId xmlns:a16="http://schemas.microsoft.com/office/drawing/2014/main" id="{1D62EFA7-3280-4606-8C13-D43F239B79E8}"/>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2</a:t>
            </a:fld>
            <a:endParaRPr lang="zh-CN" altLang="en-US" dirty="0"/>
          </a:p>
        </p:txBody>
      </p:sp>
    </p:spTree>
    <p:extLst>
      <p:ext uri="{BB962C8B-B14F-4D97-AF65-F5344CB8AC3E}">
        <p14:creationId xmlns:p14="http://schemas.microsoft.com/office/powerpoint/2010/main" val="3483610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1523999" y="145436"/>
            <a:ext cx="9592807" cy="725804"/>
          </a:xfrm>
        </p:spPr>
        <p:txBody>
          <a:bodyPr>
            <a:normAutofit/>
          </a:bodyPr>
          <a:lstStyle/>
          <a:p>
            <a:r>
              <a:rPr lang="en-US" altLang="zh-CN" sz="3200" b="1" dirty="0">
                <a:latin typeface="Arial" panose="020B0604020202020204" pitchFamily="34" charset="0"/>
                <a:cs typeface="Arial" panose="020B0604020202020204" pitchFamily="34" charset="0"/>
              </a:rPr>
              <a:t>Preview of CEPC vacuum system</a:t>
            </a:r>
            <a:endParaRPr lang="zh-CN" altLang="en-US" sz="3200" b="1" dirty="0">
              <a:latin typeface="Arial" panose="020B0604020202020204" pitchFamily="34" charset="0"/>
              <a:cs typeface="Arial" panose="020B0604020202020204" pitchFamily="34" charset="0"/>
            </a:endParaRPr>
          </a:p>
        </p:txBody>
      </p:sp>
      <p:pic>
        <p:nvPicPr>
          <p:cNvPr id="4" name="图片 3" descr="屏幕剪辑"/>
          <p:cNvPicPr>
            <a:picLocks noChangeAspect="1"/>
          </p:cNvPicPr>
          <p:nvPr/>
        </p:nvPicPr>
        <p:blipFill rotWithShape="1">
          <a:blip r:embed="rId3">
            <a:extLst>
              <a:ext uri="{28A0092B-C50C-407E-A947-70E740481C1C}">
                <a14:useLocalDpi xmlns:a14="http://schemas.microsoft.com/office/drawing/2010/main" val="0"/>
              </a:ext>
            </a:extLst>
          </a:blip>
          <a:srcRect t="5282"/>
          <a:stretch/>
        </p:blipFill>
        <p:spPr>
          <a:xfrm>
            <a:off x="885025" y="1298330"/>
            <a:ext cx="3437518" cy="2382274"/>
          </a:xfrm>
          <a:prstGeom prst="rect">
            <a:avLst/>
          </a:prstGeom>
        </p:spPr>
      </p:pic>
      <p:graphicFrame>
        <p:nvGraphicFramePr>
          <p:cNvPr id="6" name="表格 5"/>
          <p:cNvGraphicFramePr>
            <a:graphicFrameLocks noGrp="1"/>
          </p:cNvGraphicFramePr>
          <p:nvPr>
            <p:extLst>
              <p:ext uri="{D42A27DB-BD31-4B8C-83A1-F6EECF244321}">
                <p14:modId xmlns:p14="http://schemas.microsoft.com/office/powerpoint/2010/main" val="2202768083"/>
              </p:ext>
            </p:extLst>
          </p:nvPr>
        </p:nvGraphicFramePr>
        <p:xfrm>
          <a:off x="5128478" y="1708344"/>
          <a:ext cx="6278177" cy="2080260"/>
        </p:xfrm>
        <a:graphic>
          <a:graphicData uri="http://schemas.openxmlformats.org/drawingml/2006/table">
            <a:tbl>
              <a:tblPr firstRow="1" bandRow="1">
                <a:tableStyleId>{5C22544A-7EE6-4342-B048-85BDC9FD1C3A}</a:tableStyleId>
              </a:tblPr>
              <a:tblGrid>
                <a:gridCol w="1480564">
                  <a:extLst>
                    <a:ext uri="{9D8B030D-6E8A-4147-A177-3AD203B41FA5}">
                      <a16:colId xmlns:a16="http://schemas.microsoft.com/office/drawing/2014/main" val="2159451051"/>
                    </a:ext>
                  </a:extLst>
                </a:gridCol>
                <a:gridCol w="2860379">
                  <a:extLst>
                    <a:ext uri="{9D8B030D-6E8A-4147-A177-3AD203B41FA5}">
                      <a16:colId xmlns:a16="http://schemas.microsoft.com/office/drawing/2014/main" val="753678586"/>
                    </a:ext>
                  </a:extLst>
                </a:gridCol>
                <a:gridCol w="1937234">
                  <a:extLst>
                    <a:ext uri="{9D8B030D-6E8A-4147-A177-3AD203B41FA5}">
                      <a16:colId xmlns:a16="http://schemas.microsoft.com/office/drawing/2014/main" val="47107708"/>
                    </a:ext>
                  </a:extLst>
                </a:gridCol>
              </a:tblGrid>
              <a:tr h="434340">
                <a:tc>
                  <a:txBody>
                    <a:bodyPr/>
                    <a:lstStyle/>
                    <a:p>
                      <a:pPr algn="ctr"/>
                      <a:endParaRPr lang="zh-CN" altLang="en-US" sz="2000" dirty="0"/>
                    </a:p>
                  </a:txBody>
                  <a:tcPr marL="68580" marR="68580" marT="34290" marB="34290"/>
                </a:tc>
                <a:tc>
                  <a:txBody>
                    <a:bodyPr/>
                    <a:lstStyle/>
                    <a:p>
                      <a:pPr algn="ctr"/>
                      <a:r>
                        <a:rPr lang="en-US" altLang="zh-CN" sz="1800" dirty="0"/>
                        <a:t>Material</a:t>
                      </a:r>
                      <a:endParaRPr lang="zh-CN" altLang="en-US" sz="1800" dirty="0"/>
                    </a:p>
                  </a:txBody>
                  <a:tcPr marL="68580" marR="68580" marT="34290" marB="34290"/>
                </a:tc>
                <a:tc>
                  <a:txBody>
                    <a:bodyPr/>
                    <a:lstStyle/>
                    <a:p>
                      <a:pPr algn="ctr"/>
                      <a:r>
                        <a:rPr lang="en-US" altLang="zh-CN" sz="1800" dirty="0"/>
                        <a:t>Cross</a:t>
                      </a:r>
                      <a:r>
                        <a:rPr lang="en-US" altLang="zh-CN" sz="1800" baseline="0" dirty="0"/>
                        <a:t> Section</a:t>
                      </a:r>
                      <a:endParaRPr lang="zh-CN" altLang="en-US" sz="1800" dirty="0"/>
                    </a:p>
                  </a:txBody>
                  <a:tcPr marL="68580" marR="68580" marT="34290" marB="34290"/>
                </a:tc>
                <a:extLst>
                  <a:ext uri="{0D108BD9-81ED-4DB2-BD59-A6C34878D82A}">
                    <a16:rowId xmlns:a16="http://schemas.microsoft.com/office/drawing/2014/main" val="1334073903"/>
                  </a:ext>
                </a:extLst>
              </a:tr>
              <a:tr h="278130">
                <a:tc>
                  <a:txBody>
                    <a:bodyPr/>
                    <a:lstStyle/>
                    <a:p>
                      <a:pPr algn="ctr"/>
                      <a:r>
                        <a:rPr lang="en-US" altLang="zh-CN" sz="1800" dirty="0">
                          <a:solidFill>
                            <a:schemeClr val="tx1"/>
                          </a:solidFill>
                        </a:rPr>
                        <a:t>Booster</a:t>
                      </a:r>
                      <a:endParaRPr lang="zh-CN" altLang="en-US" sz="1800" dirty="0">
                        <a:solidFill>
                          <a:schemeClr val="tx1"/>
                        </a:solidFill>
                      </a:endParaRPr>
                    </a:p>
                  </a:txBody>
                  <a:tcPr marL="68580" marR="68580" marT="34290" marB="34290"/>
                </a:tc>
                <a:tc>
                  <a:txBody>
                    <a:bodyPr/>
                    <a:lstStyle/>
                    <a:p>
                      <a:pPr algn="ctr"/>
                      <a:r>
                        <a:rPr lang="en-US" altLang="zh-CN" sz="1800" dirty="0">
                          <a:solidFill>
                            <a:schemeClr val="tx1"/>
                          </a:solidFill>
                        </a:rPr>
                        <a:t>Extruded</a:t>
                      </a:r>
                      <a:r>
                        <a:rPr lang="en-US" altLang="zh-CN" sz="1800" baseline="0" dirty="0">
                          <a:solidFill>
                            <a:schemeClr val="tx1"/>
                          </a:solidFill>
                        </a:rPr>
                        <a:t> aluminum 6061</a:t>
                      </a:r>
                      <a:endParaRPr lang="zh-CN" altLang="en-US" sz="1800" dirty="0">
                        <a:solidFill>
                          <a:schemeClr val="tx1"/>
                        </a:solidFill>
                      </a:endParaRPr>
                    </a:p>
                  </a:txBody>
                  <a:tcPr marL="68580" marR="68580" marT="34290" marB="34290"/>
                </a:tc>
                <a:tc>
                  <a:txBody>
                    <a:bodyPr/>
                    <a:lstStyle/>
                    <a:p>
                      <a:pPr algn="ctr"/>
                      <a:r>
                        <a:rPr lang="en-US" altLang="zh-CN" sz="1800" dirty="0">
                          <a:solidFill>
                            <a:schemeClr val="tx1"/>
                          </a:solidFill>
                        </a:rPr>
                        <a:t>φ56</a:t>
                      </a:r>
                    </a:p>
                  </a:txBody>
                  <a:tcPr marL="68580" marR="68580" marT="34290" marB="34290"/>
                </a:tc>
                <a:extLst>
                  <a:ext uri="{0D108BD9-81ED-4DB2-BD59-A6C34878D82A}">
                    <a16:rowId xmlns:a16="http://schemas.microsoft.com/office/drawing/2014/main" val="793183531"/>
                  </a:ext>
                </a:extLst>
              </a:tr>
              <a:tr h="278130">
                <a:tc>
                  <a:txBody>
                    <a:bodyPr/>
                    <a:lstStyle/>
                    <a:p>
                      <a:pPr algn="ctr"/>
                      <a:r>
                        <a:rPr lang="en-US" altLang="zh-CN" sz="1800" dirty="0">
                          <a:solidFill>
                            <a:schemeClr val="tx1"/>
                          </a:solidFill>
                        </a:rPr>
                        <a:t>Electron Ring</a:t>
                      </a:r>
                      <a:endParaRPr lang="zh-CN" altLang="en-US" sz="1800" dirty="0">
                        <a:solidFill>
                          <a:schemeClr val="tx1"/>
                        </a:solidFill>
                      </a:endParaRPr>
                    </a:p>
                  </a:txBody>
                  <a:tcPr marL="68580" marR="68580" marT="34290" marB="3429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dirty="0">
                          <a:solidFill>
                            <a:schemeClr val="tx1"/>
                          </a:solidFill>
                          <a:highlight>
                            <a:srgbClr val="FFFF00"/>
                          </a:highlight>
                        </a:rPr>
                        <a:t>Extruded</a:t>
                      </a:r>
                      <a:r>
                        <a:rPr lang="en-US" altLang="zh-CN" sz="1800" baseline="0" dirty="0">
                          <a:solidFill>
                            <a:schemeClr val="tx1"/>
                          </a:solidFill>
                          <a:highlight>
                            <a:srgbClr val="FFFF00"/>
                          </a:highlight>
                        </a:rPr>
                        <a:t> copper, NEG film</a:t>
                      </a:r>
                      <a:endParaRPr lang="zh-CN" altLang="en-US" sz="1800" dirty="0">
                        <a:solidFill>
                          <a:schemeClr val="tx1"/>
                        </a:solidFill>
                        <a:highlight>
                          <a:srgbClr val="FFFF00"/>
                        </a:highlight>
                      </a:endParaRPr>
                    </a:p>
                  </a:txBody>
                  <a:tcPr marL="68580" marR="68580" marT="34290" marB="34290"/>
                </a:tc>
                <a:tc>
                  <a:txBody>
                    <a:bodyPr/>
                    <a:lstStyle/>
                    <a:p>
                      <a:pPr algn="ctr"/>
                      <a:r>
                        <a:rPr lang="en-US" altLang="zh-CN" sz="1800" dirty="0">
                          <a:solidFill>
                            <a:schemeClr val="tx1"/>
                          </a:solidFill>
                        </a:rPr>
                        <a:t>56×75  to</a:t>
                      </a:r>
                      <a:r>
                        <a:rPr lang="en-US" altLang="zh-CN" sz="1800" baseline="0" dirty="0">
                          <a:solidFill>
                            <a:schemeClr val="tx1"/>
                          </a:solidFill>
                        </a:rPr>
                        <a:t>  </a:t>
                      </a:r>
                      <a:r>
                        <a:rPr lang="el-GR" altLang="zh-CN" sz="1800" b="1" dirty="0">
                          <a:solidFill>
                            <a:schemeClr val="tx1"/>
                          </a:solidFill>
                          <a:highlight>
                            <a:srgbClr val="FFFF00"/>
                          </a:highlight>
                        </a:rPr>
                        <a:t>φ56</a:t>
                      </a:r>
                    </a:p>
                  </a:txBody>
                  <a:tcPr marL="68580" marR="68580" marT="34290" marB="34290"/>
                </a:tc>
                <a:extLst>
                  <a:ext uri="{0D108BD9-81ED-4DB2-BD59-A6C34878D82A}">
                    <a16:rowId xmlns:a16="http://schemas.microsoft.com/office/drawing/2014/main" val="814062807"/>
                  </a:ext>
                </a:extLst>
              </a:tr>
              <a:tr h="252156">
                <a:tc>
                  <a:txBody>
                    <a:bodyPr/>
                    <a:lstStyle/>
                    <a:p>
                      <a:pPr algn="ctr"/>
                      <a:r>
                        <a:rPr lang="en-US" altLang="zh-CN" sz="1800" dirty="0">
                          <a:solidFill>
                            <a:schemeClr val="tx1"/>
                          </a:solidFill>
                        </a:rPr>
                        <a:t>Positron</a:t>
                      </a:r>
                      <a:r>
                        <a:rPr lang="en-US" altLang="zh-CN" sz="1800" baseline="0" dirty="0">
                          <a:solidFill>
                            <a:schemeClr val="tx1"/>
                          </a:solidFill>
                        </a:rPr>
                        <a:t> Ring</a:t>
                      </a:r>
                      <a:endParaRPr lang="zh-CN" altLang="en-US" sz="1800" dirty="0">
                        <a:solidFill>
                          <a:schemeClr val="tx1"/>
                        </a:solidFill>
                      </a:endParaRPr>
                    </a:p>
                  </a:txBody>
                  <a:tcPr marL="68580" marR="68580" marT="34290" marB="3429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dirty="0">
                          <a:solidFill>
                            <a:schemeClr val="tx1"/>
                          </a:solidFill>
                        </a:rPr>
                        <a:t>Extruded</a:t>
                      </a:r>
                      <a:r>
                        <a:rPr lang="en-US" altLang="zh-CN" sz="1800" baseline="0" dirty="0">
                          <a:solidFill>
                            <a:schemeClr val="tx1"/>
                          </a:solidFill>
                        </a:rPr>
                        <a:t> copper, NEG film</a:t>
                      </a:r>
                      <a:endParaRPr lang="zh-CN" altLang="en-US" sz="1800" dirty="0">
                        <a:solidFill>
                          <a:schemeClr val="tx1"/>
                        </a:solidFill>
                      </a:endParaRPr>
                    </a:p>
                  </a:txBody>
                  <a:tcPr marL="68580" marR="68580" marT="34290" marB="3429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dirty="0">
                          <a:solidFill>
                            <a:schemeClr val="tx1"/>
                          </a:solidFill>
                        </a:rPr>
                        <a:t>56×75 to</a:t>
                      </a:r>
                      <a:r>
                        <a:rPr lang="en-US" altLang="zh-CN" sz="1800" baseline="0" dirty="0">
                          <a:solidFill>
                            <a:schemeClr val="tx1"/>
                          </a:solidFill>
                        </a:rPr>
                        <a:t>  </a:t>
                      </a:r>
                      <a:r>
                        <a:rPr lang="el-GR" altLang="zh-CN" sz="1800" b="1" dirty="0">
                          <a:solidFill>
                            <a:schemeClr val="tx1"/>
                          </a:solidFill>
                          <a:highlight>
                            <a:srgbClr val="FFFF00"/>
                          </a:highlight>
                        </a:rPr>
                        <a:t>φ56</a:t>
                      </a:r>
                    </a:p>
                  </a:txBody>
                  <a:tcPr marL="68580" marR="68580" marT="34290" marB="34290"/>
                </a:tc>
                <a:extLst>
                  <a:ext uri="{0D108BD9-81ED-4DB2-BD59-A6C34878D82A}">
                    <a16:rowId xmlns:a16="http://schemas.microsoft.com/office/drawing/2014/main" val="1106510538"/>
                  </a:ext>
                </a:extLst>
              </a:tr>
              <a:tr h="278130">
                <a:tc>
                  <a:txBody>
                    <a:bodyPr/>
                    <a:lstStyle/>
                    <a:p>
                      <a:pPr algn="ctr"/>
                      <a:r>
                        <a:rPr lang="en-US" altLang="zh-CN" sz="1800" dirty="0">
                          <a:solidFill>
                            <a:schemeClr val="tx1"/>
                          </a:solidFill>
                        </a:rPr>
                        <a:t>MDI</a:t>
                      </a:r>
                      <a:endParaRPr lang="zh-CN" altLang="en-US" sz="1800" dirty="0">
                        <a:solidFill>
                          <a:schemeClr val="tx1"/>
                        </a:solidFill>
                      </a:endParaRPr>
                    </a:p>
                  </a:txBody>
                  <a:tcPr marL="68580" marR="68580" marT="34290" marB="3429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dirty="0">
                          <a:solidFill>
                            <a:schemeClr val="tx1"/>
                          </a:solidFill>
                        </a:rPr>
                        <a:t>Copper/</a:t>
                      </a:r>
                      <a:r>
                        <a:rPr lang="en-GB" altLang="zh-CN" sz="1800" dirty="0">
                          <a:solidFill>
                            <a:schemeClr val="tx1"/>
                          </a:solidFill>
                        </a:rPr>
                        <a:t>tungsten alloy, </a:t>
                      </a:r>
                      <a:r>
                        <a:rPr lang="en-US" altLang="zh-CN" sz="1800" baseline="0" dirty="0">
                          <a:solidFill>
                            <a:schemeClr val="tx1"/>
                          </a:solidFill>
                        </a:rPr>
                        <a:t>NEG film</a:t>
                      </a:r>
                      <a:endParaRPr lang="zh-CN" altLang="en-US" sz="1800" dirty="0">
                        <a:solidFill>
                          <a:schemeClr val="tx1"/>
                        </a:solidFill>
                      </a:endParaRPr>
                    </a:p>
                  </a:txBody>
                  <a:tcPr marL="68580" marR="68580" marT="34290" marB="3429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dirty="0">
                          <a:solidFill>
                            <a:schemeClr val="tx1"/>
                          </a:solidFill>
                        </a:rPr>
                        <a:t>φ20</a:t>
                      </a:r>
                      <a:endParaRPr lang="zh-CN" altLang="en-US" sz="1800" dirty="0">
                        <a:solidFill>
                          <a:schemeClr val="tx1"/>
                        </a:solidFill>
                      </a:endParaRPr>
                    </a:p>
                  </a:txBody>
                  <a:tcPr marL="68580" marR="68580" marT="34290" marB="34290"/>
                </a:tc>
                <a:extLst>
                  <a:ext uri="{0D108BD9-81ED-4DB2-BD59-A6C34878D82A}">
                    <a16:rowId xmlns:a16="http://schemas.microsoft.com/office/drawing/2014/main" val="523266695"/>
                  </a:ext>
                </a:extLst>
              </a:tr>
            </a:tbl>
          </a:graphicData>
        </a:graphic>
      </p:graphicFrame>
      <p:pic>
        <p:nvPicPr>
          <p:cNvPr id="7" name="图片 6" descr="屏幕剪辑"/>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98482" y="4538209"/>
            <a:ext cx="3957015" cy="2080260"/>
          </a:xfrm>
          <a:prstGeom prst="rect">
            <a:avLst/>
          </a:prstGeom>
        </p:spPr>
      </p:pic>
      <p:sp>
        <p:nvSpPr>
          <p:cNvPr id="8" name="文本框 7"/>
          <p:cNvSpPr txBox="1"/>
          <p:nvPr/>
        </p:nvSpPr>
        <p:spPr>
          <a:xfrm>
            <a:off x="7398481" y="4109526"/>
            <a:ext cx="3957016" cy="369332"/>
          </a:xfrm>
          <a:prstGeom prst="rect">
            <a:avLst/>
          </a:prstGeom>
          <a:ln w="12700"/>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altLang="zh-CN" b="1" dirty="0"/>
              <a:t>Vacuum pressure profile of pipe</a:t>
            </a:r>
            <a:endParaRPr lang="zh-CN" altLang="en-US" b="1" dirty="0"/>
          </a:p>
        </p:txBody>
      </p:sp>
      <p:graphicFrame>
        <p:nvGraphicFramePr>
          <p:cNvPr id="3" name="表格 2"/>
          <p:cNvGraphicFramePr>
            <a:graphicFrameLocks noGrp="1"/>
          </p:cNvGraphicFramePr>
          <p:nvPr>
            <p:extLst>
              <p:ext uri="{D42A27DB-BD31-4B8C-83A1-F6EECF244321}">
                <p14:modId xmlns:p14="http://schemas.microsoft.com/office/powerpoint/2010/main" val="2379214538"/>
              </p:ext>
            </p:extLst>
          </p:nvPr>
        </p:nvGraphicFramePr>
        <p:xfrm>
          <a:off x="499485" y="4657081"/>
          <a:ext cx="5388865" cy="1842516"/>
        </p:xfrm>
        <a:graphic>
          <a:graphicData uri="http://schemas.openxmlformats.org/drawingml/2006/table">
            <a:tbl>
              <a:tblPr>
                <a:tableStyleId>{9D7B26C5-4107-4FEC-AEDC-1716B250A1EF}</a:tableStyleId>
              </a:tblPr>
              <a:tblGrid>
                <a:gridCol w="812801">
                  <a:extLst>
                    <a:ext uri="{9D8B030D-6E8A-4147-A177-3AD203B41FA5}">
                      <a16:colId xmlns:a16="http://schemas.microsoft.com/office/drawing/2014/main" val="897638284"/>
                    </a:ext>
                  </a:extLst>
                </a:gridCol>
                <a:gridCol w="792479">
                  <a:extLst>
                    <a:ext uri="{9D8B030D-6E8A-4147-A177-3AD203B41FA5}">
                      <a16:colId xmlns:a16="http://schemas.microsoft.com/office/drawing/2014/main" val="1213059500"/>
                    </a:ext>
                  </a:extLst>
                </a:gridCol>
                <a:gridCol w="944880">
                  <a:extLst>
                    <a:ext uri="{9D8B030D-6E8A-4147-A177-3AD203B41FA5}">
                      <a16:colId xmlns:a16="http://schemas.microsoft.com/office/drawing/2014/main" val="2577997580"/>
                    </a:ext>
                  </a:extLst>
                </a:gridCol>
                <a:gridCol w="1209041">
                  <a:extLst>
                    <a:ext uri="{9D8B030D-6E8A-4147-A177-3AD203B41FA5}">
                      <a16:colId xmlns:a16="http://schemas.microsoft.com/office/drawing/2014/main" val="1013869858"/>
                    </a:ext>
                  </a:extLst>
                </a:gridCol>
                <a:gridCol w="1629664">
                  <a:extLst>
                    <a:ext uri="{9D8B030D-6E8A-4147-A177-3AD203B41FA5}">
                      <a16:colId xmlns:a16="http://schemas.microsoft.com/office/drawing/2014/main" val="1255421118"/>
                    </a:ext>
                  </a:extLst>
                </a:gridCol>
              </a:tblGrid>
              <a:tr h="217170">
                <a:tc>
                  <a:txBody>
                    <a:bodyPr/>
                    <a:lstStyle/>
                    <a:p>
                      <a:pPr algn="ctr" fontAlgn="b"/>
                      <a:r>
                        <a:rPr lang="zh-CN" altLang="en-US" sz="1800" b="1" u="none" strike="noStrike" dirty="0">
                          <a:effectLst/>
                          <a:latin typeface="Arial" panose="020B0604020202020204" pitchFamily="34" charset="0"/>
                          <a:cs typeface="Arial" panose="020B0604020202020204" pitchFamily="34" charset="0"/>
                        </a:rPr>
                        <a:t>　</a:t>
                      </a:r>
                      <a:endParaRPr lang="zh-CN" altLang="en-US"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GB" sz="1800" b="1" u="none" strike="noStrike" dirty="0">
                          <a:effectLst/>
                          <a:latin typeface="Arial" panose="020B0604020202020204" pitchFamily="34" charset="0"/>
                          <a:cs typeface="Arial" panose="020B0604020202020204" pitchFamily="34" charset="0"/>
                        </a:rPr>
                        <a:t>E</a:t>
                      </a:r>
                      <a:endParaRPr lang="en-GB"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GB" sz="1800" b="1" u="none" strike="noStrike" dirty="0">
                          <a:effectLst/>
                          <a:latin typeface="Arial" panose="020B0604020202020204" pitchFamily="34" charset="0"/>
                          <a:cs typeface="Arial" panose="020B0604020202020204" pitchFamily="34" charset="0"/>
                        </a:rPr>
                        <a:t>I</a:t>
                      </a:r>
                      <a:endParaRPr lang="en-GB"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l-GR" sz="1800" b="1" u="none" strike="noStrike" dirty="0">
                          <a:effectLst/>
                          <a:latin typeface="Arial" panose="020B0604020202020204" pitchFamily="34" charset="0"/>
                          <a:cs typeface="Arial" panose="020B0604020202020204" pitchFamily="34" charset="0"/>
                        </a:rPr>
                        <a:t>ρ</a:t>
                      </a:r>
                      <a:endParaRPr lang="el-GR"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rPr>
                        <a:t>Vacuum</a:t>
                      </a:r>
                      <a:endParaRPr lang="el-GR"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extLst>
                  <a:ext uri="{0D108BD9-81ED-4DB2-BD59-A6C34878D82A}">
                    <a16:rowId xmlns:a16="http://schemas.microsoft.com/office/drawing/2014/main" val="25760113"/>
                  </a:ext>
                </a:extLst>
              </a:tr>
              <a:tr h="413766">
                <a:tc>
                  <a:txBody>
                    <a:bodyPr/>
                    <a:lstStyle/>
                    <a:p>
                      <a:pPr algn="ctr" fontAlgn="b"/>
                      <a:r>
                        <a:rPr lang="zh-CN" altLang="en-US" sz="1800" u="none" strike="noStrike" dirty="0">
                          <a:effectLst/>
                          <a:latin typeface="Arial" panose="020B0604020202020204" pitchFamily="34" charset="0"/>
                          <a:cs typeface="Arial" panose="020B0604020202020204" pitchFamily="34" charset="0"/>
                        </a:rPr>
                        <a:t>　</a:t>
                      </a:r>
                      <a:endParaRPr lang="zh-CN" altLang="en-US"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GB" sz="1800" u="none" strike="noStrike" dirty="0" err="1">
                          <a:effectLst/>
                          <a:latin typeface="Arial" panose="020B0604020202020204" pitchFamily="34" charset="0"/>
                          <a:cs typeface="Arial" panose="020B0604020202020204" pitchFamily="34" charset="0"/>
                        </a:rPr>
                        <a:t>Gev</a:t>
                      </a:r>
                      <a:endParaRPr lang="en-GB"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GB" sz="1800" u="none" strike="noStrike" dirty="0">
                          <a:effectLst/>
                          <a:latin typeface="Arial" panose="020B0604020202020204" pitchFamily="34" charset="0"/>
                          <a:cs typeface="Arial" panose="020B0604020202020204" pitchFamily="34" charset="0"/>
                        </a:rPr>
                        <a:t>A</a:t>
                      </a:r>
                      <a:endParaRPr lang="en-GB"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GB" sz="1800" u="none" strike="noStrike" dirty="0">
                          <a:effectLst/>
                          <a:latin typeface="Arial" panose="020B0604020202020204" pitchFamily="34" charset="0"/>
                          <a:cs typeface="Arial" panose="020B0604020202020204" pitchFamily="34" charset="0"/>
                        </a:rPr>
                        <a:t>m</a:t>
                      </a:r>
                      <a:endParaRPr lang="en-GB"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rPr>
                        <a:t>Torr</a:t>
                      </a:r>
                      <a:endParaRPr lang="en-GB"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extLst>
                  <a:ext uri="{0D108BD9-81ED-4DB2-BD59-A6C34878D82A}">
                    <a16:rowId xmlns:a16="http://schemas.microsoft.com/office/drawing/2014/main" val="2237778033"/>
                  </a:ext>
                </a:extLst>
              </a:tr>
              <a:tr h="217170">
                <a:tc>
                  <a:txBody>
                    <a:bodyPr/>
                    <a:lstStyle/>
                    <a:p>
                      <a:pPr algn="ctr" fontAlgn="b"/>
                      <a:r>
                        <a:rPr lang="en-GB" sz="1800" u="none" strike="noStrike" dirty="0">
                          <a:effectLst/>
                          <a:latin typeface="Arial" panose="020B0604020202020204" pitchFamily="34" charset="0"/>
                          <a:cs typeface="Arial" panose="020B0604020202020204" pitchFamily="34" charset="0"/>
                        </a:rPr>
                        <a:t>Higgs</a:t>
                      </a:r>
                      <a:endParaRPr lang="en-GB"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u="none" strike="noStrike" dirty="0">
                          <a:effectLst/>
                          <a:latin typeface="Arial" panose="020B0604020202020204" pitchFamily="34" charset="0"/>
                          <a:cs typeface="Arial" panose="020B0604020202020204" pitchFamily="34" charset="0"/>
                        </a:rPr>
                        <a:t>120</a:t>
                      </a:r>
                      <a:endParaRPr lang="en-US" altLang="zh-CN"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u="none" strike="noStrike" dirty="0">
                          <a:effectLst/>
                          <a:latin typeface="Arial" panose="020B0604020202020204" pitchFamily="34" charset="0"/>
                          <a:cs typeface="Arial" panose="020B0604020202020204" pitchFamily="34" charset="0"/>
                        </a:rPr>
                        <a:t>0.0167</a:t>
                      </a:r>
                      <a:endParaRPr lang="en-US" altLang="zh-CN"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u="none" strike="noStrike" dirty="0">
                          <a:effectLst/>
                          <a:latin typeface="Arial" panose="020B0604020202020204" pitchFamily="34" charset="0"/>
                          <a:cs typeface="Arial" panose="020B0604020202020204" pitchFamily="34" charset="0"/>
                        </a:rPr>
                        <a:t>10700</a:t>
                      </a:r>
                      <a:endParaRPr lang="en-US" altLang="zh-CN" sz="1800" b="0"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0" i="0" u="none" strike="noStrike" dirty="0">
                          <a:solidFill>
                            <a:srgbClr val="000000"/>
                          </a:solidFill>
                          <a:effectLst/>
                          <a:latin typeface="Arial" panose="020B0604020202020204" pitchFamily="34" charset="0"/>
                          <a:ea typeface="+mn-ea"/>
                          <a:cs typeface="Arial" panose="020B0604020202020204" pitchFamily="34" charset="0"/>
                        </a:rPr>
                        <a:t>2 × 10</a:t>
                      </a:r>
                      <a:r>
                        <a:rPr lang="en-US" altLang="zh-CN" sz="1800" b="0" i="0" u="none" strike="noStrike" baseline="30000" dirty="0">
                          <a:solidFill>
                            <a:srgbClr val="000000"/>
                          </a:solidFill>
                          <a:effectLst/>
                          <a:latin typeface="Arial" panose="020B0604020202020204" pitchFamily="34" charset="0"/>
                          <a:ea typeface="+mn-ea"/>
                          <a:cs typeface="Arial" panose="020B0604020202020204" pitchFamily="34" charset="0"/>
                        </a:rPr>
                        <a:t>-9</a:t>
                      </a:r>
                    </a:p>
                  </a:txBody>
                  <a:tcPr marL="11430" marR="11430" marT="11430" marB="0" anchor="b"/>
                </a:tc>
                <a:extLst>
                  <a:ext uri="{0D108BD9-81ED-4DB2-BD59-A6C34878D82A}">
                    <a16:rowId xmlns:a16="http://schemas.microsoft.com/office/drawing/2014/main" val="1791884483"/>
                  </a:ext>
                </a:extLst>
              </a:tr>
              <a:tr h="217170">
                <a:tc>
                  <a:txBody>
                    <a:bodyPr/>
                    <a:lstStyle/>
                    <a:p>
                      <a:pPr algn="ctr" fontAlgn="b"/>
                      <a:r>
                        <a:rPr lang="en-GB" sz="1800" b="1" u="none" strike="noStrike" dirty="0">
                          <a:effectLst/>
                          <a:latin typeface="Arial" panose="020B0604020202020204" pitchFamily="34" charset="0"/>
                          <a:cs typeface="Arial" panose="020B0604020202020204" pitchFamily="34" charset="0"/>
                        </a:rPr>
                        <a:t>W</a:t>
                      </a:r>
                      <a:endParaRPr lang="en-GB"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u="none" strike="noStrike">
                          <a:effectLst/>
                          <a:latin typeface="Arial" panose="020B0604020202020204" pitchFamily="34" charset="0"/>
                          <a:cs typeface="Arial" panose="020B0604020202020204" pitchFamily="34" charset="0"/>
                        </a:rPr>
                        <a:t>80</a:t>
                      </a:r>
                      <a:endParaRPr lang="en-US" altLang="zh-CN" sz="1800" b="1" i="0" u="none" strike="noStrike">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u="none" strike="noStrike" dirty="0">
                          <a:effectLst/>
                          <a:latin typeface="Arial" panose="020B0604020202020204" pitchFamily="34" charset="0"/>
                          <a:cs typeface="Arial" panose="020B0604020202020204" pitchFamily="34" charset="0"/>
                        </a:rPr>
                        <a:t>0.084</a:t>
                      </a:r>
                      <a:endParaRPr lang="en-US" altLang="zh-CN"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u="none" strike="noStrike" dirty="0">
                          <a:effectLst/>
                          <a:latin typeface="Arial" panose="020B0604020202020204" pitchFamily="34" charset="0"/>
                          <a:cs typeface="Arial" panose="020B0604020202020204" pitchFamily="34" charset="0"/>
                        </a:rPr>
                        <a:t>10700</a:t>
                      </a:r>
                      <a:endParaRPr lang="en-US" altLang="zh-CN"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800" b="1" i="0" u="none" strike="noStrike" dirty="0">
                          <a:solidFill>
                            <a:srgbClr val="000000"/>
                          </a:solidFill>
                          <a:effectLst/>
                          <a:latin typeface="Arial" panose="020B0604020202020204" pitchFamily="34" charset="0"/>
                          <a:ea typeface="+mn-ea"/>
                          <a:cs typeface="Arial" panose="020B0604020202020204" pitchFamily="34" charset="0"/>
                        </a:rPr>
                        <a:t>1.5 × 10</a:t>
                      </a:r>
                      <a:r>
                        <a:rPr lang="en-US" altLang="zh-CN" sz="1800" b="1" i="0" u="none" strike="noStrike" baseline="30000" dirty="0">
                          <a:solidFill>
                            <a:srgbClr val="000000"/>
                          </a:solidFill>
                          <a:effectLst/>
                          <a:latin typeface="Arial" panose="020B0604020202020204" pitchFamily="34" charset="0"/>
                          <a:ea typeface="+mn-ea"/>
                          <a:cs typeface="Arial" panose="020B0604020202020204" pitchFamily="34" charset="0"/>
                        </a:rPr>
                        <a:t>-9</a:t>
                      </a:r>
                    </a:p>
                  </a:txBody>
                  <a:tcPr marL="11430" marR="11430" marT="11430" marB="0" anchor="b"/>
                </a:tc>
                <a:extLst>
                  <a:ext uri="{0D108BD9-81ED-4DB2-BD59-A6C34878D82A}">
                    <a16:rowId xmlns:a16="http://schemas.microsoft.com/office/drawing/2014/main" val="1971588898"/>
                  </a:ext>
                </a:extLst>
              </a:tr>
              <a:tr h="217170">
                <a:tc>
                  <a:txBody>
                    <a:bodyPr/>
                    <a:lstStyle/>
                    <a:p>
                      <a:pPr algn="ctr" fontAlgn="b"/>
                      <a:r>
                        <a:rPr lang="en-GB" sz="1800" b="1" u="none" strike="noStrike">
                          <a:effectLst/>
                          <a:latin typeface="Arial" panose="020B0604020202020204" pitchFamily="34" charset="0"/>
                          <a:cs typeface="Arial" panose="020B0604020202020204" pitchFamily="34" charset="0"/>
                        </a:rPr>
                        <a:t>Z</a:t>
                      </a:r>
                      <a:endParaRPr lang="en-GB" sz="1800" b="1" i="0" u="none" strike="noStrike">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u="none" strike="noStrike">
                          <a:effectLst/>
                          <a:latin typeface="Arial" panose="020B0604020202020204" pitchFamily="34" charset="0"/>
                          <a:cs typeface="Arial" panose="020B0604020202020204" pitchFamily="34" charset="0"/>
                        </a:rPr>
                        <a:t>45.5</a:t>
                      </a:r>
                      <a:endParaRPr lang="en-US" altLang="zh-CN" sz="1800" b="1" i="0" u="none" strike="noStrike">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u="none" strike="noStrike" dirty="0">
                          <a:effectLst/>
                          <a:latin typeface="Arial" panose="020B0604020202020204" pitchFamily="34" charset="0"/>
                          <a:cs typeface="Arial" panose="020B0604020202020204" pitchFamily="34" charset="0"/>
                        </a:rPr>
                        <a:t>0.803</a:t>
                      </a:r>
                      <a:endParaRPr lang="en-US" altLang="zh-CN"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u="none" strike="noStrike" dirty="0">
                          <a:effectLst/>
                          <a:latin typeface="Arial" panose="020B0604020202020204" pitchFamily="34" charset="0"/>
                          <a:cs typeface="Arial" panose="020B0604020202020204" pitchFamily="34" charset="0"/>
                        </a:rPr>
                        <a:t>10700</a:t>
                      </a:r>
                      <a:endParaRPr lang="en-US" altLang="zh-CN"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800" b="1" i="0" u="none" strike="noStrike" dirty="0">
                          <a:solidFill>
                            <a:srgbClr val="000000"/>
                          </a:solidFill>
                          <a:effectLst/>
                          <a:latin typeface="Arial" panose="020B0604020202020204" pitchFamily="34" charset="0"/>
                          <a:ea typeface="+mn-ea"/>
                          <a:cs typeface="Arial" panose="020B0604020202020204" pitchFamily="34" charset="0"/>
                        </a:rPr>
                        <a:t>8 × 10</a:t>
                      </a:r>
                      <a:r>
                        <a:rPr lang="en-US" altLang="zh-CN" sz="1800" b="1" i="0" u="none" strike="noStrike" baseline="30000" dirty="0">
                          <a:solidFill>
                            <a:srgbClr val="000000"/>
                          </a:solidFill>
                          <a:effectLst/>
                          <a:latin typeface="Arial" panose="020B0604020202020204" pitchFamily="34" charset="0"/>
                          <a:ea typeface="+mn-ea"/>
                          <a:cs typeface="Arial" panose="020B0604020202020204" pitchFamily="34" charset="0"/>
                        </a:rPr>
                        <a:t>-10</a:t>
                      </a:r>
                    </a:p>
                  </a:txBody>
                  <a:tcPr marL="11430" marR="11430" marT="11430" marB="0" anchor="b"/>
                </a:tc>
                <a:extLst>
                  <a:ext uri="{0D108BD9-81ED-4DB2-BD59-A6C34878D82A}">
                    <a16:rowId xmlns:a16="http://schemas.microsoft.com/office/drawing/2014/main" val="118113605"/>
                  </a:ext>
                </a:extLst>
              </a:tr>
              <a:tr h="228600">
                <a:tc>
                  <a:txBody>
                    <a:bodyPr/>
                    <a:lstStyle/>
                    <a:p>
                      <a:pPr algn="ctr" fontAlgn="b"/>
                      <a:r>
                        <a:rPr lang="en-GB" sz="1800" b="1" u="none" strike="noStrike">
                          <a:effectLst/>
                          <a:latin typeface="Arial" panose="020B0604020202020204" pitchFamily="34" charset="0"/>
                          <a:cs typeface="Arial" panose="020B0604020202020204" pitchFamily="34" charset="0"/>
                        </a:rPr>
                        <a:t>tt</a:t>
                      </a:r>
                      <a:endParaRPr lang="en-GB" sz="1800" b="1" i="0" u="none" strike="noStrike">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u="none" strike="noStrike">
                          <a:effectLst/>
                          <a:latin typeface="Arial" panose="020B0604020202020204" pitchFamily="34" charset="0"/>
                          <a:cs typeface="Arial" panose="020B0604020202020204" pitchFamily="34" charset="0"/>
                        </a:rPr>
                        <a:t>180</a:t>
                      </a:r>
                      <a:endParaRPr lang="en-US" altLang="zh-CN" sz="1800" b="1" i="0" u="none" strike="noStrike">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u="none" strike="noStrike">
                          <a:effectLst/>
                          <a:latin typeface="Arial" panose="020B0604020202020204" pitchFamily="34" charset="0"/>
                          <a:cs typeface="Arial" panose="020B0604020202020204" pitchFamily="34" charset="0"/>
                        </a:rPr>
                        <a:t>0.0033</a:t>
                      </a:r>
                      <a:endParaRPr lang="en-US" altLang="zh-CN" sz="1800" b="1" i="0" u="none" strike="noStrike">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algn="ctr" fontAlgn="b"/>
                      <a:r>
                        <a:rPr lang="en-US" altLang="zh-CN" sz="1800" b="1" u="none" strike="noStrike" dirty="0">
                          <a:effectLst/>
                          <a:latin typeface="Arial" panose="020B0604020202020204" pitchFamily="34" charset="0"/>
                          <a:cs typeface="Arial" panose="020B0604020202020204" pitchFamily="34" charset="0"/>
                        </a:rPr>
                        <a:t>10700</a:t>
                      </a:r>
                      <a:endParaRPr lang="en-US" altLang="zh-CN" sz="1800" b="1" i="0" u="none" strike="noStrike" dirty="0">
                        <a:solidFill>
                          <a:srgbClr val="000000"/>
                        </a:solidFill>
                        <a:effectLst/>
                        <a:latin typeface="Arial" panose="020B0604020202020204" pitchFamily="34" charset="0"/>
                        <a:ea typeface="等线" panose="02010600030101010101" pitchFamily="2" charset="-122"/>
                        <a:cs typeface="Arial" panose="020B0604020202020204" pitchFamily="34" charset="0"/>
                      </a:endParaRPr>
                    </a:p>
                  </a:txBody>
                  <a:tcPr marL="11430" marR="11430" marT="11430"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800" b="1" i="0" u="none" strike="noStrike" dirty="0">
                          <a:solidFill>
                            <a:srgbClr val="000000"/>
                          </a:solidFill>
                          <a:effectLst/>
                          <a:latin typeface="Arial" panose="020B0604020202020204" pitchFamily="34" charset="0"/>
                          <a:ea typeface="+mn-ea"/>
                          <a:cs typeface="Arial" panose="020B0604020202020204" pitchFamily="34" charset="0"/>
                        </a:rPr>
                        <a:t>1 × 10</a:t>
                      </a:r>
                      <a:r>
                        <a:rPr lang="en-US" altLang="zh-CN" sz="1800" b="1" i="0" u="none" strike="noStrike" baseline="30000" dirty="0">
                          <a:solidFill>
                            <a:srgbClr val="000000"/>
                          </a:solidFill>
                          <a:effectLst/>
                          <a:latin typeface="Arial" panose="020B0604020202020204" pitchFamily="34" charset="0"/>
                          <a:ea typeface="+mn-ea"/>
                          <a:cs typeface="Arial" panose="020B0604020202020204" pitchFamily="34" charset="0"/>
                        </a:rPr>
                        <a:t>-8</a:t>
                      </a:r>
                    </a:p>
                  </a:txBody>
                  <a:tcPr marL="11430" marR="11430" marT="11430" marB="0" anchor="b"/>
                </a:tc>
                <a:extLst>
                  <a:ext uri="{0D108BD9-81ED-4DB2-BD59-A6C34878D82A}">
                    <a16:rowId xmlns:a16="http://schemas.microsoft.com/office/drawing/2014/main" val="3674136454"/>
                  </a:ext>
                </a:extLst>
              </a:tr>
            </a:tbl>
          </a:graphicData>
        </a:graphic>
      </p:graphicFrame>
      <p:pic>
        <p:nvPicPr>
          <p:cNvPr id="9" name="Picture 2" descr="C:\Users\Administrator\Desktop\1111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220254" y="4107695"/>
            <a:ext cx="3698448" cy="369332"/>
          </a:xfrm>
          <a:prstGeom prst="rect">
            <a:avLst/>
          </a:prstGeom>
        </p:spPr>
        <p:txBody>
          <a:bodyPr wrap="none">
            <a:spAutoFit/>
          </a:bodyPr>
          <a:lstStyle/>
          <a:p>
            <a:r>
              <a:rPr lang="zh-CN" altLang="en-US" b="1" dirty="0"/>
              <a:t>Machine and Vacuum Parameters</a:t>
            </a:r>
          </a:p>
        </p:txBody>
      </p:sp>
      <p:sp>
        <p:nvSpPr>
          <p:cNvPr id="10" name="矩形 9"/>
          <p:cNvSpPr/>
          <p:nvPr/>
        </p:nvSpPr>
        <p:spPr>
          <a:xfrm>
            <a:off x="5128478" y="1279661"/>
            <a:ext cx="6058133" cy="369332"/>
          </a:xfrm>
          <a:prstGeom prst="rect">
            <a:avLst/>
          </a:prstGeom>
        </p:spPr>
        <p:txBody>
          <a:bodyPr wrap="none">
            <a:spAutoFit/>
          </a:bodyPr>
          <a:lstStyle/>
          <a:p>
            <a:r>
              <a:rPr lang="en-GB" altLang="zh-CN" b="1" dirty="0">
                <a:latin typeface="Arial" panose="020B0604020202020204" pitchFamily="34" charset="0"/>
              </a:rPr>
              <a:t>CDR Vacuum requirements </a:t>
            </a:r>
            <a:r>
              <a:rPr lang="en-US" altLang="zh-CN" b="1" dirty="0">
                <a:latin typeface="Arial" panose="020B0604020202020204" pitchFamily="34" charset="0"/>
              </a:rPr>
              <a:t>and </a:t>
            </a:r>
            <a:r>
              <a:rPr lang="en-GB" altLang="zh-CN" b="1" i="0" u="none" strike="noStrike" dirty="0">
                <a:effectLst/>
                <a:latin typeface="Arial" panose="020B0604020202020204" pitchFamily="34" charset="0"/>
              </a:rPr>
              <a:t>configuration </a:t>
            </a:r>
            <a:r>
              <a:rPr lang="en-US" altLang="zh-CN" b="1" dirty="0">
                <a:latin typeface="Arial" panose="020B0604020202020204" pitchFamily="34" charset="0"/>
              </a:rPr>
              <a:t>Vs </a:t>
            </a:r>
            <a:r>
              <a:rPr lang="en-US" altLang="zh-CN" b="1" dirty="0">
                <a:highlight>
                  <a:srgbClr val="FFFF00"/>
                </a:highlight>
                <a:latin typeface="Arial" panose="020B0604020202020204" pitchFamily="34" charset="0"/>
              </a:rPr>
              <a:t>TDR</a:t>
            </a:r>
            <a:endParaRPr lang="zh-CN" altLang="en-US" b="1" dirty="0">
              <a:highlight>
                <a:srgbClr val="FFFF00"/>
              </a:highlight>
            </a:endParaRPr>
          </a:p>
        </p:txBody>
      </p:sp>
      <p:sp>
        <p:nvSpPr>
          <p:cNvPr id="12" name="文本框 11">
            <a:extLst>
              <a:ext uri="{FF2B5EF4-FFF2-40B4-BE49-F238E27FC236}">
                <a16:creationId xmlns:a16="http://schemas.microsoft.com/office/drawing/2014/main" id="{C52FCD98-9011-410D-859F-67239DD896C4}"/>
              </a:ext>
            </a:extLst>
          </p:cNvPr>
          <p:cNvSpPr txBox="1"/>
          <p:nvPr/>
        </p:nvSpPr>
        <p:spPr>
          <a:xfrm>
            <a:off x="6096000" y="5896094"/>
            <a:ext cx="792480" cy="369332"/>
          </a:xfrm>
          <a:prstGeom prst="rect">
            <a:avLst/>
          </a:prstGeom>
          <a:noFill/>
        </p:spPr>
        <p:txBody>
          <a:bodyPr wrap="square">
            <a:spAutoFit/>
          </a:bodyPr>
          <a:lstStyle/>
          <a:p>
            <a:r>
              <a:rPr lang="en-US" altLang="zh-CN" b="1" dirty="0">
                <a:latin typeface="Arial" panose="020B0604020202020204" pitchFamily="34" charset="0"/>
              </a:rPr>
              <a:t>TDR</a:t>
            </a:r>
            <a:endParaRPr lang="zh-CN" altLang="en-US" dirty="0"/>
          </a:p>
        </p:txBody>
      </p:sp>
      <p:sp>
        <p:nvSpPr>
          <p:cNvPr id="13" name="文本框 12">
            <a:extLst>
              <a:ext uri="{FF2B5EF4-FFF2-40B4-BE49-F238E27FC236}">
                <a16:creationId xmlns:a16="http://schemas.microsoft.com/office/drawing/2014/main" id="{FEDA6C43-209C-467D-9BA3-F1DF4E46E58B}"/>
              </a:ext>
            </a:extLst>
          </p:cNvPr>
          <p:cNvSpPr txBox="1"/>
          <p:nvPr/>
        </p:nvSpPr>
        <p:spPr>
          <a:xfrm>
            <a:off x="6085840" y="5298832"/>
            <a:ext cx="792480" cy="369332"/>
          </a:xfrm>
          <a:prstGeom prst="rect">
            <a:avLst/>
          </a:prstGeom>
          <a:noFill/>
        </p:spPr>
        <p:txBody>
          <a:bodyPr wrap="square">
            <a:spAutoFit/>
          </a:bodyPr>
          <a:lstStyle/>
          <a:p>
            <a:r>
              <a:rPr lang="en-US" altLang="zh-CN" dirty="0">
                <a:latin typeface="Arial" panose="020B0604020202020204" pitchFamily="34" charset="0"/>
              </a:rPr>
              <a:t>CDR</a:t>
            </a:r>
            <a:endParaRPr lang="zh-CN" altLang="en-US" dirty="0"/>
          </a:p>
        </p:txBody>
      </p:sp>
      <p:sp>
        <p:nvSpPr>
          <p:cNvPr id="14" name="右大括号 13">
            <a:extLst>
              <a:ext uri="{FF2B5EF4-FFF2-40B4-BE49-F238E27FC236}">
                <a16:creationId xmlns:a16="http://schemas.microsoft.com/office/drawing/2014/main" id="{969D095F-DDF6-4C41-B6EC-72B3F05E4DEA}"/>
              </a:ext>
            </a:extLst>
          </p:cNvPr>
          <p:cNvSpPr/>
          <p:nvPr/>
        </p:nvSpPr>
        <p:spPr>
          <a:xfrm>
            <a:off x="5750481" y="5743694"/>
            <a:ext cx="335359" cy="68478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灯片编号占位符 2">
            <a:extLst>
              <a:ext uri="{FF2B5EF4-FFF2-40B4-BE49-F238E27FC236}">
                <a16:creationId xmlns:a16="http://schemas.microsoft.com/office/drawing/2014/main" id="{BB34DFAA-6454-4AB6-90D6-8C8615417161}"/>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3</a:t>
            </a:fld>
            <a:endParaRPr lang="zh-CN" altLang="en-US" dirty="0"/>
          </a:p>
        </p:txBody>
      </p:sp>
    </p:spTree>
    <p:extLst>
      <p:ext uri="{BB962C8B-B14F-4D97-AF65-F5344CB8AC3E}">
        <p14:creationId xmlns:p14="http://schemas.microsoft.com/office/powerpoint/2010/main" val="3733127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5E5118CD-0984-4721-9DD2-A613AF69D70B}"/>
              </a:ext>
            </a:extLst>
          </p:cNvPr>
          <p:cNvPicPr/>
          <p:nvPr/>
        </p:nvPicPr>
        <p:blipFill rotWithShape="1">
          <a:blip r:embed="rId2"/>
          <a:srcRect l="36123" t="25504" r="13547" b="16651"/>
          <a:stretch/>
        </p:blipFill>
        <p:spPr bwMode="auto">
          <a:xfrm>
            <a:off x="1168400" y="1689100"/>
            <a:ext cx="6245860" cy="4551680"/>
          </a:xfrm>
          <a:prstGeom prst="rect">
            <a:avLst/>
          </a:prstGeom>
          <a:ln>
            <a:noFill/>
          </a:ln>
          <a:extLst>
            <a:ext uri="{53640926-AAD7-44D8-BBD7-CCE9431645EC}">
              <a14:shadowObscured xmlns:a14="http://schemas.microsoft.com/office/drawing/2010/main"/>
            </a:ext>
          </a:extLst>
        </p:spPr>
      </p:pic>
      <p:sp>
        <p:nvSpPr>
          <p:cNvPr id="3" name="文本框 2">
            <a:extLst>
              <a:ext uri="{FF2B5EF4-FFF2-40B4-BE49-F238E27FC236}">
                <a16:creationId xmlns:a16="http://schemas.microsoft.com/office/drawing/2014/main" id="{8CCA2405-1434-4CE2-BA24-668344116D23}"/>
              </a:ext>
            </a:extLst>
          </p:cNvPr>
          <p:cNvSpPr txBox="1"/>
          <p:nvPr/>
        </p:nvSpPr>
        <p:spPr>
          <a:xfrm>
            <a:off x="701040" y="6377316"/>
            <a:ext cx="6454140" cy="369332"/>
          </a:xfrm>
          <a:prstGeom prst="rect">
            <a:avLst/>
          </a:prstGeom>
          <a:noFill/>
        </p:spPr>
        <p:txBody>
          <a:bodyPr wrap="square">
            <a:spAutoFit/>
          </a:bodyPr>
          <a:lstStyle/>
          <a:p>
            <a:pPr algn="just"/>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[4] MALYSHEV O B. Vacuum in Particle Accelerators [J]. 2020, </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5" name="文本框 4">
            <a:extLst>
              <a:ext uri="{FF2B5EF4-FFF2-40B4-BE49-F238E27FC236}">
                <a16:creationId xmlns:a16="http://schemas.microsoft.com/office/drawing/2014/main" id="{8D5BE835-FF42-4D47-BEB6-2354C57816D5}"/>
              </a:ext>
            </a:extLst>
          </p:cNvPr>
          <p:cNvSpPr txBox="1"/>
          <p:nvPr/>
        </p:nvSpPr>
        <p:spPr>
          <a:xfrm>
            <a:off x="822960" y="1090899"/>
            <a:ext cx="11170920" cy="400110"/>
          </a:xfrm>
          <a:prstGeom prst="rect">
            <a:avLst/>
          </a:prstGeom>
          <a:noFill/>
        </p:spPr>
        <p:txBody>
          <a:bodyPr wrap="square">
            <a:spAutoFit/>
          </a:bodyPr>
          <a:lstStyle/>
          <a:p>
            <a:pPr marL="342900" indent="-342900">
              <a:buFont typeface="Wingdings" panose="05000000000000000000" pitchFamily="2" charset="2"/>
              <a:buChar char="ü"/>
            </a:pPr>
            <a:r>
              <a:rPr lang="zh-CN" altLang="en-US" sz="2000" b="1" dirty="0"/>
              <a:t>PSD （</a:t>
            </a:r>
            <a:r>
              <a:rPr lang="en-GB" altLang="zh-CN" sz="2000" b="1" dirty="0"/>
              <a:t>photon-stimulated desorption</a:t>
            </a:r>
            <a:r>
              <a:rPr lang="zh-CN" altLang="en-US" sz="2000" b="1" dirty="0"/>
              <a:t>）as a Function of Critical Energy of SR</a:t>
            </a:r>
          </a:p>
        </p:txBody>
      </p:sp>
      <p:graphicFrame>
        <p:nvGraphicFramePr>
          <p:cNvPr id="7" name="表格 6">
            <a:extLst>
              <a:ext uri="{FF2B5EF4-FFF2-40B4-BE49-F238E27FC236}">
                <a16:creationId xmlns:a16="http://schemas.microsoft.com/office/drawing/2014/main" id="{A7414451-8BB0-4AFF-80BD-57840259BF72}"/>
              </a:ext>
            </a:extLst>
          </p:cNvPr>
          <p:cNvGraphicFramePr>
            <a:graphicFrameLocks noGrp="1"/>
          </p:cNvGraphicFramePr>
          <p:nvPr>
            <p:extLst>
              <p:ext uri="{D42A27DB-BD31-4B8C-83A1-F6EECF244321}">
                <p14:modId xmlns:p14="http://schemas.microsoft.com/office/powerpoint/2010/main" val="3152228519"/>
              </p:ext>
            </p:extLst>
          </p:nvPr>
        </p:nvGraphicFramePr>
        <p:xfrm>
          <a:off x="8557260" y="2617470"/>
          <a:ext cx="2918460" cy="1851660"/>
        </p:xfrm>
        <a:graphic>
          <a:graphicData uri="http://schemas.openxmlformats.org/drawingml/2006/table">
            <a:tbl>
              <a:tblPr>
                <a:tableStyleId>{616DA210-FB5B-4158-B5E0-FEB733F419BA}</a:tableStyleId>
              </a:tblPr>
              <a:tblGrid>
                <a:gridCol w="640080">
                  <a:extLst>
                    <a:ext uri="{9D8B030D-6E8A-4147-A177-3AD203B41FA5}">
                      <a16:colId xmlns:a16="http://schemas.microsoft.com/office/drawing/2014/main" val="589146157"/>
                    </a:ext>
                  </a:extLst>
                </a:gridCol>
                <a:gridCol w="929640">
                  <a:extLst>
                    <a:ext uri="{9D8B030D-6E8A-4147-A177-3AD203B41FA5}">
                      <a16:colId xmlns:a16="http://schemas.microsoft.com/office/drawing/2014/main" val="235630443"/>
                    </a:ext>
                  </a:extLst>
                </a:gridCol>
                <a:gridCol w="1348740">
                  <a:extLst>
                    <a:ext uri="{9D8B030D-6E8A-4147-A177-3AD203B41FA5}">
                      <a16:colId xmlns:a16="http://schemas.microsoft.com/office/drawing/2014/main" val="3998575400"/>
                    </a:ext>
                  </a:extLst>
                </a:gridCol>
              </a:tblGrid>
              <a:tr h="350520">
                <a:tc>
                  <a:txBody>
                    <a:bodyPr/>
                    <a:lstStyle/>
                    <a:p>
                      <a:pPr algn="ctr" fontAlgn="b"/>
                      <a:r>
                        <a:rPr lang="zh-CN" altLang="en-US" sz="1600" u="none" strike="noStrike">
                          <a:effectLst/>
                        </a:rPr>
                        <a:t>　</a:t>
                      </a:r>
                      <a:endParaRPr lang="zh-CN" altLang="en-US"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GB" sz="1600" u="none" strike="noStrike" dirty="0">
                          <a:effectLst/>
                        </a:rPr>
                        <a:t>E</a:t>
                      </a:r>
                      <a:endParaRPr lang="en-GB"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US" altLang="zh-CN" sz="1600" u="none" strike="noStrike" dirty="0">
                          <a:effectLst/>
                        </a:rPr>
                        <a:t>PSD</a:t>
                      </a:r>
                      <a:endParaRPr lang="zh-CN" altLang="en-US"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b"/>
                </a:tc>
                <a:extLst>
                  <a:ext uri="{0D108BD9-81ED-4DB2-BD59-A6C34878D82A}">
                    <a16:rowId xmlns:a16="http://schemas.microsoft.com/office/drawing/2014/main" val="4019086564"/>
                  </a:ext>
                </a:extLst>
              </a:tr>
              <a:tr h="175260">
                <a:tc>
                  <a:txBody>
                    <a:bodyPr/>
                    <a:lstStyle/>
                    <a:p>
                      <a:pPr algn="ctr" fontAlgn="b"/>
                      <a:r>
                        <a:rPr lang="zh-CN" altLang="en-US" sz="1600" u="none" strike="noStrike">
                          <a:effectLst/>
                        </a:rPr>
                        <a:t>　</a:t>
                      </a:r>
                      <a:endParaRPr lang="zh-CN" altLang="en-US"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GB" sz="1600" u="none" strike="noStrike">
                          <a:effectLst/>
                        </a:rPr>
                        <a:t>Gev</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GB" sz="1600" u="none" strike="noStrike" dirty="0">
                          <a:effectLst/>
                        </a:rPr>
                        <a:t>molecules/photon</a:t>
                      </a:r>
                      <a:endParaRPr lang="en-GB"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b"/>
                </a:tc>
                <a:extLst>
                  <a:ext uri="{0D108BD9-81ED-4DB2-BD59-A6C34878D82A}">
                    <a16:rowId xmlns:a16="http://schemas.microsoft.com/office/drawing/2014/main" val="3656689375"/>
                  </a:ext>
                </a:extLst>
              </a:tr>
              <a:tr h="175260">
                <a:tc>
                  <a:txBody>
                    <a:bodyPr/>
                    <a:lstStyle/>
                    <a:p>
                      <a:pPr algn="ctr" fontAlgn="b"/>
                      <a:r>
                        <a:rPr lang="en-GB" sz="1600" u="none" strike="noStrike">
                          <a:effectLst/>
                        </a:rPr>
                        <a:t>Higgs</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US" altLang="zh-CN" sz="1600" u="none" strike="noStrike">
                          <a:effectLst/>
                        </a:rPr>
                        <a:t>120</a:t>
                      </a:r>
                      <a:endParaRPr lang="en-US" altLang="zh-CN"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GB" sz="1600" b="1" u="none" strike="noStrike" dirty="0">
                          <a:effectLst/>
                        </a:rPr>
                        <a:t>2.00E-05</a:t>
                      </a:r>
                      <a:endParaRPr lang="en-GB" sz="1600" b="1" i="0" u="none" strike="noStrike" dirty="0">
                        <a:solidFill>
                          <a:srgbClr val="FF0000"/>
                        </a:solidFill>
                        <a:effectLst/>
                        <a:latin typeface="等线" panose="02010600030101010101" pitchFamily="2" charset="-122"/>
                        <a:ea typeface="等线" panose="02010600030101010101" pitchFamily="2" charset="-122"/>
                      </a:endParaRPr>
                    </a:p>
                  </a:txBody>
                  <a:tcPr marL="7620" marR="7620" marT="7620" marB="0" anchor="b"/>
                </a:tc>
                <a:extLst>
                  <a:ext uri="{0D108BD9-81ED-4DB2-BD59-A6C34878D82A}">
                    <a16:rowId xmlns:a16="http://schemas.microsoft.com/office/drawing/2014/main" val="2435192538"/>
                  </a:ext>
                </a:extLst>
              </a:tr>
              <a:tr h="175260">
                <a:tc>
                  <a:txBody>
                    <a:bodyPr/>
                    <a:lstStyle/>
                    <a:p>
                      <a:pPr algn="ctr" fontAlgn="b"/>
                      <a:r>
                        <a:rPr lang="en-GB" sz="1600" u="none" strike="noStrike">
                          <a:effectLst/>
                        </a:rPr>
                        <a:t>W</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US" altLang="zh-CN" sz="1600" u="none" strike="noStrike" dirty="0">
                          <a:effectLst/>
                        </a:rPr>
                        <a:t>80</a:t>
                      </a:r>
                      <a:endParaRPr lang="en-US" altLang="zh-CN"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GB" sz="1600" b="1" u="none" strike="noStrike" dirty="0">
                          <a:effectLst/>
                        </a:rPr>
                        <a:t>1.00E-05</a:t>
                      </a:r>
                      <a:endParaRPr lang="en-GB" sz="1600" b="1" i="0" u="none" strike="noStrike" dirty="0">
                        <a:solidFill>
                          <a:srgbClr val="FF0000"/>
                        </a:solidFill>
                        <a:effectLst/>
                        <a:latin typeface="等线" panose="02010600030101010101" pitchFamily="2" charset="-122"/>
                        <a:ea typeface="等线" panose="02010600030101010101" pitchFamily="2" charset="-122"/>
                      </a:endParaRPr>
                    </a:p>
                  </a:txBody>
                  <a:tcPr marL="7620" marR="7620" marT="7620" marB="0" anchor="b"/>
                </a:tc>
                <a:extLst>
                  <a:ext uri="{0D108BD9-81ED-4DB2-BD59-A6C34878D82A}">
                    <a16:rowId xmlns:a16="http://schemas.microsoft.com/office/drawing/2014/main" val="543015527"/>
                  </a:ext>
                </a:extLst>
              </a:tr>
              <a:tr h="175260">
                <a:tc>
                  <a:txBody>
                    <a:bodyPr/>
                    <a:lstStyle/>
                    <a:p>
                      <a:pPr algn="ctr" fontAlgn="b"/>
                      <a:r>
                        <a:rPr lang="en-GB" sz="1600" u="none" strike="noStrike">
                          <a:effectLst/>
                        </a:rPr>
                        <a:t>Z</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US" altLang="zh-CN" sz="1600" u="none" strike="noStrike">
                          <a:effectLst/>
                        </a:rPr>
                        <a:t>45.5</a:t>
                      </a:r>
                      <a:endParaRPr lang="en-US" altLang="zh-CN"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GB" sz="1600" b="1" u="none" strike="noStrike" dirty="0">
                          <a:effectLst/>
                        </a:rPr>
                        <a:t>4.00E-06</a:t>
                      </a:r>
                      <a:endParaRPr lang="en-GB" sz="1600" b="1" i="0" u="none" strike="noStrike" dirty="0">
                        <a:solidFill>
                          <a:srgbClr val="FF0000"/>
                        </a:solidFill>
                        <a:effectLst/>
                        <a:latin typeface="等线" panose="02010600030101010101" pitchFamily="2" charset="-122"/>
                        <a:ea typeface="等线" panose="02010600030101010101" pitchFamily="2" charset="-122"/>
                      </a:endParaRPr>
                    </a:p>
                  </a:txBody>
                  <a:tcPr marL="7620" marR="7620" marT="7620" marB="0" anchor="b"/>
                </a:tc>
                <a:extLst>
                  <a:ext uri="{0D108BD9-81ED-4DB2-BD59-A6C34878D82A}">
                    <a16:rowId xmlns:a16="http://schemas.microsoft.com/office/drawing/2014/main" val="2387965936"/>
                  </a:ext>
                </a:extLst>
              </a:tr>
              <a:tr h="182880">
                <a:tc>
                  <a:txBody>
                    <a:bodyPr/>
                    <a:lstStyle/>
                    <a:p>
                      <a:pPr algn="ctr" fontAlgn="b"/>
                      <a:r>
                        <a:rPr lang="en-GB" sz="1600" u="none" strike="noStrike">
                          <a:effectLst/>
                        </a:rPr>
                        <a:t>tt</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US" altLang="zh-CN" sz="1600" u="none" strike="noStrike" dirty="0">
                          <a:effectLst/>
                        </a:rPr>
                        <a:t>180</a:t>
                      </a:r>
                      <a:endParaRPr lang="en-US" altLang="zh-CN"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b"/>
                </a:tc>
                <a:tc>
                  <a:txBody>
                    <a:bodyPr/>
                    <a:lstStyle/>
                    <a:p>
                      <a:pPr algn="ctr" fontAlgn="b"/>
                      <a:r>
                        <a:rPr lang="en-GB" sz="1600" b="1" u="none" strike="noStrike" dirty="0">
                          <a:effectLst/>
                        </a:rPr>
                        <a:t>1.35E-03</a:t>
                      </a:r>
                      <a:endParaRPr lang="en-GB" sz="1600" b="1" i="0" u="none" strike="noStrike" dirty="0">
                        <a:solidFill>
                          <a:srgbClr val="FF0000"/>
                        </a:solidFill>
                        <a:effectLst/>
                        <a:latin typeface="等线" panose="02010600030101010101" pitchFamily="2" charset="-122"/>
                        <a:ea typeface="等线" panose="02010600030101010101" pitchFamily="2" charset="-122"/>
                      </a:endParaRPr>
                    </a:p>
                  </a:txBody>
                  <a:tcPr marL="7620" marR="7620" marT="7620" marB="0" anchor="b"/>
                </a:tc>
                <a:extLst>
                  <a:ext uri="{0D108BD9-81ED-4DB2-BD59-A6C34878D82A}">
                    <a16:rowId xmlns:a16="http://schemas.microsoft.com/office/drawing/2014/main" val="4094223438"/>
                  </a:ext>
                </a:extLst>
              </a:tr>
            </a:tbl>
          </a:graphicData>
        </a:graphic>
      </p:graphicFrame>
      <p:sp>
        <p:nvSpPr>
          <p:cNvPr id="8" name="箭头: 右 7">
            <a:extLst>
              <a:ext uri="{FF2B5EF4-FFF2-40B4-BE49-F238E27FC236}">
                <a16:creationId xmlns:a16="http://schemas.microsoft.com/office/drawing/2014/main" id="{D3E55FF3-9C78-4A52-AF35-7C1CBF5D2BB9}"/>
              </a:ext>
            </a:extLst>
          </p:cNvPr>
          <p:cNvSpPr/>
          <p:nvPr/>
        </p:nvSpPr>
        <p:spPr>
          <a:xfrm>
            <a:off x="7414260" y="3429000"/>
            <a:ext cx="822960" cy="2819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Picture 2" descr="C:\Users\Administrator\Desktop\11112.png">
            <a:extLst>
              <a:ext uri="{FF2B5EF4-FFF2-40B4-BE49-F238E27FC236}">
                <a16:creationId xmlns:a16="http://schemas.microsoft.com/office/drawing/2014/main" id="{0F177E87-86D1-4603-8199-9A44D8075B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32386" y="115630"/>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11" name="文本框 10">
            <a:extLst>
              <a:ext uri="{FF2B5EF4-FFF2-40B4-BE49-F238E27FC236}">
                <a16:creationId xmlns:a16="http://schemas.microsoft.com/office/drawing/2014/main" id="{4F31BD18-BF6A-47AF-A683-315DCD7CBE47}"/>
              </a:ext>
            </a:extLst>
          </p:cNvPr>
          <p:cNvSpPr txBox="1"/>
          <p:nvPr/>
        </p:nvSpPr>
        <p:spPr>
          <a:xfrm>
            <a:off x="505994" y="294054"/>
            <a:ext cx="10966317" cy="646331"/>
          </a:xfrm>
          <a:prstGeom prst="rect">
            <a:avLst/>
          </a:prstGeom>
          <a:noFill/>
        </p:spPr>
        <p:txBody>
          <a:bodyPr wrap="square">
            <a:spAutoFit/>
          </a:bodyPr>
          <a:lstStyle/>
          <a:p>
            <a:pPr algn="ctr"/>
            <a:r>
              <a:rPr lang="en-US" altLang="zh-CN" sz="3600" b="1" dirty="0">
                <a:latin typeface="Arial" panose="020B0604020202020204" pitchFamily="34" charset="0"/>
                <a:cs typeface="Arial" panose="020B0604020202020204" pitchFamily="34" charset="0"/>
              </a:rPr>
              <a:t>Vacuum Requirement Vs Calculation of Collider</a:t>
            </a:r>
            <a:endParaRPr lang="zh-CN" altLang="en-US" sz="3600" b="1" dirty="0">
              <a:latin typeface="Arial" panose="020B0604020202020204" pitchFamily="34" charset="0"/>
              <a:cs typeface="Arial" panose="020B0604020202020204" pitchFamily="34" charset="0"/>
            </a:endParaRPr>
          </a:p>
        </p:txBody>
      </p:sp>
      <p:sp>
        <p:nvSpPr>
          <p:cNvPr id="9" name="灯片编号占位符 2">
            <a:extLst>
              <a:ext uri="{FF2B5EF4-FFF2-40B4-BE49-F238E27FC236}">
                <a16:creationId xmlns:a16="http://schemas.microsoft.com/office/drawing/2014/main" id="{086FB524-F1FF-4F37-AE34-1A21EFDC2186}"/>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4</a:t>
            </a:fld>
            <a:endParaRPr lang="zh-CN" altLang="en-US" dirty="0"/>
          </a:p>
        </p:txBody>
      </p:sp>
      <p:sp>
        <p:nvSpPr>
          <p:cNvPr id="4" name="文本框 3">
            <a:extLst>
              <a:ext uri="{FF2B5EF4-FFF2-40B4-BE49-F238E27FC236}">
                <a16:creationId xmlns:a16="http://schemas.microsoft.com/office/drawing/2014/main" id="{2840D662-7C13-4B80-9C0D-0E6813B32ADD}"/>
              </a:ext>
            </a:extLst>
          </p:cNvPr>
          <p:cNvSpPr txBox="1"/>
          <p:nvPr/>
        </p:nvSpPr>
        <p:spPr>
          <a:xfrm>
            <a:off x="11457549" y="3419048"/>
            <a:ext cx="676422" cy="369332"/>
          </a:xfrm>
          <a:prstGeom prst="rect">
            <a:avLst/>
          </a:prstGeom>
          <a:noFill/>
        </p:spPr>
        <p:txBody>
          <a:bodyPr wrap="square" rtlCol="0">
            <a:spAutoFit/>
          </a:bodyPr>
          <a:lstStyle/>
          <a:p>
            <a:r>
              <a:rPr lang="en-US" altLang="zh-CN" dirty="0"/>
              <a:t>CDR</a:t>
            </a:r>
            <a:endParaRPr lang="zh-CN" altLang="en-US" dirty="0"/>
          </a:p>
        </p:txBody>
      </p:sp>
      <p:sp>
        <p:nvSpPr>
          <p:cNvPr id="12" name="文本框 11">
            <a:extLst>
              <a:ext uri="{FF2B5EF4-FFF2-40B4-BE49-F238E27FC236}">
                <a16:creationId xmlns:a16="http://schemas.microsoft.com/office/drawing/2014/main" id="{2D258D87-EDD5-424E-BED5-A064D0B47644}"/>
              </a:ext>
            </a:extLst>
          </p:cNvPr>
          <p:cNvSpPr txBox="1"/>
          <p:nvPr/>
        </p:nvSpPr>
        <p:spPr>
          <a:xfrm>
            <a:off x="7546547" y="5246985"/>
            <a:ext cx="3809494" cy="1323439"/>
          </a:xfrm>
          <a:prstGeom prst="rect">
            <a:avLst/>
          </a:prstGeom>
          <a:noFill/>
        </p:spPr>
        <p:txBody>
          <a:bodyPr wrap="square">
            <a:spAutoFit/>
          </a:bodyPr>
          <a:lstStyle/>
          <a:p>
            <a:pPr marL="0" marR="4200" lvl="1" indent="261938" algn="l" rtl="0">
              <a:buFont typeface="Arial" panose="020B0604020202020204" pitchFamily="34" charset="0"/>
              <a:buChar char="•"/>
            </a:pPr>
            <a:r>
              <a:rPr lang="en-US" altLang="zh-CN" sz="1600" b="0" i="0" u="none" strike="noStrike" baseline="0" dirty="0">
                <a:latin typeface="Times New Roman" panose="02020603050405020304" pitchFamily="18" charset="0"/>
              </a:rPr>
              <a:t>Chamber material</a:t>
            </a:r>
          </a:p>
          <a:p>
            <a:pPr marL="285750" marR="0" indent="-285750" algn="l" rtl="0">
              <a:buFont typeface="Arial" panose="020B0604020202020204" pitchFamily="34" charset="0"/>
              <a:buChar char="•"/>
            </a:pPr>
            <a:r>
              <a:rPr lang="en-US" altLang="zh-CN" sz="1600" b="0" i="0" u="none" strike="noStrike" baseline="0" dirty="0">
                <a:latin typeface="Times New Roman" panose="02020603050405020304" pitchFamily="18" charset="0"/>
              </a:rPr>
              <a:t>Material fabrication and preparation</a:t>
            </a:r>
          </a:p>
          <a:p>
            <a:pPr marL="285750" marR="0" indent="-285750" algn="l" rtl="0">
              <a:buFont typeface="Arial" panose="020B0604020202020204" pitchFamily="34" charset="0"/>
              <a:buChar char="•"/>
            </a:pPr>
            <a:r>
              <a:rPr lang="en-US" altLang="zh-CN" sz="1600" b="0" i="0" u="none" strike="noStrike" baseline="0" dirty="0">
                <a:latin typeface="Times New Roman" panose="02020603050405020304" pitchFamily="18" charset="0"/>
              </a:rPr>
              <a:t>Amount of prior exposure to radiation</a:t>
            </a:r>
          </a:p>
          <a:p>
            <a:pPr marL="285750" marR="0" indent="-285750" algn="l" rtl="0">
              <a:buFont typeface="Arial" panose="020B0604020202020204" pitchFamily="34" charset="0"/>
              <a:buChar char="•"/>
            </a:pPr>
            <a:r>
              <a:rPr lang="en-US" altLang="zh-CN" sz="1600" b="0" i="0" u="none" strike="noStrike" baseline="0" dirty="0">
                <a:latin typeface="Times New Roman" panose="02020603050405020304" pitchFamily="18" charset="0"/>
              </a:rPr>
              <a:t>Photon angle of incidence</a:t>
            </a:r>
          </a:p>
          <a:p>
            <a:pPr marL="285750" marR="0" indent="-285750" algn="l" rtl="0">
              <a:buFont typeface="Arial" panose="020B0604020202020204" pitchFamily="34" charset="0"/>
              <a:buChar char="•"/>
            </a:pPr>
            <a:r>
              <a:rPr lang="en-US" altLang="zh-CN" sz="1600" b="0" i="0" u="none" strike="noStrike" baseline="0" dirty="0">
                <a:latin typeface="Times New Roman" panose="02020603050405020304" pitchFamily="18" charset="0"/>
              </a:rPr>
              <a:t>Photon energy</a:t>
            </a:r>
          </a:p>
        </p:txBody>
      </p:sp>
      <p:sp>
        <p:nvSpPr>
          <p:cNvPr id="14" name="文本框 13">
            <a:extLst>
              <a:ext uri="{FF2B5EF4-FFF2-40B4-BE49-F238E27FC236}">
                <a16:creationId xmlns:a16="http://schemas.microsoft.com/office/drawing/2014/main" id="{032ED290-AE5B-4CAA-94C6-BCD376EED629}"/>
              </a:ext>
            </a:extLst>
          </p:cNvPr>
          <p:cNvSpPr txBox="1"/>
          <p:nvPr/>
        </p:nvSpPr>
        <p:spPr>
          <a:xfrm>
            <a:off x="7414260" y="4683968"/>
            <a:ext cx="6096000" cy="369332"/>
          </a:xfrm>
          <a:prstGeom prst="rect">
            <a:avLst/>
          </a:prstGeom>
          <a:noFill/>
        </p:spPr>
        <p:txBody>
          <a:bodyPr wrap="square">
            <a:spAutoFit/>
          </a:bodyPr>
          <a:lstStyle/>
          <a:p>
            <a:r>
              <a:rPr lang="en-US" altLang="zh-CN" sz="1800" b="0" i="1" u="none" strike="noStrike" baseline="0" dirty="0">
                <a:latin typeface="Times New Roman" panose="02020603050405020304" pitchFamily="18" charset="0"/>
                <a:sym typeface="Symbol" panose="05050102010706020507" pitchFamily="18" charset="2"/>
              </a:rPr>
              <a:t> </a:t>
            </a:r>
            <a:r>
              <a:rPr lang="en-US" altLang="zh-CN" sz="1800" b="0" i="0" u="none" strike="noStrike" baseline="0" dirty="0">
                <a:latin typeface="Times New Roman" panose="02020603050405020304" pitchFamily="18" charset="0"/>
                <a:sym typeface="Symbol" panose="05050102010706020507" pitchFamily="18" charset="2"/>
              </a:rPr>
              <a:t>is a property of the chamber that depends on</a:t>
            </a:r>
            <a:r>
              <a:rPr lang="zh-CN" altLang="en-US" sz="1800" b="0" i="0" u="none" strike="noStrike" baseline="0" dirty="0">
                <a:latin typeface="Times New Roman" panose="02020603050405020304" pitchFamily="18" charset="0"/>
                <a:sym typeface="Symbol" panose="05050102010706020507" pitchFamily="18" charset="2"/>
              </a:rPr>
              <a:t>：</a:t>
            </a:r>
            <a:endParaRPr lang="zh-CN" altLang="en-US" dirty="0"/>
          </a:p>
        </p:txBody>
      </p:sp>
    </p:spTree>
    <p:extLst>
      <p:ext uri="{BB962C8B-B14F-4D97-AF65-F5344CB8AC3E}">
        <p14:creationId xmlns:p14="http://schemas.microsoft.com/office/powerpoint/2010/main" val="1585007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FECF6BD8-0806-4A09-A034-A4737B6C1D8F}"/>
              </a:ext>
            </a:extLst>
          </p:cNvPr>
          <p:cNvGraphicFramePr>
            <a:graphicFrameLocks noGrp="1"/>
          </p:cNvGraphicFramePr>
          <p:nvPr>
            <p:extLst>
              <p:ext uri="{D42A27DB-BD31-4B8C-83A1-F6EECF244321}">
                <p14:modId xmlns:p14="http://schemas.microsoft.com/office/powerpoint/2010/main" val="961684686"/>
              </p:ext>
            </p:extLst>
          </p:nvPr>
        </p:nvGraphicFramePr>
        <p:xfrm>
          <a:off x="387484" y="1844133"/>
          <a:ext cx="11246910" cy="4025502"/>
        </p:xfrm>
        <a:graphic>
          <a:graphicData uri="http://schemas.openxmlformats.org/drawingml/2006/table">
            <a:tbl>
              <a:tblPr>
                <a:tableStyleId>{616DA210-FB5B-4158-B5E0-FEB733F419BA}</a:tableStyleId>
              </a:tblPr>
              <a:tblGrid>
                <a:gridCol w="724715">
                  <a:extLst>
                    <a:ext uri="{9D8B030D-6E8A-4147-A177-3AD203B41FA5}">
                      <a16:colId xmlns:a16="http://schemas.microsoft.com/office/drawing/2014/main" val="2356538195"/>
                    </a:ext>
                  </a:extLst>
                </a:gridCol>
                <a:gridCol w="1804308">
                  <a:extLst>
                    <a:ext uri="{9D8B030D-6E8A-4147-A177-3AD203B41FA5}">
                      <a16:colId xmlns:a16="http://schemas.microsoft.com/office/drawing/2014/main" val="2594522773"/>
                    </a:ext>
                  </a:extLst>
                </a:gridCol>
                <a:gridCol w="1427787">
                  <a:extLst>
                    <a:ext uri="{9D8B030D-6E8A-4147-A177-3AD203B41FA5}">
                      <a16:colId xmlns:a16="http://schemas.microsoft.com/office/drawing/2014/main" val="472738217"/>
                    </a:ext>
                  </a:extLst>
                </a:gridCol>
                <a:gridCol w="1163650">
                  <a:extLst>
                    <a:ext uri="{9D8B030D-6E8A-4147-A177-3AD203B41FA5}">
                      <a16:colId xmlns:a16="http://schemas.microsoft.com/office/drawing/2014/main" val="2740046096"/>
                    </a:ext>
                  </a:extLst>
                </a:gridCol>
                <a:gridCol w="1296116">
                  <a:extLst>
                    <a:ext uri="{9D8B030D-6E8A-4147-A177-3AD203B41FA5}">
                      <a16:colId xmlns:a16="http://schemas.microsoft.com/office/drawing/2014/main" val="1039441873"/>
                    </a:ext>
                  </a:extLst>
                </a:gridCol>
                <a:gridCol w="672848">
                  <a:extLst>
                    <a:ext uri="{9D8B030D-6E8A-4147-A177-3AD203B41FA5}">
                      <a16:colId xmlns:a16="http://schemas.microsoft.com/office/drawing/2014/main" val="2694597520"/>
                    </a:ext>
                  </a:extLst>
                </a:gridCol>
                <a:gridCol w="1118449">
                  <a:extLst>
                    <a:ext uri="{9D8B030D-6E8A-4147-A177-3AD203B41FA5}">
                      <a16:colId xmlns:a16="http://schemas.microsoft.com/office/drawing/2014/main" val="2384688394"/>
                    </a:ext>
                  </a:extLst>
                </a:gridCol>
                <a:gridCol w="1362459">
                  <a:extLst>
                    <a:ext uri="{9D8B030D-6E8A-4147-A177-3AD203B41FA5}">
                      <a16:colId xmlns:a16="http://schemas.microsoft.com/office/drawing/2014/main" val="4156350113"/>
                    </a:ext>
                  </a:extLst>
                </a:gridCol>
                <a:gridCol w="1676578">
                  <a:extLst>
                    <a:ext uri="{9D8B030D-6E8A-4147-A177-3AD203B41FA5}">
                      <a16:colId xmlns:a16="http://schemas.microsoft.com/office/drawing/2014/main" val="2224114460"/>
                    </a:ext>
                  </a:extLst>
                </a:gridCol>
              </a:tblGrid>
              <a:tr h="369744">
                <a:tc gridSpan="6">
                  <a:txBody>
                    <a:bodyPr/>
                    <a:lstStyle/>
                    <a:p>
                      <a:pPr algn="ctr" fontAlgn="b"/>
                      <a:r>
                        <a:rPr lang="en-GB" sz="1600" b="1" u="none" strike="noStrike" dirty="0">
                          <a:effectLst/>
                        </a:rPr>
                        <a:t>CEPC </a:t>
                      </a:r>
                      <a:r>
                        <a:rPr lang="zh-CN" altLang="en-US" sz="1600" b="1" u="none" strike="noStrike" dirty="0">
                          <a:effectLst/>
                        </a:rPr>
                        <a:t> </a:t>
                      </a:r>
                      <a:r>
                        <a:rPr lang="en-US" altLang="zh-CN" sz="1600" b="1" u="none" strike="noStrike" dirty="0">
                          <a:effectLst/>
                        </a:rPr>
                        <a:t>30</a:t>
                      </a:r>
                      <a:r>
                        <a:rPr lang="en-GB" sz="1600" b="1" u="none" strike="noStrike" dirty="0">
                          <a:effectLst/>
                        </a:rPr>
                        <a:t>MW</a:t>
                      </a:r>
                      <a:endParaRPr lang="en-GB" sz="1600" b="1"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gridSpan="3">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en-GB" altLang="zh-CN" sz="2000" b="1" i="0" u="none" strike="noStrike" dirty="0">
                        <a:solidFill>
                          <a:srgbClr val="000000"/>
                        </a:solidFill>
                        <a:effectLst/>
                        <a:latin typeface="等线" panose="02010600030101010101" pitchFamily="2" charset="-122"/>
                        <a:ea typeface="+mn-ea"/>
                      </a:endParaRPr>
                    </a:p>
                  </a:txBody>
                  <a:tcPr marL="7620" marR="7620" marT="7620" marB="0" anchor="ctr"/>
                </a:tc>
                <a:tc hMerge="1">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altLang="zh-CN" sz="1600" b="1" u="none" strike="noStrike" dirty="0">
                          <a:solidFill>
                            <a:srgbClr val="FF0000"/>
                          </a:solidFill>
                          <a:effectLst/>
                        </a:rPr>
                        <a:t>Pmax-</a:t>
                      </a:r>
                      <a:r>
                        <a:rPr lang="en-US" altLang="zh-CN" sz="1600" b="1" u="none" strike="noStrike" dirty="0" err="1">
                          <a:solidFill>
                            <a:srgbClr val="FF0000"/>
                          </a:solidFill>
                          <a:effectLst/>
                        </a:rPr>
                        <a:t>Ar</a:t>
                      </a:r>
                      <a:r>
                        <a:rPr lang="en-US" altLang="zh-CN" sz="1600" b="1" u="none" strike="noStrike" dirty="0">
                          <a:solidFill>
                            <a:srgbClr val="FF0000"/>
                          </a:solidFill>
                          <a:effectLst/>
                        </a:rPr>
                        <a:t>,</a:t>
                      </a:r>
                      <a:r>
                        <a:rPr lang="zh-CN" altLang="en-US" sz="1600" b="1" u="none" strike="noStrike" dirty="0">
                          <a:solidFill>
                            <a:srgbClr val="FF0000"/>
                          </a:solidFill>
                          <a:effectLst/>
                        </a:rPr>
                        <a:t> </a:t>
                      </a:r>
                      <a:r>
                        <a:rPr lang="en-US" altLang="zh-CN" sz="1600" b="1" u="none" strike="noStrike" dirty="0">
                          <a:solidFill>
                            <a:srgbClr val="FF0000"/>
                          </a:solidFill>
                          <a:effectLst/>
                        </a:rPr>
                        <a:t>CH4</a:t>
                      </a:r>
                      <a:r>
                        <a:rPr lang="en-GB" altLang="zh-CN" sz="1600" b="1" u="none" strike="noStrike" dirty="0">
                          <a:solidFill>
                            <a:srgbClr val="FF0000"/>
                          </a:solidFill>
                          <a:effectLst/>
                        </a:rPr>
                        <a:t>-partial pressure</a:t>
                      </a:r>
                      <a:r>
                        <a:rPr lang="zh-CN" altLang="en-US" sz="1600" b="1" u="none" strike="noStrike" dirty="0">
                          <a:solidFill>
                            <a:srgbClr val="FF0000"/>
                          </a:solidFill>
                          <a:effectLst/>
                        </a:rPr>
                        <a:t>， </a:t>
                      </a:r>
                      <a:r>
                        <a:rPr lang="en-US" altLang="zh-CN" sz="1600" b="1" u="none" strike="noStrike" dirty="0">
                          <a:solidFill>
                            <a:srgbClr val="FF0000"/>
                          </a:solidFill>
                          <a:effectLst/>
                        </a:rPr>
                        <a:t> calculated  as 1% gas load</a:t>
                      </a:r>
                      <a:endParaRPr lang="en-GB" altLang="zh-CN" sz="2000" b="1" i="0" u="none" strike="noStrike" dirty="0">
                        <a:solidFill>
                          <a:srgbClr val="000000"/>
                        </a:solidFill>
                        <a:effectLst/>
                        <a:latin typeface="等线" panose="02010600030101010101" pitchFamily="2" charset="-122"/>
                        <a:ea typeface="+mn-ea"/>
                      </a:endParaRPr>
                    </a:p>
                  </a:txBody>
                  <a:tcPr marL="7620" marR="7620" marT="7620" marB="0" anchor="ctr"/>
                </a:tc>
                <a:tc hMerge="1">
                  <a:txBody>
                    <a:bodyPr/>
                    <a:lstStyle/>
                    <a:p>
                      <a:endParaRPr lang="zh-CN" altLang="en-US"/>
                    </a:p>
                  </a:txBody>
                  <a:tcPr/>
                </a:tc>
                <a:extLst>
                  <a:ext uri="{0D108BD9-81ED-4DB2-BD59-A6C34878D82A}">
                    <a16:rowId xmlns:a16="http://schemas.microsoft.com/office/drawing/2014/main" val="633637042"/>
                  </a:ext>
                </a:extLst>
              </a:tr>
              <a:tr h="0">
                <a:tc>
                  <a:txBody>
                    <a:bodyPr/>
                    <a:lstStyle/>
                    <a:p>
                      <a:pPr algn="ctr" fontAlgn="b">
                        <a:lnSpc>
                          <a:spcPct val="150000"/>
                        </a:lnSpc>
                      </a:pPr>
                      <a:r>
                        <a:rPr lang="zh-CN" altLang="en-US" sz="2400" b="1" u="none" strike="noStrike" dirty="0">
                          <a:effectLst/>
                        </a:rPr>
                        <a:t>　</a:t>
                      </a:r>
                      <a:endParaRPr lang="zh-CN" altLang="en-US" sz="2400" b="1"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lnSpc>
                          <a:spcPct val="150000"/>
                        </a:lnSpc>
                      </a:pPr>
                      <a:r>
                        <a:rPr lang="en-US" altLang="zh-CN" sz="2000" b="1" u="none" strike="noStrike" dirty="0">
                          <a:effectLst/>
                        </a:rPr>
                        <a:t>PSD</a:t>
                      </a:r>
                      <a:endParaRPr lang="zh-CN" altLang="en-US" sz="2400" b="1"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lnSpc>
                          <a:spcPct val="150000"/>
                        </a:lnSpc>
                      </a:pPr>
                      <a:r>
                        <a:rPr lang="en-US" altLang="zh-CN" sz="2000" b="1" u="none" strike="noStrike" dirty="0">
                          <a:effectLst/>
                        </a:rPr>
                        <a:t>q</a:t>
                      </a:r>
                      <a:r>
                        <a:rPr lang="en-GB" sz="2000" b="1" u="none" strike="noStrike" baseline="-25000" dirty="0">
                          <a:effectLst/>
                        </a:rPr>
                        <a:t>td</a:t>
                      </a:r>
                      <a:endParaRPr lang="en-GB" sz="2000" b="1" i="0" u="none" strike="noStrike" baseline="-25000"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lnSpc>
                          <a:spcPct val="150000"/>
                        </a:lnSpc>
                      </a:pPr>
                      <a:r>
                        <a:rPr lang="en-US" altLang="zh-CN" sz="2000" b="1" u="none" strike="noStrike" dirty="0">
                          <a:effectLst/>
                        </a:rPr>
                        <a:t>q</a:t>
                      </a:r>
                      <a:r>
                        <a:rPr lang="en-GB" sz="2000" b="1" u="none" strike="noStrike" baseline="-25000" dirty="0" err="1">
                          <a:effectLst/>
                        </a:rPr>
                        <a:t>lsr</a:t>
                      </a:r>
                      <a:endParaRPr lang="en-GB" sz="2000" b="1"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lnSpc>
                          <a:spcPct val="150000"/>
                        </a:lnSpc>
                      </a:pPr>
                      <a:r>
                        <a:rPr lang="en-US" altLang="zh-CN" sz="2000" b="1" u="none" strike="noStrike" dirty="0">
                          <a:solidFill>
                            <a:srgbClr val="000000"/>
                          </a:solidFill>
                          <a:effectLst/>
                        </a:rPr>
                        <a:t>q</a:t>
                      </a:r>
                      <a:endParaRPr lang="en-GB" sz="2000" b="1"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lnSpc>
                          <a:spcPct val="150000"/>
                        </a:lnSpc>
                      </a:pPr>
                      <a:r>
                        <a:rPr lang="en-US" altLang="zh-CN" sz="2000" b="1" u="none" strike="noStrike" dirty="0">
                          <a:solidFill>
                            <a:srgbClr val="000000"/>
                          </a:solidFill>
                          <a:effectLst/>
                        </a:rPr>
                        <a:t>P</a:t>
                      </a:r>
                      <a:r>
                        <a:rPr lang="en-US" altLang="zh-CN" sz="2000" b="1" u="none" strike="noStrike" baseline="-25000" dirty="0">
                          <a:solidFill>
                            <a:srgbClr val="000000"/>
                          </a:solidFill>
                          <a:effectLst/>
                        </a:rPr>
                        <a:t>s</a:t>
                      </a:r>
                      <a:endParaRPr lang="en-GB" sz="2000" b="1"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lnSpc>
                          <a:spcPct val="150000"/>
                        </a:lnSpc>
                      </a:pPr>
                      <a:r>
                        <a:rPr lang="en-US" altLang="zh-CN" sz="1400" b="1" i="0" u="none" strike="noStrike" dirty="0">
                          <a:solidFill>
                            <a:srgbClr val="000000"/>
                          </a:solidFill>
                          <a:effectLst/>
                          <a:latin typeface="等线" panose="02010600030101010101" pitchFamily="2" charset="-122"/>
                          <a:ea typeface="+mn-ea"/>
                        </a:rPr>
                        <a:t>SIP Distance</a:t>
                      </a:r>
                    </a:p>
                  </a:txBody>
                  <a:tcPr marL="7620" marR="7620" marT="7620" marB="0" anchor="ctr"/>
                </a:tc>
                <a:tc>
                  <a:txBody>
                    <a:bodyPr/>
                    <a:lstStyle/>
                    <a:p>
                      <a:pPr marL="0" indent="180975" algn="ctr" fontAlgn="b">
                        <a:lnSpc>
                          <a:spcPct val="150000"/>
                        </a:lnSpc>
                      </a:pPr>
                      <a:r>
                        <a:rPr lang="en-US" sz="2000" b="1" i="0" u="none" strike="noStrike" dirty="0">
                          <a:solidFill>
                            <a:srgbClr val="000000"/>
                          </a:solidFill>
                          <a:effectLst/>
                          <a:latin typeface="等线" panose="02010600030101010101" pitchFamily="2" charset="-122"/>
                          <a:ea typeface="等线" panose="02010600030101010101" pitchFamily="2" charset="-122"/>
                        </a:rPr>
                        <a:t>Pav</a:t>
                      </a:r>
                      <a:endParaRPr lang="en-GB" sz="2000" b="1"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marL="0" indent="180975" algn="ctr" fontAlgn="b">
                        <a:lnSpc>
                          <a:spcPct val="100000"/>
                        </a:lnSpc>
                      </a:pPr>
                      <a:r>
                        <a:rPr lang="en-GB" altLang="zh-CN" sz="2000" b="1" i="0" u="none" strike="noStrike" dirty="0">
                          <a:solidFill>
                            <a:srgbClr val="000000"/>
                          </a:solidFill>
                          <a:effectLst/>
                          <a:latin typeface="等线" panose="02010600030101010101" pitchFamily="2" charset="-122"/>
                          <a:ea typeface="+mn-ea"/>
                        </a:rPr>
                        <a:t>Vacuum </a:t>
                      </a:r>
                      <a:r>
                        <a:rPr lang="en-GB" sz="2000" b="1" i="0" u="none" strike="noStrike" dirty="0">
                          <a:solidFill>
                            <a:srgbClr val="000000"/>
                          </a:solidFill>
                          <a:effectLst/>
                          <a:latin typeface="等线" panose="02010600030101010101" pitchFamily="2" charset="-122"/>
                          <a:ea typeface="等线" panose="02010600030101010101" pitchFamily="2" charset="-122"/>
                        </a:rPr>
                        <a:t>requirement</a:t>
                      </a:r>
                    </a:p>
                  </a:txBody>
                  <a:tcPr marL="7620" marR="7620" marT="7620" marB="0" anchor="ctr"/>
                </a:tc>
                <a:extLst>
                  <a:ext uri="{0D108BD9-81ED-4DB2-BD59-A6C34878D82A}">
                    <a16:rowId xmlns:a16="http://schemas.microsoft.com/office/drawing/2014/main" val="2450741052"/>
                  </a:ext>
                </a:extLst>
              </a:tr>
              <a:tr h="321191">
                <a:tc>
                  <a:txBody>
                    <a:bodyPr/>
                    <a:lstStyle/>
                    <a:p>
                      <a:pPr algn="ctr" fontAlgn="b"/>
                      <a:r>
                        <a:rPr lang="zh-CN" altLang="en-US" sz="1600" b="0" u="none" strike="noStrike" dirty="0">
                          <a:effectLst/>
                        </a:rPr>
                        <a:t>　</a:t>
                      </a:r>
                      <a:endParaRPr lang="zh-CN" altLang="en-US"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effectLst/>
                        </a:rPr>
                        <a:t>molecules/photon</a:t>
                      </a:r>
                      <a:endParaRPr lang="zh-CN" altLang="en-US"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altLang="zh-CN" sz="1600" b="0" u="none" strike="noStrike">
                          <a:effectLst/>
                        </a:rPr>
                        <a:t>Torr·L/s·</a:t>
                      </a:r>
                      <a:r>
                        <a:rPr lang="en-US" altLang="zh-CN" sz="1600" b="0" u="none" strike="noStrike">
                          <a:effectLst/>
                        </a:rPr>
                        <a:t>c</a:t>
                      </a:r>
                      <a:r>
                        <a:rPr lang="en-GB" altLang="zh-CN" sz="1600" b="0" u="none" strike="noStrike">
                          <a:effectLst/>
                        </a:rPr>
                        <a:t>m</a:t>
                      </a:r>
                      <a:r>
                        <a:rPr lang="en-GB" altLang="zh-CN" sz="1600" b="0" u="none" strike="noStrike" baseline="30000">
                          <a:effectLst/>
                        </a:rPr>
                        <a:t>2</a:t>
                      </a:r>
                      <a:endParaRPr lang="en-GB"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GB" altLang="zh-CN" sz="1600" b="0" u="none" strike="noStrike" dirty="0" err="1">
                          <a:effectLst/>
                        </a:rPr>
                        <a:t>Torr·L</a:t>
                      </a:r>
                      <a:r>
                        <a:rPr lang="en-GB" altLang="zh-CN" sz="1600" b="0" u="none" strike="noStrike" dirty="0">
                          <a:effectLst/>
                        </a:rPr>
                        <a:t>/s·</a:t>
                      </a:r>
                      <a:r>
                        <a:rPr lang="en-US" altLang="zh-CN" sz="1600" b="0" u="none" strike="noStrike" dirty="0">
                          <a:effectLst/>
                        </a:rPr>
                        <a:t>c</a:t>
                      </a:r>
                      <a:r>
                        <a:rPr lang="en-GB" altLang="zh-CN" sz="1600" b="0" u="none" strike="noStrike" dirty="0">
                          <a:effectLst/>
                        </a:rPr>
                        <a:t>m</a:t>
                      </a:r>
                      <a:r>
                        <a:rPr lang="en-GB" altLang="zh-CN" sz="1600" b="0" u="none" strike="noStrike" baseline="30000" dirty="0">
                          <a:effectLst/>
                        </a:rPr>
                        <a:t>2</a:t>
                      </a:r>
                      <a:endParaRPr lang="en-GB"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GB" altLang="zh-CN" sz="1600" b="0" u="none" strike="noStrike">
                          <a:effectLst/>
                        </a:rPr>
                        <a:t>Torr·L/s·</a:t>
                      </a:r>
                      <a:r>
                        <a:rPr lang="en-US" altLang="zh-CN" sz="1600" b="0" u="none" strike="noStrike">
                          <a:effectLst/>
                        </a:rPr>
                        <a:t>c</a:t>
                      </a:r>
                      <a:r>
                        <a:rPr lang="en-GB" altLang="zh-CN" sz="1600" b="0" u="none" strike="noStrike">
                          <a:effectLst/>
                        </a:rPr>
                        <a:t>m</a:t>
                      </a:r>
                      <a:r>
                        <a:rPr lang="en-GB" altLang="zh-CN" sz="1600" b="0" u="none" strike="noStrike" baseline="30000">
                          <a:effectLst/>
                        </a:rPr>
                        <a:t>2</a:t>
                      </a:r>
                      <a:endParaRPr lang="en-GB"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GB" sz="1600" b="0" u="none" strike="noStrike">
                          <a:effectLst/>
                        </a:rPr>
                        <a:t>L/s</a:t>
                      </a:r>
                      <a:endParaRPr lang="en-GB"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US" altLang="zh-CN" sz="1600" b="0" i="0" u="none" strike="noStrike" dirty="0">
                          <a:solidFill>
                            <a:srgbClr val="000000"/>
                          </a:solidFill>
                          <a:effectLst/>
                          <a:latin typeface="等线" panose="02010600030101010101" pitchFamily="2" charset="-122"/>
                          <a:ea typeface="+mn-ea"/>
                        </a:rPr>
                        <a:t>m</a:t>
                      </a:r>
                      <a:endParaRPr lang="en-GB"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GB" sz="1600" b="1" u="none" strike="noStrike" dirty="0">
                          <a:solidFill>
                            <a:srgbClr val="000000"/>
                          </a:solidFill>
                          <a:effectLst/>
                        </a:rPr>
                        <a:t>Torr</a:t>
                      </a:r>
                      <a:endParaRPr lang="en-GB"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GB" altLang="zh-CN" sz="1600" b="1" i="0" u="none" strike="noStrike" dirty="0">
                          <a:solidFill>
                            <a:srgbClr val="000000"/>
                          </a:solidFill>
                          <a:effectLst/>
                          <a:latin typeface="等线" panose="02010600030101010101" pitchFamily="2" charset="-122"/>
                          <a:ea typeface="+mn-ea"/>
                        </a:rPr>
                        <a:t>Torr</a:t>
                      </a:r>
                    </a:p>
                  </a:txBody>
                  <a:tcPr marL="11430" marR="11430" marT="11430" marB="0" anchor="ctr"/>
                </a:tc>
                <a:extLst>
                  <a:ext uri="{0D108BD9-81ED-4DB2-BD59-A6C34878D82A}">
                    <a16:rowId xmlns:a16="http://schemas.microsoft.com/office/drawing/2014/main" val="727185338"/>
                  </a:ext>
                </a:extLst>
              </a:tr>
              <a:tr h="308798">
                <a:tc>
                  <a:txBody>
                    <a:bodyPr/>
                    <a:lstStyle/>
                    <a:p>
                      <a:pPr algn="ctr" fontAlgn="b"/>
                      <a:r>
                        <a:rPr lang="en-GB" sz="1600" b="0" u="none" strike="noStrike" dirty="0">
                          <a:effectLst/>
                        </a:rPr>
                        <a:t>Higgs</a:t>
                      </a:r>
                      <a:endParaRPr lang="en-GB"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a:solidFill>
                            <a:schemeClr val="tx1"/>
                          </a:solidFill>
                          <a:effectLst/>
                        </a:rPr>
                        <a:t>2.00E-05</a:t>
                      </a:r>
                      <a:endParaRPr lang="en-GB"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8.21E-12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a:solidFill>
                            <a:srgbClr val="000000"/>
                          </a:solidFill>
                          <a:effectLst/>
                        </a:rPr>
                        <a:t>9.21E-12</a:t>
                      </a:r>
                      <a:endParaRPr lang="en-GB" sz="1600" b="0" i="0" u="none" strike="noStrike" dirty="0">
                        <a:solidFill>
                          <a:srgbClr val="FF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ctr"/>
                      <a:r>
                        <a:rPr lang="en-US" altLang="zh-CN" sz="1600" b="0" u="none" strike="noStrike" dirty="0">
                          <a:solidFill>
                            <a:srgbClr val="000000"/>
                          </a:solidFill>
                          <a:effectLst/>
                        </a:rPr>
                        <a:t>10</a:t>
                      </a:r>
                      <a:endParaRPr lang="en-US" altLang="zh-CN"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US" altLang="zh-CN" sz="1600" b="1" i="0" u="none" strike="noStrike" dirty="0">
                          <a:solidFill>
                            <a:srgbClr val="000000"/>
                          </a:solidFill>
                          <a:effectLst/>
                          <a:latin typeface="等线" panose="02010600030101010101" pitchFamily="2" charset="-122"/>
                          <a:ea typeface="等线" panose="02010600030101010101" pitchFamily="2" charset="-122"/>
                        </a:rPr>
                        <a:t>22</a:t>
                      </a:r>
                    </a:p>
                  </a:txBody>
                  <a:tcPr marL="0" marR="0" marT="0" marB="0" anchor="ctr"/>
                </a:tc>
                <a:tc>
                  <a:txBody>
                    <a:bodyPr/>
                    <a:lstStyle/>
                    <a:p>
                      <a:pPr algn="ctr" fontAlgn="b"/>
                      <a:r>
                        <a:rPr lang="en-GB" sz="1600" b="1" i="0" u="none" strike="noStrike" dirty="0">
                          <a:solidFill>
                            <a:srgbClr val="000000"/>
                          </a:solidFill>
                          <a:effectLst/>
                          <a:latin typeface="等线" panose="02010600030101010101" pitchFamily="2" charset="-122"/>
                          <a:ea typeface="等线" panose="02010600030101010101" pitchFamily="2" charset="-122"/>
                        </a:rPr>
                        <a:t>1.1E-9</a:t>
                      </a:r>
                    </a:p>
                  </a:txBody>
                  <a:tcPr marL="0" marR="0" marT="0" marB="0" anchor="ctr"/>
                </a:tc>
                <a:tc>
                  <a:txBody>
                    <a:bodyPr/>
                    <a:lstStyle/>
                    <a:p>
                      <a:pPr algn="ctr" fontAlgn="b"/>
                      <a:r>
                        <a:rPr lang="en-US" altLang="zh-CN" sz="1800" b="0" i="0" u="none" strike="noStrike" dirty="0">
                          <a:solidFill>
                            <a:srgbClr val="000000"/>
                          </a:solidFill>
                          <a:effectLst/>
                          <a:latin typeface="Arial" panose="020B0604020202020204" pitchFamily="34" charset="0"/>
                          <a:ea typeface="+mn-ea"/>
                          <a:cs typeface="Arial" panose="020B0604020202020204" pitchFamily="34" charset="0"/>
                        </a:rPr>
                        <a:t>2 × 10</a:t>
                      </a:r>
                      <a:r>
                        <a:rPr lang="en-US" altLang="zh-CN" sz="1800" b="0" i="0" u="none" strike="noStrike" baseline="30000" dirty="0">
                          <a:solidFill>
                            <a:srgbClr val="000000"/>
                          </a:solidFill>
                          <a:effectLst/>
                          <a:latin typeface="Arial" panose="020B0604020202020204" pitchFamily="34" charset="0"/>
                          <a:ea typeface="+mn-ea"/>
                          <a:cs typeface="Arial" panose="020B0604020202020204" pitchFamily="34" charset="0"/>
                        </a:rPr>
                        <a:t>-9</a:t>
                      </a:r>
                    </a:p>
                  </a:txBody>
                  <a:tcPr marL="11430" marR="11430" marT="11430" marB="0" anchor="b"/>
                </a:tc>
                <a:extLst>
                  <a:ext uri="{0D108BD9-81ED-4DB2-BD59-A6C34878D82A}">
                    <a16:rowId xmlns:a16="http://schemas.microsoft.com/office/drawing/2014/main" val="3812335031"/>
                  </a:ext>
                </a:extLst>
              </a:tr>
              <a:tr h="293369">
                <a:tc>
                  <a:txBody>
                    <a:bodyPr/>
                    <a:lstStyle/>
                    <a:p>
                      <a:pPr algn="ctr" fontAlgn="b"/>
                      <a:r>
                        <a:rPr lang="en-GB" sz="1600" b="0" u="none" strike="noStrike">
                          <a:effectLst/>
                        </a:rPr>
                        <a:t>W</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a:solidFill>
                            <a:schemeClr val="tx1"/>
                          </a:solidFill>
                          <a:effectLst/>
                        </a:rPr>
                        <a:t>1.00E-05</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2.75E-11</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rgbClr val="000000"/>
                          </a:solidFill>
                          <a:effectLst/>
                        </a:rPr>
                        <a:t>1.48E-11</a:t>
                      </a:r>
                      <a:endParaRPr lang="en-GB" sz="1600" b="0" i="0" u="none" strike="noStrike" dirty="0">
                        <a:solidFill>
                          <a:srgbClr val="FF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ctr"/>
                      <a:r>
                        <a:rPr lang="en-US" altLang="zh-CN" sz="1600" b="0" u="none" strike="noStrike" dirty="0">
                          <a:solidFill>
                            <a:srgbClr val="000000"/>
                          </a:solidFill>
                          <a:effectLst/>
                        </a:rPr>
                        <a:t>10</a:t>
                      </a:r>
                      <a:endParaRPr lang="en-US"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US" altLang="zh-CN" sz="1600" b="1" i="0" u="none" strike="noStrike" dirty="0">
                          <a:solidFill>
                            <a:srgbClr val="000000"/>
                          </a:solidFill>
                          <a:effectLst/>
                          <a:latin typeface="等线" panose="02010600030101010101" pitchFamily="2" charset="-122"/>
                          <a:ea typeface="等线" panose="02010600030101010101" pitchFamily="2" charset="-122"/>
                        </a:rPr>
                        <a:t>22</a:t>
                      </a:r>
                    </a:p>
                  </a:txBody>
                  <a:tcPr marL="0" marR="0" marT="0" marB="0" anchor="ctr"/>
                </a:tc>
                <a:tc>
                  <a:txBody>
                    <a:bodyPr/>
                    <a:lstStyle/>
                    <a:p>
                      <a:pPr algn="ctr" fontAlgn="b"/>
                      <a:r>
                        <a:rPr lang="en-GB" sz="1600" b="1" i="0" u="none" strike="noStrike" dirty="0">
                          <a:solidFill>
                            <a:srgbClr val="000000"/>
                          </a:solidFill>
                          <a:effectLst/>
                          <a:latin typeface="等线" panose="02010600030101010101" pitchFamily="2" charset="-122"/>
                          <a:ea typeface="等线" panose="02010600030101010101" pitchFamily="2" charset="-122"/>
                        </a:rPr>
                        <a:t>1.5E-9</a:t>
                      </a:r>
                    </a:p>
                  </a:txBody>
                  <a:tcPr marL="0" marR="0" marT="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800" b="0" i="0" u="none" strike="noStrike" dirty="0">
                          <a:solidFill>
                            <a:srgbClr val="000000"/>
                          </a:solidFill>
                          <a:effectLst/>
                          <a:latin typeface="Arial" panose="020B0604020202020204" pitchFamily="34" charset="0"/>
                          <a:ea typeface="+mn-ea"/>
                          <a:cs typeface="Arial" panose="020B0604020202020204" pitchFamily="34" charset="0"/>
                        </a:rPr>
                        <a:t>1.5 × 10</a:t>
                      </a:r>
                      <a:r>
                        <a:rPr lang="en-US" altLang="zh-CN" sz="1800" b="0" i="0" u="none" strike="noStrike" baseline="30000" dirty="0">
                          <a:solidFill>
                            <a:srgbClr val="000000"/>
                          </a:solidFill>
                          <a:effectLst/>
                          <a:latin typeface="Arial" panose="020B0604020202020204" pitchFamily="34" charset="0"/>
                          <a:ea typeface="+mn-ea"/>
                          <a:cs typeface="Arial" panose="020B0604020202020204" pitchFamily="34" charset="0"/>
                        </a:rPr>
                        <a:t>-9</a:t>
                      </a:r>
                    </a:p>
                  </a:txBody>
                  <a:tcPr marL="11430" marR="11430" marT="11430" marB="0" anchor="b"/>
                </a:tc>
                <a:extLst>
                  <a:ext uri="{0D108BD9-81ED-4DB2-BD59-A6C34878D82A}">
                    <a16:rowId xmlns:a16="http://schemas.microsoft.com/office/drawing/2014/main" val="4123356044"/>
                  </a:ext>
                </a:extLst>
              </a:tr>
              <a:tr h="280646">
                <a:tc>
                  <a:txBody>
                    <a:bodyPr/>
                    <a:lstStyle/>
                    <a:p>
                      <a:pPr algn="ctr" fontAlgn="b"/>
                      <a:r>
                        <a:rPr lang="en-GB" sz="1600" b="0" u="none" strike="noStrike">
                          <a:effectLst/>
                        </a:rPr>
                        <a:t>Z</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a:solidFill>
                            <a:schemeClr val="tx1"/>
                          </a:solidFill>
                          <a:effectLst/>
                        </a:rPr>
                        <a:t>4.00E-06</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1.50E-10</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a:solidFill>
                            <a:srgbClr val="000000"/>
                          </a:solidFill>
                          <a:effectLst/>
                        </a:rPr>
                        <a:t>3.09E-11</a:t>
                      </a:r>
                      <a:endParaRPr lang="en-GB" sz="1600" b="0" i="0" u="none" strike="noStrike" dirty="0">
                        <a:solidFill>
                          <a:srgbClr val="FF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ctr"/>
                      <a:r>
                        <a:rPr lang="en-US" altLang="zh-CN" sz="1600" b="0" u="none" strike="noStrike" dirty="0">
                          <a:solidFill>
                            <a:srgbClr val="000000"/>
                          </a:solidFill>
                          <a:effectLst/>
                        </a:rPr>
                        <a:t>10</a:t>
                      </a:r>
                      <a:endParaRPr lang="en-US"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US" altLang="zh-CN" sz="1600" b="1" i="0" u="none" strike="noStrike" dirty="0">
                          <a:solidFill>
                            <a:srgbClr val="000000"/>
                          </a:solidFill>
                          <a:effectLst/>
                          <a:highlight>
                            <a:srgbClr val="FFFF00"/>
                          </a:highlight>
                          <a:latin typeface="等线" panose="02010600030101010101" pitchFamily="2" charset="-122"/>
                          <a:ea typeface="等线" panose="02010600030101010101" pitchFamily="2" charset="-122"/>
                        </a:rPr>
                        <a:t>11</a:t>
                      </a:r>
                    </a:p>
                  </a:txBody>
                  <a:tcPr marL="0" marR="0" marT="0" marB="0" anchor="ctr"/>
                </a:tc>
                <a:tc>
                  <a:txBody>
                    <a:bodyPr/>
                    <a:lstStyle/>
                    <a:p>
                      <a:pPr algn="ctr" fontAlgn="b"/>
                      <a:r>
                        <a:rPr lang="en-GB" sz="1600" b="1" i="0" u="none" strike="noStrike" dirty="0">
                          <a:solidFill>
                            <a:srgbClr val="000000"/>
                          </a:solidFill>
                          <a:effectLst/>
                          <a:latin typeface="等线" panose="02010600030101010101" pitchFamily="2" charset="-122"/>
                          <a:ea typeface="等线" panose="02010600030101010101" pitchFamily="2" charset="-122"/>
                        </a:rPr>
                        <a:t>1.0E-09</a:t>
                      </a:r>
                    </a:p>
                  </a:txBody>
                  <a:tcPr marL="0" marR="0" marT="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800" b="0" i="0" u="none" strike="noStrike" dirty="0">
                          <a:solidFill>
                            <a:srgbClr val="FF0000"/>
                          </a:solidFill>
                          <a:effectLst/>
                          <a:latin typeface="Arial" panose="020B0604020202020204" pitchFamily="34" charset="0"/>
                          <a:ea typeface="+mn-ea"/>
                          <a:cs typeface="Arial" panose="020B0604020202020204" pitchFamily="34" charset="0"/>
                        </a:rPr>
                        <a:t>8 × 10</a:t>
                      </a:r>
                      <a:r>
                        <a:rPr lang="en-US" altLang="zh-CN" sz="1800" b="0" i="0" u="none" strike="noStrike" baseline="30000" dirty="0">
                          <a:solidFill>
                            <a:srgbClr val="FF0000"/>
                          </a:solidFill>
                          <a:effectLst/>
                          <a:latin typeface="Arial" panose="020B0604020202020204" pitchFamily="34" charset="0"/>
                          <a:ea typeface="+mn-ea"/>
                          <a:cs typeface="Arial" panose="020B0604020202020204" pitchFamily="34" charset="0"/>
                        </a:rPr>
                        <a:t>-10</a:t>
                      </a:r>
                    </a:p>
                  </a:txBody>
                  <a:tcPr marL="11430" marR="11430" marT="11430" marB="0" anchor="b"/>
                </a:tc>
                <a:extLst>
                  <a:ext uri="{0D108BD9-81ED-4DB2-BD59-A6C34878D82A}">
                    <a16:rowId xmlns:a16="http://schemas.microsoft.com/office/drawing/2014/main" val="1663474190"/>
                  </a:ext>
                </a:extLst>
              </a:tr>
              <a:tr h="232314">
                <a:tc>
                  <a:txBody>
                    <a:bodyPr/>
                    <a:lstStyle/>
                    <a:p>
                      <a:pPr algn="ctr" fontAlgn="b"/>
                      <a:r>
                        <a:rPr lang="en-GB" sz="1600" b="0" u="none" strike="noStrike">
                          <a:effectLst/>
                        </a:rPr>
                        <a:t>tt</a:t>
                      </a:r>
                      <a:endParaRPr lang="en-GB" sz="1600" b="0" i="0" u="none" strike="noStrike">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1.35E-03</a:t>
                      </a:r>
                      <a:endParaRPr lang="en-GB"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2.43E-12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rgbClr val="000000"/>
                          </a:solidFill>
                          <a:effectLst/>
                        </a:rPr>
                        <a:t>1.65E-10</a:t>
                      </a:r>
                      <a:endParaRPr lang="en-GB" sz="1600" b="0" i="0" u="none" strike="noStrike" dirty="0">
                        <a:solidFill>
                          <a:srgbClr val="FF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ctr"/>
                      <a:r>
                        <a:rPr lang="en-US" altLang="zh-CN" sz="1600" b="0" u="none" strike="noStrike" dirty="0">
                          <a:solidFill>
                            <a:srgbClr val="000000"/>
                          </a:solidFill>
                          <a:effectLst/>
                        </a:rPr>
                        <a:t>10</a:t>
                      </a:r>
                      <a:endParaRPr lang="en-US"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US" altLang="zh-CN" sz="1600" b="1" i="0" u="none" strike="noStrike" dirty="0">
                          <a:solidFill>
                            <a:srgbClr val="000000"/>
                          </a:solidFill>
                          <a:effectLst/>
                          <a:highlight>
                            <a:srgbClr val="FFFF00"/>
                          </a:highlight>
                          <a:latin typeface="等线" panose="02010600030101010101" pitchFamily="2" charset="-122"/>
                          <a:ea typeface="等线" panose="02010600030101010101" pitchFamily="2" charset="-122"/>
                        </a:rPr>
                        <a:t>11</a:t>
                      </a:r>
                    </a:p>
                  </a:txBody>
                  <a:tcPr marL="0" marR="0" marT="0" marB="0" anchor="ctr"/>
                </a:tc>
                <a:tc>
                  <a:txBody>
                    <a:bodyPr/>
                    <a:lstStyle/>
                    <a:p>
                      <a:pPr algn="ctr" fontAlgn="b"/>
                      <a:r>
                        <a:rPr lang="en-GB" sz="1600" b="1" i="0" u="none" strike="noStrike" dirty="0">
                          <a:solidFill>
                            <a:srgbClr val="000000"/>
                          </a:solidFill>
                          <a:effectLst/>
                          <a:latin typeface="等线" panose="02010600030101010101" pitchFamily="2" charset="-122"/>
                          <a:ea typeface="等线" panose="02010600030101010101" pitchFamily="2" charset="-122"/>
                        </a:rPr>
                        <a:t>4.1E-09</a:t>
                      </a:r>
                    </a:p>
                  </a:txBody>
                  <a:tcPr marL="0" marR="0" marT="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800" b="0" i="0" u="none" strike="noStrike" dirty="0">
                          <a:solidFill>
                            <a:srgbClr val="000000"/>
                          </a:solidFill>
                          <a:effectLst/>
                          <a:latin typeface="Arial" panose="020B0604020202020204" pitchFamily="34" charset="0"/>
                          <a:ea typeface="+mn-ea"/>
                          <a:cs typeface="Arial" panose="020B0604020202020204" pitchFamily="34" charset="0"/>
                        </a:rPr>
                        <a:t>1 × 10</a:t>
                      </a:r>
                      <a:r>
                        <a:rPr lang="en-US" altLang="zh-CN" sz="1800" b="0" i="0" u="none" strike="noStrike" baseline="30000" dirty="0">
                          <a:solidFill>
                            <a:srgbClr val="000000"/>
                          </a:solidFill>
                          <a:effectLst/>
                          <a:latin typeface="Arial" panose="020B0604020202020204" pitchFamily="34" charset="0"/>
                          <a:ea typeface="+mn-ea"/>
                          <a:cs typeface="Arial" panose="020B0604020202020204" pitchFamily="34" charset="0"/>
                        </a:rPr>
                        <a:t>-8</a:t>
                      </a:r>
                    </a:p>
                  </a:txBody>
                  <a:tcPr marL="11430" marR="11430" marT="11430" marB="0" anchor="b"/>
                </a:tc>
                <a:extLst>
                  <a:ext uri="{0D108BD9-81ED-4DB2-BD59-A6C34878D82A}">
                    <a16:rowId xmlns:a16="http://schemas.microsoft.com/office/drawing/2014/main" val="2932676348"/>
                  </a:ext>
                </a:extLst>
              </a:tr>
              <a:tr h="183555">
                <a:tc gridSpan="6">
                  <a:txBody>
                    <a:bodyPr/>
                    <a:lstStyle/>
                    <a:p>
                      <a:pPr algn="ctr" fontAlgn="b"/>
                      <a:r>
                        <a:rPr lang="en-GB" sz="1600" b="1" u="none" strike="noStrike" dirty="0">
                          <a:solidFill>
                            <a:schemeClr val="tx1"/>
                          </a:solidFill>
                          <a:effectLst/>
                        </a:rPr>
                        <a:t>CEPC </a:t>
                      </a:r>
                      <a:r>
                        <a:rPr lang="zh-CN" altLang="en-US" sz="1600" b="1" u="none" strike="noStrike" dirty="0">
                          <a:solidFill>
                            <a:schemeClr val="tx1"/>
                          </a:solidFill>
                          <a:effectLst/>
                        </a:rPr>
                        <a:t> </a:t>
                      </a:r>
                      <a:r>
                        <a:rPr lang="en-US" altLang="zh-CN" sz="1600" b="1" u="none" strike="noStrike" dirty="0">
                          <a:solidFill>
                            <a:schemeClr val="tx1"/>
                          </a:solidFill>
                          <a:effectLst/>
                        </a:rPr>
                        <a:t>50</a:t>
                      </a:r>
                      <a:r>
                        <a:rPr lang="en-GB" sz="1600" b="1" u="none" strike="noStrike" dirty="0">
                          <a:solidFill>
                            <a:schemeClr val="tx1"/>
                          </a:solidFill>
                          <a:effectLst/>
                        </a:rPr>
                        <a:t>MW</a:t>
                      </a:r>
                      <a:endParaRPr lang="en-GB" sz="1600" b="1"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gridSpan="3">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en-GB" altLang="zh-CN" sz="2000" b="1" i="0" u="none" strike="noStrike" dirty="0">
                        <a:solidFill>
                          <a:srgbClr val="000000"/>
                        </a:solidFill>
                        <a:effectLst/>
                        <a:latin typeface="等线" panose="02010600030101010101" pitchFamily="2" charset="-122"/>
                        <a:ea typeface="+mn-ea"/>
                      </a:endParaRPr>
                    </a:p>
                  </a:txBody>
                  <a:tcPr marL="7620" marR="7620" marT="7620" marB="0" anchor="ctr"/>
                </a:tc>
                <a:tc hMerge="1">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altLang="zh-CN" sz="1600" b="1" u="none" strike="noStrike" dirty="0">
                          <a:solidFill>
                            <a:srgbClr val="FF0000"/>
                          </a:solidFill>
                          <a:effectLst/>
                        </a:rPr>
                        <a:t>Pmax-</a:t>
                      </a:r>
                      <a:r>
                        <a:rPr lang="en-US" altLang="zh-CN" sz="1600" b="1" u="none" strike="noStrike" dirty="0" err="1">
                          <a:solidFill>
                            <a:srgbClr val="FF0000"/>
                          </a:solidFill>
                          <a:effectLst/>
                        </a:rPr>
                        <a:t>Ar</a:t>
                      </a:r>
                      <a:r>
                        <a:rPr lang="en-US" altLang="zh-CN" sz="1600" b="1" u="none" strike="noStrike" dirty="0">
                          <a:solidFill>
                            <a:srgbClr val="FF0000"/>
                          </a:solidFill>
                          <a:effectLst/>
                        </a:rPr>
                        <a:t>,</a:t>
                      </a:r>
                      <a:r>
                        <a:rPr lang="zh-CN" altLang="en-US" sz="1600" b="1" u="none" strike="noStrike" dirty="0">
                          <a:solidFill>
                            <a:srgbClr val="FF0000"/>
                          </a:solidFill>
                          <a:effectLst/>
                        </a:rPr>
                        <a:t> </a:t>
                      </a:r>
                      <a:r>
                        <a:rPr lang="en-US" altLang="zh-CN" sz="1600" b="1" u="none" strike="noStrike" dirty="0">
                          <a:solidFill>
                            <a:srgbClr val="FF0000"/>
                          </a:solidFill>
                          <a:effectLst/>
                        </a:rPr>
                        <a:t>CH4</a:t>
                      </a:r>
                      <a:r>
                        <a:rPr lang="en-GB" altLang="zh-CN" sz="1600" b="1" u="none" strike="noStrike" dirty="0">
                          <a:solidFill>
                            <a:srgbClr val="FF0000"/>
                          </a:solidFill>
                          <a:effectLst/>
                        </a:rPr>
                        <a:t>-partial pressure</a:t>
                      </a:r>
                      <a:r>
                        <a:rPr lang="zh-CN" altLang="en-US" sz="1600" b="1" u="none" strike="noStrike" dirty="0">
                          <a:solidFill>
                            <a:srgbClr val="FF0000"/>
                          </a:solidFill>
                          <a:effectLst/>
                        </a:rPr>
                        <a:t>， </a:t>
                      </a:r>
                      <a:r>
                        <a:rPr lang="en-US" altLang="zh-CN" sz="1600" b="1" u="none" strike="noStrike" dirty="0">
                          <a:solidFill>
                            <a:srgbClr val="FF0000"/>
                          </a:solidFill>
                          <a:effectLst/>
                        </a:rPr>
                        <a:t> calculated  as 1% gas load</a:t>
                      </a:r>
                      <a:endParaRPr lang="en-GB" altLang="zh-CN" sz="2000" b="1" i="0" u="none" strike="noStrike" dirty="0">
                        <a:solidFill>
                          <a:srgbClr val="000000"/>
                        </a:solidFill>
                        <a:effectLst/>
                        <a:latin typeface="等线" panose="02010600030101010101" pitchFamily="2" charset="-122"/>
                        <a:ea typeface="+mn-ea"/>
                      </a:endParaRPr>
                    </a:p>
                  </a:txBody>
                  <a:tcPr marL="7620" marR="7620" marT="7620" marB="0" anchor="ctr"/>
                </a:tc>
                <a:tc hMerge="1">
                  <a:txBody>
                    <a:bodyPr/>
                    <a:lstStyle/>
                    <a:p>
                      <a:endParaRPr lang="zh-CN" altLang="en-US"/>
                    </a:p>
                  </a:txBody>
                  <a:tcPr/>
                </a:tc>
                <a:extLst>
                  <a:ext uri="{0D108BD9-81ED-4DB2-BD59-A6C34878D82A}">
                    <a16:rowId xmlns:a16="http://schemas.microsoft.com/office/drawing/2014/main" val="2345077012"/>
                  </a:ext>
                </a:extLst>
              </a:tr>
              <a:tr h="357675">
                <a:tc>
                  <a:txBody>
                    <a:bodyPr/>
                    <a:lstStyle/>
                    <a:p>
                      <a:pPr algn="ctr" fontAlgn="b"/>
                      <a:r>
                        <a:rPr lang="en-GB" sz="1600" b="0" u="none" strike="noStrike">
                          <a:solidFill>
                            <a:schemeClr val="tx1"/>
                          </a:solidFill>
                          <a:effectLst/>
                        </a:rPr>
                        <a:t>Higgs</a:t>
                      </a:r>
                      <a:endParaRPr lang="en-GB" sz="1600" b="0" i="0" u="none" strike="noStrike">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2.00E-05</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1.43E-11</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1.53E-11</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ctr"/>
                      <a:r>
                        <a:rPr lang="en-US" altLang="zh-CN" sz="1600" b="0" u="none" strike="noStrike" dirty="0">
                          <a:solidFill>
                            <a:srgbClr val="000000"/>
                          </a:solidFill>
                          <a:effectLst/>
                        </a:rPr>
                        <a:t>10</a:t>
                      </a:r>
                      <a:endParaRPr lang="en-US" altLang="zh-CN" sz="1600" b="0" i="0" u="none" strike="noStrike" dirty="0">
                        <a:solidFill>
                          <a:srgbClr val="000000"/>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US" altLang="zh-CN" sz="1600" b="1" i="0" u="none" strike="noStrike" dirty="0">
                          <a:solidFill>
                            <a:srgbClr val="000000"/>
                          </a:solidFill>
                          <a:effectLst/>
                          <a:latin typeface="等线" panose="02010600030101010101" pitchFamily="2" charset="-122"/>
                          <a:ea typeface="等线" panose="02010600030101010101" pitchFamily="2" charset="-122"/>
                        </a:rPr>
                        <a:t>22</a:t>
                      </a:r>
                    </a:p>
                  </a:txBody>
                  <a:tcPr marL="0" marR="0" marT="0" marB="0" anchor="ctr"/>
                </a:tc>
                <a:tc>
                  <a:txBody>
                    <a:bodyPr/>
                    <a:lstStyle/>
                    <a:p>
                      <a:pPr algn="ctr" fontAlgn="b"/>
                      <a:r>
                        <a:rPr lang="en-GB" sz="1600" b="1" i="0" u="none" strike="noStrike" dirty="0">
                          <a:solidFill>
                            <a:srgbClr val="000000"/>
                          </a:solidFill>
                          <a:effectLst/>
                          <a:latin typeface="等线" panose="02010600030101010101" pitchFamily="2" charset="-122"/>
                          <a:ea typeface="等线" panose="02010600030101010101" pitchFamily="2" charset="-122"/>
                        </a:rPr>
                        <a:t>1.7E-9</a:t>
                      </a:r>
                    </a:p>
                  </a:txBody>
                  <a:tcPr marL="0" marR="0" marT="0" marB="0" anchor="ctr"/>
                </a:tc>
                <a:tc>
                  <a:txBody>
                    <a:bodyPr/>
                    <a:lstStyle/>
                    <a:p>
                      <a:pPr algn="ctr" fontAlgn="b"/>
                      <a:r>
                        <a:rPr lang="en-US" altLang="zh-CN" sz="1800" b="0" i="0" u="none" strike="noStrike" dirty="0">
                          <a:solidFill>
                            <a:srgbClr val="000000"/>
                          </a:solidFill>
                          <a:effectLst/>
                          <a:latin typeface="Arial" panose="020B0604020202020204" pitchFamily="34" charset="0"/>
                          <a:ea typeface="+mn-ea"/>
                          <a:cs typeface="Arial" panose="020B0604020202020204" pitchFamily="34" charset="0"/>
                        </a:rPr>
                        <a:t>2 × 10</a:t>
                      </a:r>
                      <a:r>
                        <a:rPr lang="en-US" altLang="zh-CN" sz="1800" b="0" i="0" u="none" strike="noStrike" baseline="30000" dirty="0">
                          <a:solidFill>
                            <a:srgbClr val="000000"/>
                          </a:solidFill>
                          <a:effectLst/>
                          <a:latin typeface="Arial" panose="020B0604020202020204" pitchFamily="34" charset="0"/>
                          <a:ea typeface="+mn-ea"/>
                          <a:cs typeface="Arial" panose="020B0604020202020204" pitchFamily="34" charset="0"/>
                        </a:rPr>
                        <a:t>-9</a:t>
                      </a:r>
                    </a:p>
                  </a:txBody>
                  <a:tcPr marL="11430" marR="11430" marT="11430" marB="0" anchor="b"/>
                </a:tc>
                <a:extLst>
                  <a:ext uri="{0D108BD9-81ED-4DB2-BD59-A6C34878D82A}">
                    <a16:rowId xmlns:a16="http://schemas.microsoft.com/office/drawing/2014/main" val="1564747768"/>
                  </a:ext>
                </a:extLst>
              </a:tr>
              <a:tr h="302085">
                <a:tc>
                  <a:txBody>
                    <a:bodyPr/>
                    <a:lstStyle/>
                    <a:p>
                      <a:pPr algn="ctr" fontAlgn="b"/>
                      <a:r>
                        <a:rPr lang="en-GB" sz="1600" b="0" u="none" strike="noStrike">
                          <a:solidFill>
                            <a:schemeClr val="tx1"/>
                          </a:solidFill>
                          <a:effectLst/>
                        </a:rPr>
                        <a:t>W</a:t>
                      </a:r>
                      <a:endParaRPr lang="en-GB" sz="1600" b="0" i="0" u="none" strike="noStrike">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a:solidFill>
                            <a:schemeClr val="tx1"/>
                          </a:solidFill>
                          <a:effectLst/>
                        </a:rPr>
                        <a:t>1.00E-05</a:t>
                      </a:r>
                      <a:endParaRPr lang="en-GB" sz="1600" b="0" i="0" u="none" strike="noStrike">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a:solidFill>
                            <a:schemeClr val="tx1"/>
                          </a:solidFill>
                          <a:effectLst/>
                        </a:rPr>
                        <a:t>1E-12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4.82E-11</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2.51E-11</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ctr"/>
                      <a:r>
                        <a:rPr lang="en-US" altLang="zh-CN" sz="1600" b="0" u="none" strike="noStrike" dirty="0">
                          <a:solidFill>
                            <a:srgbClr val="000000"/>
                          </a:solidFill>
                          <a:effectLst/>
                        </a:rPr>
                        <a:t>10</a:t>
                      </a:r>
                      <a:endParaRPr lang="en-US"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US" altLang="zh-CN" sz="1600" b="1" i="0" u="none" strike="noStrike" dirty="0">
                          <a:solidFill>
                            <a:srgbClr val="000000"/>
                          </a:solidFill>
                          <a:effectLst/>
                          <a:latin typeface="等线" panose="02010600030101010101" pitchFamily="2" charset="-122"/>
                          <a:ea typeface="等线" panose="02010600030101010101" pitchFamily="2" charset="-122"/>
                        </a:rPr>
                        <a:t>22</a:t>
                      </a:r>
                    </a:p>
                  </a:txBody>
                  <a:tcPr marL="0" marR="0" marT="0" marB="0" anchor="ctr"/>
                </a:tc>
                <a:tc>
                  <a:txBody>
                    <a:bodyPr/>
                    <a:lstStyle/>
                    <a:p>
                      <a:pPr algn="ctr" fontAlgn="b"/>
                      <a:r>
                        <a:rPr lang="en-GB" sz="1600" b="1" i="0" u="none" strike="noStrike" dirty="0">
                          <a:solidFill>
                            <a:srgbClr val="000000"/>
                          </a:solidFill>
                          <a:effectLst/>
                          <a:latin typeface="等线" panose="02010600030101010101" pitchFamily="2" charset="-122"/>
                          <a:ea typeface="等线" panose="02010600030101010101" pitchFamily="2" charset="-122"/>
                        </a:rPr>
                        <a:t>2.1E-09</a:t>
                      </a:r>
                    </a:p>
                  </a:txBody>
                  <a:tcPr marL="0" marR="0" marT="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800" b="0" i="0" u="none" strike="noStrike" dirty="0">
                          <a:solidFill>
                            <a:srgbClr val="000000"/>
                          </a:solidFill>
                          <a:effectLst/>
                          <a:latin typeface="Arial" panose="020B0604020202020204" pitchFamily="34" charset="0"/>
                          <a:ea typeface="+mn-ea"/>
                          <a:cs typeface="Arial" panose="020B0604020202020204" pitchFamily="34" charset="0"/>
                        </a:rPr>
                        <a:t>1.5 × 10</a:t>
                      </a:r>
                      <a:r>
                        <a:rPr lang="en-US" altLang="zh-CN" sz="1800" b="0" i="0" u="none" strike="noStrike" baseline="30000" dirty="0">
                          <a:solidFill>
                            <a:srgbClr val="000000"/>
                          </a:solidFill>
                          <a:effectLst/>
                          <a:latin typeface="Arial" panose="020B0604020202020204" pitchFamily="34" charset="0"/>
                          <a:ea typeface="+mn-ea"/>
                          <a:cs typeface="Arial" panose="020B0604020202020204" pitchFamily="34" charset="0"/>
                        </a:rPr>
                        <a:t>-9</a:t>
                      </a:r>
                    </a:p>
                  </a:txBody>
                  <a:tcPr marL="11430" marR="11430" marT="11430" marB="0" anchor="b"/>
                </a:tc>
                <a:extLst>
                  <a:ext uri="{0D108BD9-81ED-4DB2-BD59-A6C34878D82A}">
                    <a16:rowId xmlns:a16="http://schemas.microsoft.com/office/drawing/2014/main" val="1243263307"/>
                  </a:ext>
                </a:extLst>
              </a:tr>
              <a:tr h="241669">
                <a:tc>
                  <a:txBody>
                    <a:bodyPr/>
                    <a:lstStyle/>
                    <a:p>
                      <a:pPr algn="ctr" fontAlgn="b"/>
                      <a:r>
                        <a:rPr lang="en-GB" sz="1600" b="0" u="none" strike="noStrike">
                          <a:solidFill>
                            <a:schemeClr val="tx1"/>
                          </a:solidFill>
                          <a:effectLst/>
                        </a:rPr>
                        <a:t>Z</a:t>
                      </a:r>
                      <a:endParaRPr lang="en-GB" sz="1600" b="0" i="0" u="none" strike="noStrike">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a:solidFill>
                            <a:schemeClr val="tx1"/>
                          </a:solidFill>
                          <a:effectLst/>
                        </a:rPr>
                        <a:t>4.00E-06</a:t>
                      </a:r>
                      <a:endParaRPr lang="en-GB" sz="1600" b="0" i="0" u="none" strike="noStrike">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a:solidFill>
                            <a:schemeClr val="tx1"/>
                          </a:solidFill>
                          <a:effectLst/>
                        </a:rPr>
                        <a:t>1E-12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2.59E-10</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5.28E-11</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ctr"/>
                      <a:r>
                        <a:rPr lang="en-US" altLang="zh-CN" sz="1600" b="0" u="none" strike="noStrike" dirty="0">
                          <a:solidFill>
                            <a:srgbClr val="000000"/>
                          </a:solidFill>
                          <a:effectLst/>
                        </a:rPr>
                        <a:t>10</a:t>
                      </a:r>
                      <a:endParaRPr lang="en-US"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US" altLang="zh-CN" sz="1600" b="1" i="0" u="none" strike="noStrike" dirty="0">
                          <a:solidFill>
                            <a:srgbClr val="000000"/>
                          </a:solidFill>
                          <a:effectLst/>
                          <a:highlight>
                            <a:srgbClr val="FFFF00"/>
                          </a:highlight>
                          <a:latin typeface="等线" panose="02010600030101010101" pitchFamily="2" charset="-122"/>
                          <a:ea typeface="等线" panose="02010600030101010101" pitchFamily="2" charset="-122"/>
                        </a:rPr>
                        <a:t>11</a:t>
                      </a:r>
                    </a:p>
                  </a:txBody>
                  <a:tcPr marL="0" marR="0" marT="0" marB="0" anchor="ctr"/>
                </a:tc>
                <a:tc>
                  <a:txBody>
                    <a:bodyPr/>
                    <a:lstStyle/>
                    <a:p>
                      <a:pPr algn="ctr" fontAlgn="b"/>
                      <a:r>
                        <a:rPr lang="en-GB" sz="1600" b="1" i="0" u="none" strike="noStrike" dirty="0">
                          <a:solidFill>
                            <a:srgbClr val="000000"/>
                          </a:solidFill>
                          <a:effectLst/>
                          <a:latin typeface="等线" panose="02010600030101010101" pitchFamily="2" charset="-122"/>
                          <a:ea typeface="等线" panose="02010600030101010101" pitchFamily="2" charset="-122"/>
                        </a:rPr>
                        <a:t>1. 8E-09</a:t>
                      </a:r>
                    </a:p>
                  </a:txBody>
                  <a:tcPr marL="0" marR="0" marT="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800" b="0" i="0" u="none" strike="noStrike" dirty="0">
                          <a:solidFill>
                            <a:srgbClr val="FF0000"/>
                          </a:solidFill>
                          <a:effectLst/>
                          <a:latin typeface="Arial" panose="020B0604020202020204" pitchFamily="34" charset="0"/>
                          <a:ea typeface="+mn-ea"/>
                          <a:cs typeface="Arial" panose="020B0604020202020204" pitchFamily="34" charset="0"/>
                        </a:rPr>
                        <a:t>8 × 10</a:t>
                      </a:r>
                      <a:r>
                        <a:rPr lang="en-US" altLang="zh-CN" sz="1800" b="0" i="0" u="none" strike="noStrike" baseline="30000" dirty="0">
                          <a:solidFill>
                            <a:srgbClr val="FF0000"/>
                          </a:solidFill>
                          <a:effectLst/>
                          <a:latin typeface="Arial" panose="020B0604020202020204" pitchFamily="34" charset="0"/>
                          <a:ea typeface="+mn-ea"/>
                          <a:cs typeface="Arial" panose="020B0604020202020204" pitchFamily="34" charset="0"/>
                        </a:rPr>
                        <a:t>-10</a:t>
                      </a:r>
                    </a:p>
                  </a:txBody>
                  <a:tcPr marL="11430" marR="11430" marT="11430" marB="0" anchor="b"/>
                </a:tc>
                <a:extLst>
                  <a:ext uri="{0D108BD9-81ED-4DB2-BD59-A6C34878D82A}">
                    <a16:rowId xmlns:a16="http://schemas.microsoft.com/office/drawing/2014/main" val="988051665"/>
                  </a:ext>
                </a:extLst>
              </a:tr>
              <a:tr h="248381">
                <a:tc>
                  <a:txBody>
                    <a:bodyPr/>
                    <a:lstStyle/>
                    <a:p>
                      <a:pPr algn="ctr" fontAlgn="b"/>
                      <a:r>
                        <a:rPr lang="en-GB" sz="1600" b="0" u="none" strike="noStrike" dirty="0" err="1">
                          <a:solidFill>
                            <a:schemeClr val="tx1"/>
                          </a:solidFill>
                          <a:effectLst/>
                        </a:rPr>
                        <a:t>tt</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1.35E-03</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1E-12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3.98E-12</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b"/>
                      <a:r>
                        <a:rPr lang="en-GB" sz="1600" b="0" u="none" strike="noStrike" dirty="0">
                          <a:solidFill>
                            <a:schemeClr val="tx1"/>
                          </a:solidFill>
                          <a:effectLst/>
                        </a:rPr>
                        <a:t>2.70E-10</a:t>
                      </a:r>
                      <a:endParaRPr lang="en-GB" sz="1600" b="0" i="0" u="none" strike="noStrike" dirty="0">
                        <a:solidFill>
                          <a:schemeClr val="tx1"/>
                        </a:solidFill>
                        <a:effectLst/>
                        <a:latin typeface="等线" panose="02010600030101010101" pitchFamily="2" charset="-122"/>
                        <a:ea typeface="等线" panose="02010600030101010101" pitchFamily="2" charset="-122"/>
                      </a:endParaRPr>
                    </a:p>
                  </a:txBody>
                  <a:tcPr marL="7620" marR="7620" marT="7620" marB="0" anchor="ctr"/>
                </a:tc>
                <a:tc>
                  <a:txBody>
                    <a:bodyPr/>
                    <a:lstStyle/>
                    <a:p>
                      <a:pPr algn="ctr" fontAlgn="ctr"/>
                      <a:r>
                        <a:rPr lang="en-US" altLang="zh-CN" sz="1600" b="0" u="none" strike="noStrike" dirty="0">
                          <a:solidFill>
                            <a:srgbClr val="000000"/>
                          </a:solidFill>
                          <a:effectLst/>
                        </a:rPr>
                        <a:t>10</a:t>
                      </a:r>
                      <a:endParaRPr lang="en-US" altLang="zh-CN" sz="1600" b="0" i="0" u="none" strike="noStrike" dirty="0">
                        <a:solidFill>
                          <a:srgbClr val="000000"/>
                        </a:solidFill>
                        <a:effectLst/>
                        <a:latin typeface="等线" panose="02010600030101010101" pitchFamily="2" charset="-122"/>
                        <a:ea typeface="+mn-ea"/>
                      </a:endParaRPr>
                    </a:p>
                  </a:txBody>
                  <a:tcPr marL="7620" marR="7620" marT="7620" marB="0" anchor="ctr"/>
                </a:tc>
                <a:tc>
                  <a:txBody>
                    <a:bodyPr/>
                    <a:lstStyle/>
                    <a:p>
                      <a:pPr algn="ctr" fontAlgn="b"/>
                      <a:r>
                        <a:rPr lang="en-US" altLang="zh-CN" sz="1600" b="1" i="0" u="none" strike="noStrike" dirty="0">
                          <a:solidFill>
                            <a:schemeClr val="tx1"/>
                          </a:solidFill>
                          <a:effectLst/>
                          <a:highlight>
                            <a:srgbClr val="FFFF00"/>
                          </a:highlight>
                          <a:latin typeface="等线" panose="02010600030101010101" pitchFamily="2" charset="-122"/>
                          <a:ea typeface="等线" panose="02010600030101010101" pitchFamily="2" charset="-122"/>
                        </a:rPr>
                        <a:t>11</a:t>
                      </a:r>
                    </a:p>
                  </a:txBody>
                  <a:tcPr marL="0" marR="0" marT="0" marB="0" anchor="ctr"/>
                </a:tc>
                <a:tc>
                  <a:txBody>
                    <a:bodyPr/>
                    <a:lstStyle/>
                    <a:p>
                      <a:pPr algn="ctr" fontAlgn="b"/>
                      <a:r>
                        <a:rPr lang="en-GB" sz="1600" b="1" i="0" u="none" strike="noStrike" dirty="0">
                          <a:solidFill>
                            <a:srgbClr val="000000"/>
                          </a:solidFill>
                          <a:effectLst/>
                          <a:latin typeface="等线" panose="02010600030101010101" pitchFamily="2" charset="-122"/>
                          <a:ea typeface="等线" panose="02010600030101010101" pitchFamily="2" charset="-122"/>
                        </a:rPr>
                        <a:t>6.5E-09</a:t>
                      </a:r>
                    </a:p>
                  </a:txBody>
                  <a:tcPr marL="0" marR="0" marT="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800" b="0" i="0" u="none" strike="noStrike" dirty="0">
                          <a:solidFill>
                            <a:srgbClr val="000000"/>
                          </a:solidFill>
                          <a:effectLst/>
                          <a:latin typeface="Arial" panose="020B0604020202020204" pitchFamily="34" charset="0"/>
                          <a:ea typeface="+mn-ea"/>
                          <a:cs typeface="Arial" panose="020B0604020202020204" pitchFamily="34" charset="0"/>
                        </a:rPr>
                        <a:t>1 × 10</a:t>
                      </a:r>
                      <a:r>
                        <a:rPr lang="en-US" altLang="zh-CN" sz="1800" b="0" i="0" u="none" strike="noStrike" baseline="30000" dirty="0">
                          <a:solidFill>
                            <a:srgbClr val="000000"/>
                          </a:solidFill>
                          <a:effectLst/>
                          <a:latin typeface="Arial" panose="020B0604020202020204" pitchFamily="34" charset="0"/>
                          <a:ea typeface="+mn-ea"/>
                          <a:cs typeface="Arial" panose="020B0604020202020204" pitchFamily="34" charset="0"/>
                        </a:rPr>
                        <a:t>-8</a:t>
                      </a:r>
                    </a:p>
                  </a:txBody>
                  <a:tcPr marL="11430" marR="11430" marT="11430" marB="0" anchor="b"/>
                </a:tc>
                <a:extLst>
                  <a:ext uri="{0D108BD9-81ED-4DB2-BD59-A6C34878D82A}">
                    <a16:rowId xmlns:a16="http://schemas.microsoft.com/office/drawing/2014/main" val="3621064329"/>
                  </a:ext>
                </a:extLst>
              </a:tr>
            </a:tbl>
          </a:graphicData>
        </a:graphic>
      </p:graphicFrame>
      <p:sp>
        <p:nvSpPr>
          <p:cNvPr id="11" name="文本框 10">
            <a:extLst>
              <a:ext uri="{FF2B5EF4-FFF2-40B4-BE49-F238E27FC236}">
                <a16:creationId xmlns:a16="http://schemas.microsoft.com/office/drawing/2014/main" id="{549657B9-6BF0-4EAC-B659-226307EDCDC7}"/>
              </a:ext>
            </a:extLst>
          </p:cNvPr>
          <p:cNvSpPr txBox="1"/>
          <p:nvPr/>
        </p:nvSpPr>
        <p:spPr>
          <a:xfrm>
            <a:off x="9047442" y="6604930"/>
            <a:ext cx="2112010" cy="169277"/>
          </a:xfrm>
          <a:prstGeom prst="rect">
            <a:avLst/>
          </a:prstGeom>
          <a:noFill/>
        </p:spPr>
        <p:txBody>
          <a:bodyPr wrap="square">
            <a:spAutoFit/>
          </a:bodyPr>
          <a:lstStyle/>
          <a:p>
            <a:pPr algn="just"/>
            <a:r>
              <a:rPr lang="en-US" altLang="zh-CN" sz="500" kern="100" dirty="0">
                <a:effectLst/>
                <a:latin typeface="等线" panose="02010600030101010101" pitchFamily="2" charset="-122"/>
                <a:ea typeface="等线" panose="02010600030101010101" pitchFamily="2" charset="-122"/>
                <a:cs typeface="Times New Roman" panose="02020603050405020304" pitchFamily="18" charset="0"/>
              </a:rPr>
              <a:t>[4] MALYSHEV O B. Vacuum in Particle Accelerators [J]. 2020, </a:t>
            </a:r>
            <a:endParaRPr lang="zh-CN" altLang="zh-CN" sz="5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17" name="文本框 16">
            <a:extLst>
              <a:ext uri="{FF2B5EF4-FFF2-40B4-BE49-F238E27FC236}">
                <a16:creationId xmlns:a16="http://schemas.microsoft.com/office/drawing/2014/main" id="{115C7EDA-A117-44AB-B6FA-92C52875D32C}"/>
              </a:ext>
            </a:extLst>
          </p:cNvPr>
          <p:cNvSpPr txBox="1"/>
          <p:nvPr/>
        </p:nvSpPr>
        <p:spPr>
          <a:xfrm>
            <a:off x="387483" y="240074"/>
            <a:ext cx="11246909" cy="646331"/>
          </a:xfrm>
          <a:prstGeom prst="rect">
            <a:avLst/>
          </a:prstGeom>
          <a:noFill/>
        </p:spPr>
        <p:txBody>
          <a:bodyPr wrap="square">
            <a:spAutoFit/>
          </a:bodyPr>
          <a:lstStyle/>
          <a:p>
            <a:pPr algn="ctr"/>
            <a:r>
              <a:rPr lang="en-US" altLang="zh-CN" sz="3600" b="1" dirty="0">
                <a:latin typeface="Arial" panose="020B0604020202020204" pitchFamily="34" charset="0"/>
                <a:cs typeface="Arial" panose="020B0604020202020204" pitchFamily="34" charset="0"/>
              </a:rPr>
              <a:t>Vacuum Requirement Vs Calculation of Collider</a:t>
            </a:r>
            <a:endParaRPr lang="zh-CN" altLang="en-US" sz="3600" b="1" dirty="0">
              <a:latin typeface="Arial" panose="020B0604020202020204" pitchFamily="34" charset="0"/>
              <a:cs typeface="Arial" panose="020B0604020202020204" pitchFamily="34" charset="0"/>
            </a:endParaRPr>
          </a:p>
        </p:txBody>
      </p:sp>
      <p:sp>
        <p:nvSpPr>
          <p:cNvPr id="15" name="内容占位符 2">
            <a:extLst>
              <a:ext uri="{FF2B5EF4-FFF2-40B4-BE49-F238E27FC236}">
                <a16:creationId xmlns:a16="http://schemas.microsoft.com/office/drawing/2014/main" id="{6B164455-18E9-4B53-9A98-5433F5300735}"/>
              </a:ext>
            </a:extLst>
          </p:cNvPr>
          <p:cNvSpPr txBox="1">
            <a:spLocks/>
          </p:cNvSpPr>
          <p:nvPr/>
        </p:nvSpPr>
        <p:spPr>
          <a:xfrm>
            <a:off x="475565" y="956903"/>
            <a:ext cx="10515600" cy="7343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285750" latinLnBrk="1">
              <a:lnSpc>
                <a:spcPct val="120000"/>
              </a:lnSpc>
              <a:spcBef>
                <a:spcPts val="0"/>
              </a:spcBef>
            </a:pPr>
            <a:r>
              <a:rPr lang="en-US" altLang="zh-CN" sz="1600" dirty="0">
                <a:latin typeface="tahoma" panose="020B0604030504040204" pitchFamily="34" charset="0"/>
              </a:rPr>
              <a:t>PSD </a:t>
            </a:r>
            <a:r>
              <a:rPr lang="zh-CN" altLang="en-US" sz="1600" dirty="0">
                <a:latin typeface="tahoma" panose="020B0604030504040204" pitchFamily="34" charset="0"/>
              </a:rPr>
              <a:t>（</a:t>
            </a:r>
            <a:r>
              <a:rPr lang="en-GB" altLang="zh-CN" sz="1600" dirty="0">
                <a:latin typeface="tahoma" panose="020B0604030504040204" pitchFamily="34" charset="0"/>
              </a:rPr>
              <a:t>photon-stimulated desorption</a:t>
            </a:r>
            <a:r>
              <a:rPr lang="zh-CN" altLang="en-US" sz="1600" dirty="0">
                <a:latin typeface="tahoma" panose="020B0604030504040204" pitchFamily="34" charset="0"/>
              </a:rPr>
              <a:t>）</a:t>
            </a:r>
            <a:r>
              <a:rPr lang="en-US" altLang="zh-CN" sz="1600" dirty="0">
                <a:latin typeface="tahoma" panose="020B0604030504040204" pitchFamily="34" charset="0"/>
              </a:rPr>
              <a:t>&amp; TD </a:t>
            </a:r>
            <a:r>
              <a:rPr lang="zh-CN" altLang="en-US" sz="1600" dirty="0">
                <a:latin typeface="tahoma" panose="020B0604030504040204" pitchFamily="34" charset="0"/>
              </a:rPr>
              <a:t>（</a:t>
            </a:r>
            <a:r>
              <a:rPr lang="en-US" altLang="zh-CN" sz="1600" dirty="0">
                <a:latin typeface="tahoma" panose="020B0604030504040204" pitchFamily="34" charset="0"/>
              </a:rPr>
              <a:t>thermal desorption</a:t>
            </a:r>
            <a:r>
              <a:rPr lang="zh-CN" altLang="en-US" sz="1600" dirty="0">
                <a:latin typeface="tahoma" panose="020B0604030504040204" pitchFamily="34" charset="0"/>
              </a:rPr>
              <a:t>）</a:t>
            </a:r>
            <a:endParaRPr lang="en-US" altLang="zh-CN" sz="1600" dirty="0">
              <a:latin typeface="tahoma" panose="020B0604030504040204" pitchFamily="34" charset="0"/>
            </a:endParaRPr>
          </a:p>
          <a:p>
            <a:pPr marL="0" indent="-285750" latinLnBrk="1">
              <a:lnSpc>
                <a:spcPct val="120000"/>
              </a:lnSpc>
              <a:spcBef>
                <a:spcPts val="0"/>
              </a:spcBef>
            </a:pPr>
            <a:r>
              <a:rPr lang="en-GB" altLang="zh-CN" sz="1600" dirty="0">
                <a:latin typeface="tahoma" panose="020B0604030504040204" pitchFamily="34" charset="0"/>
              </a:rPr>
              <a:t>Pav-</a:t>
            </a:r>
            <a:r>
              <a:rPr lang="en-GB" altLang="zh-CN" sz="1600" dirty="0" err="1">
                <a:latin typeface="tahoma" panose="020B0604030504040204" pitchFamily="34" charset="0"/>
              </a:rPr>
              <a:t>Ar</a:t>
            </a:r>
            <a:r>
              <a:rPr lang="en-GB" altLang="zh-CN" sz="1600" dirty="0">
                <a:latin typeface="tahoma" panose="020B0604030504040204" pitchFamily="34" charset="0"/>
              </a:rPr>
              <a:t>, CH4-partial pressure</a:t>
            </a:r>
            <a:r>
              <a:rPr lang="zh-CN" altLang="en-GB" sz="1600" dirty="0">
                <a:latin typeface="tahoma" panose="020B0604030504040204" pitchFamily="34" charset="0"/>
              </a:rPr>
              <a:t>，  </a:t>
            </a:r>
            <a:r>
              <a:rPr lang="en-GB" altLang="zh-CN" sz="1600" dirty="0">
                <a:latin typeface="tahoma" panose="020B0604030504040204" pitchFamily="34" charset="0"/>
              </a:rPr>
              <a:t>calculated  as 1% gas load</a:t>
            </a:r>
          </a:p>
          <a:p>
            <a:pPr>
              <a:lnSpc>
                <a:spcPct val="120000"/>
              </a:lnSpc>
              <a:spcBef>
                <a:spcPts val="0"/>
              </a:spcBef>
            </a:pPr>
            <a:endParaRPr lang="zh-CN" altLang="en-US" sz="1600" dirty="0">
              <a:latin typeface="Arial" panose="020B0604020202020204" pitchFamily="34" charset="0"/>
              <a:cs typeface="Arial" panose="020B0604020202020204" pitchFamily="34" charset="0"/>
            </a:endParaRPr>
          </a:p>
        </p:txBody>
      </p:sp>
      <p:sp>
        <p:nvSpPr>
          <p:cNvPr id="3" name="文本框 2">
            <a:extLst>
              <a:ext uri="{FF2B5EF4-FFF2-40B4-BE49-F238E27FC236}">
                <a16:creationId xmlns:a16="http://schemas.microsoft.com/office/drawing/2014/main" id="{FBBDCC1E-4D27-4EB0-B816-26C8BA86CD8C}"/>
              </a:ext>
            </a:extLst>
          </p:cNvPr>
          <p:cNvSpPr txBox="1"/>
          <p:nvPr/>
        </p:nvSpPr>
        <p:spPr>
          <a:xfrm>
            <a:off x="387484" y="5949657"/>
            <a:ext cx="11452091" cy="584775"/>
          </a:xfrm>
          <a:prstGeom prst="rect">
            <a:avLst/>
          </a:prstGeom>
          <a:noFill/>
        </p:spPr>
        <p:txBody>
          <a:bodyPr wrap="square" rtlCol="0">
            <a:spAutoFit/>
          </a:bodyPr>
          <a:lstStyle/>
          <a:p>
            <a:pPr algn="l" latinLnBrk="1">
              <a:buFont typeface="Arial" panose="020B0604020202020204" pitchFamily="34" charset="0"/>
              <a:buChar char="•"/>
            </a:pPr>
            <a:r>
              <a:rPr lang="en-US" altLang="zh-CN" sz="1600" b="0" i="0" dirty="0">
                <a:effectLst/>
                <a:latin typeface="tahoma" panose="020B0604030504040204" pitchFamily="34" charset="0"/>
              </a:rPr>
              <a:t>In Z &amp; </a:t>
            </a:r>
            <a:r>
              <a:rPr lang="en-US" altLang="zh-CN" sz="1600" b="0" i="0" dirty="0" err="1">
                <a:effectLst/>
                <a:latin typeface="tahoma" panose="020B0604030504040204" pitchFamily="34" charset="0"/>
              </a:rPr>
              <a:t>tt</a:t>
            </a:r>
            <a:r>
              <a:rPr lang="en-US" altLang="zh-CN" sz="1600" b="0" i="0" dirty="0">
                <a:effectLst/>
                <a:latin typeface="tahoma" panose="020B0604030504040204" pitchFamily="34" charset="0"/>
              </a:rPr>
              <a:t> mode, the number of sputtering ion pumps (SIP) needs to be doubled</a:t>
            </a:r>
          </a:p>
          <a:p>
            <a:pPr algn="l" latinLnBrk="1">
              <a:buFont typeface="Arial" panose="020B0604020202020204" pitchFamily="34" charset="0"/>
              <a:buChar char="•"/>
            </a:pPr>
            <a:r>
              <a:rPr lang="en-US" altLang="zh-CN" sz="1600" b="0" i="0" dirty="0">
                <a:effectLst/>
                <a:latin typeface="tahoma" panose="020B0604030504040204" pitchFamily="34" charset="0"/>
              </a:rPr>
              <a:t>Due to the high flow intensity of Z mode, the vacuum is lower than the design value, which needs to be further evaluated </a:t>
            </a:r>
          </a:p>
        </p:txBody>
      </p:sp>
      <p:sp>
        <p:nvSpPr>
          <p:cNvPr id="7" name="灯片编号占位符 2">
            <a:extLst>
              <a:ext uri="{FF2B5EF4-FFF2-40B4-BE49-F238E27FC236}">
                <a16:creationId xmlns:a16="http://schemas.microsoft.com/office/drawing/2014/main" id="{ADDEE79C-45E6-44AD-AA71-48EA38266181}"/>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5</a:t>
            </a:fld>
            <a:endParaRPr lang="zh-CN" altLang="en-US" dirty="0"/>
          </a:p>
        </p:txBody>
      </p:sp>
    </p:spTree>
    <p:extLst>
      <p:ext uri="{BB962C8B-B14F-4D97-AF65-F5344CB8AC3E}">
        <p14:creationId xmlns:p14="http://schemas.microsoft.com/office/powerpoint/2010/main" val="1090661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id="{5C23B72F-4798-4215-A65D-D82A7B8A6124}"/>
              </a:ext>
            </a:extLst>
          </p:cNvPr>
          <p:cNvPicPr>
            <a:picLocks noChangeAspect="1"/>
          </p:cNvPicPr>
          <p:nvPr/>
        </p:nvPicPr>
        <p:blipFill rotWithShape="1">
          <a:blip r:embed="rId2"/>
          <a:srcRect l="7273" t="37037" r="3712" b="36566"/>
          <a:stretch/>
        </p:blipFill>
        <p:spPr>
          <a:xfrm>
            <a:off x="2072946" y="2767504"/>
            <a:ext cx="7542497" cy="1258152"/>
          </a:xfrm>
          <a:prstGeom prst="rect">
            <a:avLst/>
          </a:prstGeom>
        </p:spPr>
      </p:pic>
      <p:pic>
        <p:nvPicPr>
          <p:cNvPr id="4" name="图片 3">
            <a:extLst>
              <a:ext uri="{FF2B5EF4-FFF2-40B4-BE49-F238E27FC236}">
                <a16:creationId xmlns:a16="http://schemas.microsoft.com/office/drawing/2014/main" id="{3BEB5DED-4997-4831-BCC0-E61364603517}"/>
              </a:ext>
            </a:extLst>
          </p:cNvPr>
          <p:cNvPicPr>
            <a:picLocks noChangeAspect="1"/>
          </p:cNvPicPr>
          <p:nvPr/>
        </p:nvPicPr>
        <p:blipFill rotWithShape="1">
          <a:blip r:embed="rId3"/>
          <a:srcRect l="2122" t="23299" r="1743" b="36835"/>
          <a:stretch/>
        </p:blipFill>
        <p:spPr>
          <a:xfrm>
            <a:off x="2001919" y="1478819"/>
            <a:ext cx="7613524" cy="1775889"/>
          </a:xfrm>
          <a:prstGeom prst="rect">
            <a:avLst/>
          </a:prstGeom>
        </p:spPr>
      </p:pic>
      <p:sp>
        <p:nvSpPr>
          <p:cNvPr id="7" name="文本框 6">
            <a:extLst>
              <a:ext uri="{FF2B5EF4-FFF2-40B4-BE49-F238E27FC236}">
                <a16:creationId xmlns:a16="http://schemas.microsoft.com/office/drawing/2014/main" id="{73650C05-33BA-496B-93FA-B4CD98E51583}"/>
              </a:ext>
            </a:extLst>
          </p:cNvPr>
          <p:cNvSpPr txBox="1"/>
          <p:nvPr/>
        </p:nvSpPr>
        <p:spPr>
          <a:xfrm>
            <a:off x="10070107" y="1585661"/>
            <a:ext cx="1791854" cy="646331"/>
          </a:xfrm>
          <a:prstGeom prst="rect">
            <a:avLst/>
          </a:prstGeom>
          <a:noFill/>
        </p:spPr>
        <p:txBody>
          <a:bodyPr wrap="square" rtlCol="0">
            <a:spAutoFit/>
          </a:bodyPr>
          <a:lstStyle/>
          <a:p>
            <a:r>
              <a:rPr lang="en-US" altLang="zh-CN" dirty="0"/>
              <a:t>Wang YW</a:t>
            </a:r>
          </a:p>
          <a:p>
            <a:r>
              <a:rPr lang="en-US" altLang="zh-CN" dirty="0"/>
              <a:t>LI MX</a:t>
            </a:r>
            <a:endParaRPr lang="zh-CN" altLang="en-US" dirty="0"/>
          </a:p>
        </p:txBody>
      </p:sp>
      <p:sp>
        <p:nvSpPr>
          <p:cNvPr id="8" name="文本框 7">
            <a:extLst>
              <a:ext uri="{FF2B5EF4-FFF2-40B4-BE49-F238E27FC236}">
                <a16:creationId xmlns:a16="http://schemas.microsoft.com/office/drawing/2014/main" id="{7159F6BA-E3DF-41FF-BE49-ED8C23243000}"/>
              </a:ext>
            </a:extLst>
          </p:cNvPr>
          <p:cNvSpPr txBox="1"/>
          <p:nvPr/>
        </p:nvSpPr>
        <p:spPr>
          <a:xfrm>
            <a:off x="886691" y="210619"/>
            <a:ext cx="10209934" cy="584775"/>
          </a:xfrm>
          <a:prstGeom prst="rect">
            <a:avLst/>
          </a:prstGeom>
          <a:noFill/>
        </p:spPr>
        <p:txBody>
          <a:bodyPr wrap="square">
            <a:spAutoFit/>
          </a:bodyPr>
          <a:lstStyle/>
          <a:p>
            <a:pPr algn="ctr"/>
            <a:r>
              <a:rPr lang="en-US" altLang="zh-CN" sz="3200" b="1" dirty="0">
                <a:latin typeface="Arial" panose="020B0604020202020204" pitchFamily="34" charset="0"/>
                <a:cs typeface="Arial" panose="020B0604020202020204" pitchFamily="34" charset="0"/>
              </a:rPr>
              <a:t>Progress R&amp;D: </a:t>
            </a:r>
            <a:r>
              <a:rPr lang="en-US" altLang="zh-CN" sz="2800" b="1" dirty="0">
                <a:latin typeface="Arial" panose="020B0604020202020204" pitchFamily="34" charset="0"/>
                <a:ea typeface="宋体" panose="02010600030101010101" pitchFamily="2" charset="-122"/>
                <a:cs typeface="Arial" panose="020B0604020202020204" pitchFamily="34" charset="0"/>
              </a:rPr>
              <a:t>Vacuum chamber </a:t>
            </a:r>
            <a:endParaRPr lang="en-US" altLang="zh-CN" sz="3200" b="1" dirty="0">
              <a:latin typeface="Arial" panose="020B0604020202020204" pitchFamily="34" charset="0"/>
              <a:ea typeface="宋体" panose="02010600030101010101" pitchFamily="2" charset="-122"/>
              <a:cs typeface="Arial" panose="020B0604020202020204" pitchFamily="34" charset="0"/>
            </a:endParaRPr>
          </a:p>
        </p:txBody>
      </p:sp>
      <p:sp>
        <p:nvSpPr>
          <p:cNvPr id="9" name="文本框 8">
            <a:extLst>
              <a:ext uri="{FF2B5EF4-FFF2-40B4-BE49-F238E27FC236}">
                <a16:creationId xmlns:a16="http://schemas.microsoft.com/office/drawing/2014/main" id="{B431B4B8-815E-4215-97C1-1BB45F860144}"/>
              </a:ext>
            </a:extLst>
          </p:cNvPr>
          <p:cNvSpPr txBox="1"/>
          <p:nvPr/>
        </p:nvSpPr>
        <p:spPr>
          <a:xfrm>
            <a:off x="886691" y="3733730"/>
            <a:ext cx="10352371" cy="584775"/>
          </a:xfrm>
          <a:prstGeom prst="rect">
            <a:avLst/>
          </a:prstGeom>
          <a:noFill/>
        </p:spPr>
        <p:txBody>
          <a:bodyPr wrap="square" rtlCol="0">
            <a:spAutoFit/>
          </a:bodyPr>
          <a:lstStyle/>
          <a:p>
            <a:pPr marL="285750" indent="-285750" algn="l" latinLnBrk="1">
              <a:buFont typeface="Wingdings" panose="05000000000000000000" pitchFamily="2" charset="2"/>
              <a:buChar char="u"/>
            </a:pPr>
            <a:r>
              <a:rPr lang="en-US" altLang="zh-CN" sz="1600" b="0" i="0" dirty="0">
                <a:effectLst/>
                <a:latin typeface="tahoma" panose="020B0604030504040204" pitchFamily="34" charset="0"/>
              </a:rPr>
              <a:t>To eliminate the quadrupolar wakes, elliptical(75×56) vacuum chamber in the collider ring will be replaced by circular chambers with dimeter of 56 mm</a:t>
            </a:r>
          </a:p>
        </p:txBody>
      </p:sp>
      <p:pic>
        <p:nvPicPr>
          <p:cNvPr id="10" name="图片 9">
            <a:extLst>
              <a:ext uri="{FF2B5EF4-FFF2-40B4-BE49-F238E27FC236}">
                <a16:creationId xmlns:a16="http://schemas.microsoft.com/office/drawing/2014/main" id="{65F1D53B-38FA-457F-A9D3-3DC749112D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4442883"/>
            <a:ext cx="2348020" cy="2011856"/>
          </a:xfrm>
          <a:prstGeom prst="rect">
            <a:avLst/>
          </a:prstGeom>
        </p:spPr>
      </p:pic>
      <p:pic>
        <p:nvPicPr>
          <p:cNvPr id="11" name="图片 10">
            <a:extLst>
              <a:ext uri="{FF2B5EF4-FFF2-40B4-BE49-F238E27FC236}">
                <a16:creationId xmlns:a16="http://schemas.microsoft.com/office/drawing/2014/main" id="{648975CF-EB07-4BED-85D8-20FC59EB6A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80201" y="4511085"/>
            <a:ext cx="2903171" cy="2136296"/>
          </a:xfrm>
          <a:prstGeom prst="rect">
            <a:avLst/>
          </a:prstGeom>
        </p:spPr>
      </p:pic>
      <p:sp>
        <p:nvSpPr>
          <p:cNvPr id="12" name="右箭头 1">
            <a:extLst>
              <a:ext uri="{FF2B5EF4-FFF2-40B4-BE49-F238E27FC236}">
                <a16:creationId xmlns:a16="http://schemas.microsoft.com/office/drawing/2014/main" id="{7AEA09D0-A50C-43CF-922C-A9B4DF97F29D}"/>
              </a:ext>
            </a:extLst>
          </p:cNvPr>
          <p:cNvSpPr/>
          <p:nvPr/>
        </p:nvSpPr>
        <p:spPr>
          <a:xfrm>
            <a:off x="5480027" y="5059611"/>
            <a:ext cx="518458" cy="3891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3" name="文本框 12">
            <a:extLst>
              <a:ext uri="{FF2B5EF4-FFF2-40B4-BE49-F238E27FC236}">
                <a16:creationId xmlns:a16="http://schemas.microsoft.com/office/drawing/2014/main" id="{EBCFE6E3-3D5B-4DDC-A0D1-EFA3F09994F1}"/>
              </a:ext>
            </a:extLst>
          </p:cNvPr>
          <p:cNvSpPr txBox="1"/>
          <p:nvPr/>
        </p:nvSpPr>
        <p:spPr>
          <a:xfrm>
            <a:off x="886691" y="825209"/>
            <a:ext cx="9993512" cy="584775"/>
          </a:xfrm>
          <a:prstGeom prst="rect">
            <a:avLst/>
          </a:prstGeom>
          <a:noFill/>
        </p:spPr>
        <p:txBody>
          <a:bodyPr wrap="square">
            <a:spAutoFit/>
          </a:bodyPr>
          <a:lstStyle/>
          <a:p>
            <a:pPr marL="285750" indent="-285750" algn="l" latinLnBrk="1">
              <a:buFont typeface="Wingdings" panose="05000000000000000000" pitchFamily="2" charset="2"/>
              <a:buChar char="u"/>
            </a:pPr>
            <a:r>
              <a:rPr lang="en-US" altLang="zh-CN" sz="1600" b="0" i="0" dirty="0">
                <a:effectLst/>
                <a:latin typeface="tahoma" panose="020B0604030504040204" pitchFamily="34" charset="0"/>
              </a:rPr>
              <a:t>Due to the length of the magnet, the maximum length of the vacuum </a:t>
            </a:r>
            <a:r>
              <a:rPr lang="en-US" altLang="zh-CN" sz="1600" dirty="0">
                <a:latin typeface="tahoma" panose="020B0604030504040204" pitchFamily="34" charset="0"/>
              </a:rPr>
              <a:t>chamber</a:t>
            </a:r>
            <a:r>
              <a:rPr lang="en-US" altLang="zh-CN" sz="1600" b="0" i="0" dirty="0">
                <a:effectLst/>
                <a:latin typeface="tahoma" panose="020B0604030504040204" pitchFamily="34" charset="0"/>
              </a:rPr>
              <a:t> is </a:t>
            </a:r>
            <a:r>
              <a:rPr lang="en-US" altLang="zh-CN" sz="1600" b="0" i="0" dirty="0" err="1">
                <a:effectLst/>
                <a:latin typeface="tahoma" panose="020B0604030504040204" pitchFamily="34" charset="0"/>
              </a:rPr>
              <a:t>obout</a:t>
            </a:r>
            <a:r>
              <a:rPr lang="en-US" altLang="zh-CN" sz="1600" b="0" i="0" dirty="0">
                <a:effectLst/>
                <a:latin typeface="tahoma" panose="020B0604030504040204" pitchFamily="34" charset="0"/>
              </a:rPr>
              <a:t> 11.3 meters, and the shortest length is about 3.8 meters. </a:t>
            </a:r>
          </a:p>
        </p:txBody>
      </p:sp>
      <p:sp>
        <p:nvSpPr>
          <p:cNvPr id="14" name="灯片编号占位符 2">
            <a:extLst>
              <a:ext uri="{FF2B5EF4-FFF2-40B4-BE49-F238E27FC236}">
                <a16:creationId xmlns:a16="http://schemas.microsoft.com/office/drawing/2014/main" id="{01324642-CA33-4DC7-8F79-4ECD7F2CCA5A}"/>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6</a:t>
            </a:fld>
            <a:endParaRPr lang="zh-CN" altLang="en-US" dirty="0"/>
          </a:p>
        </p:txBody>
      </p:sp>
    </p:spTree>
    <p:extLst>
      <p:ext uri="{BB962C8B-B14F-4D97-AF65-F5344CB8AC3E}">
        <p14:creationId xmlns:p14="http://schemas.microsoft.com/office/powerpoint/2010/main" val="367924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001551" y="173102"/>
            <a:ext cx="9019975" cy="755848"/>
          </a:xfrm>
          <a:prstGeom prst="rect">
            <a:avLst/>
          </a:prstGeom>
          <a:noFill/>
        </p:spPr>
        <p:txBody>
          <a:bodyPr wrap="square" rtlCol="0">
            <a:spAutoFit/>
          </a:bodyPr>
          <a:lstStyle/>
          <a:p>
            <a:pPr>
              <a:lnSpc>
                <a:spcPct val="170000"/>
              </a:lnSpc>
            </a:pPr>
            <a:r>
              <a:rPr kumimoji="1" lang="en-US" altLang="zh-CN" sz="2880" dirty="0">
                <a:solidFill>
                  <a:srgbClr val="3366FF"/>
                </a:solidFill>
              </a:rPr>
              <a:t>Challenge and Response : </a:t>
            </a:r>
            <a:r>
              <a:rPr lang="en-US" altLang="zh-CN" sz="2520" dirty="0"/>
              <a:t>Electron Cloud &amp; </a:t>
            </a:r>
            <a:r>
              <a:rPr lang="en-US" altLang="zh-CN" sz="2880" b="1" i="1" dirty="0">
                <a:solidFill>
                  <a:srgbClr val="FF6600"/>
                </a:solidFill>
                <a:latin typeface="Calibri" charset="0"/>
                <a:ea typeface="宋体" charset="0"/>
              </a:rPr>
              <a:t>impedance</a:t>
            </a:r>
            <a:endParaRPr lang="zh-CN" altLang="en-US" sz="2520" dirty="0"/>
          </a:p>
        </p:txBody>
      </p:sp>
      <p:pic>
        <p:nvPicPr>
          <p:cNvPr id="7" name="图片 6"/>
          <p:cNvPicPr>
            <a:picLocks noChangeAspect="1"/>
          </p:cNvPicPr>
          <p:nvPr/>
        </p:nvPicPr>
        <p:blipFill>
          <a:blip r:embed="rId2"/>
          <a:stretch>
            <a:fillRect/>
          </a:stretch>
        </p:blipFill>
        <p:spPr>
          <a:xfrm>
            <a:off x="793759" y="1911870"/>
            <a:ext cx="4381703" cy="2754925"/>
          </a:xfrm>
          <a:prstGeom prst="rect">
            <a:avLst/>
          </a:prstGeom>
        </p:spPr>
      </p:pic>
      <p:sp>
        <p:nvSpPr>
          <p:cNvPr id="8" name="文本框 7"/>
          <p:cNvSpPr txBox="1"/>
          <p:nvPr/>
        </p:nvSpPr>
        <p:spPr>
          <a:xfrm>
            <a:off x="5404723" y="1704773"/>
            <a:ext cx="5556792" cy="1421928"/>
          </a:xfrm>
          <a:prstGeom prst="rect">
            <a:avLst/>
          </a:prstGeom>
          <a:noFill/>
        </p:spPr>
        <p:txBody>
          <a:bodyPr wrap="square" rtlCol="0">
            <a:spAutoFit/>
          </a:bodyPr>
          <a:lstStyle/>
          <a:p>
            <a:r>
              <a:rPr lang="en-US" altLang="zh-CN" sz="2160" dirty="0"/>
              <a:t>Elliptical chamber:  SEY&lt;1.3</a:t>
            </a:r>
          </a:p>
          <a:p>
            <a:r>
              <a:rPr lang="en-US" altLang="zh-CN" sz="2160" dirty="0"/>
              <a:t>Round chamber:     SEY&lt;1.2</a:t>
            </a:r>
          </a:p>
          <a:p>
            <a:r>
              <a:rPr lang="en-US" altLang="zh-CN" sz="2160" dirty="0"/>
              <a:t>NEG coating : effective method on control SEY</a:t>
            </a:r>
            <a:endParaRPr lang="zh-CN" altLang="en-US" sz="2160" dirty="0"/>
          </a:p>
        </p:txBody>
      </p:sp>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l="23979" r="24578"/>
          <a:stretch/>
        </p:blipFill>
        <p:spPr>
          <a:xfrm>
            <a:off x="5283559" y="2766841"/>
            <a:ext cx="2075466" cy="1775038"/>
          </a:xfrm>
          <a:prstGeom prst="rect">
            <a:avLst/>
          </a:prstGeom>
        </p:spPr>
      </p:pic>
      <p:pic>
        <p:nvPicPr>
          <p:cNvPr id="6" name="图片 5"/>
          <p:cNvPicPr>
            <a:picLocks noChangeAspect="1"/>
          </p:cNvPicPr>
          <p:nvPr/>
        </p:nvPicPr>
        <p:blipFill rotWithShape="1">
          <a:blip r:embed="rId4" cstate="print">
            <a:extLst>
              <a:ext uri="{28A0092B-C50C-407E-A947-70E740481C1C}">
                <a14:useLocalDpi xmlns:a14="http://schemas.microsoft.com/office/drawing/2010/main" val="0"/>
              </a:ext>
            </a:extLst>
          </a:blip>
          <a:srcRect l="24401" r="25212"/>
          <a:stretch/>
        </p:blipFill>
        <p:spPr>
          <a:xfrm>
            <a:off x="7564964" y="2766842"/>
            <a:ext cx="2035444" cy="1777302"/>
          </a:xfrm>
          <a:prstGeom prst="rect">
            <a:avLst/>
          </a:prstGeom>
        </p:spPr>
      </p:pic>
      <p:sp>
        <p:nvSpPr>
          <p:cNvPr id="3" name="矩形 2"/>
          <p:cNvSpPr/>
          <p:nvPr/>
        </p:nvSpPr>
        <p:spPr>
          <a:xfrm>
            <a:off x="911424" y="6403299"/>
            <a:ext cx="8036093" cy="295466"/>
          </a:xfrm>
          <a:prstGeom prst="rect">
            <a:avLst/>
          </a:prstGeom>
        </p:spPr>
        <p:txBody>
          <a:bodyPr wrap="square">
            <a:spAutoFit/>
          </a:bodyPr>
          <a:lstStyle/>
          <a:p>
            <a:pPr>
              <a:spcBef>
                <a:spcPct val="0"/>
              </a:spcBef>
            </a:pPr>
            <a:r>
              <a:rPr kumimoji="1" lang="en-US" altLang="zh-CN" sz="1320" b="1" dirty="0"/>
              <a:t>Liu Yu Dong .Modification suggestion of vacuum chamber for the collider ring. 2021/3/25</a:t>
            </a:r>
            <a:endParaRPr kumimoji="1" lang="zh-CN" altLang="en-US" sz="1320" b="1" dirty="0"/>
          </a:p>
        </p:txBody>
      </p:sp>
      <p:pic>
        <p:nvPicPr>
          <p:cNvPr id="9" name="Picture 2" descr="C:\Users\Administrator\Desktop\1111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9448421" y="943979"/>
            <a:ext cx="1798890" cy="424732"/>
          </a:xfrm>
          <a:prstGeom prst="rect">
            <a:avLst/>
          </a:prstGeom>
        </p:spPr>
        <p:txBody>
          <a:bodyPr wrap="none">
            <a:spAutoFit/>
          </a:bodyPr>
          <a:lstStyle/>
          <a:p>
            <a:r>
              <a:rPr kumimoji="1" lang="en-US" altLang="zh-CN" sz="2160" b="1" dirty="0"/>
              <a:t>Liu Yu Dong </a:t>
            </a:r>
            <a:endParaRPr lang="zh-CN" altLang="en-US" sz="2160" dirty="0"/>
          </a:p>
        </p:txBody>
      </p:sp>
      <p:sp>
        <p:nvSpPr>
          <p:cNvPr id="11" name="文本框 10"/>
          <p:cNvSpPr txBox="1"/>
          <p:nvPr/>
        </p:nvSpPr>
        <p:spPr>
          <a:xfrm>
            <a:off x="911425" y="5824238"/>
            <a:ext cx="10516511" cy="424732"/>
          </a:xfrm>
          <a:prstGeom prst="rect">
            <a:avLst/>
          </a:prstGeom>
          <a:noFill/>
          <a:ln w="28575">
            <a:solidFill>
              <a:srgbClr val="FF0000"/>
            </a:solidFill>
          </a:ln>
        </p:spPr>
        <p:txBody>
          <a:bodyPr wrap="square" rtlCol="0">
            <a:spAutoFit/>
          </a:bodyPr>
          <a:lstStyle/>
          <a:p>
            <a:r>
              <a:rPr lang="en-US" altLang="zh-CN" sz="2160" dirty="0"/>
              <a:t>Strictly control on the coating thickness for impedance source to restrain the instability!</a:t>
            </a:r>
            <a:endParaRPr lang="zh-CN" altLang="en-US" sz="2160" dirty="0"/>
          </a:p>
        </p:txBody>
      </p:sp>
      <p:sp>
        <p:nvSpPr>
          <p:cNvPr id="12" name="矩形 11"/>
          <p:cNvSpPr/>
          <p:nvPr/>
        </p:nvSpPr>
        <p:spPr>
          <a:xfrm>
            <a:off x="813293" y="4831155"/>
            <a:ext cx="6626994" cy="797270"/>
          </a:xfrm>
          <a:prstGeom prst="rect">
            <a:avLst/>
          </a:prstGeom>
        </p:spPr>
        <p:txBody>
          <a:bodyPr wrap="square">
            <a:spAutoFit/>
          </a:bodyPr>
          <a:lstStyle/>
          <a:p>
            <a:pPr marL="342900" indent="-342900">
              <a:lnSpc>
                <a:spcPct val="120000"/>
              </a:lnSpc>
              <a:buFont typeface="Wingdings" panose="05000000000000000000" pitchFamily="2" charset="2"/>
              <a:buChar char="p"/>
            </a:pPr>
            <a:r>
              <a:rPr lang="en-US" altLang="zh-CN" b="1" i="1" dirty="0">
                <a:solidFill>
                  <a:srgbClr val="FF6600"/>
                </a:solidFill>
                <a:latin typeface="Calibri" charset="0"/>
                <a:ea typeface="宋体" charset="0"/>
              </a:rPr>
              <a:t>Resistive wall impedance</a:t>
            </a:r>
          </a:p>
          <a:p>
            <a:pPr lvl="1">
              <a:lnSpc>
                <a:spcPct val="150000"/>
              </a:lnSpc>
            </a:pPr>
            <a:r>
              <a:rPr lang="en-US" altLang="zh-CN" dirty="0">
                <a:latin typeface="Calibri" charset="0"/>
                <a:ea typeface="宋体" charset="0"/>
              </a:rPr>
              <a:t>Round pipe of Copper (2mm) with NEG coating (200nm)</a:t>
            </a:r>
          </a:p>
        </p:txBody>
      </p:sp>
      <p:sp>
        <p:nvSpPr>
          <p:cNvPr id="5" name="矩形 4"/>
          <p:cNvSpPr/>
          <p:nvPr/>
        </p:nvSpPr>
        <p:spPr>
          <a:xfrm>
            <a:off x="813293" y="1261575"/>
            <a:ext cx="5556792" cy="424732"/>
          </a:xfrm>
          <a:prstGeom prst="rect">
            <a:avLst/>
          </a:prstGeom>
        </p:spPr>
        <p:txBody>
          <a:bodyPr wrap="square">
            <a:spAutoFit/>
          </a:bodyPr>
          <a:lstStyle/>
          <a:p>
            <a:pPr marL="342900" indent="-342900">
              <a:buFont typeface="Wingdings" panose="05000000000000000000" pitchFamily="2" charset="2"/>
              <a:buChar char="p"/>
            </a:pPr>
            <a:r>
              <a:rPr lang="en-US" altLang="zh-CN" sz="2160" dirty="0"/>
              <a:t>Electron Cloud of positron ring </a:t>
            </a:r>
            <a:endParaRPr lang="zh-CN" altLang="en-US" sz="2160" dirty="0"/>
          </a:p>
        </p:txBody>
      </p:sp>
      <p:sp>
        <p:nvSpPr>
          <p:cNvPr id="13" name="灯片编号占位符 2">
            <a:extLst>
              <a:ext uri="{FF2B5EF4-FFF2-40B4-BE49-F238E27FC236}">
                <a16:creationId xmlns:a16="http://schemas.microsoft.com/office/drawing/2014/main" id="{5B05C7C1-9DCA-4F70-8857-8896C6FF3A9D}"/>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7</a:t>
            </a:fld>
            <a:endParaRPr lang="zh-CN" altLang="en-US" dirty="0"/>
          </a:p>
        </p:txBody>
      </p:sp>
    </p:spTree>
    <p:extLst>
      <p:ext uri="{BB962C8B-B14F-4D97-AF65-F5344CB8AC3E}">
        <p14:creationId xmlns:p14="http://schemas.microsoft.com/office/powerpoint/2010/main" val="1658042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3091043" y="1387370"/>
            <a:ext cx="2485636" cy="2001612"/>
          </a:xfrm>
          <a:prstGeom prst="rect">
            <a:avLst/>
          </a:prstGeom>
        </p:spPr>
      </p:pic>
      <p:pic>
        <p:nvPicPr>
          <p:cNvPr id="3" name="图片 2"/>
          <p:cNvPicPr>
            <a:picLocks noChangeAspect="1"/>
          </p:cNvPicPr>
          <p:nvPr/>
        </p:nvPicPr>
        <p:blipFill>
          <a:blip r:embed="rId3"/>
          <a:stretch>
            <a:fillRect/>
          </a:stretch>
        </p:blipFill>
        <p:spPr>
          <a:xfrm>
            <a:off x="6255211" y="1387457"/>
            <a:ext cx="2485636" cy="2001525"/>
          </a:xfrm>
          <a:prstGeom prst="rect">
            <a:avLst/>
          </a:prstGeom>
        </p:spPr>
      </p:pic>
      <p:pic>
        <p:nvPicPr>
          <p:cNvPr id="7" name="图片 6">
            <a:extLst>
              <a:ext uri="{FF2B5EF4-FFF2-40B4-BE49-F238E27FC236}">
                <a16:creationId xmlns:a16="http://schemas.microsoft.com/office/drawing/2014/main" id="{ECB657EC-23C2-492F-8860-D721932D986B}"/>
              </a:ext>
            </a:extLst>
          </p:cNvPr>
          <p:cNvPicPr>
            <a:picLocks noChangeAspect="1"/>
          </p:cNvPicPr>
          <p:nvPr/>
        </p:nvPicPr>
        <p:blipFill>
          <a:blip r:embed="rId4"/>
          <a:stretch>
            <a:fillRect/>
          </a:stretch>
        </p:blipFill>
        <p:spPr>
          <a:xfrm>
            <a:off x="3078480" y="4488017"/>
            <a:ext cx="2718321" cy="1966290"/>
          </a:xfrm>
          <a:prstGeom prst="rect">
            <a:avLst/>
          </a:prstGeom>
        </p:spPr>
      </p:pic>
      <p:pic>
        <p:nvPicPr>
          <p:cNvPr id="8" name="图片 7">
            <a:extLst>
              <a:ext uri="{FF2B5EF4-FFF2-40B4-BE49-F238E27FC236}">
                <a16:creationId xmlns:a16="http://schemas.microsoft.com/office/drawing/2014/main" id="{9521C5D4-683A-4D81-A5E5-DD8F75FE7C52}"/>
              </a:ext>
            </a:extLst>
          </p:cNvPr>
          <p:cNvPicPr>
            <a:picLocks noChangeAspect="1"/>
          </p:cNvPicPr>
          <p:nvPr/>
        </p:nvPicPr>
        <p:blipFill>
          <a:blip r:embed="rId5"/>
          <a:stretch>
            <a:fillRect/>
          </a:stretch>
        </p:blipFill>
        <p:spPr>
          <a:xfrm>
            <a:off x="6096000" y="4497793"/>
            <a:ext cx="2718321" cy="1945499"/>
          </a:xfrm>
          <a:prstGeom prst="rect">
            <a:avLst/>
          </a:prstGeom>
        </p:spPr>
      </p:pic>
      <p:sp>
        <p:nvSpPr>
          <p:cNvPr id="14" name="文本框 13">
            <a:extLst>
              <a:ext uri="{FF2B5EF4-FFF2-40B4-BE49-F238E27FC236}">
                <a16:creationId xmlns:a16="http://schemas.microsoft.com/office/drawing/2014/main" id="{054DF3D4-3835-4185-B7E8-75524B4420C0}"/>
              </a:ext>
            </a:extLst>
          </p:cNvPr>
          <p:cNvSpPr txBox="1"/>
          <p:nvPr/>
        </p:nvSpPr>
        <p:spPr>
          <a:xfrm>
            <a:off x="1611738" y="127102"/>
            <a:ext cx="9674152" cy="584775"/>
          </a:xfrm>
          <a:prstGeom prst="rect">
            <a:avLst/>
          </a:prstGeom>
          <a:noFill/>
        </p:spPr>
        <p:txBody>
          <a:bodyPr wrap="square">
            <a:spAutoFit/>
          </a:bodyPr>
          <a:lstStyle/>
          <a:p>
            <a:pPr algn="l"/>
            <a:r>
              <a:rPr lang="en-US" altLang="zh-CN" sz="3200" b="1" i="0" dirty="0">
                <a:solidFill>
                  <a:srgbClr val="2A2B2E"/>
                </a:solidFill>
                <a:effectLst/>
                <a:latin typeface="Arial" panose="020B0604020202020204" pitchFamily="34" charset="0"/>
                <a:cs typeface="Arial" panose="020B0604020202020204" pitchFamily="34" charset="0"/>
              </a:rPr>
              <a:t>Strength calculation of 10 m vacuum chamber</a:t>
            </a:r>
            <a:endParaRPr lang="zh-CN" altLang="en-US" sz="3200" b="1" dirty="0">
              <a:latin typeface="Arial" panose="020B0604020202020204" pitchFamily="34" charset="0"/>
              <a:cs typeface="Arial" panose="020B0604020202020204" pitchFamily="34" charset="0"/>
            </a:endParaRPr>
          </a:p>
        </p:txBody>
      </p:sp>
      <p:sp>
        <p:nvSpPr>
          <p:cNvPr id="16" name="文本框 15">
            <a:extLst>
              <a:ext uri="{FF2B5EF4-FFF2-40B4-BE49-F238E27FC236}">
                <a16:creationId xmlns:a16="http://schemas.microsoft.com/office/drawing/2014/main" id="{32D3C824-A3C0-46B9-BBD9-B285181AB921}"/>
              </a:ext>
            </a:extLst>
          </p:cNvPr>
          <p:cNvSpPr txBox="1"/>
          <p:nvPr/>
        </p:nvSpPr>
        <p:spPr>
          <a:xfrm>
            <a:off x="992613" y="940190"/>
            <a:ext cx="10912402" cy="369332"/>
          </a:xfrm>
          <a:prstGeom prst="rect">
            <a:avLst/>
          </a:prstGeom>
          <a:noFill/>
        </p:spPr>
        <p:txBody>
          <a:bodyPr wrap="square">
            <a:spAutoFit/>
          </a:bodyPr>
          <a:lstStyle/>
          <a:p>
            <a:pPr marL="285750" indent="-285750" algn="l">
              <a:buFont typeface="Wingdings" panose="05000000000000000000" pitchFamily="2" charset="2"/>
              <a:buChar char="u"/>
            </a:pPr>
            <a:r>
              <a:rPr lang="en-US" altLang="zh-CN" b="0" i="0" dirty="0">
                <a:solidFill>
                  <a:srgbClr val="2A2B2E"/>
                </a:solidFill>
                <a:effectLst/>
                <a:latin typeface="PingFang SC"/>
              </a:rPr>
              <a:t>Good support is an important guarantee to ensure that the 10-meter vacuum chamber does not deform</a:t>
            </a:r>
            <a:endParaRPr lang="zh-CN" altLang="en-US" dirty="0"/>
          </a:p>
        </p:txBody>
      </p:sp>
      <p:sp>
        <p:nvSpPr>
          <p:cNvPr id="18" name="文本框 17">
            <a:extLst>
              <a:ext uri="{FF2B5EF4-FFF2-40B4-BE49-F238E27FC236}">
                <a16:creationId xmlns:a16="http://schemas.microsoft.com/office/drawing/2014/main" id="{98A8BD77-3B27-4DD7-9BE4-32DCAC07F7C3}"/>
              </a:ext>
            </a:extLst>
          </p:cNvPr>
          <p:cNvSpPr txBox="1"/>
          <p:nvPr/>
        </p:nvSpPr>
        <p:spPr>
          <a:xfrm>
            <a:off x="2203585" y="3617295"/>
            <a:ext cx="3955113" cy="261610"/>
          </a:xfrm>
          <a:prstGeom prst="rect">
            <a:avLst/>
          </a:prstGeom>
          <a:noFill/>
        </p:spPr>
        <p:txBody>
          <a:bodyPr wrap="square">
            <a:spAutoFit/>
          </a:bodyPr>
          <a:lstStyle/>
          <a:p>
            <a:r>
              <a:rPr lang="en-US" altLang="zh-CN" sz="1100" b="0" i="0" dirty="0">
                <a:effectLst/>
                <a:latin typeface="PingFang SC"/>
              </a:rPr>
              <a:t>Every 3m is supported, with a maximum deformation of 1.66mm; </a:t>
            </a:r>
            <a:endParaRPr lang="zh-CN" altLang="en-US" sz="1100" dirty="0"/>
          </a:p>
        </p:txBody>
      </p:sp>
      <p:sp>
        <p:nvSpPr>
          <p:cNvPr id="20" name="文本框 19">
            <a:extLst>
              <a:ext uri="{FF2B5EF4-FFF2-40B4-BE49-F238E27FC236}">
                <a16:creationId xmlns:a16="http://schemas.microsoft.com/office/drawing/2014/main" id="{B5DBDBD2-2A1E-4090-BCD2-CD29EA8C8524}"/>
              </a:ext>
            </a:extLst>
          </p:cNvPr>
          <p:cNvSpPr txBox="1"/>
          <p:nvPr/>
        </p:nvSpPr>
        <p:spPr>
          <a:xfrm>
            <a:off x="6150047" y="3617295"/>
            <a:ext cx="6096000" cy="261610"/>
          </a:xfrm>
          <a:prstGeom prst="rect">
            <a:avLst/>
          </a:prstGeom>
          <a:noFill/>
        </p:spPr>
        <p:txBody>
          <a:bodyPr wrap="square">
            <a:spAutoFit/>
          </a:bodyPr>
          <a:lstStyle/>
          <a:p>
            <a:r>
              <a:rPr lang="en-US" altLang="zh-CN" sz="1100" b="0" i="0" dirty="0">
                <a:effectLst/>
                <a:latin typeface="PingFang SC"/>
              </a:rPr>
              <a:t>Every 2m is supported, with a maximum deformation of 0.1mm</a:t>
            </a:r>
            <a:endParaRPr lang="zh-CN" altLang="en-US" sz="1100" dirty="0"/>
          </a:p>
        </p:txBody>
      </p:sp>
      <p:sp>
        <p:nvSpPr>
          <p:cNvPr id="22" name="文本框 21">
            <a:extLst>
              <a:ext uri="{FF2B5EF4-FFF2-40B4-BE49-F238E27FC236}">
                <a16:creationId xmlns:a16="http://schemas.microsoft.com/office/drawing/2014/main" id="{B4E75C40-BDB6-4FFE-9287-2DFA719ACC69}"/>
              </a:ext>
            </a:extLst>
          </p:cNvPr>
          <p:cNvSpPr txBox="1"/>
          <p:nvPr/>
        </p:nvSpPr>
        <p:spPr>
          <a:xfrm>
            <a:off x="992613" y="4003683"/>
            <a:ext cx="6124574" cy="369332"/>
          </a:xfrm>
          <a:prstGeom prst="rect">
            <a:avLst/>
          </a:prstGeom>
          <a:noFill/>
        </p:spPr>
        <p:txBody>
          <a:bodyPr wrap="square">
            <a:spAutoFit/>
          </a:bodyPr>
          <a:lstStyle/>
          <a:p>
            <a:pPr marL="285750" indent="-285750" algn="l">
              <a:buFont typeface="Wingdings" panose="05000000000000000000" pitchFamily="2" charset="2"/>
              <a:buChar char="u"/>
            </a:pPr>
            <a:r>
              <a:rPr lang="en-US" altLang="zh-CN" b="0" i="0" dirty="0">
                <a:solidFill>
                  <a:srgbClr val="2A2B2E"/>
                </a:solidFill>
                <a:effectLst/>
                <a:latin typeface="PingFang SC"/>
              </a:rPr>
              <a:t>The RF bellows need enough compression length</a:t>
            </a:r>
          </a:p>
        </p:txBody>
      </p:sp>
      <p:sp>
        <p:nvSpPr>
          <p:cNvPr id="11" name="灯片编号占位符 2">
            <a:extLst>
              <a:ext uri="{FF2B5EF4-FFF2-40B4-BE49-F238E27FC236}">
                <a16:creationId xmlns:a16="http://schemas.microsoft.com/office/drawing/2014/main" id="{64A3EBAB-15E2-4939-8B28-3A35F63A8702}"/>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8</a:t>
            </a:fld>
            <a:endParaRPr lang="zh-CN"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6C983C9F-32CC-4191-ABF6-019675A53934}"/>
              </a:ext>
            </a:extLst>
          </p:cNvPr>
          <p:cNvPicPr>
            <a:picLocks noChangeAspect="1"/>
          </p:cNvPicPr>
          <p:nvPr/>
        </p:nvPicPr>
        <p:blipFill>
          <a:blip r:embed="rId2"/>
          <a:stretch>
            <a:fillRect/>
          </a:stretch>
        </p:blipFill>
        <p:spPr>
          <a:xfrm>
            <a:off x="5299405" y="1508760"/>
            <a:ext cx="6702095" cy="2853690"/>
          </a:xfrm>
          <a:prstGeom prst="rect">
            <a:avLst/>
          </a:prstGeom>
        </p:spPr>
      </p:pic>
      <p:pic>
        <p:nvPicPr>
          <p:cNvPr id="3" name="图片 2">
            <a:extLst>
              <a:ext uri="{FF2B5EF4-FFF2-40B4-BE49-F238E27FC236}">
                <a16:creationId xmlns:a16="http://schemas.microsoft.com/office/drawing/2014/main" id="{491D45F0-3D66-4C41-877C-8E5CA5486FFB}"/>
              </a:ext>
            </a:extLst>
          </p:cNvPr>
          <p:cNvPicPr>
            <a:picLocks noChangeAspect="1"/>
          </p:cNvPicPr>
          <p:nvPr/>
        </p:nvPicPr>
        <p:blipFill>
          <a:blip r:embed="rId3"/>
          <a:stretch>
            <a:fillRect/>
          </a:stretch>
        </p:blipFill>
        <p:spPr>
          <a:xfrm>
            <a:off x="7532708" y="4709160"/>
            <a:ext cx="3607732" cy="1720215"/>
          </a:xfrm>
          <a:prstGeom prst="rect">
            <a:avLst/>
          </a:prstGeom>
        </p:spPr>
      </p:pic>
      <p:cxnSp>
        <p:nvCxnSpPr>
          <p:cNvPr id="4" name="直接箭头连接符 3">
            <a:extLst>
              <a:ext uri="{FF2B5EF4-FFF2-40B4-BE49-F238E27FC236}">
                <a16:creationId xmlns:a16="http://schemas.microsoft.com/office/drawing/2014/main" id="{5E63B2C7-E1C8-4A04-9ADD-32B81B63FBEB}"/>
              </a:ext>
            </a:extLst>
          </p:cNvPr>
          <p:cNvCxnSpPr>
            <a:cxnSpLocks/>
          </p:cNvCxnSpPr>
          <p:nvPr/>
        </p:nvCxnSpPr>
        <p:spPr>
          <a:xfrm>
            <a:off x="7532708" y="4086225"/>
            <a:ext cx="607357" cy="797401"/>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7" name="图片 6">
            <a:extLst>
              <a:ext uri="{FF2B5EF4-FFF2-40B4-BE49-F238E27FC236}">
                <a16:creationId xmlns:a16="http://schemas.microsoft.com/office/drawing/2014/main" id="{2D3E492D-43DA-493D-B132-B726F0900ADB}"/>
              </a:ext>
            </a:extLst>
          </p:cNvPr>
          <p:cNvPicPr>
            <a:picLocks noChangeAspect="1"/>
          </p:cNvPicPr>
          <p:nvPr/>
        </p:nvPicPr>
        <p:blipFill>
          <a:blip r:embed="rId4"/>
          <a:stretch>
            <a:fillRect/>
          </a:stretch>
        </p:blipFill>
        <p:spPr>
          <a:xfrm>
            <a:off x="754394" y="1549672"/>
            <a:ext cx="4545011" cy="3080034"/>
          </a:xfrm>
          <a:prstGeom prst="rect">
            <a:avLst/>
          </a:prstGeom>
        </p:spPr>
      </p:pic>
      <p:sp>
        <p:nvSpPr>
          <p:cNvPr id="11" name="文本框 10">
            <a:extLst>
              <a:ext uri="{FF2B5EF4-FFF2-40B4-BE49-F238E27FC236}">
                <a16:creationId xmlns:a16="http://schemas.microsoft.com/office/drawing/2014/main" id="{A81FDA8D-4109-4C8F-BB19-0A575FC3E9B1}"/>
              </a:ext>
            </a:extLst>
          </p:cNvPr>
          <p:cNvSpPr txBox="1"/>
          <p:nvPr/>
        </p:nvSpPr>
        <p:spPr>
          <a:xfrm>
            <a:off x="505777" y="5011261"/>
            <a:ext cx="6609397" cy="1477328"/>
          </a:xfrm>
          <a:prstGeom prst="rect">
            <a:avLst/>
          </a:prstGeom>
          <a:noFill/>
        </p:spPr>
        <p:txBody>
          <a:bodyPr wrap="square">
            <a:spAutoFit/>
          </a:bodyPr>
          <a:lstStyle/>
          <a:p>
            <a:pPr marL="285750" indent="-285750" algn="just">
              <a:buFont typeface="Wingdings" panose="05000000000000000000" pitchFamily="2" charset="2"/>
              <a:buChar char="Ø"/>
            </a:pPr>
            <a:r>
              <a:rPr lang="en-US" altLang="zh-CN" b="0" i="0" dirty="0">
                <a:solidFill>
                  <a:srgbClr val="2A2B2E"/>
                </a:solidFill>
                <a:effectLst/>
                <a:latin typeface="Arial" panose="020B0604020202020204" pitchFamily="34" charset="0"/>
                <a:cs typeface="Arial" panose="020B0604020202020204" pitchFamily="34" charset="0"/>
              </a:rPr>
              <a:t>Due to the large bending radius, a 1mm block at the dipole iron outlet can block the synchronous light irradiation in the downstream 0.44m area, theoretically. </a:t>
            </a:r>
          </a:p>
          <a:p>
            <a:pPr marL="285750" indent="-285750" algn="l">
              <a:buFont typeface="Wingdings" panose="05000000000000000000" pitchFamily="2" charset="2"/>
              <a:buChar char="Ø"/>
            </a:pPr>
            <a:r>
              <a:rPr lang="en-US" altLang="zh-CN" b="0" i="0" dirty="0">
                <a:solidFill>
                  <a:srgbClr val="2A2B2E"/>
                </a:solidFill>
                <a:effectLst/>
                <a:latin typeface="Arial" panose="020B0604020202020204" pitchFamily="34" charset="0"/>
                <a:cs typeface="Arial" panose="020B0604020202020204" pitchFamily="34" charset="0"/>
              </a:rPr>
              <a:t>The installation accuracy needs to be very high.</a:t>
            </a:r>
          </a:p>
          <a:p>
            <a:pPr marL="285750" indent="-285750">
              <a:buFont typeface="Arial" panose="020B0604020202020204" pitchFamily="34" charset="0"/>
              <a:buChar char="•"/>
            </a:pPr>
            <a:endParaRPr lang="zh-CN" altLang="en-US" dirty="0">
              <a:latin typeface="Arial" panose="020B0604020202020204" pitchFamily="34" charset="0"/>
              <a:cs typeface="Arial" panose="020B0604020202020204" pitchFamily="34" charset="0"/>
            </a:endParaRPr>
          </a:p>
        </p:txBody>
      </p:sp>
      <p:sp>
        <p:nvSpPr>
          <p:cNvPr id="12" name="文本框 11">
            <a:extLst>
              <a:ext uri="{FF2B5EF4-FFF2-40B4-BE49-F238E27FC236}">
                <a16:creationId xmlns:a16="http://schemas.microsoft.com/office/drawing/2014/main" id="{CB89AB37-4C81-49FD-97F6-890D098620AA}"/>
              </a:ext>
            </a:extLst>
          </p:cNvPr>
          <p:cNvSpPr txBox="1"/>
          <p:nvPr/>
        </p:nvSpPr>
        <p:spPr>
          <a:xfrm>
            <a:off x="2278394" y="275174"/>
            <a:ext cx="8620125" cy="584775"/>
          </a:xfrm>
          <a:prstGeom prst="rect">
            <a:avLst/>
          </a:prstGeom>
          <a:noFill/>
        </p:spPr>
        <p:txBody>
          <a:bodyPr wrap="square" rtlCol="0">
            <a:spAutoFit/>
          </a:bodyPr>
          <a:lstStyle/>
          <a:p>
            <a:r>
              <a:rPr lang="en-US" altLang="zh-CN" sz="3200" b="1" dirty="0">
                <a:latin typeface="Arial" panose="020B0604020202020204" pitchFamily="34" charset="0"/>
                <a:cs typeface="Arial" panose="020B0604020202020204" pitchFamily="34" charset="0"/>
              </a:rPr>
              <a:t>The block and water cooling design </a:t>
            </a:r>
            <a:endParaRPr lang="zh-CN" altLang="en-US" sz="3200" b="1" dirty="0">
              <a:latin typeface="Arial" panose="020B0604020202020204" pitchFamily="34" charset="0"/>
              <a:cs typeface="Arial" panose="020B0604020202020204" pitchFamily="34" charset="0"/>
            </a:endParaRPr>
          </a:p>
        </p:txBody>
      </p:sp>
      <p:sp>
        <p:nvSpPr>
          <p:cNvPr id="5" name="文本框 4">
            <a:extLst>
              <a:ext uri="{FF2B5EF4-FFF2-40B4-BE49-F238E27FC236}">
                <a16:creationId xmlns:a16="http://schemas.microsoft.com/office/drawing/2014/main" id="{617160DC-D6C5-4C9B-8665-2AA74006C941}"/>
              </a:ext>
            </a:extLst>
          </p:cNvPr>
          <p:cNvSpPr txBox="1"/>
          <p:nvPr/>
        </p:nvSpPr>
        <p:spPr>
          <a:xfrm>
            <a:off x="754393" y="989563"/>
            <a:ext cx="10552703" cy="369332"/>
          </a:xfrm>
          <a:prstGeom prst="rect">
            <a:avLst/>
          </a:prstGeom>
          <a:noFill/>
        </p:spPr>
        <p:txBody>
          <a:bodyPr wrap="square" rtlCol="0">
            <a:spAutoFit/>
          </a:bodyPr>
          <a:lstStyle/>
          <a:p>
            <a:pPr marL="285750" indent="-285750">
              <a:buFont typeface="Wingdings" panose="05000000000000000000" pitchFamily="2" charset="2"/>
              <a:buChar char="u"/>
            </a:pPr>
            <a:r>
              <a:rPr lang="en-US" altLang="zh-CN" sz="1800" b="1" dirty="0">
                <a:latin typeface="Arial" panose="020B0604020202020204" pitchFamily="34" charset="0"/>
                <a:cs typeface="Arial" panose="020B0604020202020204" pitchFamily="34" charset="0"/>
              </a:rPr>
              <a:t>Block is used to protect the bellows and BPM from the synchrotron radiation etc.</a:t>
            </a:r>
            <a:endParaRPr lang="zh-CN" altLang="en-US" dirty="0"/>
          </a:p>
        </p:txBody>
      </p:sp>
      <p:sp>
        <p:nvSpPr>
          <p:cNvPr id="9" name="灯片编号占位符 2">
            <a:extLst>
              <a:ext uri="{FF2B5EF4-FFF2-40B4-BE49-F238E27FC236}">
                <a16:creationId xmlns:a16="http://schemas.microsoft.com/office/drawing/2014/main" id="{7C5100BA-6172-43B2-A00F-B08688735776}"/>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9</a:t>
            </a:fld>
            <a:endParaRPr lang="zh-CN" altLang="en-US" dirty="0"/>
          </a:p>
        </p:txBody>
      </p:sp>
    </p:spTree>
    <p:extLst>
      <p:ext uri="{BB962C8B-B14F-4D97-AF65-F5344CB8AC3E}">
        <p14:creationId xmlns:p14="http://schemas.microsoft.com/office/powerpoint/2010/main" val="4256860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p:cNvSpPr>
          <p:nvPr>
            <p:ph type="title"/>
          </p:nvPr>
        </p:nvSpPr>
        <p:spPr>
          <a:xfrm>
            <a:off x="1257300" y="135668"/>
            <a:ext cx="9585960" cy="1143000"/>
          </a:xfrm>
        </p:spPr>
        <p:txBody>
          <a:bodyPr vert="horz" wrap="square" lIns="91440" tIns="45720" rIns="91440" bIns="45720" rtlCol="0" anchor="ctr">
            <a:normAutofit/>
          </a:bodyPr>
          <a:lstStyle/>
          <a:p>
            <a:pPr eaLnBrk="1" hangingPunct="1"/>
            <a:r>
              <a:rPr lang="en-US" altLang="zh-CN" sz="3200" b="1" dirty="0">
                <a:latin typeface="Arial" panose="020B0604020202020204" pitchFamily="34" charset="0"/>
              </a:rPr>
              <a:t>Technique</a:t>
            </a:r>
            <a:r>
              <a:rPr lang="zh-CN" altLang="en-US" sz="3200" b="1" dirty="0">
                <a:latin typeface="Arial" panose="020B0604020202020204" pitchFamily="34" charset="0"/>
              </a:rPr>
              <a:t> </a:t>
            </a:r>
            <a:r>
              <a:rPr lang="en-US" altLang="zh-CN" sz="3200" b="1" dirty="0">
                <a:latin typeface="Arial" panose="020B0604020202020204" pitchFamily="34" charset="0"/>
              </a:rPr>
              <a:t>process </a:t>
            </a:r>
            <a:r>
              <a:rPr lang="en-US" sz="3200" b="1" dirty="0">
                <a:latin typeface="Arial" panose="020B0604020202020204" pitchFamily="34" charset="0"/>
                <a:cs typeface="Arial" panose="020B0604020202020204" pitchFamily="34" charset="0"/>
                <a:sym typeface="+mn-ea"/>
              </a:rPr>
              <a:t>Cu vacuum chamber </a:t>
            </a:r>
          </a:p>
        </p:txBody>
      </p:sp>
      <p:sp>
        <p:nvSpPr>
          <p:cNvPr id="19460" name="Rectangle 3"/>
          <p:cNvSpPr>
            <a:spLocks noGrp="1"/>
          </p:cNvSpPr>
          <p:nvPr>
            <p:ph idx="1"/>
          </p:nvPr>
        </p:nvSpPr>
        <p:spPr>
          <a:xfrm>
            <a:off x="650389" y="1505680"/>
            <a:ext cx="5414648" cy="4637405"/>
          </a:xfrm>
        </p:spPr>
        <p:txBody>
          <a:bodyPr vert="horz" wrap="square" lIns="91440" tIns="45720" rIns="91440" bIns="45720" rtlCol="0" anchor="t">
            <a:normAutofit/>
          </a:bodyPr>
          <a:lstStyle/>
          <a:p>
            <a:pPr>
              <a:lnSpc>
                <a:spcPct val="150000"/>
              </a:lnSpc>
            </a:pPr>
            <a:r>
              <a:rPr lang="en-US" altLang="zh-CN" sz="1600" dirty="0">
                <a:latin typeface="Arial" panose="020B0604020202020204" pitchFamily="34" charset="0"/>
                <a:sym typeface="+mn-ea"/>
              </a:rPr>
              <a:t>Cu beam pipe and water cooling channel are extruded respectively, and brazed together. </a:t>
            </a:r>
          </a:p>
          <a:p>
            <a:pPr>
              <a:lnSpc>
                <a:spcPct val="150000"/>
              </a:lnSpc>
            </a:pPr>
            <a:r>
              <a:rPr lang="en-US" altLang="zh-CN" sz="1600" dirty="0">
                <a:latin typeface="Arial" panose="020B0604020202020204" pitchFamily="34" charset="0"/>
                <a:sym typeface="+mn-ea"/>
              </a:rPr>
              <a:t>Stainless steel material is used for flanges, and there is a rotatable flange at an end of vacuum chamber. </a:t>
            </a:r>
            <a:endParaRPr lang="en-US" altLang="zh-CN" sz="1600" dirty="0">
              <a:latin typeface="Arial" panose="020B0604020202020204" pitchFamily="34" charset="0"/>
            </a:endParaRPr>
          </a:p>
          <a:p>
            <a:pPr>
              <a:lnSpc>
                <a:spcPct val="150000"/>
              </a:lnSpc>
            </a:pPr>
            <a:r>
              <a:rPr lang="en-US" altLang="zh-CN" sz="1600" dirty="0">
                <a:latin typeface="Arial" panose="020B0604020202020204" pitchFamily="34" charset="0"/>
                <a:sym typeface="+mn-ea"/>
              </a:rPr>
              <a:t>The flanges and beam pipe are welded by high temperature brazing solder, and low temperature brazing solder are used between the beam pipe and water cooling channel.</a:t>
            </a:r>
            <a:endParaRPr lang="zh-CN" altLang="en-US" sz="2500" dirty="0">
              <a:latin typeface="Arial" panose="020B0604020202020204" pitchFamily="34" charset="0"/>
            </a:endParaRPr>
          </a:p>
        </p:txBody>
      </p:sp>
      <p:pic>
        <p:nvPicPr>
          <p:cNvPr id="2" name="图片 3" descr="06.jpg"/>
          <p:cNvPicPr>
            <a:picLocks noChangeAspect="1"/>
          </p:cNvPicPr>
          <p:nvPr/>
        </p:nvPicPr>
        <p:blipFill>
          <a:blip r:embed="rId3"/>
          <a:stretch>
            <a:fillRect/>
          </a:stretch>
        </p:blipFill>
        <p:spPr>
          <a:xfrm>
            <a:off x="6602204" y="1687512"/>
            <a:ext cx="1342034" cy="1092200"/>
          </a:xfrm>
          <a:prstGeom prst="rect">
            <a:avLst/>
          </a:prstGeom>
          <a:noFill/>
          <a:ln w="9525">
            <a:noFill/>
          </a:ln>
        </p:spPr>
      </p:pic>
      <p:sp>
        <p:nvSpPr>
          <p:cNvPr id="7" name="等于号 6"/>
          <p:cNvSpPr/>
          <p:nvPr/>
        </p:nvSpPr>
        <p:spPr bwMode="auto">
          <a:xfrm>
            <a:off x="7963288" y="2036762"/>
            <a:ext cx="504825" cy="288925"/>
          </a:xfrm>
          <a:prstGeom prst="mathEqual">
            <a:avLst/>
          </a:prstGeom>
          <a:solidFill>
            <a:schemeClr val="accent1"/>
          </a:solidFill>
          <a:ln w="9525" cap="flat" cmpd="sng" algn="ctr">
            <a:solidFill>
              <a:schemeClr val="tx1"/>
            </a:solidFill>
            <a:prstDash val="solid"/>
            <a:round/>
            <a:headEnd type="none" w="med" len="med"/>
            <a:tailEnd type="none" w="med" len="med"/>
          </a:ln>
          <a:effectLst/>
        </p:spPr>
        <p:txBody>
          <a:bodyPr/>
          <a:lstStyle/>
          <a:p>
            <a:pPr eaLnBrk="0" fontAlgn="base" hangingPunct="0">
              <a:spcBef>
                <a:spcPct val="0"/>
              </a:spcBef>
              <a:spcAft>
                <a:spcPct val="0"/>
              </a:spcAft>
              <a:defRPr/>
            </a:pPr>
            <a:endParaRPr lang="zh-CN" altLang="en-US" sz="1400" b="1">
              <a:latin typeface="Arial" panose="020B0604020202020204" pitchFamily="34" charset="0"/>
              <a:ea typeface="宋体" panose="02010600030101010101" pitchFamily="2" charset="-122"/>
            </a:endParaRPr>
          </a:p>
        </p:txBody>
      </p:sp>
      <p:sp>
        <p:nvSpPr>
          <p:cNvPr id="10" name="加号 9"/>
          <p:cNvSpPr/>
          <p:nvPr/>
        </p:nvSpPr>
        <p:spPr bwMode="auto">
          <a:xfrm>
            <a:off x="9673744" y="1997010"/>
            <a:ext cx="360363" cy="342538"/>
          </a:xfrm>
          <a:prstGeom prst="mathPlus">
            <a:avLst/>
          </a:prstGeom>
          <a:solidFill>
            <a:schemeClr val="accent1"/>
          </a:solidFill>
          <a:ln w="9525" cap="flat" cmpd="sng" algn="ctr">
            <a:solidFill>
              <a:schemeClr val="tx1"/>
            </a:solidFill>
            <a:prstDash val="solid"/>
            <a:round/>
            <a:headEnd type="none" w="med" len="med"/>
            <a:tailEnd type="none" w="med" len="med"/>
          </a:ln>
          <a:effectLst/>
        </p:spPr>
        <p:txBody>
          <a:bodyPr/>
          <a:lstStyle/>
          <a:p>
            <a:pPr eaLnBrk="0" fontAlgn="base" hangingPunct="0">
              <a:spcBef>
                <a:spcPct val="0"/>
              </a:spcBef>
              <a:spcAft>
                <a:spcPct val="0"/>
              </a:spcAft>
              <a:defRPr/>
            </a:pPr>
            <a:endParaRPr lang="zh-CN" altLang="en-US" sz="1400" b="1">
              <a:latin typeface="Arial" panose="020B0604020202020204" pitchFamily="34" charset="0"/>
              <a:ea typeface="宋体" panose="02010600030101010101" pitchFamily="2" charset="-122"/>
            </a:endParaRPr>
          </a:p>
        </p:txBody>
      </p:sp>
      <p:sp>
        <p:nvSpPr>
          <p:cNvPr id="11" name="TextBox 8"/>
          <p:cNvSpPr txBox="1"/>
          <p:nvPr/>
        </p:nvSpPr>
        <p:spPr>
          <a:xfrm>
            <a:off x="6365506" y="2779712"/>
            <a:ext cx="1777218" cy="338554"/>
          </a:xfrm>
          <a:prstGeom prst="rect">
            <a:avLst/>
          </a:prstGeom>
          <a:noFill/>
          <a:ln w="9525">
            <a:noFill/>
          </a:ln>
        </p:spPr>
        <p:txBody>
          <a:bodyPr wrap="none">
            <a:spAutoFit/>
          </a:bodyPr>
          <a:lstStyle/>
          <a:p>
            <a:r>
              <a:rPr lang="en-US" altLang="zh-CN" sz="1600" dirty="0">
                <a:latin typeface="Arial" panose="020B0604020202020204" pitchFamily="34" charset="0"/>
              </a:rPr>
              <a:t>Vacuum chamber</a:t>
            </a:r>
            <a:endParaRPr lang="zh-CN" altLang="en-US" sz="1600" dirty="0">
              <a:latin typeface="Arial" panose="020B0604020202020204" pitchFamily="34" charset="0"/>
            </a:endParaRPr>
          </a:p>
        </p:txBody>
      </p:sp>
      <p:sp>
        <p:nvSpPr>
          <p:cNvPr id="12" name="TextBox 9"/>
          <p:cNvSpPr txBox="1"/>
          <p:nvPr/>
        </p:nvSpPr>
        <p:spPr>
          <a:xfrm>
            <a:off x="8309808" y="2743113"/>
            <a:ext cx="1342034" cy="338554"/>
          </a:xfrm>
          <a:prstGeom prst="rect">
            <a:avLst/>
          </a:prstGeom>
          <a:noFill/>
          <a:ln w="9525">
            <a:noFill/>
          </a:ln>
        </p:spPr>
        <p:txBody>
          <a:bodyPr wrap="none">
            <a:spAutoFit/>
          </a:bodyPr>
          <a:lstStyle/>
          <a:p>
            <a:r>
              <a:rPr lang="en-US" altLang="zh-CN" sz="1600" dirty="0">
                <a:latin typeface="Arial" panose="020B0604020202020204" pitchFamily="34" charset="0"/>
              </a:rPr>
              <a:t>Beam pipe +</a:t>
            </a:r>
            <a:endParaRPr lang="zh-CN" altLang="en-US" sz="1600" dirty="0">
              <a:latin typeface="Arial" panose="020B0604020202020204" pitchFamily="34" charset="0"/>
            </a:endParaRPr>
          </a:p>
        </p:txBody>
      </p:sp>
      <p:sp>
        <p:nvSpPr>
          <p:cNvPr id="13" name="TextBox 10"/>
          <p:cNvSpPr txBox="1"/>
          <p:nvPr/>
        </p:nvSpPr>
        <p:spPr>
          <a:xfrm>
            <a:off x="9502261" y="2743113"/>
            <a:ext cx="1651414" cy="338554"/>
          </a:xfrm>
          <a:prstGeom prst="rect">
            <a:avLst/>
          </a:prstGeom>
          <a:noFill/>
          <a:ln w="9525">
            <a:noFill/>
          </a:ln>
        </p:spPr>
        <p:txBody>
          <a:bodyPr wrap="none">
            <a:spAutoFit/>
          </a:bodyPr>
          <a:lstStyle/>
          <a:p>
            <a:r>
              <a:rPr lang="en-US" altLang="zh-CN" sz="1600" dirty="0">
                <a:latin typeface="Arial" panose="020B0604020202020204" pitchFamily="34" charset="0"/>
              </a:rPr>
              <a:t>Cooling channel</a:t>
            </a:r>
            <a:endParaRPr lang="zh-CN" altLang="en-US" sz="1600" dirty="0">
              <a:latin typeface="Arial" panose="020B0604020202020204" pitchFamily="34" charset="0"/>
            </a:endParaRPr>
          </a:p>
        </p:txBody>
      </p:sp>
      <p:pic>
        <p:nvPicPr>
          <p:cNvPr id="10254" name="图片 16" descr="008.jpg"/>
          <p:cNvPicPr>
            <a:picLocks noChangeAspect="1"/>
          </p:cNvPicPr>
          <p:nvPr/>
        </p:nvPicPr>
        <p:blipFill>
          <a:blip r:embed="rId4"/>
          <a:stretch>
            <a:fillRect/>
          </a:stretch>
        </p:blipFill>
        <p:spPr>
          <a:xfrm>
            <a:off x="6251575" y="3475355"/>
            <a:ext cx="4664710" cy="3125470"/>
          </a:xfrm>
          <a:prstGeom prst="rect">
            <a:avLst/>
          </a:prstGeom>
          <a:noFill/>
          <a:ln w="9525">
            <a:noFill/>
          </a:ln>
        </p:spPr>
      </p:pic>
      <p:sp>
        <p:nvSpPr>
          <p:cNvPr id="3" name="灯片编号占位符 2"/>
          <p:cNvSpPr>
            <a:spLocks noGrp="1"/>
          </p:cNvSpPr>
          <p:nvPr>
            <p:ph type="sldNum" sz="quarter" idx="12"/>
          </p:nvPr>
        </p:nvSpPr>
        <p:spPr>
          <a:xfrm>
            <a:off x="11356041" y="6492875"/>
            <a:ext cx="676422" cy="365125"/>
          </a:xfrm>
        </p:spPr>
        <p:txBody>
          <a:bodyPr/>
          <a:lstStyle/>
          <a:p>
            <a:fld id="{F277EA53-4DB1-4D95-B40D-C748397C9D0C}" type="slidenum">
              <a:rPr lang="zh-CN" altLang="en-US" smtClean="0"/>
              <a:t>10</a:t>
            </a:fld>
            <a:endParaRPr lang="zh-CN" altLang="en-US" dirty="0"/>
          </a:p>
        </p:txBody>
      </p:sp>
      <p:pic>
        <p:nvPicPr>
          <p:cNvPr id="4" name="图片 3"/>
          <p:cNvPicPr>
            <a:picLocks noChangeAspect="1"/>
          </p:cNvPicPr>
          <p:nvPr/>
        </p:nvPicPr>
        <p:blipFill>
          <a:blip r:embed="rId5"/>
          <a:stretch>
            <a:fillRect/>
          </a:stretch>
        </p:blipFill>
        <p:spPr>
          <a:xfrm>
            <a:off x="8696325" y="1526471"/>
            <a:ext cx="977418" cy="1198452"/>
          </a:xfrm>
          <a:prstGeom prst="rect">
            <a:avLst/>
          </a:prstGeom>
        </p:spPr>
      </p:pic>
      <p:pic>
        <p:nvPicPr>
          <p:cNvPr id="8" name="图片 7"/>
          <p:cNvPicPr>
            <a:picLocks noChangeAspect="1"/>
          </p:cNvPicPr>
          <p:nvPr/>
        </p:nvPicPr>
        <p:blipFill>
          <a:blip r:embed="rId6"/>
          <a:stretch>
            <a:fillRect/>
          </a:stretch>
        </p:blipFill>
        <p:spPr>
          <a:xfrm>
            <a:off x="10063898" y="1514710"/>
            <a:ext cx="899771" cy="1198452"/>
          </a:xfrm>
          <a:prstGeom prst="rect">
            <a:avLst/>
          </a:prstGeom>
        </p:spPr>
      </p:pic>
    </p:spTree>
    <p:extLst>
      <p:ext uri="{BB962C8B-B14F-4D97-AF65-F5344CB8AC3E}">
        <p14:creationId xmlns:p14="http://schemas.microsoft.com/office/powerpoint/2010/main" val="859559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584A759-CA27-43A1-AEBB-968BC24BC885}"/>
              </a:ext>
            </a:extLst>
          </p:cNvPr>
          <p:cNvSpPr>
            <a:spLocks noGrp="1"/>
          </p:cNvSpPr>
          <p:nvPr>
            <p:ph idx="4294967295"/>
          </p:nvPr>
        </p:nvSpPr>
        <p:spPr>
          <a:xfrm>
            <a:off x="997834" y="1100601"/>
            <a:ext cx="10109923" cy="1741015"/>
          </a:xfrm>
        </p:spPr>
        <p:txBody>
          <a:bodyPr>
            <a:noAutofit/>
          </a:bodyPr>
          <a:lstStyle/>
          <a:p>
            <a:pPr algn="just"/>
            <a:r>
              <a:rPr lang="en-US" altLang="zh-CN" sz="1680" b="1" dirty="0">
                <a:solidFill>
                  <a:schemeClr val="tx2"/>
                </a:solidFill>
                <a:latin typeface="Arial" panose="020B0604020202020204" pitchFamily="34" charset="0"/>
                <a:cs typeface="Arial" panose="020B0604020202020204" pitchFamily="34" charset="0"/>
              </a:rPr>
              <a:t>A 6 m long simple vacuum furnace is  fabricated, which is used to weld the water cooling channels of Cu chambers through low temperature brazing solder.</a:t>
            </a:r>
          </a:p>
          <a:p>
            <a:pPr algn="just"/>
            <a:r>
              <a:rPr lang="en-US" altLang="zh-CN" sz="1680" b="1" dirty="0">
                <a:solidFill>
                  <a:schemeClr val="tx2"/>
                </a:solidFill>
                <a:latin typeface="Arial" panose="020B0604020202020204" pitchFamily="34" charset="0"/>
                <a:cs typeface="Arial" panose="020B0604020202020204" pitchFamily="34" charset="0"/>
              </a:rPr>
              <a:t>The welding seams are checked by wire-electrode cutting. The welding joints are smooth and have good contacting.</a:t>
            </a:r>
          </a:p>
          <a:p>
            <a:pPr algn="just"/>
            <a:r>
              <a:rPr lang="en-US" altLang="zh-CN" sz="1680" b="1" dirty="0">
                <a:solidFill>
                  <a:schemeClr val="tx2"/>
                </a:solidFill>
                <a:latin typeface="Arial" panose="020B0604020202020204" pitchFamily="34" charset="0"/>
                <a:cs typeface="Arial" panose="020B0604020202020204" pitchFamily="34" charset="0"/>
              </a:rPr>
              <a:t>The prototypes of copper &amp; aluminum vacuum chambers with a length of 6 m have been fabricated and tested, which meet the engineering requirements. </a:t>
            </a:r>
          </a:p>
        </p:txBody>
      </p:sp>
      <p:sp>
        <p:nvSpPr>
          <p:cNvPr id="2" name="标题 1">
            <a:extLst>
              <a:ext uri="{FF2B5EF4-FFF2-40B4-BE49-F238E27FC236}">
                <a16:creationId xmlns:a16="http://schemas.microsoft.com/office/drawing/2014/main" id="{F40B9DC5-C20B-4934-B196-63FE6E165E1C}"/>
              </a:ext>
            </a:extLst>
          </p:cNvPr>
          <p:cNvSpPr>
            <a:spLocks noGrp="1"/>
          </p:cNvSpPr>
          <p:nvPr>
            <p:ph type="title" idx="4294967295"/>
          </p:nvPr>
        </p:nvSpPr>
        <p:spPr>
          <a:xfrm>
            <a:off x="1893576" y="25646"/>
            <a:ext cx="9041362" cy="1143000"/>
          </a:xfrm>
        </p:spPr>
        <p:txBody>
          <a:bodyPr>
            <a:noAutofit/>
          </a:bodyPr>
          <a:lstStyle/>
          <a:p>
            <a:pPr defTabSz="685772"/>
            <a:r>
              <a:rPr lang="en-US" altLang="zh-CN" sz="3200" b="1" kern="0" dirty="0">
                <a:latin typeface="Arial" panose="020B0604020202020204" pitchFamily="34" charset="0"/>
                <a:ea typeface="等线" panose="02010600030101010101" pitchFamily="2" charset="-122"/>
                <a:cs typeface="Arial" panose="020B0604020202020204" pitchFamily="34" charset="0"/>
              </a:rPr>
              <a:t>Cu and Al vacuum chamber </a:t>
            </a:r>
            <a:r>
              <a:rPr lang="en-US" altLang="zh-CN" sz="3200" b="1" kern="0" dirty="0">
                <a:latin typeface="Arial" panose="020B0604020202020204" pitchFamily="34" charset="0"/>
                <a:ea typeface="等线" panose="02010600030101010101" pitchFamily="2" charset="-122"/>
                <a:cs typeface="Arial" panose="020B0604020202020204" pitchFamily="34" charset="0"/>
                <a:sym typeface="Symbol" panose="05050102010706020507" pitchFamily="18" charset="2"/>
              </a:rPr>
              <a:t>prototypes</a:t>
            </a:r>
            <a:endParaRPr lang="zh-CN" altLang="en-US" sz="3200" b="1" kern="0" dirty="0">
              <a:latin typeface="Arial" panose="020B0604020202020204" pitchFamily="34" charset="0"/>
              <a:ea typeface="等线" panose="02010600030101010101" pitchFamily="2" charset="-122"/>
              <a:cs typeface="Arial" panose="020B0604020202020204" pitchFamily="34" charset="0"/>
            </a:endParaRPr>
          </a:p>
        </p:txBody>
      </p:sp>
      <p:pic>
        <p:nvPicPr>
          <p:cNvPr id="4" name="Picture 8">
            <a:extLst>
              <a:ext uri="{FF2B5EF4-FFF2-40B4-BE49-F238E27FC236}">
                <a16:creationId xmlns:a16="http://schemas.microsoft.com/office/drawing/2014/main" id="{BB10A225-282F-4FF3-8335-E57838D56D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39732" t="54048"/>
          <a:stretch>
            <a:fillRect/>
          </a:stretch>
        </p:blipFill>
        <p:spPr bwMode="auto">
          <a:xfrm>
            <a:off x="4097051" y="4631167"/>
            <a:ext cx="2153556" cy="941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10">
            <a:extLst>
              <a:ext uri="{FF2B5EF4-FFF2-40B4-BE49-F238E27FC236}">
                <a16:creationId xmlns:a16="http://schemas.microsoft.com/office/drawing/2014/main" id="{1583959D-9534-4388-8185-7A996E9880F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83662" y="3052173"/>
            <a:ext cx="1611880" cy="2815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12">
            <a:extLst>
              <a:ext uri="{FF2B5EF4-FFF2-40B4-BE49-F238E27FC236}">
                <a16:creationId xmlns:a16="http://schemas.microsoft.com/office/drawing/2014/main" id="{64188C44-A82E-47DB-88D7-CD4E8ED58C4F}"/>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9324" r="22480"/>
          <a:stretch/>
        </p:blipFill>
        <p:spPr bwMode="auto">
          <a:xfrm flipH="1">
            <a:off x="6275846" y="3052173"/>
            <a:ext cx="1440160" cy="2815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14">
            <a:extLst>
              <a:ext uri="{FF2B5EF4-FFF2-40B4-BE49-F238E27FC236}">
                <a16:creationId xmlns:a16="http://schemas.microsoft.com/office/drawing/2014/main" id="{7F93CF5C-AFA4-4CE1-8287-4A4E2F9D162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817590" y="3052176"/>
            <a:ext cx="2113859" cy="2818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2">
            <a:extLst>
              <a:ext uri="{FF2B5EF4-FFF2-40B4-BE49-F238E27FC236}">
                <a16:creationId xmlns:a16="http://schemas.microsoft.com/office/drawing/2014/main" id="{2AF820F8-3EF7-49A5-A945-62F4EC0F755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7824192" y="4725144"/>
            <a:ext cx="1523947" cy="114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1"/>
          <p:cNvPicPr>
            <a:picLocks noChangeAspect="1"/>
          </p:cNvPicPr>
          <p:nvPr/>
        </p:nvPicPr>
        <p:blipFill>
          <a:blip r:embed="rId8"/>
          <a:stretch>
            <a:fillRect/>
          </a:stretch>
        </p:blipFill>
        <p:spPr>
          <a:xfrm>
            <a:off x="4097054" y="3052175"/>
            <a:ext cx="2108237" cy="1205500"/>
          </a:xfrm>
          <a:prstGeom prst="rect">
            <a:avLst/>
          </a:prstGeom>
        </p:spPr>
      </p:pic>
      <p:sp>
        <p:nvSpPr>
          <p:cNvPr id="5" name="文本框 4"/>
          <p:cNvSpPr txBox="1"/>
          <p:nvPr/>
        </p:nvSpPr>
        <p:spPr>
          <a:xfrm>
            <a:off x="1343472" y="6107698"/>
            <a:ext cx="5789443" cy="424732"/>
          </a:xfrm>
          <a:prstGeom prst="rect">
            <a:avLst/>
          </a:prstGeom>
          <a:noFill/>
        </p:spPr>
        <p:txBody>
          <a:bodyPr wrap="square" rtlCol="0">
            <a:spAutoFit/>
          </a:bodyPr>
          <a:lstStyle/>
          <a:p>
            <a:r>
              <a:rPr lang="en-US" altLang="zh-CN" sz="2160" dirty="0"/>
              <a:t>Round chamber is easier  to be fabricated.</a:t>
            </a:r>
            <a:endParaRPr lang="zh-CN" altLang="en-US" sz="2160" dirty="0"/>
          </a:p>
        </p:txBody>
      </p:sp>
      <p:pic>
        <p:nvPicPr>
          <p:cNvPr id="13" name="Picture 2" descr="C:\Users\Administrator\Desktop\1111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14" name="灯片编号占位符 2">
            <a:extLst>
              <a:ext uri="{FF2B5EF4-FFF2-40B4-BE49-F238E27FC236}">
                <a16:creationId xmlns:a16="http://schemas.microsoft.com/office/drawing/2014/main" id="{0C6E0F93-D3E3-43F1-A064-965992D2E5A0}"/>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11</a:t>
            </a:fld>
            <a:endParaRPr lang="zh-CN" altLang="en-US" dirty="0"/>
          </a:p>
        </p:txBody>
      </p:sp>
    </p:spTree>
    <p:extLst>
      <p:ext uri="{BB962C8B-B14F-4D97-AF65-F5344CB8AC3E}">
        <p14:creationId xmlns:p14="http://schemas.microsoft.com/office/powerpoint/2010/main" val="2602148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a:extLst>
              <a:ext uri="{FF2B5EF4-FFF2-40B4-BE49-F238E27FC236}">
                <a16:creationId xmlns:a16="http://schemas.microsoft.com/office/drawing/2014/main" id="{F57D0970-3A18-4543-A447-26F38F3962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64826" y="3733193"/>
            <a:ext cx="3283200" cy="2462400"/>
          </a:xfrm>
          <a:prstGeom prst="rect">
            <a:avLst/>
          </a:prstGeom>
        </p:spPr>
      </p:pic>
      <p:pic>
        <p:nvPicPr>
          <p:cNvPr id="5"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734" t="8400" b="20201"/>
          <a:stretch/>
        </p:blipFill>
        <p:spPr bwMode="auto">
          <a:xfrm>
            <a:off x="1241907" y="1427234"/>
            <a:ext cx="5779418" cy="199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1189625" y="1005577"/>
            <a:ext cx="5778642" cy="338554"/>
          </a:xfrm>
          <a:prstGeom prst="rect">
            <a:avLst/>
          </a:prstGeom>
        </p:spPr>
        <p:txBody>
          <a:bodyPr wrap="square">
            <a:spAutoFit/>
          </a:bodyPr>
          <a:lstStyle/>
          <a:p>
            <a:pPr marL="214309" indent="-214309">
              <a:buFont typeface="Wingdings" panose="05000000000000000000" pitchFamily="2" charset="2"/>
              <a:buChar char="n"/>
            </a:pPr>
            <a:r>
              <a:rPr lang="en-US" altLang="zh-CN" sz="1600" b="1" dirty="0">
                <a:latin typeface="微软雅黑" panose="020B0503020204020204" pitchFamily="34" charset="-122"/>
                <a:ea typeface="微软雅黑" panose="020B0503020204020204" pitchFamily="34" charset="-122"/>
              </a:rPr>
              <a:t>Vacuum pipes fabricated for NEG coating </a:t>
            </a:r>
            <a:endParaRPr lang="zh-CN" altLang="en-US" sz="1600" b="1" dirty="0">
              <a:latin typeface="微软雅黑" panose="020B0503020204020204" pitchFamily="34" charset="-122"/>
              <a:ea typeface="微软雅黑" panose="020B0503020204020204" pitchFamily="34" charset="-122"/>
            </a:endParaRPr>
          </a:p>
        </p:txBody>
      </p:sp>
      <p:sp>
        <p:nvSpPr>
          <p:cNvPr id="7" name="文本框 6"/>
          <p:cNvSpPr txBox="1"/>
          <p:nvPr/>
        </p:nvSpPr>
        <p:spPr>
          <a:xfrm>
            <a:off x="2550750" y="3409708"/>
            <a:ext cx="5042891" cy="338554"/>
          </a:xfrm>
          <a:prstGeom prst="rect">
            <a:avLst/>
          </a:prstGeom>
          <a:noFill/>
        </p:spPr>
        <p:txBody>
          <a:bodyPr wrap="square" rtlCol="0">
            <a:spAutoFit/>
          </a:bodyPr>
          <a:lstStyle/>
          <a:p>
            <a:r>
              <a:rPr lang="en-US" altLang="zh-CN" sz="1600" b="1" dirty="0"/>
              <a:t>Vacuum pipes will be degreasing </a:t>
            </a:r>
            <a:endParaRPr lang="zh-CN" altLang="en-US" sz="1600" b="1" dirty="0"/>
          </a:p>
        </p:txBody>
      </p:sp>
      <p:pic>
        <p:nvPicPr>
          <p:cNvPr id="9" name="图片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43851" y="1418225"/>
            <a:ext cx="1496105" cy="1994803"/>
          </a:xfrm>
          <a:prstGeom prst="rect">
            <a:avLst/>
          </a:prstGeom>
        </p:spPr>
      </p:pic>
      <p:pic>
        <p:nvPicPr>
          <p:cNvPr id="10" name="图片 9"/>
          <p:cNvPicPr>
            <a:picLocks noChangeAspect="1"/>
          </p:cNvPicPr>
          <p:nvPr/>
        </p:nvPicPr>
        <p:blipFill rotWithShape="1">
          <a:blip r:embed="rId6" cstate="print">
            <a:extLst>
              <a:ext uri="{28A0092B-C50C-407E-A947-70E740481C1C}">
                <a14:useLocalDpi xmlns:a14="http://schemas.microsoft.com/office/drawing/2010/main" val="0"/>
              </a:ext>
            </a:extLst>
          </a:blip>
          <a:srcRect l="4117" t="22110" r="13814" b="2080"/>
          <a:stretch/>
        </p:blipFill>
        <p:spPr>
          <a:xfrm>
            <a:off x="9280823" y="1423383"/>
            <a:ext cx="1616156" cy="1990520"/>
          </a:xfrm>
          <a:prstGeom prst="rect">
            <a:avLst/>
          </a:prstGeom>
        </p:spPr>
      </p:pic>
      <p:sp>
        <p:nvSpPr>
          <p:cNvPr id="2" name="矩形 1"/>
          <p:cNvSpPr/>
          <p:nvPr/>
        </p:nvSpPr>
        <p:spPr>
          <a:xfrm>
            <a:off x="7675435" y="3357013"/>
            <a:ext cx="983894" cy="350865"/>
          </a:xfrm>
          <a:prstGeom prst="rect">
            <a:avLst/>
          </a:prstGeom>
        </p:spPr>
        <p:txBody>
          <a:bodyPr wrap="square">
            <a:spAutoFit/>
          </a:bodyPr>
          <a:lstStyle/>
          <a:p>
            <a:r>
              <a:rPr lang="en-US" altLang="zh-CN" sz="1680" b="1" dirty="0"/>
              <a:t>etching</a:t>
            </a:r>
            <a:endParaRPr lang="zh-CN" altLang="en-US" sz="1680" b="1" dirty="0"/>
          </a:p>
        </p:txBody>
      </p:sp>
      <p:sp>
        <p:nvSpPr>
          <p:cNvPr id="6" name="矩形 5"/>
          <p:cNvSpPr/>
          <p:nvPr/>
        </p:nvSpPr>
        <p:spPr>
          <a:xfrm>
            <a:off x="9628733" y="3401335"/>
            <a:ext cx="1341488" cy="350865"/>
          </a:xfrm>
          <a:prstGeom prst="rect">
            <a:avLst/>
          </a:prstGeom>
        </p:spPr>
        <p:txBody>
          <a:bodyPr wrap="square">
            <a:spAutoFit/>
          </a:bodyPr>
          <a:lstStyle/>
          <a:p>
            <a:r>
              <a:rPr lang="en-US" altLang="zh-CN" sz="1680" b="1" dirty="0"/>
              <a:t>passivation</a:t>
            </a:r>
            <a:endParaRPr lang="zh-CN" altLang="en-US" sz="1680" b="1" dirty="0"/>
          </a:p>
        </p:txBody>
      </p:sp>
      <p:pic>
        <p:nvPicPr>
          <p:cNvPr id="14" name="图片 13"/>
          <p:cNvPicPr>
            <a:picLocks noChangeAspect="1"/>
          </p:cNvPicPr>
          <p:nvPr/>
        </p:nvPicPr>
        <p:blipFill>
          <a:blip r:embed="rId7"/>
          <a:stretch>
            <a:fillRect/>
          </a:stretch>
        </p:blipFill>
        <p:spPr>
          <a:xfrm>
            <a:off x="6723273" y="3541679"/>
            <a:ext cx="3930373" cy="3008807"/>
          </a:xfrm>
          <a:prstGeom prst="rect">
            <a:avLst/>
          </a:prstGeom>
        </p:spPr>
      </p:pic>
      <p:grpSp>
        <p:nvGrpSpPr>
          <p:cNvPr id="17" name="组合 16"/>
          <p:cNvGrpSpPr/>
          <p:nvPr/>
        </p:nvGrpSpPr>
        <p:grpSpPr>
          <a:xfrm>
            <a:off x="1213560" y="3710700"/>
            <a:ext cx="2499374" cy="2493902"/>
            <a:chOff x="4998816" y="1603478"/>
            <a:chExt cx="1898876" cy="1989125"/>
          </a:xfrm>
        </p:grpSpPr>
        <p:pic>
          <p:nvPicPr>
            <p:cNvPr id="20" name="图片 19">
              <a:extLst>
                <a:ext uri="{FF2B5EF4-FFF2-40B4-BE49-F238E27FC236}">
                  <a16:creationId xmlns:a16="http://schemas.microsoft.com/office/drawing/2014/main" id="{7AECEF82-B880-4050-80AB-BA30244797EC}"/>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45615"/>
            <a:stretch/>
          </p:blipFill>
          <p:spPr>
            <a:xfrm>
              <a:off x="4998816" y="1628604"/>
              <a:ext cx="1898876" cy="1963999"/>
            </a:xfrm>
            <a:prstGeom prst="rect">
              <a:avLst/>
            </a:prstGeom>
          </p:spPr>
        </p:pic>
        <p:sp>
          <p:nvSpPr>
            <p:cNvPr id="19" name="文本框 18"/>
            <p:cNvSpPr txBox="1"/>
            <p:nvPr/>
          </p:nvSpPr>
          <p:spPr>
            <a:xfrm>
              <a:off x="4998818" y="1603478"/>
              <a:ext cx="755329" cy="239344"/>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endParaRPr lang="zh-CN" altLang="en-US" sz="1350" dirty="0"/>
            </a:p>
          </p:txBody>
        </p:sp>
        <p:cxnSp>
          <p:nvCxnSpPr>
            <p:cNvPr id="12" name="直接连接符 11"/>
            <p:cNvCxnSpPr/>
            <p:nvPr/>
          </p:nvCxnSpPr>
          <p:spPr>
            <a:xfrm>
              <a:off x="5127142" y="1685022"/>
              <a:ext cx="454201" cy="0"/>
            </a:xfrm>
            <a:prstGeom prst="line">
              <a:avLst/>
            </a:prstGeom>
            <a:ln w="57150"/>
          </p:spPr>
          <p:style>
            <a:lnRef idx="1">
              <a:schemeClr val="accent2"/>
            </a:lnRef>
            <a:fillRef idx="0">
              <a:schemeClr val="accent2"/>
            </a:fillRef>
            <a:effectRef idx="0">
              <a:schemeClr val="accent2"/>
            </a:effectRef>
            <a:fontRef idx="minor">
              <a:schemeClr val="tx1"/>
            </a:fontRef>
          </p:style>
        </p:cxnSp>
        <p:sp>
          <p:nvSpPr>
            <p:cNvPr id="15" name="文本框 14"/>
            <p:cNvSpPr txBox="1"/>
            <p:nvPr/>
          </p:nvSpPr>
          <p:spPr>
            <a:xfrm>
              <a:off x="4998816" y="1741441"/>
              <a:ext cx="755331" cy="239344"/>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altLang="zh-CN" sz="1350" dirty="0"/>
                <a:t>5 um</a:t>
              </a:r>
              <a:endParaRPr lang="zh-CN" altLang="en-US" sz="1350" dirty="0"/>
            </a:p>
          </p:txBody>
        </p:sp>
      </p:grpSp>
      <p:sp>
        <p:nvSpPr>
          <p:cNvPr id="25" name="文本框 24"/>
          <p:cNvSpPr txBox="1"/>
          <p:nvPr/>
        </p:nvSpPr>
        <p:spPr>
          <a:xfrm>
            <a:off x="6009591" y="6365819"/>
            <a:ext cx="6182409" cy="350865"/>
          </a:xfrm>
          <a:prstGeom prst="rect">
            <a:avLst/>
          </a:prstGeom>
          <a:noFill/>
        </p:spPr>
        <p:txBody>
          <a:bodyPr wrap="square" rtlCol="0">
            <a:spAutoFit/>
          </a:bodyPr>
          <a:lstStyle/>
          <a:p>
            <a:r>
              <a:rPr lang="en-US" altLang="zh-CN" sz="1680" b="1" dirty="0"/>
              <a:t>The content of oxygen decreases as depth of Cu surface</a:t>
            </a:r>
            <a:endParaRPr lang="zh-CN" altLang="en-US" sz="1680" b="1" dirty="0"/>
          </a:p>
        </p:txBody>
      </p:sp>
      <p:sp>
        <p:nvSpPr>
          <p:cNvPr id="26" name="标题 25"/>
          <p:cNvSpPr>
            <a:spLocks noGrp="1"/>
          </p:cNvSpPr>
          <p:nvPr>
            <p:ph type="title" idx="4294967295"/>
          </p:nvPr>
        </p:nvSpPr>
        <p:spPr>
          <a:xfrm>
            <a:off x="1362230" y="170366"/>
            <a:ext cx="9388121" cy="733956"/>
          </a:xfrm>
        </p:spPr>
        <p:txBody>
          <a:bodyPr>
            <a:noAutofit/>
          </a:bodyPr>
          <a:lstStyle/>
          <a:p>
            <a:r>
              <a:rPr lang="en-US" altLang="zh-CN" sz="3200" b="1" dirty="0">
                <a:latin typeface="Arial" panose="020B0604020202020204" pitchFamily="34" charset="0"/>
                <a:ea typeface="等线 Light" panose="02010600030101010101" pitchFamily="2" charset="-122"/>
                <a:cs typeface="Arial" panose="020B0604020202020204" pitchFamily="34" charset="0"/>
              </a:rPr>
              <a:t>Preparation of Cu substrate for NEG coating</a:t>
            </a:r>
            <a:endParaRPr lang="zh-CN" altLang="en-US" sz="3200" b="1" dirty="0">
              <a:latin typeface="Arial" panose="020B0604020202020204" pitchFamily="34" charset="0"/>
              <a:ea typeface="等线 Light" panose="02010600030101010101" pitchFamily="2" charset="-122"/>
              <a:cs typeface="Arial" panose="020B0604020202020204" pitchFamily="34" charset="0"/>
            </a:endParaRPr>
          </a:p>
        </p:txBody>
      </p:sp>
      <p:pic>
        <p:nvPicPr>
          <p:cNvPr id="18" name="Picture 2" descr="C:\Users\Administrator\Desktop\1111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21" name="灯片编号占位符 2">
            <a:extLst>
              <a:ext uri="{FF2B5EF4-FFF2-40B4-BE49-F238E27FC236}">
                <a16:creationId xmlns:a16="http://schemas.microsoft.com/office/drawing/2014/main" id="{B76BD6B8-649D-411C-BB20-CB5525EBF092}"/>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12</a:t>
            </a:fld>
            <a:endParaRPr lang="zh-CN" altLang="en-US" dirty="0"/>
          </a:p>
        </p:txBody>
      </p:sp>
    </p:spTree>
    <p:extLst>
      <p:ext uri="{BB962C8B-B14F-4D97-AF65-F5344CB8AC3E}">
        <p14:creationId xmlns:p14="http://schemas.microsoft.com/office/powerpoint/2010/main" val="147269188"/>
      </p:ext>
    </p:extLst>
  </p:cSld>
  <p:clrMapOvr>
    <a:masterClrMapping/>
  </p:clrMapOvr>
  <p:transition advTm="3214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D497B42-71D5-4EF1-87A3-B1624B54D710}"/>
              </a:ext>
            </a:extLst>
          </p:cNvPr>
          <p:cNvSpPr>
            <a:spLocks noGrp="1"/>
          </p:cNvSpPr>
          <p:nvPr>
            <p:ph type="sldNum" sz="quarter" idx="12"/>
          </p:nvPr>
        </p:nvSpPr>
        <p:spPr/>
        <p:txBody>
          <a:bodyPr/>
          <a:lstStyle/>
          <a:p>
            <a:fld id="{F02A90BC-BE2B-4FED-A1F8-0D429201B07E}" type="slidenum">
              <a:rPr lang="zh-CN" altLang="en-US" smtClean="0"/>
              <a:pPr/>
              <a:t>13</a:t>
            </a:fld>
            <a:endParaRPr lang="zh-CN" altLang="en-US" dirty="0"/>
          </a:p>
        </p:txBody>
      </p:sp>
      <p:pic>
        <p:nvPicPr>
          <p:cNvPr id="8" name="Picture 2" descr="C:\Users\Administrator\Desktop\11112.png">
            <a:extLst>
              <a:ext uri="{FF2B5EF4-FFF2-40B4-BE49-F238E27FC236}">
                <a16:creationId xmlns:a16="http://schemas.microsoft.com/office/drawing/2014/main" id="{1D5A7440-5F7B-422C-B8D5-631EA59230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15" name="文本框 14">
            <a:extLst>
              <a:ext uri="{FF2B5EF4-FFF2-40B4-BE49-F238E27FC236}">
                <a16:creationId xmlns:a16="http://schemas.microsoft.com/office/drawing/2014/main" id="{78F9D8F2-5B2F-4CCF-B7A2-608EAD76E6DE}"/>
              </a:ext>
            </a:extLst>
          </p:cNvPr>
          <p:cNvSpPr txBox="1"/>
          <p:nvPr/>
        </p:nvSpPr>
        <p:spPr>
          <a:xfrm>
            <a:off x="609600" y="6261914"/>
            <a:ext cx="10040139" cy="276999"/>
          </a:xfrm>
          <a:prstGeom prst="rect">
            <a:avLst/>
          </a:prstGeom>
          <a:noFill/>
        </p:spPr>
        <p:txBody>
          <a:bodyPr wrap="square" rtlCol="0">
            <a:spAutoFit/>
          </a:bodyPr>
          <a:lstStyle/>
          <a:p>
            <a:r>
              <a:rPr lang="en-US" altLang="zh-CN" sz="1200" dirty="0">
                <a:latin typeface="Segoe UI" panose="020B0502040204020203" pitchFamily="34" charset="0"/>
              </a:rPr>
              <a:t>[1]  LIU S, LIU Y, WANG P, et al. Experimental study on secondary electron emission characteristics of Cu [J]. Rev Sci </a:t>
            </a:r>
            <a:r>
              <a:rPr lang="en-US" altLang="zh-CN" sz="1200" dirty="0" err="1">
                <a:latin typeface="Segoe UI" panose="020B0502040204020203" pitchFamily="34" charset="0"/>
              </a:rPr>
              <a:t>Instrum</a:t>
            </a:r>
            <a:r>
              <a:rPr lang="en-US" altLang="zh-CN" sz="1200" dirty="0">
                <a:latin typeface="Segoe UI" panose="020B0502040204020203" pitchFamily="34" charset="0"/>
              </a:rPr>
              <a:t>, 2018, 89(2): 023303.</a:t>
            </a:r>
            <a:endParaRPr lang="zh-CN" altLang="en-US" sz="1200" b="1" dirty="0"/>
          </a:p>
        </p:txBody>
      </p:sp>
      <p:grpSp>
        <p:nvGrpSpPr>
          <p:cNvPr id="23" name="组合 22">
            <a:extLst>
              <a:ext uri="{FF2B5EF4-FFF2-40B4-BE49-F238E27FC236}">
                <a16:creationId xmlns:a16="http://schemas.microsoft.com/office/drawing/2014/main" id="{A3DE466B-08AE-4FAC-9F1F-F1E28C05B831}"/>
              </a:ext>
            </a:extLst>
          </p:cNvPr>
          <p:cNvGrpSpPr/>
          <p:nvPr/>
        </p:nvGrpSpPr>
        <p:grpSpPr>
          <a:xfrm>
            <a:off x="3330488" y="3021543"/>
            <a:ext cx="8406016" cy="2911888"/>
            <a:chOff x="3419360" y="3555636"/>
            <a:chExt cx="8406016" cy="2911888"/>
          </a:xfrm>
        </p:grpSpPr>
        <p:pic>
          <p:nvPicPr>
            <p:cNvPr id="16" name="图片 15">
              <a:extLst>
                <a:ext uri="{FF2B5EF4-FFF2-40B4-BE49-F238E27FC236}">
                  <a16:creationId xmlns:a16="http://schemas.microsoft.com/office/drawing/2014/main" id="{BB5F11F9-5F97-4DED-95B2-C202563EEA89}"/>
                </a:ext>
              </a:extLst>
            </p:cNvPr>
            <p:cNvPicPr>
              <a:picLocks noChangeAspect="1"/>
            </p:cNvPicPr>
            <p:nvPr/>
          </p:nvPicPr>
          <p:blipFill>
            <a:blip r:embed="rId4"/>
            <a:stretch>
              <a:fillRect/>
            </a:stretch>
          </p:blipFill>
          <p:spPr>
            <a:xfrm>
              <a:off x="3419360" y="3555636"/>
              <a:ext cx="8406016" cy="2911888"/>
            </a:xfrm>
            <a:prstGeom prst="rect">
              <a:avLst/>
            </a:prstGeom>
          </p:spPr>
        </p:pic>
        <p:sp>
          <p:nvSpPr>
            <p:cNvPr id="17" name="文本框 16">
              <a:extLst>
                <a:ext uri="{FF2B5EF4-FFF2-40B4-BE49-F238E27FC236}">
                  <a16:creationId xmlns:a16="http://schemas.microsoft.com/office/drawing/2014/main" id="{4363B32C-B620-4037-9A55-30B6A378A735}"/>
                </a:ext>
              </a:extLst>
            </p:cNvPr>
            <p:cNvSpPr txBox="1"/>
            <p:nvPr/>
          </p:nvSpPr>
          <p:spPr>
            <a:xfrm>
              <a:off x="5246818" y="4689755"/>
              <a:ext cx="1344295" cy="400110"/>
            </a:xfrm>
            <a:prstGeom prst="rect">
              <a:avLst/>
            </a:prstGeom>
            <a:noFill/>
          </p:spPr>
          <p:txBody>
            <a:bodyPr wrap="square" rtlCol="0">
              <a:spAutoFit/>
            </a:bodyPr>
            <a:lstStyle/>
            <a:p>
              <a:r>
                <a:rPr lang="en-US" altLang="zh-CN" sz="2000" dirty="0" err="1">
                  <a:ln/>
                  <a:solidFill>
                    <a:schemeClr val="tx1"/>
                  </a:solidFill>
                  <a:effectLst>
                    <a:outerShdw blurRad="38100" dist="19050" dir="2700000" algn="tl" rotWithShape="0">
                      <a:schemeClr val="dk1">
                        <a:alpha val="40000"/>
                      </a:schemeClr>
                    </a:outerShdw>
                  </a:effectLst>
                  <a:highlight>
                    <a:srgbClr val="FFFF00"/>
                  </a:highlight>
                </a:rPr>
                <a:t>TiZrV</a:t>
              </a:r>
              <a:endParaRPr lang="en-US" altLang="zh-CN" sz="3200" dirty="0">
                <a:ln/>
                <a:solidFill>
                  <a:schemeClr val="tx1"/>
                </a:solidFill>
                <a:effectLst>
                  <a:outerShdw blurRad="38100" dist="19050" dir="2700000" algn="tl" rotWithShape="0">
                    <a:schemeClr val="dk1">
                      <a:alpha val="40000"/>
                    </a:schemeClr>
                  </a:outerShdw>
                </a:effectLst>
                <a:highlight>
                  <a:srgbClr val="FFFF00"/>
                </a:highlight>
              </a:endParaRPr>
            </a:p>
          </p:txBody>
        </p:sp>
        <p:sp>
          <p:nvSpPr>
            <p:cNvPr id="18" name="文本框 17">
              <a:extLst>
                <a:ext uri="{FF2B5EF4-FFF2-40B4-BE49-F238E27FC236}">
                  <a16:creationId xmlns:a16="http://schemas.microsoft.com/office/drawing/2014/main" id="{E080BFE9-0C2C-4774-B9DE-F67F2ECF9E8D}"/>
                </a:ext>
              </a:extLst>
            </p:cNvPr>
            <p:cNvSpPr txBox="1"/>
            <p:nvPr/>
          </p:nvSpPr>
          <p:spPr>
            <a:xfrm>
              <a:off x="9842948" y="4689755"/>
              <a:ext cx="1807210" cy="400110"/>
            </a:xfrm>
            <a:prstGeom prst="rect">
              <a:avLst/>
            </a:prstGeom>
            <a:noFill/>
          </p:spPr>
          <p:txBody>
            <a:bodyPr wrap="square" rtlCol="0">
              <a:spAutoFit/>
            </a:bodyPr>
            <a:lstStyle/>
            <a:p>
              <a:r>
                <a:rPr lang="en-US" altLang="zh-CN" sz="2000" dirty="0" err="1">
                  <a:solidFill>
                    <a:schemeClr val="tx1"/>
                  </a:solidFill>
                  <a:effectLst>
                    <a:outerShdw blurRad="38100" dist="19050" dir="2700000" algn="tl" rotWithShape="0">
                      <a:schemeClr val="dk1">
                        <a:alpha val="40000"/>
                      </a:schemeClr>
                    </a:outerShdw>
                  </a:effectLst>
                  <a:highlight>
                    <a:srgbClr val="FFFF00"/>
                  </a:highlight>
                </a:rPr>
                <a:t>TiZrHfV</a:t>
              </a:r>
              <a:endParaRPr lang="en-US" altLang="zh-CN" sz="3200" dirty="0">
                <a:solidFill>
                  <a:schemeClr val="tx1"/>
                </a:solidFill>
                <a:effectLst>
                  <a:outerShdw blurRad="38100" dist="19050" dir="2700000" algn="tl" rotWithShape="0">
                    <a:schemeClr val="dk1">
                      <a:alpha val="40000"/>
                    </a:schemeClr>
                  </a:outerShdw>
                </a:effectLst>
                <a:highlight>
                  <a:srgbClr val="FFFF00"/>
                </a:highlight>
              </a:endParaRPr>
            </a:p>
          </p:txBody>
        </p:sp>
      </p:grpSp>
      <p:sp>
        <p:nvSpPr>
          <p:cNvPr id="14" name="TextBox 5">
            <a:extLst>
              <a:ext uri="{FF2B5EF4-FFF2-40B4-BE49-F238E27FC236}">
                <a16:creationId xmlns:a16="http://schemas.microsoft.com/office/drawing/2014/main" id="{A32A7535-B197-479F-8280-588ACCEA39EC}"/>
              </a:ext>
            </a:extLst>
          </p:cNvPr>
          <p:cNvSpPr txBox="1"/>
          <p:nvPr/>
        </p:nvSpPr>
        <p:spPr>
          <a:xfrm>
            <a:off x="479453" y="961508"/>
            <a:ext cx="11257051" cy="1626984"/>
          </a:xfrm>
          <a:prstGeom prst="rect">
            <a:avLst/>
          </a:prstGeom>
          <a:noFill/>
        </p:spPr>
        <p:txBody>
          <a:bodyPr wrap="square" rtlCol="0">
            <a:spAutoFit/>
          </a:bodyPr>
          <a:lstStyle/>
          <a:p>
            <a:pPr marL="263776" indent="-263776" algn="just">
              <a:buFont typeface="Arial" pitchFamily="34" charset="0"/>
              <a:buChar char="•"/>
            </a:pPr>
            <a:r>
              <a:rPr lang="en-US" altLang="zh-CN" sz="1662" b="1" dirty="0">
                <a:latin typeface="Arial" panose="020B0604020202020204" pitchFamily="34" charset="0"/>
                <a:cs typeface="Arial" panose="020B0604020202020204" pitchFamily="34" charset="0"/>
              </a:rPr>
              <a:t>NEG coating suppresses electron </a:t>
            </a:r>
            <a:r>
              <a:rPr lang="en-US" altLang="zh-CN" sz="1662" b="1" dirty="0" err="1">
                <a:latin typeface="Arial" panose="020B0604020202020204" pitchFamily="34" charset="0"/>
                <a:cs typeface="Arial" panose="020B0604020202020204" pitchFamily="34" charset="0"/>
              </a:rPr>
              <a:t>multipacting</a:t>
            </a:r>
            <a:r>
              <a:rPr lang="en-US" altLang="zh-CN" sz="1662" b="1" dirty="0">
                <a:latin typeface="Arial" panose="020B0604020202020204" pitchFamily="34" charset="0"/>
                <a:cs typeface="Arial" panose="020B0604020202020204" pitchFamily="34" charset="0"/>
              </a:rPr>
              <a:t> (</a:t>
            </a:r>
            <a:r>
              <a:rPr lang="en-US" altLang="zh-CN" sz="1662" b="1" dirty="0">
                <a:solidFill>
                  <a:srgbClr val="FF0000"/>
                </a:solidFill>
                <a:latin typeface="Arial" panose="020B0604020202020204" pitchFamily="34" charset="0"/>
                <a:cs typeface="Arial" panose="020B0604020202020204" pitchFamily="34" charset="0"/>
              </a:rPr>
              <a:t>SEY </a:t>
            </a:r>
            <a:r>
              <a:rPr lang="en-US" altLang="zh-CN" sz="1662" b="1" dirty="0">
                <a:solidFill>
                  <a:srgbClr val="FF0000"/>
                </a:solidFill>
                <a:latin typeface="Arial" panose="020B0604020202020204" pitchFamily="34" charset="0"/>
                <a:cs typeface="Arial" panose="020B0604020202020204" pitchFamily="34" charset="0"/>
                <a:sym typeface="Symbol"/>
              </a:rPr>
              <a:t> 1.2</a:t>
            </a:r>
            <a:r>
              <a:rPr lang="en-US" altLang="zh-CN" sz="1662" b="1" dirty="0">
                <a:latin typeface="Arial" panose="020B0604020202020204" pitchFamily="34" charset="0"/>
                <a:cs typeface="Arial" panose="020B0604020202020204" pitchFamily="34" charset="0"/>
                <a:sym typeface="Symbol"/>
              </a:rPr>
              <a:t>) </a:t>
            </a:r>
            <a:r>
              <a:rPr lang="en-US" altLang="zh-CN" sz="1662" b="1" dirty="0">
                <a:latin typeface="Arial" panose="020B0604020202020204" pitchFamily="34" charset="0"/>
                <a:cs typeface="Arial" panose="020B0604020202020204" pitchFamily="34" charset="0"/>
              </a:rPr>
              <a:t>and beam-induced pressure rises, as well as provides extra linear pumping. </a:t>
            </a:r>
          </a:p>
          <a:p>
            <a:pPr marL="263776" indent="-263776" algn="just">
              <a:buFont typeface="Arial" pitchFamily="34" charset="0"/>
              <a:buChar char="•"/>
            </a:pPr>
            <a:r>
              <a:rPr lang="en-US" altLang="zh-CN" sz="1662" b="1" dirty="0">
                <a:latin typeface="Arial" panose="020B0604020202020204" pitchFamily="34" charset="0"/>
                <a:cs typeface="Arial" panose="020B0604020202020204" pitchFamily="34" charset="0"/>
              </a:rPr>
              <a:t>The NEG coating is a titanium, zirconium, vanadium alloy, deposited on the inner surface of the chamber through sputtering. </a:t>
            </a:r>
          </a:p>
          <a:p>
            <a:pPr marL="263776" indent="-263776" algn="just">
              <a:buFont typeface="Arial" pitchFamily="34" charset="0"/>
              <a:buChar char="•"/>
            </a:pPr>
            <a:r>
              <a:rPr lang="en-US" altLang="zh-CN" sz="1662" b="1" dirty="0">
                <a:latin typeface="Arial" panose="020B0604020202020204" pitchFamily="34" charset="0"/>
                <a:cs typeface="Arial" panose="020B0604020202020204" pitchFamily="34" charset="0"/>
              </a:rPr>
              <a:t>The coating thickness should lower than 200nm to control impedance source to restrain the beam instability!</a:t>
            </a:r>
          </a:p>
        </p:txBody>
      </p:sp>
      <p:pic>
        <p:nvPicPr>
          <p:cNvPr id="19" name="Picture 2">
            <a:extLst>
              <a:ext uri="{FF2B5EF4-FFF2-40B4-BE49-F238E27FC236}">
                <a16:creationId xmlns:a16="http://schemas.microsoft.com/office/drawing/2014/main" id="{A2D885B2-A87B-4DC3-8E4B-F3401C01CC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2555" y="2576052"/>
            <a:ext cx="2118545" cy="3456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标题 6">
            <a:extLst>
              <a:ext uri="{FF2B5EF4-FFF2-40B4-BE49-F238E27FC236}">
                <a16:creationId xmlns:a16="http://schemas.microsoft.com/office/drawing/2014/main" id="{D6283361-C290-41D5-97EE-AF0EFE213FDF}"/>
              </a:ext>
            </a:extLst>
          </p:cNvPr>
          <p:cNvSpPr txBox="1">
            <a:spLocks/>
          </p:cNvSpPr>
          <p:nvPr/>
        </p:nvSpPr>
        <p:spPr bwMode="auto">
          <a:xfrm>
            <a:off x="275302" y="142874"/>
            <a:ext cx="10487947" cy="905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charset="-122"/>
              </a:defRPr>
            </a:lvl2pPr>
            <a:lvl3pPr algn="ctr" rtl="0" eaLnBrk="0" fontAlgn="base" hangingPunct="0">
              <a:spcBef>
                <a:spcPct val="0"/>
              </a:spcBef>
              <a:spcAft>
                <a:spcPct val="0"/>
              </a:spcAft>
              <a:defRPr sz="4400">
                <a:solidFill>
                  <a:schemeClr val="tx1"/>
                </a:solidFill>
                <a:latin typeface="Calibri" pitchFamily="34" charset="0"/>
                <a:ea typeface="宋体" charset="-122"/>
              </a:defRPr>
            </a:lvl3pPr>
            <a:lvl4pPr algn="ctr" rtl="0" eaLnBrk="0" fontAlgn="base" hangingPunct="0">
              <a:spcBef>
                <a:spcPct val="0"/>
              </a:spcBef>
              <a:spcAft>
                <a:spcPct val="0"/>
              </a:spcAft>
              <a:defRPr sz="4400">
                <a:solidFill>
                  <a:schemeClr val="tx1"/>
                </a:solidFill>
                <a:latin typeface="Calibri" pitchFamily="34" charset="0"/>
                <a:ea typeface="宋体" charset="-122"/>
              </a:defRPr>
            </a:lvl4pPr>
            <a:lvl5pPr algn="ctr" rtl="0" eaLnBrk="0" fontAlgn="base" hangingPunct="0">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a:lstStyle>
          <a:p>
            <a:r>
              <a:rPr lang="en-GB" altLang="zh-CN" sz="3200" b="1" dirty="0">
                <a:latin typeface="Arial" panose="020B0604020202020204" pitchFamily="34" charset="0"/>
                <a:cs typeface="Arial" panose="020B0604020202020204" pitchFamily="34" charset="0"/>
              </a:rPr>
              <a:t>NEG coating of </a:t>
            </a:r>
            <a:r>
              <a:rPr lang="en-US" altLang="zh-CN" sz="3200" b="1" dirty="0">
                <a:latin typeface="Arial" panose="020B0604020202020204" pitchFamily="34" charset="0"/>
                <a:cs typeface="Arial" panose="020B0604020202020204" pitchFamily="34" charset="0"/>
              </a:rPr>
              <a:t>vacuum </a:t>
            </a:r>
            <a:r>
              <a:rPr lang="en-GB" altLang="zh-CN" sz="3200" b="1" dirty="0">
                <a:latin typeface="Arial" panose="020B0604020202020204" pitchFamily="34" charset="0"/>
                <a:cs typeface="Arial" panose="020B0604020202020204" pitchFamily="34" charset="0"/>
              </a:rPr>
              <a:t>chamber</a:t>
            </a:r>
            <a:endParaRPr lang="zh-CN" altLang="en-US"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9696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8"/>
          <p:cNvPicPr>
            <a:picLocks noChangeAspect="1"/>
          </p:cNvPicPr>
          <p:nvPr/>
        </p:nvPicPr>
        <p:blipFill>
          <a:blip r:embed="rId3"/>
          <a:srcRect l="1807"/>
          <a:stretch>
            <a:fillRect/>
          </a:stretch>
        </p:blipFill>
        <p:spPr>
          <a:xfrm>
            <a:off x="971388" y="1839580"/>
            <a:ext cx="5630545" cy="4701953"/>
          </a:xfrm>
          <a:prstGeom prst="rect">
            <a:avLst/>
          </a:prstGeom>
        </p:spPr>
      </p:pic>
      <p:pic>
        <p:nvPicPr>
          <p:cNvPr id="3" name="图片 2">
            <a:extLst>
              <a:ext uri="{FF2B5EF4-FFF2-40B4-BE49-F238E27FC236}">
                <a16:creationId xmlns:a16="http://schemas.microsoft.com/office/drawing/2014/main" id="{D8D7D256-5661-471F-AACD-A3DBDA5692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1965" y="1839579"/>
            <a:ext cx="4628082" cy="4075667"/>
          </a:xfrm>
          <a:prstGeom prst="rect">
            <a:avLst/>
          </a:prstGeom>
        </p:spPr>
      </p:pic>
      <p:sp>
        <p:nvSpPr>
          <p:cNvPr id="5" name="文本框 4">
            <a:extLst>
              <a:ext uri="{FF2B5EF4-FFF2-40B4-BE49-F238E27FC236}">
                <a16:creationId xmlns:a16="http://schemas.microsoft.com/office/drawing/2014/main" id="{9601D4DE-3CBF-4B8E-B54C-11120CE6785F}"/>
              </a:ext>
            </a:extLst>
          </p:cNvPr>
          <p:cNvSpPr txBox="1"/>
          <p:nvPr/>
        </p:nvSpPr>
        <p:spPr>
          <a:xfrm>
            <a:off x="1462079" y="1306420"/>
            <a:ext cx="7753927" cy="400110"/>
          </a:xfrm>
          <a:prstGeom prst="rect">
            <a:avLst/>
          </a:prstGeom>
          <a:noFill/>
        </p:spPr>
        <p:txBody>
          <a:bodyPr wrap="square" rtlCol="0">
            <a:spAutoFit/>
          </a:bodyPr>
          <a:lstStyle/>
          <a:p>
            <a:r>
              <a:rPr lang="en-US" altLang="zh-CN" sz="2000" b="1" dirty="0"/>
              <a:t>SEY will decrease to</a:t>
            </a:r>
            <a:r>
              <a:rPr lang="zh-CN" altLang="en-US" sz="2000" b="1" dirty="0"/>
              <a:t> </a:t>
            </a:r>
            <a:r>
              <a:rPr lang="en-US" altLang="zh-CN" sz="2000" b="1" dirty="0"/>
              <a:t>1.1 after synchrotron radiation</a:t>
            </a:r>
            <a:endParaRPr lang="zh-CN" altLang="en-US" sz="2000" b="1" dirty="0"/>
          </a:p>
        </p:txBody>
      </p:sp>
      <p:sp>
        <p:nvSpPr>
          <p:cNvPr id="6" name="文本框 5">
            <a:extLst>
              <a:ext uri="{FF2B5EF4-FFF2-40B4-BE49-F238E27FC236}">
                <a16:creationId xmlns:a16="http://schemas.microsoft.com/office/drawing/2014/main" id="{604E2706-C510-43AD-B657-8EF01B428A61}"/>
              </a:ext>
            </a:extLst>
          </p:cNvPr>
          <p:cNvSpPr txBox="1"/>
          <p:nvPr/>
        </p:nvSpPr>
        <p:spPr>
          <a:xfrm>
            <a:off x="1193772" y="773261"/>
            <a:ext cx="4150760" cy="461665"/>
          </a:xfrm>
          <a:prstGeom prst="rect">
            <a:avLst/>
          </a:prstGeom>
          <a:noFill/>
        </p:spPr>
        <p:txBody>
          <a:bodyPr wrap="square" rtlCol="0">
            <a:spAutoFit/>
          </a:bodyPr>
          <a:lstStyle/>
          <a:p>
            <a:pPr marL="342900" indent="-342900">
              <a:buFont typeface="Wingdings" panose="05000000000000000000" pitchFamily="2" charset="2"/>
              <a:buChar char="u"/>
            </a:pPr>
            <a:r>
              <a:rPr lang="en-US" altLang="zh-CN" sz="2400" dirty="0"/>
              <a:t>SEY of NEG coating</a:t>
            </a:r>
            <a:endParaRPr lang="zh-CN" altLang="en-US" sz="2400" dirty="0"/>
          </a:p>
        </p:txBody>
      </p:sp>
      <p:sp>
        <p:nvSpPr>
          <p:cNvPr id="7" name="灯片编号占位符 2">
            <a:extLst>
              <a:ext uri="{FF2B5EF4-FFF2-40B4-BE49-F238E27FC236}">
                <a16:creationId xmlns:a16="http://schemas.microsoft.com/office/drawing/2014/main" id="{C8A722AE-E4F8-4C76-8D34-B5DB76DC7067}"/>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14</a:t>
            </a:fld>
            <a:endParaRPr lang="zh-CN" altLang="en-US" dirty="0"/>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AFCB423C-731A-4ED8-A93A-5BA62B1345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0504" r="31377" b="16482"/>
          <a:stretch/>
        </p:blipFill>
        <p:spPr>
          <a:xfrm>
            <a:off x="8513945" y="3205820"/>
            <a:ext cx="1902701" cy="3272757"/>
          </a:xfrm>
          <a:prstGeom prst="rect">
            <a:avLst/>
          </a:prstGeom>
          <a:ln>
            <a:noFill/>
          </a:ln>
          <a:effectLst>
            <a:outerShdw blurRad="190500" algn="tl" rotWithShape="0">
              <a:srgbClr val="000000">
                <a:alpha val="70000"/>
              </a:srgbClr>
            </a:outerShdw>
          </a:effectLst>
        </p:spPr>
      </p:pic>
      <p:pic>
        <p:nvPicPr>
          <p:cNvPr id="8" name="图片 7">
            <a:extLst>
              <a:ext uri="{FF2B5EF4-FFF2-40B4-BE49-F238E27FC236}">
                <a16:creationId xmlns:a16="http://schemas.microsoft.com/office/drawing/2014/main" id="{CDB917B7-D409-444C-A1F0-A207753E24C5}"/>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t="17670" r="3148" b="14952"/>
          <a:stretch/>
        </p:blipFill>
        <p:spPr>
          <a:xfrm>
            <a:off x="2137445" y="3208154"/>
            <a:ext cx="6275569" cy="3274377"/>
          </a:xfrm>
          <a:prstGeom prst="rect">
            <a:avLst/>
          </a:prstGeom>
          <a:ln>
            <a:noFill/>
          </a:ln>
          <a:effectLst>
            <a:outerShdw blurRad="190500" algn="tl" rotWithShape="0">
              <a:srgbClr val="000000">
                <a:alpha val="70000"/>
              </a:srgbClr>
            </a:outerShdw>
          </a:effectLst>
        </p:spPr>
      </p:pic>
      <p:sp>
        <p:nvSpPr>
          <p:cNvPr id="14" name="文本框 13">
            <a:extLst>
              <a:ext uri="{FF2B5EF4-FFF2-40B4-BE49-F238E27FC236}">
                <a16:creationId xmlns:a16="http://schemas.microsoft.com/office/drawing/2014/main" id="{0A99BDCC-BB82-4368-BEEB-63D2F850A588}"/>
              </a:ext>
            </a:extLst>
          </p:cNvPr>
          <p:cNvSpPr txBox="1"/>
          <p:nvPr/>
        </p:nvSpPr>
        <p:spPr>
          <a:xfrm>
            <a:off x="3630562" y="3216341"/>
            <a:ext cx="2274937"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altLang="zh-CN" sz="1400" b="1" dirty="0">
                <a:highlight>
                  <a:srgbClr val="FFFF00"/>
                </a:highlight>
              </a:rPr>
              <a:t>A</a:t>
            </a:r>
            <a:r>
              <a:rPr lang="zh-CN" altLang="en-US" sz="1400" b="1" dirty="0">
                <a:highlight>
                  <a:srgbClr val="FFFF00"/>
                </a:highlight>
              </a:rPr>
              <a:t>：</a:t>
            </a:r>
            <a:r>
              <a:rPr lang="en-US" altLang="zh-CN" sz="1400" b="1" dirty="0">
                <a:highlight>
                  <a:srgbClr val="FFFF00"/>
                </a:highlight>
              </a:rPr>
              <a:t>φ22 vacuum chamber</a:t>
            </a:r>
            <a:endParaRPr lang="zh-CN" altLang="en-US" sz="1400" b="1" dirty="0">
              <a:highlight>
                <a:srgbClr val="FFFF00"/>
              </a:highlight>
            </a:endParaRPr>
          </a:p>
        </p:txBody>
      </p:sp>
      <p:sp>
        <p:nvSpPr>
          <p:cNvPr id="15" name="文本框 14">
            <a:extLst>
              <a:ext uri="{FF2B5EF4-FFF2-40B4-BE49-F238E27FC236}">
                <a16:creationId xmlns:a16="http://schemas.microsoft.com/office/drawing/2014/main" id="{7C4B7483-9B79-497E-8F6F-9DF6BF64D294}"/>
              </a:ext>
            </a:extLst>
          </p:cNvPr>
          <p:cNvSpPr txBox="1"/>
          <p:nvPr/>
        </p:nvSpPr>
        <p:spPr>
          <a:xfrm>
            <a:off x="2198084" y="3894563"/>
            <a:ext cx="1932846"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altLang="zh-CN" sz="1400" b="1" dirty="0">
                <a:highlight>
                  <a:srgbClr val="FFFF00"/>
                </a:highlight>
              </a:rPr>
              <a:t>B</a:t>
            </a:r>
            <a:r>
              <a:rPr lang="zh-CN" altLang="en-US" sz="1400" b="1" dirty="0">
                <a:highlight>
                  <a:srgbClr val="FFFF00"/>
                </a:highlight>
              </a:rPr>
              <a:t>：</a:t>
            </a:r>
            <a:r>
              <a:rPr lang="en-US" altLang="zh-CN" sz="1400" b="1" dirty="0">
                <a:highlight>
                  <a:srgbClr val="FFFF00"/>
                </a:highlight>
              </a:rPr>
              <a:t>Antechamber </a:t>
            </a:r>
            <a:endParaRPr lang="zh-CN" altLang="en-US" sz="1400" b="1" dirty="0">
              <a:highlight>
                <a:srgbClr val="FFFF00"/>
              </a:highlight>
            </a:endParaRPr>
          </a:p>
        </p:txBody>
      </p:sp>
      <p:sp>
        <p:nvSpPr>
          <p:cNvPr id="16" name="箭头: 下 15">
            <a:extLst>
              <a:ext uri="{FF2B5EF4-FFF2-40B4-BE49-F238E27FC236}">
                <a16:creationId xmlns:a16="http://schemas.microsoft.com/office/drawing/2014/main" id="{13216CCD-E648-4B41-8357-BD9AE51D238A}"/>
              </a:ext>
            </a:extLst>
          </p:cNvPr>
          <p:cNvSpPr/>
          <p:nvPr/>
        </p:nvSpPr>
        <p:spPr>
          <a:xfrm>
            <a:off x="4513709" y="3585673"/>
            <a:ext cx="397939" cy="369332"/>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sz="1400"/>
          </a:p>
        </p:txBody>
      </p:sp>
      <p:sp>
        <p:nvSpPr>
          <p:cNvPr id="17" name="箭头: 下 16">
            <a:extLst>
              <a:ext uri="{FF2B5EF4-FFF2-40B4-BE49-F238E27FC236}">
                <a16:creationId xmlns:a16="http://schemas.microsoft.com/office/drawing/2014/main" id="{A670ADCB-619C-4C49-B541-8C16311E2A52}"/>
              </a:ext>
            </a:extLst>
          </p:cNvPr>
          <p:cNvSpPr/>
          <p:nvPr/>
        </p:nvSpPr>
        <p:spPr>
          <a:xfrm>
            <a:off x="3162611" y="4255505"/>
            <a:ext cx="397939" cy="369332"/>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sz="1400"/>
          </a:p>
        </p:txBody>
      </p:sp>
      <p:sp>
        <p:nvSpPr>
          <p:cNvPr id="18" name="文本框 17">
            <a:extLst>
              <a:ext uri="{FF2B5EF4-FFF2-40B4-BE49-F238E27FC236}">
                <a16:creationId xmlns:a16="http://schemas.microsoft.com/office/drawing/2014/main" id="{57514C26-5ED1-4072-8073-26706B6516BC}"/>
              </a:ext>
            </a:extLst>
          </p:cNvPr>
          <p:cNvSpPr txBox="1"/>
          <p:nvPr/>
        </p:nvSpPr>
        <p:spPr>
          <a:xfrm>
            <a:off x="5978564" y="3564152"/>
            <a:ext cx="2160240"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altLang="zh-CN" sz="1400" b="1" dirty="0">
                <a:highlight>
                  <a:srgbClr val="FFFF00"/>
                </a:highlight>
              </a:rPr>
              <a:t>Dust free room of NEG coating</a:t>
            </a:r>
            <a:endParaRPr lang="zh-CN" altLang="en-US" sz="1400" b="1" dirty="0">
              <a:highlight>
                <a:srgbClr val="FFFF00"/>
              </a:highlight>
            </a:endParaRPr>
          </a:p>
        </p:txBody>
      </p:sp>
      <p:sp>
        <p:nvSpPr>
          <p:cNvPr id="19" name="箭头: 下 18">
            <a:extLst>
              <a:ext uri="{FF2B5EF4-FFF2-40B4-BE49-F238E27FC236}">
                <a16:creationId xmlns:a16="http://schemas.microsoft.com/office/drawing/2014/main" id="{6B63D690-4618-49B8-B41E-78C905162F36}"/>
              </a:ext>
            </a:extLst>
          </p:cNvPr>
          <p:cNvSpPr/>
          <p:nvPr/>
        </p:nvSpPr>
        <p:spPr>
          <a:xfrm>
            <a:off x="6859715" y="4087372"/>
            <a:ext cx="397939" cy="369332"/>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sz="1400"/>
          </a:p>
        </p:txBody>
      </p:sp>
      <p:sp>
        <p:nvSpPr>
          <p:cNvPr id="21" name="矩形 20">
            <a:extLst>
              <a:ext uri="{FF2B5EF4-FFF2-40B4-BE49-F238E27FC236}">
                <a16:creationId xmlns:a16="http://schemas.microsoft.com/office/drawing/2014/main" id="{8F265A52-DBEB-46C2-B43F-D539C162C40A}"/>
              </a:ext>
            </a:extLst>
          </p:cNvPr>
          <p:cNvSpPr/>
          <p:nvPr/>
        </p:nvSpPr>
        <p:spPr>
          <a:xfrm>
            <a:off x="726824" y="1558903"/>
            <a:ext cx="10503480" cy="1323439"/>
          </a:xfrm>
          <a:prstGeom prst="rect">
            <a:avLst/>
          </a:prstGeom>
        </p:spPr>
        <p:txBody>
          <a:bodyPr wrap="square">
            <a:spAutoFit/>
          </a:bodyPr>
          <a:lstStyle/>
          <a:p>
            <a:pPr algn="just" defTabSz="685772">
              <a:spcAft>
                <a:spcPts val="900"/>
              </a:spcAft>
            </a:pPr>
            <a:r>
              <a:rPr lang="en-US" altLang="zh-CN" sz="1600" b="1" dirty="0">
                <a:solidFill>
                  <a:srgbClr val="0070C0"/>
                </a:solidFill>
                <a:latin typeface="等线" panose="020F0502020204030204"/>
                <a:ea typeface="等线" panose="02010600030101010101" pitchFamily="2" charset="-122"/>
              </a:rPr>
              <a:t>A setup of NEG coating which has ability to coat 4 meters long pipe has been built for vacuum pipes of HEPS at location of PAPS. And several test  vacuum pipes of 4 meters long,  φ22 mm of inner diameter have been coated, which shows that NEG film has good adhesion and thickness distribution. Theoretically, It is easier to be coated of CEPC vacuum pipe, because of the ratio of diameter to length is 56/6000 which is bigger then 22/4000.</a:t>
            </a:r>
          </a:p>
        </p:txBody>
      </p:sp>
      <p:sp>
        <p:nvSpPr>
          <p:cNvPr id="22" name="标题 1">
            <a:extLst>
              <a:ext uri="{FF2B5EF4-FFF2-40B4-BE49-F238E27FC236}">
                <a16:creationId xmlns:a16="http://schemas.microsoft.com/office/drawing/2014/main" id="{3CD34D22-EDF9-46E1-96E1-4069C208AD0F}"/>
              </a:ext>
            </a:extLst>
          </p:cNvPr>
          <p:cNvSpPr txBox="1">
            <a:spLocks/>
          </p:cNvSpPr>
          <p:nvPr/>
        </p:nvSpPr>
        <p:spPr>
          <a:xfrm>
            <a:off x="1162051" y="161125"/>
            <a:ext cx="8390334" cy="49464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685772"/>
            <a:r>
              <a:rPr lang="en-US" altLang="zh-CN" sz="3200" b="1" kern="0" dirty="0">
                <a:latin typeface="Arial" panose="020B0604020202020204" pitchFamily="34" charset="0"/>
                <a:ea typeface="等线" panose="02010600030101010101" pitchFamily="2" charset="-122"/>
                <a:cs typeface="Arial" panose="020B0604020202020204" pitchFamily="34" charset="0"/>
              </a:rPr>
              <a:t>NEG coating facility synergy of HEPS</a:t>
            </a:r>
            <a:endParaRPr lang="zh-CN" altLang="en-US" sz="3200" b="1" kern="0" dirty="0">
              <a:latin typeface="Arial" panose="020B0604020202020204" pitchFamily="34" charset="0"/>
              <a:ea typeface="等线" panose="02010600030101010101" pitchFamily="2" charset="-122"/>
              <a:cs typeface="Arial" panose="020B0604020202020204" pitchFamily="34" charset="0"/>
            </a:endParaRPr>
          </a:p>
        </p:txBody>
      </p:sp>
      <p:sp>
        <p:nvSpPr>
          <p:cNvPr id="23" name="矩形 22">
            <a:extLst>
              <a:ext uri="{FF2B5EF4-FFF2-40B4-BE49-F238E27FC236}">
                <a16:creationId xmlns:a16="http://schemas.microsoft.com/office/drawing/2014/main" id="{B157D778-A073-480E-AA30-0C252513889F}"/>
              </a:ext>
            </a:extLst>
          </p:cNvPr>
          <p:cNvSpPr/>
          <p:nvPr/>
        </p:nvSpPr>
        <p:spPr>
          <a:xfrm>
            <a:off x="877958" y="1048195"/>
            <a:ext cx="4875167" cy="424732"/>
          </a:xfrm>
          <a:prstGeom prst="rect">
            <a:avLst/>
          </a:prstGeom>
        </p:spPr>
        <p:txBody>
          <a:bodyPr wrap="square">
            <a:spAutoFit/>
          </a:bodyPr>
          <a:lstStyle/>
          <a:p>
            <a:pPr marL="342900" indent="-342900" defTabSz="685772">
              <a:buFont typeface="Wingdings" panose="05000000000000000000" pitchFamily="2" charset="2"/>
              <a:buChar char="p"/>
            </a:pPr>
            <a:r>
              <a:rPr lang="en-US" altLang="zh-CN" sz="2160" b="1" dirty="0">
                <a:solidFill>
                  <a:prstClr val="black"/>
                </a:solidFill>
                <a:latin typeface="微软雅黑" panose="020B0503020204020204" pitchFamily="34" charset="-122"/>
                <a:ea typeface="等线" panose="02010600030101010101" pitchFamily="2" charset="-122"/>
              </a:rPr>
              <a:t>NEG coating of vacuum pipe</a:t>
            </a:r>
            <a:endParaRPr lang="zh-CN" altLang="en-US" sz="2160" b="1" dirty="0">
              <a:solidFill>
                <a:prstClr val="black"/>
              </a:solidFill>
              <a:latin typeface="等线" panose="020F0502020204030204"/>
              <a:ea typeface="等线" panose="02010600030101010101" pitchFamily="2" charset="-122"/>
            </a:endParaRPr>
          </a:p>
        </p:txBody>
      </p:sp>
      <p:pic>
        <p:nvPicPr>
          <p:cNvPr id="24" name="Picture 2" descr="C:\Users\Administrator\Desktop\11112.png">
            <a:extLst>
              <a:ext uri="{FF2B5EF4-FFF2-40B4-BE49-F238E27FC236}">
                <a16:creationId xmlns:a16="http://schemas.microsoft.com/office/drawing/2014/main" id="{5A9FFED4-3081-464D-B913-C8618CACC80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20" name="灯片编号占位符 2">
            <a:extLst>
              <a:ext uri="{FF2B5EF4-FFF2-40B4-BE49-F238E27FC236}">
                <a16:creationId xmlns:a16="http://schemas.microsoft.com/office/drawing/2014/main" id="{52D81357-CF5C-4655-B8FE-D585C733EDB5}"/>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15</a:t>
            </a:fld>
            <a:endParaRPr lang="zh-CN" altLang="en-US" dirty="0"/>
          </a:p>
        </p:txBody>
      </p:sp>
    </p:spTree>
    <p:extLst>
      <p:ext uri="{BB962C8B-B14F-4D97-AF65-F5344CB8AC3E}">
        <p14:creationId xmlns:p14="http://schemas.microsoft.com/office/powerpoint/2010/main" val="3158633273"/>
      </p:ext>
    </p:extLst>
  </p:cSld>
  <p:clrMapOvr>
    <a:masterClrMapping/>
  </p:clrMapOvr>
  <mc:AlternateContent xmlns:mc="http://schemas.openxmlformats.org/markup-compatibility/2006" xmlns:p14="http://schemas.microsoft.com/office/powerpoint/2010/main">
    <mc:Choice Requires="p14">
      <p:transition spd="slow" p14:dur="2000" advTm="16489"/>
    </mc:Choice>
    <mc:Fallback xmlns="">
      <p:transition spd="slow" advTm="1648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内容占位符 4">
            <a:extLst>
              <a:ext uri="{FF2B5EF4-FFF2-40B4-BE49-F238E27FC236}">
                <a16:creationId xmlns:a16="http://schemas.microsoft.com/office/drawing/2014/main" id="{12DD5BD0-CB29-4E36-879B-4909EAC5F1F4}"/>
              </a:ext>
            </a:extLst>
          </p:cNvPr>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702884" y="1644062"/>
            <a:ext cx="4968348" cy="2295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矩形 12">
            <a:extLst>
              <a:ext uri="{FF2B5EF4-FFF2-40B4-BE49-F238E27FC236}">
                <a16:creationId xmlns:a16="http://schemas.microsoft.com/office/drawing/2014/main" id="{18400F61-0BD7-4362-B7ED-F69E3BEE7B18}"/>
              </a:ext>
            </a:extLst>
          </p:cNvPr>
          <p:cNvSpPr/>
          <p:nvPr/>
        </p:nvSpPr>
        <p:spPr>
          <a:xfrm>
            <a:off x="2279576" y="1864227"/>
            <a:ext cx="1872208" cy="5497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Assembling</a:t>
            </a:r>
            <a:endParaRPr lang="zh-CN" altLang="en-US" dirty="0"/>
          </a:p>
        </p:txBody>
      </p:sp>
      <p:pic>
        <p:nvPicPr>
          <p:cNvPr id="19" name="图片 18">
            <a:extLst>
              <a:ext uri="{FF2B5EF4-FFF2-40B4-BE49-F238E27FC236}">
                <a16:creationId xmlns:a16="http://schemas.microsoft.com/office/drawing/2014/main" id="{9C33E1CC-EEF1-444E-86F1-8DC31D771B2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6399" b="32150"/>
          <a:stretch/>
        </p:blipFill>
        <p:spPr>
          <a:xfrm>
            <a:off x="649968" y="4197934"/>
            <a:ext cx="6068105" cy="23415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文本框 11">
            <a:extLst>
              <a:ext uri="{FF2B5EF4-FFF2-40B4-BE49-F238E27FC236}">
                <a16:creationId xmlns:a16="http://schemas.microsoft.com/office/drawing/2014/main" id="{DAED8083-7B23-4400-9E2A-70FE2ED7B5B5}"/>
              </a:ext>
            </a:extLst>
          </p:cNvPr>
          <p:cNvSpPr txBox="1"/>
          <p:nvPr/>
        </p:nvSpPr>
        <p:spPr>
          <a:xfrm>
            <a:off x="446561" y="1145431"/>
            <a:ext cx="5944713" cy="369332"/>
          </a:xfrm>
          <a:prstGeom prst="rect">
            <a:avLst/>
          </a:prstGeom>
          <a:noFill/>
        </p:spPr>
        <p:txBody>
          <a:bodyPr wrap="square">
            <a:spAutoFit/>
          </a:bodyPr>
          <a:lstStyle/>
          <a:p>
            <a:pPr marL="285750" indent="-285750">
              <a:buFont typeface="Wingdings" panose="05000000000000000000" pitchFamily="2" charset="2"/>
              <a:buChar char="u"/>
            </a:pPr>
            <a:r>
              <a:rPr lang="en-GB" altLang="zh-CN" b="1" dirty="0">
                <a:latin typeface="微软雅黑" panose="020B0503020204020204" pitchFamily="34" charset="-122"/>
                <a:ea typeface="微软雅黑" panose="020B0503020204020204" pitchFamily="34" charset="-122"/>
              </a:rPr>
              <a:t>Quantity  Production </a:t>
            </a:r>
            <a:r>
              <a:rPr lang="en-US" altLang="zh-CN" b="1" dirty="0">
                <a:latin typeface="微软雅黑" panose="020B0503020204020204" pitchFamily="34" charset="-122"/>
                <a:ea typeface="微软雅黑" panose="020B0503020204020204" pitchFamily="34" charset="-122"/>
              </a:rPr>
              <a:t>Control </a:t>
            </a:r>
            <a:r>
              <a:rPr lang="en-GB" altLang="zh-CN" b="1" dirty="0">
                <a:latin typeface="微软雅黑" panose="020B0503020204020204" pitchFamily="34" charset="-122"/>
                <a:ea typeface="微软雅黑" panose="020B0503020204020204" pitchFamily="34" charset="-122"/>
              </a:rPr>
              <a:t>of NEG coating </a:t>
            </a:r>
          </a:p>
        </p:txBody>
      </p:sp>
      <p:pic>
        <p:nvPicPr>
          <p:cNvPr id="14" name="图片 13">
            <a:extLst>
              <a:ext uri="{FF2B5EF4-FFF2-40B4-BE49-F238E27FC236}">
                <a16:creationId xmlns:a16="http://schemas.microsoft.com/office/drawing/2014/main" id="{BF740080-B0BB-4F5B-9DF6-ADFA7F268FD9}"/>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7101089" y="2544763"/>
            <a:ext cx="2591693" cy="1923246"/>
          </a:xfrm>
          <a:prstGeom prst="rect">
            <a:avLst/>
          </a:prstGeom>
          <a:noFill/>
          <a:ln>
            <a:noFill/>
          </a:ln>
        </p:spPr>
      </p:pic>
      <p:pic>
        <p:nvPicPr>
          <p:cNvPr id="15" name="图片 14">
            <a:extLst>
              <a:ext uri="{FF2B5EF4-FFF2-40B4-BE49-F238E27FC236}">
                <a16:creationId xmlns:a16="http://schemas.microsoft.com/office/drawing/2014/main" id="{9DF04807-A977-4793-86BD-517A557AAE94}"/>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9223465" y="2544763"/>
            <a:ext cx="2591693" cy="1923246"/>
          </a:xfrm>
          <a:prstGeom prst="rect">
            <a:avLst/>
          </a:prstGeom>
        </p:spPr>
      </p:pic>
      <p:sp>
        <p:nvSpPr>
          <p:cNvPr id="10" name="文本框 9">
            <a:extLst>
              <a:ext uri="{FF2B5EF4-FFF2-40B4-BE49-F238E27FC236}">
                <a16:creationId xmlns:a16="http://schemas.microsoft.com/office/drawing/2014/main" id="{F69544E2-B9D4-46A9-B3D3-66AB8F62AC0F}"/>
              </a:ext>
            </a:extLst>
          </p:cNvPr>
          <p:cNvSpPr txBox="1"/>
          <p:nvPr/>
        </p:nvSpPr>
        <p:spPr>
          <a:xfrm>
            <a:off x="8434856" y="4040515"/>
            <a:ext cx="2116388" cy="369332"/>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altLang="zh-CN" dirty="0"/>
              <a:t>Defect of NEG film</a:t>
            </a:r>
            <a:endParaRPr lang="zh-CN" altLang="en-US" dirty="0"/>
          </a:p>
        </p:txBody>
      </p:sp>
      <p:grpSp>
        <p:nvGrpSpPr>
          <p:cNvPr id="26" name="组合 25">
            <a:extLst>
              <a:ext uri="{FF2B5EF4-FFF2-40B4-BE49-F238E27FC236}">
                <a16:creationId xmlns:a16="http://schemas.microsoft.com/office/drawing/2014/main" id="{F4663C0C-A73C-4F46-B506-3CB4A816E053}"/>
              </a:ext>
            </a:extLst>
          </p:cNvPr>
          <p:cNvGrpSpPr/>
          <p:nvPr/>
        </p:nvGrpSpPr>
        <p:grpSpPr>
          <a:xfrm>
            <a:off x="8915335" y="3089086"/>
            <a:ext cx="616260" cy="575993"/>
            <a:chOff x="8987996" y="2245131"/>
            <a:chExt cx="616260" cy="575993"/>
          </a:xfrm>
        </p:grpSpPr>
        <p:cxnSp>
          <p:nvCxnSpPr>
            <p:cNvPr id="16" name="直接连接符 15">
              <a:extLst>
                <a:ext uri="{FF2B5EF4-FFF2-40B4-BE49-F238E27FC236}">
                  <a16:creationId xmlns:a16="http://schemas.microsoft.com/office/drawing/2014/main" id="{66C9A57F-B0D5-477A-8FF4-C218D3099FA8}"/>
                </a:ext>
              </a:extLst>
            </p:cNvPr>
            <p:cNvCxnSpPr>
              <a:cxnSpLocks/>
            </p:cNvCxnSpPr>
            <p:nvPr/>
          </p:nvCxnSpPr>
          <p:spPr>
            <a:xfrm>
              <a:off x="8987996" y="2260910"/>
              <a:ext cx="616260" cy="544433"/>
            </a:xfrm>
            <a:prstGeom prst="line">
              <a:avLst/>
            </a:prstGeom>
            <a:ln w="76200"/>
          </p:spPr>
          <p:style>
            <a:lnRef idx="1">
              <a:schemeClr val="accent2"/>
            </a:lnRef>
            <a:fillRef idx="0">
              <a:schemeClr val="accent2"/>
            </a:fillRef>
            <a:effectRef idx="0">
              <a:schemeClr val="accent2"/>
            </a:effectRef>
            <a:fontRef idx="minor">
              <a:schemeClr val="tx1"/>
            </a:fontRef>
          </p:style>
        </p:cxnSp>
        <p:cxnSp>
          <p:nvCxnSpPr>
            <p:cNvPr id="20" name="直接连接符 19">
              <a:extLst>
                <a:ext uri="{FF2B5EF4-FFF2-40B4-BE49-F238E27FC236}">
                  <a16:creationId xmlns:a16="http://schemas.microsoft.com/office/drawing/2014/main" id="{FD39638D-F3A4-4B7E-9B8D-6A44588B0034}"/>
                </a:ext>
              </a:extLst>
            </p:cNvPr>
            <p:cNvCxnSpPr>
              <a:cxnSpLocks/>
            </p:cNvCxnSpPr>
            <p:nvPr/>
          </p:nvCxnSpPr>
          <p:spPr>
            <a:xfrm flipV="1">
              <a:off x="9039906" y="2245131"/>
              <a:ext cx="512440" cy="575993"/>
            </a:xfrm>
            <a:prstGeom prst="line">
              <a:avLst/>
            </a:prstGeom>
            <a:ln w="76200"/>
          </p:spPr>
          <p:style>
            <a:lnRef idx="1">
              <a:schemeClr val="accent2"/>
            </a:lnRef>
            <a:fillRef idx="0">
              <a:schemeClr val="accent2"/>
            </a:fillRef>
            <a:effectRef idx="0">
              <a:schemeClr val="accent2"/>
            </a:effectRef>
            <a:fontRef idx="minor">
              <a:schemeClr val="tx1"/>
            </a:fontRef>
          </p:style>
        </p:cxnSp>
      </p:grpSp>
      <p:pic>
        <p:nvPicPr>
          <p:cNvPr id="23" name="图片 22">
            <a:extLst>
              <a:ext uri="{FF2B5EF4-FFF2-40B4-BE49-F238E27FC236}">
                <a16:creationId xmlns:a16="http://schemas.microsoft.com/office/drawing/2014/main" id="{05BABD9C-EC05-485D-AEA7-776AA025A26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01088" y="4550758"/>
            <a:ext cx="2610036" cy="1957527"/>
          </a:xfrm>
          <a:prstGeom prst="rect">
            <a:avLst/>
          </a:prstGeom>
        </p:spPr>
      </p:pic>
      <p:pic>
        <p:nvPicPr>
          <p:cNvPr id="25" name="图片 24">
            <a:extLst>
              <a:ext uri="{FF2B5EF4-FFF2-40B4-BE49-F238E27FC236}">
                <a16:creationId xmlns:a16="http://schemas.microsoft.com/office/drawing/2014/main" id="{28743FAF-54F7-4F58-A471-69225DE239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05122" y="4545854"/>
            <a:ext cx="2610036" cy="1957527"/>
          </a:xfrm>
          <a:prstGeom prst="rect">
            <a:avLst/>
          </a:prstGeom>
        </p:spPr>
      </p:pic>
      <p:cxnSp>
        <p:nvCxnSpPr>
          <p:cNvPr id="29" name="直接连接符 28">
            <a:extLst>
              <a:ext uri="{FF2B5EF4-FFF2-40B4-BE49-F238E27FC236}">
                <a16:creationId xmlns:a16="http://schemas.microsoft.com/office/drawing/2014/main" id="{2601F118-26AC-4A3C-9406-828BC141FBB9}"/>
              </a:ext>
            </a:extLst>
          </p:cNvPr>
          <p:cNvCxnSpPr>
            <a:cxnSpLocks/>
          </p:cNvCxnSpPr>
          <p:nvPr/>
        </p:nvCxnSpPr>
        <p:spPr>
          <a:xfrm>
            <a:off x="8915334" y="5489213"/>
            <a:ext cx="273534" cy="197722"/>
          </a:xfrm>
          <a:prstGeom prst="line">
            <a:avLst/>
          </a:prstGeom>
          <a:ln w="76200">
            <a:solidFill>
              <a:srgbClr val="009644"/>
            </a:solidFill>
          </a:ln>
        </p:spPr>
        <p:style>
          <a:lnRef idx="1">
            <a:schemeClr val="accent3"/>
          </a:lnRef>
          <a:fillRef idx="0">
            <a:schemeClr val="accent3"/>
          </a:fillRef>
          <a:effectRef idx="0">
            <a:schemeClr val="accent3"/>
          </a:effectRef>
          <a:fontRef idx="minor">
            <a:schemeClr val="tx1"/>
          </a:fontRef>
        </p:style>
      </p:cxnSp>
      <p:cxnSp>
        <p:nvCxnSpPr>
          <p:cNvPr id="31" name="直接连接符 30">
            <a:extLst>
              <a:ext uri="{FF2B5EF4-FFF2-40B4-BE49-F238E27FC236}">
                <a16:creationId xmlns:a16="http://schemas.microsoft.com/office/drawing/2014/main" id="{E091580B-3A82-42E8-97C4-623859716F9B}"/>
              </a:ext>
            </a:extLst>
          </p:cNvPr>
          <p:cNvCxnSpPr>
            <a:cxnSpLocks/>
          </p:cNvCxnSpPr>
          <p:nvPr/>
        </p:nvCxnSpPr>
        <p:spPr>
          <a:xfrm flipH="1">
            <a:off x="9172614" y="5011044"/>
            <a:ext cx="640873" cy="675891"/>
          </a:xfrm>
          <a:prstGeom prst="line">
            <a:avLst/>
          </a:prstGeom>
          <a:ln w="76200">
            <a:solidFill>
              <a:srgbClr val="009644"/>
            </a:solidFill>
          </a:ln>
        </p:spPr>
        <p:style>
          <a:lnRef idx="1">
            <a:schemeClr val="accent3"/>
          </a:lnRef>
          <a:fillRef idx="0">
            <a:schemeClr val="accent3"/>
          </a:fillRef>
          <a:effectRef idx="0">
            <a:schemeClr val="accent3"/>
          </a:effectRef>
          <a:fontRef idx="minor">
            <a:schemeClr val="tx1"/>
          </a:fontRef>
        </p:style>
      </p:cxnSp>
      <p:sp>
        <p:nvSpPr>
          <p:cNvPr id="34" name="文本框 33">
            <a:extLst>
              <a:ext uri="{FF2B5EF4-FFF2-40B4-BE49-F238E27FC236}">
                <a16:creationId xmlns:a16="http://schemas.microsoft.com/office/drawing/2014/main" id="{902DE53B-EFBF-4968-9C17-E5FA8243A87C}"/>
              </a:ext>
            </a:extLst>
          </p:cNvPr>
          <p:cNvSpPr txBox="1"/>
          <p:nvPr/>
        </p:nvSpPr>
        <p:spPr>
          <a:xfrm>
            <a:off x="8647083" y="5824055"/>
            <a:ext cx="1769021" cy="369332"/>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altLang="zh-CN" dirty="0"/>
              <a:t>Defect-free</a:t>
            </a:r>
            <a:endParaRPr lang="zh-CN" altLang="en-US" dirty="0"/>
          </a:p>
        </p:txBody>
      </p:sp>
      <p:sp>
        <p:nvSpPr>
          <p:cNvPr id="35" name="文本框 34">
            <a:extLst>
              <a:ext uri="{FF2B5EF4-FFF2-40B4-BE49-F238E27FC236}">
                <a16:creationId xmlns:a16="http://schemas.microsoft.com/office/drawing/2014/main" id="{837EF3D8-EDDD-4C16-9D9D-B3A8EA915901}"/>
              </a:ext>
            </a:extLst>
          </p:cNvPr>
          <p:cNvSpPr txBox="1"/>
          <p:nvPr/>
        </p:nvSpPr>
        <p:spPr>
          <a:xfrm>
            <a:off x="6966294" y="1148252"/>
            <a:ext cx="4848864"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lgn="just">
              <a:buFont typeface="Wingdings" panose="05000000000000000000" pitchFamily="2" charset="2"/>
              <a:buChar char="ü"/>
            </a:pPr>
            <a:r>
              <a:rPr lang="en-US" altLang="zh-CN" b="0" i="0" dirty="0">
                <a:solidFill>
                  <a:srgbClr val="4A90E2"/>
                </a:solidFill>
                <a:effectLst/>
                <a:latin typeface="Arial" panose="020B0604020202020204" pitchFamily="34" charset="0"/>
              </a:rPr>
              <a:t>Develop strict and standardized vacuum chamber assembly process to reduce pollutants and particles entering into NEG film during installation </a:t>
            </a:r>
            <a:endParaRPr lang="zh-CN" altLang="en-US" b="1" dirty="0">
              <a:latin typeface="微软雅黑" panose="020B0503020204020204" pitchFamily="34" charset="-122"/>
              <a:ea typeface="微软雅黑" panose="020B0503020204020204" pitchFamily="34" charset="-122"/>
            </a:endParaRPr>
          </a:p>
        </p:txBody>
      </p:sp>
      <p:sp>
        <p:nvSpPr>
          <p:cNvPr id="36" name="文本框 35">
            <a:extLst>
              <a:ext uri="{FF2B5EF4-FFF2-40B4-BE49-F238E27FC236}">
                <a16:creationId xmlns:a16="http://schemas.microsoft.com/office/drawing/2014/main" id="{AEDF4EFC-5702-44CC-B02E-C44A91B52536}"/>
              </a:ext>
            </a:extLst>
          </p:cNvPr>
          <p:cNvSpPr txBox="1"/>
          <p:nvPr/>
        </p:nvSpPr>
        <p:spPr>
          <a:xfrm>
            <a:off x="7101088" y="2544763"/>
            <a:ext cx="692520"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altLang="zh-CN" dirty="0"/>
              <a:t>Air</a:t>
            </a:r>
            <a:endParaRPr lang="zh-CN" altLang="en-US" dirty="0"/>
          </a:p>
        </p:txBody>
      </p:sp>
      <p:sp>
        <p:nvSpPr>
          <p:cNvPr id="37" name="文本框 36">
            <a:extLst>
              <a:ext uri="{FF2B5EF4-FFF2-40B4-BE49-F238E27FC236}">
                <a16:creationId xmlns:a16="http://schemas.microsoft.com/office/drawing/2014/main" id="{0F11ECFD-FEAA-4CB6-87D1-6E3B31BD873F}"/>
              </a:ext>
            </a:extLst>
          </p:cNvPr>
          <p:cNvSpPr txBox="1"/>
          <p:nvPr/>
        </p:nvSpPr>
        <p:spPr>
          <a:xfrm>
            <a:off x="7101088" y="4554824"/>
            <a:ext cx="1147562"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altLang="zh-CN" dirty="0"/>
              <a:t>Dust free</a:t>
            </a:r>
            <a:endParaRPr lang="zh-CN" altLang="en-US" dirty="0"/>
          </a:p>
        </p:txBody>
      </p:sp>
      <p:sp>
        <p:nvSpPr>
          <p:cNvPr id="27" name="标题 1">
            <a:extLst>
              <a:ext uri="{FF2B5EF4-FFF2-40B4-BE49-F238E27FC236}">
                <a16:creationId xmlns:a16="http://schemas.microsoft.com/office/drawing/2014/main" id="{3FC9716F-48FB-4084-A4AF-B672D8ADBCB3}"/>
              </a:ext>
            </a:extLst>
          </p:cNvPr>
          <p:cNvSpPr txBox="1">
            <a:spLocks/>
          </p:cNvSpPr>
          <p:nvPr/>
        </p:nvSpPr>
        <p:spPr>
          <a:xfrm>
            <a:off x="1162050" y="161125"/>
            <a:ext cx="8896349" cy="49464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685772"/>
            <a:r>
              <a:rPr lang="en-US" altLang="zh-CN" sz="3200" b="1" kern="0" dirty="0">
                <a:latin typeface="Arial" panose="020B0604020202020204" pitchFamily="34" charset="0"/>
                <a:ea typeface="等线" panose="02010600030101010101" pitchFamily="2" charset="-122"/>
                <a:cs typeface="Arial" panose="020B0604020202020204" pitchFamily="34" charset="0"/>
              </a:rPr>
              <a:t>NEG coating facility synergy of HEPS</a:t>
            </a:r>
            <a:endParaRPr lang="zh-CN" altLang="en-US" sz="3200" b="1" kern="0" dirty="0">
              <a:latin typeface="Arial" panose="020B0604020202020204" pitchFamily="34" charset="0"/>
              <a:ea typeface="等线" panose="02010600030101010101" pitchFamily="2" charset="-122"/>
              <a:cs typeface="Arial" panose="020B0604020202020204" pitchFamily="34" charset="0"/>
            </a:endParaRPr>
          </a:p>
        </p:txBody>
      </p:sp>
      <p:pic>
        <p:nvPicPr>
          <p:cNvPr id="28" name="Picture 2" descr="C:\Users\Administrator\Desktop\11112.png">
            <a:extLst>
              <a:ext uri="{FF2B5EF4-FFF2-40B4-BE49-F238E27FC236}">
                <a16:creationId xmlns:a16="http://schemas.microsoft.com/office/drawing/2014/main" id="{04222B7D-ED12-4D4C-95D3-DE2918C241F6}"/>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32" name="文本框 31">
            <a:extLst>
              <a:ext uri="{FF2B5EF4-FFF2-40B4-BE49-F238E27FC236}">
                <a16:creationId xmlns:a16="http://schemas.microsoft.com/office/drawing/2014/main" id="{4F1EB528-8C9B-4327-84FA-B66286E4D2FA}"/>
              </a:ext>
            </a:extLst>
          </p:cNvPr>
          <p:cNvSpPr txBox="1"/>
          <p:nvPr/>
        </p:nvSpPr>
        <p:spPr>
          <a:xfrm>
            <a:off x="1739363" y="4225181"/>
            <a:ext cx="3239349"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en-GB" altLang="zh-CN" dirty="0"/>
              <a:t>Parallel </a:t>
            </a:r>
            <a:r>
              <a:rPr lang="en-US" altLang="zh-CN" dirty="0"/>
              <a:t>&amp; </a:t>
            </a:r>
            <a:r>
              <a:rPr lang="en-GB" altLang="zh-CN" dirty="0"/>
              <a:t>Series connection</a:t>
            </a:r>
            <a:endParaRPr lang="zh-CN" altLang="en-US" dirty="0"/>
          </a:p>
        </p:txBody>
      </p:sp>
      <p:sp>
        <p:nvSpPr>
          <p:cNvPr id="24" name="灯片编号占位符 2">
            <a:extLst>
              <a:ext uri="{FF2B5EF4-FFF2-40B4-BE49-F238E27FC236}">
                <a16:creationId xmlns:a16="http://schemas.microsoft.com/office/drawing/2014/main" id="{D2CA8FFE-7A23-472F-B33C-2B1EF4DF12BF}"/>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16</a:t>
            </a:fld>
            <a:endParaRPr lang="zh-CN" altLang="en-US" dirty="0"/>
          </a:p>
        </p:txBody>
      </p:sp>
    </p:spTree>
    <p:extLst>
      <p:ext uri="{BB962C8B-B14F-4D97-AF65-F5344CB8AC3E}">
        <p14:creationId xmlns:p14="http://schemas.microsoft.com/office/powerpoint/2010/main" val="48661458"/>
      </p:ext>
    </p:extLst>
  </p:cSld>
  <p:clrMapOvr>
    <a:masterClrMapping/>
  </p:clrMapOvr>
  <mc:AlternateContent xmlns:mc="http://schemas.openxmlformats.org/markup-compatibility/2006" xmlns:p14="http://schemas.microsoft.com/office/powerpoint/2010/main">
    <mc:Choice Requires="p14">
      <p:transition spd="slow" p14:dur="2000" advTm="19745"/>
    </mc:Choice>
    <mc:Fallback xmlns="">
      <p:transition spd="slow" advTm="1974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标题 1"/>
          <p:cNvSpPr txBox="1">
            <a:spLocks/>
          </p:cNvSpPr>
          <p:nvPr/>
        </p:nvSpPr>
        <p:spPr>
          <a:xfrm>
            <a:off x="1775520" y="208768"/>
            <a:ext cx="7851588" cy="49464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685772"/>
            <a:r>
              <a:rPr lang="en-US" altLang="zh-CN" sz="3200" b="1" kern="0" dirty="0">
                <a:latin typeface="Arial" panose="020B0604020202020204" pitchFamily="34" charset="0"/>
                <a:ea typeface="等线" panose="02010600030101010101" pitchFamily="2" charset="-122"/>
                <a:cs typeface="Arial" panose="020B0604020202020204" pitchFamily="34" charset="0"/>
              </a:rPr>
              <a:t>NEG coating facility @ </a:t>
            </a:r>
            <a:r>
              <a:rPr lang="en-US" altLang="zh-CN" sz="3200" b="1" dirty="0">
                <a:latin typeface="Arial" panose="020B0604020202020204" pitchFamily="34" charset="0"/>
                <a:ea typeface="等线" panose="02010600030101010101" pitchFamily="2" charset="-122"/>
                <a:cs typeface="Arial" panose="020B0604020202020204" pitchFamily="34" charset="0"/>
              </a:rPr>
              <a:t>Dongguan</a:t>
            </a:r>
            <a:endParaRPr lang="en-US" altLang="zh-CN" sz="3200" b="1" kern="0" dirty="0">
              <a:latin typeface="Arial" panose="020B0604020202020204" pitchFamily="34" charset="0"/>
              <a:ea typeface="等线" panose="02010600030101010101" pitchFamily="2" charset="-122"/>
              <a:cs typeface="Arial" panose="020B0604020202020204" pitchFamily="34" charset="0"/>
            </a:endParaRPr>
          </a:p>
        </p:txBody>
      </p:sp>
      <p:pic>
        <p:nvPicPr>
          <p:cNvPr id="23" name="Picture 2" descr="C:\Users\Administrator\Desktop\111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pic>
        <p:nvPicPr>
          <p:cNvPr id="4" name="图片 3"/>
          <p:cNvPicPr>
            <a:picLocks noChangeAspect="1"/>
          </p:cNvPicPr>
          <p:nvPr/>
        </p:nvPicPr>
        <p:blipFill rotWithShape="1">
          <a:blip r:embed="rId4" cstate="print">
            <a:extLst>
              <a:ext uri="{28A0092B-C50C-407E-A947-70E740481C1C}">
                <a14:useLocalDpi xmlns:a14="http://schemas.microsoft.com/office/drawing/2010/main" val="0"/>
              </a:ext>
            </a:extLst>
          </a:blip>
          <a:srcRect l="20160" t="6300" r="18101" b="4242"/>
          <a:stretch/>
        </p:blipFill>
        <p:spPr>
          <a:xfrm>
            <a:off x="2016367" y="2451806"/>
            <a:ext cx="2917108" cy="4226829"/>
          </a:xfrm>
          <a:prstGeom prst="rect">
            <a:avLst/>
          </a:prstGeom>
        </p:spPr>
      </p:pic>
      <p:sp>
        <p:nvSpPr>
          <p:cNvPr id="5" name="矩形 4"/>
          <p:cNvSpPr/>
          <p:nvPr/>
        </p:nvSpPr>
        <p:spPr>
          <a:xfrm>
            <a:off x="1214182" y="954725"/>
            <a:ext cx="7467837" cy="1421928"/>
          </a:xfrm>
          <a:prstGeom prst="rect">
            <a:avLst/>
          </a:prstGeom>
        </p:spPr>
        <p:txBody>
          <a:bodyPr wrap="square">
            <a:spAutoFit/>
          </a:bodyPr>
          <a:lstStyle/>
          <a:p>
            <a:pPr marL="342900" indent="-342900" algn="just" defTabSz="685772">
              <a:spcAft>
                <a:spcPts val="900"/>
              </a:spcAft>
              <a:buFont typeface="Wingdings" panose="05000000000000000000" pitchFamily="2" charset="2"/>
              <a:buChar char="p"/>
            </a:pPr>
            <a:r>
              <a:rPr lang="en-US" altLang="zh-CN" sz="2160" b="1" dirty="0">
                <a:solidFill>
                  <a:srgbClr val="0070C0"/>
                </a:solidFill>
                <a:latin typeface="等线" panose="020F0502020204030204"/>
                <a:ea typeface="等线" panose="02010600030101010101" pitchFamily="2" charset="-122"/>
              </a:rPr>
              <a:t>A setup of NEG coating which has ability to coat 6 meters long pipe by moves solenoid is being built for vacuum pipes at location of Dongguan of Guangdong province. </a:t>
            </a:r>
          </a:p>
        </p:txBody>
      </p:sp>
      <p:pic>
        <p:nvPicPr>
          <p:cNvPr id="7" name="图片 6">
            <a:extLst>
              <a:ext uri="{FF2B5EF4-FFF2-40B4-BE49-F238E27FC236}">
                <a16:creationId xmlns:a16="http://schemas.microsoft.com/office/drawing/2014/main" id="{5D89CCDD-67D9-4625-8943-E2234251E7E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677675" y="3129539"/>
            <a:ext cx="4012567" cy="3009425"/>
          </a:xfrm>
          <a:prstGeom prst="rect">
            <a:avLst/>
          </a:prstGeom>
        </p:spPr>
      </p:pic>
      <p:grpSp>
        <p:nvGrpSpPr>
          <p:cNvPr id="8" name="组合 7">
            <a:extLst>
              <a:ext uri="{FF2B5EF4-FFF2-40B4-BE49-F238E27FC236}">
                <a16:creationId xmlns:a16="http://schemas.microsoft.com/office/drawing/2014/main" id="{07E782B9-1851-46BE-ADA6-8E11A421D020}"/>
              </a:ext>
            </a:extLst>
          </p:cNvPr>
          <p:cNvGrpSpPr/>
          <p:nvPr/>
        </p:nvGrpSpPr>
        <p:grpSpPr>
          <a:xfrm>
            <a:off x="9463662" y="1143000"/>
            <a:ext cx="2515019" cy="5526000"/>
            <a:chOff x="9463656" y="189000"/>
            <a:chExt cx="3339915" cy="6480009"/>
          </a:xfrm>
        </p:grpSpPr>
        <p:pic>
          <p:nvPicPr>
            <p:cNvPr id="12" name="图片 11">
              <a:extLst>
                <a:ext uri="{FF2B5EF4-FFF2-40B4-BE49-F238E27FC236}">
                  <a16:creationId xmlns:a16="http://schemas.microsoft.com/office/drawing/2014/main" id="{D1FE2139-FA9B-4798-A53C-22F2DC3C1B84}"/>
                </a:ext>
              </a:extLst>
            </p:cNvPr>
            <p:cNvPicPr>
              <a:picLocks noChangeAspect="1"/>
            </p:cNvPicPr>
            <p:nvPr/>
          </p:nvPicPr>
          <p:blipFill>
            <a:blip r:embed="rId6"/>
            <a:stretch>
              <a:fillRect/>
            </a:stretch>
          </p:blipFill>
          <p:spPr>
            <a:xfrm>
              <a:off x="9463656" y="189000"/>
              <a:ext cx="2074591" cy="6480009"/>
            </a:xfrm>
            <a:prstGeom prst="rect">
              <a:avLst/>
            </a:prstGeom>
          </p:spPr>
        </p:pic>
        <p:cxnSp>
          <p:nvCxnSpPr>
            <p:cNvPr id="10" name="直接箭头连接符 9">
              <a:extLst>
                <a:ext uri="{FF2B5EF4-FFF2-40B4-BE49-F238E27FC236}">
                  <a16:creationId xmlns:a16="http://schemas.microsoft.com/office/drawing/2014/main" id="{157A703F-7A4C-429E-9B5B-2DC3EB8D7BBE}"/>
                </a:ext>
              </a:extLst>
            </p:cNvPr>
            <p:cNvCxnSpPr>
              <a:cxnSpLocks/>
            </p:cNvCxnSpPr>
            <p:nvPr/>
          </p:nvCxnSpPr>
          <p:spPr>
            <a:xfrm>
              <a:off x="11349005" y="591098"/>
              <a:ext cx="0" cy="4864041"/>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1" name="文本框 10">
              <a:extLst>
                <a:ext uri="{FF2B5EF4-FFF2-40B4-BE49-F238E27FC236}">
                  <a16:creationId xmlns:a16="http://schemas.microsoft.com/office/drawing/2014/main" id="{4E053469-376F-4BFA-8F60-260C85C5D6C9}"/>
                </a:ext>
              </a:extLst>
            </p:cNvPr>
            <p:cNvSpPr txBox="1"/>
            <p:nvPr/>
          </p:nvSpPr>
          <p:spPr>
            <a:xfrm>
              <a:off x="11538247" y="2982074"/>
              <a:ext cx="1265324" cy="360912"/>
            </a:xfrm>
            <a:prstGeom prst="rect">
              <a:avLst/>
            </a:prstGeom>
            <a:noFill/>
          </p:spPr>
          <p:txBody>
            <a:bodyPr wrap="square" rtlCol="0">
              <a:spAutoFit/>
            </a:bodyPr>
            <a:lstStyle/>
            <a:p>
              <a:r>
                <a:rPr lang="en-US" altLang="zh-CN" sz="1400" dirty="0">
                  <a:latin typeface="Times New Roman" panose="02020603050405020304" pitchFamily="18" charset="0"/>
                  <a:ea typeface="宋体" panose="02010600030101010101" pitchFamily="2" charset="-122"/>
                </a:rPr>
                <a:t>6</a:t>
              </a:r>
              <a:r>
                <a:rPr lang="zh-CN" altLang="en-US" sz="1400" dirty="0">
                  <a:latin typeface="Times New Roman" panose="02020603050405020304" pitchFamily="18" charset="0"/>
                  <a:ea typeface="宋体" panose="02010600030101010101" pitchFamily="2" charset="-122"/>
                </a:rPr>
                <a:t> </a:t>
              </a:r>
              <a:r>
                <a:rPr lang="en-US" altLang="zh-CN" sz="1400" dirty="0">
                  <a:latin typeface="Times New Roman" panose="02020603050405020304" pitchFamily="18" charset="0"/>
                  <a:ea typeface="宋体" panose="02010600030101010101" pitchFamily="2" charset="-122"/>
                </a:rPr>
                <a:t>meters</a:t>
              </a:r>
              <a:endParaRPr lang="zh-CN" altLang="en-US" sz="1400" dirty="0">
                <a:latin typeface="Times New Roman" panose="02020603050405020304" pitchFamily="18" charset="0"/>
                <a:ea typeface="宋体" panose="02010600030101010101" pitchFamily="2" charset="-122"/>
              </a:endParaRPr>
            </a:p>
          </p:txBody>
        </p:sp>
      </p:grpSp>
      <p:pic>
        <p:nvPicPr>
          <p:cNvPr id="26" name="图片 25">
            <a:extLst>
              <a:ext uri="{FF2B5EF4-FFF2-40B4-BE49-F238E27FC236}">
                <a16:creationId xmlns:a16="http://schemas.microsoft.com/office/drawing/2014/main" id="{1B44ED8B-CEF8-4C86-850A-9D63E0BE304C}"/>
              </a:ext>
            </a:extLst>
          </p:cNvPr>
          <p:cNvPicPr>
            <a:picLocks noChangeAspect="1"/>
          </p:cNvPicPr>
          <p:nvPr/>
        </p:nvPicPr>
        <p:blipFill>
          <a:blip r:embed="rId7"/>
          <a:stretch>
            <a:fillRect/>
          </a:stretch>
        </p:blipFill>
        <p:spPr>
          <a:xfrm>
            <a:off x="8942567" y="1092960"/>
            <a:ext cx="827311" cy="5526000"/>
          </a:xfrm>
          <a:prstGeom prst="rect">
            <a:avLst/>
          </a:prstGeom>
        </p:spPr>
      </p:pic>
      <p:sp>
        <p:nvSpPr>
          <p:cNvPr id="13" name="灯片编号占位符 2">
            <a:extLst>
              <a:ext uri="{FF2B5EF4-FFF2-40B4-BE49-F238E27FC236}">
                <a16:creationId xmlns:a16="http://schemas.microsoft.com/office/drawing/2014/main" id="{4C45AA32-BE35-4452-B6E0-923C0E3DE4B0}"/>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17</a:t>
            </a:fld>
            <a:endParaRPr lang="zh-CN" altLang="en-US" dirty="0"/>
          </a:p>
        </p:txBody>
      </p:sp>
    </p:spTree>
    <p:extLst>
      <p:ext uri="{BB962C8B-B14F-4D97-AF65-F5344CB8AC3E}">
        <p14:creationId xmlns:p14="http://schemas.microsoft.com/office/powerpoint/2010/main" val="45567860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FCF6085B-06D8-4703-A3D0-CDEF8ACA9E90}"/>
              </a:ext>
            </a:extLst>
          </p:cNvPr>
          <p:cNvSpPr txBox="1"/>
          <p:nvPr/>
        </p:nvSpPr>
        <p:spPr>
          <a:xfrm>
            <a:off x="757883" y="904410"/>
            <a:ext cx="9289032" cy="369332"/>
          </a:xfrm>
          <a:prstGeom prst="rect">
            <a:avLst/>
          </a:prstGeom>
          <a:noFill/>
        </p:spPr>
        <p:txBody>
          <a:bodyPr wrap="square">
            <a:spAutoFit/>
          </a:bodyPr>
          <a:lstStyle/>
          <a:p>
            <a:pPr marL="285750" indent="-285750">
              <a:buFont typeface="Wingdings" panose="05000000000000000000" pitchFamily="2" charset="2"/>
              <a:buChar char="u"/>
            </a:pPr>
            <a:r>
              <a:rPr lang="en-US" altLang="zh-CN" b="1" dirty="0">
                <a:latin typeface="微软雅黑" panose="020B0503020204020204" pitchFamily="34" charset="-122"/>
                <a:ea typeface="微软雅黑" panose="020B0503020204020204" pitchFamily="34" charset="-122"/>
              </a:rPr>
              <a:t>Capacity and</a:t>
            </a:r>
            <a:r>
              <a:rPr lang="zh-CN" altLang="en-US" b="1" dirty="0">
                <a:latin typeface="微软雅黑" panose="020B0503020204020204" pitchFamily="34" charset="-122"/>
                <a:ea typeface="微软雅黑" panose="020B0503020204020204" pitchFamily="34" charset="-122"/>
              </a:rPr>
              <a:t> </a:t>
            </a:r>
            <a:r>
              <a:rPr lang="en-US" altLang="zh-CN" b="1" dirty="0">
                <a:latin typeface="微软雅黑" panose="020B0503020204020204" pitchFamily="34" charset="-122"/>
                <a:ea typeface="微软雅黑" panose="020B0503020204020204" pitchFamily="34" charset="-122"/>
              </a:rPr>
              <a:t>Pumping</a:t>
            </a:r>
            <a:r>
              <a:rPr lang="zh-CN" altLang="en-US" b="1" dirty="0">
                <a:latin typeface="微软雅黑" panose="020B0503020204020204" pitchFamily="34" charset="-122"/>
                <a:ea typeface="微软雅黑" panose="020B0503020204020204" pitchFamily="34" charset="-122"/>
              </a:rPr>
              <a:t> </a:t>
            </a:r>
            <a:r>
              <a:rPr lang="en-US" altLang="zh-CN" b="1" dirty="0">
                <a:latin typeface="微软雅黑" panose="020B0503020204020204" pitchFamily="34" charset="-122"/>
                <a:ea typeface="微软雅黑" panose="020B0503020204020204" pitchFamily="34" charset="-122"/>
              </a:rPr>
              <a:t>Speed</a:t>
            </a:r>
            <a:r>
              <a:rPr lang="zh-CN" altLang="en-US" b="1" dirty="0">
                <a:latin typeface="微软雅黑" panose="020B0503020204020204" pitchFamily="34" charset="-122"/>
                <a:ea typeface="微软雅黑" panose="020B0503020204020204" pitchFamily="34" charset="-122"/>
              </a:rPr>
              <a:t> </a:t>
            </a:r>
            <a:r>
              <a:rPr lang="en-US" altLang="zh-CN" b="1" dirty="0">
                <a:latin typeface="微软雅黑" panose="020B0503020204020204" pitchFamily="34" charset="-122"/>
                <a:ea typeface="微软雅黑" panose="020B0503020204020204" pitchFamily="34" charset="-122"/>
              </a:rPr>
              <a:t>of</a:t>
            </a:r>
            <a:r>
              <a:rPr lang="zh-CN" altLang="en-US" b="1" dirty="0">
                <a:latin typeface="微软雅黑" panose="020B0503020204020204" pitchFamily="34" charset="-122"/>
                <a:ea typeface="微软雅黑" panose="020B0503020204020204" pitchFamily="34" charset="-122"/>
              </a:rPr>
              <a:t> </a:t>
            </a:r>
            <a:r>
              <a:rPr lang="en-US" altLang="zh-CN" b="1" dirty="0">
                <a:latin typeface="微软雅黑" panose="020B0503020204020204" pitchFamily="34" charset="-122"/>
                <a:ea typeface="微软雅黑" panose="020B0503020204020204" pitchFamily="34" charset="-122"/>
              </a:rPr>
              <a:t>NEG</a:t>
            </a:r>
            <a:endParaRPr lang="zh-CN" altLang="en-US" b="1" dirty="0">
              <a:solidFill>
                <a:srgbClr val="C00000"/>
              </a:solidFill>
              <a:latin typeface="微软雅黑" panose="020B0503020204020204" pitchFamily="34" charset="-122"/>
              <a:ea typeface="微软雅黑" panose="020B0503020204020204" pitchFamily="34" charset="-122"/>
            </a:endParaRPr>
          </a:p>
        </p:txBody>
      </p:sp>
      <p:pic>
        <p:nvPicPr>
          <p:cNvPr id="12" name="内容占位符 3">
            <a:extLst>
              <a:ext uri="{FF2B5EF4-FFF2-40B4-BE49-F238E27FC236}">
                <a16:creationId xmlns:a16="http://schemas.microsoft.com/office/drawing/2014/main" id="{00B478CD-B266-4E57-95AB-C24A48221588}"/>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64786" y="2533188"/>
            <a:ext cx="3929106" cy="290512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C:\Users\Administrator\Desktop\11112.png">
            <a:extLst>
              <a:ext uri="{FF2B5EF4-FFF2-40B4-BE49-F238E27FC236}">
                <a16:creationId xmlns:a16="http://schemas.microsoft.com/office/drawing/2014/main" id="{6EA1F696-0A88-4847-B57C-5513672978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14" name="文本框 13">
            <a:extLst>
              <a:ext uri="{FF2B5EF4-FFF2-40B4-BE49-F238E27FC236}">
                <a16:creationId xmlns:a16="http://schemas.microsoft.com/office/drawing/2014/main" id="{1BB4530A-F822-4F0C-A75F-1E1DCCE12971}"/>
              </a:ext>
            </a:extLst>
          </p:cNvPr>
          <p:cNvSpPr txBox="1"/>
          <p:nvPr/>
        </p:nvSpPr>
        <p:spPr>
          <a:xfrm>
            <a:off x="904875" y="1444739"/>
            <a:ext cx="8267700" cy="646331"/>
          </a:xfrm>
          <a:prstGeom prst="rect">
            <a:avLst/>
          </a:prstGeom>
          <a:noFill/>
        </p:spPr>
        <p:txBody>
          <a:bodyPr wrap="square">
            <a:spAutoFit/>
          </a:bodyPr>
          <a:lstStyle/>
          <a:p>
            <a:pPr algn="l">
              <a:buFont typeface="Arial" panose="020B0604020202020204" pitchFamily="34" charset="0"/>
              <a:buChar char="•"/>
            </a:pPr>
            <a:r>
              <a:rPr lang="en-US" altLang="zh-CN" b="0" i="0" dirty="0">
                <a:effectLst/>
                <a:latin typeface="Arial" panose="020B0604020202020204" pitchFamily="34" charset="0"/>
              </a:rPr>
              <a:t>Capacity is an important parameter to characterize the life time</a:t>
            </a:r>
            <a:r>
              <a:rPr lang="en-US" altLang="zh-CN" dirty="0">
                <a:latin typeface="Arial" panose="020B0604020202020204" pitchFamily="34" charset="0"/>
              </a:rPr>
              <a:t>s of NEG</a:t>
            </a:r>
            <a:r>
              <a:rPr lang="en-US" altLang="zh-CN" b="0" i="0" dirty="0">
                <a:effectLst/>
                <a:latin typeface="Arial" panose="020B0604020202020204" pitchFamily="34" charset="0"/>
              </a:rPr>
              <a:t> film</a:t>
            </a:r>
          </a:p>
          <a:p>
            <a:pPr algn="l">
              <a:buFont typeface="Arial" panose="020B0604020202020204" pitchFamily="34" charset="0"/>
              <a:buChar char="•"/>
            </a:pPr>
            <a:r>
              <a:rPr lang="en-US" altLang="zh-CN" dirty="0">
                <a:latin typeface="Arial" panose="020B0604020202020204" pitchFamily="34" charset="0"/>
              </a:rPr>
              <a:t>Pumping speed will determine the pressure of vacuum</a:t>
            </a:r>
            <a:endParaRPr lang="en-US" altLang="zh-CN" b="0" i="0" dirty="0">
              <a:effectLst/>
              <a:latin typeface="Arial" panose="020B0604020202020204" pitchFamily="34" charset="0"/>
            </a:endParaRPr>
          </a:p>
        </p:txBody>
      </p:sp>
      <p:sp>
        <p:nvSpPr>
          <p:cNvPr id="6" name="文本框 5">
            <a:extLst>
              <a:ext uri="{FF2B5EF4-FFF2-40B4-BE49-F238E27FC236}">
                <a16:creationId xmlns:a16="http://schemas.microsoft.com/office/drawing/2014/main" id="{EBD784FF-17D3-4ED4-B2BD-7730E16BE972}"/>
              </a:ext>
            </a:extLst>
          </p:cNvPr>
          <p:cNvSpPr txBox="1"/>
          <p:nvPr/>
        </p:nvSpPr>
        <p:spPr>
          <a:xfrm>
            <a:off x="4219340" y="2863799"/>
            <a:ext cx="100330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altLang="zh-CN" dirty="0" err="1"/>
              <a:t>TiZrVHf</a:t>
            </a:r>
            <a:endParaRPr lang="zh-CN" altLang="en-US" dirty="0"/>
          </a:p>
        </p:txBody>
      </p:sp>
      <p:sp>
        <p:nvSpPr>
          <p:cNvPr id="15" name="文本框 14">
            <a:extLst>
              <a:ext uri="{FF2B5EF4-FFF2-40B4-BE49-F238E27FC236}">
                <a16:creationId xmlns:a16="http://schemas.microsoft.com/office/drawing/2014/main" id="{09C8D591-13F0-4181-8966-FD433F60866B}"/>
              </a:ext>
            </a:extLst>
          </p:cNvPr>
          <p:cNvSpPr txBox="1"/>
          <p:nvPr/>
        </p:nvSpPr>
        <p:spPr>
          <a:xfrm>
            <a:off x="8451941" y="2886196"/>
            <a:ext cx="100330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altLang="zh-CN" dirty="0" err="1"/>
              <a:t>TiZrVHf</a:t>
            </a:r>
            <a:endParaRPr lang="zh-CN" altLang="en-US" dirty="0"/>
          </a:p>
        </p:txBody>
      </p:sp>
      <p:sp>
        <p:nvSpPr>
          <p:cNvPr id="10" name="文本框 9">
            <a:extLst>
              <a:ext uri="{FF2B5EF4-FFF2-40B4-BE49-F238E27FC236}">
                <a16:creationId xmlns:a16="http://schemas.microsoft.com/office/drawing/2014/main" id="{9FE7DD1D-C6BE-42F3-B53A-59B3DCF06879}"/>
              </a:ext>
            </a:extLst>
          </p:cNvPr>
          <p:cNvSpPr txBox="1"/>
          <p:nvPr/>
        </p:nvSpPr>
        <p:spPr>
          <a:xfrm>
            <a:off x="2670265" y="141803"/>
            <a:ext cx="8712109" cy="584775"/>
          </a:xfrm>
          <a:prstGeom prst="rect">
            <a:avLst/>
          </a:prstGeom>
          <a:noFill/>
        </p:spPr>
        <p:txBody>
          <a:bodyPr wrap="square">
            <a:spAutoFit/>
          </a:bodyPr>
          <a:lstStyle/>
          <a:p>
            <a:r>
              <a:rPr lang="en-US" altLang="zh-CN" sz="3200" b="1" dirty="0">
                <a:latin typeface="Arial" panose="020B0604020202020204" pitchFamily="34" charset="0"/>
                <a:cs typeface="Arial" panose="020B0604020202020204" pitchFamily="34" charset="0"/>
              </a:rPr>
              <a:t>Progress R&amp;D: NEG coating </a:t>
            </a:r>
            <a:endParaRPr lang="zh-CN" altLang="en-US" sz="3200" dirty="0"/>
          </a:p>
        </p:txBody>
      </p:sp>
      <p:pic>
        <p:nvPicPr>
          <p:cNvPr id="11" name="图片 10">
            <a:extLst>
              <a:ext uri="{FF2B5EF4-FFF2-40B4-BE49-F238E27FC236}">
                <a16:creationId xmlns:a16="http://schemas.microsoft.com/office/drawing/2014/main" id="{252F6924-EC9C-4ECC-A964-0D1FF11461B5}"/>
              </a:ext>
            </a:extLst>
          </p:cNvPr>
          <p:cNvPicPr/>
          <p:nvPr/>
        </p:nvPicPr>
        <p:blipFill>
          <a:blip r:embed="rId4"/>
          <a:stretch>
            <a:fillRect/>
          </a:stretch>
        </p:blipFill>
        <p:spPr>
          <a:xfrm>
            <a:off x="1994513" y="2508136"/>
            <a:ext cx="3790950" cy="2905125"/>
          </a:xfrm>
          <a:prstGeom prst="rect">
            <a:avLst/>
          </a:prstGeom>
        </p:spPr>
      </p:pic>
      <p:sp>
        <p:nvSpPr>
          <p:cNvPr id="16" name="灯片编号占位符 2">
            <a:extLst>
              <a:ext uri="{FF2B5EF4-FFF2-40B4-BE49-F238E27FC236}">
                <a16:creationId xmlns:a16="http://schemas.microsoft.com/office/drawing/2014/main" id="{C118EDE2-DC95-408F-9341-42413D9AF6D0}"/>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18</a:t>
            </a:fld>
            <a:endParaRPr lang="zh-CN" altLang="en-US" dirty="0"/>
          </a:p>
        </p:txBody>
      </p:sp>
    </p:spTree>
    <p:extLst>
      <p:ext uri="{BB962C8B-B14F-4D97-AF65-F5344CB8AC3E}">
        <p14:creationId xmlns:p14="http://schemas.microsoft.com/office/powerpoint/2010/main" val="3181781254"/>
      </p:ext>
    </p:extLst>
  </p:cSld>
  <p:clrMapOvr>
    <a:masterClrMapping/>
  </p:clrMapOvr>
  <mc:AlternateContent xmlns:mc="http://schemas.openxmlformats.org/markup-compatibility/2006" xmlns:p14="http://schemas.microsoft.com/office/powerpoint/2010/main">
    <mc:Choice Requires="p14">
      <p:transition spd="slow" p14:dur="2000" advTm="11730"/>
    </mc:Choice>
    <mc:Fallback xmlns="">
      <p:transition spd="slow" advTm="117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F3537348-BDB8-441B-92AB-269498CA1FEE}" type="slidenum">
              <a:rPr lang="zh-CN" altLang="en-US" smtClean="0"/>
              <a:pPr/>
              <a:t>19</a:t>
            </a:fld>
            <a:endParaRPr lang="zh-CN" altLang="en-US" dirty="0"/>
          </a:p>
        </p:txBody>
      </p:sp>
      <p:sp>
        <p:nvSpPr>
          <p:cNvPr id="7" name="TextBox 5"/>
          <p:cNvSpPr txBox="1"/>
          <p:nvPr/>
        </p:nvSpPr>
        <p:spPr>
          <a:xfrm>
            <a:off x="1580682" y="759619"/>
            <a:ext cx="8303504" cy="369332"/>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buFont typeface="Wingdings" panose="05000000000000000000" pitchFamily="2" charset="2"/>
              <a:buChar char="u"/>
            </a:pPr>
            <a:r>
              <a:rPr lang="en-US" altLang="zh-CN" b="1" dirty="0">
                <a:solidFill>
                  <a:schemeClr val="tx1"/>
                </a:solidFill>
                <a:latin typeface="Adobe 黑体 Std R" panose="020B0400000000000000" pitchFamily="34" charset="-122"/>
                <a:ea typeface="Adobe 黑体 Std R" panose="020B0400000000000000" pitchFamily="34" charset="-122"/>
              </a:rPr>
              <a:t>Pumping Speed as Activation/air Cycles</a:t>
            </a:r>
            <a:endParaRPr lang="zh-CN" altLang="en-US" b="1" dirty="0">
              <a:solidFill>
                <a:schemeClr val="tx1"/>
              </a:solidFill>
              <a:latin typeface="Adobe 黑体 Std R" panose="020B0400000000000000" pitchFamily="34" charset="-122"/>
              <a:ea typeface="Adobe 黑体 Std R" panose="020B0400000000000000" pitchFamily="34" charset="-122"/>
            </a:endParaRPr>
          </a:p>
        </p:txBody>
      </p:sp>
      <p:pic>
        <p:nvPicPr>
          <p:cNvPr id="13" name="图片 12"/>
          <p:cNvPicPr>
            <a:picLocks noChangeAspect="1"/>
          </p:cNvPicPr>
          <p:nvPr/>
        </p:nvPicPr>
        <p:blipFill>
          <a:blip r:embed="rId2"/>
          <a:stretch>
            <a:fillRect/>
          </a:stretch>
        </p:blipFill>
        <p:spPr>
          <a:xfrm>
            <a:off x="2395374" y="1296537"/>
            <a:ext cx="6707683" cy="5350099"/>
          </a:xfrm>
          <a:prstGeom prst="rect">
            <a:avLst/>
          </a:prstGeom>
        </p:spPr>
      </p:pic>
      <p:pic>
        <p:nvPicPr>
          <p:cNvPr id="9" name="Picture 2" descr="C:\Users\Administrator\Desktop\11112.png">
            <a:extLst>
              <a:ext uri="{FF2B5EF4-FFF2-40B4-BE49-F238E27FC236}">
                <a16:creationId xmlns:a16="http://schemas.microsoft.com/office/drawing/2014/main" id="{8F7E4159-264E-4338-9046-B5FEC367A18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428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a:extLst>
              <a:ext uri="{FF2B5EF4-FFF2-40B4-BE49-F238E27FC236}">
                <a16:creationId xmlns:a16="http://schemas.microsoft.com/office/drawing/2014/main" id="{5EA4CFE5-50EB-42E1-8A7E-DC780175BCFE}"/>
              </a:ext>
            </a:extLst>
          </p:cNvPr>
          <p:cNvGraphicFramePr>
            <a:graphicFrameLocks/>
          </p:cNvGraphicFramePr>
          <p:nvPr>
            <p:extLst>
              <p:ext uri="{D42A27DB-BD31-4B8C-83A1-F6EECF244321}">
                <p14:modId xmlns:p14="http://schemas.microsoft.com/office/powerpoint/2010/main" val="2318742936"/>
              </p:ext>
            </p:extLst>
          </p:nvPr>
        </p:nvGraphicFramePr>
        <p:xfrm>
          <a:off x="784235" y="731691"/>
          <a:ext cx="10834136" cy="5011051"/>
        </p:xfrm>
        <a:graphic>
          <a:graphicData uri="http://schemas.openxmlformats.org/drawingml/2006/chart">
            <c:chart xmlns:c="http://schemas.openxmlformats.org/drawingml/2006/chart" xmlns:r="http://schemas.openxmlformats.org/officeDocument/2006/relationships" r:id="rId3"/>
          </a:graphicData>
        </a:graphic>
      </p:graphicFrame>
      <p:sp>
        <p:nvSpPr>
          <p:cNvPr id="6" name="文本框 5">
            <a:extLst>
              <a:ext uri="{FF2B5EF4-FFF2-40B4-BE49-F238E27FC236}">
                <a16:creationId xmlns:a16="http://schemas.microsoft.com/office/drawing/2014/main" id="{84356FD8-4F5A-4064-A2EC-5CE1729109B3}"/>
              </a:ext>
            </a:extLst>
          </p:cNvPr>
          <p:cNvSpPr txBox="1"/>
          <p:nvPr/>
        </p:nvSpPr>
        <p:spPr>
          <a:xfrm>
            <a:off x="8820786" y="5458276"/>
            <a:ext cx="2733403" cy="216982"/>
          </a:xfrm>
          <a:prstGeom prst="rect">
            <a:avLst/>
          </a:prstGeom>
          <a:noFill/>
        </p:spPr>
        <p:txBody>
          <a:bodyPr wrap="square" rtlCol="0">
            <a:spAutoFit/>
          </a:bodyPr>
          <a:lstStyle/>
          <a:p>
            <a:r>
              <a:rPr lang="en-US" altLang="zh-CN" sz="810" dirty="0"/>
              <a:t>No63</a:t>
            </a:r>
            <a:r>
              <a:rPr lang="zh-CN" altLang="en-US" sz="810" dirty="0"/>
              <a:t>（</a:t>
            </a:r>
            <a:r>
              <a:rPr lang="en-US" altLang="zh-CN" sz="810" dirty="0"/>
              <a:t>2</a:t>
            </a:r>
            <a:r>
              <a:rPr lang="zh-CN" altLang="en-US" sz="810" dirty="0"/>
              <a:t>）降温</a:t>
            </a:r>
            <a:r>
              <a:rPr lang="en-US" altLang="zh-CN" sz="810" dirty="0"/>
              <a:t>27</a:t>
            </a:r>
            <a:r>
              <a:rPr lang="zh-CN" altLang="en-US" sz="810" dirty="0"/>
              <a:t>小时后测</a:t>
            </a:r>
          </a:p>
        </p:txBody>
      </p:sp>
      <p:sp>
        <p:nvSpPr>
          <p:cNvPr id="8" name="椭圆 7">
            <a:extLst>
              <a:ext uri="{FF2B5EF4-FFF2-40B4-BE49-F238E27FC236}">
                <a16:creationId xmlns:a16="http://schemas.microsoft.com/office/drawing/2014/main" id="{2250A79C-87ED-4DAE-A1BB-BB34B1C98BC0}"/>
              </a:ext>
            </a:extLst>
          </p:cNvPr>
          <p:cNvSpPr/>
          <p:nvPr/>
        </p:nvSpPr>
        <p:spPr>
          <a:xfrm>
            <a:off x="7627168" y="2545009"/>
            <a:ext cx="519305" cy="2702150"/>
          </a:xfrm>
          <a:prstGeom prst="ellipse">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ltLang="en-US" sz="990"/>
          </a:p>
        </p:txBody>
      </p:sp>
      <p:sp>
        <p:nvSpPr>
          <p:cNvPr id="13" name="左大括号 12">
            <a:extLst>
              <a:ext uri="{FF2B5EF4-FFF2-40B4-BE49-F238E27FC236}">
                <a16:creationId xmlns:a16="http://schemas.microsoft.com/office/drawing/2014/main" id="{FEDC352E-EDB0-4443-B71A-E8AFB6ED34DF}"/>
              </a:ext>
            </a:extLst>
          </p:cNvPr>
          <p:cNvSpPr/>
          <p:nvPr/>
        </p:nvSpPr>
        <p:spPr>
          <a:xfrm rot="5400000">
            <a:off x="2648678" y="993041"/>
            <a:ext cx="406583" cy="2132579"/>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20"/>
          </a:p>
        </p:txBody>
      </p:sp>
      <p:sp>
        <p:nvSpPr>
          <p:cNvPr id="14" name="左大括号 13">
            <a:extLst>
              <a:ext uri="{FF2B5EF4-FFF2-40B4-BE49-F238E27FC236}">
                <a16:creationId xmlns:a16="http://schemas.microsoft.com/office/drawing/2014/main" id="{4B96D4AA-B607-480E-B3C9-C81E010E4D78}"/>
              </a:ext>
            </a:extLst>
          </p:cNvPr>
          <p:cNvSpPr/>
          <p:nvPr/>
        </p:nvSpPr>
        <p:spPr>
          <a:xfrm rot="5400000">
            <a:off x="2516125" y="1597036"/>
            <a:ext cx="348200" cy="1836964"/>
          </a:xfrm>
          <a:prstGeom prst="leftBrac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20"/>
          </a:p>
        </p:txBody>
      </p:sp>
      <p:sp>
        <p:nvSpPr>
          <p:cNvPr id="15" name="左大括号 14">
            <a:extLst>
              <a:ext uri="{FF2B5EF4-FFF2-40B4-BE49-F238E27FC236}">
                <a16:creationId xmlns:a16="http://schemas.microsoft.com/office/drawing/2014/main" id="{9579C4A7-8534-471D-81E9-05FBBFB8F539}"/>
              </a:ext>
            </a:extLst>
          </p:cNvPr>
          <p:cNvSpPr/>
          <p:nvPr/>
        </p:nvSpPr>
        <p:spPr>
          <a:xfrm rot="5400000">
            <a:off x="5266871" y="732434"/>
            <a:ext cx="406583" cy="2214157"/>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20"/>
          </a:p>
        </p:txBody>
      </p:sp>
      <p:sp>
        <p:nvSpPr>
          <p:cNvPr id="16" name="左大括号 15">
            <a:extLst>
              <a:ext uri="{FF2B5EF4-FFF2-40B4-BE49-F238E27FC236}">
                <a16:creationId xmlns:a16="http://schemas.microsoft.com/office/drawing/2014/main" id="{153D27F9-22F3-484D-A550-182C82B31EEC}"/>
              </a:ext>
            </a:extLst>
          </p:cNvPr>
          <p:cNvSpPr/>
          <p:nvPr/>
        </p:nvSpPr>
        <p:spPr>
          <a:xfrm rot="5400000">
            <a:off x="5296061" y="1157996"/>
            <a:ext cx="348202" cy="2214156"/>
          </a:xfrm>
          <a:prstGeom prst="leftBrac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20"/>
          </a:p>
        </p:txBody>
      </p:sp>
      <p:sp>
        <p:nvSpPr>
          <p:cNvPr id="17" name="左大括号 16">
            <a:extLst>
              <a:ext uri="{FF2B5EF4-FFF2-40B4-BE49-F238E27FC236}">
                <a16:creationId xmlns:a16="http://schemas.microsoft.com/office/drawing/2014/main" id="{7A3230D8-4EA0-42F8-AEE2-674D5108F486}"/>
              </a:ext>
            </a:extLst>
          </p:cNvPr>
          <p:cNvSpPr/>
          <p:nvPr/>
        </p:nvSpPr>
        <p:spPr>
          <a:xfrm rot="5400000">
            <a:off x="7888055" y="813956"/>
            <a:ext cx="319499" cy="1451974"/>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20"/>
          </a:p>
        </p:txBody>
      </p:sp>
      <p:sp>
        <p:nvSpPr>
          <p:cNvPr id="18" name="左大括号 17">
            <a:extLst>
              <a:ext uri="{FF2B5EF4-FFF2-40B4-BE49-F238E27FC236}">
                <a16:creationId xmlns:a16="http://schemas.microsoft.com/office/drawing/2014/main" id="{592CFE1B-2158-4AD5-A302-81BB5C08AF7B}"/>
              </a:ext>
            </a:extLst>
          </p:cNvPr>
          <p:cNvSpPr/>
          <p:nvPr/>
        </p:nvSpPr>
        <p:spPr>
          <a:xfrm rot="5400000">
            <a:off x="7897202" y="1205144"/>
            <a:ext cx="348200" cy="1498968"/>
          </a:xfrm>
          <a:prstGeom prst="leftBrac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20"/>
          </a:p>
        </p:txBody>
      </p:sp>
      <p:sp>
        <p:nvSpPr>
          <p:cNvPr id="19" name="左大括号 18">
            <a:extLst>
              <a:ext uri="{FF2B5EF4-FFF2-40B4-BE49-F238E27FC236}">
                <a16:creationId xmlns:a16="http://schemas.microsoft.com/office/drawing/2014/main" id="{4D2FE44F-F6BB-4199-A3F0-819B21242E36}"/>
              </a:ext>
            </a:extLst>
          </p:cNvPr>
          <p:cNvSpPr/>
          <p:nvPr/>
        </p:nvSpPr>
        <p:spPr>
          <a:xfrm rot="5400000">
            <a:off x="9900448" y="1072498"/>
            <a:ext cx="300046" cy="589822"/>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20"/>
          </a:p>
        </p:txBody>
      </p:sp>
      <p:sp>
        <p:nvSpPr>
          <p:cNvPr id="20" name="左大括号 19">
            <a:extLst>
              <a:ext uri="{FF2B5EF4-FFF2-40B4-BE49-F238E27FC236}">
                <a16:creationId xmlns:a16="http://schemas.microsoft.com/office/drawing/2014/main" id="{11A24195-FE76-49A3-A24B-69BB4048DB95}"/>
              </a:ext>
            </a:extLst>
          </p:cNvPr>
          <p:cNvSpPr/>
          <p:nvPr/>
        </p:nvSpPr>
        <p:spPr>
          <a:xfrm rot="5400000">
            <a:off x="9802403" y="1540386"/>
            <a:ext cx="268811" cy="362495"/>
          </a:xfrm>
          <a:prstGeom prst="leftBrac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20"/>
          </a:p>
        </p:txBody>
      </p:sp>
      <p:sp>
        <p:nvSpPr>
          <p:cNvPr id="21" name="文本框 2">
            <a:extLst>
              <a:ext uri="{FF2B5EF4-FFF2-40B4-BE49-F238E27FC236}">
                <a16:creationId xmlns:a16="http://schemas.microsoft.com/office/drawing/2014/main" id="{2748861F-D472-42E0-A25F-15EBBD3FD560}"/>
              </a:ext>
            </a:extLst>
          </p:cNvPr>
          <p:cNvSpPr txBox="1"/>
          <p:nvPr/>
        </p:nvSpPr>
        <p:spPr>
          <a:xfrm>
            <a:off x="2587830" y="1530234"/>
            <a:ext cx="850482" cy="274481"/>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altLang="zh-CN" sz="990" dirty="0">
                <a:solidFill>
                  <a:srgbClr val="0070C0"/>
                </a:solidFill>
              </a:rPr>
              <a:t>150h</a:t>
            </a:r>
            <a:endParaRPr lang="zh-CN" altLang="en-US" sz="990" dirty="0">
              <a:solidFill>
                <a:srgbClr val="0070C0"/>
              </a:solidFill>
            </a:endParaRPr>
          </a:p>
        </p:txBody>
      </p:sp>
      <p:sp>
        <p:nvSpPr>
          <p:cNvPr id="22" name="文本框 3">
            <a:extLst>
              <a:ext uri="{FF2B5EF4-FFF2-40B4-BE49-F238E27FC236}">
                <a16:creationId xmlns:a16="http://schemas.microsoft.com/office/drawing/2014/main" id="{C379A1BA-E24D-45EB-B1F0-82A917CEE99B}"/>
              </a:ext>
            </a:extLst>
          </p:cNvPr>
          <p:cNvSpPr txBox="1"/>
          <p:nvPr/>
        </p:nvSpPr>
        <p:spPr>
          <a:xfrm>
            <a:off x="2647172" y="2096173"/>
            <a:ext cx="850482" cy="274481"/>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altLang="zh-CN" sz="990" dirty="0">
                <a:solidFill>
                  <a:schemeClr val="accent6">
                    <a:lumMod val="75000"/>
                  </a:schemeClr>
                </a:solidFill>
              </a:rPr>
              <a:t>130h</a:t>
            </a:r>
            <a:endParaRPr lang="zh-CN" altLang="en-US" sz="990" dirty="0">
              <a:solidFill>
                <a:schemeClr val="accent6">
                  <a:lumMod val="75000"/>
                </a:schemeClr>
              </a:solidFill>
            </a:endParaRPr>
          </a:p>
        </p:txBody>
      </p:sp>
      <p:sp>
        <p:nvSpPr>
          <p:cNvPr id="23" name="文本框 2">
            <a:extLst>
              <a:ext uri="{FF2B5EF4-FFF2-40B4-BE49-F238E27FC236}">
                <a16:creationId xmlns:a16="http://schemas.microsoft.com/office/drawing/2014/main" id="{995A5020-FA45-425D-9C28-4A3373111E16}"/>
              </a:ext>
            </a:extLst>
          </p:cNvPr>
          <p:cNvSpPr txBox="1"/>
          <p:nvPr/>
        </p:nvSpPr>
        <p:spPr>
          <a:xfrm>
            <a:off x="5248407" y="1380192"/>
            <a:ext cx="850482" cy="274481"/>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altLang="zh-CN" sz="990" dirty="0">
                <a:solidFill>
                  <a:srgbClr val="0070C0"/>
                </a:solidFill>
              </a:rPr>
              <a:t>140h</a:t>
            </a:r>
            <a:endParaRPr lang="zh-CN" altLang="en-US" sz="990" dirty="0">
              <a:solidFill>
                <a:srgbClr val="0070C0"/>
              </a:solidFill>
            </a:endParaRPr>
          </a:p>
        </p:txBody>
      </p:sp>
      <p:sp>
        <p:nvSpPr>
          <p:cNvPr id="24" name="文本框 3">
            <a:extLst>
              <a:ext uri="{FF2B5EF4-FFF2-40B4-BE49-F238E27FC236}">
                <a16:creationId xmlns:a16="http://schemas.microsoft.com/office/drawing/2014/main" id="{4156E09F-48BC-4204-B587-17C486A17860}"/>
              </a:ext>
            </a:extLst>
          </p:cNvPr>
          <p:cNvSpPr txBox="1"/>
          <p:nvPr/>
        </p:nvSpPr>
        <p:spPr>
          <a:xfrm>
            <a:off x="5094157" y="1862835"/>
            <a:ext cx="850482" cy="274481"/>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altLang="zh-CN" sz="990" dirty="0">
                <a:solidFill>
                  <a:schemeClr val="accent6">
                    <a:lumMod val="75000"/>
                  </a:schemeClr>
                </a:solidFill>
              </a:rPr>
              <a:t>140h</a:t>
            </a:r>
            <a:endParaRPr lang="zh-CN" altLang="en-US" sz="990" dirty="0">
              <a:solidFill>
                <a:schemeClr val="accent6">
                  <a:lumMod val="75000"/>
                </a:schemeClr>
              </a:solidFill>
            </a:endParaRPr>
          </a:p>
        </p:txBody>
      </p:sp>
      <p:sp>
        <p:nvSpPr>
          <p:cNvPr id="2" name="文本框 1"/>
          <p:cNvSpPr txBox="1"/>
          <p:nvPr/>
        </p:nvSpPr>
        <p:spPr>
          <a:xfrm>
            <a:off x="712410" y="5688445"/>
            <a:ext cx="2558338" cy="276999"/>
          </a:xfrm>
          <a:prstGeom prst="rect">
            <a:avLst/>
          </a:prstGeom>
          <a:noFill/>
        </p:spPr>
        <p:txBody>
          <a:bodyPr wrap="square" rtlCol="0">
            <a:spAutoFit/>
          </a:bodyPr>
          <a:lstStyle/>
          <a:p>
            <a:r>
              <a:rPr lang="en-US" altLang="zh-CN" sz="1200" dirty="0"/>
              <a:t>No63 (2) After 11 months N2 storage </a:t>
            </a:r>
            <a:endParaRPr lang="zh-CN" altLang="en-US" sz="1200" dirty="0"/>
          </a:p>
        </p:txBody>
      </p:sp>
      <p:sp>
        <p:nvSpPr>
          <p:cNvPr id="25" name="文本框 24"/>
          <p:cNvSpPr txBox="1"/>
          <p:nvPr/>
        </p:nvSpPr>
        <p:spPr>
          <a:xfrm>
            <a:off x="712410" y="5909529"/>
            <a:ext cx="3030078" cy="276999"/>
          </a:xfrm>
          <a:prstGeom prst="rect">
            <a:avLst/>
          </a:prstGeom>
          <a:noFill/>
        </p:spPr>
        <p:txBody>
          <a:bodyPr wrap="square" rtlCol="0">
            <a:spAutoFit/>
          </a:bodyPr>
          <a:lstStyle/>
          <a:p>
            <a:r>
              <a:rPr lang="en-US" altLang="zh-CN" sz="1200" dirty="0"/>
              <a:t>No63 (3)  After 7 months Ne storage </a:t>
            </a:r>
            <a:endParaRPr lang="zh-CN" altLang="en-US" sz="1200" dirty="0"/>
          </a:p>
        </p:txBody>
      </p:sp>
      <p:sp>
        <p:nvSpPr>
          <p:cNvPr id="26" name="标题 2">
            <a:extLst>
              <a:ext uri="{FF2B5EF4-FFF2-40B4-BE49-F238E27FC236}">
                <a16:creationId xmlns:a16="http://schemas.microsoft.com/office/drawing/2014/main" id="{53F7CA5A-ED8C-430D-A6E7-9492E712BBCE}"/>
              </a:ext>
            </a:extLst>
          </p:cNvPr>
          <p:cNvSpPr txBox="1">
            <a:spLocks/>
          </p:cNvSpPr>
          <p:nvPr/>
        </p:nvSpPr>
        <p:spPr>
          <a:xfrm>
            <a:off x="437101" y="42770"/>
            <a:ext cx="10763250" cy="72548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p"/>
            </a:pPr>
            <a:r>
              <a:rPr lang="en-US" altLang="zh-CN" sz="2400" b="1" dirty="0"/>
              <a:t>Absorbing speed of NEG coating at different activation temperature vs time</a:t>
            </a:r>
            <a:endParaRPr lang="zh-CN" altLang="en-US" sz="2400" b="1" dirty="0"/>
          </a:p>
        </p:txBody>
      </p:sp>
      <p:pic>
        <p:nvPicPr>
          <p:cNvPr id="27" name="Picture 2" descr="C:\Users\Administrator\Desktop\11112.png">
            <a:extLst>
              <a:ext uri="{FF2B5EF4-FFF2-40B4-BE49-F238E27FC236}">
                <a16:creationId xmlns:a16="http://schemas.microsoft.com/office/drawing/2014/main" id="{AEFD439A-3ED6-415E-BAFF-F95440C913A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直接连接符 4">
            <a:extLst>
              <a:ext uri="{FF2B5EF4-FFF2-40B4-BE49-F238E27FC236}">
                <a16:creationId xmlns:a16="http://schemas.microsoft.com/office/drawing/2014/main" id="{77C7849F-CBD9-44D4-9977-6C259426CEB1}"/>
              </a:ext>
            </a:extLst>
          </p:cNvPr>
          <p:cNvCxnSpPr>
            <a:cxnSpLocks/>
          </p:cNvCxnSpPr>
          <p:nvPr/>
        </p:nvCxnSpPr>
        <p:spPr>
          <a:xfrm>
            <a:off x="360825" y="5826945"/>
            <a:ext cx="304800"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id="{6FD90042-B605-43A9-9544-04E22E4FCD71}"/>
              </a:ext>
            </a:extLst>
          </p:cNvPr>
          <p:cNvCxnSpPr>
            <a:cxnSpLocks/>
          </p:cNvCxnSpPr>
          <p:nvPr/>
        </p:nvCxnSpPr>
        <p:spPr>
          <a:xfrm>
            <a:off x="360825" y="6058003"/>
            <a:ext cx="304800" cy="0"/>
          </a:xfrm>
          <a:prstGeom prst="line">
            <a:avLst/>
          </a:prstGeom>
          <a:ln w="762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id="{68AF88DB-F191-4C6F-8F45-F55E10B3BB7F}"/>
              </a:ext>
            </a:extLst>
          </p:cNvPr>
          <p:cNvCxnSpPr>
            <a:cxnSpLocks/>
          </p:cNvCxnSpPr>
          <p:nvPr/>
        </p:nvCxnSpPr>
        <p:spPr>
          <a:xfrm>
            <a:off x="360825" y="6258028"/>
            <a:ext cx="304800" cy="0"/>
          </a:xfrm>
          <a:prstGeom prst="line">
            <a:avLst/>
          </a:prstGeom>
          <a:ln w="762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0" name="文本框 29">
            <a:extLst>
              <a:ext uri="{FF2B5EF4-FFF2-40B4-BE49-F238E27FC236}">
                <a16:creationId xmlns:a16="http://schemas.microsoft.com/office/drawing/2014/main" id="{A81E60D9-062B-462B-ADF0-F290F299E95A}"/>
              </a:ext>
            </a:extLst>
          </p:cNvPr>
          <p:cNvSpPr txBox="1"/>
          <p:nvPr/>
        </p:nvSpPr>
        <p:spPr>
          <a:xfrm>
            <a:off x="712409" y="6130095"/>
            <a:ext cx="10602135" cy="276999"/>
          </a:xfrm>
          <a:prstGeom prst="rect">
            <a:avLst/>
          </a:prstGeom>
          <a:noFill/>
        </p:spPr>
        <p:txBody>
          <a:bodyPr wrap="square" rtlCol="0">
            <a:spAutoFit/>
          </a:bodyPr>
          <a:lstStyle/>
          <a:p>
            <a:r>
              <a:rPr lang="en-US" altLang="zh-CN" sz="1200" dirty="0"/>
              <a:t>No63 (2) -18, Measure pumping speed immediately after cooling , the pressure is about 5E-9 Torr. While the others measurement </a:t>
            </a:r>
            <a:endParaRPr lang="zh-CN" altLang="en-US" sz="1200" dirty="0"/>
          </a:p>
        </p:txBody>
      </p:sp>
      <p:cxnSp>
        <p:nvCxnSpPr>
          <p:cNvPr id="31" name="直接连接符 30">
            <a:extLst>
              <a:ext uri="{FF2B5EF4-FFF2-40B4-BE49-F238E27FC236}">
                <a16:creationId xmlns:a16="http://schemas.microsoft.com/office/drawing/2014/main" id="{55A76F9F-3B18-4720-9687-A613108701F4}"/>
              </a:ext>
            </a:extLst>
          </p:cNvPr>
          <p:cNvCxnSpPr>
            <a:cxnSpLocks/>
          </p:cNvCxnSpPr>
          <p:nvPr/>
        </p:nvCxnSpPr>
        <p:spPr>
          <a:xfrm>
            <a:off x="360825" y="6480464"/>
            <a:ext cx="304800"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id="{A47095DE-FAE0-41C0-BA07-C51789FA0338}"/>
              </a:ext>
            </a:extLst>
          </p:cNvPr>
          <p:cNvSpPr txBox="1"/>
          <p:nvPr/>
        </p:nvSpPr>
        <p:spPr>
          <a:xfrm>
            <a:off x="1637112" y="5279183"/>
            <a:ext cx="9770653" cy="30777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altLang="zh-CN" sz="1400" dirty="0"/>
              <a:t>N063 is the number of NEG coating, (2),(3)  represent the two different NEG coating pipes at the same coating process</a:t>
            </a:r>
            <a:endParaRPr lang="zh-CN" altLang="en-US" sz="1400" dirty="0"/>
          </a:p>
        </p:txBody>
      </p:sp>
      <p:sp>
        <p:nvSpPr>
          <p:cNvPr id="32" name="文本框 31">
            <a:extLst>
              <a:ext uri="{FF2B5EF4-FFF2-40B4-BE49-F238E27FC236}">
                <a16:creationId xmlns:a16="http://schemas.microsoft.com/office/drawing/2014/main" id="{FC41C129-4CB2-4728-8701-F5B4FA61D332}"/>
              </a:ext>
            </a:extLst>
          </p:cNvPr>
          <p:cNvSpPr txBox="1"/>
          <p:nvPr/>
        </p:nvSpPr>
        <p:spPr>
          <a:xfrm>
            <a:off x="712409" y="6340937"/>
            <a:ext cx="11118765" cy="461665"/>
          </a:xfrm>
          <a:prstGeom prst="rect">
            <a:avLst/>
          </a:prstGeom>
          <a:noFill/>
        </p:spPr>
        <p:txBody>
          <a:bodyPr wrap="square" rtlCol="0">
            <a:spAutoFit/>
          </a:bodyPr>
          <a:lstStyle/>
          <a:p>
            <a:r>
              <a:rPr lang="en-US" altLang="zh-CN" sz="1200" dirty="0"/>
              <a:t>No63 (2) -18, The background of vacuum pressure is high during this NEG coating activation, due to only turbo molecular pump(TMP) worked at this occasion, while others activation both TMP and ion pump worked together . Which shows that the bad background vacuum of activation  has an </a:t>
            </a:r>
            <a:r>
              <a:rPr lang="en-US" altLang="zh-CN" sz="1200" dirty="0">
                <a:effectLst/>
                <a:latin typeface="Times New Roman" panose="02020603050405020304" pitchFamily="18" charset="0"/>
                <a:ea typeface="宋体" panose="02010600030101010101" pitchFamily="2" charset="-122"/>
              </a:rPr>
              <a:t>negative </a:t>
            </a:r>
            <a:r>
              <a:rPr lang="en-US" altLang="zh-CN" sz="1200" dirty="0"/>
              <a:t>effect on the NEG pumping speed.  </a:t>
            </a:r>
            <a:endParaRPr lang="zh-CN" altLang="en-US" sz="1200" dirty="0"/>
          </a:p>
        </p:txBody>
      </p:sp>
      <p:sp>
        <p:nvSpPr>
          <p:cNvPr id="34" name="文本框 33">
            <a:extLst>
              <a:ext uri="{FF2B5EF4-FFF2-40B4-BE49-F238E27FC236}">
                <a16:creationId xmlns:a16="http://schemas.microsoft.com/office/drawing/2014/main" id="{6E73979C-F297-42CC-B91C-8EFBB30E2302}"/>
              </a:ext>
            </a:extLst>
          </p:cNvPr>
          <p:cNvSpPr txBox="1"/>
          <p:nvPr/>
        </p:nvSpPr>
        <p:spPr>
          <a:xfrm>
            <a:off x="694487" y="483774"/>
            <a:ext cx="10016330"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altLang="zh-CN" sz="1600" b="0" i="0" dirty="0">
                <a:solidFill>
                  <a:srgbClr val="333333"/>
                </a:solidFill>
                <a:effectLst/>
                <a:latin typeface="Arial" panose="020B0604020202020204" pitchFamily="34" charset="0"/>
              </a:rPr>
              <a:t>The pumping speed of NEG decreases with the increase of times of </a:t>
            </a:r>
            <a:r>
              <a:rPr lang="en-US" altLang="zh-CN" sz="1600" dirty="0">
                <a:solidFill>
                  <a:srgbClr val="333333"/>
                </a:solidFill>
                <a:latin typeface="Arial" panose="020B0604020202020204" pitchFamily="34" charset="0"/>
              </a:rPr>
              <a:t>activation</a:t>
            </a:r>
            <a:r>
              <a:rPr lang="en-US" altLang="zh-CN" sz="1600" b="0" i="0" dirty="0">
                <a:solidFill>
                  <a:srgbClr val="333333"/>
                </a:solidFill>
                <a:effectLst/>
                <a:latin typeface="Arial" panose="020B0604020202020204" pitchFamily="34" charset="0"/>
              </a:rPr>
              <a:t>, but the pumping speed of NEG can be increased by prolonging the activation time and increasing the activation temperature </a:t>
            </a:r>
            <a:endParaRPr lang="zh-CN" altLang="en-US" sz="1600" dirty="0"/>
          </a:p>
        </p:txBody>
      </p:sp>
      <p:sp>
        <p:nvSpPr>
          <p:cNvPr id="33" name="灯片编号占位符 2">
            <a:extLst>
              <a:ext uri="{FF2B5EF4-FFF2-40B4-BE49-F238E27FC236}">
                <a16:creationId xmlns:a16="http://schemas.microsoft.com/office/drawing/2014/main" id="{F035D405-5BC3-4685-81D4-9B9845C62DC0}"/>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20</a:t>
            </a:fld>
            <a:endParaRPr lang="zh-CN" altLang="en-US" dirty="0"/>
          </a:p>
        </p:txBody>
      </p:sp>
    </p:spTree>
    <p:extLst>
      <p:ext uri="{BB962C8B-B14F-4D97-AF65-F5344CB8AC3E}">
        <p14:creationId xmlns:p14="http://schemas.microsoft.com/office/powerpoint/2010/main" val="15847910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标题 1"/>
          <p:cNvSpPr txBox="1">
            <a:spLocks/>
          </p:cNvSpPr>
          <p:nvPr/>
        </p:nvSpPr>
        <p:spPr>
          <a:xfrm>
            <a:off x="2246518" y="141432"/>
            <a:ext cx="8256371" cy="617011"/>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685772"/>
            <a:r>
              <a:rPr lang="en-US" altLang="zh-CN" sz="3200" b="1" kern="0" dirty="0">
                <a:latin typeface="Arial" panose="020B0604020202020204" pitchFamily="34" charset="0"/>
                <a:ea typeface="等线" panose="02010600030101010101" pitchFamily="2" charset="-122"/>
                <a:cs typeface="Arial" panose="020B0604020202020204" pitchFamily="34" charset="0"/>
              </a:rPr>
              <a:t>R&amp;D of RF shielding bellows</a:t>
            </a:r>
          </a:p>
        </p:txBody>
      </p:sp>
      <p:pic>
        <p:nvPicPr>
          <p:cNvPr id="21" name="图片 20"/>
          <p:cNvPicPr>
            <a:picLocks noChangeAspect="1"/>
          </p:cNvPicPr>
          <p:nvPr/>
        </p:nvPicPr>
        <p:blipFill>
          <a:blip r:embed="rId2"/>
          <a:stretch>
            <a:fillRect/>
          </a:stretch>
        </p:blipFill>
        <p:spPr>
          <a:xfrm>
            <a:off x="3939377" y="3527418"/>
            <a:ext cx="2454376" cy="2614556"/>
          </a:xfrm>
          <a:prstGeom prst="rect">
            <a:avLst/>
          </a:prstGeom>
        </p:spPr>
      </p:pic>
      <p:sp>
        <p:nvSpPr>
          <p:cNvPr id="8" name="矩形 7"/>
          <p:cNvSpPr/>
          <p:nvPr/>
        </p:nvSpPr>
        <p:spPr>
          <a:xfrm>
            <a:off x="978007" y="871161"/>
            <a:ext cx="10404368" cy="2640146"/>
          </a:xfrm>
          <a:prstGeom prst="rect">
            <a:avLst/>
          </a:prstGeom>
        </p:spPr>
        <p:txBody>
          <a:bodyPr wrap="square">
            <a:spAutoFit/>
          </a:bodyPr>
          <a:lstStyle/>
          <a:p>
            <a:pPr marL="214304" indent="-214304" algn="just" defTabSz="685772">
              <a:lnSpc>
                <a:spcPct val="150000"/>
              </a:lnSpc>
              <a:buFont typeface="Wingdings" panose="05000000000000000000" pitchFamily="2" charset="2"/>
              <a:buChar char="u"/>
            </a:pPr>
            <a:r>
              <a:rPr lang="en-US" altLang="zh-CN" sz="1600" b="1" dirty="0">
                <a:solidFill>
                  <a:srgbClr val="0070C0"/>
                </a:solidFill>
                <a:latin typeface="Arial" panose="020B0604020202020204" pitchFamily="34" charset="0"/>
                <a:cs typeface="Arial" panose="020B0604020202020204" pitchFamily="34" charset="0"/>
              </a:rPr>
              <a:t>Vacuum bellow modules are needed to compensate the mechanical misalignments of the vacuum chambers during installation and to absorb their thermal expansion during the bake-out. In order to reduce the beam impedance during operation with beams these modules are equipped with RF bridges to carry the image current.[1]</a:t>
            </a:r>
            <a:endParaRPr lang="en-US" altLang="zh-CN" sz="1600" b="1" dirty="0">
              <a:solidFill>
                <a:srgbClr val="0070C0"/>
              </a:solidFill>
              <a:latin typeface="Arial" panose="020B0604020202020204" pitchFamily="34" charset="0"/>
              <a:ea typeface="等线" panose="02010600030101010101" pitchFamily="2" charset="-122"/>
              <a:cs typeface="Arial" panose="020B0604020202020204" pitchFamily="34" charset="0"/>
            </a:endParaRPr>
          </a:p>
          <a:p>
            <a:pPr marL="214304" indent="-214304" algn="just" defTabSz="685772">
              <a:lnSpc>
                <a:spcPct val="150000"/>
              </a:lnSpc>
              <a:buFont typeface="Wingdings" panose="05000000000000000000" pitchFamily="2" charset="2"/>
              <a:buChar char="u"/>
            </a:pPr>
            <a:r>
              <a:rPr lang="en-US" altLang="zh-CN" sz="1600" b="1" dirty="0">
                <a:solidFill>
                  <a:srgbClr val="0070C0"/>
                </a:solidFill>
                <a:latin typeface="Arial" panose="020B0604020202020204" pitchFamily="34" charset="0"/>
                <a:ea typeface="等线" panose="02010600030101010101" pitchFamily="2" charset="-122"/>
                <a:cs typeface="Arial" panose="020B0604020202020204" pitchFamily="34" charset="0"/>
              </a:rPr>
              <a:t>The key components experiments such as spring fingers and contact fingers have been carried out. Contact force is uniformly from different fingers and meets the target of 125±25g. The prototypes of RF shielding bellows have been fabricated in local company.</a:t>
            </a:r>
          </a:p>
        </p:txBody>
      </p:sp>
      <p:pic>
        <p:nvPicPr>
          <p:cNvPr id="11" name="图片 10"/>
          <p:cNvPicPr>
            <a:picLocks noChangeAspect="1"/>
          </p:cNvPicPr>
          <p:nvPr/>
        </p:nvPicPr>
        <p:blipFill>
          <a:blip r:embed="rId3"/>
          <a:stretch>
            <a:fillRect/>
          </a:stretch>
        </p:blipFill>
        <p:spPr>
          <a:xfrm>
            <a:off x="6633508" y="3451586"/>
            <a:ext cx="4580485" cy="3260978"/>
          </a:xfrm>
          <a:prstGeom prst="rect">
            <a:avLst/>
          </a:prstGeom>
        </p:spPr>
      </p:pic>
      <p:pic>
        <p:nvPicPr>
          <p:cNvPr id="12" name="Picture 2" descr="C:\Users\Administrator\Desktop\111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p:cNvPicPr>
            <a:picLocks noChangeAspect="1"/>
          </p:cNvPicPr>
          <p:nvPr/>
        </p:nvPicPr>
        <p:blipFill>
          <a:blip r:embed="rId5"/>
          <a:srcRect l="14497"/>
          <a:stretch>
            <a:fillRect/>
          </a:stretch>
        </p:blipFill>
        <p:spPr>
          <a:xfrm>
            <a:off x="2446069" y="3527418"/>
            <a:ext cx="1508741" cy="1515942"/>
          </a:xfrm>
          <a:prstGeom prst="rect">
            <a:avLst/>
          </a:prstGeom>
        </p:spPr>
      </p:pic>
      <p:pic>
        <p:nvPicPr>
          <p:cNvPr id="9" name="图片 8"/>
          <p:cNvPicPr>
            <a:picLocks noChangeAspect="1"/>
          </p:cNvPicPr>
          <p:nvPr/>
        </p:nvPicPr>
        <p:blipFill>
          <a:blip r:embed="rId6"/>
          <a:srcRect r="9392"/>
          <a:stretch>
            <a:fillRect/>
          </a:stretch>
        </p:blipFill>
        <p:spPr>
          <a:xfrm>
            <a:off x="2439253" y="4666766"/>
            <a:ext cx="1515557" cy="1475208"/>
          </a:xfrm>
          <a:prstGeom prst="rect">
            <a:avLst/>
          </a:prstGeom>
        </p:spPr>
      </p:pic>
      <p:sp>
        <p:nvSpPr>
          <p:cNvPr id="10" name="灯片编号占位符 2">
            <a:extLst>
              <a:ext uri="{FF2B5EF4-FFF2-40B4-BE49-F238E27FC236}">
                <a16:creationId xmlns:a16="http://schemas.microsoft.com/office/drawing/2014/main" id="{6F60C28B-1D69-4C41-B459-A3887B9674E3}"/>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21</a:t>
            </a:fld>
            <a:endParaRPr lang="zh-CN" altLang="en-US" dirty="0"/>
          </a:p>
        </p:txBody>
      </p:sp>
    </p:spTree>
    <p:extLst>
      <p:ext uri="{BB962C8B-B14F-4D97-AF65-F5344CB8AC3E}">
        <p14:creationId xmlns:p14="http://schemas.microsoft.com/office/powerpoint/2010/main" val="5631435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09600" y="142876"/>
            <a:ext cx="9686926" cy="725804"/>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p>
            <a:pPr eaLnBrk="1" hangingPunct="1"/>
            <a:r>
              <a:rPr lang="en-US" altLang="zh-CN" sz="3840" b="1" kern="0" dirty="0">
                <a:solidFill>
                  <a:srgbClr val="0070C0"/>
                </a:solidFill>
                <a:latin typeface="等线" panose="020F0502020204030204"/>
                <a:ea typeface="等线" panose="02010600030101010101" pitchFamily="2" charset="-122"/>
              </a:rPr>
              <a:t>MDI vacuum</a:t>
            </a:r>
            <a:endParaRPr lang="zh-CN" altLang="en-US" sz="3840" b="1" kern="0" dirty="0">
              <a:solidFill>
                <a:srgbClr val="0070C0"/>
              </a:solidFill>
              <a:latin typeface="等线" panose="020F0502020204030204"/>
              <a:ea typeface="等线" panose="02010600030101010101" pitchFamily="2" charset="-122"/>
            </a:endParaRPr>
          </a:p>
        </p:txBody>
      </p:sp>
      <p:sp>
        <p:nvSpPr>
          <p:cNvPr id="11" name="文本框 10"/>
          <p:cNvSpPr txBox="1"/>
          <p:nvPr/>
        </p:nvSpPr>
        <p:spPr>
          <a:xfrm>
            <a:off x="677407" y="1077132"/>
            <a:ext cx="8696317" cy="457433"/>
          </a:xfrm>
          <a:prstGeom prst="rect">
            <a:avLst/>
          </a:prstGeom>
          <a:noFill/>
        </p:spPr>
        <p:txBody>
          <a:bodyPr wrap="square" rtlCol="0">
            <a:spAutoFit/>
          </a:bodyPr>
          <a:lstStyle/>
          <a:p>
            <a:pPr marL="285738" indent="-285738">
              <a:lnSpc>
                <a:spcPct val="120000"/>
              </a:lnSpc>
              <a:buFont typeface="Wingdings" pitchFamily="2" charset="2"/>
              <a:buChar char="u"/>
            </a:pPr>
            <a:r>
              <a:rPr lang="en-US" altLang="zh-CN" sz="2160" b="1" dirty="0">
                <a:solidFill>
                  <a:srgbClr val="333333"/>
                </a:solidFill>
                <a:latin typeface="微软雅黑" pitchFamily="34" charset="-122"/>
                <a:ea typeface="微软雅黑" pitchFamily="34" charset="-122"/>
              </a:rPr>
              <a:t>Conception  design </a:t>
            </a:r>
            <a:endParaRPr lang="zh-CN" altLang="en-US" sz="2160" b="1" dirty="0">
              <a:solidFill>
                <a:srgbClr val="333333"/>
              </a:solidFill>
              <a:latin typeface="微软雅黑" pitchFamily="34" charset="-122"/>
              <a:ea typeface="微软雅黑" pitchFamily="34" charset="-122"/>
            </a:endParaRPr>
          </a:p>
        </p:txBody>
      </p:sp>
      <p:sp>
        <p:nvSpPr>
          <p:cNvPr id="7" name="矩形 6"/>
          <p:cNvSpPr/>
          <p:nvPr/>
        </p:nvSpPr>
        <p:spPr>
          <a:xfrm>
            <a:off x="819149" y="1743018"/>
            <a:ext cx="11058526" cy="1200329"/>
          </a:xfrm>
          <a:prstGeom prst="rect">
            <a:avLst/>
          </a:prstGeom>
        </p:spPr>
        <p:txBody>
          <a:bodyPr wrap="square">
            <a:spAutoFit/>
          </a:bodyPr>
          <a:lstStyle/>
          <a:p>
            <a:pPr marL="285738" indent="-285738">
              <a:buFont typeface="Wingdings" panose="05000000000000000000" pitchFamily="2" charset="2"/>
              <a:buChar char="Ø"/>
            </a:pPr>
            <a:r>
              <a:rPr lang="en-US" altLang="zh-CN" b="1" dirty="0"/>
              <a:t>OFE copper or </a:t>
            </a:r>
            <a:r>
              <a:rPr lang="en-GB" altLang="zh-CN" b="1" dirty="0"/>
              <a:t>Tungsten alloy </a:t>
            </a:r>
            <a:r>
              <a:rPr lang="en-US" altLang="zh-CN" b="1" dirty="0"/>
              <a:t>will be  used to made the fork vacuum chamber of MDI</a:t>
            </a:r>
          </a:p>
          <a:p>
            <a:pPr marL="285738" indent="-285738">
              <a:buFont typeface="Wingdings" panose="05000000000000000000" pitchFamily="2" charset="2"/>
              <a:buChar char="Ø"/>
            </a:pPr>
            <a:r>
              <a:rPr lang="en-US" altLang="zh-CN" b="1" dirty="0"/>
              <a:t>NEG coating is suggested to the fork vacuum chambers </a:t>
            </a:r>
          </a:p>
          <a:p>
            <a:pPr marL="285738" indent="-285738">
              <a:buFont typeface="Wingdings" panose="05000000000000000000" pitchFamily="2" charset="2"/>
              <a:buChar char="Ø"/>
            </a:pPr>
            <a:r>
              <a:rPr lang="en-US" altLang="zh-CN" b="1" dirty="0"/>
              <a:t>Water cooling pipe is designed due to the high thermal load of impedance at high light Z model.</a:t>
            </a:r>
          </a:p>
          <a:p>
            <a:r>
              <a:rPr lang="en-US" altLang="zh-CN" b="1" dirty="0"/>
              <a:t> </a:t>
            </a:r>
            <a:endParaRPr lang="zh-CN" altLang="en-US" b="1" dirty="0"/>
          </a:p>
        </p:txBody>
      </p:sp>
      <p:pic>
        <p:nvPicPr>
          <p:cNvPr id="8" name="Picture 2" descr="C:\Users\Administrator\Desktop\111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2435" y="3083362"/>
            <a:ext cx="6739949" cy="3358531"/>
          </a:xfrm>
          <a:prstGeom prst="rect">
            <a:avLst/>
          </a:prstGeom>
        </p:spPr>
      </p:pic>
      <p:sp>
        <p:nvSpPr>
          <p:cNvPr id="9" name="灯片编号占位符 2">
            <a:extLst>
              <a:ext uri="{FF2B5EF4-FFF2-40B4-BE49-F238E27FC236}">
                <a16:creationId xmlns:a16="http://schemas.microsoft.com/office/drawing/2014/main" id="{75706EFF-0D90-47C9-A307-F76B38F8FE91}"/>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22</a:t>
            </a:fld>
            <a:endParaRPr lang="zh-CN" altLang="en-US" dirty="0"/>
          </a:p>
        </p:txBody>
      </p:sp>
    </p:spTree>
    <p:extLst>
      <p:ext uri="{BB962C8B-B14F-4D97-AF65-F5344CB8AC3E}">
        <p14:creationId xmlns:p14="http://schemas.microsoft.com/office/powerpoint/2010/main" val="2431743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1084243" y="1412875"/>
            <a:ext cx="9937104" cy="4679950"/>
          </a:xfrm>
        </p:spPr>
        <p:txBody>
          <a:bodyPr>
            <a:noAutofit/>
          </a:bodyPr>
          <a:lstStyle/>
          <a:p>
            <a:pPr algn="just">
              <a:lnSpc>
                <a:spcPct val="130000"/>
              </a:lnSpc>
              <a:buFont typeface="Wingdings" panose="05000000000000000000" pitchFamily="2" charset="2"/>
              <a:buChar char="l"/>
            </a:pPr>
            <a:r>
              <a:rPr lang="en-US" altLang="zh-CN" sz="1800" b="1" dirty="0">
                <a:latin typeface="Arial" panose="020B0604020202020204" pitchFamily="34" charset="0"/>
                <a:cs typeface="Arial" panose="020B0604020202020204" pitchFamily="34" charset="0"/>
              </a:rPr>
              <a:t>Elliptical vacuum chambers in the collider ring are replaced by circular chambers with dimeter of 56 mm.</a:t>
            </a:r>
          </a:p>
          <a:p>
            <a:pPr algn="just">
              <a:lnSpc>
                <a:spcPct val="130000"/>
              </a:lnSpc>
              <a:buFont typeface="Wingdings" panose="05000000000000000000" pitchFamily="2" charset="2"/>
              <a:buChar char="l"/>
            </a:pPr>
            <a:r>
              <a:rPr lang="en-US" altLang="zh-CN" sz="1800" b="1" dirty="0">
                <a:latin typeface="Arial" panose="020B0604020202020204" pitchFamily="34" charset="0"/>
                <a:cs typeface="Arial" panose="020B0604020202020204" pitchFamily="34" charset="0"/>
              </a:rPr>
              <a:t>The prototypes of copper &amp; aluminum vacuum chambers with a length of 6 m have been fabricated and tested, which meet the engineering requirements. </a:t>
            </a:r>
          </a:p>
          <a:p>
            <a:pPr algn="just">
              <a:lnSpc>
                <a:spcPct val="130000"/>
              </a:lnSpc>
              <a:buFont typeface="Wingdings" panose="05000000000000000000" pitchFamily="2" charset="2"/>
              <a:buChar char="l"/>
            </a:pPr>
            <a:r>
              <a:rPr lang="en-US" altLang="zh-CN" sz="1800" b="1" dirty="0">
                <a:latin typeface="Arial" panose="020B0604020202020204" pitchFamily="34" charset="0"/>
                <a:cs typeface="Arial" panose="020B0604020202020204" pitchFamily="34" charset="0"/>
              </a:rPr>
              <a:t>Similar to positron ring, NEG coating is proposed to vacuum chamber of electron storage ring to absorb extra gas load. </a:t>
            </a:r>
          </a:p>
          <a:p>
            <a:pPr algn="just">
              <a:lnSpc>
                <a:spcPct val="130000"/>
              </a:lnSpc>
              <a:buFont typeface="Wingdings" panose="05000000000000000000" pitchFamily="2" charset="2"/>
              <a:buChar char="l"/>
            </a:pPr>
            <a:r>
              <a:rPr lang="en-US" altLang="zh-CN" sz="1800" b="1" dirty="0">
                <a:latin typeface="Arial" panose="020B0604020202020204" pitchFamily="34" charset="0"/>
                <a:cs typeface="Arial" panose="020B0604020202020204" pitchFamily="34" charset="0"/>
              </a:rPr>
              <a:t>The prototypes of RF shielding bellows have been fabricated. Contact force is uniformly from different fingers and meets the target of 125±25g. </a:t>
            </a:r>
          </a:p>
          <a:p>
            <a:pPr>
              <a:buFont typeface="Wingdings" panose="05000000000000000000" pitchFamily="2" charset="2"/>
              <a:buChar char="l"/>
            </a:pPr>
            <a:r>
              <a:rPr lang="en-GB" altLang="zh-CN" sz="1800" b="1" dirty="0">
                <a:latin typeface="Arial" panose="020B0604020202020204" pitchFamily="34" charset="0"/>
                <a:cs typeface="Arial" panose="020B0604020202020204" pitchFamily="34" charset="0"/>
              </a:rPr>
              <a:t>Tungsten alloy </a:t>
            </a:r>
            <a:r>
              <a:rPr lang="en-US" altLang="zh-CN" sz="1800" b="1" dirty="0">
                <a:latin typeface="Arial" panose="020B0604020202020204" pitchFamily="34" charset="0"/>
                <a:cs typeface="Arial" panose="020B0604020202020204" pitchFamily="34" charset="0"/>
              </a:rPr>
              <a:t>will be  used to made the fork vacuum chamber of MDI</a:t>
            </a:r>
          </a:p>
          <a:p>
            <a:pPr>
              <a:buFont typeface="Wingdings" panose="05000000000000000000" pitchFamily="2" charset="2"/>
              <a:buChar char="l"/>
            </a:pPr>
            <a:endParaRPr lang="en-US" altLang="zh-CN" sz="1800" b="1" dirty="0">
              <a:latin typeface="Arial" panose="020B0604020202020204" pitchFamily="34" charset="0"/>
              <a:cs typeface="Arial" panose="020B0604020202020204" pitchFamily="34" charset="0"/>
            </a:endParaRPr>
          </a:p>
        </p:txBody>
      </p:sp>
      <p:sp>
        <p:nvSpPr>
          <p:cNvPr id="2" name="标题 1"/>
          <p:cNvSpPr>
            <a:spLocks noGrp="1"/>
          </p:cNvSpPr>
          <p:nvPr>
            <p:ph type="title" idx="4294967295"/>
          </p:nvPr>
        </p:nvSpPr>
        <p:spPr>
          <a:xfrm>
            <a:off x="1524000" y="274638"/>
            <a:ext cx="8229600" cy="1143000"/>
          </a:xfrm>
        </p:spPr>
        <p:txBody>
          <a:bodyPr>
            <a:normAutofit/>
          </a:bodyPr>
          <a:lstStyle/>
          <a:p>
            <a:r>
              <a:rPr lang="en-US" altLang="zh-CN" sz="3600" b="1" dirty="0">
                <a:latin typeface="Arial" panose="020B0604020202020204" pitchFamily="34" charset="0"/>
                <a:cs typeface="Arial" panose="020B0604020202020204" pitchFamily="34" charset="0"/>
              </a:rPr>
              <a:t>Summary</a:t>
            </a:r>
            <a:endParaRPr lang="zh-CN" altLang="en-US" sz="3600" b="1" dirty="0">
              <a:latin typeface="Arial" panose="020B0604020202020204" pitchFamily="34" charset="0"/>
              <a:cs typeface="Arial" panose="020B0604020202020204" pitchFamily="34" charset="0"/>
            </a:endParaRPr>
          </a:p>
        </p:txBody>
      </p:sp>
      <p:pic>
        <p:nvPicPr>
          <p:cNvPr id="4" name="Picture 2" descr="C:\Users\Administrator\Desktop\111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10817" y="145436"/>
            <a:ext cx="761494" cy="448804"/>
          </a:xfrm>
          <a:prstGeom prst="rect">
            <a:avLst/>
          </a:prstGeom>
          <a:noFill/>
          <a:extLst>
            <a:ext uri="{909E8E84-426E-40DD-AFC4-6F175D3DCCD1}">
              <a14:hiddenFill xmlns:a14="http://schemas.microsoft.com/office/drawing/2010/main">
                <a:solidFill>
                  <a:srgbClr val="FFFFFF"/>
                </a:solidFill>
              </a14:hiddenFill>
            </a:ext>
          </a:extLst>
        </p:spPr>
      </p:pic>
      <p:sp>
        <p:nvSpPr>
          <p:cNvPr id="5" name="灯片编号占位符 2">
            <a:extLst>
              <a:ext uri="{FF2B5EF4-FFF2-40B4-BE49-F238E27FC236}">
                <a16:creationId xmlns:a16="http://schemas.microsoft.com/office/drawing/2014/main" id="{4E2679A6-6C82-474B-86A1-FA4AE8B9F9F0}"/>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23</a:t>
            </a:fld>
            <a:endParaRPr lang="zh-CN" altLang="en-US" dirty="0"/>
          </a:p>
        </p:txBody>
      </p:sp>
    </p:spTree>
    <p:extLst>
      <p:ext uri="{BB962C8B-B14F-4D97-AF65-F5344CB8AC3E}">
        <p14:creationId xmlns:p14="http://schemas.microsoft.com/office/powerpoint/2010/main" val="6404694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71866" y="2491468"/>
            <a:ext cx="4644442" cy="1022731"/>
          </a:xfrm>
          <a:prstGeom prst="rect">
            <a:avLst/>
          </a:prstGeom>
          <a:noFill/>
        </p:spPr>
        <p:txBody>
          <a:bodyPr wrap="none" lIns="84406" tIns="42203" rIns="84406" bIns="42203">
            <a:spAutoFit/>
          </a:bodyPr>
          <a:lstStyle/>
          <a:p>
            <a:pPr algn="ctr"/>
            <a:r>
              <a:rPr lang="en-US" altLang="zh-CN" sz="6092"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Thank you</a:t>
            </a:r>
            <a:r>
              <a:rPr lang="zh-CN" altLang="en-US" sz="6092"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p:txBody>
      </p:sp>
      <p:sp>
        <p:nvSpPr>
          <p:cNvPr id="3" name="灯片编号占位符 2">
            <a:extLst>
              <a:ext uri="{FF2B5EF4-FFF2-40B4-BE49-F238E27FC236}">
                <a16:creationId xmlns:a16="http://schemas.microsoft.com/office/drawing/2014/main" id="{57118C21-09A6-41C1-B84A-933C4C6BA601}"/>
              </a:ext>
            </a:extLst>
          </p:cNvPr>
          <p:cNvSpPr>
            <a:spLocks noGrp="1"/>
          </p:cNvSpPr>
          <p:nvPr>
            <p:ph type="sldNum" sz="quarter" idx="12"/>
          </p:nvPr>
        </p:nvSpPr>
        <p:spPr>
          <a:xfrm>
            <a:off x="11356041" y="6492875"/>
            <a:ext cx="676422" cy="365125"/>
          </a:xfrm>
        </p:spPr>
        <p:txBody>
          <a:bodyPr/>
          <a:lstStyle/>
          <a:p>
            <a:fld id="{F277EA53-4DB1-4D95-B40D-C748397C9D0C}" type="slidenum">
              <a:rPr lang="zh-CN" altLang="en-US" smtClean="0"/>
              <a:t>24</a:t>
            </a:fld>
            <a:endParaRPr lang="zh-CN" altLang="en-US" dirty="0"/>
          </a:p>
        </p:txBody>
      </p:sp>
    </p:spTree>
    <p:extLst>
      <p:ext uri="{BB962C8B-B14F-4D97-AF65-F5344CB8AC3E}">
        <p14:creationId xmlns:p14="http://schemas.microsoft.com/office/powerpoint/2010/main" val="55246004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20031</TotalTime>
  <Words>1867</Words>
  <Application>Microsoft Office PowerPoint</Application>
  <PresentationFormat>宽屏</PresentationFormat>
  <Paragraphs>335</Paragraphs>
  <Slides>24</Slides>
  <Notes>8</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24</vt:i4>
      </vt:variant>
    </vt:vector>
  </HeadingPairs>
  <TitlesOfParts>
    <vt:vector size="38" baseType="lpstr">
      <vt:lpstr>Adobe 黑体 Std R</vt:lpstr>
      <vt:lpstr>PingFang SC</vt:lpstr>
      <vt:lpstr>等线</vt:lpstr>
      <vt:lpstr>等线 Light</vt:lpstr>
      <vt:lpstr>微软雅黑</vt:lpstr>
      <vt:lpstr>Arial</vt:lpstr>
      <vt:lpstr>Arial Black</vt:lpstr>
      <vt:lpstr>Calibri</vt:lpstr>
      <vt:lpstr>Segoe UI</vt:lpstr>
      <vt:lpstr>tahoma</vt:lpstr>
      <vt:lpstr>Times New Roman</vt:lpstr>
      <vt:lpstr>Wingdings</vt:lpstr>
      <vt:lpstr>Office 主题​​</vt:lpstr>
      <vt:lpstr>1_Office 主题</vt:lpstr>
      <vt:lpstr>CEPC vacuum system design and R&amp;D status</vt:lpstr>
      <vt:lpstr>Outline </vt:lpstr>
      <vt:lpstr>Preview of CEPC vacuum system</vt:lpstr>
      <vt:lpstr>PowerPoint 演示文稿</vt:lpstr>
      <vt:lpstr>PowerPoint 演示文稿</vt:lpstr>
      <vt:lpstr>PowerPoint 演示文稿</vt:lpstr>
      <vt:lpstr>PowerPoint 演示文稿</vt:lpstr>
      <vt:lpstr>PowerPoint 演示文稿</vt:lpstr>
      <vt:lpstr>PowerPoint 演示文稿</vt:lpstr>
      <vt:lpstr>Technique process Cu vacuum chamber </vt:lpstr>
      <vt:lpstr>Cu and Al vacuum chamber prototypes</vt:lpstr>
      <vt:lpstr>Preparation of Cu substrate for NEG coating</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MDI vacuum</vt:lpstr>
      <vt:lpstr>Summary</vt:lpstr>
      <vt:lpstr>PowerPoint 演示文稿</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mays</dc:creator>
  <cp:lastModifiedBy>Mays-tap</cp:lastModifiedBy>
  <cp:revision>238</cp:revision>
  <dcterms:created xsi:type="dcterms:W3CDTF">2020-12-24T08:04:32Z</dcterms:created>
  <dcterms:modified xsi:type="dcterms:W3CDTF">2022-10-25T01:25:26Z</dcterms:modified>
</cp:coreProperties>
</file>