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9"/>
  </p:notesMasterIdLst>
  <p:handoutMasterIdLst>
    <p:handoutMasterId r:id="rId30"/>
  </p:handoutMasterIdLst>
  <p:sldIdLst>
    <p:sldId id="358" r:id="rId4"/>
    <p:sldId id="359" r:id="rId5"/>
    <p:sldId id="465" r:id="rId6"/>
    <p:sldId id="466" r:id="rId7"/>
    <p:sldId id="467" r:id="rId8"/>
    <p:sldId id="423" r:id="rId9"/>
    <p:sldId id="441" r:id="rId10"/>
    <p:sldId id="442" r:id="rId11"/>
    <p:sldId id="444" r:id="rId12"/>
    <p:sldId id="445" r:id="rId13"/>
    <p:sldId id="451" r:id="rId14"/>
    <p:sldId id="458" r:id="rId15"/>
    <p:sldId id="468" r:id="rId16"/>
    <p:sldId id="469" r:id="rId17"/>
    <p:sldId id="398" r:id="rId18"/>
    <p:sldId id="399" r:id="rId19"/>
    <p:sldId id="425" r:id="rId20"/>
    <p:sldId id="417" r:id="rId21"/>
    <p:sldId id="436" r:id="rId22"/>
    <p:sldId id="439" r:id="rId23"/>
    <p:sldId id="440" r:id="rId24"/>
    <p:sldId id="438" r:id="rId25"/>
    <p:sldId id="414" r:id="rId26"/>
    <p:sldId id="410" r:id="rId27"/>
    <p:sldId id="422" r:id="rId2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3399CC"/>
    <a:srgbClr val="CCECFF"/>
    <a:srgbClr val="6699CC"/>
    <a:srgbClr val="CCFF66"/>
    <a:srgbClr val="FF00FF"/>
    <a:srgbClr val="00FF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3" autoAdjust="0"/>
    <p:restoredTop sz="94660"/>
  </p:normalViewPr>
  <p:slideViewPr>
    <p:cSldViewPr>
      <p:cViewPr varScale="1">
        <p:scale>
          <a:sx n="159" d="100"/>
          <a:sy n="159" d="100"/>
        </p:scale>
        <p:origin x="175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kumimoji="1" sz="1200"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/>
            </a:lvl1pPr>
          </a:lstStyle>
          <a:p>
            <a:fld id="{A358DB70-5CBD-41AC-9698-31861F7542E5}" type="datetimeFigureOut">
              <a:rPr lang="zh-CN" altLang="en-US"/>
              <a:pPr/>
              <a:t>2022-10-25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kumimoji="1" sz="1200"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/>
            </a:lvl1pPr>
          </a:lstStyle>
          <a:p>
            <a:fld id="{07ED96A3-0F03-449A-901E-5D0B912B803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60278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CA40D42-6B32-4070-8A74-87352C31BB9E}" type="datetimeFigureOut">
              <a:rPr lang="zh-CN" altLang="en-US"/>
              <a:pPr/>
              <a:t>2022-10-25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7DF44DC-EE18-4AF1-A968-D1ECA516B96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58679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宋体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zh-CN" altLang="en-US" smtClean="0"/>
          </a:p>
        </p:txBody>
      </p:sp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2D25C32-1DBD-4749-85A0-743AA109CC8A}" type="datetime1">
              <a:rPr lang="zh-CN" altLang="en-US" smtClean="0"/>
              <a:t>2022-10-25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006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zh-CN" altLang="en-US" smtClean="0"/>
          </a:p>
        </p:txBody>
      </p:sp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F88509D-C81D-4CF0-BEB8-6C3E1606F336}" type="datetime1">
              <a:rPr lang="zh-CN" altLang="en-US" smtClean="0"/>
              <a:t>2022-10-25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3259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6EFA330-4DF1-4B5F-A6E4-6773684CFF46}" type="datetime1">
              <a:rPr lang="zh-CN" altLang="en-US" smtClean="0"/>
              <a:t>2022-10-25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214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zh-CN" altLang="en-US" smtClean="0"/>
          </a:p>
        </p:txBody>
      </p:sp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6C71DFF-4FFC-44C6-965C-7FC4BAB31A8C}" type="datetime1">
              <a:rPr lang="zh-CN" altLang="en-US" smtClean="0"/>
              <a:t>2022-10-25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082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A843B4-E877-437A-95AD-62998660443A}" type="datetime1">
              <a:rPr lang="en-US" altLang="zh-CN" smtClean="0"/>
              <a:t>10/25/2022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202C58-5D90-402B-8EF8-AA26672F1EA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5081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C05E16-71DA-4093-B056-FBA61D98B177}" type="datetime1">
              <a:rPr lang="en-US" altLang="zh-CN" smtClean="0"/>
              <a:t>10/25/2022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D1A0E-30FC-48C4-A29E-544B9AE815D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980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927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AA4C61-5E64-439C-87EF-87E2B6244A04}" type="datetime1">
              <a:rPr lang="en-US" altLang="zh-CN" smtClean="0"/>
              <a:t>10/25/2022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0B381A-FBF3-41DE-BFBF-856E9DB5176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5301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4A794D-3B78-4D02-92E6-899DEFB3D9A3}" type="datetime1">
              <a:rPr lang="en-US" altLang="zh-CN" smtClean="0">
                <a:solidFill>
                  <a:srgbClr val="000000"/>
                </a:solidFill>
              </a:rPr>
              <a:t>10/25/2022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202C58-5D90-402B-8EF8-AA26672F1EAA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02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683568" y="5733256"/>
            <a:ext cx="7920880" cy="2880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D4892D-A514-47FD-9F76-70F16DA0F923}" type="datetime1">
              <a:rPr lang="en-US" altLang="zh-CN" smtClean="0">
                <a:solidFill>
                  <a:srgbClr val="000000"/>
                </a:solidFill>
              </a:rPr>
              <a:t>10/25/2022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88224" y="6237312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fld id="{32913243-E730-472E-A005-6BE97143DD9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535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49F85B-4C96-43D1-BD2F-42897114C37C}" type="datetime1">
              <a:rPr lang="en-US" altLang="zh-CN" smtClean="0">
                <a:solidFill>
                  <a:srgbClr val="000000"/>
                </a:solidFill>
              </a:rPr>
              <a:t>10/25/2022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DACDE8-73D4-4D46-8462-E163EE8DB03A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1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49AB5B-6221-479A-9237-39D31A5E1755}" type="datetime1">
              <a:rPr lang="en-US" altLang="zh-CN" smtClean="0">
                <a:solidFill>
                  <a:srgbClr val="000000"/>
                </a:solidFill>
              </a:rPr>
              <a:t>10/25/2022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22C74F-DBEA-49F0-B5C8-9876D81A3337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119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210423-A111-4B54-88F3-65601EEF21D9}" type="datetime1">
              <a:rPr lang="en-US" altLang="zh-CN" smtClean="0">
                <a:solidFill>
                  <a:srgbClr val="000000"/>
                </a:solidFill>
              </a:rPr>
              <a:t>10/25/2022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7E0655-C453-4013-954C-91D0B82AD3A5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567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76B641-A2A9-4B82-9D51-B9F4BFB423B4}" type="datetime1">
              <a:rPr lang="en-US" altLang="zh-CN" smtClean="0">
                <a:solidFill>
                  <a:srgbClr val="000000"/>
                </a:solidFill>
              </a:rPr>
              <a:t>10/25/2022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90DEC-BDA0-4E44-B3FF-471E9198FF3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222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8EC0F9-6B54-484F-B732-A43F677B6809}" type="datetime1">
              <a:rPr lang="en-US" altLang="zh-CN" smtClean="0">
                <a:solidFill>
                  <a:srgbClr val="000000"/>
                </a:solidFill>
              </a:rPr>
              <a:t>10/25/2022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1B9AEF-CE71-4575-82A0-7C83C7D3BE62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331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7ABFC-595F-4804-9108-D22D980ACF41}" type="datetime1">
              <a:rPr lang="en-US" altLang="zh-CN" smtClean="0">
                <a:solidFill>
                  <a:srgbClr val="000000"/>
                </a:solidFill>
              </a:rPr>
              <a:t>10/25/2022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8386EE-C55A-490F-BF01-21CE9DAE8EC7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77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41438"/>
            <a:ext cx="8075240" cy="4319810"/>
          </a:xfrm>
        </p:spPr>
        <p:txBody>
          <a:bodyPr/>
          <a:lstStyle>
            <a:lvl1pPr>
              <a:defRPr sz="24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5D528-5DC1-43AE-A3BF-8656839858CE}" type="datetime1">
              <a:rPr lang="en-US" altLang="zh-CN" smtClean="0"/>
              <a:t>10/25/2022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913243-E730-472E-A005-6BE97143DD99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683568" y="5805264"/>
            <a:ext cx="7920880" cy="1440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5284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D401A2-336F-425D-811F-736ED058D4F9}" type="datetime1">
              <a:rPr lang="en-US" altLang="zh-CN" smtClean="0">
                <a:solidFill>
                  <a:srgbClr val="000000"/>
                </a:solidFill>
              </a:rPr>
              <a:t>10/25/2022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391A3E-F012-4E73-AD3F-366E131CC7DC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515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AE7957-A703-4CB3-BFB4-FB203CDCBF25}" type="datetime1">
              <a:rPr lang="en-US" altLang="zh-CN" smtClean="0">
                <a:solidFill>
                  <a:srgbClr val="000000"/>
                </a:solidFill>
              </a:rPr>
              <a:t>10/25/2022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D1A0E-30FC-48C4-A29E-544B9AE815D3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107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927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402452-59F1-4C9B-AE60-2DB7B76A9510}" type="datetime1">
              <a:rPr lang="en-US" altLang="zh-CN" smtClean="0">
                <a:solidFill>
                  <a:srgbClr val="000000"/>
                </a:solidFill>
              </a:rPr>
              <a:t>10/25/2022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0B381A-FBF3-41DE-BFBF-856E9DB51765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429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616D-8804-4FA9-BED1-455C7C03773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2022-10-25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C3C1-E857-4E49-8949-C9CC940DC24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5020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616D-8804-4FA9-BED1-455C7C03773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2022-10-25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C3C1-E857-4E49-8949-C9CC940DC24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9375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616D-8804-4FA9-BED1-455C7C03773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2022-10-25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C3C1-E857-4E49-8949-C9CC940DC24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427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616D-8804-4FA9-BED1-455C7C03773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2022-10-25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C3C1-E857-4E49-8949-C9CC940DC24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7282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616D-8804-4FA9-BED1-455C7C03773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2022-10-25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C3C1-E857-4E49-8949-C9CC940DC24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9919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616D-8804-4FA9-BED1-455C7C03773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2022-10-25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C3C1-E857-4E49-8949-C9CC940DC24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8864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616D-8804-4FA9-BED1-455C7C03773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2022-10-25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C3C1-E857-4E49-8949-C9CC940DC24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049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82A087-B772-40AB-A0AF-99496AC54C73}" type="datetime1">
              <a:rPr lang="en-US" altLang="zh-CN" smtClean="0"/>
              <a:t>10/25/2022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DACDE8-73D4-4D46-8462-E163EE8DB03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977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616D-8804-4FA9-BED1-455C7C03773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2022-10-25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C3C1-E857-4E49-8949-C9CC940DC24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6802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616D-8804-4FA9-BED1-455C7C03773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2022-10-25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C3C1-E857-4E49-8949-C9CC940DC24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3000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616D-8804-4FA9-BED1-455C7C03773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2022-10-25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C3C1-E857-4E49-8949-C9CC940DC24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2486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616D-8804-4FA9-BED1-455C7C03773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2022-10-25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C3C1-E857-4E49-8949-C9CC940DC24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847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1F22E7-42A2-4287-93EC-8CAE85DFDD9B}" type="datetime1">
              <a:rPr lang="en-US" altLang="zh-CN" smtClean="0"/>
              <a:t>10/25/2022</a:t>
            </a:fld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22C74F-DBEA-49F0-B5C8-9876D81A333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0110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F3497E-9080-4FA9-8DE2-3C9319945CE2}" type="datetime1">
              <a:rPr lang="en-US" altLang="zh-CN" smtClean="0"/>
              <a:t>10/25/2022</a:t>
            </a:fld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7E0655-C453-4013-954C-91D0B82AD3A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522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4851E3-1BFF-4C7C-BDB6-FA0B6123919E}" type="datetime1">
              <a:rPr lang="en-US" altLang="zh-CN" smtClean="0"/>
              <a:t>10/25/2022</a:t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90DEC-BDA0-4E44-B3FF-471E9198FF3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9803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10FC1F-052D-46C5-873E-8742D17262BD}" type="datetime1">
              <a:rPr lang="en-US" altLang="zh-CN" smtClean="0"/>
              <a:t>10/25/2022</a:t>
            </a:fld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1B9AEF-CE71-4575-82A0-7C83C7D3BE6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9538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71AC72-0000-4E5D-A99D-FBC45855E1A6}" type="datetime1">
              <a:rPr lang="en-US" altLang="zh-CN" smtClean="0"/>
              <a:t>10/25/2022</a:t>
            </a:fld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8386EE-C55A-490F-BF01-21CE9DAE8EC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9428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2BF175-7E82-41E8-A161-3D9CCF0DEB2B}" type="datetime1">
              <a:rPr lang="en-US" altLang="zh-CN" smtClean="0"/>
              <a:t>10/25/2022</a:t>
            </a:fld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391A3E-F012-4E73-AD3F-366E131CC7D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1037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9"/>
          <p:cNvSpPr>
            <a:spLocks noChangeShapeType="1"/>
          </p:cNvSpPr>
          <p:nvPr userDrawn="1"/>
        </p:nvSpPr>
        <p:spPr bwMode="auto">
          <a:xfrm>
            <a:off x="755650" y="5876925"/>
            <a:ext cx="7704138" cy="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028" name="Picture 7" descr="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809625"/>
            <a:ext cx="1008063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panose="020F0502020204030204" pitchFamily="34" charset="0"/>
                <a:ea typeface="仿宋_GB2312" pitchFamily="49" charset="-122"/>
              </a:defRPr>
            </a:lvl1pPr>
          </a:lstStyle>
          <a:p>
            <a:fld id="{36F2499D-CF84-4745-879B-1B411168993E}" type="datetime1">
              <a:rPr lang="en-US" altLang="zh-CN" smtClean="0"/>
              <a:t>10/25/2022</a:t>
            </a:fld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  <a:ea typeface="仿宋_GB2312" pitchFamily="49" charset="-122"/>
              </a:defRPr>
            </a:lvl1pPr>
          </a:lstStyle>
          <a:p>
            <a:fld id="{4717C048-3F74-4996-988A-8FD2042BF480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1034" name="Line 8"/>
          <p:cNvSpPr>
            <a:spLocks noChangeShapeType="1"/>
          </p:cNvSpPr>
          <p:nvPr userDrawn="1"/>
        </p:nvSpPr>
        <p:spPr bwMode="auto">
          <a:xfrm>
            <a:off x="757238" y="1196975"/>
            <a:ext cx="7127875" cy="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+mj-lt"/>
          <a:ea typeface="+mj-ea"/>
          <a:cs typeface="楷体_GB231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  <a:cs typeface="楷体_GB23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  <a:cs typeface="楷体_GB23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  <a:cs typeface="楷体_GB23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  <a:cs typeface="楷体_GB231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rgbClr val="3333CC"/>
          </a:solidFill>
          <a:latin typeface="+mn-lt"/>
          <a:ea typeface="+mn-ea"/>
          <a:cs typeface="仿宋_GB2312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rgbClr val="660033"/>
          </a:solidFill>
          <a:latin typeface="+mn-lt"/>
          <a:ea typeface="宋体" pitchFamily="2" charset="-122"/>
          <a:cs typeface="宋体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000066"/>
          </a:solidFill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rgbClr val="006600"/>
          </a:solidFill>
          <a:latin typeface="+mn-lt"/>
          <a:ea typeface="宋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9"/>
          <p:cNvSpPr>
            <a:spLocks noChangeShapeType="1"/>
          </p:cNvSpPr>
          <p:nvPr/>
        </p:nvSpPr>
        <p:spPr bwMode="auto">
          <a:xfrm>
            <a:off x="755650" y="5876925"/>
            <a:ext cx="7704138" cy="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1028" name="Picture 7" descr="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809625"/>
            <a:ext cx="1008063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panose="020F0502020204030204" pitchFamily="34" charset="0"/>
                <a:ea typeface="仿宋_GB2312" pitchFamily="49" charset="-122"/>
              </a:defRPr>
            </a:lvl1pPr>
          </a:lstStyle>
          <a:p>
            <a:fld id="{07147B43-002F-4C8D-B7F6-9A9FD912CAB1}" type="datetime1">
              <a:rPr lang="en-US" altLang="zh-CN" smtClean="0">
                <a:solidFill>
                  <a:srgbClr val="000000"/>
                </a:solidFill>
              </a:rPr>
              <a:t>10/25/2022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  <a:ea typeface="仿宋_GB2312" pitchFamily="49" charset="-122"/>
              </a:defRPr>
            </a:lvl1pPr>
          </a:lstStyle>
          <a:p>
            <a:fld id="{4717C048-3F74-4996-988A-8FD2042BF480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34" name="Line 8"/>
          <p:cNvSpPr>
            <a:spLocks noChangeShapeType="1"/>
          </p:cNvSpPr>
          <p:nvPr/>
        </p:nvSpPr>
        <p:spPr bwMode="auto">
          <a:xfrm>
            <a:off x="757238" y="1196975"/>
            <a:ext cx="7127875" cy="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033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+mj-lt"/>
          <a:ea typeface="+mj-ea"/>
          <a:cs typeface="楷体_GB231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  <a:cs typeface="楷体_GB23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  <a:cs typeface="楷体_GB23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  <a:cs typeface="楷体_GB23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  <a:cs typeface="楷体_GB231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rgbClr val="3333CC"/>
          </a:solidFill>
          <a:latin typeface="+mn-lt"/>
          <a:ea typeface="+mn-ea"/>
          <a:cs typeface="仿宋_GB2312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rgbClr val="660033"/>
          </a:solidFill>
          <a:latin typeface="+mn-lt"/>
          <a:ea typeface="宋体" pitchFamily="2" charset="-122"/>
          <a:cs typeface="宋体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000066"/>
          </a:solidFill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rgbClr val="006600"/>
          </a:solidFill>
          <a:latin typeface="+mn-lt"/>
          <a:ea typeface="宋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F7F616D-8804-4FA9-BED1-455C7C03773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2022-10-25</a:t>
            </a:fld>
            <a:endParaRPr lang="zh-CN" altLang="en-US" smtClean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smtClean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DE2C3C1-E857-4E49-8949-C9CC940DC24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mtClean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67831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ctrTitle"/>
          </p:nvPr>
        </p:nvSpPr>
        <p:spPr>
          <a:xfrm>
            <a:off x="179512" y="1268760"/>
            <a:ext cx="8784976" cy="1470025"/>
          </a:xfrm>
        </p:spPr>
        <p:txBody>
          <a:bodyPr/>
          <a:lstStyle/>
          <a:p>
            <a:pPr eaLnBrk="1" hangingPunct="1"/>
            <a:r>
              <a:rPr lang="en-US" altLang="zh-CN" dirty="0"/>
              <a:t>CEPC Instrumentation development status</a:t>
            </a:r>
            <a:endParaRPr lang="zh-CN" altLang="en-US" dirty="0" smtClean="0"/>
          </a:p>
        </p:txBody>
      </p:sp>
      <p:sp>
        <p:nvSpPr>
          <p:cNvPr id="15362" name="副标题 2"/>
          <p:cNvSpPr>
            <a:spLocks noGrp="1"/>
          </p:cNvSpPr>
          <p:nvPr>
            <p:ph type="subTitle" idx="1"/>
          </p:nvPr>
        </p:nvSpPr>
        <p:spPr>
          <a:xfrm>
            <a:off x="1293954" y="3615705"/>
            <a:ext cx="7160840" cy="1109439"/>
          </a:xfrm>
        </p:spPr>
        <p:txBody>
          <a:bodyPr/>
          <a:lstStyle/>
          <a:p>
            <a:pPr eaLnBrk="1" hangingPunct="1"/>
            <a:r>
              <a:rPr lang="en-US" altLang="zh-CN" b="0" dirty="0" smtClean="0">
                <a:solidFill>
                  <a:schemeClr val="tx1"/>
                </a:solidFill>
              </a:rPr>
              <a:t>On behalf Beam </a:t>
            </a:r>
            <a:r>
              <a:rPr lang="en-US" altLang="zh-CN" b="0" dirty="0">
                <a:solidFill>
                  <a:schemeClr val="tx1"/>
                </a:solidFill>
              </a:rPr>
              <a:t>I</a:t>
            </a:r>
            <a:r>
              <a:rPr lang="en-US" altLang="zh-CN" b="0" dirty="0" smtClean="0">
                <a:solidFill>
                  <a:schemeClr val="tx1"/>
                </a:solidFill>
              </a:rPr>
              <a:t>nstrumentation Team,</a:t>
            </a:r>
          </a:p>
          <a:p>
            <a:pPr eaLnBrk="1" hangingPunct="1"/>
            <a:r>
              <a:rPr lang="en-US" altLang="zh-CN" b="0" dirty="0" smtClean="0">
                <a:solidFill>
                  <a:schemeClr val="tx1"/>
                </a:solidFill>
              </a:rPr>
              <a:t>Accelerator Center, IHEP</a:t>
            </a:r>
            <a:endParaRPr lang="zh-CN" altLang="en-US" b="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771800" y="2852936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err="1" smtClean="0"/>
              <a:t>Yanfeng</a:t>
            </a:r>
            <a:r>
              <a:rPr lang="en-US" altLang="zh-CN" sz="2400" b="1" dirty="0" smtClean="0"/>
              <a:t> Sui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5149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update of TFB feedback system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268760"/>
            <a:ext cx="8075240" cy="4319810"/>
          </a:xfrm>
        </p:spPr>
        <p:txBody>
          <a:bodyPr/>
          <a:lstStyle/>
          <a:p>
            <a:r>
              <a:rPr lang="en-US" altLang="zh-CN" dirty="0"/>
              <a:t>Narrow-band feedback  + </a:t>
            </a:r>
            <a:r>
              <a:rPr lang="en-US" altLang="zh-CN" dirty="0" smtClean="0"/>
              <a:t>bunch </a:t>
            </a:r>
            <a:r>
              <a:rPr lang="en-US" altLang="zh-CN" dirty="0"/>
              <a:t>by bunch feedback</a:t>
            </a:r>
          </a:p>
          <a:p>
            <a:pPr fontAlgn="t"/>
            <a:r>
              <a:rPr lang="zh-CN" altLang="zh-CN" dirty="0"/>
              <a:t>Consider narrow-band feedback, in addition to bunch-by-bunch ones, for specific instabilities such as resistive wall coupled bunch</a:t>
            </a:r>
            <a:r>
              <a:rPr lang="en-US" altLang="zh-CN" dirty="0"/>
              <a:t>. Mode No.</a:t>
            </a:r>
            <a:r>
              <a:rPr lang="en-US" altLang="zh-CN" b="1" dirty="0"/>
              <a:t> </a:t>
            </a:r>
            <a:r>
              <a:rPr lang="en-US" altLang="zh-CN" dirty="0"/>
              <a:t>19650 &amp; </a:t>
            </a:r>
            <a:r>
              <a:rPr lang="en-US" altLang="zh-CN" dirty="0" smtClean="0"/>
              <a:t>19651</a:t>
            </a:r>
          </a:p>
          <a:p>
            <a:pPr fontAlgn="t"/>
            <a:r>
              <a:rPr lang="en-US" altLang="zh-CN" dirty="0"/>
              <a:t>More detail in  </a:t>
            </a:r>
            <a:r>
              <a:rPr lang="en-US" altLang="zh-CN" i="1" dirty="0" err="1" smtClean="0"/>
              <a:t>Junhui</a:t>
            </a:r>
            <a:r>
              <a:rPr lang="en-US" altLang="zh-CN" i="1" dirty="0" smtClean="0"/>
              <a:t> </a:t>
            </a:r>
            <a:r>
              <a:rPr lang="en-US" altLang="zh-CN" i="1" dirty="0" err="1" smtClean="0"/>
              <a:t>Yue’s</a:t>
            </a:r>
            <a:r>
              <a:rPr lang="en-US" altLang="zh-CN" i="1" dirty="0" smtClean="0"/>
              <a:t> </a:t>
            </a:r>
            <a:r>
              <a:rPr lang="en-US" altLang="zh-CN" i="1" dirty="0"/>
              <a:t>report “CEPC </a:t>
            </a:r>
            <a:r>
              <a:rPr lang="en-US" altLang="zh-CN" i="1" dirty="0" smtClean="0"/>
              <a:t>feedback </a:t>
            </a:r>
            <a:r>
              <a:rPr lang="en-US" altLang="zh-CN" i="1" dirty="0"/>
              <a:t>systems studies” in this workshop</a:t>
            </a:r>
            <a:endParaRPr lang="zh-CN" altLang="zh-CN" i="1" dirty="0"/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D528-5DC1-43AE-A3BF-8656839858CE}" type="datetime1">
              <a:rPr lang="en-US" altLang="zh-CN" smtClean="0"/>
              <a:t>10/25/2022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677273"/>
            <a:ext cx="2133600" cy="476250"/>
          </a:xfrm>
        </p:spPr>
        <p:txBody>
          <a:bodyPr/>
          <a:lstStyle/>
          <a:p>
            <a:fld id="{32913243-E730-472E-A005-6BE97143DD99}" type="slidenum">
              <a:rPr lang="zh-CN" altLang="en-US" smtClean="0"/>
              <a:pPr/>
              <a:t>10</a:t>
            </a:fld>
            <a:endParaRPr lang="zh-CN" altLang="en-US"/>
          </a:p>
        </p:txBody>
      </p:sp>
      <p:graphicFrame>
        <p:nvGraphicFramePr>
          <p:cNvPr id="6" name="内容占位符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4985954"/>
              </p:ext>
            </p:extLst>
          </p:nvPr>
        </p:nvGraphicFramePr>
        <p:xfrm>
          <a:off x="243838" y="3646727"/>
          <a:ext cx="4608512" cy="2359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636"/>
                <a:gridCol w="1359889"/>
                <a:gridCol w="1510987"/>
              </a:tblGrid>
              <a:tr h="698909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Mode frequency [kHz]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Mode number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Growth time [</a:t>
                      </a:r>
                      <a:r>
                        <a:rPr lang="en-US" altLang="zh-CN" dirty="0" err="1" smtClean="0"/>
                        <a:t>ms</a:t>
                      </a:r>
                      <a:r>
                        <a:rPr lang="en-US" altLang="zh-CN" dirty="0" smtClean="0"/>
                        <a:t>]</a:t>
                      </a:r>
                      <a:endParaRPr lang="zh-CN" altLang="en-US" dirty="0"/>
                    </a:p>
                  </a:txBody>
                  <a:tcPr/>
                </a:tc>
              </a:tr>
              <a:tr h="415103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-2.338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19650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1.1 (3 turns)</a:t>
                      </a:r>
                      <a:endParaRPr lang="zh-CN" altLang="en-US" dirty="0"/>
                    </a:p>
                  </a:txBody>
                  <a:tcPr/>
                </a:tc>
              </a:tr>
              <a:tr h="415103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-5.335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19651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1.6 (5 turns)</a:t>
                      </a:r>
                      <a:endParaRPr lang="zh-CN" altLang="en-US" dirty="0"/>
                    </a:p>
                  </a:txBody>
                  <a:tcPr/>
                </a:tc>
              </a:tr>
              <a:tr h="415103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-8.332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19650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2.0 (6</a:t>
                      </a:r>
                      <a:r>
                        <a:rPr lang="en-US" altLang="zh-CN" baseline="0" dirty="0" smtClean="0"/>
                        <a:t> turns)</a:t>
                      </a:r>
                      <a:endParaRPr lang="zh-CN" altLang="en-US" dirty="0"/>
                    </a:p>
                  </a:txBody>
                  <a:tcPr/>
                </a:tc>
              </a:tr>
              <a:tr h="415103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-11.330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19649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2.3 (7 turns)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 descr="D:\New20180222\CEPC\20220126 50MW\CollectiveEffects\相关计算\TRWI\Compare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73172"/>
            <a:ext cx="4427984" cy="273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5868144" y="3645024"/>
            <a:ext cx="998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=11252</a:t>
            </a:r>
            <a:endParaRPr lang="zh-CN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860032" y="4013190"/>
            <a:ext cx="998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=11251</a:t>
            </a:r>
            <a:endParaRPr lang="zh-CN" altLang="en-US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813945" y="3653150"/>
            <a:ext cx="998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=11253</a:t>
            </a:r>
            <a:endParaRPr lang="zh-CN" altLang="en-US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740352" y="4013190"/>
            <a:ext cx="998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=11254</a:t>
            </a:r>
            <a:endParaRPr lang="zh-CN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141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xmlns="" id="{5CBCF3B5-88CE-40CD-9945-B9257636F2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629651"/>
              </p:ext>
            </p:extLst>
          </p:nvPr>
        </p:nvGraphicFramePr>
        <p:xfrm>
          <a:off x="632755" y="2564904"/>
          <a:ext cx="3456384" cy="3377568"/>
        </p:xfrm>
        <a:graphic>
          <a:graphicData uri="http://schemas.openxmlformats.org/drawingml/2006/table">
            <a:tbl>
              <a:tblPr/>
              <a:tblGrid>
                <a:gridCol w="1446857">
                  <a:extLst>
                    <a:ext uri="{9D8B030D-6E8A-4147-A177-3AD203B41FA5}">
                      <a16:colId xmlns:a16="http://schemas.microsoft.com/office/drawing/2014/main" xmlns="" val="637169411"/>
                    </a:ext>
                  </a:extLst>
                </a:gridCol>
                <a:gridCol w="2009527">
                  <a:extLst>
                    <a:ext uri="{9D8B030D-6E8A-4147-A177-3AD203B41FA5}">
                      <a16:colId xmlns:a16="http://schemas.microsoft.com/office/drawing/2014/main" xmlns="" val="2904147114"/>
                    </a:ext>
                  </a:extLst>
                </a:gridCol>
              </a:tblGrid>
              <a:tr h="26402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CEPC</a:t>
                      </a:r>
                      <a:r>
                        <a:rPr lang="zh-CN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LFB</a:t>
                      </a:r>
                      <a:r>
                        <a:rPr lang="zh-CN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CDR</a:t>
                      </a:r>
                      <a:r>
                        <a:rPr lang="zh-CN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9542847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Parameters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Value</a:t>
                      </a:r>
                      <a:endParaRPr lang="zh-CN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62912047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6.50E+08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88832482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alpha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1.11E-05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81525044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mus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2.80E-02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32113077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deltaphi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1.70E-03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95777530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Tao(</a:t>
                      </a:r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s)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2.00E-01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87366870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4.55E+10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4596349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Rk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Ω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2600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46920244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12653942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V(V)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3.00E+03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44469288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P(W)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1.73E+03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6273378"/>
                  </a:ext>
                </a:extLst>
              </a:tr>
            </a:tbl>
          </a:graphicData>
        </a:graphic>
      </p:graphicFrame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xmlns="" id="{6A70D311-6800-4DC0-8864-B05AF4408E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616446"/>
              </p:ext>
            </p:extLst>
          </p:nvPr>
        </p:nvGraphicFramePr>
        <p:xfrm>
          <a:off x="4355976" y="2564904"/>
          <a:ext cx="3456384" cy="3377568"/>
        </p:xfrm>
        <a:graphic>
          <a:graphicData uri="http://schemas.openxmlformats.org/drawingml/2006/table">
            <a:tbl>
              <a:tblPr/>
              <a:tblGrid>
                <a:gridCol w="1571083">
                  <a:extLst>
                    <a:ext uri="{9D8B030D-6E8A-4147-A177-3AD203B41FA5}">
                      <a16:colId xmlns:a16="http://schemas.microsoft.com/office/drawing/2014/main" xmlns="" val="26359039"/>
                    </a:ext>
                  </a:extLst>
                </a:gridCol>
                <a:gridCol w="1885301">
                  <a:extLst>
                    <a:ext uri="{9D8B030D-6E8A-4147-A177-3AD203B41FA5}">
                      <a16:colId xmlns:a16="http://schemas.microsoft.com/office/drawing/2014/main" xmlns="" val="2487290556"/>
                    </a:ext>
                  </a:extLst>
                </a:gridCol>
              </a:tblGrid>
              <a:tr h="264029"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CEPC</a:t>
                      </a:r>
                      <a:r>
                        <a:rPr lang="zh-CN" alt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LFB</a:t>
                      </a:r>
                      <a:r>
                        <a:rPr lang="zh-CN" alt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30MW-12ms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10855430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Parameters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Value</a:t>
                      </a:r>
                      <a:endParaRPr lang="zh-CN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5927658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6.50E+08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0368450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alpha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1.48E-05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61425577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mus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.50E-02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00163539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deltaphi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1.70E-03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10723384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Tao(</a:t>
                      </a:r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s)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1.20E-02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03862260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4.55E+10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5013879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Rk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(Ω)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2600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61658608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5960779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V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(V)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4.69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E+04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80972578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P(W)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4.23</a:t>
                      </a:r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E+05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25836731"/>
                  </a:ext>
                </a:extLst>
              </a:tr>
            </a:tbl>
          </a:graphicData>
        </a:graphic>
      </p:graphicFrame>
      <p:sp>
        <p:nvSpPr>
          <p:cNvPr id="7" name="标题 1">
            <a:extLst>
              <a:ext uri="{FF2B5EF4-FFF2-40B4-BE49-F238E27FC236}">
                <a16:creationId xmlns:a16="http://schemas.microsoft.com/office/drawing/2014/main" xmlns="" id="{E4EFE2D2-CF41-4EE4-9108-237BA21B8394}"/>
              </a:ext>
            </a:extLst>
          </p:cNvPr>
          <p:cNvSpPr txBox="1">
            <a:spLocks/>
          </p:cNvSpPr>
          <p:nvPr/>
        </p:nvSpPr>
        <p:spPr>
          <a:xfrm>
            <a:off x="548402" y="260648"/>
            <a:ext cx="7567813" cy="63817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>
              <a:defRPr/>
            </a:pPr>
            <a:r>
              <a:rPr lang="en-US" altLang="zh-CN" sz="3200" b="1" dirty="0">
                <a:solidFill>
                  <a:srgbClr val="CC0000"/>
                </a:solidFill>
                <a:cs typeface="楷体_GB2312" charset="0"/>
              </a:rPr>
              <a:t>The power of longitudinal feedback</a:t>
            </a:r>
            <a:endParaRPr lang="zh-CN" altLang="en-US" sz="3200" b="1" dirty="0">
              <a:solidFill>
                <a:srgbClr val="CC0000"/>
              </a:solidFill>
              <a:cs typeface="楷体_GB2312" charset="0"/>
            </a:endParaRPr>
          </a:p>
        </p:txBody>
      </p:sp>
      <p:pic>
        <p:nvPicPr>
          <p:cNvPr id="6" name="图片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1399747"/>
            <a:ext cx="2396794" cy="1165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9664" y="1399747"/>
            <a:ext cx="1894584" cy="1165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8378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3BFB309-67F4-48F5-A126-51379AFB2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62" y="188640"/>
            <a:ext cx="8693025" cy="798394"/>
          </a:xfrm>
        </p:spPr>
        <p:txBody>
          <a:bodyPr>
            <a:normAutofit/>
          </a:bodyPr>
          <a:lstStyle/>
          <a:p>
            <a:pPr algn="ctr"/>
            <a:r>
              <a:rPr lang="en-US" altLang="zh-CN" sz="2700" dirty="0">
                <a:latin typeface="Arial" panose="020B0604020202020204" pitchFamily="34" charset="0"/>
                <a:cs typeface="Arial" panose="020B0604020202020204" pitchFamily="34" charset="0"/>
              </a:rPr>
              <a:t>CEPC TDR Collider Ring Cavity HOM </a:t>
            </a:r>
            <a:r>
              <a:rPr lang="en-US" altLang="zh-CN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CBI </a:t>
            </a:r>
            <a:r>
              <a:rPr lang="en-US" altLang="zh-CN" sz="2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zh-CN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Zhai</a:t>
            </a:r>
            <a:r>
              <a:rPr lang="en-US" altLang="zh-CN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Jiyuan</a:t>
            </a:r>
            <a:endParaRPr lang="zh-CN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内容占位符 4">
            <a:extLst>
              <a:ext uri="{FF2B5EF4-FFF2-40B4-BE49-F238E27FC236}">
                <a16:creationId xmlns="" xmlns:a16="http://schemas.microsoft.com/office/drawing/2014/main" id="{75DDF84B-7F19-413A-B48D-B413EBDB682F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71462" y="1733020"/>
          <a:ext cx="7045892" cy="418191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037941">
                  <a:extLst>
                    <a:ext uri="{9D8B030D-6E8A-4147-A177-3AD203B41FA5}">
                      <a16:colId xmlns="" xmlns:a16="http://schemas.microsoft.com/office/drawing/2014/main" val="739688734"/>
                    </a:ext>
                  </a:extLst>
                </a:gridCol>
                <a:gridCol w="692864">
                  <a:extLst>
                    <a:ext uri="{9D8B030D-6E8A-4147-A177-3AD203B41FA5}">
                      <a16:colId xmlns="" xmlns:a16="http://schemas.microsoft.com/office/drawing/2014/main" val="3028931987"/>
                    </a:ext>
                  </a:extLst>
                </a:gridCol>
                <a:gridCol w="703523">
                  <a:extLst>
                    <a:ext uri="{9D8B030D-6E8A-4147-A177-3AD203B41FA5}">
                      <a16:colId xmlns="" xmlns:a16="http://schemas.microsoft.com/office/drawing/2014/main" val="231955938"/>
                    </a:ext>
                  </a:extLst>
                </a:gridCol>
                <a:gridCol w="863415">
                  <a:extLst>
                    <a:ext uri="{9D8B030D-6E8A-4147-A177-3AD203B41FA5}">
                      <a16:colId xmlns="" xmlns:a16="http://schemas.microsoft.com/office/drawing/2014/main" val="1347357936"/>
                    </a:ext>
                  </a:extLst>
                </a:gridCol>
                <a:gridCol w="863415">
                  <a:extLst>
                    <a:ext uri="{9D8B030D-6E8A-4147-A177-3AD203B41FA5}">
                      <a16:colId xmlns="" xmlns:a16="http://schemas.microsoft.com/office/drawing/2014/main" val="1828908935"/>
                    </a:ext>
                  </a:extLst>
                </a:gridCol>
                <a:gridCol w="884734">
                  <a:extLst>
                    <a:ext uri="{9D8B030D-6E8A-4147-A177-3AD203B41FA5}">
                      <a16:colId xmlns="" xmlns:a16="http://schemas.microsoft.com/office/drawing/2014/main" val="559372812"/>
                    </a:ext>
                  </a:extLst>
                </a:gridCol>
              </a:tblGrid>
              <a:tr h="225331">
                <a:tc rowSpan="2">
                  <a:txBody>
                    <a:bodyPr/>
                    <a:lstStyle/>
                    <a:p>
                      <a:pPr marL="0" indent="0" algn="l" defTabSz="914400" rtl="0" eaLnBrk="1" fontAlgn="ctr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zh-CN" sz="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 MW SR per beam. Consider only SR damping for HOM Q</a:t>
                      </a:r>
                      <a:r>
                        <a:rPr lang="en-US" altLang="zh-CN" sz="900" b="0" u="none" strike="noStrike" kern="1200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altLang="zh-CN" sz="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requirement. Cavity HOM spread not included.</a:t>
                      </a:r>
                      <a:endParaRPr lang="zh-CN" altLang="en-US" sz="900" b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ttbar</a:t>
                      </a:r>
                      <a:endParaRPr lang="zh-CN" altLang="en-US" sz="9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Higgs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="" xmlns:a16="http://schemas.microsoft.com/office/drawing/2014/main" val="572117493"/>
                  </a:ext>
                </a:extLst>
              </a:tr>
              <a:tr h="459000">
                <a:tc vMerge="1">
                  <a:txBody>
                    <a:bodyPr/>
                    <a:lstStyle/>
                    <a:p>
                      <a:pPr algn="l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5-cell</a:t>
                      </a:r>
                    </a:p>
                    <a:p>
                      <a:pPr algn="ctr" rtl="0" fontAlgn="ctr"/>
                      <a:r>
                        <a:rPr lang="en-US" altLang="zh-CN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common</a:t>
                      </a:r>
                    </a:p>
                    <a:p>
                      <a:pPr algn="ctr" rtl="0" fontAlgn="ctr"/>
                      <a:r>
                        <a:rPr lang="en-US" altLang="zh-CN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cavity</a:t>
                      </a:r>
                      <a:endParaRPr lang="en-US" altLang="zh-C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old 2-cell</a:t>
                      </a:r>
                    </a:p>
                    <a:p>
                      <a:pPr algn="ctr" rtl="0" fontAlgn="ctr"/>
                      <a:r>
                        <a:rPr lang="en-US" altLang="zh-CN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common</a:t>
                      </a:r>
                    </a:p>
                    <a:p>
                      <a:pPr algn="ctr" rtl="0" fontAlgn="ctr"/>
                      <a:r>
                        <a:rPr lang="en-US" altLang="zh-CN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cavity</a:t>
                      </a:r>
                      <a:endParaRPr lang="en-US" altLang="zh-C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common</a:t>
                      </a:r>
                    </a:p>
                    <a:p>
                      <a:pPr algn="ctr" rtl="0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cavity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separate</a:t>
                      </a:r>
                      <a:b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cavity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by-pass</a:t>
                      </a:r>
                    </a:p>
                    <a:p>
                      <a:pPr algn="ctr" rtl="0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separate cavity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="" xmlns:a16="http://schemas.microsoft.com/office/drawing/2014/main" val="258108089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Cell number / cavity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altLang="zh-C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altLang="zh-C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altLang="zh-C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altLang="zh-C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altLang="zh-CN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="" xmlns:a16="http://schemas.microsoft.com/office/drawing/2014/main" val="408978293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 energy [GeV]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180.0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180.0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120.0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45.5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="" xmlns:a16="http://schemas.microsoft.com/office/drawing/2014/main" val="228027057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 current per beam [mA]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16.7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802.6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="" xmlns:a16="http://schemas.microsoft.com/office/drawing/2014/main" val="380895269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Revolution time [</a:t>
                      </a:r>
                      <a:r>
                        <a:rPr lang="el-GR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</a:t>
                      </a: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s]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333.6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333.6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333.6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333.6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333.6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="" xmlns:a16="http://schemas.microsoft.com/office/drawing/2014/main" val="345552596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Momentum compaction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7.1E-06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7.1E-06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7.1E-06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1.4E-05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1.4E-05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="" xmlns:a16="http://schemas.microsoft.com/office/drawing/2014/main" val="167485242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Synchrotron tune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="" xmlns:a16="http://schemas.microsoft.com/office/drawing/2014/main" val="92297204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Synchrotron oscillation period [ms]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="" xmlns:a16="http://schemas.microsoft.com/office/drawing/2014/main" val="129572996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Longitudinal damping time [</a:t>
                      </a:r>
                      <a:r>
                        <a:rPr lang="en-US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</a:t>
                      </a: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22.2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74.7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410.2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="" xmlns:a16="http://schemas.microsoft.com/office/drawing/2014/main" val="23698760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Cavity number on line per beam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="" xmlns:a16="http://schemas.microsoft.com/office/drawing/2014/main" val="285119498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beta-x/y in RF region [m]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="" xmlns:a16="http://schemas.microsoft.com/office/drawing/2014/main" val="155974957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Longitudinal impedance threshold per cavity [ohm*MHz]</a:t>
                      </a:r>
                      <a:endParaRPr lang="en-US" sz="900" b="0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3.58E+11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3.58E+11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9.62E+09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9.05E+08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2.27E+07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="" xmlns:a16="http://schemas.microsoft.com/office/drawing/2014/main" val="352999348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Transverse impedance threshold per cavity [ohm/m]</a:t>
                      </a:r>
                      <a:endParaRPr lang="en-US" sz="900" b="0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1.88E+08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1.88E+08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7.48E+06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1.18E+06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5.12E+04</a:t>
                      </a:r>
                      <a:endParaRPr lang="en-US" sz="900" b="0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="" xmlns:a16="http://schemas.microsoft.com/office/drawing/2014/main" val="351528203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Cavity higher order mode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Required Q</a:t>
                      </a:r>
                      <a:r>
                        <a:rPr lang="en-US" altLang="zh-CN" sz="900" b="1" u="none" strike="noStrike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zh-CN" alt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　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="" xmlns:a16="http://schemas.microsoft.com/office/drawing/2014/main" val="55569459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TM011</a:t>
                      </a:r>
                      <a:endParaRPr lang="en-US" sz="9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7.2E+06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9.4E+06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2.5E+05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2.4E+04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1.5E+03</a:t>
                      </a:r>
                      <a:endParaRPr lang="en-US" sz="9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="" xmlns:a16="http://schemas.microsoft.com/office/drawing/2014/main" val="357489948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TM020</a:t>
                      </a:r>
                      <a:endParaRPr lang="en-US" sz="9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9.3E+06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4.0E+08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1.1E+07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1.0E+06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4.2E+04</a:t>
                      </a:r>
                      <a:endParaRPr lang="en-US" sz="9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="" xmlns:a16="http://schemas.microsoft.com/office/drawing/2014/main" val="25516903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TE111</a:t>
                      </a:r>
                      <a:endParaRPr lang="en-US" sz="9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4.5E+05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1.3E+06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5.3E+04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8.4E+03</a:t>
                      </a:r>
                      <a:endParaRPr lang="en-US" sz="900" b="0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6.5E+02</a:t>
                      </a:r>
                      <a:endParaRPr lang="en-US" sz="9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="" xmlns:a16="http://schemas.microsoft.com/office/drawing/2014/main" val="414742215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TM110</a:t>
                      </a:r>
                      <a:endParaRPr lang="en-US" sz="9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5.5E+05</a:t>
                      </a:r>
                      <a:endParaRPr lang="en-US" sz="900" b="0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9.0E+05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3.6E+04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5.6E+03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3.5E+02</a:t>
                      </a:r>
                      <a:endParaRPr lang="en-US" sz="9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="" xmlns:a16="http://schemas.microsoft.com/office/drawing/2014/main" val="1400616813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D8EA1902-00C9-472C-A47A-50D9CF3044B8}"/>
              </a:ext>
            </a:extLst>
          </p:cNvPr>
          <p:cNvSpPr txBox="1"/>
          <p:nvPr/>
        </p:nvSpPr>
        <p:spPr>
          <a:xfrm>
            <a:off x="7208044" y="3902796"/>
            <a:ext cx="1900238" cy="202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900" dirty="0">
                <a:cs typeface="Arial" panose="020B0604020202020204" pitchFamily="34" charset="0"/>
              </a:rPr>
              <a:t>Designed 650 MHz 2-cell cavity HOM coupler Q</a:t>
            </a:r>
            <a:r>
              <a:rPr lang="en-US" altLang="zh-CN" sz="900" baseline="-25000" dirty="0">
                <a:cs typeface="Arial" panose="020B0604020202020204" pitchFamily="34" charset="0"/>
              </a:rPr>
              <a:t>L</a:t>
            </a:r>
            <a:r>
              <a:rPr lang="en-US" altLang="zh-CN" sz="900" dirty="0">
                <a:cs typeface="Arial" panose="020B0604020202020204" pitchFamily="34" charset="0"/>
              </a:rPr>
              <a:t> can meet Higgs and W damping requirement. 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900" dirty="0">
                <a:cs typeface="Arial" panose="020B0604020202020204" pitchFamily="34" charset="0"/>
              </a:rPr>
              <a:t>1-cell cavity similar to BEPCII can meet 30/50 MW Z HOM damping requirement. </a:t>
            </a:r>
            <a:r>
              <a:rPr lang="en-US" altLang="zh-CN" sz="900" dirty="0">
                <a:solidFill>
                  <a:srgbClr val="FF0000"/>
                </a:solidFill>
                <a:cs typeface="Arial" panose="020B0604020202020204" pitchFamily="34" charset="0"/>
              </a:rPr>
              <a:t>No beam feedback is needed even for 50 MW. 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900" dirty="0">
                <a:cs typeface="Arial" panose="020B0604020202020204" pitchFamily="34" charset="0"/>
              </a:rPr>
              <a:t>Low </a:t>
            </a:r>
            <a:r>
              <a:rPr lang="en-US" altLang="zh-CN" sz="900" dirty="0" err="1">
                <a:cs typeface="Arial" panose="020B0604020202020204" pitchFamily="34" charset="0"/>
              </a:rPr>
              <a:t>lumi</a:t>
            </a:r>
            <a:r>
              <a:rPr lang="en-US" altLang="zh-CN" sz="900" dirty="0">
                <a:cs typeface="Arial" panose="020B0604020202020204" pitchFamily="34" charset="0"/>
              </a:rPr>
              <a:t> Z with 2-cell cavities may need beam feedback depending on the operation beam current. </a:t>
            </a:r>
            <a:endParaRPr lang="zh-CN" altLang="en-US" sz="900" dirty="0">
              <a:cs typeface="Arial" panose="020B0604020202020204" pitchFamily="34" charset="0"/>
            </a:endParaRPr>
          </a:p>
        </p:txBody>
      </p:sp>
      <p:graphicFrame>
        <p:nvGraphicFramePr>
          <p:cNvPr id="9" name="表格 8">
            <a:extLst>
              <a:ext uri="{FF2B5EF4-FFF2-40B4-BE49-F238E27FC236}">
                <a16:creationId xmlns="" xmlns:a16="http://schemas.microsoft.com/office/drawing/2014/main" id="{7A5FA2FB-C74D-4627-A0D8-54A260D8EAA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469663" y="1755657"/>
          <a:ext cx="1377000" cy="196444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459000">
                  <a:extLst>
                    <a:ext uri="{9D8B030D-6E8A-4147-A177-3AD203B41FA5}">
                      <a16:colId xmlns="" xmlns:a16="http://schemas.microsoft.com/office/drawing/2014/main" val="2055140556"/>
                    </a:ext>
                  </a:extLst>
                </a:gridCol>
                <a:gridCol w="459000">
                  <a:extLst>
                    <a:ext uri="{9D8B030D-6E8A-4147-A177-3AD203B41FA5}">
                      <a16:colId xmlns="" xmlns:a16="http://schemas.microsoft.com/office/drawing/2014/main" val="1540381273"/>
                    </a:ext>
                  </a:extLst>
                </a:gridCol>
                <a:gridCol w="459000">
                  <a:extLst>
                    <a:ext uri="{9D8B030D-6E8A-4147-A177-3AD203B41FA5}">
                      <a16:colId xmlns="" xmlns:a16="http://schemas.microsoft.com/office/drawing/2014/main" val="827841404"/>
                    </a:ext>
                  </a:extLst>
                </a:gridCol>
              </a:tblGrid>
              <a:tr h="1309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2-cell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 (GHz)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R/Q (</a:t>
                      </a:r>
                      <a:r>
                        <a:rPr lang="el-GR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Ω)</a:t>
                      </a:r>
                      <a:endParaRPr lang="el-G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="" xmlns:a16="http://schemas.microsoft.com/office/drawing/2014/main" val="529186166"/>
                  </a:ext>
                </a:extLst>
              </a:tr>
              <a:tr h="1309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TM011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1.17 </a:t>
                      </a:r>
                      <a:endParaRPr lang="en-US" altLang="zh-CN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65.20 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="" xmlns:a16="http://schemas.microsoft.com/office/drawing/2014/main" val="3576861774"/>
                  </a:ext>
                </a:extLst>
              </a:tr>
              <a:tr h="1309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TM020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1.38 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1.29 </a:t>
                      </a:r>
                      <a:endParaRPr lang="en-US" altLang="zh-CN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="" xmlns:a16="http://schemas.microsoft.com/office/drawing/2014/main" val="3842843572"/>
                  </a:ext>
                </a:extLst>
              </a:tr>
              <a:tr h="1309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TE111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 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279.82 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="" xmlns:a16="http://schemas.microsoft.com/office/drawing/2014/main" val="2810122613"/>
                  </a:ext>
                </a:extLst>
              </a:tr>
              <a:tr h="1309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TM110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0.91 </a:t>
                      </a:r>
                      <a:endParaRPr lang="en-US" altLang="zh-CN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420.05 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="" xmlns:a16="http://schemas.microsoft.com/office/drawing/2014/main" val="4236730842"/>
                  </a:ext>
                </a:extLst>
              </a:tr>
              <a:tr h="1309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5-cell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 (GHz)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R/Q (</a:t>
                      </a:r>
                      <a:r>
                        <a:rPr lang="el-GR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Ω)</a:t>
                      </a:r>
                      <a:endParaRPr lang="el-G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="" xmlns:a16="http://schemas.microsoft.com/office/drawing/2014/main" val="3418940158"/>
                  </a:ext>
                </a:extLst>
              </a:tr>
              <a:tr h="1309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TM011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1.17 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84.80 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="" xmlns:a16="http://schemas.microsoft.com/office/drawing/2014/main" val="1603617329"/>
                  </a:ext>
                </a:extLst>
              </a:tr>
              <a:tr h="1309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TM020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1.43 </a:t>
                      </a:r>
                      <a:endParaRPr lang="en-US" altLang="zh-CN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54.15 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="" xmlns:a16="http://schemas.microsoft.com/office/drawing/2014/main" val="1427440228"/>
                  </a:ext>
                </a:extLst>
              </a:tr>
              <a:tr h="1309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TE111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0.82 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832.23 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="" xmlns:a16="http://schemas.microsoft.com/office/drawing/2014/main" val="1945895637"/>
                  </a:ext>
                </a:extLst>
              </a:tr>
              <a:tr h="1309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TM110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0.93 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681.15 </a:t>
                      </a:r>
                      <a:endParaRPr lang="en-US" altLang="zh-CN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="" xmlns:a16="http://schemas.microsoft.com/office/drawing/2014/main" val="1932840354"/>
                  </a:ext>
                </a:extLst>
              </a:tr>
              <a:tr h="1309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1-cell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 (GHz)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R/Q (</a:t>
                      </a:r>
                      <a:r>
                        <a:rPr lang="el-GR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Ω)</a:t>
                      </a:r>
                      <a:endParaRPr lang="el-G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="" xmlns:a16="http://schemas.microsoft.com/office/drawing/2014/main" val="592787261"/>
                  </a:ext>
                </a:extLst>
              </a:tr>
              <a:tr h="1309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TM011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1.09 </a:t>
                      </a:r>
                      <a:endParaRPr lang="en-US" altLang="zh-CN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28.17 </a:t>
                      </a:r>
                      <a:endParaRPr lang="en-US" altLang="zh-CN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="" xmlns:a16="http://schemas.microsoft.com/office/drawing/2014/main" val="3095293994"/>
                  </a:ext>
                </a:extLst>
              </a:tr>
              <a:tr h="1309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TM020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1.32 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0.82 </a:t>
                      </a:r>
                      <a:endParaRPr lang="en-US" altLang="zh-CN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="" xmlns:a16="http://schemas.microsoft.com/office/drawing/2014/main" val="3265129128"/>
                  </a:ext>
                </a:extLst>
              </a:tr>
              <a:tr h="1309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TE111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0.79 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157.00 </a:t>
                      </a:r>
                      <a:endParaRPr lang="en-US" altLang="zh-CN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="" xmlns:a16="http://schemas.microsoft.com/office/drawing/2014/main" val="1764199982"/>
                  </a:ext>
                </a:extLst>
              </a:tr>
              <a:tr h="1309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TM110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0.90 </a:t>
                      </a:r>
                      <a:endParaRPr lang="en-US" altLang="zh-CN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291.07 </a:t>
                      </a:r>
                      <a:endParaRPr lang="en-US" altLang="zh-CN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572" marR="3572" marT="3572" marB="0" anchor="ctr"/>
                </a:tc>
                <a:extLst>
                  <a:ext uri="{0D108BD9-81ED-4DB2-BD59-A6C34878D82A}">
                    <a16:rowId xmlns="" xmlns:a16="http://schemas.microsoft.com/office/drawing/2014/main" val="3079392509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367284" y="3645024"/>
            <a:ext cx="730106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FF0000"/>
                </a:solidFill>
                <a:cs typeface="Arial" panose="020B0604020202020204" pitchFamily="34" charset="0"/>
              </a:rPr>
              <a:t>No beam feedback is needed even for 50 MW. </a:t>
            </a:r>
          </a:p>
        </p:txBody>
      </p:sp>
      <p:cxnSp>
        <p:nvCxnSpPr>
          <p:cNvPr id="10" name="直接箭头连接符 9"/>
          <p:cNvCxnSpPr/>
          <p:nvPr/>
        </p:nvCxnSpPr>
        <p:spPr>
          <a:xfrm flipH="1" flipV="1">
            <a:off x="7308304" y="4106689"/>
            <a:ext cx="360040" cy="9784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060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2996952"/>
            <a:ext cx="8568952" cy="850900"/>
          </a:xfrm>
        </p:spPr>
        <p:txBody>
          <a:bodyPr/>
          <a:lstStyle/>
          <a:p>
            <a:r>
              <a:rPr lang="en-US" altLang="zh-CN" dirty="0" smtClean="0"/>
              <a:t>Update of Synchrotron </a:t>
            </a:r>
            <a:r>
              <a:rPr lang="en-US" altLang="zh-CN" dirty="0"/>
              <a:t>light based measurement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D528-5DC1-43AE-A3BF-8656839858CE}" type="datetime1">
              <a:rPr lang="en-US" altLang="zh-CN" smtClean="0"/>
              <a:t>10/25/2022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243-E730-472E-A005-6BE97143DD99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8947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Synchrotron light based measurement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341438"/>
            <a:ext cx="9180512" cy="1943546"/>
          </a:xfrm>
        </p:spPr>
        <p:txBody>
          <a:bodyPr/>
          <a:lstStyle/>
          <a:p>
            <a:r>
              <a:rPr lang="en-US" altLang="zh-CN" dirty="0"/>
              <a:t>Two synchrotron light diagnostic </a:t>
            </a:r>
            <a:r>
              <a:rPr lang="en-US" altLang="zh-CN" dirty="0" err="1"/>
              <a:t>beamlines</a:t>
            </a:r>
            <a:r>
              <a:rPr lang="en-US" altLang="zh-CN" dirty="0"/>
              <a:t> (SLDB) have been designed at electron ring and positron ring </a:t>
            </a:r>
            <a:r>
              <a:rPr lang="en-US" altLang="zh-CN" dirty="0" smtClean="0"/>
              <a:t>respectively</a:t>
            </a:r>
          </a:p>
          <a:p>
            <a:r>
              <a:rPr lang="en-US" altLang="zh-CN" dirty="0"/>
              <a:t>A configuration for double slit interferometer for beam size measurement at CEPC is shown </a:t>
            </a:r>
            <a:r>
              <a:rPr lang="en-US" altLang="zh-CN" dirty="0" smtClean="0"/>
              <a:t>as below. </a:t>
            </a:r>
            <a:r>
              <a:rPr lang="en-US" altLang="zh-CN" dirty="0"/>
              <a:t>The radiation produced from the dipole is firstly through a K-edge filter with Kr. After passing through a Be-window, a double </a:t>
            </a:r>
            <a:r>
              <a:rPr lang="en-US" altLang="zh-CN" dirty="0" smtClean="0"/>
              <a:t>slit </a:t>
            </a:r>
            <a:r>
              <a:rPr lang="en-US" altLang="zh-CN" dirty="0"/>
              <a:t>and a mirror, a typical </a:t>
            </a:r>
            <a:r>
              <a:rPr lang="en-US" altLang="zh-CN" dirty="0" err="1"/>
              <a:t>interferogram</a:t>
            </a:r>
            <a:r>
              <a:rPr lang="en-US" altLang="zh-CN" dirty="0"/>
              <a:t> can be observed on the imaging screen. </a:t>
            </a:r>
            <a:endParaRPr lang="zh-CN" altLang="zh-CN" dirty="0"/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D528-5DC1-43AE-A3BF-8656839858CE}" type="datetime1">
              <a:rPr lang="en-US" altLang="zh-CN" smtClean="0"/>
              <a:t>10/25/2022</a:t>
            </a:fld>
            <a:endParaRPr lang="zh-CN" altLang="en-US"/>
          </a:p>
        </p:txBody>
      </p:sp>
      <p:pic>
        <p:nvPicPr>
          <p:cNvPr id="6" name="图片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93096"/>
            <a:ext cx="2916832" cy="2564904"/>
          </a:xfrm>
          <a:prstGeom prst="rect">
            <a:avLst/>
          </a:prstGeom>
          <a:noFill/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880" y="4141790"/>
            <a:ext cx="5544616" cy="162172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059832" y="5763510"/>
            <a:ext cx="6228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 expected vertical beam size from the dipole </a:t>
            </a:r>
            <a:r>
              <a:rPr lang="en-US" altLang="zh-CN" dirty="0" smtClean="0"/>
              <a:t>is </a:t>
            </a:r>
            <a:r>
              <a:rPr lang="en-US" altLang="zh-CN" dirty="0"/>
              <a:t>5.7 µm</a:t>
            </a:r>
            <a:endParaRPr lang="en-US" altLang="zh-CN" dirty="0" smtClean="0"/>
          </a:p>
          <a:p>
            <a:r>
              <a:rPr lang="en-US" altLang="zh-CN" dirty="0" smtClean="0"/>
              <a:t>with </a:t>
            </a:r>
            <a:r>
              <a:rPr lang="en-US" altLang="zh-CN" dirty="0"/>
              <a:t>d=100µm, 0.72 with d=200µm and 0.47 with d=300µm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71484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R&amp;D Motivation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2"/>
          </a:xfrm>
        </p:spPr>
        <p:txBody>
          <a:bodyPr/>
          <a:lstStyle/>
          <a:p>
            <a:r>
              <a:rPr lang="en-US" altLang="zh-CN" sz="2400" b="0" dirty="0" smtClean="0"/>
              <a:t>To reduce the budget of BI system</a:t>
            </a:r>
            <a:r>
              <a:rPr lang="en-US" altLang="zh-CN" dirty="0"/>
              <a:t>,</a:t>
            </a:r>
            <a:r>
              <a:rPr lang="en-US" altLang="zh-CN" dirty="0" smtClean="0"/>
              <a:t> </a:t>
            </a:r>
            <a:r>
              <a:rPr lang="en-US" altLang="zh-CN" dirty="0"/>
              <a:t>d</a:t>
            </a:r>
            <a:r>
              <a:rPr lang="en-US" altLang="zh-CN" sz="2400" b="0" dirty="0" smtClean="0"/>
              <a:t>ue to </a:t>
            </a:r>
            <a:r>
              <a:rPr lang="en-US" altLang="zh-CN" sz="2400" b="0" dirty="0"/>
              <a:t> a large number </a:t>
            </a:r>
            <a:r>
              <a:rPr lang="en-US" altLang="zh-CN" sz="2400" b="0" dirty="0" smtClean="0"/>
              <a:t>of monitors and the high price of </a:t>
            </a:r>
            <a:r>
              <a:rPr lang="en-US" altLang="zh-CN" sz="2400" b="0" dirty="0"/>
              <a:t> </a:t>
            </a:r>
            <a:r>
              <a:rPr lang="en-US" altLang="zh-CN" sz="2400" b="0" dirty="0" smtClean="0"/>
              <a:t>commercial products. </a:t>
            </a:r>
          </a:p>
          <a:p>
            <a:r>
              <a:rPr lang="en-US" altLang="zh-CN" dirty="0" smtClean="0"/>
              <a:t>To grasp key technologies of beam diagnostics. </a:t>
            </a:r>
          </a:p>
          <a:p>
            <a:r>
              <a:rPr lang="en-US" altLang="zh-CN" sz="2400" b="0" dirty="0" smtClean="0"/>
              <a:t>To make the whole system easy </a:t>
            </a:r>
            <a:r>
              <a:rPr lang="en-US" altLang="zh-CN" sz="2400" b="0" dirty="0"/>
              <a:t>to </a:t>
            </a:r>
            <a:r>
              <a:rPr lang="en-US" altLang="zh-CN" sz="2400" b="0" dirty="0" smtClean="0"/>
              <a:t>maintain and upgrade</a:t>
            </a:r>
            <a:endParaRPr lang="zh-CN" alt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66052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Overview of the BPM electronics R&amp;D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5516" y="1268760"/>
            <a:ext cx="8712968" cy="4823866"/>
          </a:xfrm>
        </p:spPr>
        <p:txBody>
          <a:bodyPr/>
          <a:lstStyle/>
          <a:p>
            <a:pPr algn="just"/>
            <a:r>
              <a:rPr lang="en-US" altLang="zh-CN" dirty="0" smtClean="0"/>
              <a:t>The R&amp;D of BPM electronics founded by seed money of IHEP and other funding</a:t>
            </a:r>
            <a:r>
              <a:rPr lang="zh-CN" altLang="en-US" dirty="0" smtClean="0"/>
              <a:t>（</a:t>
            </a:r>
            <a:r>
              <a:rPr lang="en-US" altLang="zh-CN" dirty="0" smtClean="0"/>
              <a:t>HEPS-TF etc</a:t>
            </a:r>
            <a:r>
              <a:rPr lang="en-US" altLang="zh-CN" dirty="0"/>
              <a:t>.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algn="just"/>
            <a:r>
              <a:rPr lang="en-US" altLang="zh-CN" dirty="0" smtClean="0"/>
              <a:t>Kicked off in the start of 2015</a:t>
            </a:r>
          </a:p>
          <a:p>
            <a:pPr algn="just"/>
            <a:r>
              <a:rPr lang="en-US" altLang="zh-CN" dirty="0" smtClean="0"/>
              <a:t>The first version(V1.0) of the electronics</a:t>
            </a:r>
            <a:r>
              <a:rPr lang="zh-CN" altLang="en-US" dirty="0"/>
              <a:t> </a:t>
            </a:r>
            <a:r>
              <a:rPr lang="en-US" altLang="zh-CN" dirty="0" smtClean="0"/>
              <a:t>was finished in 2018. </a:t>
            </a:r>
          </a:p>
          <a:p>
            <a:pPr algn="just"/>
            <a:r>
              <a:rPr lang="en-US" altLang="zh-CN" dirty="0"/>
              <a:t>The </a:t>
            </a:r>
            <a:r>
              <a:rPr lang="en-US" altLang="zh-CN" dirty="0" smtClean="0"/>
              <a:t>second version(V2.0</a:t>
            </a:r>
            <a:r>
              <a:rPr lang="en-US" altLang="zh-CN" dirty="0"/>
              <a:t>) was finished in </a:t>
            </a:r>
            <a:r>
              <a:rPr lang="en-US" altLang="zh-CN" dirty="0" smtClean="0"/>
              <a:t>middle of 2019. modification was done to </a:t>
            </a:r>
            <a:r>
              <a:rPr lang="en-US" altLang="zh-CN" dirty="0"/>
              <a:t>improve the performance of the electronics. 8 versions have been tested in the past six years</a:t>
            </a:r>
            <a:r>
              <a:rPr lang="en-US" altLang="zh-CN" dirty="0" smtClean="0"/>
              <a:t>.</a:t>
            </a:r>
          </a:p>
          <a:p>
            <a:pPr algn="just"/>
            <a:r>
              <a:rPr lang="en-US" altLang="zh-CN" dirty="0"/>
              <a:t>In 2019, self-developed electronics were put into </a:t>
            </a:r>
            <a:r>
              <a:rPr lang="en-US" altLang="zh-CN" dirty="0" smtClean="0"/>
              <a:t>use in the BEPCII.</a:t>
            </a:r>
          </a:p>
        </p:txBody>
      </p:sp>
    </p:spTree>
    <p:extLst>
      <p:ext uri="{BB962C8B-B14F-4D97-AF65-F5344CB8AC3E}">
        <p14:creationId xmlns:p14="http://schemas.microsoft.com/office/powerpoint/2010/main" val="211199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xmlns="" id="{49C6D048-AC4E-4A58-A595-A11B78638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Overview of the BPM Electronics 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xmlns="" id="{B4D330AC-21B7-4CDF-AD04-56720D0B0D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269675"/>
            <a:ext cx="3546472" cy="270830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FDB30BE-E3FA-42A7-BB9B-97C3FF991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90" y="1084918"/>
            <a:ext cx="5793594" cy="292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9DC259E8-F12D-4248-959C-F216ED91EBDE}"/>
              </a:ext>
            </a:extLst>
          </p:cNvPr>
          <p:cNvSpPr/>
          <p:nvPr/>
        </p:nvSpPr>
        <p:spPr>
          <a:xfrm>
            <a:off x="382687" y="4346436"/>
            <a:ext cx="74168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b="1" dirty="0">
                <a:latin typeface="Arial Narrow" panose="020B0606020202030204" pitchFamily="34" charset="0"/>
              </a:rPr>
              <a:t>Since of ADF interface is not suitable for RF signal transmission,</a:t>
            </a:r>
          </a:p>
          <a:p>
            <a:r>
              <a:rPr lang="en-US" altLang="zh-CN" b="1" dirty="0">
                <a:latin typeface="Arial Narrow" panose="020B0606020202030204" pitchFamily="34" charset="0"/>
              </a:rPr>
              <a:t>     </a:t>
            </a:r>
            <a:r>
              <a:rPr lang="zh-CN" altLang="en-US" b="1" dirty="0">
                <a:latin typeface="Arial Narrow" panose="020B0606020202030204" pitchFamily="34" charset="0"/>
              </a:rPr>
              <a:t> </a:t>
            </a:r>
            <a:r>
              <a:rPr lang="en-US" altLang="zh-CN" b="1" dirty="0">
                <a:latin typeface="Arial Narrow" panose="020B0606020202030204" pitchFamily="34" charset="0"/>
              </a:rPr>
              <a:t>so we developed new hardware,</a:t>
            </a:r>
            <a:r>
              <a:rPr lang="zh-CN" altLang="en-US" b="1" dirty="0">
                <a:latin typeface="Arial Narrow" panose="020B0606020202030204" pitchFamily="34" charset="0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Arial Narrow" panose="020B0606020202030204" pitchFamily="34" charset="0"/>
              </a:rPr>
              <a:t>ADC&amp;CLK</a:t>
            </a:r>
            <a:r>
              <a:rPr lang="zh-CN" altLang="en-US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Arial Narrow" panose="020B0606020202030204" pitchFamily="34" charset="0"/>
              </a:rPr>
              <a:t>in AFE board</a:t>
            </a:r>
            <a:r>
              <a:rPr lang="en-US" altLang="zh-CN" b="1" dirty="0">
                <a:latin typeface="Arial Narrow" panose="020B060602020203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b="1" dirty="0">
                <a:latin typeface="Arial Narrow" panose="020B0606020202030204" pitchFamily="34" charset="0"/>
              </a:rPr>
              <a:t>AFE board</a:t>
            </a:r>
            <a:r>
              <a:rPr lang="zh-CN" altLang="en-US" b="1" dirty="0">
                <a:latin typeface="Arial Narrow" panose="020B0606020202030204" pitchFamily="34" charset="0"/>
              </a:rPr>
              <a:t>：</a:t>
            </a:r>
            <a:r>
              <a:rPr lang="en-US" altLang="zh-CN" b="1" dirty="0">
                <a:solidFill>
                  <a:srgbClr val="0000FF"/>
                </a:solidFill>
                <a:latin typeface="Arial Narrow" panose="020B0606020202030204" pitchFamily="34" charset="0"/>
              </a:rPr>
              <a:t>RF Processing+ ADCs + Clock + Pilot tone</a:t>
            </a:r>
            <a:r>
              <a:rPr lang="en-US" altLang="zh-CN" b="1" dirty="0">
                <a:latin typeface="Arial Narrow" panose="020B0606020202030204" pitchFamily="34" charset="0"/>
              </a:rPr>
              <a:t>;</a:t>
            </a:r>
            <a:r>
              <a:rPr lang="en-US" altLang="zh-CN" dirty="0">
                <a:latin typeface="Arial Narrow" panose="020B060602020203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b="1" dirty="0">
                <a:latin typeface="Arial Narrow" panose="020B0606020202030204" pitchFamily="34" charset="0"/>
              </a:rPr>
              <a:t>DFE board</a:t>
            </a:r>
            <a:r>
              <a:rPr lang="zh-CN" altLang="en-US" b="1" dirty="0">
                <a:latin typeface="Arial Narrow" panose="020B0606020202030204" pitchFamily="34" charset="0"/>
              </a:rPr>
              <a:t>：</a:t>
            </a:r>
            <a:r>
              <a:rPr lang="en-US" altLang="zh-CN" b="1" dirty="0">
                <a:solidFill>
                  <a:srgbClr val="9933FF"/>
                </a:solidFill>
                <a:latin typeface="Arial Narrow" panose="020B0606020202030204" pitchFamily="34" charset="0"/>
              </a:rPr>
              <a:t>FPGA(ZYNQ) + DDR3 memory + SFPs + Ethernets;</a:t>
            </a:r>
            <a:r>
              <a:rPr lang="en-US" altLang="zh-CN" dirty="0">
                <a:solidFill>
                  <a:srgbClr val="9933FF"/>
                </a:solidFill>
                <a:latin typeface="Arial Narrow" panose="020B060602020203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b="1" dirty="0">
                <a:latin typeface="Arial Narrow" panose="020B0606020202030204" pitchFamily="34" charset="0"/>
              </a:rPr>
              <a:t>EPICS IOC</a:t>
            </a:r>
            <a:r>
              <a:rPr lang="zh-CN" altLang="en-US" b="1" dirty="0">
                <a:latin typeface="Arial Narrow" panose="020B0606020202030204" pitchFamily="34" charset="0"/>
              </a:rPr>
              <a:t>：</a:t>
            </a:r>
            <a:r>
              <a:rPr lang="en-US" altLang="zh-CN" b="1" dirty="0">
                <a:latin typeface="Arial Narrow" panose="020B0606020202030204" pitchFamily="34" charset="0"/>
              </a:rPr>
              <a:t>In ZYNQ FPGA, Increase the convenience of the BPM system;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B1975C83-4A60-486A-A53C-D3FD4B3CE3C6}"/>
              </a:ext>
            </a:extLst>
          </p:cNvPr>
          <p:cNvSpPr/>
          <p:nvPr/>
        </p:nvSpPr>
        <p:spPr>
          <a:xfrm>
            <a:off x="7336691" y="2051554"/>
            <a:ext cx="547677" cy="138411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xmlns="" id="{8A8E37F7-1AC8-48C0-A2AD-1538E0C12276}"/>
              </a:ext>
            </a:extLst>
          </p:cNvPr>
          <p:cNvCxnSpPr/>
          <p:nvPr/>
        </p:nvCxnSpPr>
        <p:spPr>
          <a:xfrm flipH="1" flipV="1">
            <a:off x="7610529" y="3407670"/>
            <a:ext cx="188982" cy="5983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8CD6F84C-5CBB-4564-ADC2-3E1FACBEB0DA}"/>
              </a:ext>
            </a:extLst>
          </p:cNvPr>
          <p:cNvSpPr/>
          <p:nvPr/>
        </p:nvSpPr>
        <p:spPr>
          <a:xfrm>
            <a:off x="7754992" y="3879806"/>
            <a:ext cx="636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SegoeUI"/>
              </a:rPr>
              <a:t>ADF</a:t>
            </a:r>
            <a:endParaRPr lang="zh-CN" altLang="en-US" b="1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1FA31747-01F8-4F43-B3C5-A6CC1F5A880A}"/>
              </a:ext>
            </a:extLst>
          </p:cNvPr>
          <p:cNvSpPr/>
          <p:nvPr/>
        </p:nvSpPr>
        <p:spPr>
          <a:xfrm>
            <a:off x="3939099" y="1178264"/>
            <a:ext cx="636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3399"/>
                </a:solidFill>
                <a:latin typeface="SegoeUI"/>
              </a:rPr>
              <a:t>ADF</a:t>
            </a:r>
            <a:endParaRPr lang="zh-CN" altLang="en-US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50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xmlns="" id="{CA775AE6-B24F-47EF-8A46-CE682ADB7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88640"/>
            <a:ext cx="8141592" cy="725470"/>
          </a:xfrm>
        </p:spPr>
        <p:txBody>
          <a:bodyPr>
            <a:normAutofit/>
          </a:bodyPr>
          <a:lstStyle/>
          <a:p>
            <a:r>
              <a:rPr lang="en-US" altLang="zh-CN" dirty="0"/>
              <a:t>BPM </a:t>
            </a:r>
            <a:r>
              <a:rPr lang="en-US" altLang="zh-CN" dirty="0" err="1"/>
              <a:t>TbT</a:t>
            </a:r>
            <a:r>
              <a:rPr lang="en-US" altLang="zh-CN" dirty="0"/>
              <a:t>/FA/SA Resolution Test in </a:t>
            </a:r>
            <a:r>
              <a:rPr lang="en-US" altLang="zh-CN" dirty="0" smtClean="0"/>
              <a:t>Lab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72608CA5-C0F8-436B-B7D2-3B85D3CCA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59696"/>
            <a:ext cx="3600400" cy="238927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80DBEE62-BF16-4759-9C19-375EEAB3F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02" y="3717032"/>
            <a:ext cx="3581425" cy="2462294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41D5F452-23A3-4410-9EF2-CC0BA8621F9C}"/>
              </a:ext>
            </a:extLst>
          </p:cNvPr>
          <p:cNvSpPr/>
          <p:nvPr/>
        </p:nvSpPr>
        <p:spPr>
          <a:xfrm>
            <a:off x="434988" y="3367568"/>
            <a:ext cx="2911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TBT RMS (X=767nm,y=786nm)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EEF05C21-1898-4055-A879-19FF437B3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19" y="1059696"/>
            <a:ext cx="4464496" cy="2995905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DAB287C0-D1C2-4109-9A71-1BC1B28760EB}"/>
              </a:ext>
            </a:extLst>
          </p:cNvPr>
          <p:cNvSpPr/>
          <p:nvPr/>
        </p:nvSpPr>
        <p:spPr>
          <a:xfrm>
            <a:off x="4699149" y="4016521"/>
            <a:ext cx="3872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Arial Narrow" panose="020B0606020202030204" pitchFamily="34" charset="0"/>
                <a:cs typeface="Arial" panose="020B0604020202020204" pitchFamily="34" charset="0"/>
              </a:rPr>
              <a:t>SA RMS(X=30nm,Y=38nm)  10points STD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978F98C5-C717-4AAB-8197-EC9AB62CC16F}"/>
              </a:ext>
            </a:extLst>
          </p:cNvPr>
          <p:cNvSpPr/>
          <p:nvPr/>
        </p:nvSpPr>
        <p:spPr>
          <a:xfrm>
            <a:off x="501320" y="6102431"/>
            <a:ext cx="2672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FA RMS (X=103nm,y=98nm)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706EFEB9-5286-42F2-9C57-7452B6798166}"/>
              </a:ext>
            </a:extLst>
          </p:cNvPr>
          <p:cNvSpPr/>
          <p:nvPr/>
        </p:nvSpPr>
        <p:spPr>
          <a:xfrm>
            <a:off x="3955834" y="4425000"/>
            <a:ext cx="51881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Arial Narrow" panose="020B0606020202030204" pitchFamily="34" charset="0"/>
              </a:rPr>
              <a:t>We test the performance of DBPM in house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Arial Narrow" panose="020B0606020202030204" pitchFamily="34" charset="0"/>
              </a:rPr>
              <a:t>RF frequency is 499.8MHz(-15dBm) from R&amp;S SMA100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Arial Narrow" panose="020B0606020202030204" pitchFamily="34" charset="0"/>
              </a:rPr>
              <a:t>TBT data rms </a:t>
            </a:r>
            <a:r>
              <a:rPr lang="en-US" altLang="zh-CN" dirty="0" err="1">
                <a:latin typeface="Arial Narrow" panose="020B0606020202030204" pitchFamily="34" charset="0"/>
              </a:rPr>
              <a:t>xpos</a:t>
            </a:r>
            <a:r>
              <a:rPr lang="en-US" altLang="zh-CN" dirty="0">
                <a:latin typeface="Arial Narrow" panose="020B0606020202030204" pitchFamily="34" charset="0"/>
              </a:rPr>
              <a:t> </a:t>
            </a:r>
            <a:r>
              <a:rPr lang="zh-CN" altLang="en-US" dirty="0">
                <a:latin typeface="Arial Narrow" panose="020B0606020202030204" pitchFamily="34" charset="0"/>
              </a:rPr>
              <a:t>≈</a:t>
            </a:r>
            <a:r>
              <a:rPr lang="en-US" altLang="zh-CN" dirty="0">
                <a:latin typeface="Arial Narrow" panose="020B0606020202030204" pitchFamily="34" charset="0"/>
              </a:rPr>
              <a:t>767nm,</a:t>
            </a:r>
            <a:r>
              <a:rPr lang="zh-CN" altLang="en-US" dirty="0">
                <a:latin typeface="Arial Narrow" panose="020B0606020202030204" pitchFamily="34" charset="0"/>
              </a:rPr>
              <a:t> </a:t>
            </a:r>
            <a:r>
              <a:rPr lang="en-US" altLang="zh-CN" dirty="0" err="1">
                <a:latin typeface="Arial Narrow" panose="020B0606020202030204" pitchFamily="34" charset="0"/>
              </a:rPr>
              <a:t>ypos</a:t>
            </a:r>
            <a:r>
              <a:rPr lang="zh-CN" altLang="en-US" dirty="0">
                <a:latin typeface="Arial Narrow" panose="020B0606020202030204" pitchFamily="34" charset="0"/>
              </a:rPr>
              <a:t> ≈</a:t>
            </a:r>
            <a:r>
              <a:rPr lang="en-US" altLang="zh-CN" dirty="0">
                <a:latin typeface="Arial Narrow" panose="020B0606020202030204" pitchFamily="34" charset="0"/>
              </a:rPr>
              <a:t>786nm;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Arial Narrow" panose="020B0606020202030204" pitchFamily="34" charset="0"/>
              </a:rPr>
              <a:t>FA data rms </a:t>
            </a:r>
            <a:r>
              <a:rPr lang="en-US" altLang="zh-CN" dirty="0" err="1">
                <a:latin typeface="Arial Narrow" panose="020B0606020202030204" pitchFamily="34" charset="0"/>
              </a:rPr>
              <a:t>xpos</a:t>
            </a:r>
            <a:r>
              <a:rPr lang="en-US" altLang="zh-CN" dirty="0">
                <a:latin typeface="Arial Narrow" panose="020B0606020202030204" pitchFamily="34" charset="0"/>
              </a:rPr>
              <a:t> </a:t>
            </a:r>
            <a:r>
              <a:rPr lang="zh-CN" altLang="en-US" dirty="0">
                <a:latin typeface="Arial Narrow" panose="020B0606020202030204" pitchFamily="34" charset="0"/>
              </a:rPr>
              <a:t>≈</a:t>
            </a:r>
            <a:r>
              <a:rPr lang="en-US" altLang="zh-CN" dirty="0">
                <a:latin typeface="Arial Narrow" panose="020B0606020202030204" pitchFamily="34" charset="0"/>
              </a:rPr>
              <a:t>103nm,</a:t>
            </a:r>
            <a:r>
              <a:rPr lang="zh-CN" altLang="en-US" dirty="0">
                <a:latin typeface="Arial Narrow" panose="020B0606020202030204" pitchFamily="34" charset="0"/>
              </a:rPr>
              <a:t> </a:t>
            </a:r>
            <a:r>
              <a:rPr lang="en-US" altLang="zh-CN" dirty="0" err="1">
                <a:latin typeface="Arial Narrow" panose="020B0606020202030204" pitchFamily="34" charset="0"/>
              </a:rPr>
              <a:t>ypos</a:t>
            </a:r>
            <a:r>
              <a:rPr lang="zh-CN" altLang="en-US" dirty="0">
                <a:latin typeface="Arial Narrow" panose="020B0606020202030204" pitchFamily="34" charset="0"/>
              </a:rPr>
              <a:t> ≈</a:t>
            </a:r>
            <a:r>
              <a:rPr lang="en-US" altLang="zh-CN" dirty="0">
                <a:latin typeface="Arial Narrow" panose="020B0606020202030204" pitchFamily="34" charset="0"/>
              </a:rPr>
              <a:t>98nm;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Arial Narrow" panose="020B0606020202030204" pitchFamily="34" charset="0"/>
              </a:rPr>
              <a:t>SA data rms </a:t>
            </a:r>
            <a:r>
              <a:rPr lang="en-US" altLang="zh-CN" dirty="0" err="1">
                <a:latin typeface="Arial Narrow" panose="020B0606020202030204" pitchFamily="34" charset="0"/>
              </a:rPr>
              <a:t>xpos</a:t>
            </a:r>
            <a:r>
              <a:rPr lang="en-US" altLang="zh-CN" dirty="0">
                <a:latin typeface="Arial Narrow" panose="020B0606020202030204" pitchFamily="34" charset="0"/>
              </a:rPr>
              <a:t> </a:t>
            </a:r>
            <a:r>
              <a:rPr lang="zh-CN" altLang="en-US" dirty="0">
                <a:latin typeface="Arial Narrow" panose="020B0606020202030204" pitchFamily="34" charset="0"/>
              </a:rPr>
              <a:t>≈</a:t>
            </a:r>
            <a:r>
              <a:rPr lang="en-US" altLang="zh-CN" dirty="0">
                <a:latin typeface="Arial Narrow" panose="020B0606020202030204" pitchFamily="34" charset="0"/>
              </a:rPr>
              <a:t>30nm,</a:t>
            </a:r>
            <a:r>
              <a:rPr lang="zh-CN" altLang="en-US" dirty="0">
                <a:latin typeface="Arial Narrow" panose="020B0606020202030204" pitchFamily="34" charset="0"/>
              </a:rPr>
              <a:t> </a:t>
            </a:r>
            <a:r>
              <a:rPr lang="en-US" altLang="zh-CN" dirty="0" err="1">
                <a:latin typeface="Arial Narrow" panose="020B0606020202030204" pitchFamily="34" charset="0"/>
              </a:rPr>
              <a:t>ypos</a:t>
            </a:r>
            <a:r>
              <a:rPr lang="zh-CN" altLang="en-US" dirty="0">
                <a:latin typeface="Arial Narrow" panose="020B0606020202030204" pitchFamily="34" charset="0"/>
              </a:rPr>
              <a:t> ≈</a:t>
            </a:r>
            <a:r>
              <a:rPr lang="en-US" altLang="zh-CN" dirty="0">
                <a:latin typeface="Arial Narrow" panose="020B0606020202030204" pitchFamily="34" charset="0"/>
              </a:rPr>
              <a:t>38nm;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err="1">
                <a:latin typeface="Arial Narrow" panose="020B0606020202030204" pitchFamily="34" charset="0"/>
              </a:rPr>
              <a:t>Kx</a:t>
            </a:r>
            <a:r>
              <a:rPr lang="en-US" altLang="zh-CN" dirty="0">
                <a:latin typeface="Arial Narrow" panose="020B0606020202030204" pitchFamily="34" charset="0"/>
              </a:rPr>
              <a:t>=Ky=8.26mm;</a:t>
            </a:r>
            <a:endParaRPr lang="zh-CN" alt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17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249814"/>
            <a:ext cx="7886700" cy="994172"/>
          </a:xfrm>
        </p:spPr>
        <p:txBody>
          <a:bodyPr/>
          <a:lstStyle/>
          <a:p>
            <a:r>
              <a:rPr lang="en-US" altLang="zh-CN" dirty="0"/>
              <a:t>Beam test in </a:t>
            </a:r>
            <a:r>
              <a:rPr lang="en-US" altLang="zh-CN" dirty="0" smtClean="0"/>
              <a:t>BEPCII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9352" y="1318298"/>
            <a:ext cx="7886700" cy="3263504"/>
          </a:xfrm>
        </p:spPr>
        <p:txBody>
          <a:bodyPr/>
          <a:lstStyle/>
          <a:p>
            <a:r>
              <a:rPr lang="en-US" altLang="zh-CN" dirty="0" smtClean="0"/>
              <a:t>Resolution of BPM electronics </a:t>
            </a:r>
            <a:r>
              <a:rPr lang="zh-CN" altLang="zh-CN" b="1" dirty="0" smtClean="0"/>
              <a:t>（</a:t>
            </a:r>
            <a:r>
              <a:rPr lang="en-US" altLang="zh-CN" b="1" dirty="0" smtClean="0"/>
              <a:t>110 bunches, 1/3</a:t>
            </a:r>
            <a:r>
              <a:rPr lang="zh-CN" altLang="zh-CN" b="1" dirty="0" smtClean="0"/>
              <a:t>）</a:t>
            </a:r>
            <a:endParaRPr lang="zh-CN" altLang="en-US" dirty="0"/>
          </a:p>
        </p:txBody>
      </p:sp>
      <p:pic>
        <p:nvPicPr>
          <p:cNvPr id="6" name="图表 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75" y="1957875"/>
            <a:ext cx="2884442" cy="208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图表 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690" y="1962931"/>
            <a:ext cx="2582375" cy="208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图表 1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163" y="1922743"/>
            <a:ext cx="2943710" cy="205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683568" y="4127319"/>
            <a:ext cx="1454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BPM3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3860679" y="4116248"/>
            <a:ext cx="1454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BPM4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6876256" y="4116248"/>
            <a:ext cx="1454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BPM5</a:t>
            </a:r>
            <a:endParaRPr lang="zh-CN" altLang="en-US" dirty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189938"/>
              </p:ext>
            </p:extLst>
          </p:nvPr>
        </p:nvGraphicFramePr>
        <p:xfrm>
          <a:off x="699116" y="4581802"/>
          <a:ext cx="7521095" cy="17542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5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80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62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53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362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8480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</a:rPr>
                        <a:t>BPM electronics NO.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</a:rPr>
                        <a:t>Beam current</a:t>
                      </a:r>
                      <a:r>
                        <a:rPr lang="zh-CN" sz="1400" kern="100" dirty="0" smtClean="0">
                          <a:effectLst/>
                        </a:rPr>
                        <a:t>（</a:t>
                      </a:r>
                      <a:r>
                        <a:rPr lang="en-US" sz="1400" kern="100" dirty="0" smtClean="0">
                          <a:effectLst/>
                        </a:rPr>
                        <a:t>10-20mA</a:t>
                      </a:r>
                      <a:r>
                        <a:rPr lang="zh-CN" sz="1400" kern="100" dirty="0">
                          <a:effectLst/>
                        </a:rPr>
                        <a:t>）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</a:rPr>
                        <a:t>Beam current</a:t>
                      </a:r>
                      <a:r>
                        <a:rPr lang="zh-CN" sz="1400" kern="100" dirty="0" smtClean="0">
                          <a:effectLst/>
                        </a:rPr>
                        <a:t>（</a:t>
                      </a:r>
                      <a:r>
                        <a:rPr lang="en-US" sz="1400" kern="100" dirty="0" smtClean="0">
                          <a:effectLst/>
                        </a:rPr>
                        <a:t>20-818mA</a:t>
                      </a:r>
                      <a:r>
                        <a:rPr lang="zh-CN" sz="1400" kern="100" dirty="0">
                          <a:effectLst/>
                        </a:rPr>
                        <a:t>）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681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altLang="zh-CN" sz="1400" dirty="0" smtClean="0">
                          <a:effectLst/>
                        </a:rPr>
                        <a:t>Δ</a:t>
                      </a:r>
                      <a:r>
                        <a:rPr lang="en-US" sz="1400" kern="100" dirty="0" smtClean="0">
                          <a:effectLst/>
                        </a:rPr>
                        <a:t>X(um</a:t>
                      </a:r>
                      <a:r>
                        <a:rPr lang="en-US" sz="1400" kern="100" dirty="0">
                          <a:effectLst/>
                        </a:rPr>
                        <a:t>)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altLang="zh-CN" sz="1400" dirty="0" smtClean="0">
                          <a:effectLst/>
                        </a:rPr>
                        <a:t>Δ</a:t>
                      </a:r>
                      <a:r>
                        <a:rPr lang="en-US" sz="1400" kern="100" dirty="0" smtClean="0">
                          <a:effectLst/>
                        </a:rPr>
                        <a:t>Y(um</a:t>
                      </a:r>
                      <a:r>
                        <a:rPr lang="en-US" sz="1400" kern="100" dirty="0">
                          <a:effectLst/>
                        </a:rPr>
                        <a:t>)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altLang="zh-CN" sz="1400" dirty="0" smtClean="0">
                          <a:effectLst/>
                        </a:rPr>
                        <a:t>Δ</a:t>
                      </a:r>
                      <a:r>
                        <a:rPr lang="en-US" sz="1400" kern="100" dirty="0" smtClean="0">
                          <a:effectLst/>
                        </a:rPr>
                        <a:t>X(um</a:t>
                      </a:r>
                      <a:r>
                        <a:rPr lang="en-US" sz="1400" kern="100" dirty="0">
                          <a:effectLst/>
                        </a:rPr>
                        <a:t>)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altLang="zh-CN" sz="1400" dirty="0" smtClean="0">
                          <a:effectLst/>
                        </a:rPr>
                        <a:t>Δ</a:t>
                      </a:r>
                      <a:r>
                        <a:rPr lang="en-US" sz="1400" kern="100" dirty="0" smtClean="0">
                          <a:effectLst/>
                        </a:rPr>
                        <a:t>Y(um</a:t>
                      </a:r>
                      <a:r>
                        <a:rPr lang="en-US" sz="1400" kern="100" dirty="0">
                          <a:effectLst/>
                        </a:rPr>
                        <a:t>)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68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</a:rPr>
                        <a:t>Commercial product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68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BPM1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17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68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BPM3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22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11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29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11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68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BPM4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71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61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11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36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68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BPM5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17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31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1907704" y="638132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Beam current dependence of BPM electronics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3369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Outline</a:t>
            </a:r>
            <a:endParaRPr lang="zh-CN" altLang="en-US" dirty="0" smtClean="0"/>
          </a:p>
        </p:txBody>
      </p:sp>
      <p:sp>
        <p:nvSpPr>
          <p:cNvPr id="17410" name="内容占位符 2"/>
          <p:cNvSpPr>
            <a:spLocks noGrp="1"/>
          </p:cNvSpPr>
          <p:nvPr>
            <p:ph idx="1"/>
          </p:nvPr>
        </p:nvSpPr>
        <p:spPr>
          <a:xfrm>
            <a:off x="1000125" y="1341438"/>
            <a:ext cx="7686675" cy="4525962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zh-CN" dirty="0"/>
              <a:t>U</a:t>
            </a:r>
            <a:r>
              <a:rPr lang="en-US" altLang="zh-CN" dirty="0" smtClean="0">
                <a:solidFill>
                  <a:schemeClr val="tx1"/>
                </a:solidFill>
              </a:rPr>
              <a:t>pdate of CEPC beam instrumentation system design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zh-CN" dirty="0" smtClean="0">
                <a:solidFill>
                  <a:schemeClr val="tx1"/>
                </a:solidFill>
              </a:rPr>
              <a:t> Progress of beam instrumentation R&amp;D </a:t>
            </a:r>
          </a:p>
          <a:p>
            <a:pPr lvl="1"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zh-CN" dirty="0" smtClean="0">
                <a:solidFill>
                  <a:schemeClr val="tx1"/>
                </a:solidFill>
              </a:rPr>
              <a:t>BPM electronics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zh-CN" dirty="0" smtClean="0">
                <a:solidFill>
                  <a:schemeClr val="tx1"/>
                </a:solidFill>
              </a:rPr>
              <a:t>Summary</a:t>
            </a:r>
          </a:p>
        </p:txBody>
      </p:sp>
      <p:sp>
        <p:nvSpPr>
          <p:cNvPr id="17411" name="日期占位符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462B45C-70A4-445E-BAAB-79A6CAE50208}" type="datetime1">
              <a:rPr kumimoji="0" lang="en-US" altLang="zh-CN" sz="1400" smtClean="0">
                <a:latin typeface="Calibri" panose="020F0502020204030204" pitchFamily="34" charset="0"/>
                <a:ea typeface="仿宋_GB2312" pitchFamily="49" charset="-122"/>
              </a:rPr>
              <a:t>10/25/2022</a:t>
            </a:fld>
            <a:endParaRPr kumimoji="0" lang="zh-CN" altLang="en-US" sz="1400" dirty="0">
              <a:latin typeface="Calibri" panose="020F0502020204030204" pitchFamily="34" charset="0"/>
              <a:ea typeface="仿宋_GB2312" pitchFamily="49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243-E730-472E-A005-6BE97143DD99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785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3AC1995-84B5-448B-A0A9-28D3E1113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520" y="260648"/>
            <a:ext cx="9361040" cy="850900"/>
          </a:xfrm>
        </p:spPr>
        <p:txBody>
          <a:bodyPr/>
          <a:lstStyle/>
          <a:p>
            <a:r>
              <a:rPr lang="en-US" altLang="zh-CN" dirty="0" smtClean="0"/>
              <a:t>Home made </a:t>
            </a:r>
            <a:r>
              <a:rPr lang="en-US" altLang="zh-CN" dirty="0"/>
              <a:t>products </a:t>
            </a:r>
            <a:r>
              <a:rPr lang="en-US" altLang="zh-CN" dirty="0" smtClean="0"/>
              <a:t>VS </a:t>
            </a:r>
            <a:r>
              <a:rPr lang="en-US" altLang="zh-CN" dirty="0"/>
              <a:t>commercial products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157F7416-1850-4BD8-9B8C-57D831E53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18748-5AE6-48A1-88BD-99E124CC48BA}" type="slidenum">
              <a:rPr lang="en-US" altLang="zh-CN" smtClean="0"/>
              <a:t>20</a:t>
            </a:fld>
            <a:endParaRPr lang="en-US" altLang="zh-CN" dirty="0"/>
          </a:p>
        </p:txBody>
      </p:sp>
      <p:sp>
        <p:nvSpPr>
          <p:cNvPr id="5" name="内容占位符 1">
            <a:extLst>
              <a:ext uri="{FF2B5EF4-FFF2-40B4-BE49-F238E27FC236}">
                <a16:creationId xmlns:a16="http://schemas.microsoft.com/office/drawing/2014/main" xmlns="" id="{8E1AB170-3926-4E58-AD33-74FF1E036978}"/>
              </a:ext>
            </a:extLst>
          </p:cNvPr>
          <p:cNvSpPr txBox="1">
            <a:spLocks/>
          </p:cNvSpPr>
          <p:nvPr/>
        </p:nvSpPr>
        <p:spPr>
          <a:xfrm>
            <a:off x="179512" y="4221089"/>
            <a:ext cx="9073008" cy="432048"/>
          </a:xfrm>
          <a:prstGeom prst="rect">
            <a:avLst/>
          </a:prstGeom>
        </p:spPr>
        <p:txBody>
          <a:bodyPr/>
          <a:lstStyle>
            <a:lvl1pPr marL="342891" indent="-342891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1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b="1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buNone/>
              <a:defRPr/>
            </a:pPr>
            <a:r>
              <a:rPr lang="en-US" altLang="zh-CN" sz="2400" b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Comparative test of self-developed </a:t>
            </a:r>
            <a:r>
              <a:rPr lang="en-US" altLang="zh-CN" sz="2400" b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product </a:t>
            </a:r>
            <a:r>
              <a:rPr lang="en-US" altLang="zh-CN" sz="2400" b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and commercial </a:t>
            </a:r>
            <a:r>
              <a:rPr lang="en-US" altLang="zh-CN" sz="2400" b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product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" name="对象 -2147482624">
            <a:extLst>
              <a:ext uri="{FF2B5EF4-FFF2-40B4-BE49-F238E27FC236}">
                <a16:creationId xmlns:a16="http://schemas.microsoft.com/office/drawing/2014/main" xmlns="" id="{D9DC637F-A347-427D-A1D3-5311436BBA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9708504"/>
              </p:ext>
            </p:extLst>
          </p:nvPr>
        </p:nvGraphicFramePr>
        <p:xfrm>
          <a:off x="670118" y="1700809"/>
          <a:ext cx="8098380" cy="252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3" r:id="rId3" imgW="7386955" imgH="1837690" progId="Visio.Drawing.15">
                  <p:embed/>
                </p:oleObj>
              </mc:Choice>
              <mc:Fallback>
                <p:oleObj r:id="rId3" imgW="7386955" imgH="183769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0118" y="1700809"/>
                        <a:ext cx="8098380" cy="25202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539552" y="3429000"/>
            <a:ext cx="129614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BPM </a:t>
            </a:r>
            <a:r>
              <a:rPr lang="en-US" altLang="zh-CN" sz="1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1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ick up</a:t>
            </a:r>
            <a:endParaRPr lang="zh-CN" altLang="en-US" sz="14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66262" y="3652324"/>
            <a:ext cx="15390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Cable</a:t>
            </a:r>
            <a:endParaRPr lang="zh-CN" altLang="en-US" sz="14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00879" y="5041961"/>
            <a:ext cx="7142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 smtClean="0"/>
              <a:t>Libera</a:t>
            </a:r>
            <a:r>
              <a:rPr lang="en-US" altLang="zh-CN" dirty="0" smtClean="0"/>
              <a:t> brilliance+  VS Home-made BPM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Both are the same pick-up signal from button-&gt; splitter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5674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82" y="1581850"/>
            <a:ext cx="7654738" cy="4328132"/>
          </a:xfrm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xmlns="" id="{A39B583E-877B-472C-8955-47876BBD1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012" y="188640"/>
            <a:ext cx="7886700" cy="994172"/>
          </a:xfrm>
        </p:spPr>
        <p:txBody>
          <a:bodyPr/>
          <a:lstStyle/>
          <a:p>
            <a:r>
              <a:rPr lang="en-US" altLang="zh-CN" dirty="0"/>
              <a:t>Long time stability</a:t>
            </a:r>
            <a:r>
              <a:rPr lang="zh-CN" altLang="en-US" dirty="0" smtClean="0"/>
              <a:t>（</a:t>
            </a:r>
            <a:r>
              <a:rPr lang="en-US" altLang="zh-CN" smtClean="0"/>
              <a:t>1 hour</a:t>
            </a:r>
            <a:r>
              <a:rPr lang="zh-CN" altLang="en-US" smtClean="0"/>
              <a:t>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71174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31" y="1354336"/>
            <a:ext cx="8144625" cy="4321836"/>
          </a:xfrm>
        </p:spPr>
      </p:pic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611560" y="233082"/>
            <a:ext cx="7886700" cy="994172"/>
          </a:xfrm>
        </p:spPr>
        <p:txBody>
          <a:bodyPr/>
          <a:lstStyle/>
          <a:p>
            <a:r>
              <a:rPr lang="en-US" altLang="zh-CN" dirty="0" smtClean="0"/>
              <a:t>Long time stability</a:t>
            </a:r>
            <a:r>
              <a:rPr lang="zh-CN" altLang="en-US" dirty="0" smtClean="0"/>
              <a:t>（</a:t>
            </a:r>
            <a:r>
              <a:rPr lang="en-US" altLang="zh-CN" dirty="0" smtClean="0"/>
              <a:t>7 days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1707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34002"/>
            <a:ext cx="8910972" cy="850900"/>
          </a:xfrm>
        </p:spPr>
        <p:txBody>
          <a:bodyPr/>
          <a:lstStyle/>
          <a:p>
            <a:r>
              <a:rPr lang="en-US" altLang="zh-CN" dirty="0"/>
              <a:t>Application of </a:t>
            </a:r>
            <a:r>
              <a:rPr lang="en-US" altLang="zh-CN" dirty="0" smtClean="0"/>
              <a:t>home-made BPM electronics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0309" y="1268760"/>
            <a:ext cx="8426471" cy="4319810"/>
          </a:xfrm>
        </p:spPr>
        <p:txBody>
          <a:bodyPr/>
          <a:lstStyle/>
          <a:p>
            <a:r>
              <a:rPr lang="en-US" altLang="zh-CN" dirty="0" smtClean="0"/>
              <a:t>There are 20 </a:t>
            </a:r>
            <a:r>
              <a:rPr lang="en-US" altLang="zh-CN" dirty="0" err="1" smtClean="0"/>
              <a:t>singal</a:t>
            </a:r>
            <a:r>
              <a:rPr lang="en-US" altLang="zh-CN" dirty="0" smtClean="0"/>
              <a:t>-pass </a:t>
            </a:r>
            <a:r>
              <a:rPr lang="en-US" altLang="zh-CN" dirty="0"/>
              <a:t>BPM electronics were installed and operating in BEPCII </a:t>
            </a:r>
            <a:r>
              <a:rPr lang="en-US" altLang="zh-CN" dirty="0" err="1"/>
              <a:t>Linac</a:t>
            </a:r>
            <a:r>
              <a:rPr lang="en-US" altLang="zh-CN" dirty="0"/>
              <a:t> in </a:t>
            </a:r>
            <a:r>
              <a:rPr lang="en-US" altLang="zh-CN" dirty="0" smtClean="0"/>
              <a:t>2019.</a:t>
            </a:r>
            <a:endParaRPr lang="en-US" altLang="zh-CN" dirty="0"/>
          </a:p>
          <a:p>
            <a:r>
              <a:rPr lang="en-US" altLang="zh-CN" dirty="0"/>
              <a:t>All </a:t>
            </a:r>
            <a:r>
              <a:rPr lang="en-US" altLang="zh-CN" dirty="0" err="1" smtClean="0"/>
              <a:t>Bergoz</a:t>
            </a:r>
            <a:r>
              <a:rPr lang="en-US" altLang="zh-CN" dirty="0" smtClean="0"/>
              <a:t> type BPM </a:t>
            </a:r>
            <a:r>
              <a:rPr lang="en-US" altLang="zh-CN" dirty="0"/>
              <a:t>electronics had been upgraded to home-made electronics by the end of last year. Totally ,90 sets of electronics running online now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There will be 700+ sets electronics in the new project -HEPS</a:t>
            </a: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072876" y="6569620"/>
            <a:ext cx="2133600" cy="476250"/>
          </a:xfrm>
        </p:spPr>
        <p:txBody>
          <a:bodyPr/>
          <a:lstStyle/>
          <a:p>
            <a:fld id="{32913243-E730-472E-A005-6BE97143DD99}" type="slidenum">
              <a:rPr lang="zh-CN" altLang="en-US" smtClean="0"/>
              <a:pPr/>
              <a:t>23</a:t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09" y="4208256"/>
            <a:ext cx="3151978" cy="243494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073" y="4024387"/>
            <a:ext cx="2101189" cy="280268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859" y="4005065"/>
            <a:ext cx="2101189" cy="280268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783" y="4005064"/>
            <a:ext cx="2101189" cy="280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28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D528-5DC1-43AE-A3BF-8656839858CE}" type="datetime1">
              <a:rPr lang="en-US" altLang="zh-CN" smtClean="0"/>
              <a:t>10/25/2022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243-E730-472E-A005-6BE97143DD99}" type="slidenum">
              <a:rPr lang="zh-CN" altLang="en-US" smtClean="0"/>
              <a:pPr/>
              <a:t>24</a:t>
            </a:fld>
            <a:endParaRPr lang="zh-CN" altLang="en-US" dirty="0"/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658821" y="1340768"/>
            <a:ext cx="7992888" cy="4166716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l"/>
            </a:pPr>
            <a:r>
              <a:rPr lang="en-US" altLang="zh-CN" sz="2400" b="0" dirty="0" smtClean="0">
                <a:solidFill>
                  <a:schemeClr val="tx1"/>
                </a:solidFill>
              </a:rPr>
              <a:t>The BPM pick-ups ,the feedback systems and </a:t>
            </a:r>
            <a:r>
              <a:rPr lang="en-US" altLang="zh-CN" dirty="0" smtClean="0"/>
              <a:t>synchrotron </a:t>
            </a:r>
            <a:r>
              <a:rPr lang="en-US" altLang="zh-CN" dirty="0"/>
              <a:t>light based measurement</a:t>
            </a:r>
            <a:r>
              <a:rPr lang="en-US" altLang="zh-CN" sz="2400" b="0" dirty="0" smtClean="0">
                <a:solidFill>
                  <a:schemeClr val="tx1"/>
                </a:solidFill>
              </a:rPr>
              <a:t> are refined based on new </a:t>
            </a:r>
            <a:r>
              <a:rPr lang="en-US" altLang="zh-CN" dirty="0" smtClean="0"/>
              <a:t>parameters.</a:t>
            </a:r>
            <a:endParaRPr lang="en-US" altLang="zh-CN" dirty="0"/>
          </a:p>
          <a:p>
            <a:pPr algn="just">
              <a:buFont typeface="Wingdings" panose="05000000000000000000" pitchFamily="2" charset="2"/>
              <a:buChar char="l"/>
            </a:pPr>
            <a:r>
              <a:rPr lang="en-US" altLang="zh-CN" dirty="0"/>
              <a:t>After </a:t>
            </a:r>
            <a:r>
              <a:rPr lang="en-US" altLang="zh-CN" dirty="0" smtClean="0"/>
              <a:t>R&amp;D, a few </a:t>
            </a:r>
            <a:r>
              <a:rPr lang="en-US" altLang="zh-CN" dirty="0"/>
              <a:t>key technologies are in </a:t>
            </a:r>
            <a:r>
              <a:rPr lang="en-US" altLang="zh-CN" dirty="0" smtClean="0"/>
              <a:t>hand. 110 sets of home-made electronics running online in BEPCII</a:t>
            </a:r>
            <a:r>
              <a:rPr lang="en-US" altLang="zh-CN" sz="2400" b="0" dirty="0" smtClean="0">
                <a:solidFill>
                  <a:schemeClr val="tx1"/>
                </a:solidFill>
              </a:rPr>
              <a:t> and more units will be used </a:t>
            </a:r>
            <a:r>
              <a:rPr lang="en-US" altLang="zh-CN" dirty="0" smtClean="0"/>
              <a:t>on</a:t>
            </a:r>
            <a:r>
              <a:rPr lang="en-US" altLang="zh-CN" sz="2400" b="0" dirty="0" smtClean="0">
                <a:solidFill>
                  <a:schemeClr val="tx1"/>
                </a:solidFill>
              </a:rPr>
              <a:t> both injector and storage ring of HEPS</a:t>
            </a:r>
            <a:r>
              <a:rPr lang="en-US" altLang="zh-CN" dirty="0"/>
              <a:t>. </a:t>
            </a:r>
            <a:endParaRPr lang="en-US" altLang="zh-CN" dirty="0" smtClean="0"/>
          </a:p>
          <a:p>
            <a:pPr algn="just">
              <a:buFont typeface="Wingdings" panose="05000000000000000000" pitchFamily="2" charset="2"/>
              <a:buChar char="l"/>
            </a:pPr>
            <a:r>
              <a:rPr lang="en-US" altLang="zh-CN" dirty="0" smtClean="0"/>
              <a:t>The application </a:t>
            </a:r>
            <a:r>
              <a:rPr lang="en-US" altLang="zh-CN" dirty="0"/>
              <a:t>of electronics  is conducive to </a:t>
            </a:r>
            <a:r>
              <a:rPr lang="en-US" altLang="zh-CN" dirty="0" smtClean="0"/>
              <a:t>improving </a:t>
            </a:r>
            <a:r>
              <a:rPr lang="en-US" altLang="zh-CN" dirty="0"/>
              <a:t>the performance of electronics and </a:t>
            </a:r>
            <a:r>
              <a:rPr lang="en-US" altLang="zh-CN" dirty="0" smtClean="0"/>
              <a:t>accumulating experience , which is helpful for the CEPC BPM electronics R&amp;D. </a:t>
            </a:r>
            <a:endParaRPr lang="en-US" altLang="zh-CN" sz="24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61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pPr algn="ctr">
              <a:buFontTx/>
              <a:buNone/>
            </a:pPr>
            <a:r>
              <a:rPr lang="en-US" altLang="zh-CN" sz="4000" dirty="0" smtClean="0"/>
              <a:t>Thanks for your attention !</a:t>
            </a:r>
            <a:endParaRPr lang="zh-CN" altLang="en-US" sz="4000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243-E730-472E-A005-6BE97143DD99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05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algn="l">
              <a:defRPr/>
            </a:pPr>
            <a:r>
              <a:rPr kumimoji="1" lang="en-US" altLang="zh-CN" dirty="0"/>
              <a:t>The beam instrumentation in CEPC </a:t>
            </a:r>
            <a:r>
              <a:rPr kumimoji="1" lang="en-US" altLang="zh-CN" dirty="0" err="1" smtClean="0"/>
              <a:t>Linac</a:t>
            </a:r>
            <a:endParaRPr kumimoji="1"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243-E730-472E-A005-6BE97143DD99}" type="slidenum">
              <a:rPr lang="zh-CN" altLang="en-US" smtClean="0">
                <a:solidFill>
                  <a:srgbClr val="000000"/>
                </a:solidFill>
              </a:rPr>
              <a:pPr/>
              <a:t>3</a:t>
            </a:fld>
            <a:endParaRPr lang="zh-CN" altLang="en-US">
              <a:solidFill>
                <a:srgbClr val="000000"/>
              </a:solidFill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/>
          </p:nvPr>
        </p:nvGraphicFramePr>
        <p:xfrm>
          <a:off x="179512" y="1628800"/>
          <a:ext cx="8686801" cy="3521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55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682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00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716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512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3333FF"/>
                          </a:solidFill>
                        </a:rPr>
                        <a:t>Item</a:t>
                      </a:r>
                      <a:endParaRPr lang="zh-CN" altLang="en-US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3333FF"/>
                          </a:solidFill>
                        </a:rPr>
                        <a:t>Method</a:t>
                      </a:r>
                      <a:endParaRPr lang="zh-CN" altLang="en-US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3333FF"/>
                          </a:solidFill>
                        </a:rPr>
                        <a:t>Parameter</a:t>
                      </a:r>
                      <a:endParaRPr lang="zh-CN" altLang="en-US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3333FF"/>
                          </a:solidFill>
                        </a:rPr>
                        <a:t>Amounts</a:t>
                      </a:r>
                      <a:endParaRPr lang="zh-CN" altLang="en-US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7232">
                <a:tc rowSpan="5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Linac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position</a:t>
                      </a:r>
                      <a:endParaRPr lang="zh-CN" altLang="en-US" sz="1400" b="1" kern="1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Stripline</a:t>
                      </a: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BPM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Resolution</a:t>
                      </a:r>
                      <a:r>
                        <a:rPr lang="en-US" altLang="zh-CN" sz="14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zh-CN" altLang="en-US" sz="14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altLang="zh-CN" sz="14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30um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140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zh-CN" altLang="en-US" sz="12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ICT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2.5%@1nC-10nC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42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7040">
                <a:tc vMerge="1"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zh-CN" altLang="en-US" sz="12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profile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YAG/OTR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Resolution:</a:t>
                      </a:r>
                      <a:r>
                        <a:rPr lang="en-US" altLang="zh-CN" sz="14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30um</a:t>
                      </a:r>
                      <a:endParaRPr lang="zh-CN" altLang="en-US" sz="1400" b="1" kern="1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80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zh-CN" altLang="en-US" sz="12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</a:t>
                      </a:r>
                      <a:r>
                        <a:rPr lang="en-US" altLang="zh-CN" sz="1400" b="1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Q+PR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10%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zh-CN" altLang="en-US" sz="12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energy &amp; spread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AM+PR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0.1%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Damping ring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Average</a:t>
                      </a:r>
                      <a:r>
                        <a:rPr lang="en-US" altLang="zh-CN" sz="14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current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DCCT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Resolution</a:t>
                      </a:r>
                      <a:r>
                        <a:rPr lang="en-US" altLang="zh-CN" sz="14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:50uA@0.1mA-30mA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zh-CN" altLang="en-US" sz="12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position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Button BPM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Resolution : 20um @ 5mA TBT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40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zh-CN" altLang="en-US" sz="12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 smtClean="0">
                          <a:effectLst/>
                          <a:latin typeface="Times New Roman"/>
                          <a:ea typeface="宋体"/>
                        </a:rPr>
                        <a:t>Tune measurement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effectLst/>
                          <a:latin typeface="Times New Roman"/>
                          <a:ea typeface="宋体"/>
                        </a:rPr>
                        <a:t>Frequency sweeping 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 smtClean="0">
                          <a:effectLst/>
                          <a:latin typeface="Times New Roman"/>
                          <a:ea typeface="宋体"/>
                        </a:rPr>
                        <a:t>Resolution:0.001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</a:t>
                      </a:r>
                      <a:endParaRPr lang="zh-CN" altLang="en-US" sz="1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897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 bwMode="auto">
          <a:xfrm>
            <a:off x="179512" y="-171400"/>
            <a:ext cx="8856984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+mj-lt"/>
                <a:ea typeface="+mj-ea"/>
                <a:cs typeface="楷体_GB2312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9pPr>
          </a:lstStyle>
          <a:p>
            <a:pPr algn="l">
              <a:defRPr/>
            </a:pPr>
            <a:r>
              <a:rPr kumimoji="1" lang="en-US" altLang="zh-CN" kern="0" dirty="0">
                <a:latin typeface="Comic Sans MS"/>
              </a:rPr>
              <a:t>The beam instrumentation in CEPC </a:t>
            </a:r>
            <a:r>
              <a:rPr kumimoji="1" lang="en-US" altLang="zh-CN" kern="0" dirty="0" smtClean="0">
                <a:latin typeface="Comic Sans MS"/>
              </a:rPr>
              <a:t>booster</a:t>
            </a:r>
            <a:endParaRPr kumimoji="1" lang="zh-CN" altLang="en-US" kern="0" dirty="0">
              <a:latin typeface="Comic Sans MS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219751"/>
              </p:ext>
            </p:extLst>
          </p:nvPr>
        </p:nvGraphicFramePr>
        <p:xfrm>
          <a:off x="251520" y="476672"/>
          <a:ext cx="8568952" cy="624237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160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76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76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383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9937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2534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514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Times New Roman"/>
                          <a:ea typeface="宋体"/>
                        </a:rPr>
                        <a:t> 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+mn-cs"/>
                        </a:rPr>
                        <a:t>Item</a:t>
                      </a:r>
                      <a:endParaRPr lang="en-US" sz="1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+mn-cs"/>
                        </a:rPr>
                        <a:t>Method</a:t>
                      </a:r>
                      <a:endParaRPr lang="en-US" sz="1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+mn-cs"/>
                        </a:rPr>
                        <a:t>Parameter</a:t>
                      </a:r>
                      <a:endParaRPr lang="en-US" sz="1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+mn-cs"/>
                        </a:rPr>
                        <a:t>Amounts</a:t>
                      </a:r>
                      <a:endParaRPr lang="en-US" sz="1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7933">
                <a:tc rowSpan="1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effectLst/>
                          <a:latin typeface="Times New Roman"/>
                          <a:ea typeface="宋体"/>
                        </a:rPr>
                        <a:t>Booster</a:t>
                      </a:r>
                      <a:endParaRPr lang="en-US" sz="16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Beam position monitor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Turn</a:t>
                      </a:r>
                      <a:r>
                        <a:rPr lang="en-US" sz="1200" b="1" kern="100" baseline="0" dirty="0" smtClean="0">
                          <a:effectLst/>
                          <a:latin typeface="Times New Roman"/>
                          <a:ea typeface="宋体"/>
                        </a:rPr>
                        <a:t> by turn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宋体"/>
                          <a:cs typeface="+mn-cs"/>
                        </a:rPr>
                        <a:t>Button electrode BPM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Measurement area (x 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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y)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±20mm×±10mm</a:t>
                      </a:r>
                      <a:endParaRPr lang="en-US" sz="1200" b="1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Resolution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&lt;0.02mm</a:t>
                      </a:r>
                      <a:endParaRPr lang="en-US" sz="1200" b="1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Measurement time of COD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&lt; 4 s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2408</a:t>
                      </a:r>
                      <a:endParaRPr lang="en-US" sz="12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84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Bunch by bunch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Button electrode BPM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Measurement area (x 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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y)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GB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±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40mm</a:t>
                      </a:r>
                      <a:r>
                        <a:rPr lang="en-GB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×±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20mm</a:t>
                      </a:r>
                      <a:endParaRPr lang="en-US" sz="1200" b="1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Resolution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0.1mm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86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Bunch current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BCM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Measurement range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10mA / per bunch</a:t>
                      </a:r>
                      <a:endParaRPr lang="en-US" sz="1200" b="1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Relatively </a:t>
                      </a: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precision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1/4095</a:t>
                      </a:r>
                      <a:endParaRPr lang="en-US" sz="1200" b="1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2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591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defTabSz="6858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+mn-cs"/>
                        </a:rPr>
                        <a:t>Average current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DCCT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Dynamic measurement range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0.0~1.5A</a:t>
                      </a:r>
                      <a:endParaRPr lang="en-US" sz="1200" b="1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Resolution:50uA@0.6-8mA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Linearity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0.1 %</a:t>
                      </a:r>
                      <a:endParaRPr lang="en-US" sz="1200" b="1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Zero drift: &lt;0.05mA</a:t>
                      </a:r>
                      <a:endParaRPr lang="en-US" sz="1200" b="1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2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725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defTabSz="6858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+mn-cs"/>
                        </a:rPr>
                        <a:t>Beam </a:t>
                      </a: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+mn-cs"/>
                        </a:rPr>
                        <a:t>size</a:t>
                      </a:r>
                      <a:endParaRPr lang="en-US" sz="12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Double </a:t>
                      </a: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slit interferometer </a:t>
                      </a:r>
                      <a:endParaRPr lang="en-US" sz="1200" b="1" kern="100" dirty="0" smtClean="0">
                        <a:effectLst/>
                        <a:latin typeface="Times New Roman"/>
                        <a:ea typeface="宋体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x </a:t>
                      </a: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ray pin hole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Resolution:0.2 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µ</a:t>
                      </a:r>
                      <a:r>
                        <a:rPr lang="en-US" sz="1200" b="1" kern="0" dirty="0" smtClean="0">
                          <a:effectLst/>
                          <a:latin typeface="Times New Roman"/>
                          <a:ea typeface="宋体"/>
                        </a:rPr>
                        <a:t>m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2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87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defTabSz="6858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+mn-cs"/>
                        </a:rPr>
                        <a:t>B</a:t>
                      </a: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+mn-cs"/>
                        </a:rPr>
                        <a:t>unch</a:t>
                      </a: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+mn-cs"/>
                        </a:rPr>
                        <a:t> </a:t>
                      </a: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+mn-cs"/>
                        </a:rPr>
                        <a:t>length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Streak 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camera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b="1" dirty="0" smtClean="0"/>
                        <a:t>Two photon intensity interferometer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dirty="0" smtClean="0">
                          <a:effectLst/>
                          <a:latin typeface="Times New Roman"/>
                          <a:ea typeface="宋体"/>
                        </a:rPr>
                        <a:t>Resolution:1 </a:t>
                      </a:r>
                      <a:r>
                        <a:rPr lang="en-US" sz="1200" b="1" kern="0" dirty="0" err="1" smtClean="0">
                          <a:effectLst/>
                          <a:latin typeface="Times New Roman"/>
                          <a:ea typeface="宋体"/>
                        </a:rPr>
                        <a:t>ps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2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13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algn="ctr" defTabSz="6858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+mn-cs"/>
                        </a:rPr>
                        <a:t>Tune </a:t>
                      </a: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+mn-cs"/>
                        </a:rPr>
                        <a:t>measurement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Frequency sweeping method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Resolution:0.001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2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62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DDD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Resolution:0.001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05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defTabSz="6858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+mn-cs"/>
                        </a:rPr>
                        <a:t>Beam loss monitor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b="1" kern="1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+mn-cs"/>
                        </a:rPr>
                        <a:t>Optical</a:t>
                      </a:r>
                      <a:r>
                        <a:rPr lang="en-GB" altLang="zh-CN" sz="1200" b="1" kern="1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+mn-cs"/>
                        </a:rPr>
                        <a:t> </a:t>
                      </a:r>
                      <a:r>
                        <a:rPr lang="en-GB" altLang="zh-CN" sz="1200" b="1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+mn-cs"/>
                        </a:rPr>
                        <a:t>fiber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Space resolution</a:t>
                      </a:r>
                      <a:r>
                        <a:rPr lang="en-US" sz="1200" b="1" kern="100" baseline="0" dirty="0" smtClean="0">
                          <a:effectLst/>
                          <a:latin typeface="Times New Roman"/>
                          <a:ea typeface="宋体"/>
                        </a:rPr>
                        <a:t>:0.6m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400</a:t>
                      </a:r>
                      <a:endParaRPr lang="en-US" sz="12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7624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 defTabSz="6858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+mn-cs"/>
                        </a:rPr>
                        <a:t>Feedback system</a:t>
                      </a:r>
                      <a:endParaRPr lang="en-US" sz="12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TFB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Damping time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&lt;=3ms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2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06910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+mn-cs"/>
                        </a:rPr>
                        <a:t>Feedback system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LFB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6858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+mn-cs"/>
                        </a:rPr>
                        <a:t>Damping time&lt;=35ms</a:t>
                      </a:r>
                      <a:r>
                        <a:rPr lang="zh-CN" alt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+mn-cs"/>
                        </a:rPr>
                        <a:t>（</a:t>
                      </a: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+mn-cs"/>
                        </a:rPr>
                        <a:t>50ms</a:t>
                      </a:r>
                      <a:r>
                        <a:rPr lang="zh-CN" alt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+mn-cs"/>
                        </a:rPr>
                        <a:t>）</a:t>
                      </a:r>
                      <a:endParaRPr lang="en-US" sz="12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2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87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 bwMode="auto">
          <a:xfrm>
            <a:off x="467544" y="-99392"/>
            <a:ext cx="8229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+mj-lt"/>
                <a:ea typeface="+mj-ea"/>
                <a:cs typeface="楷体_GB2312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9pPr>
          </a:lstStyle>
          <a:p>
            <a:pPr algn="l">
              <a:defRPr/>
            </a:pPr>
            <a:r>
              <a:rPr kumimoji="1" lang="en-US" altLang="zh-CN" kern="0" dirty="0" smtClean="0">
                <a:latin typeface="Comic Sans MS"/>
              </a:rPr>
              <a:t>The beam instrumentation in CEPC ring</a:t>
            </a:r>
            <a:endParaRPr kumimoji="1" lang="zh-CN" altLang="en-US" kern="0" dirty="0" smtClean="0">
              <a:latin typeface="Comic Sans MS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1895"/>
              </p:ext>
            </p:extLst>
          </p:nvPr>
        </p:nvGraphicFramePr>
        <p:xfrm>
          <a:off x="107504" y="764704"/>
          <a:ext cx="8928992" cy="583118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298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27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27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574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90432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1179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225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Times New Roman"/>
                          <a:ea typeface="宋体"/>
                        </a:rPr>
                        <a:t> 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+mn-cs"/>
                        </a:rPr>
                        <a:t>Item</a:t>
                      </a:r>
                      <a:endParaRPr lang="en-US" sz="1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+mn-cs"/>
                        </a:rPr>
                        <a:t>Method</a:t>
                      </a:r>
                      <a:endParaRPr lang="en-US" sz="1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+mn-cs"/>
                        </a:rPr>
                        <a:t>Parameter</a:t>
                      </a:r>
                      <a:endParaRPr lang="en-US" sz="1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+mn-cs"/>
                        </a:rPr>
                        <a:t>Amounts</a:t>
                      </a:r>
                      <a:endParaRPr lang="en-US" sz="1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3609">
                <a:tc rowSpan="1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/>
                          <a:ea typeface="宋体"/>
                        </a:rPr>
                        <a:t>Storage ring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Beam position monitor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Closed orbit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宋体"/>
                          <a:cs typeface="+mn-cs"/>
                        </a:rPr>
                        <a:t>Button electrode BPM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Measurement area (x 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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y)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±20mm×±10mm</a:t>
                      </a:r>
                      <a:endParaRPr lang="en-US" sz="1200" b="1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Resolution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&lt;0.6um</a:t>
                      </a:r>
                      <a:endParaRPr lang="en-US" sz="1200" b="1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Measurement time of COD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&lt; 4 s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3544</a:t>
                      </a:r>
                      <a:endParaRPr lang="en-US" sz="12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94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Bunch by bunch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Button electrode BPM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Measurement area (x 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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y)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GB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±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40mm</a:t>
                      </a:r>
                      <a:r>
                        <a:rPr lang="en-GB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×±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20mm</a:t>
                      </a:r>
                      <a:endParaRPr lang="en-US" sz="1200" b="1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Resolution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0.1mm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60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Bunch current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BCM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Measurement range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10mA / per bunch</a:t>
                      </a:r>
                      <a:endParaRPr lang="en-US" sz="1200" b="1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Relatively </a:t>
                      </a: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precision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1/4095</a:t>
                      </a:r>
                      <a:endParaRPr lang="en-US" sz="1200" b="1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2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12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Average current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DCCT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Dynamic measurement range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0.0~1.5A</a:t>
                      </a:r>
                      <a:endParaRPr lang="en-US" sz="1200" b="1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Linearity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0.1 %</a:t>
                      </a:r>
                      <a:endParaRPr lang="en-US" sz="1200" b="1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Zero drift: &lt;0.05mA</a:t>
                      </a:r>
                      <a:endParaRPr lang="en-US" sz="1200" b="1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2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94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Beam 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size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Double </a:t>
                      </a: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slit interferometer </a:t>
                      </a:r>
                      <a:endParaRPr lang="en-US" sz="1200" b="1" kern="100" dirty="0" smtClean="0">
                        <a:effectLst/>
                        <a:latin typeface="Times New Roman"/>
                        <a:ea typeface="宋体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x </a:t>
                      </a: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ray pin hole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Resolution:0.2 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µ</a:t>
                      </a:r>
                      <a:r>
                        <a:rPr lang="en-US" sz="1200" b="1" kern="0" dirty="0" smtClean="0">
                          <a:effectLst/>
                          <a:latin typeface="Times New Roman"/>
                          <a:ea typeface="宋体"/>
                        </a:rPr>
                        <a:t>m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4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91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B</a:t>
                      </a:r>
                      <a:r>
                        <a:rPr lang="en-US" altLang="zh-CN" sz="1200" b="1" kern="100" dirty="0" smtClean="0">
                          <a:effectLst/>
                          <a:latin typeface="Times New Roman"/>
                          <a:ea typeface="宋体"/>
                        </a:rPr>
                        <a:t>unch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 </a:t>
                      </a: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length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Streak 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camera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b="1" dirty="0" smtClean="0"/>
                        <a:t>Two photon intensity interferometer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dirty="0" smtClean="0">
                          <a:effectLst/>
                          <a:latin typeface="Times New Roman"/>
                          <a:ea typeface="宋体"/>
                        </a:rPr>
                        <a:t>Resolution:1ps@10ps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2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97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Tune </a:t>
                      </a: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measurement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Frequency sweeping method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Resolution:0.001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2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3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DDD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Resolution:0.001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728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Beam loss monitor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PIN-diode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Dynamic range:120 dB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Maximum counting rates≥10 MHz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5800</a:t>
                      </a:r>
                      <a:endParaRPr lang="en-US" sz="12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9768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Feedback system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TFB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Damping time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&lt;=1ms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2+1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9768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LFB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Damping time</a:t>
                      </a: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&lt;=12ms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2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924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Update of BPM pick-ups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95536" y="1118942"/>
            <a:ext cx="8075240" cy="1584176"/>
          </a:xfrm>
        </p:spPr>
        <p:txBody>
          <a:bodyPr/>
          <a:lstStyle/>
          <a:p>
            <a:r>
              <a:rPr lang="en-US" altLang="zh-CN" sz="1800" dirty="0"/>
              <a:t>With one Beam Position Monitor (BPM) near each quadruple, there will be </a:t>
            </a:r>
            <a:r>
              <a:rPr lang="en-US" altLang="zh-CN" sz="1800" dirty="0" smtClean="0"/>
              <a:t>3544 BPMs in storage ring and 2408 in the </a:t>
            </a:r>
            <a:r>
              <a:rPr lang="en-US" altLang="zh-CN" sz="1800" dirty="0" smtClean="0"/>
              <a:t>booster</a:t>
            </a:r>
            <a:endParaRPr lang="en-US" altLang="zh-CN" sz="1800" dirty="0" smtClean="0"/>
          </a:p>
          <a:p>
            <a:r>
              <a:rPr lang="en-US" altLang="zh-CN" sz="1800" dirty="0"/>
              <a:t>The best solution is a capacitive monitor with a button-like electrode, as used in most other electron machines. In order to attain the required geometrical accuracy, the four buttons will be mounted on a machined block of stainless steel welded into </a:t>
            </a:r>
            <a:r>
              <a:rPr lang="en-US" altLang="zh-CN" sz="1800" dirty="0" smtClean="0"/>
              <a:t>vacuum </a:t>
            </a:r>
            <a:r>
              <a:rPr lang="en-US" altLang="zh-CN" sz="1800" dirty="0"/>
              <a:t>chamber. </a:t>
            </a:r>
            <a:r>
              <a:rPr lang="en-US" altLang="zh-CN" sz="1800" dirty="0" smtClean="0"/>
              <a:t>More detail in </a:t>
            </a:r>
            <a:r>
              <a:rPr lang="en-US" altLang="zh-CN" sz="1800" i="1" dirty="0" smtClean="0"/>
              <a:t>Jun </a:t>
            </a:r>
            <a:r>
              <a:rPr lang="en-US" altLang="zh-CN" sz="1800" i="1" dirty="0" smtClean="0"/>
              <a:t>He’s </a:t>
            </a:r>
            <a:r>
              <a:rPr lang="en-US" altLang="zh-CN" sz="1800" i="1" dirty="0" smtClean="0"/>
              <a:t>report “</a:t>
            </a:r>
            <a:r>
              <a:rPr lang="en-US" altLang="zh-CN" sz="1800" i="1" dirty="0" smtClean="0"/>
              <a:t>Beam </a:t>
            </a:r>
            <a:r>
              <a:rPr lang="en-US" altLang="zh-CN" sz="1800" i="1" dirty="0"/>
              <a:t>position monitors designed for the </a:t>
            </a:r>
            <a:r>
              <a:rPr lang="en-US" altLang="zh-CN" sz="1800" i="1" dirty="0" smtClean="0"/>
              <a:t>CEPC” in this workshop</a:t>
            </a:r>
            <a:r>
              <a:rPr lang="en-US" altLang="zh-CN" sz="1800" dirty="0" smtClean="0"/>
              <a:t>.</a:t>
            </a:r>
            <a:endParaRPr lang="en-US" altLang="zh-CN" sz="18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956744"/>
              </p:ext>
            </p:extLst>
          </p:nvPr>
        </p:nvGraphicFramePr>
        <p:xfrm>
          <a:off x="107504" y="5157392"/>
          <a:ext cx="5112569" cy="16706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60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41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12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75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583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238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4416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2814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4909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1670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</a:rPr>
                        <a:t>ttbar</a:t>
                      </a:r>
                      <a:endParaRPr lang="zh-CN" sz="105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</a:rPr>
                        <a:t>Higgs</a:t>
                      </a:r>
                      <a:endParaRPr lang="zh-CN" sz="105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</a:rPr>
                        <a:t>W</a:t>
                      </a:r>
                      <a:endParaRPr lang="zh-CN" sz="105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</a:rPr>
                        <a:t>Z</a:t>
                      </a:r>
                      <a:endParaRPr lang="zh-CN" sz="105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70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05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Real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CST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Real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CST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Real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CST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Real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CST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41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</a:rPr>
                        <a:t>Charge</a:t>
                      </a:r>
                      <a:endParaRPr lang="zh-CN" sz="105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20e10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32 nC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14e10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22.4 nC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13.5e10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21.6 nC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14e10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22.4 nC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41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</a:rPr>
                        <a:t>Bunch length</a:t>
                      </a:r>
                      <a:endParaRPr lang="zh-CN" sz="105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2.2/2.9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3 mm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2.3/3.9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4 mm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2.5/4.9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5 mm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2.5/8.7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8.7 mm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70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</a:rPr>
                        <a:t>Vpp</a:t>
                      </a:r>
                      <a:endParaRPr lang="zh-CN" sz="105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635V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359V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295V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179V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70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</a:rPr>
                        <a:t>Z_500M</a:t>
                      </a:r>
                      <a:endParaRPr lang="zh-CN" sz="105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0.22Ω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0.22Ω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0.22Ω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0.22Ω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70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</a:rPr>
                        <a:t>P_500M</a:t>
                      </a:r>
                      <a:endParaRPr lang="zh-CN" sz="105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-7.3dBm/320mA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-12.8dBm/170mA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-10.6dBm/216mA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-10.4dBm/224mA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70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</a:rPr>
                        <a:t>Kx=Ky</a:t>
                      </a:r>
                      <a:endParaRPr lang="zh-CN" sz="105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19.9mm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19.9mm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19.9mm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19.9mm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8" name="图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3275856" y="3120268"/>
            <a:ext cx="2592288" cy="1987039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3"/>
          <a:stretch>
            <a:fillRect/>
          </a:stretch>
        </p:blipFill>
        <p:spPr>
          <a:xfrm>
            <a:off x="6156176" y="3270994"/>
            <a:ext cx="2411983" cy="1873756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4"/>
          <a:stretch>
            <a:fillRect/>
          </a:stretch>
        </p:blipFill>
        <p:spPr>
          <a:xfrm>
            <a:off x="457200" y="3140968"/>
            <a:ext cx="2259330" cy="1945640"/>
          </a:xfrm>
          <a:prstGeom prst="rect">
            <a:avLst/>
          </a:prstGeom>
        </p:spPr>
      </p:pic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066258"/>
              </p:ext>
            </p:extLst>
          </p:nvPr>
        </p:nvGraphicFramePr>
        <p:xfrm>
          <a:off x="5292080" y="5171980"/>
          <a:ext cx="3672407" cy="165618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56867"/>
                <a:gridCol w="1407770"/>
                <a:gridCol w="1407770"/>
              </a:tblGrid>
              <a:tr h="239120">
                <a:tc gridSpan="3">
                  <a:txBody>
                    <a:bodyPr/>
                    <a:lstStyle/>
                    <a:p>
                      <a:pPr marL="6540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</a:rPr>
                        <a:t>Parameters</a:t>
                      </a:r>
                      <a:endParaRPr lang="zh-CN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94302">
                <a:tc rowSpan="2">
                  <a:txBody>
                    <a:bodyPr/>
                    <a:lstStyle/>
                    <a:p>
                      <a:pPr marL="6540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</a:rPr>
                        <a:t>Bunch</a:t>
                      </a:r>
                      <a:endParaRPr lang="zh-CN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</a:rPr>
                        <a:t>Length </a:t>
                      </a:r>
                      <a:endParaRPr lang="zh-CN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</a:rPr>
                        <a:t>4.1 mm</a:t>
                      </a:r>
                      <a:endParaRPr lang="zh-CN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30165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540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</a:rPr>
                        <a:t>Charge </a:t>
                      </a:r>
                      <a:endParaRPr lang="zh-CN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</a:rPr>
                        <a:t>1 nC</a:t>
                      </a:r>
                      <a:endParaRPr lang="zh-CN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185410">
                <a:tc rowSpan="4">
                  <a:txBody>
                    <a:bodyPr/>
                    <a:lstStyle/>
                    <a:p>
                      <a:pPr marL="65405" algn="ctr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</a:rPr>
                        <a:t>Mechanical</a:t>
                      </a:r>
                      <a:endParaRPr lang="zh-CN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 algn="ctr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n-US" sz="1050" baseline="-2500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zh-CN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</a:rPr>
                        <a:t>3 mm</a:t>
                      </a:r>
                      <a:endParaRPr lang="zh-CN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24647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5405" algn="ctr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n-US" sz="1050" baseline="-2500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zh-CN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</a:rPr>
                        <a:t>4 mm</a:t>
                      </a:r>
                      <a:endParaRPr lang="zh-CN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18541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5405" algn="ctr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r>
                        <a:rPr lang="en-US" sz="1050" baseline="-2500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zh-CN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</a:rPr>
                        <a:t>0.25 mm</a:t>
                      </a:r>
                      <a:endParaRPr lang="zh-CN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20380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5405" algn="ctr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zh-CN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28 mm</a:t>
                      </a:r>
                      <a:endParaRPr lang="zh-CN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328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0020" y="2635883"/>
            <a:ext cx="8229600" cy="850900"/>
          </a:xfrm>
        </p:spPr>
        <p:txBody>
          <a:bodyPr/>
          <a:lstStyle/>
          <a:p>
            <a:r>
              <a:rPr lang="en-US" altLang="zh-CN" dirty="0" smtClean="0"/>
              <a:t>Update of beam feedback system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D528-5DC1-43AE-A3BF-8656839858CE}" type="datetime1">
              <a:rPr lang="en-US" altLang="zh-CN" smtClean="0"/>
              <a:t>10/25/2022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243-E730-472E-A005-6BE97143DD99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155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150215"/>
            <a:ext cx="8964488" cy="994172"/>
          </a:xfrm>
        </p:spPr>
        <p:txBody>
          <a:bodyPr>
            <a:normAutofit/>
          </a:bodyPr>
          <a:lstStyle/>
          <a:p>
            <a:r>
              <a:rPr lang="en-US" altLang="zh-CN" dirty="0"/>
              <a:t>Transverse resistive wall instability </a:t>
            </a:r>
            <a:r>
              <a:rPr lang="en-US" altLang="zh-CN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zh-CN"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wang</a:t>
            </a:r>
            <a:r>
              <a:rPr lang="en-US" altLang="zh-CN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11" name="内容占位符 2"/>
          <p:cNvSpPr>
            <a:spLocks noGrp="1"/>
          </p:cNvSpPr>
          <p:nvPr>
            <p:ph idx="1"/>
          </p:nvPr>
        </p:nvSpPr>
        <p:spPr>
          <a:xfrm>
            <a:off x="457200" y="143389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graphicFrame>
        <p:nvGraphicFramePr>
          <p:cNvPr id="12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797677"/>
              </p:ext>
            </p:extLst>
          </p:nvPr>
        </p:nvGraphicFramePr>
        <p:xfrm>
          <a:off x="1763688" y="3326727"/>
          <a:ext cx="5546916" cy="1451521"/>
        </p:xfrm>
        <a:graphic>
          <a:graphicData uri="http://schemas.openxmlformats.org/drawingml/2006/table">
            <a:tbl>
              <a:tblPr/>
              <a:tblGrid>
                <a:gridCol w="3160571"/>
                <a:gridCol w="2386345"/>
              </a:tblGrid>
              <a:tr h="3111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30 MW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FF"/>
                    </a:solidFill>
                  </a:tcPr>
                </a:tc>
              </a:tr>
              <a:tr h="3111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Instability growth time [</a:t>
                      </a:r>
                      <a:r>
                        <a:rPr kumimoji="0" lang="en-US" altLang="zh-CN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ms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]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1.9 (~6 turns)</a:t>
                      </a: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111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Radiation damping [</a:t>
                      </a:r>
                      <a:r>
                        <a:rPr kumimoji="0" lang="en-US" altLang="zh-CN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ms</a:t>
                      </a: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]</a:t>
                      </a:r>
                      <a:endParaRPr kumimoji="0" lang="en-US" altLang="zh-CN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46" marR="91446" marT="45722" marB="45722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850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181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Bunch by bunch feedback [</a:t>
                      </a:r>
                      <a:r>
                        <a:rPr kumimoji="0" lang="en-US" altLang="zh-CN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ms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]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1.0 (~3 turns)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16" name="矩形 15"/>
          <p:cNvSpPr/>
          <p:nvPr/>
        </p:nvSpPr>
        <p:spPr>
          <a:xfrm>
            <a:off x="2267744" y="4869160"/>
            <a:ext cx="4464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altLang="zh-CN" sz="1400" dirty="0">
                <a:solidFill>
                  <a:prstClr val="black"/>
                </a:solidFill>
                <a:latin typeface="Calibri" charset="0"/>
                <a:ea typeface="宋体" charset="0"/>
              </a:rPr>
              <a:t>Growth of the most dangerous mode vs. damping factors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649387" y="1403246"/>
                <a:ext cx="5343129" cy="902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/>
                            </a:rPr>
                            <m:t>𝜏</m:t>
                          </m:r>
                        </m:e>
                        <m:sup>
                          <m:r>
                            <a:rPr lang="en-US" altLang="zh-CN" i="1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altLang="zh-CN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CN" i="1">
                              <a:latin typeface="Cambria Math"/>
                            </a:rPr>
                            <m:t>4</m:t>
                          </m:r>
                          <m:r>
                            <a:rPr lang="zh-CN" altLang="en-US" i="1">
                              <a:latin typeface="Cambria Math"/>
                            </a:rPr>
                            <m:t>𝜋</m:t>
                          </m:r>
                          <m:r>
                            <a:rPr lang="en-US" altLang="zh-CN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/>
                            </a:rPr>
                            <m:t>/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𝑒</m:t>
                          </m:r>
                          <m:r>
                            <a:rPr lang="en-US" altLang="zh-CN" i="1">
                              <a:latin typeface="Cambria Math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/>
                                </a:rPr>
                                <m:t>𝛽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pt-BR" altLang="zh-CN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zh-CN" altLang="pt-BR" i="1" dirty="0">
                              <a:latin typeface="Cambria Math"/>
                            </a:rPr>
                            <m:t>𝜇</m:t>
                          </m:r>
                          <m:r>
                            <a:rPr lang="pt-BR" altLang="zh-CN" i="1" dirty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altLang="zh-CN" i="1" dirty="0">
                              <a:latin typeface="Cambria Math"/>
                            </a:rPr>
                            <m:t>𝑀</m:t>
                          </m:r>
                          <m:r>
                            <a:rPr lang="en-US" altLang="zh-CN" i="1" dirty="0">
                              <a:latin typeface="Cambria Math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pt-BR" altLang="zh-CN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i="1" dirty="0">
                                  <a:latin typeface="Cambria Math"/>
                                </a:rPr>
                                <m:t>𝑝</m:t>
                              </m:r>
                              <m:r>
                                <a:rPr lang="pt-BR" altLang="zh-CN" i="1" dirty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altLang="zh-CN" i="1" dirty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CN" i="1" dirty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pt-BR" altLang="zh-CN" i="1" dirty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 dirty="0"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zh-CN" i="1" dirty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altLang="zh-CN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zh-CN" altLang="en-US" i="1" dirty="0">
                                          <a:latin typeface="Cambria Math"/>
                                        </a:rPr>
                                        <m:t>𝜇</m:t>
                                      </m:r>
                                      <m:r>
                                        <a:rPr lang="en-US" altLang="zh-CN" i="1" dirty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altLang="zh-CN" i="1" dirty="0">
                                          <a:latin typeface="Cambria Math"/>
                                        </a:rPr>
                                        <m:t>𝑃𝑀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altLang="zh-CN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 dirty="0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CN" i="1" dirty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CN" i="1" dirty="0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CN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 dirty="0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CN" i="1" dirty="0">
                                          <a:latin typeface="Cambria Math"/>
                                          <a:ea typeface="Cambria Math"/>
                                        </a:rPr>
                                        <m:t>𝛽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387" y="1403246"/>
                <a:ext cx="5343129" cy="90255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内容占位符 2"/>
          <p:cNvSpPr txBox="1">
            <a:spLocks/>
          </p:cNvSpPr>
          <p:nvPr/>
        </p:nvSpPr>
        <p:spPr bwMode="auto">
          <a:xfrm>
            <a:off x="539552" y="2466483"/>
            <a:ext cx="8147248" cy="84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0" i="0" baseline="0">
                <a:solidFill>
                  <a:schemeClr val="tx1"/>
                </a:solidFill>
                <a:latin typeface="+mn-lt"/>
                <a:ea typeface="+mn-ea"/>
                <a:cs typeface="仿宋_GB2312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660033"/>
                </a:solidFill>
                <a:latin typeface="+mn-lt"/>
                <a:ea typeface="宋体" pitchFamily="2" charset="-122"/>
                <a:cs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0066"/>
                </a:solidFill>
                <a:latin typeface="+mn-lt"/>
                <a:ea typeface="宋体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rgbClr val="006600"/>
                </a:solidFill>
                <a:latin typeface="+mn-lt"/>
                <a:ea typeface="宋体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  <a:ea typeface="宋体" pitchFamily="2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  <a:ea typeface="宋体" pitchFamily="2" charset="-122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  <a:ea typeface="宋体" pitchFamily="2" charset="-122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  <a:ea typeface="宋体" pitchFamily="2" charset="-122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  <a:ea typeface="宋体" pitchFamily="2" charset="-122"/>
              </a:defRPr>
            </a:lvl9pPr>
          </a:lstStyle>
          <a:p>
            <a:r>
              <a:rPr lang="en-US" altLang="zh-CN" kern="0" dirty="0" smtClean="0"/>
              <a:t>The worst case lowest energy and highest current, so Z mode is the most dangerous. </a:t>
            </a:r>
            <a:endParaRPr lang="zh-CN" altLang="en-US" kern="0" dirty="0"/>
          </a:p>
        </p:txBody>
      </p:sp>
      <p:sp>
        <p:nvSpPr>
          <p:cNvPr id="10" name="椭圆 9"/>
          <p:cNvSpPr/>
          <p:nvPr/>
        </p:nvSpPr>
        <p:spPr>
          <a:xfrm>
            <a:off x="2684133" y="1528760"/>
            <a:ext cx="375699" cy="31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2792244" y="1867623"/>
            <a:ext cx="511866" cy="3702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36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>
            <a:extLst>
              <a:ext uri="{FF2B5EF4-FFF2-40B4-BE49-F238E27FC236}">
                <a16:creationId xmlns="" xmlns:a16="http://schemas.microsoft.com/office/drawing/2014/main" id="{D0A29615-1694-467C-9F33-004DFFE8F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849116"/>
              </p:ext>
            </p:extLst>
          </p:nvPr>
        </p:nvGraphicFramePr>
        <p:xfrm>
          <a:off x="899592" y="2277112"/>
          <a:ext cx="3384376" cy="3096104"/>
        </p:xfrm>
        <a:graphic>
          <a:graphicData uri="http://schemas.openxmlformats.org/drawingml/2006/table">
            <a:tbl>
              <a:tblPr/>
              <a:tblGrid>
                <a:gridCol w="1469653">
                  <a:extLst>
                    <a:ext uri="{9D8B030D-6E8A-4147-A177-3AD203B41FA5}">
                      <a16:colId xmlns="" xmlns:a16="http://schemas.microsoft.com/office/drawing/2014/main" val="906329756"/>
                    </a:ext>
                  </a:extLst>
                </a:gridCol>
                <a:gridCol w="1914723">
                  <a:extLst>
                    <a:ext uri="{9D8B030D-6E8A-4147-A177-3AD203B41FA5}">
                      <a16:colId xmlns="" xmlns:a16="http://schemas.microsoft.com/office/drawing/2014/main" val="2353281105"/>
                    </a:ext>
                  </a:extLst>
                </a:gridCol>
              </a:tblGrid>
              <a:tr h="24220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TFB CEPC</a:t>
                      </a:r>
                      <a:r>
                        <a:rPr lang="zh-CN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ring</a:t>
                      </a:r>
                      <a:r>
                        <a:rPr lang="zh-CN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（</a:t>
                      </a:r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CDR</a:t>
                      </a:r>
                      <a:r>
                        <a:rPr lang="zh-CN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78057497"/>
                  </a:ext>
                </a:extLst>
              </a:tr>
              <a:tr h="24220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Parameter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Value</a:t>
                      </a:r>
                      <a:endParaRPr lang="zh-CN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26847"/>
                  </a:ext>
                </a:extLst>
              </a:tr>
              <a:tr h="242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4.55E+10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2480934"/>
                  </a:ext>
                </a:extLst>
              </a:tr>
              <a:tr h="242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R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1.55E+05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56082660"/>
                  </a:ext>
                </a:extLst>
              </a:tr>
              <a:tr h="242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Beta</a:t>
                      </a:r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2.25E+02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91490934"/>
                  </a:ext>
                </a:extLst>
              </a:tr>
              <a:tr h="242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Beta</a:t>
                      </a:r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2.25E+02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09355667"/>
                  </a:ext>
                </a:extLst>
              </a:tr>
              <a:tr h="242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2.00E-04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92681846"/>
                  </a:ext>
                </a:extLst>
              </a:tr>
              <a:tr h="242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3.30E-04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18388863"/>
                  </a:ext>
                </a:extLst>
              </a:tr>
              <a:tr h="242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tao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1.60E-03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73910912"/>
                  </a:ext>
                </a:extLst>
              </a:tr>
              <a:tr h="24220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60830004"/>
                  </a:ext>
                </a:extLst>
              </a:tr>
              <a:tr h="242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8.98E+02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73796795"/>
                  </a:ext>
                </a:extLst>
              </a:tr>
            </a:tbl>
          </a:graphicData>
        </a:graphic>
      </p:graphicFrame>
      <p:graphicFrame>
        <p:nvGraphicFramePr>
          <p:cNvPr id="4" name="表格 3">
            <a:extLst>
              <a:ext uri="{FF2B5EF4-FFF2-40B4-BE49-F238E27FC236}">
                <a16:creationId xmlns="" xmlns:a16="http://schemas.microsoft.com/office/drawing/2014/main" id="{4D6CB203-EA5C-4ACB-987E-B21423FD4C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435145"/>
              </p:ext>
            </p:extLst>
          </p:nvPr>
        </p:nvGraphicFramePr>
        <p:xfrm>
          <a:off x="4932040" y="2277114"/>
          <a:ext cx="3312368" cy="3096104"/>
        </p:xfrm>
        <a:graphic>
          <a:graphicData uri="http://schemas.openxmlformats.org/drawingml/2006/table">
            <a:tbl>
              <a:tblPr/>
              <a:tblGrid>
                <a:gridCol w="1216790">
                  <a:extLst>
                    <a:ext uri="{9D8B030D-6E8A-4147-A177-3AD203B41FA5}">
                      <a16:colId xmlns="" xmlns:a16="http://schemas.microsoft.com/office/drawing/2014/main" val="3026886681"/>
                    </a:ext>
                  </a:extLst>
                </a:gridCol>
                <a:gridCol w="2095578">
                  <a:extLst>
                    <a:ext uri="{9D8B030D-6E8A-4147-A177-3AD203B41FA5}">
                      <a16:colId xmlns="" xmlns:a16="http://schemas.microsoft.com/office/drawing/2014/main" val="3282603998"/>
                    </a:ext>
                  </a:extLst>
                </a:gridCol>
              </a:tblGrid>
              <a:tr h="26184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TFB CEPC Ring </a:t>
                      </a:r>
                      <a:r>
                        <a:rPr lang="zh-CN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（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30MW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）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71621544"/>
                  </a:ext>
                </a:extLst>
              </a:tr>
              <a:tr h="2618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Parameter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Value</a:t>
                      </a:r>
                      <a:endParaRPr lang="zh-CN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44905958"/>
                  </a:ext>
                </a:extLst>
              </a:tr>
              <a:tr h="2618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4.55E+10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12313915"/>
                  </a:ext>
                </a:extLst>
              </a:tr>
              <a:tr h="2618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R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1.55E+05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69119641"/>
                  </a:ext>
                </a:extLst>
              </a:tr>
              <a:tr h="2618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Beta</a:t>
                      </a:r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2.25E+02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43143762"/>
                  </a:ext>
                </a:extLst>
              </a:tr>
              <a:tr h="2618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Beta</a:t>
                      </a:r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2.25E+02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99260990"/>
                  </a:ext>
                </a:extLst>
              </a:tr>
              <a:tr h="2618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2.00E-04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77557586"/>
                  </a:ext>
                </a:extLst>
              </a:tr>
              <a:tr h="2618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3.30E-04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46550235"/>
                  </a:ext>
                </a:extLst>
              </a:tr>
              <a:tr h="2618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tao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1.00E-03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96675294"/>
                  </a:ext>
                </a:extLst>
              </a:tr>
              <a:tr h="26184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38625137"/>
                  </a:ext>
                </a:extLst>
              </a:tr>
              <a:tr h="2618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2.30E+03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59825440"/>
                  </a:ext>
                </a:extLst>
              </a:tr>
            </a:tbl>
          </a:graphicData>
        </a:graphic>
      </p:graphicFrame>
      <p:sp>
        <p:nvSpPr>
          <p:cNvPr id="6" name="标题 1"/>
          <p:cNvSpPr txBox="1">
            <a:spLocks/>
          </p:cNvSpPr>
          <p:nvPr/>
        </p:nvSpPr>
        <p:spPr>
          <a:xfrm>
            <a:off x="611560" y="332656"/>
            <a:ext cx="8136904" cy="63817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 fontAlgn="auto"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rgbClr val="CC0000"/>
                </a:solidFill>
                <a:cs typeface="楷体_GB2312" charset="0"/>
              </a:rPr>
              <a:t>The power of transverse feedback</a:t>
            </a:r>
            <a:endParaRPr lang="zh-CN" altLang="en-US" sz="3200" b="1" dirty="0">
              <a:solidFill>
                <a:srgbClr val="CC0000"/>
              </a:solidFill>
              <a:cs typeface="楷体_GB2312" charset="0"/>
            </a:endParaRPr>
          </a:p>
        </p:txBody>
      </p:sp>
      <p:pic>
        <p:nvPicPr>
          <p:cNvPr id="5" name="图片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2435882" cy="1048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196752"/>
            <a:ext cx="1548189" cy="104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99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HEP1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 1">
      <a:majorFont>
        <a:latin typeface="Comic Sans MS"/>
        <a:ea typeface="楷体_GB2312"/>
        <a:cs typeface=""/>
      </a:majorFont>
      <a:minorFont>
        <a:latin typeface="Calibri"/>
        <a:ea typeface="仿宋_GB2312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IHEP1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 1">
      <a:majorFont>
        <a:latin typeface="Comic Sans MS"/>
        <a:ea typeface="楷体_GB2312"/>
        <a:cs typeface=""/>
      </a:majorFont>
      <a:minorFont>
        <a:latin typeface="Calibri"/>
        <a:ea typeface="仿宋_GB2312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IHEP1</Template>
  <TotalTime>31662</TotalTime>
  <Words>1878</Words>
  <Application>Microsoft Office PowerPoint</Application>
  <PresentationFormat>全屏显示(4:3)</PresentationFormat>
  <Paragraphs>636</Paragraphs>
  <Slides>25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4" baseType="lpstr">
      <vt:lpstr>SegoeUI</vt:lpstr>
      <vt:lpstr>等线</vt:lpstr>
      <vt:lpstr>仿宋_GB2312</vt:lpstr>
      <vt:lpstr>黑体</vt:lpstr>
      <vt:lpstr>楷体_GB2312</vt:lpstr>
      <vt:lpstr>宋体</vt:lpstr>
      <vt:lpstr>Arial</vt:lpstr>
      <vt:lpstr>Arial Narrow</vt:lpstr>
      <vt:lpstr>Calibri</vt:lpstr>
      <vt:lpstr>Calibri Light</vt:lpstr>
      <vt:lpstr>Cambria Math</vt:lpstr>
      <vt:lpstr>Comic Sans MS</vt:lpstr>
      <vt:lpstr>Symbol</vt:lpstr>
      <vt:lpstr>Times New Roman</vt:lpstr>
      <vt:lpstr>Wingdings</vt:lpstr>
      <vt:lpstr>IHEP1</vt:lpstr>
      <vt:lpstr>1_IHEP1</vt:lpstr>
      <vt:lpstr>Office 主题</vt:lpstr>
      <vt:lpstr>Microsoft Visio 绘图</vt:lpstr>
      <vt:lpstr>CEPC Instrumentation development status</vt:lpstr>
      <vt:lpstr>Outline</vt:lpstr>
      <vt:lpstr>The beam instrumentation in CEPC Linac</vt:lpstr>
      <vt:lpstr>PowerPoint 演示文稿</vt:lpstr>
      <vt:lpstr>PowerPoint 演示文稿</vt:lpstr>
      <vt:lpstr>Update of BPM pick-ups</vt:lpstr>
      <vt:lpstr>Update of beam feedback system</vt:lpstr>
      <vt:lpstr>Transverse resistive wall instability - wang na</vt:lpstr>
      <vt:lpstr>PowerPoint 演示文稿</vt:lpstr>
      <vt:lpstr>The update of TFB feedback system</vt:lpstr>
      <vt:lpstr>PowerPoint 演示文稿</vt:lpstr>
      <vt:lpstr>CEPC TDR Collider Ring Cavity HOM CBI –Zhai Jiyuan</vt:lpstr>
      <vt:lpstr>Update of Synchrotron light based measurement</vt:lpstr>
      <vt:lpstr>Synchrotron light based measurement</vt:lpstr>
      <vt:lpstr>R&amp;D Motivation</vt:lpstr>
      <vt:lpstr>Overview of the BPM electronics R&amp;D</vt:lpstr>
      <vt:lpstr>Overview of the BPM Electronics </vt:lpstr>
      <vt:lpstr>BPM TbT/FA/SA Resolution Test in Lab</vt:lpstr>
      <vt:lpstr>Beam test in BEPCII</vt:lpstr>
      <vt:lpstr>Home made products VS commercial products</vt:lpstr>
      <vt:lpstr>Long time stability（1 hour）</vt:lpstr>
      <vt:lpstr>Long time stability（7 days）</vt:lpstr>
      <vt:lpstr>Application of home-made BPM electronics</vt:lpstr>
      <vt:lpstr>Summary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BEPCII Current Status</dc:title>
  <dc:creator>MC SYSTEM</dc:creator>
  <cp:lastModifiedBy>[随艳峰]</cp:lastModifiedBy>
  <cp:revision>1009</cp:revision>
  <dcterms:created xsi:type="dcterms:W3CDTF">2011-11-19T17:44:44Z</dcterms:created>
  <dcterms:modified xsi:type="dcterms:W3CDTF">2022-10-25T07:21:53Z</dcterms:modified>
</cp:coreProperties>
</file>