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355" r:id="rId3"/>
    <p:sldId id="708" r:id="rId4"/>
    <p:sldId id="753" r:id="rId5"/>
    <p:sldId id="728" r:id="rId6"/>
    <p:sldId id="721" r:id="rId7"/>
    <p:sldId id="682" r:id="rId8"/>
    <p:sldId id="754" r:id="rId9"/>
    <p:sldId id="683" r:id="rId10"/>
    <p:sldId id="531" r:id="rId11"/>
    <p:sldId id="603" r:id="rId12"/>
    <p:sldId id="532" r:id="rId13"/>
    <p:sldId id="676" r:id="rId14"/>
    <p:sldId id="717" r:id="rId15"/>
    <p:sldId id="678" r:id="rId16"/>
    <p:sldId id="707" r:id="rId17"/>
    <p:sldId id="731" r:id="rId18"/>
    <p:sldId id="730" r:id="rId19"/>
    <p:sldId id="732" r:id="rId20"/>
    <p:sldId id="624" r:id="rId21"/>
    <p:sldId id="626" r:id="rId22"/>
    <p:sldId id="580" r:id="rId23"/>
    <p:sldId id="586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 才" initials="孟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B050"/>
    <a:srgbClr val="1D77C9"/>
    <a:srgbClr val="F8D7CD"/>
    <a:srgbClr val="2020A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6301" autoAdjust="0"/>
  </p:normalViewPr>
  <p:slideViewPr>
    <p:cSldViewPr snapToGrid="0">
      <p:cViewPr varScale="1">
        <p:scale>
          <a:sx n="126" d="100"/>
          <a:sy n="126" d="100"/>
        </p:scale>
        <p:origin x="10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5DC1C-00CD-4544-8439-D28ACB300562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D2F15-0E6A-48E9-9390-75A72C820D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47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BF886-FFDC-4DDB-B5C2-A632D0101D4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B543E-D8CE-40B3-B8ED-E4090BE9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5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13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9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B543E-D8CE-40B3-B8ED-E4090BE97E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07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B543E-D8CE-40B3-B8ED-E4090BE97E7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00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33963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grpSp>
        <p:nvGrpSpPr>
          <p:cNvPr id="11" name="组合 2"/>
          <p:cNvGrpSpPr/>
          <p:nvPr userDrawn="1"/>
        </p:nvGrpSpPr>
        <p:grpSpPr bwMode="auto">
          <a:xfrm>
            <a:off x="0" y="2068195"/>
            <a:ext cx="9144000" cy="1608455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35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35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9310" y="2317750"/>
            <a:ext cx="7772400" cy="1130300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2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286252"/>
            <a:ext cx="64008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1997387" y="5227563"/>
            <a:ext cx="514922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E4B6CE7-E422-4B74-8992-8B26E1AF687A}"/>
              </a:ext>
            </a:extLst>
          </p:cNvPr>
          <p:cNvSpPr/>
          <p:nvPr userDrawn="1"/>
        </p:nvSpPr>
        <p:spPr>
          <a:xfrm>
            <a:off x="540555" y="6546443"/>
            <a:ext cx="83499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2022 international workshop on the high energy Circular Electron-Positron Collider, October 24-28, 2022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9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6" y="4013939"/>
            <a:ext cx="3421075" cy="3408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394" y="233277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42"/>
            <a:ext cx="9144000" cy="110847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509600" y="6472201"/>
            <a:ext cx="1634407" cy="400110"/>
            <a:chOff x="3891916" y="6461760"/>
            <a:chExt cx="5252086" cy="515109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51510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" name="直接连接符 2"/>
          <p:cNvCxnSpPr>
            <a:endCxn id="42" idx="0"/>
          </p:cNvCxnSpPr>
          <p:nvPr/>
        </p:nvCxnSpPr>
        <p:spPr>
          <a:xfrm>
            <a:off x="6" y="6721455"/>
            <a:ext cx="7509664" cy="14636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6" y="4417136"/>
            <a:ext cx="3416801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6" y="4853269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6635822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9" y="2046726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5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9" y="2864145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3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9" y="3681561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9" y="449897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7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C2D37D6-8EFA-4DEC-9E9F-F2A0D05301A7}"/>
              </a:ext>
            </a:extLst>
          </p:cNvPr>
          <p:cNvSpPr/>
          <p:nvPr userDrawn="1"/>
        </p:nvSpPr>
        <p:spPr>
          <a:xfrm>
            <a:off x="532998" y="6508658"/>
            <a:ext cx="83499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2022 international workshop on the high energy Circular Electron-Positron Collider, October 24-28, 2022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6" y="1123441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400" smtClean="0">
                <a:solidFill>
                  <a:srgbClr val="000099"/>
                </a:solidFill>
              </a:defRPr>
            </a:lvl1pPr>
            <a:lvl2pPr marL="53975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2pPr>
            <a:lvl3pPr marL="1007745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 marL="136779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4pPr>
            <a:lvl5pPr marL="1727835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en-US" sz="20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81556"/>
            <a:ext cx="6635822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485ACCF-2CD9-4507-BCC7-CF8A6D604756}"/>
              </a:ext>
            </a:extLst>
          </p:cNvPr>
          <p:cNvSpPr/>
          <p:nvPr userDrawn="1"/>
        </p:nvSpPr>
        <p:spPr>
          <a:xfrm>
            <a:off x="540555" y="6508658"/>
            <a:ext cx="83499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2022 international workshop on the high energy Circular Electron-Positron Collider, October 24-28, 2022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7230" y="2702560"/>
            <a:ext cx="7749540" cy="882015"/>
          </a:xfrm>
        </p:spPr>
        <p:txBody>
          <a:bodyPr/>
          <a:lstStyle>
            <a:lvl1pPr algn="ctr">
              <a:defRPr sz="4800">
                <a:solidFill>
                  <a:srgbClr val="000099"/>
                </a:solidFill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67DD259-A4F3-4FA1-87AF-70EEBA27F680}"/>
              </a:ext>
            </a:extLst>
          </p:cNvPr>
          <p:cNvSpPr/>
          <p:nvPr userDrawn="1"/>
        </p:nvSpPr>
        <p:spPr>
          <a:xfrm>
            <a:off x="540555" y="6501101"/>
            <a:ext cx="83499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2022 international workshop on the high energy Circular Electron-Positron Collider, October 24-28, 2022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4696" y="1240525"/>
            <a:ext cx="3738857" cy="5120640"/>
          </a:xfrm>
        </p:spPr>
        <p:txBody>
          <a:bodyPr anchor="t"/>
          <a:lstStyle>
            <a:lvl1pPr marL="137160" indent="-137160">
              <a:buClrTx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</a:defRPr>
            </a:lvl1pPr>
            <a:lvl2pPr marL="514350" indent="-137160">
              <a:buClrTx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</a:defRPr>
            </a:lvl2pPr>
            <a:lvl3pPr marL="857250" indent="-137160">
              <a:buClrTx/>
              <a:buFont typeface="Wingdings" panose="05000000000000000000" pitchFamily="2" charset="2"/>
              <a:buChar char="u"/>
              <a:defRPr sz="1500">
                <a:solidFill>
                  <a:schemeClr val="tx1"/>
                </a:solidFill>
              </a:defRPr>
            </a:lvl3pPr>
            <a:lvl4pPr marL="1200150" indent="-137160">
              <a:buClrTx/>
              <a:buFont typeface="Wingdings" panose="05000000000000000000" pitchFamily="2" charset="2"/>
              <a:buChar char="Ø"/>
              <a:defRPr sz="1350">
                <a:solidFill>
                  <a:schemeClr val="tx1"/>
                </a:solidFill>
              </a:defRPr>
            </a:lvl4pPr>
            <a:lvl5pPr marL="1543050" indent="-137160">
              <a:buClrTx/>
              <a:buFont typeface="Wingdings" panose="05000000000000000000" pitchFamily="2" charset="2"/>
              <a:buChar char="ü"/>
              <a:defRPr sz="1350">
                <a:solidFill>
                  <a:schemeClr val="tx1"/>
                </a:solidFill>
              </a:defRPr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zh-CN" altLang="en-US" dirty="0"/>
              <a:t> 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0909" y="1240525"/>
            <a:ext cx="376878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2400" smtClean="0"/>
            </a:lvl1pPr>
            <a:lvl2pPr>
              <a:defRPr lang="zh-CN" altLang="en-US" smtClean="0"/>
            </a:lvl2pPr>
            <a:lvl3pPr>
              <a:defRPr lang="zh-CN" altLang="en-US" sz="15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 dirty="0"/>
              <a:t> 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4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3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846" y="1087643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5"/>
            <a:ext cx="9144000" cy="135427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3" y="108729"/>
            <a:ext cx="954117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" y="6432194"/>
            <a:ext cx="8185707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82113" y="6432192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/>
          <p:nvPr/>
        </p:nvSpPr>
        <p:spPr>
          <a:xfrm>
            <a:off x="7733656" y="6433916"/>
            <a:ext cx="1347387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sz="16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8182113" y="6433916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16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wmf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image" Target="../media/image8.e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472277"/>
            <a:ext cx="9144000" cy="75860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altLang="zh-CN" sz="3600" dirty="0">
                <a:effectLst/>
              </a:rPr>
              <a:t>CEPC Linac injector R&amp;D status</a:t>
            </a:r>
            <a:endParaRPr lang="en-US" altLang="zh-CN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36813" y="3994559"/>
            <a:ext cx="5525114" cy="1336902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Jingru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CEPC </a:t>
            </a:r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6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IHEP, CAS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06332" y="5575301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2022.10.26</a:t>
            </a:r>
            <a:endParaRPr lang="zh-CN" altLang="en-US" sz="16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165" y="5304800"/>
            <a:ext cx="1493956" cy="535218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6152" y="1019059"/>
            <a:ext cx="8391696" cy="2841741"/>
          </a:xfrm>
        </p:spPr>
        <p:txBody>
          <a:bodyPr/>
          <a:lstStyle/>
          <a:p>
            <a:pPr algn="just"/>
            <a:r>
              <a:rPr lang="en-US" altLang="zh-CN" dirty="0">
                <a:sym typeface="+mn-ea"/>
              </a:rPr>
              <a:t>R&amp;D of 3 meters long S-band accelerating structure</a:t>
            </a:r>
          </a:p>
          <a:p>
            <a:pPr lvl="1"/>
            <a:r>
              <a:rPr lang="en-US" altLang="zh-CN" sz="2000" dirty="0"/>
              <a:t>The tested average gradient has reached 33 MV/m at</a:t>
            </a:r>
            <a:r>
              <a:rPr lang="zh-CN" altLang="en-US" sz="2000" dirty="0"/>
              <a:t> </a:t>
            </a:r>
            <a:r>
              <a:rPr lang="en-US" altLang="zh-CN" sz="2000" dirty="0"/>
              <a:t>high power test (with SLED)</a:t>
            </a:r>
          </a:p>
          <a:p>
            <a:pPr lvl="1"/>
            <a:r>
              <a:rPr lang="en-US" altLang="zh-CN" dirty="0"/>
              <a:t>Meet the requirement of </a:t>
            </a:r>
            <a:r>
              <a:rPr lang="en-US" altLang="zh-CN" dirty="0" err="1"/>
              <a:t>linac</a:t>
            </a:r>
            <a:r>
              <a:rPr lang="en-US" altLang="zh-CN" dirty="0"/>
              <a:t> application </a:t>
            </a:r>
            <a:endParaRPr lang="en-US" altLang="zh-CN" sz="2000" dirty="0"/>
          </a:p>
        </p:txBody>
      </p:sp>
      <p:sp>
        <p:nvSpPr>
          <p:cNvPr id="14" name="标题 2"/>
          <p:cNvSpPr>
            <a:spLocks noGrp="1"/>
          </p:cNvSpPr>
          <p:nvPr>
            <p:ph type="title"/>
          </p:nvPr>
        </p:nvSpPr>
        <p:spPr>
          <a:xfrm>
            <a:off x="1168977" y="105356"/>
            <a:ext cx="7735872" cy="663575"/>
          </a:xfrm>
        </p:spPr>
        <p:txBody>
          <a:bodyPr/>
          <a:lstStyle/>
          <a:p>
            <a:r>
              <a:rPr lang="en-US" altLang="zh-CN">
                <a:sym typeface="+mn-ea"/>
              </a:rPr>
              <a:t>S-band a</a:t>
            </a:r>
            <a:r>
              <a:rPr lang="en-US" altLang="zh-CN" dirty="0"/>
              <a:t>ccelerating structure</a:t>
            </a:r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9FABBDC-12A2-41A4-8F6D-545A12D7B22A}"/>
              </a:ext>
            </a:extLst>
          </p:cNvPr>
          <p:cNvGrpSpPr/>
          <p:nvPr/>
        </p:nvGrpSpPr>
        <p:grpSpPr>
          <a:xfrm>
            <a:off x="3581618" y="1862154"/>
            <a:ext cx="5007740" cy="3181819"/>
            <a:chOff x="1252401" y="2704713"/>
            <a:chExt cx="4879452" cy="3181819"/>
          </a:xfrm>
        </p:grpSpPr>
        <p:grpSp>
          <p:nvGrpSpPr>
            <p:cNvPr id="5" name="组合 4"/>
            <p:cNvGrpSpPr/>
            <p:nvPr/>
          </p:nvGrpSpPr>
          <p:grpSpPr>
            <a:xfrm>
              <a:off x="3990176" y="2704713"/>
              <a:ext cx="2141677" cy="2048980"/>
              <a:chOff x="9830547" y="313904"/>
              <a:chExt cx="2141677" cy="204898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74523" y="313904"/>
                <a:ext cx="1745377" cy="1745377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9830547" y="2024330"/>
                <a:ext cx="21416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Modulator and klystron</a:t>
                </a:r>
                <a:endParaRPr lang="zh-CN" altLang="en-US" sz="1600" dirty="0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252401" y="3930100"/>
              <a:ext cx="2065887" cy="1956432"/>
              <a:chOff x="-1175218" y="3614966"/>
              <a:chExt cx="2065887" cy="1956432"/>
            </a:xfrm>
          </p:grpSpPr>
          <p:pic>
            <p:nvPicPr>
              <p:cNvPr id="13" name="内容占位符 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77191" y="3614966"/>
                <a:ext cx="1961707" cy="1484184"/>
              </a:xfrm>
              <a:prstGeom prst="rect">
                <a:avLst/>
              </a:prstGeom>
            </p:spPr>
          </p:pic>
          <p:sp>
            <p:nvSpPr>
              <p:cNvPr id="16" name="文本框 15"/>
              <p:cNvSpPr txBox="1"/>
              <p:nvPr/>
            </p:nvSpPr>
            <p:spPr>
              <a:xfrm>
                <a:off x="-1175218" y="5232844"/>
                <a:ext cx="2065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High power test bench</a:t>
                </a:r>
                <a:endParaRPr lang="zh-CN" altLang="en-US" sz="1600" dirty="0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756673" y="4027597"/>
            <a:ext cx="3205467" cy="2308655"/>
            <a:chOff x="5513646" y="4182691"/>
            <a:chExt cx="3205467" cy="2308655"/>
          </a:xfrm>
        </p:grpSpPr>
        <p:sp>
          <p:nvSpPr>
            <p:cNvPr id="2" name="文本框 1"/>
            <p:cNvSpPr txBox="1"/>
            <p:nvPr/>
          </p:nvSpPr>
          <p:spPr>
            <a:xfrm>
              <a:off x="5900052" y="4182691"/>
              <a:ext cx="2432654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The input power with SLED</a:t>
              </a:r>
              <a:endParaRPr lang="zh-CN" altLang="en-US" sz="1600" dirty="0"/>
            </a:p>
          </p:txBody>
        </p:sp>
        <p:pic>
          <p:nvPicPr>
            <p:cNvPr id="15" name="图片 14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13646" y="4560497"/>
              <a:ext cx="3205467" cy="1930849"/>
            </a:xfrm>
            <a:prstGeom prst="rect">
              <a:avLst/>
            </a:prstGeom>
          </p:spPr>
        </p:pic>
      </p:grp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151F1654-B7F9-4755-A93B-781A9CCB3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660"/>
              </p:ext>
            </p:extLst>
          </p:nvPr>
        </p:nvGraphicFramePr>
        <p:xfrm>
          <a:off x="277476" y="2838168"/>
          <a:ext cx="3205466" cy="346711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90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Frequency: （MHz）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2856.75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No. of Cells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84+2*0.5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Phase advance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u="none" strike="noStrike">
                          <a:effectLst/>
                        </a:rPr>
                        <a:t>2π/3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Total length(m)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3.1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Length of cell : d (mm)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34.988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Disk thickness: t (mm)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5.5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Shunt impedance : </a:t>
                      </a:r>
                      <a:r>
                        <a:rPr lang="en-US" sz="1400" u="none" strike="noStrike" dirty="0" err="1">
                          <a:effectLst/>
                        </a:rPr>
                        <a:t>Rs</a:t>
                      </a:r>
                      <a:r>
                        <a:rPr lang="en-US" sz="1400" u="none" strike="noStrike" dirty="0">
                          <a:effectLst/>
                        </a:rPr>
                        <a:t> (M</a:t>
                      </a:r>
                      <a:r>
                        <a:rPr lang="el-GR" sz="1400" u="none" strike="noStrike" dirty="0">
                          <a:effectLst/>
                        </a:rPr>
                        <a:t>Ω/</a:t>
                      </a:r>
                      <a:r>
                        <a:rPr lang="en-US" sz="1400" u="none" strike="noStrike" dirty="0">
                          <a:effectLst/>
                        </a:rPr>
                        <a:t>m)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60.3~67.8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Quality factor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15465~15373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Group velocity: Vg/c (%)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2% ~ 0.94%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Filling time : </a:t>
                      </a:r>
                      <a:r>
                        <a:rPr lang="en-US" sz="1400" u="none" strike="noStrike" dirty="0" err="1">
                          <a:effectLst/>
                        </a:rPr>
                        <a:t>t</a:t>
                      </a:r>
                      <a:r>
                        <a:rPr lang="en-US" sz="1400" u="none" strike="noStrike" baseline="-25000" dirty="0" err="1">
                          <a:effectLst/>
                        </a:rPr>
                        <a:t>f</a:t>
                      </a:r>
                      <a:r>
                        <a:rPr lang="en-US" sz="1400" u="none" strike="noStrike" dirty="0">
                          <a:effectLst/>
                        </a:rPr>
                        <a:t> (ns)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784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Attenuation factor : </a:t>
                      </a:r>
                      <a:r>
                        <a:rPr lang="el-GR" sz="1400" u="none" strike="noStrike" dirty="0">
                          <a:effectLst/>
                        </a:rPr>
                        <a:t>τ </a:t>
                      </a:r>
                      <a:r>
                        <a:rPr lang="en-US" sz="1400" u="none" strike="noStrike" dirty="0">
                          <a:effectLst/>
                        </a:rPr>
                        <a:t>(Np)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0.46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S-band a</a:t>
            </a:r>
            <a:r>
              <a:rPr lang="en-US" altLang="zh-CN" sz="4000" dirty="0">
                <a:sym typeface="+mn-ea"/>
              </a:rPr>
              <a:t>ccelerating structure</a:t>
            </a:r>
            <a:endParaRPr lang="en-US" altLang="zh-CN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0185" y="1087120"/>
            <a:ext cx="7912100" cy="2215213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The coupler design</a:t>
            </a:r>
            <a:r>
              <a:rPr lang="zh-CN" altLang="en-US" dirty="0"/>
              <a:t>（</a:t>
            </a:r>
            <a:r>
              <a:rPr lang="en-US" altLang="zh-CN" dirty="0" err="1"/>
              <a:t>λg</a:t>
            </a:r>
            <a:r>
              <a:rPr lang="en-US" altLang="zh-CN" dirty="0"/>
              <a:t>/4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sz="1800" dirty="0"/>
              <a:t>The coupler is mechanically asymmetry. The cavities in the  hydrogen furnace is not at the center place. That will make the welding temperature control difficult</a:t>
            </a:r>
          </a:p>
          <a:p>
            <a:pPr lvl="1"/>
            <a:r>
              <a:rPr lang="en-US" altLang="zh-CN" sz="1800" dirty="0"/>
              <a:t>HEPS </a:t>
            </a:r>
            <a:r>
              <a:rPr lang="en-US" altLang="zh-CN" sz="1800" dirty="0" err="1"/>
              <a:t>linac</a:t>
            </a:r>
            <a:r>
              <a:rPr lang="en-US" altLang="zh-CN" sz="1800" dirty="0"/>
              <a:t> accelerating structure is also work at S-band (2998.8MHz). A </a:t>
            </a:r>
            <a:r>
              <a:rPr lang="en-US" altLang="zh-CN" sz="1800" dirty="0" err="1"/>
              <a:t>λg</a:t>
            </a:r>
            <a:r>
              <a:rPr lang="en-US" altLang="zh-CN" sz="1800" dirty="0"/>
              <a:t>/4  short plane opposite the input port has been used in couplers</a:t>
            </a:r>
          </a:p>
          <a:p>
            <a:pPr lvl="1"/>
            <a:r>
              <a:rPr lang="en-US" altLang="zh-CN" sz="1800" dirty="0"/>
              <a:t>The high power test has done. It works well</a:t>
            </a:r>
            <a:endParaRPr lang="zh-CN" altLang="en-US" sz="1800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18042F-9ACB-4050-8CF5-BE2436758DA1}"/>
              </a:ext>
            </a:extLst>
          </p:cNvPr>
          <p:cNvGrpSpPr/>
          <p:nvPr/>
        </p:nvGrpSpPr>
        <p:grpSpPr>
          <a:xfrm>
            <a:off x="844089" y="3259667"/>
            <a:ext cx="7455822" cy="3115120"/>
            <a:chOff x="1005713" y="2726366"/>
            <a:chExt cx="7455822" cy="339238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0620DAF-137E-4235-B223-36F625C3029F}"/>
                </a:ext>
              </a:extLst>
            </p:cNvPr>
            <p:cNvGrpSpPr/>
            <p:nvPr/>
          </p:nvGrpSpPr>
          <p:grpSpPr>
            <a:xfrm>
              <a:off x="1005713" y="3745197"/>
              <a:ext cx="3630295" cy="1687614"/>
              <a:chOff x="210185" y="3041421"/>
              <a:chExt cx="4753996" cy="2125531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B0CF0724-ED2C-44C5-B68E-844E6FCF99B7}"/>
                  </a:ext>
                </a:extLst>
              </p:cNvPr>
              <p:cNvGrpSpPr/>
              <p:nvPr/>
            </p:nvGrpSpPr>
            <p:grpSpPr>
              <a:xfrm>
                <a:off x="3352855" y="3041421"/>
                <a:ext cx="1611326" cy="2088155"/>
                <a:chOff x="5178696" y="3501008"/>
                <a:chExt cx="1080120" cy="1697332"/>
              </a:xfrm>
            </p:grpSpPr>
            <p:pic>
              <p:nvPicPr>
                <p:cNvPr id="42" name="图片 41">
                  <a:extLst>
                    <a:ext uri="{FF2B5EF4-FFF2-40B4-BE49-F238E27FC236}">
                      <a16:creationId xmlns:a16="http://schemas.microsoft.com/office/drawing/2014/main" id="{199E13FC-4515-4ADF-8FE8-C265B6BA9B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178696" y="3501008"/>
                  <a:ext cx="1080120" cy="1697332"/>
                </a:xfrm>
                <a:prstGeom prst="rect">
                  <a:avLst/>
                </a:prstGeom>
              </p:spPr>
            </p:pic>
            <p:cxnSp>
              <p:nvCxnSpPr>
                <p:cNvPr id="43" name="直接箭头连接符 42">
                  <a:extLst>
                    <a:ext uri="{FF2B5EF4-FFF2-40B4-BE49-F238E27FC236}">
                      <a16:creationId xmlns:a16="http://schemas.microsoft.com/office/drawing/2014/main" id="{192FECB9-4032-47DE-BFF5-810713FDAF3E}"/>
                    </a:ext>
                  </a:extLst>
                </p:cNvPr>
                <p:cNvCxnSpPr/>
                <p:nvPr/>
              </p:nvCxnSpPr>
              <p:spPr>
                <a:xfrm>
                  <a:off x="5508104" y="4724000"/>
                  <a:ext cx="0" cy="21602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箭头连接符 43">
                  <a:extLst>
                    <a:ext uri="{FF2B5EF4-FFF2-40B4-BE49-F238E27FC236}">
                      <a16:creationId xmlns:a16="http://schemas.microsoft.com/office/drawing/2014/main" id="{9BDAA970-6503-43F0-8518-4A6C0633B551}"/>
                    </a:ext>
                  </a:extLst>
                </p:cNvPr>
                <p:cNvCxnSpPr/>
                <p:nvPr/>
              </p:nvCxnSpPr>
              <p:spPr>
                <a:xfrm>
                  <a:off x="5595057" y="3548939"/>
                  <a:ext cx="0" cy="36004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箭头连接符 44">
                  <a:extLst>
                    <a:ext uri="{FF2B5EF4-FFF2-40B4-BE49-F238E27FC236}">
                      <a16:creationId xmlns:a16="http://schemas.microsoft.com/office/drawing/2014/main" id="{FB38E0E2-E789-466B-9B29-BB236A23568D}"/>
                    </a:ext>
                  </a:extLst>
                </p:cNvPr>
                <p:cNvCxnSpPr/>
                <p:nvPr/>
              </p:nvCxnSpPr>
              <p:spPr>
                <a:xfrm flipV="1">
                  <a:off x="5724128" y="4716000"/>
                  <a:ext cx="0" cy="21602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0CBDB0B5-265B-4CA0-A5F0-A286792B85C7}"/>
                  </a:ext>
                </a:extLst>
              </p:cNvPr>
              <p:cNvGrpSpPr/>
              <p:nvPr/>
            </p:nvGrpSpPr>
            <p:grpSpPr>
              <a:xfrm>
                <a:off x="210185" y="3149455"/>
                <a:ext cx="1951047" cy="2017497"/>
                <a:chOff x="3241568" y="2707854"/>
                <a:chExt cx="2660863" cy="3339216"/>
              </a:xfrm>
            </p:grpSpPr>
            <p:pic>
              <p:nvPicPr>
                <p:cNvPr id="35" name="图片 34">
                  <a:extLst>
                    <a:ext uri="{FF2B5EF4-FFF2-40B4-BE49-F238E27FC236}">
                      <a16:creationId xmlns:a16="http://schemas.microsoft.com/office/drawing/2014/main" id="{43545B58-890A-45E5-AA6C-48BA6131B7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41568" y="2707854"/>
                  <a:ext cx="2660863" cy="3052413"/>
                </a:xfrm>
                <a:prstGeom prst="rect">
                  <a:avLst/>
                </a:prstGeom>
              </p:spPr>
            </p:pic>
            <p:cxnSp>
              <p:nvCxnSpPr>
                <p:cNvPr id="36" name="直接箭头连接符 35">
                  <a:extLst>
                    <a:ext uri="{FF2B5EF4-FFF2-40B4-BE49-F238E27FC236}">
                      <a16:creationId xmlns:a16="http://schemas.microsoft.com/office/drawing/2014/main" id="{7EB6FAB0-9EBF-4A29-B9B9-019B9D2E2C4A}"/>
                    </a:ext>
                  </a:extLst>
                </p:cNvPr>
                <p:cNvCxnSpPr/>
                <p:nvPr/>
              </p:nvCxnSpPr>
              <p:spPr>
                <a:xfrm>
                  <a:off x="4513557" y="3207428"/>
                  <a:ext cx="0" cy="730909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左弧形箭头 25">
                  <a:extLst>
                    <a:ext uri="{FF2B5EF4-FFF2-40B4-BE49-F238E27FC236}">
                      <a16:creationId xmlns:a16="http://schemas.microsoft.com/office/drawing/2014/main" id="{3D2E18FD-3BA4-480A-8CCC-275DAA59B39A}"/>
                    </a:ext>
                  </a:extLst>
                </p:cNvPr>
                <p:cNvSpPr/>
                <p:nvPr/>
              </p:nvSpPr>
              <p:spPr>
                <a:xfrm>
                  <a:off x="3724283" y="4001294"/>
                  <a:ext cx="362366" cy="809089"/>
                </a:xfrm>
                <a:prstGeom prst="curved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右弧形箭头 26">
                  <a:extLst>
                    <a:ext uri="{FF2B5EF4-FFF2-40B4-BE49-F238E27FC236}">
                      <a16:creationId xmlns:a16="http://schemas.microsoft.com/office/drawing/2014/main" id="{16EDD420-5E21-48AF-8BAD-9B31C684FA4A}"/>
                    </a:ext>
                  </a:extLst>
                </p:cNvPr>
                <p:cNvSpPr/>
                <p:nvPr/>
              </p:nvSpPr>
              <p:spPr>
                <a:xfrm>
                  <a:off x="4926936" y="4118602"/>
                  <a:ext cx="372431" cy="880062"/>
                </a:xfrm>
                <a:prstGeom prst="curvedLef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9" name="直接箭头连接符 38">
                  <a:extLst>
                    <a:ext uri="{FF2B5EF4-FFF2-40B4-BE49-F238E27FC236}">
                      <a16:creationId xmlns:a16="http://schemas.microsoft.com/office/drawing/2014/main" id="{81A8C849-8A8A-4B5F-BC51-D6A5414A25AC}"/>
                    </a:ext>
                  </a:extLst>
                </p:cNvPr>
                <p:cNvCxnSpPr/>
                <p:nvPr/>
              </p:nvCxnSpPr>
              <p:spPr>
                <a:xfrm flipV="1">
                  <a:off x="3917659" y="4962759"/>
                  <a:ext cx="404453" cy="502382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箭头连接符 39">
                  <a:extLst>
                    <a:ext uri="{FF2B5EF4-FFF2-40B4-BE49-F238E27FC236}">
                      <a16:creationId xmlns:a16="http://schemas.microsoft.com/office/drawing/2014/main" id="{50930A41-FD49-4B6C-BA7A-F3D86C149581}"/>
                    </a:ext>
                  </a:extLst>
                </p:cNvPr>
                <p:cNvCxnSpPr/>
                <p:nvPr/>
              </p:nvCxnSpPr>
              <p:spPr>
                <a:xfrm flipH="1" flipV="1">
                  <a:off x="4756031" y="5018609"/>
                  <a:ext cx="308028" cy="516707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5BE687B8-D3E5-4C2F-AD7B-57ED6EB4A6D2}"/>
                    </a:ext>
                  </a:extLst>
                </p:cNvPr>
                <p:cNvSpPr txBox="1"/>
                <p:nvPr/>
              </p:nvSpPr>
              <p:spPr>
                <a:xfrm>
                  <a:off x="3724284" y="5480938"/>
                  <a:ext cx="1579464" cy="56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dirty="0">
                      <a:latin typeface="微软雅黑" panose="020B0503020204020204" charset="-122"/>
                      <a:ea typeface="微软雅黑" panose="020B0503020204020204" charset="-122"/>
                    </a:rPr>
                    <a:t>Windows</a:t>
                  </a:r>
                  <a:endParaRPr lang="zh-CN" altLang="en-US" sz="1000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34" name="右箭头 4">
                <a:extLst>
                  <a:ext uri="{FF2B5EF4-FFF2-40B4-BE49-F238E27FC236}">
                    <a16:creationId xmlns:a16="http://schemas.microsoft.com/office/drawing/2014/main" id="{E2ECA164-45E0-4BA4-986A-10F935C6CF7D}"/>
                  </a:ext>
                </a:extLst>
              </p:cNvPr>
              <p:cNvSpPr/>
              <p:nvPr/>
            </p:nvSpPr>
            <p:spPr>
              <a:xfrm>
                <a:off x="2432576" y="3820104"/>
                <a:ext cx="935990" cy="25146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CD92A48-A443-444D-A40D-38E233FA2020}"/>
                </a:ext>
              </a:extLst>
            </p:cNvPr>
            <p:cNvGrpSpPr/>
            <p:nvPr/>
          </p:nvGrpSpPr>
          <p:grpSpPr>
            <a:xfrm>
              <a:off x="5022452" y="4189647"/>
              <a:ext cx="3416210" cy="1929108"/>
              <a:chOff x="4767938" y="4224021"/>
              <a:chExt cx="3416210" cy="1929108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57FDCB24-0C85-46D8-BF10-F40BC9BBF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67938" y="4224021"/>
                <a:ext cx="3416210" cy="1929108"/>
              </a:xfrm>
              <a:prstGeom prst="rect">
                <a:avLst/>
              </a:prstGeom>
            </p:spPr>
          </p:pic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C6FBCD3-E76E-4859-A68F-74FCC4B2CBFF}"/>
                  </a:ext>
                </a:extLst>
              </p:cNvPr>
              <p:cNvSpPr txBox="1"/>
              <p:nvPr/>
            </p:nvSpPr>
            <p:spPr>
              <a:xfrm>
                <a:off x="4767938" y="5797387"/>
                <a:ext cx="33832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S-band accelerating structure for HEPS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54C20A6-BECE-4C3B-8E5A-CDE06B31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2452" y="2726366"/>
              <a:ext cx="3416210" cy="2037662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E7E4309-E316-4EED-BF57-313EC7B9AE25}"/>
                </a:ext>
              </a:extLst>
            </p:cNvPr>
            <p:cNvSpPr txBox="1"/>
            <p:nvPr/>
          </p:nvSpPr>
          <p:spPr>
            <a:xfrm>
              <a:off x="5022452" y="2950176"/>
              <a:ext cx="34390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</a:rPr>
                <a:t>S-band accelerating structure for CEPC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A0EEE75D-74FA-44BA-88A8-D8275B089DC6}"/>
              </a:ext>
            </a:extLst>
          </p:cNvPr>
          <p:cNvSpPr txBox="1"/>
          <p:nvPr/>
        </p:nvSpPr>
        <p:spPr>
          <a:xfrm>
            <a:off x="7197464" y="324388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2019.4.2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95A3F60-85A8-47C5-9CE1-AB9F4CED7899}"/>
              </a:ext>
            </a:extLst>
          </p:cNvPr>
          <p:cNvSpPr txBox="1"/>
          <p:nvPr/>
        </p:nvSpPr>
        <p:spPr>
          <a:xfrm>
            <a:off x="6984610" y="5080482"/>
            <a:ext cx="124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2021.1.18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00801" y="1040396"/>
            <a:ext cx="6265568" cy="28803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400" dirty="0"/>
              <a:t>Spherical cavity pulse compressor(TE</a:t>
            </a:r>
            <a:r>
              <a:rPr lang="en-US" altLang="zh-CN" sz="2400" baseline="-25000" dirty="0"/>
              <a:t> 113</a:t>
            </a:r>
            <a:r>
              <a:rPr lang="en-US" altLang="zh-CN" sz="24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Finished RF simulation, thermal stress, vacuum pumping speed and vacuum level analysis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The prototype has completed</a:t>
            </a:r>
          </a:p>
          <a:p>
            <a:r>
              <a:rPr lang="en-US" altLang="zh-CN" sz="2400" dirty="0"/>
              <a:t>High power test will be conducted in November</a:t>
            </a:r>
          </a:p>
          <a:p>
            <a:pPr lvl="1"/>
            <a:r>
              <a:rPr lang="en-US" altLang="zh-CN" sz="2000" dirty="0"/>
              <a:t>S-band 80MW klystron high power test bench is ready</a:t>
            </a: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S-band pulse compressor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66994"/>
              </p:ext>
            </p:extLst>
          </p:nvPr>
        </p:nvGraphicFramePr>
        <p:xfrm>
          <a:off x="6702684" y="1069733"/>
          <a:ext cx="2441316" cy="183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Parameter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Value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Klystron output power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MW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 width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altLang="zh-CN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 repetition rate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Hz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Filling time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780 ns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46640590"/>
                  </a:ext>
                </a:extLst>
              </a:tr>
            </a:tbl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DCFFF9B7-1A2C-4914-9E27-67E45E444D6F}"/>
              </a:ext>
            </a:extLst>
          </p:cNvPr>
          <p:cNvGrpSpPr/>
          <p:nvPr/>
        </p:nvGrpSpPr>
        <p:grpSpPr>
          <a:xfrm>
            <a:off x="6310762" y="4571635"/>
            <a:ext cx="2179858" cy="1865082"/>
            <a:chOff x="252464" y="4615508"/>
            <a:chExt cx="2179858" cy="186508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3534F85-B5B4-4111-B59F-04358B539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464" y="4615508"/>
              <a:ext cx="2109614" cy="1581592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B52D561-2308-446C-A6F8-CF4FE67C6A72}"/>
                </a:ext>
              </a:extLst>
            </p:cNvPr>
            <p:cNvSpPr txBox="1"/>
            <p:nvPr/>
          </p:nvSpPr>
          <p:spPr>
            <a:xfrm>
              <a:off x="302828" y="6142036"/>
              <a:ext cx="2129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HEPS pulse compressor</a:t>
              </a:r>
              <a:endParaRPr lang="zh-CN" altLang="en-US" sz="1600" dirty="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E08A588-7BE2-47F9-BFA3-ED27772108E1}"/>
              </a:ext>
            </a:extLst>
          </p:cNvPr>
          <p:cNvGrpSpPr/>
          <p:nvPr/>
        </p:nvGrpSpPr>
        <p:grpSpPr>
          <a:xfrm>
            <a:off x="5828842" y="3471744"/>
            <a:ext cx="3054340" cy="1092419"/>
            <a:chOff x="4649977" y="3989546"/>
            <a:chExt cx="6220366" cy="2951755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7C60047-E26B-46D7-A011-DE027F6C8EAB}"/>
                </a:ext>
              </a:extLst>
            </p:cNvPr>
            <p:cNvGrpSpPr/>
            <p:nvPr/>
          </p:nvGrpSpPr>
          <p:grpSpPr>
            <a:xfrm>
              <a:off x="4649977" y="4029693"/>
              <a:ext cx="2414695" cy="2911608"/>
              <a:chOff x="4649977" y="4029693"/>
              <a:chExt cx="2414695" cy="2911608"/>
            </a:xfrm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9BEFDAB8-7753-48F4-B115-3180111084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1297" y="4029693"/>
                <a:ext cx="2188919" cy="2266265"/>
              </a:xfrm>
              <a:prstGeom prst="rect">
                <a:avLst/>
              </a:prstGeom>
            </p:spPr>
          </p:pic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B6021A2-AF24-430D-A37E-FCB7DCDB10DE}"/>
                  </a:ext>
                </a:extLst>
              </p:cNvPr>
              <p:cNvSpPr txBox="1"/>
              <p:nvPr/>
            </p:nvSpPr>
            <p:spPr>
              <a:xfrm>
                <a:off x="4649977" y="6276003"/>
                <a:ext cx="2414695" cy="665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i="1" dirty="0">
                    <a:latin typeface="微软雅黑" panose="020B0503020204020204" charset="-122"/>
                    <a:ea typeface="微软雅黑" panose="020B0503020204020204" charset="-122"/>
                  </a:rPr>
                  <a:t>Temperature</a:t>
                </a:r>
                <a:endParaRPr lang="zh-CN" altLang="en-US" sz="1000" i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1796B96-1ED4-49A7-90C3-C9B6E7368CE9}"/>
                </a:ext>
              </a:extLst>
            </p:cNvPr>
            <p:cNvGrpSpPr/>
            <p:nvPr/>
          </p:nvGrpSpPr>
          <p:grpSpPr>
            <a:xfrm>
              <a:off x="6678790" y="3995771"/>
              <a:ext cx="2344723" cy="2925339"/>
              <a:chOff x="6678790" y="3995771"/>
              <a:chExt cx="2344723" cy="2925339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AEA36EBD-8814-43B9-81E0-D665C960E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99268" y="3995771"/>
                <a:ext cx="2008768" cy="2280223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AF155C0-AB05-4CC8-97E4-20C991580197}"/>
                  </a:ext>
                </a:extLst>
              </p:cNvPr>
              <p:cNvSpPr txBox="1"/>
              <p:nvPr/>
            </p:nvSpPr>
            <p:spPr>
              <a:xfrm>
                <a:off x="6678790" y="6255812"/>
                <a:ext cx="2344723" cy="665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i="1" dirty="0">
                    <a:latin typeface="微软雅黑" panose="020B0503020204020204" charset="-122"/>
                    <a:ea typeface="微软雅黑" panose="020B0503020204020204" charset="-122"/>
                  </a:rPr>
                  <a:t>Deformation</a:t>
                </a:r>
                <a:endParaRPr lang="zh-CN" altLang="en-US" sz="1000" i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C2141001-E9AB-4FA8-A5AD-BB257954D606}"/>
                </a:ext>
              </a:extLst>
            </p:cNvPr>
            <p:cNvGrpSpPr/>
            <p:nvPr/>
          </p:nvGrpSpPr>
          <p:grpSpPr>
            <a:xfrm>
              <a:off x="8967089" y="3989546"/>
              <a:ext cx="1903254" cy="2915458"/>
              <a:chOff x="8967089" y="3989546"/>
              <a:chExt cx="1903254" cy="2915458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1221F8F9-D42C-46A5-B4AE-396E42E66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67089" y="3989546"/>
                <a:ext cx="1753293" cy="2266266"/>
              </a:xfrm>
              <a:prstGeom prst="rect">
                <a:avLst/>
              </a:prstGeom>
            </p:spPr>
          </p:pic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B22A9F8-53A8-4901-A133-2D91044E9D34}"/>
                  </a:ext>
                </a:extLst>
              </p:cNvPr>
              <p:cNvSpPr txBox="1"/>
              <p:nvPr/>
            </p:nvSpPr>
            <p:spPr>
              <a:xfrm>
                <a:off x="9229301" y="6239706"/>
                <a:ext cx="1641042" cy="665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i="1" dirty="0">
                    <a:latin typeface="微软雅黑" panose="020B0503020204020204" charset="-122"/>
                    <a:ea typeface="微软雅黑" panose="020B0503020204020204" charset="-122"/>
                  </a:rPr>
                  <a:t>Stress</a:t>
                </a:r>
                <a:endParaRPr lang="zh-CN" altLang="en-US" sz="1000" i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B6A367E-268F-45D3-AEF8-9B6ABBEF5B23}"/>
              </a:ext>
            </a:extLst>
          </p:cNvPr>
          <p:cNvGrpSpPr/>
          <p:nvPr/>
        </p:nvGrpSpPr>
        <p:grpSpPr>
          <a:xfrm>
            <a:off x="3340765" y="4095443"/>
            <a:ext cx="2408929" cy="2040706"/>
            <a:chOff x="3497194" y="4610066"/>
            <a:chExt cx="2099736" cy="185909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1376C82-E5F5-4AC4-A2A9-985475B90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6885" y="4610066"/>
              <a:ext cx="1365470" cy="1590141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2AE9372-076D-4F17-A142-7B995B2DB7E4}"/>
                </a:ext>
              </a:extLst>
            </p:cNvPr>
            <p:cNvSpPr txBox="1"/>
            <p:nvPr/>
          </p:nvSpPr>
          <p:spPr>
            <a:xfrm>
              <a:off x="3497194" y="6160734"/>
              <a:ext cx="2099736" cy="308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Pulse compressor for CEPC</a:t>
              </a:r>
              <a:endParaRPr lang="zh-CN" altLang="en-US" sz="1600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B673B28-D261-487C-BE46-F56BEB07BD67}"/>
              </a:ext>
            </a:extLst>
          </p:cNvPr>
          <p:cNvGrpSpPr/>
          <p:nvPr/>
        </p:nvGrpSpPr>
        <p:grpSpPr>
          <a:xfrm>
            <a:off x="801393" y="4128233"/>
            <a:ext cx="2524874" cy="2007916"/>
            <a:chOff x="500801" y="4177386"/>
            <a:chExt cx="2524874" cy="2007916"/>
          </a:xfrm>
        </p:grpSpPr>
        <p:grpSp>
          <p:nvGrpSpPr>
            <p:cNvPr id="51" name="组合 50"/>
            <p:cNvGrpSpPr/>
            <p:nvPr/>
          </p:nvGrpSpPr>
          <p:grpSpPr>
            <a:xfrm>
              <a:off x="500801" y="4177386"/>
              <a:ext cx="2524874" cy="1581592"/>
              <a:chOff x="5309984" y="2608119"/>
              <a:chExt cx="3333537" cy="1548245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09984" y="2608119"/>
                <a:ext cx="1439028" cy="1533613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03508" y="2649684"/>
                <a:ext cx="1340013" cy="1506680"/>
              </a:xfrm>
              <a:prstGeom prst="rect">
                <a:avLst/>
              </a:prstGeom>
            </p:spPr>
          </p:pic>
          <p:sp>
            <p:nvSpPr>
              <p:cNvPr id="49" name="右箭头 48"/>
              <p:cNvSpPr/>
              <p:nvPr/>
            </p:nvSpPr>
            <p:spPr>
              <a:xfrm>
                <a:off x="6733308" y="3335482"/>
                <a:ext cx="513134" cy="130125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0346E0-FF89-46FC-AB9C-5671B0DBC058}"/>
                </a:ext>
              </a:extLst>
            </p:cNvPr>
            <p:cNvSpPr/>
            <p:nvPr/>
          </p:nvSpPr>
          <p:spPr>
            <a:xfrm>
              <a:off x="1045278" y="5815970"/>
              <a:ext cx="12570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ym typeface="+mn-ea"/>
                </a:rPr>
                <a:t>4uS→0.8uS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078" y="4858768"/>
            <a:ext cx="1776543" cy="1347850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5216" y="1123441"/>
            <a:ext cx="8039240" cy="48048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>
                <a:sym typeface="+mn-ea"/>
              </a:rPr>
              <a:t>C band RF system (TAS)</a:t>
            </a:r>
            <a:endParaRPr lang="en-US" altLang="zh-CN" dirty="0"/>
          </a:p>
          <a:p>
            <a:pPr lvl="1" algn="l">
              <a:spcBef>
                <a:spcPts val="0"/>
              </a:spcBef>
            </a:pPr>
            <a:r>
              <a:rPr lang="en-US" altLang="zh-CN" sz="2000" dirty="0"/>
              <a:t>1.1 GeV→30 GeV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Based on 50 MW Klystron (mature product)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1 klystron to 2 accelerating </a:t>
            </a:r>
            <a:r>
              <a:rPr lang="en-US" altLang="zh-CN" dirty="0"/>
              <a:t>structures with pulse </a:t>
            </a:r>
            <a:r>
              <a:rPr lang="en-US" altLang="zh-CN" dirty="0" err="1"/>
              <a:t>conpressor</a:t>
            </a:r>
            <a:endParaRPr lang="en-US" altLang="zh-CN" dirty="0"/>
          </a:p>
          <a:p>
            <a:pPr lvl="1">
              <a:spcBef>
                <a:spcPts val="0"/>
              </a:spcBef>
            </a:pPr>
            <a:r>
              <a:rPr lang="en-US" altLang="zh-CN" dirty="0"/>
              <a:t>The total number of accelerating structures: 470, </a:t>
            </a:r>
            <a:r>
              <a:rPr lang="en-US" altLang="zh-CN" sz="2000" dirty="0"/>
              <a:t>Pulse compressor: 235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About 9% margin for 40 MV/m gradient and about 20% margin for 45 MV/m for one bunch (Consider acceleration phase)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RF component (Loads, power divider, waveguides……)</a:t>
            </a:r>
          </a:p>
          <a:p>
            <a:pPr lvl="1">
              <a:spcBef>
                <a:spcPts val="0"/>
              </a:spcBef>
            </a:pPr>
            <a:endParaRPr lang="en-US" altLang="zh-CN" dirty="0"/>
          </a:p>
          <a:p>
            <a:pPr lvl="1">
              <a:spcBef>
                <a:spcPts val="0"/>
              </a:spcBef>
            </a:pPr>
            <a:endParaRPr lang="en-US" altLang="zh-CN" dirty="0"/>
          </a:p>
          <a:p>
            <a:pPr lvl="1">
              <a:spcBef>
                <a:spcPts val="0"/>
              </a:spcBef>
            </a:pPr>
            <a:endParaRPr lang="en-US" altLang="zh-CN" dirty="0"/>
          </a:p>
          <a:p>
            <a:pPr lvl="1">
              <a:spcBef>
                <a:spcPts val="0"/>
              </a:spcBef>
            </a:pPr>
            <a:endParaRPr lang="en-US" altLang="zh-CN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C-band RF system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487A0B-B6FD-48D8-A914-BC50FB5D68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04" y="4379277"/>
            <a:ext cx="5616111" cy="1383771"/>
          </a:xfrm>
          <a:prstGeom prst="rect">
            <a:avLst/>
          </a:prstGeom>
        </p:spPr>
      </p:pic>
      <p:cxnSp>
        <p:nvCxnSpPr>
          <p:cNvPr id="8" name="直接箭头连接符 7"/>
          <p:cNvCxnSpPr>
            <a:cxnSpLocks/>
          </p:cNvCxnSpPr>
          <p:nvPr/>
        </p:nvCxnSpPr>
        <p:spPr>
          <a:xfrm>
            <a:off x="4858642" y="5273029"/>
            <a:ext cx="2044736" cy="461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CCA4E0D-6AF9-422F-9BF9-23F84FF5EDFD}"/>
              </a:ext>
            </a:extLst>
          </p:cNvPr>
          <p:cNvSpPr txBox="1"/>
          <p:nvPr/>
        </p:nvSpPr>
        <p:spPr>
          <a:xfrm>
            <a:off x="7017861" y="4533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68F21AF-2B58-4DD8-AA03-24DA579F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C-band RF system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D1D2447A-AE06-409E-9C5F-5C099FB76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1123441"/>
            <a:ext cx="8314944" cy="2750009"/>
          </a:xfrm>
        </p:spPr>
        <p:txBody>
          <a:bodyPr/>
          <a:lstStyle/>
          <a:p>
            <a:r>
              <a:rPr lang="en-US" altLang="zh-CN" dirty="0"/>
              <a:t>C-band RF accelerating structure and compressor at SARI (SXFEL)</a:t>
            </a:r>
          </a:p>
          <a:p>
            <a:r>
              <a:rPr lang="en-US" altLang="zh-CN" dirty="0"/>
              <a:t>It is stable operation now</a:t>
            </a:r>
            <a:endParaRPr lang="zh-CN" alt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9716BBD-F176-416B-A0BF-79A0B0181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93" y="2026954"/>
            <a:ext cx="3816424" cy="1704190"/>
          </a:xfrm>
          <a:prstGeom prst="rect">
            <a:avLst/>
          </a:prstGeom>
          <a:ln w="10795" cap="flat" cmpd="sng" algn="ctr">
            <a:solidFill>
              <a:schemeClr val="accent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28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3975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4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79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83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chemeClr val="tx1"/>
                </a:solidFill>
              </a:rPr>
              <a:t>6 RF units at SXFEL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chemeClr val="tx1"/>
                </a:solidFill>
              </a:rPr>
              <a:t>Mode</a:t>
            </a:r>
            <a:r>
              <a:rPr lang="zh-CN" altLang="en-US" sz="1800" dirty="0">
                <a:solidFill>
                  <a:schemeClr val="tx1"/>
                </a:solidFill>
              </a:rPr>
              <a:t>：</a:t>
            </a:r>
            <a:r>
              <a:rPr lang="en-US" altLang="zh-CN" sz="1800" dirty="0">
                <a:solidFill>
                  <a:schemeClr val="tx1"/>
                </a:solidFill>
              </a:rPr>
              <a:t>4π/5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chemeClr val="tx1"/>
                </a:solidFill>
              </a:rPr>
              <a:t>Average gradient 37.1 MV/m.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chemeClr val="tx1"/>
                </a:solidFill>
              </a:rPr>
              <a:t>Maximum gradient 41.7 MV/m</a:t>
            </a:r>
          </a:p>
        </p:txBody>
      </p:sp>
      <p:pic>
        <p:nvPicPr>
          <p:cNvPr id="12" name="Picture 12" descr="D:\01-Subjects\1-SoftXFEL\Pic\SXFEL优质照片\手机\C波段加速结构.JPG">
            <a:extLst>
              <a:ext uri="{FF2B5EF4-FFF2-40B4-BE49-F238E27FC236}">
                <a16:creationId xmlns:a16="http://schemas.microsoft.com/office/drawing/2014/main" id="{C5E9739A-1729-4066-A125-144628D7F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615" y="4857559"/>
            <a:ext cx="1224136" cy="148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D:\01-Subjects\1-SoftXFEL\Pic\SXFEL优质照片\手机\C波段SLED.jpg">
            <a:extLst>
              <a:ext uri="{FF2B5EF4-FFF2-40B4-BE49-F238E27FC236}">
                <a16:creationId xmlns:a16="http://schemas.microsoft.com/office/drawing/2014/main" id="{37C74BB0-249C-4D76-BCC2-BEC25C40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071310" y="3724706"/>
            <a:ext cx="1121284" cy="128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01-Subjects\1-SoftXFEL\实验装置\C-band\ACC\Drawing\C-bandunit\C波段11.jpg">
            <a:extLst>
              <a:ext uri="{FF2B5EF4-FFF2-40B4-BE49-F238E27FC236}">
                <a16:creationId xmlns:a16="http://schemas.microsoft.com/office/drawing/2014/main" id="{70B35532-08E7-4ADB-81AE-A73B5403D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8148" y="4151760"/>
            <a:ext cx="1720222" cy="22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8873A24B-E395-4879-BA97-603E647BAD8C}"/>
              </a:ext>
            </a:extLst>
          </p:cNvPr>
          <p:cNvGrpSpPr/>
          <p:nvPr/>
        </p:nvGrpSpPr>
        <p:grpSpPr>
          <a:xfrm>
            <a:off x="5112140" y="4257496"/>
            <a:ext cx="3274635" cy="2200701"/>
            <a:chOff x="5524994" y="2499742"/>
            <a:chExt cx="3274635" cy="1938560"/>
          </a:xfrm>
        </p:grpSpPr>
        <p:pic>
          <p:nvPicPr>
            <p:cNvPr id="16" name="Picture 10" descr="D:\01-Subjects\1-SoftXFEL\Pic\SXFEL优质照片\手机\IMG_20190909_103221.jpg">
              <a:extLst>
                <a:ext uri="{FF2B5EF4-FFF2-40B4-BE49-F238E27FC236}">
                  <a16:creationId xmlns:a16="http://schemas.microsoft.com/office/drawing/2014/main" id="{5F8E1276-4461-441C-BA78-CF74879FAF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"/>
                      </a14:imgEffect>
                      <a14:imgEffect>
                        <a14:brightnessContrast bright="20000" contras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24994" y="2499742"/>
              <a:ext cx="3274635" cy="1938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3" descr="D:\06-Papers\MyPapers\C-bandlinac\梯度测试\test\Screenshot at 2019-03-19 12-12-40.png">
              <a:extLst>
                <a:ext uri="{FF2B5EF4-FFF2-40B4-BE49-F238E27FC236}">
                  <a16:creationId xmlns:a16="http://schemas.microsoft.com/office/drawing/2014/main" id="{B8991495-77D9-479F-80B3-2A30E30A3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12360" y="3795886"/>
              <a:ext cx="939202" cy="58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图片 17" descr="C:\Users\Fang Wencheng\Desktop\图片2.png">
            <a:extLst>
              <a:ext uri="{FF2B5EF4-FFF2-40B4-BE49-F238E27FC236}">
                <a16:creationId xmlns:a16="http://schemas.microsoft.com/office/drawing/2014/main" id="{39283E2F-F5C7-4215-8998-4006FEE1AE20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304" y="1922382"/>
            <a:ext cx="4248472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B9D52DD5-F1F1-4F3A-8DF5-861CEE32E46E}"/>
              </a:ext>
            </a:extLst>
          </p:cNvPr>
          <p:cNvSpPr txBox="1"/>
          <p:nvPr/>
        </p:nvSpPr>
        <p:spPr>
          <a:xfrm>
            <a:off x="7571515" y="508842"/>
            <a:ext cx="114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W.C. Fang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7062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5216" y="1123441"/>
            <a:ext cx="8039240" cy="17857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The R&amp;D of C-band accelerating structure at IHEP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1600" dirty="0"/>
              <a:t>The beam dynamics of </a:t>
            </a:r>
            <a:r>
              <a:rPr lang="en-US" altLang="zh-CN" sz="1600" dirty="0" err="1"/>
              <a:t>linac</a:t>
            </a:r>
            <a:r>
              <a:rPr lang="en-US" altLang="zh-CN" sz="1600" dirty="0"/>
              <a:t> based on this design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1600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+mn-ea"/>
              </a:rPr>
              <a:t>Constant gradient, 3π/4 mode, 1.8 meters long (Including mechanical length, Effective length is about 1.7 meters long)</a:t>
            </a:r>
            <a:endParaRPr lang="en-US" altLang="zh-CN" sz="160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dirty="0"/>
              <a:t>Round cavity shape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dirty="0"/>
              <a:t>Racetrack symmetrical magnetic coupling</a:t>
            </a:r>
            <a:endParaRPr lang="en-US" altLang="zh-CN" dirty="0"/>
          </a:p>
          <a:p>
            <a:pPr lvl="1"/>
            <a:endParaRPr lang="en-US" altLang="zh-CN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0FAB1-89DD-4480-AC99-2B589C3EAE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917" y="2796222"/>
            <a:ext cx="2663825" cy="126555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C-band accelerating structure 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8724168"/>
              </p:ext>
            </p:extLst>
          </p:nvPr>
        </p:nvGraphicFramePr>
        <p:xfrm>
          <a:off x="569299" y="2997833"/>
          <a:ext cx="3544455" cy="3393442"/>
        </p:xfrm>
        <a:graphic>
          <a:graphicData uri="http://schemas.openxmlformats.org/drawingml/2006/table">
            <a:tbl>
              <a:tblPr/>
              <a:tblGrid>
                <a:gridCol w="2207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Frequency: f</a:t>
                      </a:r>
                      <a:r>
                        <a:rPr 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MHz</a:t>
                      </a:r>
                      <a:r>
                        <a:rPr 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） 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5712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No.</a:t>
                      </a:r>
                      <a:r>
                        <a:rPr lang="en-US" altLang="zh-CN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of Cells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85+2*0.5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Phase</a:t>
                      </a:r>
                      <a:r>
                        <a:rPr lang="en-US" altLang="zh-CN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advance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3π/4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Total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length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1.8m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Length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of cell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d 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(@20°C) </a:t>
                      </a:r>
                      <a:endParaRPr lang="zh-CN" altLang="zh-CN" sz="1200" kern="100" dirty="0">
                        <a:latin typeface="Times New Roman" panose="02020603050405020304"/>
                        <a:ea typeface="+mn-ea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19.675mm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Disk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thickness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: t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4.5mm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Average a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perture: 2a (@20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°C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14.8mm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Average diameter : 2b 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(@20°C)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45.7mm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Shunt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impedance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Rs (MΩ/m)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66.0 ~ 75.7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Quality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factor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Q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11232~11359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Group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velocity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: Vg/c (%)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2.8% ~ 1.4%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Filling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time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</a:t>
                      </a:r>
                      <a:r>
                        <a:rPr lang="en-US" sz="1200" kern="100" dirty="0" err="1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t</a:t>
                      </a:r>
                      <a:r>
                        <a:rPr lang="en-US" sz="1200" kern="100" baseline="-25000" dirty="0" err="1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f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(ns)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271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Attenuation</a:t>
                      </a:r>
                      <a:r>
                        <a:rPr lang="en-US" altLang="zh-CN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factor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τ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0.432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166400A9-7601-436C-9352-7AF16F0F3E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168" y="5151043"/>
            <a:ext cx="4545585" cy="116703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08240EE8-6C07-484B-ADCD-D2383FAE043A}"/>
              </a:ext>
            </a:extLst>
          </p:cNvPr>
          <p:cNvGrpSpPr/>
          <p:nvPr/>
        </p:nvGrpSpPr>
        <p:grpSpPr>
          <a:xfrm>
            <a:off x="6946697" y="2279792"/>
            <a:ext cx="1934146" cy="1436083"/>
            <a:chOff x="7064905" y="3274494"/>
            <a:chExt cx="1934146" cy="143608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CF7D7C3-B2BA-4089-A840-BA16E62F6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68" y="3274494"/>
              <a:ext cx="1329054" cy="957093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7B6604F-B4F4-4DC1-B66B-4E6C1A2930A7}"/>
                </a:ext>
              </a:extLst>
            </p:cNvPr>
            <p:cNvSpPr txBox="1"/>
            <p:nvPr/>
          </p:nvSpPr>
          <p:spPr>
            <a:xfrm>
              <a:off x="7064905" y="4248912"/>
              <a:ext cx="1934146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200" dirty="0"/>
                <a:t>The deformation caused by temperature variation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C6D38C0-5472-4794-BE7A-BC735CDD4951}"/>
              </a:ext>
            </a:extLst>
          </p:cNvPr>
          <p:cNvGrpSpPr/>
          <p:nvPr/>
        </p:nvGrpSpPr>
        <p:grpSpPr>
          <a:xfrm>
            <a:off x="5699194" y="4010079"/>
            <a:ext cx="2663825" cy="1137407"/>
            <a:chOff x="1091451" y="2651682"/>
            <a:chExt cx="3118624" cy="161268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0B5ACEB-4836-4C7C-891B-C7E2FA90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451" y="3060188"/>
              <a:ext cx="3118624" cy="120417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2C1173-18DF-45F9-8A63-338FC55E1939}"/>
                </a:ext>
              </a:extLst>
            </p:cNvPr>
            <p:cNvSpPr txBox="1"/>
            <p:nvPr/>
          </p:nvSpPr>
          <p:spPr>
            <a:xfrm>
              <a:off x="3404084" y="2651682"/>
              <a:ext cx="699253" cy="392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Cavity </a:t>
              </a:r>
              <a:endParaRPr lang="zh-CN" altLang="en-US" sz="12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5470" y="1123315"/>
            <a:ext cx="8288655" cy="4805045"/>
          </a:xfrm>
        </p:spPr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>
                <a:sym typeface="+mn-ea"/>
              </a:rPr>
              <a:t>model selection</a:t>
            </a:r>
            <a:r>
              <a:rPr lang="en-US" altLang="zh-CN" dirty="0"/>
              <a:t> of the pulse compressor</a:t>
            </a:r>
          </a:p>
          <a:p>
            <a:pPr lvl="1"/>
            <a:r>
              <a:rPr lang="en-US" altLang="zh-CN" sz="2000" dirty="0"/>
              <a:t>SLAC type (Two cavities) </a:t>
            </a:r>
          </a:p>
          <a:p>
            <a:pPr lvl="1"/>
            <a:r>
              <a:rPr lang="en-US" altLang="zh-CN" sz="2000" dirty="0"/>
              <a:t>BOC type</a:t>
            </a:r>
          </a:p>
          <a:p>
            <a:pPr lvl="1"/>
            <a:r>
              <a:rPr lang="en-US" altLang="zh-CN" sz="2000" dirty="0"/>
              <a:t>Spherical type</a:t>
            </a:r>
          </a:p>
          <a:p>
            <a:pPr lvl="1"/>
            <a:endParaRPr lang="en-US" altLang="zh-CN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C-band pulse compressor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075399B-8D68-4B81-8EF6-068CCB301CAE}"/>
              </a:ext>
            </a:extLst>
          </p:cNvPr>
          <p:cNvGrpSpPr/>
          <p:nvPr/>
        </p:nvGrpSpPr>
        <p:grpSpPr>
          <a:xfrm>
            <a:off x="564951" y="4681948"/>
            <a:ext cx="5650001" cy="1850872"/>
            <a:chOff x="447001" y="4426994"/>
            <a:chExt cx="5650001" cy="185087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8E36E08-EE2E-4E25-90EB-0576B23C2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277" y="4426994"/>
              <a:ext cx="1482725" cy="1476661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EDFA1ED-3686-446C-B2E5-E4C57D1D90D3}"/>
                </a:ext>
              </a:extLst>
            </p:cNvPr>
            <p:cNvSpPr/>
            <p:nvPr/>
          </p:nvSpPr>
          <p:spPr>
            <a:xfrm>
              <a:off x="5077154" y="5903655"/>
              <a:ext cx="9875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PSI BOC</a:t>
              </a:r>
              <a:endParaRPr lang="zh-CN" altLang="en-US" dirty="0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28A704F-E79F-4E3B-AFC9-FC429FCAA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001" y="4426994"/>
              <a:ext cx="2230260" cy="1503465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C85553F-A647-435B-99CA-6EC5BCD0895B}"/>
                </a:ext>
              </a:extLst>
            </p:cNvPr>
            <p:cNvSpPr/>
            <p:nvPr/>
          </p:nvSpPr>
          <p:spPr>
            <a:xfrm>
              <a:off x="564157" y="5903655"/>
              <a:ext cx="19911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SACLA C-band SLED</a:t>
              </a:r>
              <a:endParaRPr lang="zh-CN" altLang="en-US" dirty="0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AAEE442-6332-4495-8F40-CFB161E6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6719" y="4432823"/>
              <a:ext cx="1722603" cy="1497636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29529AA-3D64-418B-9A6D-292B7C36A401}"/>
                </a:ext>
              </a:extLst>
            </p:cNvPr>
            <p:cNvSpPr/>
            <p:nvPr/>
          </p:nvSpPr>
          <p:spPr>
            <a:xfrm>
              <a:off x="2759796" y="5908534"/>
              <a:ext cx="17940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IHEP C-band BOC</a:t>
              </a:r>
              <a:endParaRPr lang="zh-CN" altLang="en-US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988FA920-8FF7-4100-96CD-274878630BC1}"/>
              </a:ext>
            </a:extLst>
          </p:cNvPr>
          <p:cNvGrpSpPr/>
          <p:nvPr/>
        </p:nvGrpSpPr>
        <p:grpSpPr>
          <a:xfrm>
            <a:off x="6673935" y="3425128"/>
            <a:ext cx="2019977" cy="2733481"/>
            <a:chOff x="6785902" y="1773719"/>
            <a:chExt cx="2019977" cy="2733481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B5374EE4-3994-4D99-A75F-B9B25502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6527" y="1773719"/>
              <a:ext cx="1676545" cy="2309060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2C9EA08-EE70-4FE0-AAFE-4173BA9601F5}"/>
                </a:ext>
              </a:extLst>
            </p:cNvPr>
            <p:cNvSpPr/>
            <p:nvPr/>
          </p:nvSpPr>
          <p:spPr>
            <a:xfrm>
              <a:off x="6785902" y="4168646"/>
              <a:ext cx="20199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X-band spherical SLED</a:t>
              </a:r>
              <a:endParaRPr lang="zh-CN" altLang="en-US" sz="1600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840AFA0-5C5D-44D8-BF6F-29485DB22C3D}"/>
              </a:ext>
            </a:extLst>
          </p:cNvPr>
          <p:cNvGrpSpPr/>
          <p:nvPr/>
        </p:nvGrpSpPr>
        <p:grpSpPr>
          <a:xfrm>
            <a:off x="499193" y="2921753"/>
            <a:ext cx="6001014" cy="1729417"/>
            <a:chOff x="372328" y="2724536"/>
            <a:chExt cx="6001014" cy="1729417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D2653D9-9BA7-4C00-AD82-9A060C066478}"/>
                </a:ext>
              </a:extLst>
            </p:cNvPr>
            <p:cNvGrpSpPr/>
            <p:nvPr/>
          </p:nvGrpSpPr>
          <p:grpSpPr>
            <a:xfrm>
              <a:off x="372328" y="2724536"/>
              <a:ext cx="6001014" cy="1708456"/>
              <a:chOff x="295303" y="2716439"/>
              <a:chExt cx="6001014" cy="1708456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FB13918-4A88-447B-BCA8-0B0DF9671CFD}"/>
                  </a:ext>
                </a:extLst>
              </p:cNvPr>
              <p:cNvSpPr txBox="1"/>
              <p:nvPr/>
            </p:nvSpPr>
            <p:spPr>
              <a:xfrm>
                <a:off x="295303" y="2716439"/>
                <a:ext cx="6001014" cy="1708456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81F960CB-325F-4373-AA2C-8E63A042BCE8}"/>
                  </a:ext>
                </a:extLst>
              </p:cNvPr>
              <p:cNvGrpSpPr/>
              <p:nvPr/>
            </p:nvGrpSpPr>
            <p:grpSpPr>
              <a:xfrm>
                <a:off x="380918" y="2776275"/>
                <a:ext cx="5831270" cy="1425063"/>
                <a:chOff x="2823561" y="4695829"/>
                <a:chExt cx="5831270" cy="1425063"/>
              </a:xfrm>
            </p:grpSpPr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D872A11A-1DF9-4763-A823-42A046F711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3561" y="4695829"/>
                  <a:ext cx="2453853" cy="1425063"/>
                </a:xfrm>
                <a:prstGeom prst="rect">
                  <a:avLst/>
                </a:prstGeom>
              </p:spPr>
            </p:pic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4A8A0EFD-86CD-47FC-979C-D788B98968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9424" y="4741549"/>
                  <a:ext cx="1626699" cy="1213728"/>
                </a:xfrm>
                <a:prstGeom prst="rect">
                  <a:avLst/>
                </a:prstGeom>
              </p:spPr>
            </p:pic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02EDF6AB-6743-4BD1-A6BC-B39B3F6453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8133" y="4746200"/>
                  <a:ext cx="1626698" cy="1221909"/>
                </a:xfrm>
                <a:prstGeom prst="rect">
                  <a:avLst/>
                </a:prstGeom>
              </p:spPr>
            </p:pic>
          </p:grp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C65FC5D-BB5F-40EE-9835-975D000B20DC}"/>
                </a:ext>
              </a:extLst>
            </p:cNvPr>
            <p:cNvSpPr txBox="1"/>
            <p:nvPr/>
          </p:nvSpPr>
          <p:spPr>
            <a:xfrm>
              <a:off x="2995754" y="4081587"/>
              <a:ext cx="32317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Test results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of IHEP C-band SLED</a:t>
              </a:r>
              <a:endParaRPr lang="zh-CN" altLang="en-US" sz="1600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0B14B0F-C01F-458A-BF00-53354BF38FAA}"/>
                </a:ext>
              </a:extLst>
            </p:cNvPr>
            <p:cNvSpPr/>
            <p:nvPr/>
          </p:nvSpPr>
          <p:spPr>
            <a:xfrm>
              <a:off x="744300" y="4115399"/>
              <a:ext cx="16642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IHEP C-band SLED</a:t>
              </a:r>
              <a:endParaRPr lang="zh-CN" altLang="en-US" sz="1600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1D50C6B-3C19-4715-9B31-285E14844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Cryogenic Copper accelerating structure of C-band at SLAC C3 project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77K liquid nitrogen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Q value of the cavity increase 2.5 times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Gradient can reach 120 MV/m for proper power @C-band</a:t>
            </a:r>
          </a:p>
          <a:p>
            <a:pPr lvl="1"/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50502EF-F33E-4EC6-AFF8-E8F1814B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78" y="181556"/>
            <a:ext cx="8039240" cy="663575"/>
          </a:xfrm>
        </p:spPr>
        <p:txBody>
          <a:bodyPr/>
          <a:lstStyle/>
          <a:p>
            <a:r>
              <a:rPr lang="en-US" altLang="zh-CN" sz="2800" dirty="0"/>
              <a:t>C-band Cryogenic Copper accelerating structure </a:t>
            </a:r>
            <a:endParaRPr lang="zh-CN" altLang="en-US" sz="28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BEB8837-DE9F-407B-ADC2-017D787A38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72" y="3439752"/>
            <a:ext cx="3309274" cy="2012688"/>
          </a:xfrm>
          <a:prstGeom prst="rect">
            <a:avLst/>
          </a:prstGeom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AF03402A-1184-4656-BD0A-BF78DA918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028" y="3449914"/>
            <a:ext cx="2559314" cy="2183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1379A91-9BDE-4496-8016-FA5F2F6C3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132" y="2840623"/>
            <a:ext cx="2062534" cy="152085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B16BA93A-D7F9-43D5-AA17-E03F29B59735}"/>
              </a:ext>
            </a:extLst>
          </p:cNvPr>
          <p:cNvGrpSpPr/>
          <p:nvPr/>
        </p:nvGrpSpPr>
        <p:grpSpPr>
          <a:xfrm>
            <a:off x="6316132" y="4860821"/>
            <a:ext cx="1916761" cy="1345797"/>
            <a:chOff x="4244710" y="2726256"/>
            <a:chExt cx="4621383" cy="3105177"/>
          </a:xfrm>
        </p:grpSpPr>
        <p:pic>
          <p:nvPicPr>
            <p:cNvPr id="15" name="Picture 13" descr="A picture containing farm machine&#10;&#10;Description automatically generated">
              <a:extLst>
                <a:ext uri="{FF2B5EF4-FFF2-40B4-BE49-F238E27FC236}">
                  <a16:creationId xmlns:a16="http://schemas.microsoft.com/office/drawing/2014/main" id="{14B19FC6-B9AF-4989-8B1C-6B375F9AF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4710" y="2726256"/>
              <a:ext cx="4621383" cy="3105177"/>
            </a:xfrm>
            <a:prstGeom prst="rect">
              <a:avLst/>
            </a:prstGeom>
          </p:spPr>
        </p:pic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1F9BD70A-2629-44E6-81D0-B8C05BB61413}"/>
                </a:ext>
              </a:extLst>
            </p:cNvPr>
            <p:cNvSpPr/>
            <p:nvPr/>
          </p:nvSpPr>
          <p:spPr>
            <a:xfrm>
              <a:off x="4320987" y="3429000"/>
              <a:ext cx="2725271" cy="231208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6283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1D50C6B-3C19-4715-9B31-285E14844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Cryogenic Copper accelerating structure of C-band at IHEP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en-US" altLang="zh-CN" sz="2000" dirty="0"/>
              <a:t>Different beam hole, cavity shape has selected to analyze the </a:t>
            </a:r>
            <a:r>
              <a:rPr lang="en-US" altLang="zh-CN" sz="2000" dirty="0" err="1"/>
              <a:t>wakefield</a:t>
            </a:r>
            <a:endParaRPr lang="en-US" altLang="zh-CN" sz="2000" dirty="0"/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en-US" altLang="zh-CN" sz="2000" dirty="0"/>
              <a:t> Preliminary result shows that it must select a large beam hole for CEPC</a:t>
            </a:r>
          </a:p>
          <a:p>
            <a:pPr lvl="1"/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5DB92FD-7777-4D41-8CA5-3EEE1C165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55" y="2669907"/>
            <a:ext cx="6645889" cy="3420104"/>
          </a:xfrm>
          <a:prstGeom prst="rect">
            <a:avLst/>
          </a:prstGeom>
        </p:spPr>
      </p:pic>
      <p:sp>
        <p:nvSpPr>
          <p:cNvPr id="9" name="标题 2">
            <a:extLst>
              <a:ext uri="{FF2B5EF4-FFF2-40B4-BE49-F238E27FC236}">
                <a16:creationId xmlns:a16="http://schemas.microsoft.com/office/drawing/2014/main" id="{089644E3-2AB9-4454-BA66-00113C1A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78" y="181556"/>
            <a:ext cx="8039240" cy="663575"/>
          </a:xfrm>
        </p:spPr>
        <p:txBody>
          <a:bodyPr/>
          <a:lstStyle/>
          <a:p>
            <a:r>
              <a:rPr lang="en-US" altLang="zh-CN" sz="2800" dirty="0"/>
              <a:t>C-band Cryogenic Copper accelerating structure 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7D1EAE-8173-4ACE-93C5-E5248FCE3219}"/>
              </a:ext>
            </a:extLst>
          </p:cNvPr>
          <p:cNvSpPr txBox="1"/>
          <p:nvPr/>
        </p:nvSpPr>
        <p:spPr>
          <a:xfrm>
            <a:off x="6790044" y="2669907"/>
            <a:ext cx="11049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07169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1D50C6B-3C19-4715-9B31-285E14844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Cryogenic Copper accelerating structure of C-band at IHEP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Cavity shape optimization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manifold design, splitter design finished</a:t>
            </a:r>
          </a:p>
          <a:p>
            <a:pPr lvl="1"/>
            <a:r>
              <a:rPr lang="en-US" altLang="zh-CN" dirty="0"/>
              <a:t>M</a:t>
            </a:r>
            <a:r>
              <a:rPr lang="en-US" altLang="zh-CN" sz="2000" dirty="0"/>
              <a:t>echanical design has finished</a:t>
            </a:r>
          </a:p>
          <a:p>
            <a:pPr lvl="1"/>
            <a:r>
              <a:rPr lang="en-US" altLang="zh-CN" sz="2000" dirty="0"/>
              <a:t>Six cells prototype has finished </a:t>
            </a:r>
            <a:r>
              <a:rPr lang="en-US" altLang="zh-CN" dirty="0"/>
              <a:t>and testing in progress</a:t>
            </a:r>
          </a:p>
          <a:p>
            <a:pPr lvl="1"/>
            <a:r>
              <a:rPr lang="en-US" altLang="zh-CN" dirty="0"/>
              <a:t>Cryogenic tank design has finished and is being processed</a:t>
            </a:r>
            <a:endParaRPr lang="zh-CN" altLang="en-US" sz="2000" dirty="0"/>
          </a:p>
        </p:txBody>
      </p:sp>
      <p:sp>
        <p:nvSpPr>
          <p:cNvPr id="12" name="标题 2">
            <a:extLst>
              <a:ext uri="{FF2B5EF4-FFF2-40B4-BE49-F238E27FC236}">
                <a16:creationId xmlns:a16="http://schemas.microsoft.com/office/drawing/2014/main" id="{66A21114-57F3-4705-B76E-D4E04A70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78" y="181556"/>
            <a:ext cx="8039240" cy="663575"/>
          </a:xfrm>
        </p:spPr>
        <p:txBody>
          <a:bodyPr/>
          <a:lstStyle/>
          <a:p>
            <a:r>
              <a:rPr lang="en-US" altLang="zh-CN" sz="2800" dirty="0"/>
              <a:t>C-band Cryogenic Copper accelerating structure </a:t>
            </a:r>
            <a:endParaRPr lang="zh-CN" altLang="en-US" sz="2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09B172F-609D-4993-AD4F-8EFD131E78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275" y="4697732"/>
            <a:ext cx="2629110" cy="1256625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E86425CE-7D82-41D4-AD24-E56B6C3C9ADE}"/>
              </a:ext>
            </a:extLst>
          </p:cNvPr>
          <p:cNvGrpSpPr/>
          <p:nvPr/>
        </p:nvGrpSpPr>
        <p:grpSpPr>
          <a:xfrm>
            <a:off x="475402" y="3525874"/>
            <a:ext cx="2489585" cy="2565294"/>
            <a:chOff x="379864" y="4028433"/>
            <a:chExt cx="2489585" cy="239742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0F599CE-0A8E-49CF-A876-4A55EB5E5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864" y="4989468"/>
              <a:ext cx="2489585" cy="1436385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35352CB-723C-4A02-8B81-FD2DF5930E4D}"/>
                </a:ext>
              </a:extLst>
            </p:cNvPr>
            <p:cNvGrpSpPr/>
            <p:nvPr/>
          </p:nvGrpSpPr>
          <p:grpSpPr>
            <a:xfrm>
              <a:off x="476657" y="4028433"/>
              <a:ext cx="2311306" cy="1148554"/>
              <a:chOff x="565450" y="4953523"/>
              <a:chExt cx="2311306" cy="1148554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822EE3FE-C587-42C9-B29B-6E7213306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450" y="4953523"/>
                <a:ext cx="2311306" cy="1097897"/>
              </a:xfrm>
              <a:prstGeom prst="rect">
                <a:avLst/>
              </a:prstGeom>
            </p:spPr>
          </p:pic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8B72346-9C9E-4512-8AF2-CE030F96A37B}"/>
                  </a:ext>
                </a:extLst>
              </p:cNvPr>
              <p:cNvSpPr txBox="1"/>
              <p:nvPr/>
            </p:nvSpPr>
            <p:spPr>
              <a:xfrm>
                <a:off x="1471849" y="5825078"/>
                <a:ext cx="8440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CST model</a:t>
                </a:r>
                <a:endParaRPr lang="zh-CN" altLang="en-US" sz="1200" dirty="0"/>
              </a:p>
            </p:txBody>
          </p:sp>
        </p:grp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84C0834-F921-4C8B-99DF-102A4F0F2A00}"/>
              </a:ext>
            </a:extLst>
          </p:cNvPr>
          <p:cNvSpPr txBox="1"/>
          <p:nvPr/>
        </p:nvSpPr>
        <p:spPr>
          <a:xfrm>
            <a:off x="6952057" y="5937290"/>
            <a:ext cx="117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Prototype 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8420180-77D5-4263-9182-E456D9432C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818" y="4577382"/>
            <a:ext cx="1892425" cy="17292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30312CB-100C-4D93-81A2-8CC977285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399" y="3869541"/>
            <a:ext cx="2794974" cy="111421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805023B-6C7F-425F-9894-0E07585BB2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791" y="3021128"/>
            <a:ext cx="2500773" cy="15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6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047008" y="2046726"/>
            <a:ext cx="612775" cy="561975"/>
          </a:xfrm>
        </p:spPr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670175" y="2046605"/>
            <a:ext cx="3800702" cy="561975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Introduction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2047008" y="2864145"/>
            <a:ext cx="612775" cy="561975"/>
          </a:xfrm>
        </p:spPr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2670175" y="2863850"/>
            <a:ext cx="3801145" cy="561975"/>
          </a:xfrm>
        </p:spPr>
        <p:txBody>
          <a:bodyPr>
            <a:normAutofit/>
          </a:bodyPr>
          <a:lstStyle/>
          <a:p>
            <a:r>
              <a:rPr lang="en-US" altLang="zh-CN" dirty="0" err="1">
                <a:sym typeface="+mn-ea"/>
              </a:rPr>
              <a:t>Linac</a:t>
            </a:r>
            <a:r>
              <a:rPr lang="en-US" altLang="zh-CN" dirty="0">
                <a:sym typeface="+mn-ea"/>
              </a:rPr>
              <a:t> status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047008" y="3681561"/>
            <a:ext cx="612775" cy="561975"/>
          </a:xfrm>
        </p:spPr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670175" y="3681730"/>
            <a:ext cx="3800259" cy="561975"/>
          </a:xfrm>
        </p:spPr>
        <p:txBody>
          <a:bodyPr>
            <a:noAutofit/>
          </a:bodyPr>
          <a:lstStyle/>
          <a:p>
            <a:r>
              <a:rPr lang="en-US" altLang="zh-CN" sz="2700" dirty="0" err="1">
                <a:sym typeface="+mn-ea"/>
              </a:rPr>
              <a:t>Linac</a:t>
            </a:r>
            <a:r>
              <a:rPr lang="en-US" altLang="zh-CN" sz="2700" dirty="0">
                <a:sym typeface="+mn-ea"/>
              </a:rPr>
              <a:t> key technology R&amp;D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057532" y="4498977"/>
            <a:ext cx="612775" cy="561975"/>
          </a:xfrm>
        </p:spPr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680970" y="4498975"/>
            <a:ext cx="3792725" cy="561975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sym typeface="+mn-ea"/>
              </a:rPr>
              <a:t>Summary </a:t>
            </a:r>
            <a:endParaRPr lang="en-US" altLang="zh-CN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Damping Ring RF cavity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350802" y="368313"/>
            <a:ext cx="179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D. Wang  Y.D. Liu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FD41DD6-9CCF-4485-A987-D96AC69F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995425"/>
            <a:ext cx="8215884" cy="3114759"/>
          </a:xfrm>
        </p:spPr>
        <p:txBody>
          <a:bodyPr>
            <a:normAutofit fontScale="92500"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99"/>
                </a:solidFill>
              </a:rPr>
              <a:t>Double bunch in </a:t>
            </a:r>
            <a:r>
              <a:rPr lang="en-US" altLang="zh-CN" dirty="0" err="1">
                <a:solidFill>
                  <a:srgbClr val="000099"/>
                </a:solidFill>
              </a:rPr>
              <a:t>linac</a:t>
            </a:r>
            <a:r>
              <a:rPr lang="en-US" altLang="zh-CN" dirty="0">
                <a:solidFill>
                  <a:srgbClr val="000099"/>
                </a:solidFill>
              </a:rPr>
              <a:t>, there are 4 (max 8) bunches in positron DR</a:t>
            </a:r>
          </a:p>
          <a:p>
            <a:pPr marL="810895" lvl="2" indent="-342900">
              <a:lnSpc>
                <a:spcPct val="100000"/>
              </a:lnSpc>
              <a:spcBef>
                <a:spcPts val="0"/>
              </a:spcBef>
            </a:pPr>
            <a:r>
              <a:rPr lang="en-US" altLang="zh-CN" sz="2100" dirty="0">
                <a:ea typeface="宋体" panose="02010600030101010101" pitchFamily="2" charset="-122"/>
                <a:cs typeface="Times New Roman" panose="02020603050405020304" pitchFamily="18" charset="0"/>
              </a:rPr>
              <a:t>The total cavity voltage has increased from 2MV to 2.5MV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99"/>
                </a:solidFill>
              </a:rPr>
              <a:t>5 cell cavity aperture is decided by impedance</a:t>
            </a:r>
            <a:r>
              <a:rPr lang="zh-CN" altLang="en-US" dirty="0">
                <a:solidFill>
                  <a:srgbClr val="000099"/>
                </a:solidFill>
              </a:rPr>
              <a:t>、</a:t>
            </a:r>
            <a:r>
              <a:rPr lang="en-US" altLang="zh-CN" dirty="0">
                <a:solidFill>
                  <a:srgbClr val="000099"/>
                </a:solidFill>
              </a:rPr>
              <a:t>HOM  and instability threshold        </a:t>
            </a:r>
          </a:p>
          <a:p>
            <a:pPr marL="810895" lvl="2" indent="-342900">
              <a:lnSpc>
                <a:spcPct val="100000"/>
              </a:lnSpc>
              <a:spcBef>
                <a:spcPts val="0"/>
              </a:spcBef>
            </a:pPr>
            <a:r>
              <a:rPr lang="en-US" altLang="zh-CN" dirty="0"/>
              <a:t>HOM impedance is lower than the instability threshold</a:t>
            </a:r>
          </a:p>
          <a:p>
            <a:pPr marL="810895" lvl="2" indent="-342900">
              <a:lnSpc>
                <a:spcPct val="100000"/>
              </a:lnSpc>
              <a:spcBef>
                <a:spcPts val="0"/>
              </a:spcBef>
            </a:pPr>
            <a:r>
              <a:rPr lang="en-US" altLang="zh-CN" dirty="0"/>
              <a:t>In damping ring, the 5 cell RF cavity with 90mm aperture can constrain the CBI due to RF HOMs</a:t>
            </a:r>
            <a:endParaRPr lang="zh-CN" altLang="en-US" dirty="0"/>
          </a:p>
          <a:p>
            <a:pPr>
              <a:lnSpc>
                <a:spcPts val="2000"/>
              </a:lnSpc>
            </a:pPr>
            <a:r>
              <a:rPr lang="en-US" altLang="zh-CN" sz="2400" dirty="0"/>
              <a:t>Only need to improve the input power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/>
              <a:t>38kW</a:t>
            </a:r>
            <a:r>
              <a:rPr lang="zh-CN" altLang="en-US" sz="2000" dirty="0"/>
              <a:t>→</a:t>
            </a:r>
            <a:r>
              <a:rPr lang="en-US" altLang="zh-CN" sz="2000" dirty="0"/>
              <a:t>59kW (for one 5 cell cavity)</a:t>
            </a:r>
          </a:p>
          <a:p>
            <a:pPr>
              <a:lnSpc>
                <a:spcPts val="2000"/>
              </a:lnSpc>
            </a:pPr>
            <a:r>
              <a:rPr lang="en-US" altLang="zh-CN" dirty="0"/>
              <a:t>There are also two set accelerating structure at the transport line</a:t>
            </a:r>
          </a:p>
          <a:p>
            <a:pPr marL="504190" lvl="2">
              <a:lnSpc>
                <a:spcPct val="100000"/>
              </a:lnSpc>
              <a:spcBef>
                <a:spcPts val="0"/>
              </a:spcBef>
            </a:pP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CDCF598-5F77-45E5-A7FE-E0A77A321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128" y="4217670"/>
            <a:ext cx="3735818" cy="2057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3B1FC84-7996-439D-A287-6DEFCB1AFF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82" y="4088792"/>
            <a:ext cx="3735818" cy="21862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1010" y="1049655"/>
            <a:ext cx="5144262" cy="2699385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/>
              <a:t>The design of the 650MHz 5 cell cavity finished</a:t>
            </a:r>
          </a:p>
          <a:p>
            <a:pPr lvl="1">
              <a:lnSpc>
                <a:spcPts val="2000"/>
              </a:lnSpc>
            </a:pPr>
            <a:r>
              <a:rPr lang="en-US" altLang="zh-CN" sz="2055" dirty="0"/>
              <a:t>RF cavity design</a:t>
            </a:r>
          </a:p>
          <a:p>
            <a:pPr lvl="1">
              <a:lnSpc>
                <a:spcPts val="2000"/>
              </a:lnSpc>
            </a:pPr>
            <a:r>
              <a:rPr lang="en-US" altLang="zh-CN" sz="2055" dirty="0"/>
              <a:t>Input coupler and doorknob design</a:t>
            </a:r>
          </a:p>
          <a:p>
            <a:pPr lvl="1">
              <a:lnSpc>
                <a:spcPts val="2000"/>
              </a:lnSpc>
            </a:pPr>
            <a:r>
              <a:rPr lang="en-US" altLang="zh-CN" sz="2050" dirty="0"/>
              <a:t>Vacuum design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sym typeface="+mn-ea"/>
              </a:rPr>
              <a:t>Mechanical design</a:t>
            </a:r>
            <a:endParaRPr lang="en-US" altLang="zh-CN" sz="2050" dirty="0"/>
          </a:p>
          <a:p>
            <a:pPr lvl="1">
              <a:lnSpc>
                <a:spcPts val="2000"/>
              </a:lnSpc>
            </a:pPr>
            <a:endParaRPr lang="en-US" altLang="zh-CN" sz="2055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Damping Ring RF cavity</a:t>
            </a:r>
            <a:endParaRPr lang="en-US" altLang="zh-CN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233C68-4390-4FA1-A49B-3A4968F665C9}"/>
              </a:ext>
            </a:extLst>
          </p:cNvPr>
          <p:cNvGrpSpPr/>
          <p:nvPr/>
        </p:nvGrpSpPr>
        <p:grpSpPr>
          <a:xfrm>
            <a:off x="572906" y="5079550"/>
            <a:ext cx="3233306" cy="1308820"/>
            <a:chOff x="278130" y="3429000"/>
            <a:chExt cx="3666825" cy="176591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130" y="3429000"/>
              <a:ext cx="1955165" cy="15512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0620" y="3452177"/>
              <a:ext cx="1664335" cy="140512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452354" y="4825583"/>
              <a:ext cx="3314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Electromagnetic field distribution</a:t>
              </a:r>
              <a:endParaRPr lang="zh-CN" altLang="en-US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6C19E34-8EA7-4125-8B4A-DF89F16C0C1F}"/>
              </a:ext>
            </a:extLst>
          </p:cNvPr>
          <p:cNvGrpSpPr/>
          <p:nvPr/>
        </p:nvGrpSpPr>
        <p:grpSpPr>
          <a:xfrm>
            <a:off x="4134954" y="4986228"/>
            <a:ext cx="2353406" cy="1490825"/>
            <a:chOff x="1613" y="6507"/>
            <a:chExt cx="5019" cy="3552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B1378F4-5DDD-41E9-9FB8-9874306B1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3" y="6507"/>
              <a:ext cx="5019" cy="275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660FB68-B4F0-4EE1-BF08-752C233B30A7}"/>
                </a:ext>
              </a:extLst>
            </p:cNvPr>
            <p:cNvSpPr txBox="1"/>
            <p:nvPr/>
          </p:nvSpPr>
          <p:spPr>
            <a:xfrm>
              <a:off x="1653" y="9179"/>
              <a:ext cx="4843" cy="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Ion pump distribution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99D742F-CCC2-4A4F-89E8-D1E512AE1605}"/>
              </a:ext>
            </a:extLst>
          </p:cNvPr>
          <p:cNvGrpSpPr/>
          <p:nvPr/>
        </p:nvGrpSpPr>
        <p:grpSpPr>
          <a:xfrm>
            <a:off x="6358708" y="4576789"/>
            <a:ext cx="2596295" cy="1900264"/>
            <a:chOff x="6402508" y="4499527"/>
            <a:chExt cx="2596295" cy="190026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42598C2-2599-4C29-AFAA-217BBD2FC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5155" y="4499527"/>
              <a:ext cx="2178135" cy="1652485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C1036F4-C671-46B4-81CD-6D3EDFACB6CF}"/>
                </a:ext>
              </a:extLst>
            </p:cNvPr>
            <p:cNvSpPr/>
            <p:nvPr/>
          </p:nvSpPr>
          <p:spPr>
            <a:xfrm>
              <a:off x="6402508" y="6030459"/>
              <a:ext cx="25962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altLang="zh-CN" dirty="0">
                  <a:sym typeface="+mn-ea"/>
                </a:rPr>
                <a:t>Mechanical design</a:t>
              </a:r>
              <a:endParaRPr lang="en-US" altLang="zh-CN" dirty="0"/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C3C257EB-C00E-484A-8CFA-AD37CB23001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37" y="3064607"/>
            <a:ext cx="3167138" cy="17818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BFDA0F1-D691-4C74-854E-A30A05EE2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5272" y="1131568"/>
            <a:ext cx="3194218" cy="31149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5216" y="1123441"/>
            <a:ext cx="8357616" cy="4804867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CN" sz="2000" dirty="0"/>
              <a:t>In order to meet the booster requirements, the </a:t>
            </a:r>
            <a:r>
              <a:rPr lang="en-US" altLang="zh-CN" sz="2000" dirty="0" err="1"/>
              <a:t>linac</a:t>
            </a:r>
            <a:r>
              <a:rPr lang="en-US" altLang="zh-CN" sz="2000" dirty="0"/>
              <a:t> TDR baseline change to 30 GeV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CN" sz="2000" dirty="0"/>
              <a:t>The repetition 100Hz, two bunch per pulse is used for high Z mode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CN" sz="2000" dirty="0"/>
              <a:t>Thermionic triode electron gun and bunching system can also meet the requirement after timing analysis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CN" sz="2000" dirty="0"/>
              <a:t>The FLUX concentrator has been successfully high power tested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CN" sz="2000" dirty="0"/>
              <a:t>S&amp;C-band structure and pulse compressor has been studied and developed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CN" sz="2000" dirty="0"/>
              <a:t>C-band cryogenic copper accelerating structure is being studied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CN" sz="2000" dirty="0">
                <a:sym typeface="+mn-ea"/>
              </a:rPr>
              <a:t>The DR cavity voltage improved, 5 cell cavity still can be used</a:t>
            </a:r>
            <a:endParaRPr lang="en-US" altLang="zh-CN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104760" y="3155191"/>
            <a:ext cx="8039240" cy="4804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400" dirty="0"/>
              <a:t>Thank you for your attention </a:t>
            </a:r>
            <a:endParaRPr lang="zh-CN" altLang="en-US" sz="4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9FC33B-AE0B-4EA9-A980-2F883740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8D99AED7-B6E2-4B56-A3FF-313CE2932229}"/>
              </a:ext>
            </a:extLst>
          </p:cNvPr>
          <p:cNvSpPr txBox="1"/>
          <p:nvPr/>
        </p:nvSpPr>
        <p:spPr>
          <a:xfrm>
            <a:off x="362864" y="1228014"/>
            <a:ext cx="8613496" cy="10917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Meet the design requirements of Booster: Energy/Emittance</a:t>
            </a:r>
          </a:p>
          <a:p>
            <a:r>
              <a:rPr lang="en-US" altLang="zh-CN" sz="1600" dirty="0" err="1"/>
              <a:t>Linac</a:t>
            </a:r>
            <a:r>
              <a:rPr lang="en-US" altLang="zh-CN" sz="1600" dirty="0"/>
              <a:t> version evolution : V1(pre-CDR)</a:t>
            </a:r>
            <a:r>
              <a:rPr lang="en-US" altLang="zh-CN" sz="1600" dirty="0">
                <a:sym typeface="Wingdings" panose="05000000000000000000" pitchFamily="2" charset="2"/>
              </a:rPr>
              <a:t>V3.6(</a:t>
            </a:r>
            <a:r>
              <a:rPr lang="en-US" altLang="zh-CN" sz="1600" dirty="0">
                <a:solidFill>
                  <a:srgbClr val="0070C0"/>
                </a:solidFill>
                <a:sym typeface="Wingdings" panose="05000000000000000000" pitchFamily="2" charset="2"/>
              </a:rPr>
              <a:t>CDR</a:t>
            </a:r>
            <a:r>
              <a:rPr lang="en-US" altLang="zh-CN" sz="1600" dirty="0">
                <a:sym typeface="Wingdings" panose="05000000000000000000" pitchFamily="2" charset="2"/>
              </a:rPr>
              <a:t>)4.2(</a:t>
            </a:r>
            <a:r>
              <a:rPr lang="en-US" altLang="zh-CN" sz="1600" dirty="0">
                <a:solidFill>
                  <a:schemeClr val="accent3"/>
                </a:solidFill>
                <a:sym typeface="Wingdings" panose="05000000000000000000" pitchFamily="2" charset="2"/>
              </a:rPr>
              <a:t>TDR,2021.5</a:t>
            </a:r>
            <a:r>
              <a:rPr lang="en-US" altLang="zh-CN" sz="1600" dirty="0">
                <a:sym typeface="Wingdings" panose="05000000000000000000" pitchFamily="2" charset="2"/>
              </a:rPr>
              <a:t>) 4.3(</a:t>
            </a:r>
            <a:r>
              <a:rPr lang="en-US" altLang="zh-CN" sz="1600" dirty="0">
                <a:solidFill>
                  <a:schemeClr val="accent3"/>
                </a:solidFill>
                <a:sym typeface="Wingdings" panose="05000000000000000000" pitchFamily="2" charset="2"/>
              </a:rPr>
              <a:t>TDR</a:t>
            </a:r>
            <a:r>
              <a:rPr lang="zh-CN" altLang="en-US" sz="1600" dirty="0">
                <a:solidFill>
                  <a:schemeClr val="accent3"/>
                </a:solidFill>
                <a:sym typeface="Wingdings" panose="05000000000000000000" pitchFamily="2" charset="2"/>
              </a:rPr>
              <a:t>，</a:t>
            </a:r>
            <a:r>
              <a:rPr lang="en-US" altLang="zh-CN" sz="1600" dirty="0">
                <a:solidFill>
                  <a:schemeClr val="accent3"/>
                </a:solidFill>
                <a:sym typeface="Wingdings" panose="05000000000000000000" pitchFamily="2" charset="2"/>
              </a:rPr>
              <a:t>2022.6</a:t>
            </a:r>
            <a:r>
              <a:rPr lang="en-US" altLang="zh-CN" sz="1600" dirty="0">
                <a:sym typeface="Wingdings" panose="05000000000000000000" pitchFamily="2" charset="2"/>
              </a:rPr>
              <a:t>)</a:t>
            </a:r>
            <a:endParaRPr lang="en-US" altLang="zh-CN" sz="1600" dirty="0"/>
          </a:p>
        </p:txBody>
      </p:sp>
      <p:pic>
        <p:nvPicPr>
          <p:cNvPr id="6" name="内容占位符 8">
            <a:extLst>
              <a:ext uri="{FF2B5EF4-FFF2-40B4-BE49-F238E27FC236}">
                <a16:creationId xmlns:a16="http://schemas.microsoft.com/office/drawing/2014/main" id="{4DD420B3-A6A0-4020-A147-BE43EDE79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65" y="2072640"/>
            <a:ext cx="7828635" cy="4044393"/>
          </a:xfr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303FDCC3-ED7F-42BF-92C1-F109731C0DB2}"/>
              </a:ext>
            </a:extLst>
          </p:cNvPr>
          <p:cNvSpPr/>
          <p:nvPr/>
        </p:nvSpPr>
        <p:spPr>
          <a:xfrm>
            <a:off x="362865" y="2579077"/>
            <a:ext cx="7996275" cy="2174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D966840-090B-495E-9B3A-4432B610805E}"/>
              </a:ext>
            </a:extLst>
          </p:cNvPr>
          <p:cNvSpPr/>
          <p:nvPr/>
        </p:nvSpPr>
        <p:spPr>
          <a:xfrm>
            <a:off x="309525" y="3800213"/>
            <a:ext cx="8129800" cy="3691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C35975B-87F8-4959-A393-D1C6B39B3F22}"/>
              </a:ext>
            </a:extLst>
          </p:cNvPr>
          <p:cNvSpPr/>
          <p:nvPr/>
        </p:nvSpPr>
        <p:spPr>
          <a:xfrm>
            <a:off x="296102" y="5361964"/>
            <a:ext cx="8129800" cy="3691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24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0579558-EA84-4CB8-91DA-5412AB6A9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23441"/>
            <a:ext cx="8686800" cy="526973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/>
              <a:t>Latest baseline scheme (2022.6) </a:t>
            </a:r>
          </a:p>
          <a:p>
            <a:pPr lvl="1">
              <a:spcBef>
                <a:spcPts val="0"/>
              </a:spcBef>
            </a:pPr>
            <a:r>
              <a:rPr lang="en-US" altLang="x-none" dirty="0">
                <a:sym typeface="Times New Roman" panose="02020603050405020304" pitchFamily="18" charset="0"/>
              </a:rPr>
              <a:t>30 GeV </a:t>
            </a:r>
            <a:r>
              <a:rPr lang="en-US" altLang="x-none" dirty="0" err="1">
                <a:sym typeface="Times New Roman" panose="02020603050405020304" pitchFamily="18" charset="0"/>
              </a:rPr>
              <a:t>linac</a:t>
            </a:r>
            <a:r>
              <a:rPr lang="en-US" altLang="x-none" dirty="0">
                <a:sym typeface="Times New Roman" panose="02020603050405020304" pitchFamily="18" charset="0"/>
              </a:rPr>
              <a:t> provides electron and positron beams </a:t>
            </a:r>
          </a:p>
          <a:p>
            <a:pPr marL="356870" lvl="1" indent="0">
              <a:spcBef>
                <a:spcPts val="0"/>
              </a:spcBef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for booster</a:t>
            </a:r>
            <a:endParaRPr lang="en-US" altLang="x-none" dirty="0">
              <a:sym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altLang="zh-CN" sz="1800" dirty="0"/>
              <a:t>Make a cost balance between </a:t>
            </a:r>
            <a:r>
              <a:rPr lang="en-US" altLang="zh-CN" sz="1800" dirty="0" err="1"/>
              <a:t>Linac</a:t>
            </a:r>
            <a:r>
              <a:rPr lang="en-US" altLang="zh-CN" sz="1800" dirty="0"/>
              <a:t> and booster</a:t>
            </a:r>
          </a:p>
          <a:p>
            <a:pPr lvl="2">
              <a:spcBef>
                <a:spcPts val="0"/>
              </a:spcBef>
            </a:pPr>
            <a:r>
              <a:rPr lang="en-US" altLang="zh-CN" sz="1800" dirty="0"/>
              <a:t>The Non-oriented silicon steel sheet instead of oriented silicon steel sheet magnet can save cost, even considering the </a:t>
            </a:r>
            <a:r>
              <a:rPr lang="en-US" altLang="zh-CN" sz="1800" dirty="0" err="1"/>
              <a:t>Linac</a:t>
            </a:r>
            <a:r>
              <a:rPr lang="en-US" altLang="zh-CN" sz="1800" dirty="0"/>
              <a:t> cost increase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Emittance from 10nm (20GeV) to 6.5nm(30GeV)</a:t>
            </a:r>
          </a:p>
          <a:p>
            <a:pPr lvl="1" algn="just">
              <a:spcBef>
                <a:spcPts val="0"/>
              </a:spcBef>
            </a:pPr>
            <a:r>
              <a:rPr lang="en-US" altLang="zh-CN" sz="1950" dirty="0"/>
              <a:t>The </a:t>
            </a:r>
            <a:r>
              <a:rPr lang="en-US" altLang="zh-CN" sz="1950" dirty="0" err="1"/>
              <a:t>linac</a:t>
            </a:r>
            <a:r>
              <a:rPr lang="en-US" altLang="zh-CN" sz="1950" dirty="0"/>
              <a:t> tunnel is 1.8km</a:t>
            </a:r>
          </a:p>
          <a:p>
            <a:pPr lvl="2">
              <a:spcBef>
                <a:spcPts val="0"/>
              </a:spcBef>
            </a:pPr>
            <a:r>
              <a:rPr lang="en-US" altLang="zh-CN" sz="1800" dirty="0" err="1"/>
              <a:t>Linac</a:t>
            </a:r>
            <a:r>
              <a:rPr lang="en-US" altLang="zh-CN" sz="1800" dirty="0"/>
              <a:t> is about 1.6 km</a:t>
            </a:r>
          </a:p>
          <a:p>
            <a:pPr lvl="2">
              <a:spcBef>
                <a:spcPts val="0"/>
              </a:spcBef>
            </a:pPr>
            <a:r>
              <a:rPr lang="en-US" altLang="zh-CN" sz="1800" dirty="0"/>
              <a:t>200 m as reserved space</a:t>
            </a:r>
          </a:p>
          <a:p>
            <a:pPr lvl="2">
              <a:spcBef>
                <a:spcPts val="0"/>
              </a:spcBef>
            </a:pPr>
            <a:endParaRPr lang="en-US" altLang="zh-CN" dirty="0"/>
          </a:p>
          <a:p>
            <a:pPr lvl="1">
              <a:spcBef>
                <a:spcPts val="0"/>
              </a:spcBef>
            </a:pPr>
            <a:endParaRPr lang="en-US" altLang="zh-CN" dirty="0"/>
          </a:p>
          <a:p>
            <a:pPr>
              <a:spcBef>
                <a:spcPts val="0"/>
              </a:spcBef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D01A19-313B-4428-9B7E-348CB7C6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Linac</a:t>
            </a:r>
            <a:r>
              <a:rPr lang="en-US" altLang="zh-CN" dirty="0"/>
              <a:t> status</a:t>
            </a:r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F7E36FEA-8097-4925-A1A6-D8FA68897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978034"/>
              </p:ext>
            </p:extLst>
          </p:nvPr>
        </p:nvGraphicFramePr>
        <p:xfrm>
          <a:off x="6126480" y="1059233"/>
          <a:ext cx="2951988" cy="13236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Parameter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Symbol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Unit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zh-CN" sz="12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Energy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1200" i="1" kern="100" baseline="-250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1200" kern="100" baseline="-25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00" baseline="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altLang="zh-CN" sz="1200" i="1" kern="1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1200" i="1" kern="100" baseline="-250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1200" i="1" kern="100" baseline="-25000" dirty="0">
                          <a:effectLst/>
                          <a:latin typeface="+mn-lt"/>
                        </a:rPr>
                        <a:t>+</a:t>
                      </a:r>
                      <a:endParaRPr lang="zh-CN" altLang="zh-CN" sz="1200" i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+mn-lt"/>
                        </a:rPr>
                        <a:t>GeV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Repetition rate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+mn-lt"/>
                        </a:rPr>
                        <a:t>f</a:t>
                      </a:r>
                      <a:r>
                        <a:rPr lang="en-US" sz="1200" i="1" kern="100" baseline="-25000" dirty="0" err="1">
                          <a:effectLst/>
                          <a:latin typeface="+mn-lt"/>
                        </a:rPr>
                        <a:t>rep</a:t>
                      </a:r>
                      <a:endParaRPr lang="zh-CN" sz="12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Hz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sym typeface="Wingdings" panose="05000000000000000000" pitchFamily="2" charset="2"/>
                        </a:rPr>
                        <a:t>100</a:t>
                      </a:r>
                      <a:endParaRPr lang="zh-CN" sz="12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charge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i="1" kern="100" baseline="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err="1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 (3)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Energy spread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+mn-lt"/>
                        </a:rPr>
                        <a:t>σ</a:t>
                      </a:r>
                      <a:r>
                        <a:rPr lang="en-US" sz="1200" i="1" kern="100" baseline="-25000" dirty="0" err="1">
                          <a:effectLst/>
                          <a:latin typeface="+mn-lt"/>
                        </a:rPr>
                        <a:t>E</a:t>
                      </a:r>
                      <a:endParaRPr lang="zh-CN" sz="12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 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1.5×10</a:t>
                      </a:r>
                      <a:r>
                        <a:rPr lang="en-US" altLang="zh-CN" sz="1200" b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zh-CN" altLang="zh-CN" sz="1200" b="0" kern="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Emittance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Segoe Script" panose="030B0504020000000003" pitchFamily="66" charset="0"/>
                        </a:rPr>
                        <a:t> </a:t>
                      </a:r>
                      <a:r>
                        <a:rPr lang="el-GR" sz="1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i="1" kern="100" dirty="0">
                          <a:effectLst/>
                          <a:latin typeface="+mn-lt"/>
                        </a:rPr>
                        <a:t> </a:t>
                      </a:r>
                      <a:endParaRPr lang="zh-CN" sz="12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6.5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4566A21F-DFF4-45B7-8EDF-A3FDA1D148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0" y="4373880"/>
            <a:ext cx="711708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6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08041C3-BACD-4BCA-943E-CFE8BA795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27" y="971793"/>
            <a:ext cx="8768993" cy="28610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200" dirty="0"/>
              <a:t>High luminosity for Z, two bunch @100Hz mode is adopted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For the timing consideration, to meet the injection requirements, RF frequency of SHBs have been redesigned</a:t>
            </a:r>
          </a:p>
          <a:p>
            <a:pPr lvl="2">
              <a:spcBef>
                <a:spcPts val="0"/>
              </a:spcBef>
            </a:pPr>
            <a:r>
              <a:rPr lang="en-US" altLang="zh-CN" sz="1600" dirty="0"/>
              <a:t>143/572MHz</a:t>
            </a:r>
            <a:r>
              <a:rPr lang="zh-CN" altLang="en-US" sz="1600" dirty="0"/>
              <a:t>（</a:t>
            </a:r>
            <a:r>
              <a:rPr lang="en-US" altLang="zh-CN" sz="1600" dirty="0"/>
              <a:t>CDR stage</a:t>
            </a:r>
            <a:r>
              <a:rPr lang="zh-CN" altLang="en-US" sz="1600" dirty="0"/>
              <a:t>）→</a:t>
            </a:r>
            <a:r>
              <a:rPr lang="en-US" altLang="zh-CN" sz="1600" dirty="0"/>
              <a:t>158.89/476.67MHz</a:t>
            </a:r>
            <a:r>
              <a:rPr lang="zh-CN" altLang="en-US" sz="1600" dirty="0"/>
              <a:t>（</a:t>
            </a:r>
            <a:r>
              <a:rPr lang="en-US" altLang="zh-CN" sz="1600" dirty="0"/>
              <a:t>TDR stage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RF gun </a:t>
            </a:r>
            <a:r>
              <a:rPr lang="en-US" altLang="zh-CN" dirty="0"/>
              <a:t>has advantages than traditional thermionic gun and bunching system </a:t>
            </a:r>
            <a:endParaRPr lang="en-US" altLang="zh-CN" sz="2000" dirty="0"/>
          </a:p>
          <a:p>
            <a:pPr lvl="2">
              <a:spcBef>
                <a:spcPts val="0"/>
              </a:spcBef>
            </a:pPr>
            <a:r>
              <a:rPr lang="en-US" altLang="zh-CN" sz="1600" dirty="0"/>
              <a:t>More flexible injection scheme</a:t>
            </a:r>
          </a:p>
          <a:p>
            <a:pPr lvl="2">
              <a:spcBef>
                <a:spcPts val="0"/>
              </a:spcBef>
            </a:pPr>
            <a:r>
              <a:rPr lang="en-US" altLang="zh-CN" sz="1600" dirty="0"/>
              <a:t>The </a:t>
            </a:r>
            <a:r>
              <a:rPr lang="en-US" altLang="zh-CN" sz="1600" dirty="0" err="1"/>
              <a:t>Linac</a:t>
            </a:r>
            <a:r>
              <a:rPr lang="en-US" altLang="zh-CN" sz="1600" dirty="0"/>
              <a:t> have better potential in terms of compatibility </a:t>
            </a:r>
          </a:p>
          <a:p>
            <a:pPr>
              <a:spcBef>
                <a:spcPts val="0"/>
              </a:spcBef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D015BA5-51D8-4214-B816-9251AB1C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78" y="181556"/>
            <a:ext cx="7517822" cy="663575"/>
          </a:xfrm>
        </p:spPr>
        <p:txBody>
          <a:bodyPr/>
          <a:lstStyle/>
          <a:p>
            <a:r>
              <a:rPr lang="en-US" altLang="zh-CN" dirty="0" err="1"/>
              <a:t>Linac</a:t>
            </a:r>
            <a:r>
              <a:rPr lang="en-US" altLang="zh-CN" dirty="0"/>
              <a:t> status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1A4C31-4C8F-4A83-A1F9-0E06A3BCE301}"/>
              </a:ext>
            </a:extLst>
          </p:cNvPr>
          <p:cNvSpPr txBox="1"/>
          <p:nvPr/>
        </p:nvSpPr>
        <p:spPr>
          <a:xfrm>
            <a:off x="5905500" y="6134434"/>
            <a:ext cx="1187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C. Meng  et al</a:t>
            </a:r>
            <a:endParaRPr lang="zh-CN" altLang="en-US" sz="1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2152B29-AC66-4049-AAC5-256091B469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923" y="3337560"/>
            <a:ext cx="5781418" cy="27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DFC0230-055B-463E-8B6E-B2DB9AE4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967993"/>
            <a:ext cx="8215972" cy="17386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/>
              <a:t>Traditional thermionic triode gun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The parameters is similar to HEPS which has been installed in the tunnel and commissioning will start in near future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0E75923-007C-4081-B723-6791F68A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77" y="181556"/>
            <a:ext cx="7560155" cy="663575"/>
          </a:xfrm>
        </p:spPr>
        <p:txBody>
          <a:bodyPr/>
          <a:lstStyle/>
          <a:p>
            <a:r>
              <a:rPr lang="en-US" altLang="zh-CN" dirty="0"/>
              <a:t>Electron gun</a:t>
            </a:r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75AA834-82B6-451B-A032-7BA7441E253E}"/>
              </a:ext>
            </a:extLst>
          </p:cNvPr>
          <p:cNvGrpSpPr/>
          <p:nvPr/>
        </p:nvGrpSpPr>
        <p:grpSpPr>
          <a:xfrm>
            <a:off x="4893182" y="4491001"/>
            <a:ext cx="3147849" cy="1872242"/>
            <a:chOff x="679321" y="4589255"/>
            <a:chExt cx="2352728" cy="1610834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D583A9F-280A-4157-A09F-F929C0011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321" y="4589255"/>
              <a:ext cx="2352728" cy="1610834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EABF9DF-5217-4175-93C7-D10ACD1545B9}"/>
                </a:ext>
              </a:extLst>
            </p:cNvPr>
            <p:cNvSpPr txBox="1"/>
            <p:nvPr/>
          </p:nvSpPr>
          <p:spPr>
            <a:xfrm>
              <a:off x="1004838" y="5850157"/>
              <a:ext cx="1701692" cy="317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Electron gun</a:t>
              </a:r>
              <a:r>
                <a:rPr lang="zh-CN" altLang="en-US" dirty="0">
                  <a:solidFill>
                    <a:schemeClr val="bg1"/>
                  </a:solidFill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</a:rPr>
                <a:t>for</a:t>
              </a:r>
              <a:r>
                <a:rPr lang="zh-CN" altLang="en-US" dirty="0">
                  <a:solidFill>
                    <a:schemeClr val="bg1"/>
                  </a:solidFill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</a:rPr>
                <a:t>HEPS</a:t>
              </a:r>
              <a:r>
                <a:rPr lang="zh-CN" altLang="en-US" dirty="0">
                  <a:solidFill>
                    <a:schemeClr val="bg1"/>
                  </a:solidFill>
                </a:rPr>
                <a:t> 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C6C3F59F-EF5E-46DC-BB33-1F03ADEB89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772" y="2572788"/>
            <a:ext cx="2722666" cy="1712423"/>
          </a:xfrm>
          <a:prstGeom prst="rect">
            <a:avLst/>
          </a:prstGeom>
        </p:spPr>
      </p:pic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471357B6-3791-407E-808C-C0DF196978E6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9698492"/>
              </p:ext>
            </p:extLst>
          </p:nvPr>
        </p:nvGraphicFramePr>
        <p:xfrm>
          <a:off x="734517" y="3428999"/>
          <a:ext cx="4090085" cy="20498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Unit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Value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Type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Thermionic Triode Gun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Cathode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Y796 (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Eimac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 Dispenser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Beam Current (max.)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High Voltage of Anode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kV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120 ~ 200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Bias Voltage of Grid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 ~ -200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Pulse duration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56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10" descr="D:\IHEPBOX\My_work\CEPC&amp;SPPC\Lattice structure\visio\PSPA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1093" y="1272912"/>
            <a:ext cx="3409067" cy="1216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Positron Source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741" y="968956"/>
            <a:ext cx="8261350" cy="213937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Fixed Target</a:t>
            </a:r>
            <a:r>
              <a:rPr lang="en-US" altLang="zh-CN" sz="2400" dirty="0">
                <a:sym typeface="Wingdings" panose="05000000000000000000" pitchFamily="2" charset="2"/>
              </a:rPr>
              <a:t> (Conventional, </a:t>
            </a:r>
            <a:r>
              <a:rPr lang="en-US" altLang="zh-CN" sz="2400" dirty="0"/>
              <a:t>tungsten,10mm thick</a:t>
            </a:r>
            <a:r>
              <a:rPr lang="en-US" altLang="zh-CN" sz="2400" dirty="0">
                <a:sym typeface="Wingdings" panose="05000000000000000000" pitchFamily="2" charset="2"/>
              </a:rPr>
              <a:t>)</a:t>
            </a:r>
            <a:endParaRPr lang="en-US" altLang="zh-CN" sz="2400" dirty="0"/>
          </a:p>
          <a:p>
            <a:pPr>
              <a:lnSpc>
                <a:spcPct val="100000"/>
              </a:lnSpc>
            </a:pPr>
            <a:r>
              <a:rPr lang="en-US" altLang="zh-CN" sz="2400" dirty="0"/>
              <a:t>FLUX concentrator </a:t>
            </a:r>
          </a:p>
          <a:p>
            <a:pPr lvl="1">
              <a:lnSpc>
                <a:spcPct val="100000"/>
              </a:lnSpc>
            </a:pPr>
            <a:r>
              <a:rPr lang="en-US" altLang="zh-CN" sz="1600" dirty="0"/>
              <a:t>It produces a pulsed magnetic field of 6 T to 0.5 T</a:t>
            </a:r>
          </a:p>
          <a:p>
            <a:pPr lvl="1">
              <a:lnSpc>
                <a:spcPct val="100000"/>
              </a:lnSpc>
            </a:pPr>
            <a:r>
              <a:rPr lang="en-US" altLang="zh-CN" sz="1600" dirty="0"/>
              <a:t>FLUX concentrator has made and finished </a:t>
            </a:r>
          </a:p>
          <a:p>
            <a:pPr lvl="1">
              <a:lnSpc>
                <a:spcPct val="100000"/>
              </a:lnSpc>
            </a:pPr>
            <a:r>
              <a:rPr lang="en-US" altLang="zh-CN" sz="1600" dirty="0"/>
              <a:t>Finished 15kA/15kV/50Hz solid state pulse source </a:t>
            </a:r>
          </a:p>
          <a:p>
            <a:pPr lvl="1">
              <a:lnSpc>
                <a:spcPct val="100000"/>
              </a:lnSpc>
            </a:pPr>
            <a:r>
              <a:rPr lang="en-US" altLang="zh-CN" sz="1600" dirty="0"/>
              <a:t>Completed high power test and when cunrrent is </a:t>
            </a:r>
            <a:r>
              <a:rPr lang="en-US" altLang="zh-CN" sz="1600" dirty="0">
                <a:sym typeface="+mn-ea"/>
              </a:rPr>
              <a:t>15kA ,  the center peak pulse magnetic field is 6.2T</a:t>
            </a:r>
            <a:endParaRPr lang="en-US" altLang="zh-CN" sz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930" y="3108327"/>
            <a:ext cx="1720215" cy="1290320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645" y="4597402"/>
            <a:ext cx="1758315" cy="1179195"/>
          </a:xfrm>
          <a:prstGeom prst="rect">
            <a:avLst/>
          </a:prstGeom>
        </p:spPr>
      </p:pic>
      <p:pic>
        <p:nvPicPr>
          <p:cNvPr id="12" name="图片 1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" y="4597402"/>
            <a:ext cx="2275840" cy="165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765" y="3079117"/>
            <a:ext cx="2252980" cy="3004185"/>
          </a:xfrm>
          <a:prstGeom prst="rect">
            <a:avLst/>
          </a:prstGeom>
        </p:spPr>
      </p:pic>
      <p:pic>
        <p:nvPicPr>
          <p:cNvPr id="7" name="图片 6" descr="D:\IHEPBOX\My_work\CEPC&amp;SPPC\Linac_dynamic\Positron_linac\Positron_source\Mode of positron source\Version5-2018910\2P\AM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" y="3072132"/>
            <a:ext cx="2072640" cy="130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310" y="3079117"/>
            <a:ext cx="1922780" cy="1442085"/>
          </a:xfrm>
          <a:prstGeom prst="rect">
            <a:avLst/>
          </a:prstGeom>
        </p:spPr>
      </p:pic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470880"/>
              </p:ext>
            </p:extLst>
          </p:nvPr>
        </p:nvGraphicFramePr>
        <p:xfrm>
          <a:off x="6753860" y="4645027"/>
          <a:ext cx="2332990" cy="143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" r:id="rId10" imgW="6735445" imgH="4133850" progId="Visio.Drawing.15">
                  <p:embed/>
                </p:oleObj>
              </mc:Choice>
              <mc:Fallback>
                <p:oleObj r:id="rId10" imgW="6735445" imgH="4133850" progId="Visio.Drawing.15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860" y="4645027"/>
                        <a:ext cx="2332990" cy="1437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17"/>
          <p:cNvSpPr txBox="1"/>
          <p:nvPr/>
        </p:nvSpPr>
        <p:spPr>
          <a:xfrm>
            <a:off x="6901815" y="5913122"/>
            <a:ext cx="2185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dirty="0"/>
              <a:t>Test result of the peak pulse magnetic field </a:t>
            </a:r>
          </a:p>
        </p:txBody>
      </p:sp>
      <p:sp>
        <p:nvSpPr>
          <p:cNvPr id="9" name="文本框 17"/>
          <p:cNvSpPr txBox="1"/>
          <p:nvPr/>
        </p:nvSpPr>
        <p:spPr>
          <a:xfrm>
            <a:off x="575945" y="6096002"/>
            <a:ext cx="42418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dirty="0"/>
              <a:t>The design of the FLUX conentrator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7"/>
          <p:cNvSpPr txBox="1"/>
          <p:nvPr/>
        </p:nvSpPr>
        <p:spPr>
          <a:xfrm>
            <a:off x="4900930" y="5920744"/>
            <a:ext cx="2098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1600" dirty="0">
                <a:sym typeface="+mn-ea"/>
              </a:rPr>
              <a:t>R&amp;D of the solid state pulse source </a:t>
            </a:r>
            <a:endParaRPr lang="en-US" altLang="zh-CN" sz="1600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0E75923-007C-4081-B723-6791F68A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77" y="181556"/>
            <a:ext cx="7560155" cy="663575"/>
          </a:xfrm>
        </p:spPr>
        <p:txBody>
          <a:bodyPr/>
          <a:lstStyle/>
          <a:p>
            <a:r>
              <a:rPr lang="en-US" altLang="zh-CN" dirty="0"/>
              <a:t>Bunching system</a:t>
            </a:r>
            <a:endParaRPr lang="zh-CN" altLang="en-US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FB2F122-CE20-4A90-95C2-31626D96458E}"/>
              </a:ext>
            </a:extLst>
          </p:cNvPr>
          <p:cNvGrpSpPr/>
          <p:nvPr/>
        </p:nvGrpSpPr>
        <p:grpSpPr>
          <a:xfrm>
            <a:off x="707563" y="4225054"/>
            <a:ext cx="1570702" cy="2130045"/>
            <a:chOff x="3179200" y="4356770"/>
            <a:chExt cx="1570702" cy="2130045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4F14726A-664B-4310-B15A-0612F9D0D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9200" y="4356770"/>
              <a:ext cx="1522919" cy="1802647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0F8D076-6927-4CEF-8F8A-BBFA4E6DBE6C}"/>
                </a:ext>
              </a:extLst>
            </p:cNvPr>
            <p:cNvSpPr txBox="1"/>
            <p:nvPr/>
          </p:nvSpPr>
          <p:spPr>
            <a:xfrm>
              <a:off x="3226983" y="6117483"/>
              <a:ext cx="1522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SHBs for HEPS</a:t>
              </a:r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E0272C5-B37F-4699-84D4-D0D1851A42A4}"/>
              </a:ext>
            </a:extLst>
          </p:cNvPr>
          <p:cNvGrpSpPr/>
          <p:nvPr/>
        </p:nvGrpSpPr>
        <p:grpSpPr>
          <a:xfrm>
            <a:off x="2483127" y="4293634"/>
            <a:ext cx="3111733" cy="1968355"/>
            <a:chOff x="4019518" y="5767069"/>
            <a:chExt cx="2704531" cy="1613081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B97883D-498B-485F-9005-233EE80FC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9518" y="5767069"/>
              <a:ext cx="2704531" cy="1526751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1071FAB-86E6-4044-A555-96220A39DE8D}"/>
                </a:ext>
              </a:extLst>
            </p:cNvPr>
            <p:cNvSpPr txBox="1"/>
            <p:nvPr/>
          </p:nvSpPr>
          <p:spPr>
            <a:xfrm>
              <a:off x="4579209" y="7010818"/>
              <a:ext cx="1848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solidFill>
                    <a:schemeClr val="bg1"/>
                  </a:solidFill>
                </a:rPr>
                <a:t>Buncher</a:t>
              </a:r>
              <a:r>
                <a:rPr lang="en-US" altLang="zh-CN" dirty="0">
                  <a:solidFill>
                    <a:schemeClr val="bg1"/>
                  </a:solidFill>
                </a:rPr>
                <a:t> for HEPS 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6985995-301B-4D07-B4F7-02E1E6387BA5}"/>
              </a:ext>
            </a:extLst>
          </p:cNvPr>
          <p:cNvGrpSpPr/>
          <p:nvPr/>
        </p:nvGrpSpPr>
        <p:grpSpPr>
          <a:xfrm>
            <a:off x="6011728" y="4006399"/>
            <a:ext cx="2240681" cy="2417281"/>
            <a:chOff x="5856795" y="3601986"/>
            <a:chExt cx="2518672" cy="2878391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F45736B7-67F7-48B4-B9EF-E38FDF7FF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6795" y="3601986"/>
              <a:ext cx="2518672" cy="2619835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3529808-CD21-48E0-920F-B41C43977AD7}"/>
                </a:ext>
              </a:extLst>
            </p:cNvPr>
            <p:cNvSpPr txBox="1"/>
            <p:nvPr/>
          </p:nvSpPr>
          <p:spPr>
            <a:xfrm>
              <a:off x="6198638" y="6111045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HEPS </a:t>
              </a:r>
              <a:r>
                <a:rPr lang="en-US" altLang="zh-CN" dirty="0" err="1"/>
                <a:t>linac</a:t>
              </a:r>
              <a:r>
                <a:rPr lang="en-US" altLang="zh-CN" dirty="0"/>
                <a:t> tunnel</a:t>
              </a:r>
              <a:endParaRPr lang="zh-CN" altLang="en-US" dirty="0"/>
            </a:p>
          </p:txBody>
        </p:sp>
      </p:grpSp>
      <p:sp>
        <p:nvSpPr>
          <p:cNvPr id="22" name="内容占位符 1">
            <a:extLst>
              <a:ext uri="{FF2B5EF4-FFF2-40B4-BE49-F238E27FC236}">
                <a16:creationId xmlns:a16="http://schemas.microsoft.com/office/drawing/2014/main" id="{F9F9C402-DCDB-4367-BEEB-684C30A9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1123950"/>
            <a:ext cx="8040052" cy="4803775"/>
          </a:xfrm>
        </p:spPr>
        <p:txBody>
          <a:bodyPr/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altLang="zh-CN" dirty="0"/>
              <a:t>Sub-harmonic </a:t>
            </a:r>
            <a:r>
              <a:rPr lang="en-US" altLang="zh-CN" dirty="0" err="1"/>
              <a:t>buncher</a:t>
            </a:r>
            <a:r>
              <a:rPr lang="en-US" altLang="zh-CN" dirty="0"/>
              <a:t> (SHB)</a:t>
            </a:r>
          </a:p>
          <a:p>
            <a:pPr lvl="1">
              <a:lnSpc>
                <a:spcPts val="2300"/>
              </a:lnSpc>
              <a:spcBef>
                <a:spcPts val="0"/>
              </a:spcBef>
            </a:pPr>
            <a:r>
              <a:rPr lang="en-US" altLang="zh-CN" dirty="0"/>
              <a:t>Capacitively loaded structure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altLang="zh-CN" dirty="0" err="1"/>
              <a:t>Buncher</a:t>
            </a:r>
            <a:endParaRPr lang="en-US" altLang="zh-CN" dirty="0"/>
          </a:p>
          <a:p>
            <a:pPr lvl="1">
              <a:lnSpc>
                <a:spcPts val="2300"/>
              </a:lnSpc>
              <a:spcBef>
                <a:spcPts val="0"/>
              </a:spcBef>
            </a:pPr>
            <a:r>
              <a:rPr lang="en-US" altLang="zh-CN" dirty="0"/>
              <a:t>Travelling wave</a:t>
            </a:r>
          </a:p>
          <a:p>
            <a:pPr lvl="1">
              <a:lnSpc>
                <a:spcPts val="2300"/>
              </a:lnSpc>
              <a:spcBef>
                <a:spcPts val="0"/>
              </a:spcBef>
            </a:pPr>
            <a:r>
              <a:rPr lang="en-US" altLang="zh-CN" dirty="0"/>
              <a:t>2π/3</a:t>
            </a:r>
          </a:p>
          <a:p>
            <a:pPr lvl="1">
              <a:lnSpc>
                <a:spcPts val="2300"/>
              </a:lnSpc>
              <a:spcBef>
                <a:spcPts val="0"/>
              </a:spcBef>
            </a:pPr>
            <a:r>
              <a:rPr lang="en-US" altLang="zh-CN" dirty="0"/>
              <a:t>β=0.75, 6 cells  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altLang="zh-CN" dirty="0"/>
              <a:t>High power test finished and waiting for beam commissioning at HEPS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altLang="zh-CN" dirty="0"/>
              <a:t>O.Z. Xiao will give a detail talk of the bunching system design next</a:t>
            </a:r>
            <a:endParaRPr lang="zh-CN" altLang="en-US" dirty="0"/>
          </a:p>
          <a:p>
            <a:pPr>
              <a:spcBef>
                <a:spcPts val="0"/>
              </a:spcBef>
            </a:pP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FAEE8A7-E67D-4806-B174-5561BD7C20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272023"/>
            <a:ext cx="3363602" cy="16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0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S-band RF system</a:t>
            </a:r>
            <a:endParaRPr lang="zh-CN" altLang="en-US" dirty="0"/>
          </a:p>
        </p:txBody>
      </p:sp>
      <p:sp>
        <p:nvSpPr>
          <p:cNvPr id="16" name="内容占位符 1">
            <a:extLst>
              <a:ext uri="{FF2B5EF4-FFF2-40B4-BE49-F238E27FC236}">
                <a16:creationId xmlns:a16="http://schemas.microsoft.com/office/drawing/2014/main" id="{A881BBA9-EBF3-4C3C-B4E7-3437C77F078C}"/>
              </a:ext>
            </a:extLst>
          </p:cNvPr>
          <p:cNvSpPr txBox="1"/>
          <p:nvPr/>
        </p:nvSpPr>
        <p:spPr>
          <a:xfrm>
            <a:off x="395604" y="1005839"/>
            <a:ext cx="8471771" cy="31470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3975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4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79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83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CN" sz="2500" dirty="0"/>
              <a:t>RF distribution of the </a:t>
            </a:r>
            <a:r>
              <a:rPr lang="en-US" altLang="zh-CN" sz="2500" dirty="0" err="1"/>
              <a:t>linac</a:t>
            </a:r>
            <a:r>
              <a:rPr lang="en-US" altLang="zh-CN" sz="25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80 MW klystron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1-1(ESBS), 1 accelerating structure, 22MV/m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1-4 (FAS), 21 sets, 84 standard accelerating structures, with pulse compressor, 22MV/m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1-2(PSPAS), 8 sets, 16 big hole accelerating structures, 22MV/m,</a:t>
            </a:r>
            <a:r>
              <a:rPr lang="zh-CN" altLang="en-US" sz="2000" dirty="0"/>
              <a:t> </a:t>
            </a:r>
            <a:r>
              <a:rPr lang="en-US" altLang="zh-CN" sz="2000" dirty="0"/>
              <a:t>with pulse compressor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1-2(SAS), 3 sets, 6 accelerating structures, 27MV/m , with pulse compressor 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The number of S-band accelerating structure is 107, and the number of pulse compressor is 32</a:t>
            </a:r>
          </a:p>
          <a:p>
            <a:pPr lvl="1">
              <a:spcBef>
                <a:spcPts val="0"/>
              </a:spcBef>
            </a:pPr>
            <a:endParaRPr lang="en-US" altLang="zh-CN" sz="20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FD61F1D-77A7-4745-9BD6-15616F628F63}"/>
              </a:ext>
            </a:extLst>
          </p:cNvPr>
          <p:cNvSpPr txBox="1"/>
          <p:nvPr/>
        </p:nvSpPr>
        <p:spPr>
          <a:xfrm>
            <a:off x="1798320" y="5608320"/>
            <a:ext cx="655320" cy="314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822871-D621-4C2E-8628-1289A58E8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57" y="3586333"/>
            <a:ext cx="7314286" cy="273333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c647a98-5598-4371-8ba4-3749a6feb23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23dc12-2ac2-4d59-b8f8-a0e99b6bd041}"/>
  <p:tag name="TABLE_ENDDRAG_ORIGIN_RECT" val="526*313"/>
  <p:tag name="TABLE_ENDDRAG_RECT" val="92*192*526*313"/>
</p:tagLst>
</file>

<file path=ppt/theme/theme1.xml><?xml version="1.0" encoding="utf-8"?>
<a:theme xmlns:a="http://schemas.openxmlformats.org/drawingml/2006/main" name="工作总结模板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工作总结模板</Template>
  <TotalTime>12488</TotalTime>
  <Words>1560</Words>
  <Application>Microsoft Office PowerPoint</Application>
  <PresentationFormat>全屏显示(4:3)</PresentationFormat>
  <Paragraphs>284</Paragraphs>
  <Slides>23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等线</vt:lpstr>
      <vt:lpstr>黑体</vt:lpstr>
      <vt:lpstr>华文中宋</vt:lpstr>
      <vt:lpstr>楷体</vt:lpstr>
      <vt:lpstr>宋体</vt:lpstr>
      <vt:lpstr>微软雅黑</vt:lpstr>
      <vt:lpstr>Arial</vt:lpstr>
      <vt:lpstr>Calibri</vt:lpstr>
      <vt:lpstr>Segoe Script</vt:lpstr>
      <vt:lpstr>Times New Roman</vt:lpstr>
      <vt:lpstr>Wingdings</vt:lpstr>
      <vt:lpstr>Wingdings 2</vt:lpstr>
      <vt:lpstr>工作总结模板</vt:lpstr>
      <vt:lpstr>Microsoft Visio Drawing</vt:lpstr>
      <vt:lpstr>WPS 公式 3.0</vt:lpstr>
      <vt:lpstr>CEPC Linac injector R&amp;D status</vt:lpstr>
      <vt:lpstr>Outline </vt:lpstr>
      <vt:lpstr>Introduction</vt:lpstr>
      <vt:lpstr>Linac status</vt:lpstr>
      <vt:lpstr>Linac status</vt:lpstr>
      <vt:lpstr>Electron gun</vt:lpstr>
      <vt:lpstr>Positron Source</vt:lpstr>
      <vt:lpstr>Bunching system</vt:lpstr>
      <vt:lpstr>S-band RF system</vt:lpstr>
      <vt:lpstr>S-band accelerating structure</vt:lpstr>
      <vt:lpstr>S-band accelerating structure</vt:lpstr>
      <vt:lpstr>S-band pulse compressor</vt:lpstr>
      <vt:lpstr>C-band RF system</vt:lpstr>
      <vt:lpstr>C-band RF system</vt:lpstr>
      <vt:lpstr>C-band accelerating structure </vt:lpstr>
      <vt:lpstr>C-band pulse compressor</vt:lpstr>
      <vt:lpstr>C-band Cryogenic Copper accelerating structure </vt:lpstr>
      <vt:lpstr>C-band Cryogenic Copper accelerating structure </vt:lpstr>
      <vt:lpstr>C-band Cryogenic Copper accelerating structure </vt:lpstr>
      <vt:lpstr>Damping Ring RF cavity</vt:lpstr>
      <vt:lpstr>Damping Ring RF cavity</vt:lpstr>
      <vt:lpstr>Summary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Injector Linac Positron Source Design</dc:title>
  <dc:creator>张敬如</dc:creator>
  <cp:lastModifiedBy>zhangjr</cp:lastModifiedBy>
  <cp:revision>1447</cp:revision>
  <cp:lastPrinted>2021-04-19T19:00:00Z</cp:lastPrinted>
  <dcterms:created xsi:type="dcterms:W3CDTF">2018-08-03T09:18:00Z</dcterms:created>
  <dcterms:modified xsi:type="dcterms:W3CDTF">2022-10-26T01:42:07Z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9E308A47BDF94A59A6157051EAF6FD20</vt:lpwstr>
  </property>
</Properties>
</file>