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96" r:id="rId3"/>
    <p:sldId id="975" r:id="rId4"/>
    <p:sldId id="976" r:id="rId5"/>
    <p:sldId id="297" r:id="rId6"/>
    <p:sldId id="300" r:id="rId7"/>
    <p:sldId id="980" r:id="rId8"/>
    <p:sldId id="981" r:id="rId9"/>
    <p:sldId id="968" r:id="rId10"/>
    <p:sldId id="969" r:id="rId11"/>
    <p:sldId id="971" r:id="rId12"/>
    <p:sldId id="455" r:id="rId13"/>
    <p:sldId id="982" r:id="rId14"/>
    <p:sldId id="453" r:id="rId15"/>
    <p:sldId id="964" r:id="rId16"/>
    <p:sldId id="96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600"/>
    <a:srgbClr val="3B79CE"/>
    <a:srgbClr val="0000FF"/>
    <a:srgbClr val="FF9900"/>
    <a:srgbClr val="759E00"/>
    <a:srgbClr val="3366FF"/>
    <a:srgbClr val="4B76FF"/>
    <a:srgbClr val="638600"/>
    <a:srgbClr val="7199C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 autoAdjust="0"/>
    <p:restoredTop sz="94608" autoAdjust="0"/>
  </p:normalViewPr>
  <p:slideViewPr>
    <p:cSldViewPr>
      <p:cViewPr varScale="1">
        <p:scale>
          <a:sx n="102" d="100"/>
          <a:sy n="102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D93-4389-43A1-B6A6-324EB326FA98}" type="datetime1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54E-EC9F-49A6-944B-D9C80DF90956}" type="datetime1">
              <a:rPr lang="zh-CN" altLang="en-US" smtClean="0"/>
              <a:t>2022/10/26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202F-9DF5-4300-9C6A-D78B92D8844A}" type="datetime1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17B5-36B9-4733-BD5E-65A0540D282D}" type="datetime1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07E1-D71C-41BA-A46F-7D59ABA25668}" type="datetime1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6889-027D-4052-8D72-88A2CBDA31F4}" type="datetime1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CEPC </a:t>
            </a:r>
            <a:r>
              <a:rPr lang="en-US" altLang="zh-CN" sz="4800" dirty="0" smtClean="0"/>
              <a:t>mechanical system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Minxian</a:t>
            </a:r>
            <a:r>
              <a:rPr lang="en-US" altLang="zh-CN" dirty="0" smtClean="0"/>
              <a:t> Li, </a:t>
            </a:r>
            <a:r>
              <a:rPr lang="en-US" altLang="zh-CN" dirty="0" err="1" smtClean="0"/>
              <a:t>Haijing</a:t>
            </a:r>
            <a:r>
              <a:rPr lang="en-US" altLang="zh-CN" dirty="0" smtClean="0"/>
              <a:t> Wang, </a:t>
            </a:r>
            <a:r>
              <a:rPr lang="en-US" altLang="zh-CN" dirty="0" err="1" smtClean="0"/>
              <a:t>Peng</a:t>
            </a:r>
            <a:r>
              <a:rPr lang="en-US" altLang="zh-CN" dirty="0" smtClean="0"/>
              <a:t> Zhang</a:t>
            </a:r>
            <a:endParaRPr lang="en-US" altLang="zh-CN" dirty="0"/>
          </a:p>
          <a:p>
            <a:r>
              <a:rPr lang="en-US" altLang="zh-CN" sz="2400" dirty="0"/>
              <a:t>The </a:t>
            </a:r>
            <a:r>
              <a:rPr lang="en-US" altLang="zh-CN" sz="2400" dirty="0" smtClean="0"/>
              <a:t>2022 international workshop </a:t>
            </a:r>
            <a:r>
              <a:rPr lang="en-US" altLang="zh-CN" sz="2400" dirty="0"/>
              <a:t>on CEPC</a:t>
            </a:r>
          </a:p>
          <a:p>
            <a:r>
              <a:rPr lang="en-US" altLang="zh-CN" sz="2400" dirty="0"/>
              <a:t>October</a:t>
            </a:r>
            <a:r>
              <a:rPr lang="en-US" altLang="zh-CN" sz="2400" dirty="0" smtClean="0"/>
              <a:t> 26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2022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F96A7-E29B-48A5-BB36-F33607D9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results</a:t>
            </a:r>
            <a:r>
              <a:rPr lang="en-US" altLang="zh-CN" dirty="0" smtClean="0"/>
              <a:t> </a:t>
            </a:r>
            <a:r>
              <a:rPr lang="en-US" altLang="zh-CN" dirty="0"/>
              <a:t>of block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08E281-93E2-421F-BB44-98E65DFEE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3592113" cy="19634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7F9E33-DFF3-4FA9-96C1-F6E72A9E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96752"/>
            <a:ext cx="2088232" cy="19972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44B0B1-6BB1-4E89-A00F-287B6EF8D8BE}"/>
              </a:ext>
            </a:extLst>
          </p:cNvPr>
          <p:cNvSpPr txBox="1"/>
          <p:nvPr/>
        </p:nvSpPr>
        <p:spPr>
          <a:xfrm>
            <a:off x="467544" y="3212976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183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℃ 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original version, i.e. ellipse vacuum pipe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） → 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147</a:t>
            </a:r>
            <a:r>
              <a:rPr lang="zh-CN" alt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27F02B-6756-4409-B1F3-F5BD30DC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529056"/>
            <a:ext cx="2808312" cy="2953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561EA0-26BB-4E91-BBFA-4EC0B9D43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3" y="3712970"/>
            <a:ext cx="4074718" cy="2599954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06D04672-3BDE-4F18-8CEC-3F14E6433A22}"/>
              </a:ext>
            </a:extLst>
          </p:cNvPr>
          <p:cNvSpPr txBox="1"/>
          <p:nvPr/>
        </p:nvSpPr>
        <p:spPr>
          <a:xfrm>
            <a:off x="225492" y="6330806"/>
            <a:ext cx="442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129.31MPa (original version)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→ 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89.7MPa</a:t>
            </a:r>
            <a:endParaRPr lang="zh-CN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85CBF6C6-E46F-41F7-8179-245339954C7D}"/>
              </a:ext>
            </a:extLst>
          </p:cNvPr>
          <p:cNvSpPr txBox="1"/>
          <p:nvPr/>
        </p:nvSpPr>
        <p:spPr>
          <a:xfrm>
            <a:off x="4796420" y="6093296"/>
            <a:ext cx="416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1.89mm (original version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)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→ 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1.53mm</a:t>
            </a:r>
            <a:endParaRPr lang="zh-CN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3630" y="6444044"/>
            <a:ext cx="183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i="1" dirty="0" smtClean="0">
                <a:solidFill>
                  <a:srgbClr val="E27600"/>
                </a:solidFill>
              </a:rPr>
              <a:t>From </a:t>
            </a:r>
            <a:r>
              <a:rPr lang="en-US" altLang="zh-CN" i="1" dirty="0" err="1" smtClean="0">
                <a:solidFill>
                  <a:srgbClr val="E27600"/>
                </a:solidFill>
              </a:rPr>
              <a:t>Peng</a:t>
            </a:r>
            <a:r>
              <a:rPr lang="en-US" altLang="zh-CN" i="1" dirty="0" smtClean="0">
                <a:solidFill>
                  <a:srgbClr val="E27600"/>
                </a:solidFill>
              </a:rPr>
              <a:t> Zhang</a:t>
            </a:r>
            <a:endParaRPr lang="zh-CN" altLang="en-US" i="1" dirty="0">
              <a:solidFill>
                <a:srgbClr val="E2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CB003-93E0-47EE-941A-0C9A889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46445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Simulation results </a:t>
            </a:r>
            <a:r>
              <a:rPr lang="en-US" altLang="zh-CN" dirty="0"/>
              <a:t>of vacuum </a:t>
            </a:r>
            <a:r>
              <a:rPr lang="en-US" altLang="zh-CN" dirty="0" smtClean="0"/>
              <a:t>chamber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0C89401-093A-4C0A-84BC-6E805A5EE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34"/>
          <a:stretch/>
        </p:blipFill>
        <p:spPr>
          <a:xfrm>
            <a:off x="5050887" y="1052736"/>
            <a:ext cx="3409545" cy="2911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67639F-A033-49FB-8A28-5098B889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4171581" cy="25517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B9F034A-6292-4992-8EF9-189EA5E52B53}"/>
              </a:ext>
            </a:extLst>
          </p:cNvPr>
          <p:cNvSpPr txBox="1"/>
          <p:nvPr/>
        </p:nvSpPr>
        <p:spPr>
          <a:xfrm>
            <a:off x="2148510" y="3645024"/>
            <a:ext cx="451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/>
              <a:t>  141</a:t>
            </a:r>
            <a:r>
              <a:rPr lang="zh-CN" altLang="en-US" dirty="0" smtClean="0"/>
              <a:t>℃ </a:t>
            </a:r>
            <a:r>
              <a:rPr lang="en-US" altLang="zh-CN" dirty="0" smtClean="0"/>
              <a:t>(original version</a:t>
            </a:r>
            <a:r>
              <a:rPr lang="en-US" altLang="zh-CN" dirty="0"/>
              <a:t>)</a:t>
            </a:r>
            <a:r>
              <a:rPr lang="zh-CN" altLang="en-US" dirty="0" smtClean="0"/>
              <a:t> </a:t>
            </a:r>
            <a:r>
              <a:rPr lang="zh-CN" altLang="en-US" dirty="0"/>
              <a:t>→  </a:t>
            </a:r>
            <a:r>
              <a:rPr lang="en-US" altLang="zh-CN" dirty="0">
                <a:solidFill>
                  <a:srgbClr val="FF0000"/>
                </a:solidFill>
              </a:rPr>
              <a:t>124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751599-C39E-4D6B-A5F8-52CE3A9C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313" y="4077072"/>
            <a:ext cx="3166103" cy="23589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23C3D0-B565-46AA-8491-19D762919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48" y="4077072"/>
            <a:ext cx="3937699" cy="2371882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5E5F25B-5E97-48E5-852D-87C1FA4E6668}"/>
              </a:ext>
            </a:extLst>
          </p:cNvPr>
          <p:cNvSpPr txBox="1"/>
          <p:nvPr/>
        </p:nvSpPr>
        <p:spPr>
          <a:xfrm>
            <a:off x="1656125" y="6381328"/>
            <a:ext cx="565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132MPa (original version)</a:t>
            </a:r>
            <a:r>
              <a:rPr lang="zh-CN" altLang="en-US" dirty="0" smtClean="0"/>
              <a:t> </a:t>
            </a:r>
            <a:r>
              <a:rPr lang="zh-CN" altLang="en-US" dirty="0"/>
              <a:t>→  </a:t>
            </a:r>
            <a:r>
              <a:rPr lang="en-US" altLang="zh-CN" dirty="0">
                <a:solidFill>
                  <a:srgbClr val="FF0000"/>
                </a:solidFill>
              </a:rPr>
              <a:t>110MPa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630" y="6444044"/>
            <a:ext cx="183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i="1" dirty="0" smtClean="0">
                <a:solidFill>
                  <a:srgbClr val="E27600"/>
                </a:solidFill>
              </a:rPr>
              <a:t>From </a:t>
            </a:r>
            <a:r>
              <a:rPr lang="en-US" altLang="zh-CN" i="1" dirty="0" err="1" smtClean="0">
                <a:solidFill>
                  <a:srgbClr val="E27600"/>
                </a:solidFill>
              </a:rPr>
              <a:t>Peng</a:t>
            </a:r>
            <a:r>
              <a:rPr lang="en-US" altLang="zh-CN" i="1" dirty="0" smtClean="0">
                <a:solidFill>
                  <a:srgbClr val="E27600"/>
                </a:solidFill>
              </a:rPr>
              <a:t> Zhang</a:t>
            </a:r>
            <a:endParaRPr lang="zh-CN" altLang="en-US" i="1" dirty="0">
              <a:solidFill>
                <a:srgbClr val="E2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3" y="142852"/>
            <a:ext cx="8434073" cy="72547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Supports for regular magnets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0614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000" dirty="0"/>
              <a:t>Over 80% of the length is covered by magnets of about 138 types.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11560" y="1556792"/>
          <a:ext cx="4680520" cy="1373617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9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A</a:t>
                      </a:r>
                      <a:r>
                        <a:rPr lang="en-US" altLang="zh-CN" sz="1800" dirty="0">
                          <a:effectLst/>
                        </a:rPr>
                        <a:t>djustment Ranges of</a:t>
                      </a:r>
                      <a:r>
                        <a:rPr lang="en-US" altLang="zh-CN" sz="1800" baseline="0" dirty="0">
                          <a:effectLst/>
                        </a:rPr>
                        <a:t> magnets</a:t>
                      </a:r>
                      <a:endParaRPr lang="zh-CN" alt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≥±20 mm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Δθx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≥±10 mrad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≥±30 mm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Δθy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≥±10 </a:t>
                      </a:r>
                      <a:r>
                        <a:rPr lang="en-US" sz="1800" dirty="0" err="1">
                          <a:effectLst/>
                        </a:rPr>
                        <a:t>mrad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≥±20 mm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Δθz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≥±10 </a:t>
                      </a:r>
                      <a:r>
                        <a:rPr lang="en-US" sz="1800" dirty="0" err="1">
                          <a:effectLst/>
                        </a:rPr>
                        <a:t>mrad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436097" y="1628800"/>
            <a:ext cx="3744416" cy="2664296"/>
            <a:chOff x="3131840" y="4725144"/>
            <a:chExt cx="2989232" cy="185951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40" y="4725144"/>
              <a:ext cx="2160000" cy="185951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405264" y="5209636"/>
              <a:ext cx="667201" cy="23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</a:rPr>
                <a:t>Booster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53871" y="5924019"/>
              <a:ext cx="667201" cy="23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</a:rPr>
                <a:t>Collider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flipV="1">
              <a:off x="4644008" y="5378913"/>
              <a:ext cx="845974" cy="210328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4644008" y="6093296"/>
              <a:ext cx="809970" cy="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080E209-17A5-4D1A-AA6B-70FCB15D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8" y="2976502"/>
            <a:ext cx="4680000" cy="19311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33571F-39E8-4B58-B707-248440DC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29" y="4781744"/>
            <a:ext cx="4320000" cy="19170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9C8DA6D-7D8E-4DE5-9E3F-0B6616CD1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7" y="4407295"/>
            <a:ext cx="3600000" cy="22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84D9C0A-282A-47C0-B094-D562BB2C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D05478-A95F-4433-871A-3BDE3E07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E8AA674-97E6-418D-8EC9-D19B4D5F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Supports for regular magnets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BCB2D6-CAE2-46E3-B40A-EB0791198C2B}"/>
              </a:ext>
            </a:extLst>
          </p:cNvPr>
          <p:cNvSpPr txBox="1"/>
          <p:nvPr/>
        </p:nvSpPr>
        <p:spPr>
          <a:xfrm>
            <a:off x="755576" y="3609061"/>
            <a:ext cx="39604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Transportation and coarse location of magnets in Collider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7F157C-743D-4D01-BA9C-90D5E60F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140968"/>
            <a:ext cx="3600000" cy="33182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A5F739-65B5-491C-BDB8-C6A675A13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22" y="4221088"/>
            <a:ext cx="4320000" cy="23680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0CE2D7E-85D7-4988-A2CD-A591D3F0E6C5}"/>
              </a:ext>
            </a:extLst>
          </p:cNvPr>
          <p:cNvSpPr txBox="1"/>
          <p:nvPr/>
        </p:nvSpPr>
        <p:spPr>
          <a:xfrm>
            <a:off x="5042322" y="2756932"/>
            <a:ext cx="39604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Transportation and coarse location of magnets in Booster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AE4A4C-7F85-49D6-8AC0-29ADA24FF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43"/>
          <a:stretch/>
        </p:blipFill>
        <p:spPr>
          <a:xfrm>
            <a:off x="552580" y="964961"/>
            <a:ext cx="4320000" cy="26192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4AFAA72-22CA-42E6-8404-0EF1AD125ED6}"/>
              </a:ext>
            </a:extLst>
          </p:cNvPr>
          <p:cNvSpPr txBox="1"/>
          <p:nvPr/>
        </p:nvSpPr>
        <p:spPr>
          <a:xfrm>
            <a:off x="4909792" y="1243747"/>
            <a:ext cx="27585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Flexible load support for “long” devices and “short” devices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B17EC2-F274-4F1A-BBEA-597CF7958A3C}"/>
              </a:ext>
            </a:extLst>
          </p:cNvPr>
          <p:cNvSpPr/>
          <p:nvPr/>
        </p:nvSpPr>
        <p:spPr>
          <a:xfrm>
            <a:off x="987363" y="6519446"/>
            <a:ext cx="7833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rgbClr val="00B050"/>
              </a:buClr>
              <a:buSzPct val="75000"/>
            </a:pPr>
            <a:r>
              <a:rPr lang="en-US" altLang="zh-CN" sz="1400" b="0" i="1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* Cooperate with Beijing North Vehicle Group Corporation.</a:t>
            </a:r>
          </a:p>
        </p:txBody>
      </p:sp>
    </p:spTree>
    <p:extLst>
      <p:ext uri="{BB962C8B-B14F-4D97-AF65-F5344CB8AC3E}">
        <p14:creationId xmlns:p14="http://schemas.microsoft.com/office/powerpoint/2010/main" val="15430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DC3C806-0508-4DEB-91F3-2AA285B0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2" y="2852936"/>
            <a:ext cx="7712676" cy="1547119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3E96C76-1E9A-451B-B493-248322EB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3" y="142852"/>
            <a:ext cx="8434073" cy="72547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Supports for regular magnets</a:t>
            </a:r>
            <a:endParaRPr lang="zh-CN" altLang="en-US" sz="28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4CF9813-AA07-4F25-BCF4-47922A9C7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1" y="1890439"/>
            <a:ext cx="7598571" cy="1195859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6E565D6-698C-43BE-8FE6-35A44F62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221088"/>
            <a:ext cx="8352928" cy="22983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magnet girders will be renewed too.</a:t>
            </a:r>
          </a:p>
          <a:p>
            <a:pPr lvl="1"/>
            <a:r>
              <a:rPr lang="en-US" altLang="zh-CN" sz="1800" dirty="0"/>
              <a:t>Simple &amp; flexible structure.</a:t>
            </a:r>
          </a:p>
          <a:p>
            <a:pPr lvl="1"/>
            <a:r>
              <a:rPr lang="en-US" altLang="zh-CN" sz="1800" dirty="0"/>
              <a:t>Small deformation &amp; good stability</a:t>
            </a:r>
          </a:p>
          <a:p>
            <a:pPr lvl="1"/>
            <a:r>
              <a:rPr lang="en-US" altLang="zh-CN" sz="1800" dirty="0"/>
              <a:t>Low cost</a:t>
            </a:r>
          </a:p>
          <a:p>
            <a:pPr lvl="1"/>
            <a:r>
              <a:rPr lang="en-US" altLang="zh-CN" sz="1800" dirty="0"/>
              <a:t>Detailed structure for typical supports are under design.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467544" y="1106149"/>
            <a:ext cx="8229600" cy="30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According to the lattice design, the </a:t>
            </a:r>
            <a:r>
              <a:rPr lang="en-US" altLang="zh-CN" sz="2000" dirty="0" smtClean="0"/>
              <a:t>layout </a:t>
            </a:r>
            <a:r>
              <a:rPr lang="en-US" altLang="zh-CN" sz="2000" dirty="0"/>
              <a:t>of one cell </a:t>
            </a:r>
            <a:r>
              <a:rPr lang="en-US" altLang="zh-CN" sz="2000" dirty="0" smtClean="0"/>
              <a:t>of collider and booster has </a:t>
            </a:r>
            <a:r>
              <a:rPr lang="en-US" altLang="zh-CN" sz="2000" dirty="0"/>
              <a:t>been </a:t>
            </a:r>
            <a:r>
              <a:rPr lang="en-US" altLang="zh-CN" sz="2000" dirty="0" smtClean="0"/>
              <a:t>updated.</a:t>
            </a:r>
            <a:endParaRPr lang="en-US" altLang="zh-CN" sz="20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81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BB84F1C-C842-4D62-835B-1A35DE0A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CN" dirty="0"/>
              <a:t>We have </a:t>
            </a:r>
            <a:r>
              <a:rPr lang="en-US" altLang="zh-CN" dirty="0" smtClean="0"/>
              <a:t>updated </a:t>
            </a:r>
            <a:r>
              <a:rPr lang="en-US" altLang="zh-CN" dirty="0"/>
              <a:t>the cryostat </a:t>
            </a:r>
            <a:r>
              <a:rPr lang="en-US" altLang="zh-CN" dirty="0" smtClean="0"/>
              <a:t>and MDI </a:t>
            </a:r>
            <a:r>
              <a:rPr lang="en-US" altLang="zh-CN" dirty="0"/>
              <a:t>layout. 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The </a:t>
            </a:r>
            <a:r>
              <a:rPr lang="en-US" altLang="zh-CN" dirty="0"/>
              <a:t>SC magnet supports inside the cryostat are under design and optimization. </a:t>
            </a:r>
            <a:r>
              <a:rPr lang="en-US" altLang="zh-CN" dirty="0" smtClean="0"/>
              <a:t>Integral </a:t>
            </a:r>
            <a:r>
              <a:rPr lang="en-US" altLang="zh-CN" dirty="0"/>
              <a:t>FEA with thermal contraction will be studied next step.</a:t>
            </a:r>
          </a:p>
          <a:p>
            <a:pPr algn="just"/>
            <a:r>
              <a:rPr lang="en-US" altLang="zh-CN" dirty="0"/>
              <a:t>The structure of the collimator was optimized according to the modification of the vacuum </a:t>
            </a:r>
            <a:r>
              <a:rPr lang="en-US" altLang="zh-CN" dirty="0" smtClean="0"/>
              <a:t>chamber, </a:t>
            </a:r>
            <a:r>
              <a:rPr lang="en-US" altLang="zh-CN" dirty="0"/>
              <a:t>and the temperature, stress and deformation were simulated.</a:t>
            </a:r>
          </a:p>
          <a:p>
            <a:pPr algn="just"/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layout of one cell of collider and booster has been </a:t>
            </a:r>
            <a:r>
              <a:rPr lang="en-US" altLang="zh-CN" dirty="0" smtClean="0"/>
              <a:t>updated. Preliminary </a:t>
            </a:r>
            <a:r>
              <a:rPr lang="en-US" altLang="zh-CN" dirty="0"/>
              <a:t>design for typical regular magnet supports are undergoing, more detailed work will be done.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61E7BDE-D425-42DD-92B0-46C5C8FB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59F0DC3-583A-4344-BA15-E5B8C566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16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552E51C-C857-4742-9E54-2225BAD88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5400" dirty="0"/>
          </a:p>
          <a:p>
            <a:pPr marL="0" indent="0">
              <a:buNone/>
            </a:pPr>
            <a:r>
              <a:rPr lang="en-US" altLang="zh-CN" sz="5400"/>
              <a:t>Thanks </a:t>
            </a:r>
            <a:r>
              <a:rPr lang="en-US" altLang="zh-CN" sz="5400" dirty="0"/>
              <a:t>for your attention!</a:t>
            </a:r>
            <a:endParaRPr lang="zh-CN" altLang="en-US" sz="5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3196D5-4B5F-4AB6-B750-929D99E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482EB43-8267-470E-BA6F-B37A05FF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1412776"/>
            <a:ext cx="822960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Progress on MDI mechanics</a:t>
            </a:r>
          </a:p>
          <a:p>
            <a:r>
              <a:rPr lang="en-US" altLang="zh-CN" dirty="0" smtClean="0"/>
              <a:t>Progress </a:t>
            </a:r>
            <a:r>
              <a:rPr lang="en-US" altLang="zh-CN" dirty="0"/>
              <a:t>on </a:t>
            </a:r>
            <a:r>
              <a:rPr lang="en-US" altLang="zh-CN" dirty="0" smtClean="0"/>
              <a:t>collimators</a:t>
            </a:r>
            <a:endParaRPr lang="en-US" altLang="zh-CN" dirty="0"/>
          </a:p>
          <a:p>
            <a:r>
              <a:rPr lang="en-US" altLang="zh-CN" dirty="0" smtClean="0"/>
              <a:t>Supports </a:t>
            </a:r>
            <a:r>
              <a:rPr lang="en-US" altLang="zh-CN" dirty="0"/>
              <a:t>for regular magnets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6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E1F509-D725-436F-B636-FDB53116A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9"/>
          <a:stretch/>
        </p:blipFill>
        <p:spPr>
          <a:xfrm>
            <a:off x="6084168" y="1052736"/>
            <a:ext cx="2880000" cy="21156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8774137-1BE3-4F7B-BBE4-72742019D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b="27843"/>
          <a:stretch/>
        </p:blipFill>
        <p:spPr>
          <a:xfrm>
            <a:off x="0" y="2664371"/>
            <a:ext cx="9144000" cy="408232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6A2292-6B49-4D58-86AE-F3F0816F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C9CD3D9-8DB2-45C4-AB8C-94B90BA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MDI layouts</a:t>
            </a:r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FD2CD72E-A3CD-418A-B956-9DA95B67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5410944" cy="143791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devices at MDI are integrated together.</a:t>
            </a:r>
          </a:p>
          <a:p>
            <a:pPr lvl="1"/>
            <a:r>
              <a:rPr lang="en-US" sz="1800" dirty="0"/>
              <a:t>Detective angle: acos0.99</a:t>
            </a:r>
          </a:p>
          <a:p>
            <a:pPr lvl="1"/>
            <a:r>
              <a:rPr lang="en-US" sz="1800" dirty="0"/>
              <a:t>IP chamber:-700mm~700mm</a:t>
            </a:r>
          </a:p>
          <a:p>
            <a:pPr lvl="1"/>
            <a:r>
              <a:rPr lang="en-US" altLang="zh-CN" sz="1800" dirty="0"/>
              <a:t>Detector York length: 9620mm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31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ACB5AE-EDC7-48D0-9CC2-AF6D017A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9" y="1041475"/>
            <a:ext cx="7200000" cy="3683368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CBB553-3807-4486-8A72-2EDBE5E2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6" y="6338496"/>
            <a:ext cx="8229600" cy="37665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All the devices are within the detective angle, acos0.99.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4400FB-C75F-45D2-91BE-F37C0AC6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FF466FC-7671-4911-94FC-561F58F4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 l</a:t>
            </a:r>
            <a:r>
              <a:rPr lang="en-US" altLang="zh-CN" dirty="0" smtClean="0"/>
              <a:t>ayouts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B34E5A-50B7-4B87-A76D-D4286167CCF1}"/>
              </a:ext>
            </a:extLst>
          </p:cNvPr>
          <p:cNvSpPr txBox="1"/>
          <p:nvPr/>
        </p:nvSpPr>
        <p:spPr>
          <a:xfrm>
            <a:off x="147014" y="5140864"/>
            <a:ext cx="504056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IP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1EE8493-B426-442A-AA5B-C13FE0E03154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99042" y="2492896"/>
            <a:ext cx="1072132" cy="2647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1653051-B62D-400D-B5BA-B45B57359901}"/>
              </a:ext>
            </a:extLst>
          </p:cNvPr>
          <p:cNvSpPr txBox="1"/>
          <p:nvPr/>
        </p:nvSpPr>
        <p:spPr>
          <a:xfrm>
            <a:off x="735546" y="5132169"/>
            <a:ext cx="1569854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Be-Al chamber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-700~700mm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DB7F0B8-4C3F-4DCF-9B47-B5C0A975A17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520473" y="2492896"/>
            <a:ext cx="472431" cy="2639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757AA82-BD64-4915-B730-CD70202F23DA}"/>
              </a:ext>
            </a:extLst>
          </p:cNvPr>
          <p:cNvSpPr txBox="1"/>
          <p:nvPr/>
        </p:nvSpPr>
        <p:spPr>
          <a:xfrm>
            <a:off x="2339752" y="5150023"/>
            <a:ext cx="1457489" cy="11695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Remote Vacuum Connector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700~783mm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F1F4D69-6C8F-4EA1-9A7B-C3C18B58F466}"/>
              </a:ext>
            </a:extLst>
          </p:cNvPr>
          <p:cNvCxnSpPr>
            <a:cxnSpLocks/>
          </p:cNvCxnSpPr>
          <p:nvPr/>
        </p:nvCxnSpPr>
        <p:spPr>
          <a:xfrm>
            <a:off x="2930688" y="2564904"/>
            <a:ext cx="166686" cy="2585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846A654-5A73-4606-925D-5B70F2269BE0}"/>
              </a:ext>
            </a:extLst>
          </p:cNvPr>
          <p:cNvSpPr txBox="1"/>
          <p:nvPr/>
        </p:nvSpPr>
        <p:spPr>
          <a:xfrm>
            <a:off x="5331074" y="5150023"/>
            <a:ext cx="1500874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IP BPMs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855~950mm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166CAAA-098F-4CAF-94BA-1A6FDBA010C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235182" y="2492896"/>
            <a:ext cx="2846329" cy="2657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80B4DB3-C1B5-48B6-921D-96AB424B4280}"/>
              </a:ext>
            </a:extLst>
          </p:cNvPr>
          <p:cNvSpPr txBox="1"/>
          <p:nvPr/>
        </p:nvSpPr>
        <p:spPr>
          <a:xfrm>
            <a:off x="3834592" y="5150023"/>
            <a:ext cx="1457488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Y chamber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783~855mm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0C7D129-9D60-431E-BC85-460747E99841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068496" y="2492897"/>
            <a:ext cx="1494840" cy="2657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F6B946F-451A-4C0A-896E-B7FCC6A819D6}"/>
              </a:ext>
            </a:extLst>
          </p:cNvPr>
          <p:cNvSpPr txBox="1"/>
          <p:nvPr/>
        </p:nvSpPr>
        <p:spPr>
          <a:xfrm>
            <a:off x="6788563" y="5150023"/>
            <a:ext cx="1539868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Lumical</a:t>
            </a:r>
            <a:r>
              <a:rPr lang="en-US" altLang="zh-CN" dirty="0"/>
              <a:t> body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940-1100mm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6E51EFB-5292-45F7-B21C-650CB4A60580}"/>
              </a:ext>
            </a:extLst>
          </p:cNvPr>
          <p:cNvSpPr txBox="1"/>
          <p:nvPr/>
        </p:nvSpPr>
        <p:spPr>
          <a:xfrm>
            <a:off x="7508327" y="5802352"/>
            <a:ext cx="1635673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 smtClean="0"/>
              <a:t>Q1a Q1b</a:t>
            </a:r>
            <a:endParaRPr lang="en-US" altLang="zh-CN" dirty="0"/>
          </a:p>
          <a:p>
            <a:r>
              <a:rPr lang="en-US" altLang="zh-CN" sz="1600" dirty="0">
                <a:solidFill>
                  <a:srgbClr val="0000FF"/>
                </a:solidFill>
              </a:rPr>
              <a:t>Z: </a:t>
            </a:r>
            <a:r>
              <a:rPr lang="en-US" altLang="zh-CN" sz="1600" dirty="0" smtClean="0">
                <a:solidFill>
                  <a:srgbClr val="0000FF"/>
                </a:solidFill>
              </a:rPr>
              <a:t>1855~4440mm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86A512D-5270-4397-A8D2-7B88936D07F4}"/>
              </a:ext>
            </a:extLst>
          </p:cNvPr>
          <p:cNvCxnSpPr>
            <a:cxnSpLocks/>
          </p:cNvCxnSpPr>
          <p:nvPr/>
        </p:nvCxnSpPr>
        <p:spPr>
          <a:xfrm>
            <a:off x="6749569" y="2564904"/>
            <a:ext cx="1746712" cy="3240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EB568E8-D477-4E7F-876A-C605EE614C4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430505" y="2564904"/>
            <a:ext cx="4127992" cy="2585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79954B-1CB9-4CA9-8A66-D9431D7D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6360"/>
            <a:ext cx="8467441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The superconducting </a:t>
            </a:r>
            <a:r>
              <a:rPr lang="en-US" altLang="zh-CN" sz="2000" dirty="0" smtClean="0"/>
              <a:t>quadruples for TDR are </a:t>
            </a:r>
            <a:r>
              <a:rPr lang="en-US" altLang="zh-CN" sz="2000" dirty="0" smtClean="0"/>
              <a:t>longer, and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structure of cryostat </a:t>
            </a:r>
            <a:r>
              <a:rPr lang="en-US" altLang="zh-CN" sz="2000" dirty="0"/>
              <a:t>and SCQ has been </a:t>
            </a:r>
            <a:r>
              <a:rPr lang="en-US" altLang="zh-CN" sz="2000" dirty="0" smtClean="0"/>
              <a:t>updated.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038CA9-D51A-4B1B-8CAD-31D3C9D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6B3F5AA-E3FB-4305-B495-6E6D888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17B8B55-2D04-4F45-8C3E-4D7D078CC47F}"/>
              </a:ext>
            </a:extLst>
          </p:cNvPr>
          <p:cNvSpPr txBox="1">
            <a:spLocks/>
          </p:cNvSpPr>
          <p:nvPr/>
        </p:nvSpPr>
        <p:spPr>
          <a:xfrm>
            <a:off x="5391057" y="1797170"/>
            <a:ext cx="3533584" cy="1781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cryostat is </a:t>
            </a:r>
            <a:r>
              <a:rPr lang="en-US" altLang="zh-CN" sz="2000"/>
              <a:t>about </a:t>
            </a:r>
            <a:r>
              <a:rPr lang="en-US" altLang="zh-CN" sz="2000" smtClean="0"/>
              <a:t>5.6m </a:t>
            </a:r>
            <a:r>
              <a:rPr lang="en-US" altLang="zh-CN" sz="2000" dirty="0"/>
              <a:t>long. The cantilever length is </a:t>
            </a:r>
            <a:r>
              <a:rPr lang="en-US" altLang="zh-CN" sz="2000" dirty="0">
                <a:solidFill>
                  <a:srgbClr val="FF0000"/>
                </a:solidFill>
              </a:rPr>
              <a:t>5283mm.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000" dirty="0" smtClean="0"/>
              <a:t>SC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quadruples become 3 parts:Q1a,Q1b,Q2. </a:t>
            </a:r>
            <a:endParaRPr lang="en-US" altLang="zh-CN" sz="20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77C3C5-35C0-4CDA-B3A4-1853707722A0}"/>
              </a:ext>
            </a:extLst>
          </p:cNvPr>
          <p:cNvGrpSpPr/>
          <p:nvPr/>
        </p:nvGrpSpPr>
        <p:grpSpPr>
          <a:xfrm>
            <a:off x="467545" y="4103148"/>
            <a:ext cx="8174038" cy="2625520"/>
            <a:chOff x="439022" y="2155257"/>
            <a:chExt cx="8174038" cy="293670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AE8AD3-E6F6-4B77-9C69-CFAEA6917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22" y="2155257"/>
              <a:ext cx="8174038" cy="251101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33D8401-4418-4221-9A47-43C141DEE5C9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vessel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F0812E3-8B3B-435D-B6CD-C1665C954945}"/>
                </a:ext>
              </a:extLst>
            </p:cNvPr>
            <p:cNvSpPr txBox="1"/>
            <p:nvPr/>
          </p:nvSpPr>
          <p:spPr>
            <a:xfrm>
              <a:off x="3996715" y="2286507"/>
              <a:ext cx="936104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Helium vessel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05F9DBE-F63E-44EF-B0CC-E000F706F79E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Support rods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7AA920E-1899-46EB-87DD-A6FA2D518C03}"/>
                </a:ext>
              </a:extLst>
            </p:cNvPr>
            <p:cNvSpPr txBox="1"/>
            <p:nvPr/>
          </p:nvSpPr>
          <p:spPr>
            <a:xfrm>
              <a:off x="2095205" y="2787735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Q1a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F78A988-7D11-48F2-81B4-DE9A3A5AD913}"/>
                </a:ext>
              </a:extLst>
            </p:cNvPr>
            <p:cNvSpPr txBox="1"/>
            <p:nvPr/>
          </p:nvSpPr>
          <p:spPr>
            <a:xfrm>
              <a:off x="5567548" y="2288498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Q2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07559D4-C0AC-47D8-87DD-A9F552346FE3}"/>
                </a:ext>
              </a:extLst>
            </p:cNvPr>
            <p:cNvSpPr txBox="1"/>
            <p:nvPr/>
          </p:nvSpPr>
          <p:spPr>
            <a:xfrm>
              <a:off x="1519141" y="4704774"/>
              <a:ext cx="1440160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Anti-solenoid</a:t>
              </a:r>
              <a:endParaRPr lang="zh-CN" altLang="en-US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BD66F56-49CE-4E5D-945A-9C6AB4D08840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151620" y="3139227"/>
              <a:ext cx="136071" cy="760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0C61162-0CF9-42BE-8C3B-3810676A311C}"/>
                </a:ext>
              </a:extLst>
            </p:cNvPr>
            <p:cNvCxnSpPr/>
            <p:nvPr/>
          </p:nvCxnSpPr>
          <p:spPr>
            <a:xfrm>
              <a:off x="2405675" y="3196054"/>
              <a:ext cx="0" cy="740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AADF193-DE5A-4EAD-9B5E-13A7C5074DC1}"/>
                </a:ext>
              </a:extLst>
            </p:cNvPr>
            <p:cNvCxnSpPr/>
            <p:nvPr/>
          </p:nvCxnSpPr>
          <p:spPr>
            <a:xfrm>
              <a:off x="5878019" y="2706931"/>
              <a:ext cx="177626" cy="4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6B3F974-B8EC-45B0-AD22-CC7CF7A2F077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4111429" y="2932838"/>
              <a:ext cx="353338" cy="586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D965EF8-CF0A-4E9E-BC31-B9B0BEBB97F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464767" y="2932838"/>
              <a:ext cx="726782" cy="263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9121F4C-0A81-49EB-8C9A-F96821D9A733}"/>
                </a:ext>
              </a:extLst>
            </p:cNvPr>
            <p:cNvCxnSpPr/>
            <p:nvPr/>
          </p:nvCxnSpPr>
          <p:spPr>
            <a:xfrm flipH="1" flipV="1">
              <a:off x="1519141" y="4423417"/>
              <a:ext cx="720080" cy="26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27133AA-526F-4B74-8D41-9E09FC6F147D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239221" y="4060433"/>
              <a:ext cx="1224136" cy="644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3EB61AE-6786-4679-B492-D506DD666E3E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239221" y="3818806"/>
              <a:ext cx="3024336" cy="885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B392F01-AC48-4B94-AA81-18E6F98D30F3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103317" y="4334810"/>
              <a:ext cx="1891075" cy="387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846FC81-14AE-499A-8D7D-BDCF15C8BDCA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4994392" y="3818806"/>
              <a:ext cx="1925349" cy="90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13">
            <a:extLst>
              <a:ext uri="{FF2B5EF4-FFF2-40B4-BE49-F238E27FC236}">
                <a16:creationId xmlns:a16="http://schemas.microsoft.com/office/drawing/2014/main" id="{37AA920E-1899-46EB-87DD-A6FA2D518C03}"/>
              </a:ext>
            </a:extLst>
          </p:cNvPr>
          <p:cNvSpPr txBox="1"/>
          <p:nvPr/>
        </p:nvSpPr>
        <p:spPr>
          <a:xfrm>
            <a:off x="3059832" y="4437112"/>
            <a:ext cx="620941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Q1b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0C61162-0CF9-42BE-8C3B-3810676A311C}"/>
              </a:ext>
            </a:extLst>
          </p:cNvPr>
          <p:cNvCxnSpPr/>
          <p:nvPr/>
        </p:nvCxnSpPr>
        <p:spPr>
          <a:xfrm>
            <a:off x="3370302" y="4802164"/>
            <a:ext cx="121578" cy="57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F33A7F52-0AF4-452F-9BDF-F1A1AA92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7" y="1673739"/>
            <a:ext cx="5181560" cy="2580845"/>
          </a:xfrm>
          <a:prstGeom prst="rect">
            <a:avLst/>
          </a:prstGeom>
        </p:spPr>
      </p:pic>
      <p:sp>
        <p:nvSpPr>
          <p:cNvPr id="27" name="文本框 14">
            <a:extLst>
              <a:ext uri="{FF2B5EF4-FFF2-40B4-BE49-F238E27FC236}">
                <a16:creationId xmlns:a16="http://schemas.microsoft.com/office/drawing/2014/main" id="{0F78A988-7D11-48F2-81B4-DE9A3A5AD913}"/>
              </a:ext>
            </a:extLst>
          </p:cNvPr>
          <p:cNvSpPr txBox="1"/>
          <p:nvPr/>
        </p:nvSpPr>
        <p:spPr>
          <a:xfrm>
            <a:off x="6516217" y="3732828"/>
            <a:ext cx="1008111" cy="6463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Thermal shield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ADF193-DE5A-4EAD-9B5E-13A7C5074DC1}"/>
              </a:ext>
            </a:extLst>
          </p:cNvPr>
          <p:cNvCxnSpPr/>
          <p:nvPr/>
        </p:nvCxnSpPr>
        <p:spPr>
          <a:xfrm>
            <a:off x="6997834" y="4379159"/>
            <a:ext cx="160015" cy="28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4830688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Magnets to helium vessels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 smtClean="0">
                <a:solidFill>
                  <a:srgbClr val="FF0000"/>
                </a:solidFill>
              </a:rPr>
              <a:t>Skeleton with outer ring support </a:t>
            </a:r>
            <a:r>
              <a:rPr lang="en-US" altLang="zh-CN" sz="1800" dirty="0" smtClean="0"/>
              <a:t>can </a:t>
            </a:r>
            <a:r>
              <a:rPr lang="en-US" altLang="zh-CN" sz="1800" dirty="0"/>
              <a:t>minimize </a:t>
            </a:r>
            <a:r>
              <a:rPr lang="en-US" altLang="zh-CN" sz="1800" dirty="0" smtClean="0"/>
              <a:t>weight and reducing deformation.</a:t>
            </a:r>
            <a:endParaRPr lang="en-US" altLang="zh-CN" sz="1800" dirty="0"/>
          </a:p>
          <a:p>
            <a:pPr>
              <a:spcBef>
                <a:spcPts val="0"/>
              </a:spcBef>
            </a:pPr>
            <a:r>
              <a:rPr lang="en-US" altLang="zh-CN" sz="2000" dirty="0"/>
              <a:t>Helium vessel to vacuum vessel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Support </a:t>
            </a:r>
            <a:r>
              <a:rPr lang="en-US" altLang="zh-CN" sz="1800" dirty="0" smtClean="0"/>
              <a:t>blocks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60mm x 20mm</a:t>
            </a:r>
            <a:r>
              <a:rPr lang="en-US" altLang="zh-CN" sz="1800" dirty="0"/>
              <a:t>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Aim: minimize the SC magnets </a:t>
            </a:r>
            <a:r>
              <a:rPr lang="en-US" altLang="zh-CN" sz="2000" dirty="0">
                <a:solidFill>
                  <a:srgbClr val="FF0000"/>
                </a:solidFill>
              </a:rPr>
              <a:t>deformation</a:t>
            </a:r>
            <a:r>
              <a:rPr lang="en-US" altLang="zh-CN" sz="2000" dirty="0"/>
              <a:t>, enhance </a:t>
            </a:r>
            <a:r>
              <a:rPr lang="en-US" altLang="zh-CN" sz="2000" dirty="0">
                <a:solidFill>
                  <a:srgbClr val="FF0000"/>
                </a:solidFill>
              </a:rPr>
              <a:t>stability</a:t>
            </a:r>
            <a:r>
              <a:rPr lang="en-US" altLang="zh-CN" sz="2000" dirty="0"/>
              <a:t>.</a:t>
            </a:r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470E58-8499-4659-AD6D-B322365A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5273010-26BB-4445-BE54-BA2E920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6685F-3468-4D23-BDA6-EA11E62E4B54}"/>
              </a:ext>
            </a:extLst>
          </p:cNvPr>
          <p:cNvSpPr txBox="1"/>
          <p:nvPr/>
        </p:nvSpPr>
        <p:spPr>
          <a:xfrm>
            <a:off x="5508104" y="34197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skeleton support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797182-416A-40FD-97FB-60E7513EA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0870" r="6678" b="19610"/>
          <a:stretch/>
        </p:blipFill>
        <p:spPr>
          <a:xfrm>
            <a:off x="134494" y="4293096"/>
            <a:ext cx="4412207" cy="19609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8394018-FF42-493F-AA64-73F3389374F3}"/>
              </a:ext>
            </a:extLst>
          </p:cNvPr>
          <p:cNvSpPr txBox="1"/>
          <p:nvPr/>
        </p:nvSpPr>
        <p:spPr>
          <a:xfrm>
            <a:off x="1619672" y="6254078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support </a:t>
            </a:r>
            <a:r>
              <a:rPr lang="en-US" altLang="zh-CN" dirty="0" smtClean="0"/>
              <a:t>blocks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9705068-F5DE-4AFF-A0A7-5F048A123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03505"/>
              </p:ext>
            </p:extLst>
          </p:nvPr>
        </p:nvGraphicFramePr>
        <p:xfrm>
          <a:off x="4644008" y="4005064"/>
          <a:ext cx="38884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73042420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018420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Models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materials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3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Q1a/Q1b/Q2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Nb</a:t>
                      </a:r>
                      <a:r>
                        <a:rPr lang="en-US" altLang="zh-CN" sz="1600" dirty="0" smtClean="0"/>
                        <a:t>-Ti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alloy</a:t>
                      </a:r>
                      <a:r>
                        <a:rPr lang="en-US" altLang="zh-CN" sz="1600" baseline="0" dirty="0" smtClean="0"/>
                        <a:t>+ SS + </a:t>
                      </a:r>
                      <a:r>
                        <a:rPr lang="en-US" altLang="zh-CN" sz="1600" dirty="0" err="1" smtClean="0"/>
                        <a:t>FeCoV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6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Anti-solenoid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SS + Cu + AL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62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Vessels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2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Magnet supports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3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Vacuum chamber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SS</a:t>
                      </a:r>
                      <a:endParaRPr lang="zh-CN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b="25277"/>
          <a:stretch/>
        </p:blipFill>
        <p:spPr>
          <a:xfrm>
            <a:off x="5027144" y="1268760"/>
            <a:ext cx="4001942" cy="20710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b="25277"/>
          <a:stretch/>
        </p:blipFill>
        <p:spPr>
          <a:xfrm>
            <a:off x="5027144" y="1268760"/>
            <a:ext cx="4001940" cy="2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D6C2FD7-8F76-4B02-BD07-CA7D040DCF7C}"/>
              </a:ext>
            </a:extLst>
          </p:cNvPr>
          <p:cNvGrpSpPr/>
          <p:nvPr/>
        </p:nvGrpSpPr>
        <p:grpSpPr>
          <a:xfrm>
            <a:off x="252000" y="3573016"/>
            <a:ext cx="4320000" cy="1321412"/>
            <a:chOff x="4475488" y="3089501"/>
            <a:chExt cx="4320000" cy="132141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EE163C8-91B0-4107-B249-093BBF67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5488" y="3089501"/>
              <a:ext cx="4320000" cy="1321412"/>
            </a:xfrm>
            <a:prstGeom prst="rect">
              <a:avLst/>
            </a:prstGeom>
          </p:spPr>
        </p:pic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5469712B-2372-45C3-BB95-07607639D6EB}"/>
                </a:ext>
              </a:extLst>
            </p:cNvPr>
            <p:cNvCxnSpPr/>
            <p:nvPr/>
          </p:nvCxnSpPr>
          <p:spPr>
            <a:xfrm>
              <a:off x="6444208" y="3645024"/>
              <a:ext cx="0" cy="5040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AD3CB8D-F587-4300-ABF0-23E34CBB72B4}"/>
                </a:ext>
              </a:extLst>
            </p:cNvPr>
            <p:cNvCxnSpPr/>
            <p:nvPr/>
          </p:nvCxnSpPr>
          <p:spPr>
            <a:xfrm>
              <a:off x="5148064" y="3750207"/>
              <a:ext cx="3600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61C997F-A96E-4E1B-8BAC-1C1C6C501DE8}"/>
                </a:ext>
              </a:extLst>
            </p:cNvPr>
            <p:cNvCxnSpPr/>
            <p:nvPr/>
          </p:nvCxnSpPr>
          <p:spPr>
            <a:xfrm>
              <a:off x="6012160" y="3717032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7DBFED3-605F-4CE3-87B7-49D0DAAE6EA9}"/>
                </a:ext>
              </a:extLst>
            </p:cNvPr>
            <p:cNvCxnSpPr/>
            <p:nvPr/>
          </p:nvCxnSpPr>
          <p:spPr>
            <a:xfrm>
              <a:off x="6948264" y="3645024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2DAAA1-5015-4BA7-8FC1-12701F751B39}"/>
                </a:ext>
              </a:extLst>
            </p:cNvPr>
            <p:cNvSpPr txBox="1"/>
            <p:nvPr/>
          </p:nvSpPr>
          <p:spPr>
            <a:xfrm>
              <a:off x="6553200" y="4005064"/>
              <a:ext cx="395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8509E2D-1D60-4502-A53E-F2A7FD60D607}"/>
                </a:ext>
              </a:extLst>
            </p:cNvPr>
            <p:cNvSpPr txBox="1"/>
            <p:nvPr/>
          </p:nvSpPr>
          <p:spPr>
            <a:xfrm>
              <a:off x="5076056" y="3837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Fz1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70DC81C-E0AF-437F-AFD1-C4EE4CDA0252}"/>
                </a:ext>
              </a:extLst>
            </p:cNvPr>
            <p:cNvSpPr txBox="1"/>
            <p:nvPr/>
          </p:nvSpPr>
          <p:spPr>
            <a:xfrm>
              <a:off x="5884498" y="378904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Fz2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7235D23-4F66-4F57-AD14-5389B27B7E8F}"/>
                </a:ext>
              </a:extLst>
            </p:cNvPr>
            <p:cNvSpPr txBox="1"/>
            <p:nvPr/>
          </p:nvSpPr>
          <p:spPr>
            <a:xfrm>
              <a:off x="6972768" y="374568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Fz3</a:t>
              </a:r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EA7C3A3-AAAF-4BDF-858B-1080C155B74F}"/>
              </a:ext>
            </a:extLst>
          </p:cNvPr>
          <p:cNvGrpSpPr/>
          <p:nvPr/>
        </p:nvGrpSpPr>
        <p:grpSpPr>
          <a:xfrm>
            <a:off x="35496" y="2348880"/>
            <a:ext cx="4703586" cy="1189403"/>
            <a:chOff x="919082" y="5166947"/>
            <a:chExt cx="5375527" cy="1189403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57ACF15-0DAB-4782-A0D7-617D3595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t="88459" r="2602"/>
            <a:stretch/>
          </p:blipFill>
          <p:spPr>
            <a:xfrm>
              <a:off x="919082" y="5991224"/>
              <a:ext cx="5375527" cy="365126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AF6392D-5C4D-423F-8DFF-5FE66B359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r="2602" b="73736"/>
            <a:stretch/>
          </p:blipFill>
          <p:spPr>
            <a:xfrm>
              <a:off x="919082" y="5166947"/>
              <a:ext cx="5375526" cy="830889"/>
            </a:xfrm>
            <a:prstGeom prst="rect">
              <a:avLst/>
            </a:prstGeom>
          </p:spPr>
        </p:pic>
      </p:grp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1E935EF4-4A4A-4FE5-9C2B-D5000F1DA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47795"/>
              </p:ext>
            </p:extLst>
          </p:nvPr>
        </p:nvGraphicFramePr>
        <p:xfrm>
          <a:off x="107505" y="4996264"/>
          <a:ext cx="8928993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45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825369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111397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914510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125503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900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6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uneven deformation in </a:t>
                      </a:r>
                      <a:r>
                        <a:rPr lang="en-US" altLang="zh-CN" sz="1600" dirty="0" smtClean="0"/>
                        <a:t>Q1a </a:t>
                      </a:r>
                      <a:r>
                        <a:rPr lang="en-US" altLang="zh-CN" sz="1600" dirty="0"/>
                        <a:t>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uneven deformation in Q1b (um)</a:t>
                      </a:r>
                      <a:endParaRPr lang="zh-CN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uneven deformation in 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 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(um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Max. </a:t>
                      </a:r>
                      <a:r>
                        <a:rPr lang="en-US" altLang="zh-CN" sz="1600" dirty="0" smtClean="0"/>
                        <a:t>displacement </a:t>
                      </a:r>
                      <a:r>
                        <a:rPr lang="en-US" altLang="zh-CN" sz="1600" dirty="0"/>
                        <a:t>of cryostat (mm)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/>
                        <a:t>Horizontal 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TDR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s-o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1.79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0.08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2F30B9D4-630B-4D7A-9AC2-5600E14EBDCF}"/>
              </a:ext>
            </a:extLst>
          </p:cNvPr>
          <p:cNvSpPr txBox="1">
            <a:spLocks/>
          </p:cNvSpPr>
          <p:nvPr/>
        </p:nvSpPr>
        <p:spPr>
          <a:xfrm>
            <a:off x="482016" y="1196752"/>
            <a:ext cx="80504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/>
              <a:t>Integral FEA</a:t>
            </a:r>
          </a:p>
          <a:p>
            <a:pPr lvl="1"/>
            <a:r>
              <a:rPr lang="en-US" altLang="zh-CN" sz="1800" dirty="0"/>
              <a:t>Loads</a:t>
            </a:r>
            <a:r>
              <a:rPr lang="zh-CN" altLang="en-US" sz="1800" dirty="0"/>
              <a:t>：</a:t>
            </a:r>
            <a:r>
              <a:rPr lang="en-US" altLang="zh-CN" sz="1800" dirty="0"/>
              <a:t>gravity, Lorentz force </a:t>
            </a:r>
            <a:r>
              <a:rPr lang="en-US" altLang="zh-CN" sz="1800" dirty="0" err="1"/>
              <a:t>Fz</a:t>
            </a:r>
            <a:r>
              <a:rPr lang="en-US" altLang="zh-CN" sz="1800" dirty="0"/>
              <a:t> with detector solenoid </a:t>
            </a:r>
            <a:r>
              <a:rPr lang="en-US" altLang="zh-CN" sz="1800" dirty="0" smtClean="0"/>
              <a:t>operation</a:t>
            </a:r>
          </a:p>
          <a:p>
            <a:pPr lvl="1"/>
            <a:r>
              <a:rPr lang="en-US" altLang="zh-CN" sz="1800" dirty="0"/>
              <a:t>Alignment cannot based on the displacement.</a:t>
            </a:r>
          </a:p>
          <a:p>
            <a:pPr lvl="1"/>
            <a:r>
              <a:rPr lang="en-US" altLang="zh-CN" sz="1800" dirty="0"/>
              <a:t>To </a:t>
            </a:r>
            <a:r>
              <a:rPr lang="en-US" altLang="zh-CN" sz="1800" dirty="0">
                <a:solidFill>
                  <a:srgbClr val="FF0000"/>
                </a:solidFill>
              </a:rPr>
              <a:t>pre-align</a:t>
            </a:r>
            <a:r>
              <a:rPr lang="en-US" altLang="zh-CN" sz="1800" dirty="0"/>
              <a:t> the magnet to </a:t>
            </a:r>
            <a:r>
              <a:rPr lang="en-US" altLang="zh-CN" sz="1800" dirty="0">
                <a:solidFill>
                  <a:srgbClr val="FF0000"/>
                </a:solidFill>
              </a:rPr>
              <a:t>compensate the absolute displacement</a:t>
            </a:r>
            <a:r>
              <a:rPr lang="en-US" altLang="zh-CN" sz="1800" dirty="0" smtClean="0"/>
              <a:t>.</a:t>
            </a:r>
            <a:endParaRPr lang="en-US" altLang="zh-CN" sz="1800" dirty="0"/>
          </a:p>
          <a:p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7"/>
          <a:stretch/>
        </p:blipFill>
        <p:spPr>
          <a:xfrm>
            <a:off x="4788024" y="2660109"/>
            <a:ext cx="4249347" cy="22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D6C2FD7-8F76-4B02-BD07-CA7D040DCF7C}"/>
              </a:ext>
            </a:extLst>
          </p:cNvPr>
          <p:cNvGrpSpPr/>
          <p:nvPr/>
        </p:nvGrpSpPr>
        <p:grpSpPr>
          <a:xfrm>
            <a:off x="252000" y="3573016"/>
            <a:ext cx="4320000" cy="1321412"/>
            <a:chOff x="4475488" y="3089501"/>
            <a:chExt cx="4320000" cy="132141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EE163C8-91B0-4107-B249-093BBF67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5488" y="3089501"/>
              <a:ext cx="4320000" cy="1321412"/>
            </a:xfrm>
            <a:prstGeom prst="rect">
              <a:avLst/>
            </a:prstGeom>
          </p:spPr>
        </p:pic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5469712B-2372-45C3-BB95-07607639D6EB}"/>
                </a:ext>
              </a:extLst>
            </p:cNvPr>
            <p:cNvCxnSpPr/>
            <p:nvPr/>
          </p:nvCxnSpPr>
          <p:spPr>
            <a:xfrm>
              <a:off x="6444208" y="3645024"/>
              <a:ext cx="0" cy="5040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AD3CB8D-F587-4300-ABF0-23E34CBB72B4}"/>
                </a:ext>
              </a:extLst>
            </p:cNvPr>
            <p:cNvCxnSpPr/>
            <p:nvPr/>
          </p:nvCxnSpPr>
          <p:spPr>
            <a:xfrm>
              <a:off x="5148064" y="3750207"/>
              <a:ext cx="3600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61C997F-A96E-4E1B-8BAC-1C1C6C501DE8}"/>
                </a:ext>
              </a:extLst>
            </p:cNvPr>
            <p:cNvCxnSpPr/>
            <p:nvPr/>
          </p:nvCxnSpPr>
          <p:spPr>
            <a:xfrm>
              <a:off x="6012160" y="3717032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7DBFED3-605F-4CE3-87B7-49D0DAAE6EA9}"/>
                </a:ext>
              </a:extLst>
            </p:cNvPr>
            <p:cNvCxnSpPr/>
            <p:nvPr/>
          </p:nvCxnSpPr>
          <p:spPr>
            <a:xfrm>
              <a:off x="6948264" y="3645024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2DAAA1-5015-4BA7-8FC1-12701F751B39}"/>
                </a:ext>
              </a:extLst>
            </p:cNvPr>
            <p:cNvSpPr txBox="1"/>
            <p:nvPr/>
          </p:nvSpPr>
          <p:spPr>
            <a:xfrm>
              <a:off x="6553200" y="4005064"/>
              <a:ext cx="395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8509E2D-1D60-4502-A53E-F2A7FD60D607}"/>
                </a:ext>
              </a:extLst>
            </p:cNvPr>
            <p:cNvSpPr txBox="1"/>
            <p:nvPr/>
          </p:nvSpPr>
          <p:spPr>
            <a:xfrm>
              <a:off x="5076056" y="3837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Fz1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70DC81C-E0AF-437F-AFD1-C4EE4CDA0252}"/>
                </a:ext>
              </a:extLst>
            </p:cNvPr>
            <p:cNvSpPr txBox="1"/>
            <p:nvPr/>
          </p:nvSpPr>
          <p:spPr>
            <a:xfrm>
              <a:off x="5884498" y="378904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Fz2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7235D23-4F66-4F57-AD14-5389B27B7E8F}"/>
                </a:ext>
              </a:extLst>
            </p:cNvPr>
            <p:cNvSpPr txBox="1"/>
            <p:nvPr/>
          </p:nvSpPr>
          <p:spPr>
            <a:xfrm>
              <a:off x="6972768" y="374568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Fz3</a:t>
              </a:r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EA7C3A3-AAAF-4BDF-858B-1080C155B74F}"/>
              </a:ext>
            </a:extLst>
          </p:cNvPr>
          <p:cNvGrpSpPr/>
          <p:nvPr/>
        </p:nvGrpSpPr>
        <p:grpSpPr>
          <a:xfrm>
            <a:off x="35496" y="2348880"/>
            <a:ext cx="4703586" cy="1189403"/>
            <a:chOff x="919082" y="5166947"/>
            <a:chExt cx="5375527" cy="1189403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57ACF15-0DAB-4782-A0D7-617D3595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t="88459" r="2602"/>
            <a:stretch/>
          </p:blipFill>
          <p:spPr>
            <a:xfrm>
              <a:off x="919082" y="5991224"/>
              <a:ext cx="5375527" cy="365126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AF6392D-5C4D-423F-8DFF-5FE66B359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r="2602" b="73736"/>
            <a:stretch/>
          </p:blipFill>
          <p:spPr>
            <a:xfrm>
              <a:off x="919082" y="5166947"/>
              <a:ext cx="5375526" cy="830889"/>
            </a:xfrm>
            <a:prstGeom prst="rect">
              <a:avLst/>
            </a:prstGeom>
          </p:spPr>
        </p:pic>
      </p:grpSp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2F30B9D4-630B-4D7A-9AC2-5600E14EBDCF}"/>
              </a:ext>
            </a:extLst>
          </p:cNvPr>
          <p:cNvSpPr txBox="1">
            <a:spLocks/>
          </p:cNvSpPr>
          <p:nvPr/>
        </p:nvSpPr>
        <p:spPr>
          <a:xfrm>
            <a:off x="482016" y="1196752"/>
            <a:ext cx="80504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/>
              <a:t>Integral FEA</a:t>
            </a:r>
          </a:p>
          <a:p>
            <a:pPr lvl="1"/>
            <a:r>
              <a:rPr lang="en-US" altLang="zh-CN" sz="1800" dirty="0"/>
              <a:t>Loads</a:t>
            </a:r>
            <a:r>
              <a:rPr lang="zh-CN" altLang="en-US" sz="1800" dirty="0"/>
              <a:t>：</a:t>
            </a:r>
            <a:r>
              <a:rPr lang="en-US" altLang="zh-CN" sz="1800" dirty="0"/>
              <a:t>gravity, Lorentz force </a:t>
            </a:r>
            <a:r>
              <a:rPr lang="en-US" altLang="zh-CN" sz="1800" dirty="0" err="1"/>
              <a:t>Fz</a:t>
            </a:r>
            <a:r>
              <a:rPr lang="en-US" altLang="zh-CN" sz="1800" dirty="0"/>
              <a:t> with detector solenoid </a:t>
            </a:r>
            <a:r>
              <a:rPr lang="en-US" altLang="zh-CN" sz="1800" dirty="0" smtClean="0"/>
              <a:t>operation</a:t>
            </a:r>
          </a:p>
          <a:p>
            <a:pPr lvl="1"/>
            <a:r>
              <a:rPr lang="en-US" altLang="zh-CN" sz="1800" dirty="0"/>
              <a:t>Alignment cannot based on the displacement.</a:t>
            </a:r>
          </a:p>
          <a:p>
            <a:pPr lvl="1"/>
            <a:r>
              <a:rPr lang="en-US" altLang="zh-CN" sz="1800" dirty="0"/>
              <a:t>To </a:t>
            </a:r>
            <a:r>
              <a:rPr lang="en-US" altLang="zh-CN" sz="1800" dirty="0">
                <a:solidFill>
                  <a:srgbClr val="FF0000"/>
                </a:solidFill>
              </a:rPr>
              <a:t>pre-align</a:t>
            </a:r>
            <a:r>
              <a:rPr lang="en-US" altLang="zh-CN" sz="1800" dirty="0"/>
              <a:t> the magnet to </a:t>
            </a:r>
            <a:r>
              <a:rPr lang="en-US" altLang="zh-CN" sz="1800" dirty="0">
                <a:solidFill>
                  <a:srgbClr val="FF0000"/>
                </a:solidFill>
              </a:rPr>
              <a:t>compensate the absolute displacement</a:t>
            </a:r>
            <a:r>
              <a:rPr lang="en-US" altLang="zh-CN" sz="1800" dirty="0" smtClean="0"/>
              <a:t>.</a:t>
            </a:r>
            <a:endParaRPr lang="en-US" altLang="zh-CN" sz="1800" dirty="0"/>
          </a:p>
          <a:p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7"/>
          <a:stretch/>
        </p:blipFill>
        <p:spPr>
          <a:xfrm>
            <a:off x="4788024" y="2660109"/>
            <a:ext cx="4249347" cy="2269810"/>
          </a:xfrm>
          <a:prstGeom prst="rect">
            <a:avLst/>
          </a:prstGeom>
        </p:spPr>
      </p:pic>
      <p:sp>
        <p:nvSpPr>
          <p:cNvPr id="27" name="内容占位符 1">
            <a:extLst>
              <a:ext uri="{FF2B5EF4-FFF2-40B4-BE49-F238E27FC236}">
                <a16:creationId xmlns:a16="http://schemas.microsoft.com/office/drawing/2014/main" id="{19EE9232-8859-4439-BA2D-69AF80BDEBD2}"/>
              </a:ext>
            </a:extLst>
          </p:cNvPr>
          <p:cNvSpPr txBox="1">
            <a:spLocks/>
          </p:cNvSpPr>
          <p:nvPr/>
        </p:nvSpPr>
        <p:spPr>
          <a:xfrm>
            <a:off x="457202" y="5085184"/>
            <a:ext cx="8507286" cy="127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Future </a:t>
            </a:r>
            <a:r>
              <a:rPr lang="en-US" altLang="zh-CN" sz="2000" dirty="0"/>
              <a:t>work</a:t>
            </a:r>
          </a:p>
          <a:p>
            <a:pPr lvl="1"/>
            <a:r>
              <a:rPr lang="en-US" altLang="zh-CN" sz="1600" dirty="0"/>
              <a:t>Continue to optimize the structure of the magnet </a:t>
            </a:r>
            <a:r>
              <a:rPr lang="en-US" altLang="zh-CN" sz="1600" dirty="0" smtClean="0"/>
              <a:t>support</a:t>
            </a:r>
          </a:p>
          <a:p>
            <a:pPr lvl="1"/>
            <a:r>
              <a:rPr lang="en-US" altLang="zh-CN" sz="1600" dirty="0" smtClean="0"/>
              <a:t>Integral </a:t>
            </a:r>
            <a:r>
              <a:rPr lang="en-US" altLang="zh-CN" sz="1600" dirty="0"/>
              <a:t>simulation with thermal contraction and support/adjustment components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22F6277-5AEA-43A2-9497-5DD7A8628180}"/>
              </a:ext>
            </a:extLst>
          </p:cNvPr>
          <p:cNvSpPr/>
          <p:nvPr/>
        </p:nvSpPr>
        <p:spPr>
          <a:xfrm>
            <a:off x="-931" y="6207695"/>
            <a:ext cx="668538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1200" dirty="0"/>
              <a:t>Modification suggestion of vacuum chamber for the collider ring</a:t>
            </a:r>
            <a:r>
              <a:rPr lang="zh-CN" altLang="en-US" sz="1200" dirty="0"/>
              <a:t>，</a:t>
            </a:r>
            <a:r>
              <a:rPr lang="en-US" altLang="zh-CN" sz="1200" dirty="0"/>
              <a:t>Liu Yu Dong for CEPC accelerator physical group</a:t>
            </a:r>
            <a:r>
              <a:rPr lang="zh-CN" altLang="en-US" sz="1200" dirty="0"/>
              <a:t>，</a:t>
            </a:r>
            <a:r>
              <a:rPr lang="en-US" altLang="zh-CN" sz="1200" dirty="0"/>
              <a:t>2021/3/25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8B5BD27-EAE1-4FD7-87AE-6EF110D027A3}"/>
              </a:ext>
            </a:extLst>
          </p:cNvPr>
          <p:cNvGrpSpPr>
            <a:grpSpLocks noChangeAspect="1"/>
          </p:cNvGrpSpPr>
          <p:nvPr/>
        </p:nvGrpSpPr>
        <p:grpSpPr>
          <a:xfrm>
            <a:off x="607659" y="1556792"/>
            <a:ext cx="2092133" cy="1408007"/>
            <a:chOff x="703583" y="469731"/>
            <a:chExt cx="4731301" cy="3036443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A31EFD55-9C85-4056-AFFF-C7854F858F7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>
              <a:off x="703583" y="1987953"/>
              <a:ext cx="2331570" cy="0"/>
            </a:xfrm>
            <a:prstGeom prst="straightConnector1">
              <a:avLst/>
            </a:prstGeom>
            <a:ln w="95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BB8C8D2-0E75-4BCB-90A0-F020B3912599}"/>
                </a:ext>
              </a:extLst>
            </p:cNvPr>
            <p:cNvGrpSpPr/>
            <p:nvPr/>
          </p:nvGrpSpPr>
          <p:grpSpPr>
            <a:xfrm>
              <a:off x="703583" y="469731"/>
              <a:ext cx="4731301" cy="3036443"/>
              <a:chOff x="703583" y="469731"/>
              <a:chExt cx="4731301" cy="3036443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ED2A1E2-4A5B-4074-AF80-1E6B2EA5A5D3}"/>
                  </a:ext>
                </a:extLst>
              </p:cNvPr>
              <p:cNvSpPr/>
              <p:nvPr/>
            </p:nvSpPr>
            <p:spPr>
              <a:xfrm>
                <a:off x="703583" y="469731"/>
                <a:ext cx="4731301" cy="3036443"/>
              </a:xfrm>
              <a:prstGeom prst="ellipse">
                <a:avLst/>
              </a:prstGeom>
              <a:noFill/>
              <a:ln w="6350">
                <a:solidFill>
                  <a:schemeClr val="accent1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F4BE085-D3CE-45C7-AAD9-9302D654CA38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>
                <a:off x="3036865" y="1987955"/>
                <a:ext cx="32368" cy="1518219"/>
              </a:xfrm>
              <a:prstGeom prst="straightConnector1">
                <a:avLst/>
              </a:prstGeom>
              <a:ln w="952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CAAE8B7-C2E4-4004-933F-C1D7567AEA0B}"/>
                  </a:ext>
                </a:extLst>
              </p:cNvPr>
              <p:cNvSpPr txBox="1"/>
              <p:nvPr/>
            </p:nvSpPr>
            <p:spPr>
              <a:xfrm>
                <a:off x="897233" y="1228841"/>
                <a:ext cx="2095867" cy="134193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</a:rPr>
                  <a:t>37.5mm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188BF7-F640-4410-AA20-F33F998A3656}"/>
                  </a:ext>
                </a:extLst>
              </p:cNvPr>
              <p:cNvSpPr txBox="1"/>
              <p:nvPr/>
            </p:nvSpPr>
            <p:spPr>
              <a:xfrm rot="16200000">
                <a:off x="1964944" y="2099753"/>
                <a:ext cx="1652406" cy="103588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</a:rPr>
                  <a:t>28mm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FDF1393-F490-496A-8BFE-1D697E43DF25}"/>
              </a:ext>
            </a:extLst>
          </p:cNvPr>
          <p:cNvGrpSpPr/>
          <p:nvPr/>
        </p:nvGrpSpPr>
        <p:grpSpPr>
          <a:xfrm>
            <a:off x="983501" y="1589277"/>
            <a:ext cx="1565984" cy="1365122"/>
            <a:chOff x="8028545" y="469731"/>
            <a:chExt cx="3443495" cy="301747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DF530B7-A9E8-482D-B10A-C78736F51C20}"/>
                </a:ext>
              </a:extLst>
            </p:cNvPr>
            <p:cNvSpPr/>
            <p:nvPr/>
          </p:nvSpPr>
          <p:spPr>
            <a:xfrm>
              <a:off x="8028545" y="469731"/>
              <a:ext cx="3034408" cy="30174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2EAE171-B196-465F-B8EB-5DD2704BBAFE}"/>
                </a:ext>
              </a:extLst>
            </p:cNvPr>
            <p:cNvCxnSpPr/>
            <p:nvPr/>
          </p:nvCxnSpPr>
          <p:spPr>
            <a:xfrm flipV="1">
              <a:off x="9448413" y="480462"/>
              <a:ext cx="0" cy="1518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B417081-DEE3-4237-AE16-A32AF944F72A}"/>
                </a:ext>
              </a:extLst>
            </p:cNvPr>
            <p:cNvCxnSpPr/>
            <p:nvPr/>
          </p:nvCxnSpPr>
          <p:spPr>
            <a:xfrm flipV="1">
              <a:off x="9450191" y="1949003"/>
              <a:ext cx="1616686" cy="260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2230921-89CF-4617-9070-78D80C72EE75}"/>
                </a:ext>
              </a:extLst>
            </p:cNvPr>
            <p:cNvSpPr txBox="1"/>
            <p:nvPr/>
          </p:nvSpPr>
          <p:spPr>
            <a:xfrm>
              <a:off x="9414551" y="1863184"/>
              <a:ext cx="2057489" cy="74834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28mm</a:t>
              </a:r>
              <a:endParaRPr lang="zh-CN" altLang="en-US" sz="1600" dirty="0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1942FB7-3DC8-4EA4-A7CD-08FCE8ED9B15}"/>
              </a:ext>
            </a:extLst>
          </p:cNvPr>
          <p:cNvSpPr txBox="1"/>
          <p:nvPr/>
        </p:nvSpPr>
        <p:spPr>
          <a:xfrm rot="16200000">
            <a:off x="1420491" y="1750797"/>
            <a:ext cx="720069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28mm</a:t>
            </a:r>
            <a:endParaRPr lang="zh-CN" altLang="en-US" sz="1600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35418C6E-307E-428E-8BB7-8B0C9CD36FDA}"/>
              </a:ext>
            </a:extLst>
          </p:cNvPr>
          <p:cNvSpPr/>
          <p:nvPr/>
        </p:nvSpPr>
        <p:spPr>
          <a:xfrm>
            <a:off x="1547664" y="4941168"/>
            <a:ext cx="293914" cy="1184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id="{76508D96-0A2F-4413-8D35-DDBB2FEF0A7C}"/>
              </a:ext>
            </a:extLst>
          </p:cNvPr>
          <p:cNvSpPr/>
          <p:nvPr/>
        </p:nvSpPr>
        <p:spPr>
          <a:xfrm>
            <a:off x="1835696" y="4708097"/>
            <a:ext cx="174059" cy="697796"/>
          </a:xfrm>
          <a:prstGeom prst="leftBrace">
            <a:avLst>
              <a:gd name="adj1" fmla="val 8333"/>
              <a:gd name="adj2" fmla="val 5092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59495A9-84E1-4764-A74F-0E6AA778FBC7}"/>
              </a:ext>
            </a:extLst>
          </p:cNvPr>
          <p:cNvSpPr txBox="1"/>
          <p:nvPr/>
        </p:nvSpPr>
        <p:spPr>
          <a:xfrm>
            <a:off x="1979712" y="4581128"/>
            <a:ext cx="6332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</a:rPr>
              <a:t>The synchrotron radiation load reduced from 9.3KW to</a:t>
            </a:r>
            <a:r>
              <a:rPr lang="zh-CN" altLang="en-US" sz="1600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</a:rPr>
              <a:t>7.5KW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6C3437-107B-4690-A84C-B3FD39F4D2E3}"/>
              </a:ext>
            </a:extLst>
          </p:cNvPr>
          <p:cNvSpPr txBox="1"/>
          <p:nvPr/>
        </p:nvSpPr>
        <p:spPr>
          <a:xfrm>
            <a:off x="1979712" y="525068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</a:rPr>
              <a:t>The inclination of  block ramp smaller.</a:t>
            </a:r>
            <a:endParaRPr lang="zh-CN" altLang="en-US" sz="1600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37" name="左大括号 36">
            <a:extLst>
              <a:ext uri="{FF2B5EF4-FFF2-40B4-BE49-F238E27FC236}">
                <a16:creationId xmlns:a16="http://schemas.microsoft.com/office/drawing/2014/main" id="{C190B616-7079-4B11-8095-F77995C987C8}"/>
              </a:ext>
            </a:extLst>
          </p:cNvPr>
          <p:cNvSpPr/>
          <p:nvPr/>
        </p:nvSpPr>
        <p:spPr>
          <a:xfrm>
            <a:off x="5431128" y="5182074"/>
            <a:ext cx="76976" cy="532461"/>
          </a:xfrm>
          <a:prstGeom prst="leftBrace">
            <a:avLst>
              <a:gd name="adj1" fmla="val 8333"/>
              <a:gd name="adj2" fmla="val 4645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F4D09EB-8E2D-4CD3-B3D5-123A56E22893}"/>
              </a:ext>
            </a:extLst>
          </p:cNvPr>
          <p:cNvSpPr txBox="1"/>
          <p:nvPr/>
        </p:nvSpPr>
        <p:spPr>
          <a:xfrm>
            <a:off x="5436096" y="4936218"/>
            <a:ext cx="22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b="1" dirty="0"/>
              <a:t>thermal power density </a:t>
            </a:r>
            <a:r>
              <a:rPr lang="en-US" altLang="zh-CN" dirty="0"/>
              <a:t>decreases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0D4A96-F73B-4753-8878-9D89E2E8C44A}"/>
              </a:ext>
            </a:extLst>
          </p:cNvPr>
          <p:cNvSpPr txBox="1"/>
          <p:nvPr/>
        </p:nvSpPr>
        <p:spPr>
          <a:xfrm>
            <a:off x="5436096" y="5571133"/>
            <a:ext cx="207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Beam loss  </a:t>
            </a:r>
            <a:r>
              <a:rPr lang="en-US" altLang="zh-CN" dirty="0"/>
              <a:t>reduced</a:t>
            </a:r>
            <a:endParaRPr lang="zh-CN" altLang="en-US" dirty="0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7F1448B8-F307-4B11-8A3B-7E06F6046F08}"/>
              </a:ext>
            </a:extLst>
          </p:cNvPr>
          <p:cNvSpPr/>
          <p:nvPr/>
        </p:nvSpPr>
        <p:spPr>
          <a:xfrm>
            <a:off x="7293630" y="5348978"/>
            <a:ext cx="293914" cy="1138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35865F-0FC8-412E-9317-88144835E642}"/>
              </a:ext>
            </a:extLst>
          </p:cNvPr>
          <p:cNvSpPr txBox="1"/>
          <p:nvPr/>
        </p:nvSpPr>
        <p:spPr>
          <a:xfrm>
            <a:off x="7655936" y="4869160"/>
            <a:ext cx="164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reduce the temperature</a:t>
            </a:r>
            <a:endParaRPr lang="zh-CN" altLang="en-US" dirty="0"/>
          </a:p>
        </p:txBody>
      </p:sp>
      <p:sp>
        <p:nvSpPr>
          <p:cNvPr id="46" name="左大括号 45">
            <a:extLst>
              <a:ext uri="{FF2B5EF4-FFF2-40B4-BE49-F238E27FC236}">
                <a16:creationId xmlns:a16="http://schemas.microsoft.com/office/drawing/2014/main" id="{85F79CB3-F443-47DB-B720-479194D25B86}"/>
              </a:ext>
            </a:extLst>
          </p:cNvPr>
          <p:cNvSpPr/>
          <p:nvPr/>
        </p:nvSpPr>
        <p:spPr>
          <a:xfrm>
            <a:off x="7537346" y="5041189"/>
            <a:ext cx="203006" cy="764075"/>
          </a:xfrm>
          <a:prstGeom prst="leftBrace">
            <a:avLst>
              <a:gd name="adj1" fmla="val 8333"/>
              <a:gd name="adj2" fmla="val 4645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0042221-82D6-45B5-862E-A9241344379E}"/>
              </a:ext>
            </a:extLst>
          </p:cNvPr>
          <p:cNvSpPr txBox="1"/>
          <p:nvPr/>
        </p:nvSpPr>
        <p:spPr>
          <a:xfrm>
            <a:off x="7677102" y="5507940"/>
            <a:ext cx="167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reduce stress</a:t>
            </a:r>
            <a:endParaRPr lang="zh-CN" altLang="en-US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7A72696-7D71-467E-A8B8-65D32B08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9" y="5397883"/>
            <a:ext cx="530400" cy="69975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1133DDA-D5BA-4732-9EEF-429BC84DF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4" y="5466121"/>
            <a:ext cx="527860" cy="6441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4F128FB-CC0D-4D6E-8AAF-D9B516EC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052736"/>
            <a:ext cx="5802238" cy="344394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AA11E6E-6831-4F16-ACA6-FA3879A21B33}"/>
              </a:ext>
            </a:extLst>
          </p:cNvPr>
          <p:cNvSpPr txBox="1"/>
          <p:nvPr/>
        </p:nvSpPr>
        <p:spPr>
          <a:xfrm>
            <a:off x="36114" y="4613387"/>
            <a:ext cx="167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itchFamily="34" charset="0"/>
                <a:cs typeface="Arial" pitchFamily="34" charset="0"/>
              </a:rPr>
              <a:t>The diameter in the X direction </a:t>
            </a: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smaller</a:t>
            </a:r>
            <a:endParaRPr lang="zh-CN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5E9C2DF-36C9-42D1-BC49-536FF17F32DC}"/>
              </a:ext>
            </a:extLst>
          </p:cNvPr>
          <p:cNvSpPr/>
          <p:nvPr/>
        </p:nvSpPr>
        <p:spPr>
          <a:xfrm>
            <a:off x="45590" y="3156861"/>
            <a:ext cx="3882962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The cross section of the vacuum pipe is changed from ellipse to circle, and the collimator is adjusted </a:t>
            </a:r>
            <a:r>
              <a:rPr lang="en-US" altLang="zh-CN" dirty="0" smtClean="0">
                <a:latin typeface="Arial" panose="020B0604020202020204" pitchFamily="34" charset="0"/>
                <a:ea typeface="微软雅黑" pitchFamily="34" charset="-122"/>
              </a:rPr>
              <a:t>accordingly.</a:t>
            </a:r>
            <a:endParaRPr lang="zh-CN" altLang="en-US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35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 txBox="1">
            <a:spLocks/>
          </p:cNvSpPr>
          <p:nvPr/>
        </p:nvSpPr>
        <p:spPr>
          <a:xfrm>
            <a:off x="323528" y="142852"/>
            <a:ext cx="88204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Collimators</a:t>
            </a:r>
            <a:endParaRPr lang="en-US" altLang="zh-CN" dirty="0"/>
          </a:p>
        </p:txBody>
      </p:sp>
      <p:sp>
        <p:nvSpPr>
          <p:cNvPr id="2" name="TextBox 1"/>
          <p:cNvSpPr txBox="1"/>
          <p:nvPr/>
        </p:nvSpPr>
        <p:spPr>
          <a:xfrm>
            <a:off x="7293630" y="6228020"/>
            <a:ext cx="183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i="1" dirty="0" smtClean="0">
                <a:solidFill>
                  <a:srgbClr val="E27600"/>
                </a:solidFill>
              </a:rPr>
              <a:t>From </a:t>
            </a:r>
            <a:r>
              <a:rPr lang="en-US" altLang="zh-CN" i="1" dirty="0" err="1" smtClean="0">
                <a:solidFill>
                  <a:srgbClr val="E27600"/>
                </a:solidFill>
              </a:rPr>
              <a:t>Peng</a:t>
            </a:r>
            <a:r>
              <a:rPr lang="en-US" altLang="zh-CN" i="1" dirty="0" smtClean="0">
                <a:solidFill>
                  <a:srgbClr val="E27600"/>
                </a:solidFill>
              </a:rPr>
              <a:t> Zhang</a:t>
            </a:r>
            <a:endParaRPr lang="zh-CN" altLang="en-US" i="1" dirty="0">
              <a:solidFill>
                <a:srgbClr val="E2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30007</TotalTime>
  <Words>766</Words>
  <Application>Microsoft Office PowerPoint</Application>
  <PresentationFormat>全屏显示(4:3)</PresentationFormat>
  <Paragraphs>178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MS Mincho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CEPC mechanical system</vt:lpstr>
      <vt:lpstr>Outline</vt:lpstr>
      <vt:lpstr>MDI layouts</vt:lpstr>
      <vt:lpstr>MDI layouts</vt:lpstr>
      <vt:lpstr>SC magnet support system</vt:lpstr>
      <vt:lpstr>SC magnet support system</vt:lpstr>
      <vt:lpstr>SC magnet support system</vt:lpstr>
      <vt:lpstr>SC magnet support system</vt:lpstr>
      <vt:lpstr>PowerPoint 演示文稿</vt:lpstr>
      <vt:lpstr>Simulation results of block</vt:lpstr>
      <vt:lpstr>Simulation results of vacuum chamber</vt:lpstr>
      <vt:lpstr>Supports for regular magnets</vt:lpstr>
      <vt:lpstr>Supports for regular magnets</vt:lpstr>
      <vt:lpstr>Supports for regular magnets</vt:lpstr>
      <vt:lpstr>Conclusion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C325</cp:lastModifiedBy>
  <cp:revision>1990</cp:revision>
  <cp:lastPrinted>2013-10-17T01:59:13Z</cp:lastPrinted>
  <dcterms:created xsi:type="dcterms:W3CDTF">2012-09-04T11:33:36Z</dcterms:created>
  <dcterms:modified xsi:type="dcterms:W3CDTF">2022-10-26T04:39:13Z</dcterms:modified>
</cp:coreProperties>
</file>