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8" r:id="rId2"/>
  </p:sldMasterIdLst>
  <p:notesMasterIdLst>
    <p:notesMasterId r:id="rId19"/>
  </p:notesMasterIdLst>
  <p:handoutMasterIdLst>
    <p:handoutMasterId r:id="rId20"/>
  </p:handoutMasterIdLst>
  <p:sldIdLst>
    <p:sldId id="257" r:id="rId3"/>
    <p:sldId id="418" r:id="rId4"/>
    <p:sldId id="767" r:id="rId5"/>
    <p:sldId id="768" r:id="rId6"/>
    <p:sldId id="769" r:id="rId7"/>
    <p:sldId id="772" r:id="rId8"/>
    <p:sldId id="773" r:id="rId9"/>
    <p:sldId id="771" r:id="rId10"/>
    <p:sldId id="774" r:id="rId11"/>
    <p:sldId id="775" r:id="rId12"/>
    <p:sldId id="777" r:id="rId13"/>
    <p:sldId id="778" r:id="rId14"/>
    <p:sldId id="446" r:id="rId15"/>
    <p:sldId id="746" r:id="rId16"/>
    <p:sldId id="779" r:id="rId17"/>
    <p:sldId id="60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6" autoAdjust="0"/>
    <p:restoredTop sz="95070" autoAdjust="0"/>
  </p:normalViewPr>
  <p:slideViewPr>
    <p:cSldViewPr snapToGrid="0">
      <p:cViewPr varScale="1">
        <p:scale>
          <a:sx n="153" d="100"/>
          <a:sy n="153" d="100"/>
        </p:scale>
        <p:origin x="8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82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762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54102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B6BF-23DC-49B1-8523-1A672044F094}" type="datetime1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2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59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7078"/>
            <a:ext cx="10515600" cy="5389885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29E2A-F75D-45C1-A65A-9BA827561FF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D5975FD-793D-4F74-AE74-DC65E7A46132}"/>
              </a:ext>
            </a:extLst>
          </p:cNvPr>
          <p:cNvSpPr txBox="1"/>
          <p:nvPr userDrawn="1"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2" descr="C:\Users\Administrator\Desktop\11112.png">
            <a:extLst>
              <a:ext uri="{FF2B5EF4-FFF2-40B4-BE49-F238E27FC236}">
                <a16:creationId xmlns:a16="http://schemas.microsoft.com/office/drawing/2014/main" id="{80A79241-CF74-44E6-BCD0-BF41D7E449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" y="0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2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6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48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0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998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29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57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208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43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9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0277090" y="6521982"/>
            <a:ext cx="1092523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800" b="1" smtClean="0">
                <a:latin typeface="+mn-ea"/>
                <a:ea typeface="+mn-ea"/>
                <a:cs typeface="Calibri" panose="020F0502020204030204" pitchFamily="34" charset="0"/>
              </a:rPr>
              <a:pPr/>
              <a:t>‹#›</a:t>
            </a:fld>
            <a:endParaRPr lang="zh-CN" altLang="en-US" sz="1800" b="1" dirty="0">
              <a:latin typeface="+mn-ea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>
            <a:off x="11445105" y="6430455"/>
            <a:ext cx="0" cy="42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45720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>
            <a:lvl1pPr marL="361950" indent="-361950">
              <a:buClrTx/>
              <a:buSzPct val="100000"/>
              <a:buFont typeface="+mj-lt"/>
              <a:buAutoNum type="arabicPeriod"/>
              <a:defRPr/>
            </a:lvl1pPr>
            <a:lvl2pPr marL="806450" indent="-304800">
              <a:buClrTx/>
              <a:buSzPct val="100000"/>
              <a:buFont typeface="Wingdings" panose="05000000000000000000" pitchFamily="2" charset="2"/>
              <a:buChar char="Ø"/>
              <a:defRPr/>
            </a:lvl2pPr>
            <a:lvl3pPr marL="1168400" indent="-209550">
              <a:buClrTx/>
              <a:buSzPct val="100000"/>
              <a:buFont typeface="Wingdings" panose="05000000000000000000" pitchFamily="2" charset="2"/>
              <a:buChar char="l"/>
              <a:defRPr/>
            </a:lvl3pPr>
            <a:lvl4pPr marL="1701800" indent="-285750">
              <a:buClrTx/>
              <a:buSzPct val="100000"/>
              <a:buFont typeface="Wingdings" panose="05000000000000000000" pitchFamily="2" charset="2"/>
              <a:buChar char="u"/>
              <a:defRPr/>
            </a:lvl4pPr>
            <a:lvl5pPr marL="2217420" indent="-342900">
              <a:buClrTx/>
              <a:buSzPct val="100000"/>
              <a:buFont typeface="Wingdings" panose="05000000000000000000" pitchFamily="2" charset="2"/>
              <a:buChar char="u"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grpSp>
        <p:nvGrpSpPr>
          <p:cNvPr id="20" name="组合 2">
            <a:extLst>
              <a:ext uri="{FF2B5EF4-FFF2-40B4-BE49-F238E27FC236}">
                <a16:creationId xmlns:a16="http://schemas.microsoft.com/office/drawing/2014/main" id="{8797780E-64AE-404F-932D-F471FE9221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21" name="矩形 8">
              <a:extLst>
                <a:ext uri="{FF2B5EF4-FFF2-40B4-BE49-F238E27FC236}">
                  <a16:creationId xmlns:a16="http://schemas.microsoft.com/office/drawing/2014/main" id="{ADC44F60-449D-4BB9-93B2-6022568BAB30}"/>
                </a:ext>
              </a:extLst>
            </p:cNvPr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95B0C14E-7516-444B-BACC-2A802EEF69A5}"/>
                </a:ext>
              </a:extLst>
            </p:cNvPr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66B91342-10BE-48FD-831A-9D67B2EFA4E7}"/>
              </a:ext>
            </a:extLst>
          </p:cNvPr>
          <p:cNvSpPr/>
          <p:nvPr userDrawn="1"/>
        </p:nvSpPr>
        <p:spPr bwMode="auto">
          <a:xfrm>
            <a:off x="-21336" y="6490108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页脚占位符 28">
            <a:extLst>
              <a:ext uri="{FF2B5EF4-FFF2-40B4-BE49-F238E27FC236}">
                <a16:creationId xmlns:a16="http://schemas.microsoft.com/office/drawing/2014/main" id="{CA9675A1-83F5-427E-A063-26CCD9DD69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-21337" y="6490108"/>
            <a:ext cx="6952891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矩形 30">
            <a:extLst>
              <a:ext uri="{FF2B5EF4-FFF2-40B4-BE49-F238E27FC236}">
                <a16:creationId xmlns:a16="http://schemas.microsoft.com/office/drawing/2014/main" id="{47A4A19C-0CF5-41AB-A0DA-CAF8F900284F}"/>
              </a:ext>
            </a:extLst>
          </p:cNvPr>
          <p:cNvSpPr/>
          <p:nvPr userDrawn="1"/>
        </p:nvSpPr>
        <p:spPr>
          <a:xfrm>
            <a:off x="0" y="6527644"/>
            <a:ext cx="12192000" cy="33035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CEPC2022, Oct. 24~28 2022 </a:t>
            </a: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		</a:t>
            </a: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	   CEPC </a:t>
            </a:r>
            <a:r>
              <a:rPr lang="en-US" altLang="zh-CN" sz="1200" b="1">
                <a:solidFill>
                  <a:schemeClr val="bg1"/>
                </a:solidFill>
                <a:latin typeface="Comic Sans MS" panose="030F0702030302020204" pitchFamily="66" charset="0"/>
              </a:rPr>
              <a:t>Linac 				Cai</a:t>
            </a:r>
            <a:r>
              <a:rPr lang="en-US" altLang="zh-CN" sz="1200" b="1" baseline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b="1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Meng                                           </a:t>
            </a:r>
            <a:fld id="{3771D156-31C7-4A0D-88C3-08F7D3EE48DA}" type="slidenum">
              <a:rPr lang="en-US" altLang="zh-CN" sz="1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9">
            <a:extLst>
              <a:ext uri="{FF2B5EF4-FFF2-40B4-BE49-F238E27FC236}">
                <a16:creationId xmlns:a16="http://schemas.microsoft.com/office/drawing/2014/main" id="{8B2F2D91-22D7-4645-B9B3-67ACFCF2C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8317" y="6480981"/>
            <a:ext cx="652471" cy="324854"/>
          </a:xfrm>
          <a:prstGeom prst="rect">
            <a:avLst/>
          </a:prstGeom>
        </p:spPr>
      </p:pic>
      <p:cxnSp>
        <p:nvCxnSpPr>
          <p:cNvPr id="18" name="直接连接符 11">
            <a:extLst>
              <a:ext uri="{FF2B5EF4-FFF2-40B4-BE49-F238E27FC236}">
                <a16:creationId xmlns:a16="http://schemas.microsoft.com/office/drawing/2014/main" id="{C0C76400-5356-48DC-B057-0770FFDF6D69}"/>
              </a:ext>
            </a:extLst>
          </p:cNvPr>
          <p:cNvCxnSpPr>
            <a:cxnSpLocks/>
          </p:cNvCxnSpPr>
          <p:nvPr userDrawn="1"/>
        </p:nvCxnSpPr>
        <p:spPr>
          <a:xfrm>
            <a:off x="11423769" y="6418263"/>
            <a:ext cx="0" cy="42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0">
            <a:extLst>
              <a:ext uri="{FF2B5EF4-FFF2-40B4-BE49-F238E27FC236}">
                <a16:creationId xmlns:a16="http://schemas.microsoft.com/office/drawing/2014/main" id="{8251C04D-E30D-4AEE-815C-C68E5708E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5C18588-9527-454C-A655-A9C17C2C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0481"/>
            <a:ext cx="811276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03F5CA-3AF4-4D94-B506-C182DD340B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71280" y="1291917"/>
            <a:ext cx="3007360" cy="1945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21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p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5"/>
          </p:nvPr>
        </p:nvSpPr>
        <p:spPr>
          <a:xfrm>
            <a:off x="-1" y="6502300"/>
            <a:ext cx="6952891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1" name="矩形 30"/>
          <p:cNvSpPr/>
          <p:nvPr userDrawn="1"/>
        </p:nvSpPr>
        <p:spPr>
          <a:xfrm>
            <a:off x="0" y="6525780"/>
            <a:ext cx="11445105" cy="3181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CEPC2022, Oct. 24~28 2022       </a:t>
            </a:r>
            <a:fld id="{3771D156-31C7-4A0D-88C3-08F7D3EE48DA}" type="slidenum">
              <a:rPr lang="en-US" altLang="zh-CN" sz="1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2386AB5D-FD7E-46BF-9A5B-430461F02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653" y="6493173"/>
            <a:ext cx="652471" cy="324854"/>
          </a:xfrm>
          <a:prstGeom prst="rect">
            <a:avLst/>
          </a:prstGeom>
        </p:spPr>
      </p:pic>
      <p:cxnSp>
        <p:nvCxnSpPr>
          <p:cNvPr id="21" name="直接连接符 11">
            <a:extLst>
              <a:ext uri="{FF2B5EF4-FFF2-40B4-BE49-F238E27FC236}">
                <a16:creationId xmlns:a16="http://schemas.microsoft.com/office/drawing/2014/main" id="{7622DEAD-8C5D-4BF0-B2C4-66826522FF43}"/>
              </a:ext>
            </a:extLst>
          </p:cNvPr>
          <p:cNvCxnSpPr>
            <a:cxnSpLocks/>
          </p:cNvCxnSpPr>
          <p:nvPr userDrawn="1"/>
        </p:nvCxnSpPr>
        <p:spPr>
          <a:xfrm>
            <a:off x="11445105" y="6430455"/>
            <a:ext cx="0" cy="42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143000"/>
            <a:ext cx="5181600" cy="5033963"/>
          </a:xfrm>
        </p:spPr>
        <p:txBody>
          <a:bodyPr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43000"/>
            <a:ext cx="5181600" cy="5033963"/>
          </a:xfrm>
        </p:spPr>
        <p:txBody>
          <a:bodyPr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0B8EEC-7EFF-4EEB-A953-1A884865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</a:t>
            </a:r>
            <a:endParaRPr lang="en-US" dirty="0"/>
          </a:p>
        </p:txBody>
      </p:sp>
      <p:sp>
        <p:nvSpPr>
          <p:cNvPr id="9" name="文本占位符 11">
            <a:extLst>
              <a:ext uri="{FF2B5EF4-FFF2-40B4-BE49-F238E27FC236}">
                <a16:creationId xmlns:a16="http://schemas.microsoft.com/office/drawing/2014/main" id="{57C7B448-9AC9-4102-9B1F-08F5E5C3F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224CDEA-2E2B-49F8-80A8-426F9B9CD314}"/>
              </a:ext>
            </a:extLst>
          </p:cNvPr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A45C6E8-A59A-4C44-8E31-5EA82A93A26C}"/>
              </a:ext>
            </a:extLst>
          </p:cNvPr>
          <p:cNvSpPr/>
          <p:nvPr userDrawn="1"/>
        </p:nvSpPr>
        <p:spPr>
          <a:xfrm>
            <a:off x="0" y="6539836"/>
            <a:ext cx="12192000" cy="3181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CEPC2022, Oct. 24~28 2022</a:t>
            </a: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		</a:t>
            </a: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	   CEPC Linac                                     Cai</a:t>
            </a:r>
            <a:r>
              <a:rPr lang="en-US" altLang="zh-CN" sz="1200" b="1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 Meng                                           </a:t>
            </a:r>
            <a:fld id="{3771D156-31C7-4A0D-88C3-08F7D3EE48DA}" type="slidenum">
              <a:rPr lang="en-US" altLang="zh-CN" sz="1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9E212D9F-DAB3-4EBD-8044-CFDA3B107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653" y="6493173"/>
            <a:ext cx="652471" cy="324854"/>
          </a:xfrm>
          <a:prstGeom prst="rect">
            <a:avLst/>
          </a:prstGeom>
        </p:spPr>
      </p:pic>
      <p:cxnSp>
        <p:nvCxnSpPr>
          <p:cNvPr id="13" name="直接连接符 11">
            <a:extLst>
              <a:ext uri="{FF2B5EF4-FFF2-40B4-BE49-F238E27FC236}">
                <a16:creationId xmlns:a16="http://schemas.microsoft.com/office/drawing/2014/main" id="{0E572963-C57D-4A34-8288-BF4F01BF8A69}"/>
              </a:ext>
            </a:extLst>
          </p:cNvPr>
          <p:cNvCxnSpPr>
            <a:cxnSpLocks/>
          </p:cNvCxnSpPr>
          <p:nvPr userDrawn="1"/>
        </p:nvCxnSpPr>
        <p:spPr>
          <a:xfrm>
            <a:off x="11445105" y="6430455"/>
            <a:ext cx="0" cy="42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7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70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7490-A117-46BB-AAFE-B6C6BEFEA989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F82C-6763-4236-83E3-3073A6BEA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9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indico.ihep.ac.cn/event/17020/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0" y="5258019"/>
            <a:ext cx="12191365" cy="163278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125802" y="1769254"/>
            <a:ext cx="10090718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 Light" panose="02010600030101010101" pitchFamily="2" charset="-122"/>
                <a:cs typeface="Arial" panose="020B0604020202020204" pitchFamily="34" charset="0"/>
              </a:rPr>
              <a:t>CEPC dump system design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1219136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" y="0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37" y="4275683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552FA-C358-4F70-9CE8-3E41459FCE3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B886F8-8CF0-4B1B-8B2F-164E2F3B503B}"/>
              </a:ext>
            </a:extLst>
          </p:cNvPr>
          <p:cNvSpPr txBox="1"/>
          <p:nvPr/>
        </p:nvSpPr>
        <p:spPr>
          <a:xfrm>
            <a:off x="4508339" y="3136739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Guangyi TANG,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Zhongjian MA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8BAC904-73DA-4073-8EE9-16983E542025}"/>
              </a:ext>
            </a:extLst>
          </p:cNvPr>
          <p:cNvSpPr txBox="1"/>
          <p:nvPr/>
        </p:nvSpPr>
        <p:spPr>
          <a:xfrm>
            <a:off x="1812090" y="3544628"/>
            <a:ext cx="940443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等线" panose="02010600030101010101" pitchFamily="2" charset="-122"/>
                <a:cs typeface="+mn-cs"/>
                <a:hlinkClick r:id="rId5"/>
              </a:rPr>
              <a:t>The 2022 International Workshop on the High Energy Circular Electron Positron Collider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panose="02000000000000000000" pitchFamily="2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ans"/>
                <a:ea typeface="等线" panose="02010600030101010101" pitchFamily="2" charset="-122"/>
                <a:cs typeface="+mn-cs"/>
              </a:rPr>
              <a:t>Oct 24 – 28,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/>
                <a:ea typeface="等线" panose="02010600030101010101" pitchFamily="2" charset="-122"/>
                <a:cs typeface="+mn-cs"/>
              </a:rPr>
              <a:t>October 24-28, 2022</a:t>
            </a:r>
          </a:p>
        </p:txBody>
      </p:sp>
    </p:spTree>
    <p:extLst>
      <p:ext uri="{BB962C8B-B14F-4D97-AF65-F5344CB8AC3E}">
        <p14:creationId xmlns:p14="http://schemas.microsoft.com/office/powerpoint/2010/main" val="20274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"/>
    </mc:Choice>
    <mc:Fallback xmlns="">
      <p:transition spd="slow" advTm="8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51BF7-9775-494B-B411-0946DC1F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dump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1AF83B-6D33-4D30-B73E-B7B66C969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Energy deposition from FLUKA simulation&amp; temperature rise calculated from specific heat capacity formular</a:t>
            </a:r>
          </a:p>
          <a:p>
            <a:pPr lvl="1"/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Max. temperature rise is smaller than graphite melting point.</a:t>
            </a:r>
          </a:p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1569D5-5A8B-40C2-B8B5-E3B0CF014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2800" dirty="0"/>
              <a:t>Max. temperature rise: 50MW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C25ED275-7B0F-40DB-814B-D11B80F4FA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845014"/>
                  </p:ext>
                </p:extLst>
              </p:nvPr>
            </p:nvGraphicFramePr>
            <p:xfrm>
              <a:off x="741454" y="4037791"/>
              <a:ext cx="6474886" cy="2313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3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510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71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9451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10351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0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0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Bunch number (50MW)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81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</a:t>
                          </a:r>
                          <a:r>
                            <a:rPr lang="en-US" altLang="zh-CN" sz="1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temperature</a:t>
                          </a:r>
                          <a:r>
                            <a:rPr lang="en-US" altLang="zh-CN" sz="1400" baseline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510±15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1020±30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2620±15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194±2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rgbClr val="FF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temperature</a:t>
                          </a:r>
                          <a:r>
                            <a:rPr lang="en-US" altLang="zh-CN" sz="14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4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by one bunch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7.31±0.03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5.38±0.03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3.76±0.02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10.08±0.04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1400" b="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C25ED275-7B0F-40DB-814B-D11B80F4FA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845014"/>
                  </p:ext>
                </p:extLst>
              </p:nvPr>
            </p:nvGraphicFramePr>
            <p:xfrm>
              <a:off x="741454" y="4037791"/>
              <a:ext cx="6474886" cy="2313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3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510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71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9451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1149" marR="81149" anchor="ctr">
                        <a:blipFill>
                          <a:blip r:embed="rId2"/>
                          <a:stretch>
                            <a:fillRect l="-287" t="-202000" r="-205731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Bunch number (50MW)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3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</a:t>
                          </a:r>
                          <a:r>
                            <a:rPr lang="en-US" altLang="zh-CN" sz="1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temperature</a:t>
                          </a:r>
                          <a:r>
                            <a:rPr lang="en-US" altLang="zh-CN" sz="1400" baseline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40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</a:t>
                          </a:r>
                          <a:endParaRPr lang="zh-CN" altLang="en-US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1149" marR="81149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78571" t="-252381" r="-266327" b="-1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1149" marR="81149" anchor="ctr">
                        <a:blipFill>
                          <a:blip r:embed="rId2"/>
                          <a:stretch>
                            <a:fillRect l="-330909" t="-252381" r="-216364" b="-1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1149" marR="81149" anchor="ctr">
                        <a:blipFill>
                          <a:blip r:embed="rId2"/>
                          <a:stretch>
                            <a:fillRect l="-345146" t="-252381" r="-73301" b="-1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1149" marR="81149" anchor="ctr">
                        <a:blipFill>
                          <a:blip r:embed="rId2"/>
                          <a:stretch>
                            <a:fillRect l="-623810" t="-252381" r="-2721" b="-113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Max. temperature</a:t>
                          </a:r>
                          <a:r>
                            <a:rPr lang="en-US" altLang="zh-CN" sz="14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ris</a:t>
                          </a:r>
                          <a:r>
                            <a:rPr lang="en-US" altLang="zh-CN" sz="14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 by one bunch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81149" marR="81149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1149" marR="81149" anchor="ctr">
                        <a:blipFill>
                          <a:blip r:embed="rId2"/>
                          <a:stretch>
                            <a:fillRect l="-178571" t="-348235" r="-266327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1149" marR="81149" anchor="ctr">
                        <a:blipFill>
                          <a:blip r:embed="rId2"/>
                          <a:stretch>
                            <a:fillRect l="-330909" t="-348235" r="-216364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1149" marR="81149" anchor="ctr">
                        <a:blipFill>
                          <a:blip r:embed="rId2"/>
                          <a:stretch>
                            <a:fillRect l="-345146" t="-348235" r="-73301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1149" marR="81149" anchor="ctr">
                        <a:blipFill>
                          <a:blip r:embed="rId2"/>
                          <a:stretch>
                            <a:fillRect l="-623810" t="-348235" r="-2721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10D708C-0B28-4B8B-8C13-67543D2EE7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3086" y="2435199"/>
            <a:ext cx="3395484" cy="21151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35E207-982F-4471-AE88-ECD75FF185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3086" y="4422801"/>
            <a:ext cx="3442426" cy="21293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ABF635A-80AD-472D-B543-BCD82FB14547}"/>
              </a:ext>
            </a:extLst>
          </p:cNvPr>
          <p:cNvSpPr txBox="1"/>
          <p:nvPr/>
        </p:nvSpPr>
        <p:spPr>
          <a:xfrm rot="16200000">
            <a:off x="10343744" y="3290501"/>
            <a:ext cx="92314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@ Z mode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30A295-9E04-4579-AAE4-E6EA2E178554}"/>
              </a:ext>
            </a:extLst>
          </p:cNvPr>
          <p:cNvSpPr txBox="1"/>
          <p:nvPr/>
        </p:nvSpPr>
        <p:spPr>
          <a:xfrm rot="16200000">
            <a:off x="10294421" y="5348998"/>
            <a:ext cx="111567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@ WW mode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83A5A9-3593-4261-87AB-4AE1453AE5A2}"/>
              </a:ext>
            </a:extLst>
          </p:cNvPr>
          <p:cNvSpPr txBox="1"/>
          <p:nvPr/>
        </p:nvSpPr>
        <p:spPr>
          <a:xfrm>
            <a:off x="8043603" y="4222215"/>
            <a:ext cx="174463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Temperature rise figure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5DEA7DE-EAE5-44AA-A9F8-A0E3D008B6E8}"/>
              </a:ext>
            </a:extLst>
          </p:cNvPr>
          <p:cNvSpPr txBox="1"/>
          <p:nvPr/>
        </p:nvSpPr>
        <p:spPr>
          <a:xfrm>
            <a:off x="838200" y="2272464"/>
            <a:ext cx="6506095" cy="1937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Dimension (graphite + Iron): R~2.3m, L~8m; constrained by the condition that dose-eq is smaller than 5.5mSv.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graphite core will surrounded by inert gas to avoid fire and chemical reaction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83C6D-23E4-4253-A636-2EE94DA6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dump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4BDD5C-1A45-4E63-8071-C391EA4C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A task forced group was established to research on the beam abort system</a:t>
            </a:r>
          </a:p>
          <a:p>
            <a:r>
              <a:rPr lang="en-US" altLang="zh-CN" sz="2000" dirty="0"/>
              <a:t>Beam should be aborted while receiving the stopping signals from: </a:t>
            </a:r>
          </a:p>
          <a:p>
            <a:pPr lvl="1"/>
            <a:r>
              <a:rPr lang="en-US" altLang="zh-CN" sz="2000" dirty="0"/>
              <a:t>Beam loss monitors/Synchrotron oscillation phase monitor/Hardware components/Manual abort</a:t>
            </a:r>
          </a:p>
          <a:p>
            <a:r>
              <a:rPr lang="en-US" altLang="zh-CN" sz="2000" dirty="0"/>
              <a:t>Time duration needed to abort the whole beam in one cycle</a:t>
            </a:r>
          </a:p>
          <a:p>
            <a:pPr lvl="1"/>
            <a:r>
              <a:rPr lang="en-US" altLang="zh-CN" sz="2000" dirty="0"/>
              <a:t>Device request → local control →Central control →Dump system → Extract all beam in one cycle</a:t>
            </a:r>
          </a:p>
          <a:p>
            <a:pPr lvl="1"/>
            <a:r>
              <a:rPr lang="en-US" altLang="zh-CN" sz="2000" dirty="0"/>
              <a:t>Response time ~ 1ms;</a:t>
            </a:r>
            <a:r>
              <a:rPr lang="en-US" altLang="zh-CN" sz="1800" dirty="0"/>
              <a:t>  </a:t>
            </a:r>
          </a:p>
          <a:p>
            <a:pPr lvl="1"/>
            <a:r>
              <a:rPr lang="en-US" altLang="zh-CN" sz="1800" dirty="0"/>
              <a:t>Need collimators to deal with beam losses faster than 1ms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45444D-07F1-481C-8E82-2A5DFBF15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Dump used for MPS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747AF9-51EB-4298-8C06-4E0AB8A5A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98" y="4332996"/>
            <a:ext cx="6295113" cy="18439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ECF5A1-51B9-4B82-A8FD-C4918FD72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68" y="3693000"/>
            <a:ext cx="2580247" cy="25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9C5-A488-42FD-A3EE-C9862EA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dump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506D0-18CD-4F14-AF8B-DEDC6736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09040"/>
            <a:ext cx="6296450" cy="4967923"/>
          </a:xfrm>
        </p:spPr>
        <p:txBody>
          <a:bodyPr/>
          <a:lstStyle/>
          <a:p>
            <a:r>
              <a:rPr lang="en-US" altLang="zh-CN" sz="2800" dirty="0"/>
              <a:t>Active beam abort system was designed</a:t>
            </a:r>
          </a:p>
          <a:p>
            <a:pPr lvl="1"/>
            <a:r>
              <a:rPr lang="en-US" altLang="zh-CN" dirty="0"/>
              <a:t>For normal operations and machine tunning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 at the two straight section STR1 and STR2 as a base design; inner side of tunnel</a:t>
            </a:r>
          </a:p>
          <a:p>
            <a:pPr lvl="2"/>
            <a:r>
              <a:rPr lang="en-US" altLang="zh-CN" sz="1800" dirty="0"/>
              <a:t>Can be built in 4 straight sections. Number of dumps depends on machine requirement and reliability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line from booster to the main ring dump is designed </a:t>
            </a:r>
          </a:p>
          <a:p>
            <a:pPr lvl="1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E6C4EE-A3E9-42C9-9F33-42226738A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Design Status 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9D13FAD-CD35-41AD-AA29-274B88FD9BE9}"/>
              </a:ext>
            </a:extLst>
          </p:cNvPr>
          <p:cNvGrpSpPr/>
          <p:nvPr/>
        </p:nvGrpSpPr>
        <p:grpSpPr>
          <a:xfrm>
            <a:off x="7397215" y="1412371"/>
            <a:ext cx="3554327" cy="2301686"/>
            <a:chOff x="853652" y="3392513"/>
            <a:chExt cx="4595747" cy="284703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F367D29-6B76-44AA-A659-A549772431AA}"/>
                </a:ext>
              </a:extLst>
            </p:cNvPr>
            <p:cNvGrpSpPr/>
            <p:nvPr/>
          </p:nvGrpSpPr>
          <p:grpSpPr>
            <a:xfrm>
              <a:off x="853652" y="3392513"/>
              <a:ext cx="4595747" cy="2847031"/>
              <a:chOff x="7968354" y="1294402"/>
              <a:chExt cx="4038577" cy="2380349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8F59A2CC-5EA4-4FCF-9F21-984F09EF33B8}"/>
                  </a:ext>
                </a:extLst>
              </p:cNvPr>
              <p:cNvGrpSpPr/>
              <p:nvPr/>
            </p:nvGrpSpPr>
            <p:grpSpPr>
              <a:xfrm>
                <a:off x="7968354" y="1418523"/>
                <a:ext cx="3893040" cy="2111026"/>
                <a:chOff x="5530782" y="475571"/>
                <a:chExt cx="5468084" cy="2878979"/>
              </a:xfrm>
            </p:grpSpPr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id="{9601BF11-3428-4BE3-9069-E881C19D04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30782" y="475571"/>
                  <a:ext cx="5468084" cy="2878979"/>
                </a:xfrm>
                <a:prstGeom prst="rect">
                  <a:avLst/>
                </a:prstGeom>
              </p:spPr>
            </p:pic>
            <p:cxnSp>
              <p:nvCxnSpPr>
                <p:cNvPr id="17" name="直接箭头连接符 16">
                  <a:extLst>
                    <a:ext uri="{FF2B5EF4-FFF2-40B4-BE49-F238E27FC236}">
                      <a16:creationId xmlns:a16="http://schemas.microsoft.com/office/drawing/2014/main" id="{6356982D-0925-4432-8DB7-70AFA296231D}"/>
                    </a:ext>
                  </a:extLst>
                </p:cNvPr>
                <p:cNvCxnSpPr/>
                <p:nvPr/>
              </p:nvCxnSpPr>
              <p:spPr>
                <a:xfrm flipH="1" flipV="1">
                  <a:off x="9395460" y="941070"/>
                  <a:ext cx="419100" cy="12192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箭头连接符 17">
                  <a:extLst>
                    <a:ext uri="{FF2B5EF4-FFF2-40B4-BE49-F238E27FC236}">
                      <a16:creationId xmlns:a16="http://schemas.microsoft.com/office/drawing/2014/main" id="{1EB66D60-3AAB-441D-9D7B-4DE38590D686}"/>
                    </a:ext>
                  </a:extLst>
                </p:cNvPr>
                <p:cNvCxnSpPr/>
                <p:nvPr/>
              </p:nvCxnSpPr>
              <p:spPr>
                <a:xfrm flipH="1">
                  <a:off x="9408795" y="2787015"/>
                  <a:ext cx="419100" cy="10668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7583220-9995-4F2F-AE34-C0390D12824F}"/>
                  </a:ext>
                </a:extLst>
              </p:cNvPr>
              <p:cNvSpPr txBox="1"/>
              <p:nvPr/>
            </p:nvSpPr>
            <p:spPr>
              <a:xfrm>
                <a:off x="11160441" y="1294402"/>
                <a:ext cx="843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STR1</a:t>
                </a:r>
                <a:endParaRPr lang="zh-CN" altLang="en-US" dirty="0"/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A4FE1CC-B07A-4E41-9058-AC4819BD5A8F}"/>
                  </a:ext>
                </a:extLst>
              </p:cNvPr>
              <p:cNvSpPr txBox="1"/>
              <p:nvPr/>
            </p:nvSpPr>
            <p:spPr>
              <a:xfrm>
                <a:off x="11163756" y="3305419"/>
                <a:ext cx="843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STR2</a:t>
                </a:r>
                <a:endParaRPr lang="zh-CN" altLang="en-US" dirty="0"/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F0CF439-8331-4362-99DF-DC35F5A07E53}"/>
                </a:ext>
              </a:extLst>
            </p:cNvPr>
            <p:cNvSpPr txBox="1"/>
            <p:nvPr/>
          </p:nvSpPr>
          <p:spPr>
            <a:xfrm>
              <a:off x="1010109" y="3392614"/>
              <a:ext cx="959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STR4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FD3FE63-F0A9-4D7E-B9B1-048F1B0EFE99}"/>
                </a:ext>
              </a:extLst>
            </p:cNvPr>
            <p:cNvSpPr txBox="1"/>
            <p:nvPr/>
          </p:nvSpPr>
          <p:spPr>
            <a:xfrm>
              <a:off x="984687" y="5814014"/>
              <a:ext cx="959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STR3</a:t>
              </a:r>
              <a:endParaRPr lang="zh-CN" altLang="en-US" dirty="0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15801F8-C84C-470B-8AF6-9CFD8B933B30}"/>
              </a:ext>
            </a:extLst>
          </p:cNvPr>
          <p:cNvSpPr txBox="1"/>
          <p:nvPr/>
        </p:nvSpPr>
        <p:spPr>
          <a:xfrm>
            <a:off x="9405934" y="1596043"/>
            <a:ext cx="482056" cy="2308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C52D8E9-967B-402A-8747-0A244C0AEA3A}"/>
              </a:ext>
            </a:extLst>
          </p:cNvPr>
          <p:cNvSpPr txBox="1"/>
          <p:nvPr/>
        </p:nvSpPr>
        <p:spPr>
          <a:xfrm>
            <a:off x="9291486" y="3139205"/>
            <a:ext cx="482056" cy="2308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0B632B30-9578-427C-8775-46E96ED5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28" y="4303948"/>
            <a:ext cx="5490917" cy="1835180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06E3BAC1-5AC9-4A49-B0EB-10EF9354C053}"/>
              </a:ext>
            </a:extLst>
          </p:cNvPr>
          <p:cNvSpPr txBox="1"/>
          <p:nvPr/>
        </p:nvSpPr>
        <p:spPr>
          <a:xfrm>
            <a:off x="1796436" y="6127701"/>
            <a:ext cx="3680112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Transport line layout near injection region STR2</a:t>
            </a:r>
            <a:endParaRPr lang="zh-CN" altLang="en-US" dirty="0"/>
          </a:p>
        </p:txBody>
      </p:sp>
      <p:pic>
        <p:nvPicPr>
          <p:cNvPr id="79" name="图片 78">
            <a:extLst>
              <a:ext uri="{FF2B5EF4-FFF2-40B4-BE49-F238E27FC236}">
                <a16:creationId xmlns:a16="http://schemas.microsoft.com/office/drawing/2014/main" id="{80B3ED0B-E760-4F5A-AF83-A825454A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34" y="4363978"/>
            <a:ext cx="5038458" cy="1771094"/>
          </a:xfrm>
          <a:prstGeom prst="rect">
            <a:avLst/>
          </a:prstGeom>
        </p:spPr>
      </p:pic>
      <p:sp>
        <p:nvSpPr>
          <p:cNvPr id="81" name="文本框 80">
            <a:extLst>
              <a:ext uri="{FF2B5EF4-FFF2-40B4-BE49-F238E27FC236}">
                <a16:creationId xmlns:a16="http://schemas.microsoft.com/office/drawing/2014/main" id="{AE522730-7681-4AC2-97F5-CCF6A7F722E6}"/>
              </a:ext>
            </a:extLst>
          </p:cNvPr>
          <p:cNvSpPr txBox="1"/>
          <p:nvPr/>
        </p:nvSpPr>
        <p:spPr>
          <a:xfrm>
            <a:off x="7349607" y="6150571"/>
            <a:ext cx="3680112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Transport line layout near injection region STR1</a:t>
            </a:r>
            <a:endParaRPr lang="zh-CN" altLang="en-US" dirty="0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24E27ADE-B5F0-42E4-9677-FB5C8B0251E3}"/>
              </a:ext>
            </a:extLst>
          </p:cNvPr>
          <p:cNvSpPr txBox="1"/>
          <p:nvPr/>
        </p:nvSpPr>
        <p:spPr>
          <a:xfrm>
            <a:off x="8599580" y="4042717"/>
            <a:ext cx="2980316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line designed by Yiwei Wang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CUI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6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292" y="1470359"/>
            <a:ext cx="11283296" cy="4493365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Hot points in the </a:t>
            </a:r>
            <a:r>
              <a:rPr lang="en-US" altLang="zh-CN" dirty="0" err="1"/>
              <a:t>Linac</a:t>
            </a:r>
            <a:r>
              <a:rPr lang="en-US" altLang="zh-CN" dirty="0"/>
              <a:t>, energy analysis station/dump/collimator, were designed with local shielding structure, and roughly external dimensions were figured out for the </a:t>
            </a:r>
            <a:r>
              <a:rPr lang="en-US" altLang="zh-CN" dirty="0" err="1"/>
              <a:t>Linac</a:t>
            </a:r>
            <a:r>
              <a:rPr lang="en-US" altLang="zh-CN" dirty="0"/>
              <a:t> tunnel arrangement.</a:t>
            </a:r>
          </a:p>
          <a:p>
            <a:pPr algn="just"/>
            <a:r>
              <a:rPr lang="en-US" altLang="zh-CN" dirty="0"/>
              <a:t>An active beam abort system was designed in the main ring</a:t>
            </a:r>
          </a:p>
          <a:p>
            <a:pPr lvl="1" algn="just"/>
            <a:r>
              <a:rPr lang="en-US" altLang="zh-CN" dirty="0"/>
              <a:t>Using the same dump system for main ring and booster is discussed and is practical.</a:t>
            </a:r>
          </a:p>
          <a:p>
            <a:pPr lvl="1" algn="just"/>
            <a:r>
              <a:rPr lang="en-US" altLang="zh-CN" dirty="0"/>
              <a:t>Need collimator design and the active beam abort system for aborting the beam during sudden beam loss and normal operation.</a:t>
            </a:r>
          </a:p>
          <a:p>
            <a:pPr algn="just"/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id="{5A2CBF10-E953-4632-B700-1A63F9C4D4CF}"/>
              </a:ext>
            </a:extLst>
          </p:cNvPr>
          <p:cNvSpPr/>
          <p:nvPr/>
        </p:nvSpPr>
        <p:spPr>
          <a:xfrm>
            <a:off x="4149063" y="2162550"/>
            <a:ext cx="40126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pPr algn="ctr"/>
            <a:r>
              <a:rPr lang="en-US" altLang="zh-CN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thanks!</a:t>
            </a:r>
            <a:endParaRPr lang="zh-CN" alt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D8738-0ECF-4F6A-B72C-84CAF25B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3913197"/>
            <a:ext cx="10128069" cy="25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2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246A43-FBFB-43B9-8E26-A8FD23DE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247" y="4201869"/>
            <a:ext cx="3156265" cy="16624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F6C17F3-E667-447F-8510-23A1C61D4F3D}"/>
              </a:ext>
            </a:extLst>
          </p:cNvPr>
          <p:cNvSpPr txBox="1"/>
          <p:nvPr/>
        </p:nvSpPr>
        <p:spPr>
          <a:xfrm>
            <a:off x="7650206" y="5899964"/>
            <a:ext cx="3048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Krainer</a:t>
            </a:r>
            <a:r>
              <a:rPr lang="en-US" altLang="zh-CN" sz="1200" dirty="0"/>
              <a:t>, A. et.al., </a:t>
            </a:r>
            <a:r>
              <a:rPr lang="nl-NL" altLang="zh-CN" sz="1200" i="1" dirty="0"/>
              <a:t>EPJ Techn Instrum</a:t>
            </a:r>
            <a:r>
              <a:rPr lang="nl-NL" altLang="zh-CN" sz="1200" dirty="0"/>
              <a:t> </a:t>
            </a:r>
            <a:r>
              <a:rPr lang="nl-NL" altLang="zh-CN" sz="1200" b="1" dirty="0"/>
              <a:t>9, </a:t>
            </a:r>
            <a:r>
              <a:rPr lang="nl-NL" altLang="zh-CN" sz="1200" dirty="0"/>
              <a:t>3 (2022)</a:t>
            </a:r>
            <a:endParaRPr lang="zh-CN" altLang="en-US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910E2E-097E-4ED2-8082-A0F7AC5E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65" y="1573838"/>
            <a:ext cx="8401482" cy="15240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0FD2E2-8A02-4B3D-9789-11A7F4F39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056" y="3785023"/>
            <a:ext cx="5702593" cy="14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3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363200" cy="762000"/>
          </a:xfrm>
        </p:spPr>
        <p:txBody>
          <a:bodyPr/>
          <a:lstStyle/>
          <a:p>
            <a:r>
              <a:rPr lang="en-US" altLang="zh-CN" dirty="0"/>
              <a:t>Collider dump</a:t>
            </a:r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DA44553-D7A9-476B-915D-9417DF4A03D2}"/>
              </a:ext>
            </a:extLst>
          </p:cNvPr>
          <p:cNvGraphicFramePr>
            <a:graphicFrameLocks noGrp="1"/>
          </p:cNvGraphicFramePr>
          <p:nvPr/>
        </p:nvGraphicFramePr>
        <p:xfrm>
          <a:off x="2678207" y="857930"/>
          <a:ext cx="6220800" cy="146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160">
                  <a:extLst>
                    <a:ext uri="{9D8B030D-6E8A-4147-A177-3AD203B41FA5}">
                      <a16:colId xmlns:a16="http://schemas.microsoft.com/office/drawing/2014/main" val="989439887"/>
                    </a:ext>
                  </a:extLst>
                </a:gridCol>
                <a:gridCol w="124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0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Beam energy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C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C+Fe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05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R/m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Length/m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R/m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Length/m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895925"/>
                  </a:ext>
                </a:extLst>
              </a:tr>
              <a:tr h="2548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45.5GeV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0.1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3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2.3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8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300482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74" y="2470088"/>
            <a:ext cx="5566854" cy="3985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59" y="2483983"/>
            <a:ext cx="5325809" cy="39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2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6908" y="1304834"/>
            <a:ext cx="6807925" cy="49679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Introduction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CEPC dump system </a:t>
            </a:r>
            <a:r>
              <a:rPr lang="en-US" altLang="zh-CN" sz="3200" dirty="0"/>
              <a:t>design status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Summary</a:t>
            </a:r>
          </a:p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06F42-5217-43D0-B268-8526101F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6D8976-3144-4AF3-B7F9-E95DDCD38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5375564" cy="4967923"/>
          </a:xfrm>
        </p:spPr>
        <p:txBody>
          <a:bodyPr>
            <a:normAutofit/>
          </a:bodyPr>
          <a:lstStyle/>
          <a:p>
            <a:r>
              <a:rPr lang="pt-BR" altLang="zh-CN" sz="2400" dirty="0"/>
              <a:t>CEPC is a Higgs (ttbar,H, W, Z) Factory</a:t>
            </a:r>
            <a:endParaRPr lang="en-US" altLang="zh-CN" sz="2400" dirty="0"/>
          </a:p>
          <a:p>
            <a:pPr lvl="1"/>
            <a:r>
              <a:rPr lang="en-US" altLang="zh-CN" sz="2000" dirty="0" err="1"/>
              <a:t>Linac</a:t>
            </a:r>
            <a:r>
              <a:rPr lang="en-US" altLang="zh-CN" sz="2000" dirty="0"/>
              <a:t>, 30GeV, 1.8km</a:t>
            </a:r>
          </a:p>
          <a:p>
            <a:pPr lvl="1"/>
            <a:r>
              <a:rPr lang="en-US" altLang="zh-CN" sz="2000" dirty="0"/>
              <a:t>Booster, 30-180GeV, 100km</a:t>
            </a:r>
          </a:p>
          <a:p>
            <a:pPr lvl="1"/>
            <a:r>
              <a:rPr lang="en-US" altLang="zh-CN" sz="2000" dirty="0"/>
              <a:t>Main ring, 45.5-180GeV,100km</a:t>
            </a:r>
          </a:p>
          <a:p>
            <a:endParaRPr lang="en-US" altLang="zh-CN" sz="2200" dirty="0"/>
          </a:p>
          <a:p>
            <a:r>
              <a:rPr lang="en-US" altLang="zh-CN" sz="2200" dirty="0"/>
              <a:t>Dump system function:</a:t>
            </a:r>
          </a:p>
          <a:p>
            <a:pPr lvl="1"/>
            <a:r>
              <a:rPr lang="en-US" altLang="zh-CN" sz="2000" dirty="0"/>
              <a:t>Machine commissioning</a:t>
            </a:r>
          </a:p>
          <a:p>
            <a:pPr lvl="1"/>
            <a:r>
              <a:rPr lang="en-US" altLang="zh-CN" sz="2000" dirty="0"/>
              <a:t>Unwanted beam collection</a:t>
            </a:r>
          </a:p>
          <a:p>
            <a:pPr lvl="1"/>
            <a:r>
              <a:rPr lang="en-US" altLang="zh-CN" sz="2000" dirty="0"/>
              <a:t>Collect beam in abnormal situation/sudden beam loss for machine protection</a:t>
            </a:r>
          </a:p>
          <a:p>
            <a:pPr lvl="1"/>
            <a:endParaRPr lang="en-US" altLang="zh-CN" sz="2000" dirty="0"/>
          </a:p>
          <a:p>
            <a:pPr lvl="1"/>
            <a:endParaRPr lang="zh-CN" altLang="en-US" sz="20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5221CD-B8BF-4DE2-BA9E-D3F40CCA2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CEPC project and dumps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F31F38-B8F8-46B8-A313-3DDB0F26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33" y="1947713"/>
            <a:ext cx="5422842" cy="370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28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63A38D-1B91-4C69-ACED-BA6602F8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A32D25-8344-42E5-903E-707A3B37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69" y="1439433"/>
            <a:ext cx="4365567" cy="4967923"/>
          </a:xfrm>
        </p:spPr>
        <p:txBody>
          <a:bodyPr/>
          <a:lstStyle/>
          <a:p>
            <a:r>
              <a:rPr lang="en-US" altLang="zh-CN" sz="2000" b="1" dirty="0"/>
              <a:t>Six Beam energy analysis stations </a:t>
            </a:r>
            <a:r>
              <a:rPr lang="en-US" altLang="zh-CN" sz="2000" dirty="0"/>
              <a:t>used for beam characteristic analysis</a:t>
            </a:r>
          </a:p>
          <a:p>
            <a:r>
              <a:rPr lang="en-US" altLang="zh-CN" sz="2000" b="1" dirty="0"/>
              <a:t>One Dumps</a:t>
            </a:r>
            <a:r>
              <a:rPr lang="en-US" altLang="zh-CN" sz="2000" dirty="0"/>
              <a:t> in the end for commissioning </a:t>
            </a:r>
          </a:p>
          <a:p>
            <a:r>
              <a:rPr lang="en-US" altLang="zh-CN" sz="2000" dirty="0"/>
              <a:t>Also designed  one </a:t>
            </a:r>
            <a:r>
              <a:rPr lang="en-US" altLang="zh-CN" sz="2000" b="1" dirty="0"/>
              <a:t>collimation station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8D29F7-C4AC-45E7-9613-C0B15A7F9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Dumps for </a:t>
            </a:r>
            <a:r>
              <a:rPr lang="en-US" altLang="zh-CN" dirty="0" err="1"/>
              <a:t>Linac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23D7A4-E913-40CC-ADC4-06FFBFD74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74" y="1166290"/>
            <a:ext cx="6284735" cy="2428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4D05B84-9AE8-4D95-A442-A419881D3E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225028"/>
                  </p:ext>
                </p:extLst>
              </p:nvPr>
            </p:nvGraphicFramePr>
            <p:xfrm>
              <a:off x="1313411" y="3689873"/>
              <a:ext cx="8630633" cy="2717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58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8830">
                      <a:extLst>
                        <a:ext uri="{9D8B030D-6E8A-4147-A177-3AD203B41FA5}">
                          <a16:colId xmlns:a16="http://schemas.microsoft.com/office/drawing/2014/main" val="989439887"/>
                        </a:ext>
                      </a:extLst>
                    </a:gridCol>
                    <a:gridCol w="1361089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1127147">
                      <a:extLst>
                        <a:ext uri="{9D8B030D-6E8A-4147-A177-3AD203B41FA5}">
                          <a16:colId xmlns:a16="http://schemas.microsoft.com/office/drawing/2014/main" val="1360774199"/>
                        </a:ext>
                      </a:extLst>
                    </a:gridCol>
                    <a:gridCol w="911166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945115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856929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  <a:gridCol w="114452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6535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No.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Beam energy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Bunch size/mm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Frequency/Hz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bunch charge/</a:t>
                          </a:r>
                          <a:r>
                            <a:rPr lang="en-US" altLang="zh-CN" sz="1400" dirty="0" err="1"/>
                            <a:t>nC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/>
                            <a:t>/s]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Total energy[W]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158242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TDR 30GeV</a:t>
                          </a:r>
                          <a:endParaRPr lang="zh-CN" alt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824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80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24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5824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1.1GeV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5824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5824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30GeV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5824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30GeV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58242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624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4D05B84-9AE8-4D95-A442-A419881D3E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225028"/>
                  </p:ext>
                </p:extLst>
              </p:nvPr>
            </p:nvGraphicFramePr>
            <p:xfrm>
              <a:off x="1313411" y="3689873"/>
              <a:ext cx="8630633" cy="2717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58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8830">
                      <a:extLst>
                        <a:ext uri="{9D8B030D-6E8A-4147-A177-3AD203B41FA5}">
                          <a16:colId xmlns:a16="http://schemas.microsoft.com/office/drawing/2014/main" val="989439887"/>
                        </a:ext>
                      </a:extLst>
                    </a:gridCol>
                    <a:gridCol w="1361089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1127147">
                      <a:extLst>
                        <a:ext uri="{9D8B030D-6E8A-4147-A177-3AD203B41FA5}">
                          <a16:colId xmlns:a16="http://schemas.microsoft.com/office/drawing/2014/main" val="1360774199"/>
                        </a:ext>
                      </a:extLst>
                    </a:gridCol>
                    <a:gridCol w="911166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945115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856929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  <a:gridCol w="114452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292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No.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Beam energy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Bunch size/mm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Frequency/Hz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bunch charge/</a:t>
                          </a:r>
                          <a:r>
                            <a:rPr lang="en-US" altLang="zh-CN" sz="1400" dirty="0" err="1"/>
                            <a:t>nC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3279" t="-1163" r="-62951" b="-4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Total energy[W]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27432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TDR 30GeV</a:t>
                          </a:r>
                          <a:endParaRPr lang="zh-CN" alt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80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1.1GeV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30GeV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30GeV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624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096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805F83-EC27-4953-871D-0A87D458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3C9D99-0E62-4E10-9E00-876CA2B95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Dumps for Booster/Ring</a:t>
            </a:r>
            <a:endParaRPr lang="zh-CN" altLang="en-US" dirty="0"/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53E21060-E6E8-4AEB-9E91-1CD86DA0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77" y="3822014"/>
            <a:ext cx="3211583" cy="2617725"/>
          </a:xfrm>
          <a:prstGeom prst="rect">
            <a:avLst/>
          </a:prstGeom>
        </p:spPr>
      </p:pic>
      <p:sp>
        <p:nvSpPr>
          <p:cNvPr id="69" name="内容占位符 2">
            <a:extLst>
              <a:ext uri="{FF2B5EF4-FFF2-40B4-BE49-F238E27FC236}">
                <a16:creationId xmlns:a16="http://schemas.microsoft.com/office/drawing/2014/main" id="{361C362A-5FB2-45C1-90B1-5E9CC2EF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06" y="1325698"/>
            <a:ext cx="5322280" cy="4880580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Dumping system for collider ring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necessary to be close to IP</a:t>
            </a:r>
          </a:p>
          <a:p>
            <a:pPr lvl="2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machine protection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beam loss with time larger than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turns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at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STR1 and STR2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STR2 and STR3</a:t>
            </a:r>
          </a:p>
          <a:p>
            <a:pPr lvl="2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dump for each collider ring</a:t>
            </a:r>
          </a:p>
          <a:p>
            <a:pPr lvl="2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STR4 for future option of ep collision</a:t>
            </a:r>
          </a:p>
          <a:p>
            <a:pPr lvl="1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side of tunnel</a:t>
            </a:r>
          </a:p>
          <a:p>
            <a:pPr lvl="2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SPPC will locates outer side of CEPC</a:t>
            </a:r>
          </a:p>
          <a:p>
            <a:pPr lvl="2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of the dump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Dumping system for booster ring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charge bunches can be dumped by collimator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Dumping for bunches can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the dump with collider ring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1A23C39-3F1D-43E3-B8CA-9A8444594C72}"/>
              </a:ext>
            </a:extLst>
          </p:cNvPr>
          <p:cNvGrpSpPr/>
          <p:nvPr/>
        </p:nvGrpSpPr>
        <p:grpSpPr>
          <a:xfrm>
            <a:off x="5804319" y="3622384"/>
            <a:ext cx="3307326" cy="2786815"/>
            <a:chOff x="6704345" y="2867200"/>
            <a:chExt cx="3971925" cy="3539950"/>
          </a:xfrm>
        </p:grpSpPr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449E6DC2-0A85-41C8-99E6-8C96482D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4345" y="2867200"/>
              <a:ext cx="3971925" cy="3539950"/>
            </a:xfrm>
            <a:prstGeom prst="rect">
              <a:avLst/>
            </a:prstGeom>
          </p:spPr>
        </p:pic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CA0098F6-237E-42CB-867F-829C018CB3BE}"/>
                </a:ext>
              </a:extLst>
            </p:cNvPr>
            <p:cNvSpPr/>
            <p:nvPr/>
          </p:nvSpPr>
          <p:spPr>
            <a:xfrm>
              <a:off x="7534275" y="4867275"/>
              <a:ext cx="1485900" cy="771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90100756-CB75-4BFB-ADE9-54B9BF3BD7DB}"/>
              </a:ext>
            </a:extLst>
          </p:cNvPr>
          <p:cNvGrpSpPr/>
          <p:nvPr/>
        </p:nvGrpSpPr>
        <p:grpSpPr>
          <a:xfrm>
            <a:off x="6096749" y="1195513"/>
            <a:ext cx="5736520" cy="2301686"/>
            <a:chOff x="853652" y="3392513"/>
            <a:chExt cx="4595747" cy="2847031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42AC83A8-817C-4EDC-9FAC-710ECDF1DF69}"/>
                </a:ext>
              </a:extLst>
            </p:cNvPr>
            <p:cNvGrpSpPr/>
            <p:nvPr/>
          </p:nvGrpSpPr>
          <p:grpSpPr>
            <a:xfrm>
              <a:off x="853652" y="3392513"/>
              <a:ext cx="4595747" cy="2847031"/>
              <a:chOff x="7968354" y="1294402"/>
              <a:chExt cx="4038577" cy="2380349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65564F4E-F456-4CDC-9A83-19F104A3BD43}"/>
                  </a:ext>
                </a:extLst>
              </p:cNvPr>
              <p:cNvGrpSpPr/>
              <p:nvPr/>
            </p:nvGrpSpPr>
            <p:grpSpPr>
              <a:xfrm>
                <a:off x="7968354" y="1418523"/>
                <a:ext cx="3893040" cy="2111026"/>
                <a:chOff x="5530782" y="475571"/>
                <a:chExt cx="5468084" cy="2878979"/>
              </a:xfrm>
            </p:grpSpPr>
            <p:pic>
              <p:nvPicPr>
                <p:cNvPr id="80" name="图片 79">
                  <a:extLst>
                    <a:ext uri="{FF2B5EF4-FFF2-40B4-BE49-F238E27FC236}">
                      <a16:creationId xmlns:a16="http://schemas.microsoft.com/office/drawing/2014/main" id="{746CF0F8-34CC-4400-BD68-7D0639B175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30782" y="475571"/>
                  <a:ext cx="5468084" cy="2878979"/>
                </a:xfrm>
                <a:prstGeom prst="rect">
                  <a:avLst/>
                </a:prstGeom>
              </p:spPr>
            </p:pic>
            <p:cxnSp>
              <p:nvCxnSpPr>
                <p:cNvPr id="81" name="直接箭头连接符 80">
                  <a:extLst>
                    <a:ext uri="{FF2B5EF4-FFF2-40B4-BE49-F238E27FC236}">
                      <a16:creationId xmlns:a16="http://schemas.microsoft.com/office/drawing/2014/main" id="{58D8A885-270F-4CC8-8B59-F91685316AF2}"/>
                    </a:ext>
                  </a:extLst>
                </p:cNvPr>
                <p:cNvCxnSpPr/>
                <p:nvPr/>
              </p:nvCxnSpPr>
              <p:spPr>
                <a:xfrm flipH="1" flipV="1">
                  <a:off x="9395460" y="941070"/>
                  <a:ext cx="419100" cy="12192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箭头连接符 81">
                  <a:extLst>
                    <a:ext uri="{FF2B5EF4-FFF2-40B4-BE49-F238E27FC236}">
                      <a16:creationId xmlns:a16="http://schemas.microsoft.com/office/drawing/2014/main" id="{36FFE941-B127-4B88-ABD6-D8233E822634}"/>
                    </a:ext>
                  </a:extLst>
                </p:cNvPr>
                <p:cNvCxnSpPr/>
                <p:nvPr/>
              </p:nvCxnSpPr>
              <p:spPr>
                <a:xfrm flipH="1">
                  <a:off x="9408795" y="2787015"/>
                  <a:ext cx="419100" cy="10668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CF6E6144-59C7-40EF-BB3B-BD656BFB6D2D}"/>
                  </a:ext>
                </a:extLst>
              </p:cNvPr>
              <p:cNvSpPr txBox="1"/>
              <p:nvPr/>
            </p:nvSpPr>
            <p:spPr>
              <a:xfrm>
                <a:off x="11160441" y="1294402"/>
                <a:ext cx="843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STR1</a:t>
                </a:r>
                <a:endParaRPr lang="zh-CN" altLang="en-US" dirty="0"/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9DE60B96-4F18-4854-9A83-A61F7B65DBA8}"/>
                  </a:ext>
                </a:extLst>
              </p:cNvPr>
              <p:cNvSpPr txBox="1"/>
              <p:nvPr/>
            </p:nvSpPr>
            <p:spPr>
              <a:xfrm>
                <a:off x="11163756" y="3305419"/>
                <a:ext cx="843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STR2</a:t>
                </a:r>
                <a:endParaRPr lang="zh-CN" altLang="en-US" dirty="0"/>
              </a:p>
            </p:txBody>
          </p:sp>
        </p:grp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C96D5789-6742-481A-97A2-EC59ACA714DE}"/>
                </a:ext>
              </a:extLst>
            </p:cNvPr>
            <p:cNvSpPr txBox="1"/>
            <p:nvPr/>
          </p:nvSpPr>
          <p:spPr>
            <a:xfrm>
              <a:off x="1010109" y="3392614"/>
              <a:ext cx="959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STR4</a:t>
              </a:r>
              <a:endParaRPr lang="zh-CN" altLang="en-US" dirty="0"/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6963DC48-F1C2-4909-8891-C18299A8E871}"/>
                </a:ext>
              </a:extLst>
            </p:cNvPr>
            <p:cNvSpPr txBox="1"/>
            <p:nvPr/>
          </p:nvSpPr>
          <p:spPr>
            <a:xfrm>
              <a:off x="984687" y="5814014"/>
              <a:ext cx="959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STR3</a:t>
              </a:r>
              <a:endParaRPr lang="zh-CN" altLang="en-US" dirty="0"/>
            </a:p>
          </p:txBody>
        </p: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2D2F44EE-527B-45C8-8DD6-1666A6491F18}"/>
              </a:ext>
            </a:extLst>
          </p:cNvPr>
          <p:cNvSpPr txBox="1"/>
          <p:nvPr/>
        </p:nvSpPr>
        <p:spPr>
          <a:xfrm>
            <a:off x="9695504" y="938718"/>
            <a:ext cx="2238814" cy="27699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From: Yiwei Wang </a:t>
            </a:r>
            <a:r>
              <a:rPr lang="en-US" altLang="zh-CN" err="1"/>
              <a:t>Xiaohao</a:t>
            </a:r>
            <a:r>
              <a:rPr lang="en-US" altLang="zh-CN"/>
              <a:t> CUI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961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0E36E-8CA4-42D0-8E0B-2D9D6BB9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Linac</a:t>
            </a:r>
            <a:r>
              <a:rPr lang="en-US" altLang="zh-CN" dirty="0"/>
              <a:t> dump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CCC95B-134F-4AC4-B51F-46955F1F4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 layers cylindrical structure is used for dump design</a:t>
            </a:r>
          </a:p>
          <a:p>
            <a:pPr lvl="1"/>
            <a:r>
              <a:rPr lang="en-US" altLang="zh-CN" sz="2400" dirty="0"/>
              <a:t>Carbon and iron is selected as the absorber material, surrounded by the polyethylene as local shielding.</a:t>
            </a:r>
          </a:p>
          <a:p>
            <a:pPr lvl="1"/>
            <a:r>
              <a:rPr lang="en-US" altLang="zh-CN" sz="2400" dirty="0"/>
              <a:t>5.5mSv/h is set as upper limit to decide the thickness of local shielding. </a:t>
            </a:r>
          </a:p>
          <a:p>
            <a:pPr lvl="1"/>
            <a:endParaRPr lang="en-US" altLang="zh-CN" sz="2400" dirty="0"/>
          </a:p>
          <a:p>
            <a:pPr lvl="1"/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C50239-5D55-4267-9CB2-FE15E00A2A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7B518E-51D4-4196-80E8-7C9704A6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31" y="3048174"/>
            <a:ext cx="4393754" cy="287463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9C444D-56FF-4159-ACC7-2BD329F9C6BE}"/>
              </a:ext>
            </a:extLst>
          </p:cNvPr>
          <p:cNvSpPr txBox="1"/>
          <p:nvPr/>
        </p:nvSpPr>
        <p:spPr>
          <a:xfrm>
            <a:off x="6234545" y="3429000"/>
            <a:ext cx="4750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60000"/>
              <a:buFont typeface="Wingdings" panose="05000000000000000000" pitchFamily="2" charset="2"/>
              <a:buChar char="u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To suppress the back scattering radiation, there exiting extra iron and polyethylene on the left part from the negative side of z=0 position.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u"/>
            </a:pP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SzPct val="60000"/>
              <a:buFont typeface="Wingdings" panose="05000000000000000000" pitchFamily="2" charset="2"/>
              <a:buChar char="u"/>
            </a:pPr>
            <a:r>
              <a:rPr lang="en-US" altLang="zh-CN" b="0" dirty="0">
                <a:latin typeface="等线" panose="02010600030101010101" pitchFamily="2" charset="-122"/>
                <a:ea typeface="等线" panose="02010600030101010101" pitchFamily="2" charset="-122"/>
              </a:rPr>
              <a:t>Radiation level nearby each energy analysis station was figured out, also specify a roughly space for the future local shielding. </a:t>
            </a:r>
          </a:p>
        </p:txBody>
      </p:sp>
    </p:spTree>
    <p:extLst>
      <p:ext uri="{BB962C8B-B14F-4D97-AF65-F5344CB8AC3E}">
        <p14:creationId xmlns:p14="http://schemas.microsoft.com/office/powerpoint/2010/main" val="114491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0906F-FB59-4A3F-9CEB-0E073E83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Linac</a:t>
            </a:r>
            <a:r>
              <a:rPr lang="en-US" altLang="zh-CN" dirty="0"/>
              <a:t> dump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412C43-4E6C-4712-B533-2A5E1562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5209308" cy="2806007"/>
          </a:xfrm>
        </p:spPr>
        <p:txBody>
          <a:bodyPr>
            <a:normAutofit/>
          </a:bodyPr>
          <a:lstStyle/>
          <a:p>
            <a:r>
              <a:rPr lang="en-US" altLang="zh-CN" dirty="0"/>
              <a:t>Total: 7 dumps and 1 collimator</a:t>
            </a:r>
          </a:p>
          <a:p>
            <a:r>
              <a:rPr lang="en-US" altLang="zh-CN" dirty="0"/>
              <a:t>Outline of external dimensions for each dumps were designed</a:t>
            </a:r>
          </a:p>
          <a:p>
            <a:r>
              <a:rPr lang="en-US" altLang="zh-CN" dirty="0"/>
              <a:t>Thickness of local shielding can be further optimized combined with </a:t>
            </a:r>
            <a:r>
              <a:rPr lang="en-US" altLang="zh-CN" dirty="0" err="1"/>
              <a:t>Linac</a:t>
            </a:r>
            <a:r>
              <a:rPr lang="en-US" altLang="zh-CN" dirty="0"/>
              <a:t> tunnel thickness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F556A6-F847-4CE7-94BB-9126A6859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Design status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20C938-1CF5-410C-9ECE-6C8E00F1CA0A}"/>
              </a:ext>
            </a:extLst>
          </p:cNvPr>
          <p:cNvSpPr txBox="1"/>
          <p:nvPr/>
        </p:nvSpPr>
        <p:spPr>
          <a:xfrm>
            <a:off x="1018943" y="5777660"/>
            <a:ext cx="897505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Dump_1</a:t>
            </a:r>
            <a:endParaRPr lang="zh-CN" altLang="en-US" sz="1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C5208AE-5200-41DC-9F29-A8E3C9B48EBC}"/>
              </a:ext>
            </a:extLst>
          </p:cNvPr>
          <p:cNvSpPr txBox="1"/>
          <p:nvPr/>
        </p:nvSpPr>
        <p:spPr>
          <a:xfrm>
            <a:off x="3436398" y="5788741"/>
            <a:ext cx="718166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Dump_2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506E08-69BD-4B72-BE91-C38011F35781}"/>
              </a:ext>
            </a:extLst>
          </p:cNvPr>
          <p:cNvSpPr txBox="1"/>
          <p:nvPr/>
        </p:nvSpPr>
        <p:spPr>
          <a:xfrm>
            <a:off x="4217548" y="6055978"/>
            <a:ext cx="135995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Collimator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88D881-22E8-4BC3-8D2D-88C2F7E1036C}"/>
              </a:ext>
            </a:extLst>
          </p:cNvPr>
          <p:cNvSpPr txBox="1"/>
          <p:nvPr/>
        </p:nvSpPr>
        <p:spPr>
          <a:xfrm>
            <a:off x="6051665" y="5794368"/>
            <a:ext cx="718166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Dump_4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ECF28CD-F23B-4425-BEDB-8C633FCBBE4C}"/>
              </a:ext>
            </a:extLst>
          </p:cNvPr>
          <p:cNvSpPr txBox="1"/>
          <p:nvPr/>
        </p:nvSpPr>
        <p:spPr>
          <a:xfrm>
            <a:off x="7564887" y="5786014"/>
            <a:ext cx="718166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Dump_5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901F99-D816-4A2B-A66F-BC1C84329BF3}"/>
              </a:ext>
            </a:extLst>
          </p:cNvPr>
          <p:cNvSpPr txBox="1"/>
          <p:nvPr/>
        </p:nvSpPr>
        <p:spPr>
          <a:xfrm>
            <a:off x="9883415" y="5802844"/>
            <a:ext cx="794281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Dump_6/7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6F720A-6C4A-44A8-B200-3C6C6698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8" y="3877925"/>
            <a:ext cx="9850912" cy="189973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49D6E7-DEFA-4701-8349-043AC145AD8A}"/>
              </a:ext>
            </a:extLst>
          </p:cNvPr>
          <p:cNvSpPr txBox="1"/>
          <p:nvPr/>
        </p:nvSpPr>
        <p:spPr>
          <a:xfrm>
            <a:off x="4538443" y="5786014"/>
            <a:ext cx="718166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Dump_3</a:t>
            </a:r>
            <a:endParaRPr lang="zh-CN" altLang="en-US" dirty="0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CE5FFC24-B993-4C43-8E2F-6BD13D589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19119"/>
              </p:ext>
            </p:extLst>
          </p:nvPr>
        </p:nvGraphicFramePr>
        <p:xfrm>
          <a:off x="5840054" y="1154371"/>
          <a:ext cx="5693264" cy="25298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76038">
                  <a:extLst>
                    <a:ext uri="{9D8B030D-6E8A-4147-A177-3AD203B41FA5}">
                      <a16:colId xmlns:a16="http://schemas.microsoft.com/office/drawing/2014/main" val="1779453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89439887"/>
                    </a:ext>
                  </a:extLst>
                </a:gridCol>
                <a:gridCol w="573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79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No.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Beam energy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C+Fe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C+Fe+Polyethylene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R/m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Length/m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R/m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Length/m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R/m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</a:rPr>
                        <a:t>Length/m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895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Dump_1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60MeV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0.05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0.15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0.7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---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300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Dump_2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4GeV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1.25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1.1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2.4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1.2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Dump_3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250MeV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</a:rPr>
                        <a:t>0.4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</a:rPr>
                        <a:t>0.5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</a:rPr>
                        <a:t>0.95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>
                          <a:solidFill>
                            <a:schemeClr val="dk1"/>
                          </a:solidFill>
                        </a:rPr>
                        <a:t>0.55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822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Dump_4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1.1GeV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</a:rPr>
                        <a:t>0.75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</a:rPr>
                        <a:t>0.75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</a:rPr>
                        <a:t>1.6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</a:rPr>
                        <a:t>0.85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Dump_5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6GeV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1.45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0.92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2.4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/>
                        <a:t>1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221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Dump_6/7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30GeV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2.6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1.2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3.7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1.3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056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Collimator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250MeV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R=1.3m L=1.8m (outer dimension)</a:t>
                      </a:r>
                      <a:endParaRPr lang="zh-CN" altLang="en-US" sz="11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070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1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0AD9A-5FEF-43EF-8D5A-DCE6A15B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dump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F449B1-78DB-4918-9B01-B8EC10C6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4752109" cy="4967923"/>
          </a:xfrm>
        </p:spPr>
        <p:txBody>
          <a:bodyPr>
            <a:normAutofit/>
          </a:bodyPr>
          <a:lstStyle/>
          <a:p>
            <a:pPr marL="160020"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/>
              <a:t>A dump system have been designed to cover all the operation model</a:t>
            </a:r>
          </a:p>
          <a:p>
            <a:pPr marL="617220"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/>
              <a:t>The sorted beam energy and the heat deposition is the most serious in Z model</a:t>
            </a:r>
          </a:p>
          <a:p>
            <a:pPr marL="160020"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/>
              <a:t>A set of kicker magnets is used to dilute the beam horizontally and vertically.</a:t>
            </a:r>
          </a:p>
          <a:p>
            <a:pPr marL="160020"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/>
              <a:t>The length of transfer tunnel is about 100m; the diameter of the transfer tunnel is about 2m, considering the vacuum equipment, pipe installation. </a:t>
            </a:r>
          </a:p>
          <a:p>
            <a:r>
              <a:rPr lang="en-US" altLang="zh-CN" sz="1600" dirty="0"/>
              <a:t>The area of bunch distribution at dump entrance is optimized to be 6cm x 6cm for graphite core.</a:t>
            </a:r>
          </a:p>
          <a:p>
            <a:endParaRPr lang="zh-CN" altLang="en-US" sz="18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ED6034-1C3E-4C4E-90F2-0CF8138C1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4C6D2F9-DB70-43DB-98D5-7C26FB6E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395" y="3907352"/>
            <a:ext cx="4220622" cy="2764593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883F4A7-CEB4-4051-B324-9698C920F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06041"/>
              </p:ext>
            </p:extLst>
          </p:nvPr>
        </p:nvGraphicFramePr>
        <p:xfrm>
          <a:off x="5330397" y="4239327"/>
          <a:ext cx="5855208" cy="185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660">
                <a:tc gridSpan="2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Extraction</a:t>
                      </a:r>
                      <a:r>
                        <a:rPr lang="en-US" altLang="zh-CN" sz="1200" baseline="0" dirty="0"/>
                        <a:t> kicker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Septum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Dilution kickers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7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Length (m)</a:t>
                      </a:r>
                      <a:endParaRPr lang="zh-CN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65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Magnetic flux density</a:t>
                      </a:r>
                    </a:p>
                    <a:p>
                      <a:pPr algn="ctr"/>
                      <a:r>
                        <a:rPr lang="en-US" altLang="zh-CN" sz="1200" dirty="0"/>
                        <a:t>(Gauss)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280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2600</a:t>
                      </a:r>
                      <a:endParaRPr lang="zh-CN" altLang="en-US" sz="12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40(Max.)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WW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493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4700</a:t>
                      </a:r>
                      <a:endParaRPr lang="zh-CN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Higgs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740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7000</a:t>
                      </a:r>
                      <a:endParaRPr lang="zh-CN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ttbar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10500</a:t>
                      </a:r>
                      <a:endParaRPr lang="zh-CN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33C7A11D-18EF-48CD-ADBB-196CDF137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09" y="1340037"/>
            <a:ext cx="5720542" cy="23529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F07B3F5-D444-401E-A84F-49918307CD7A}"/>
              </a:ext>
            </a:extLst>
          </p:cNvPr>
          <p:cNvSpPr txBox="1"/>
          <p:nvPr/>
        </p:nvSpPr>
        <p:spPr>
          <a:xfrm>
            <a:off x="6322764" y="3693237"/>
            <a:ext cx="4130386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Beam parameter of CEPC collider with power 50MW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27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F0217E-9AC7-4A55-970F-BA03451C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dump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6E0798-6629-47B9-9CD0-72E7F552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09040"/>
            <a:ext cx="4066482" cy="4967923"/>
          </a:xfrm>
        </p:spPr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b="1" dirty="0"/>
              <a:t>bunch distributions </a:t>
            </a:r>
            <a:r>
              <a:rPr lang="en-US" altLang="zh-CN" dirty="0"/>
              <a:t>at the dump entrance is simulated.</a:t>
            </a:r>
          </a:p>
          <a:p>
            <a:pPr lvl="1"/>
            <a:r>
              <a:rPr lang="en-US" altLang="zh-CN" dirty="0"/>
              <a:t>Bunch size: </a:t>
            </a:r>
            <a:r>
              <a:rPr lang="zh-CN" altLang="en-US" dirty="0"/>
              <a:t>𝜎</a:t>
            </a:r>
            <a:r>
              <a:rPr lang="en-US" altLang="zh-CN" dirty="0"/>
              <a:t>_</a:t>
            </a:r>
            <a:r>
              <a:rPr lang="zh-CN" altLang="en-US" dirty="0"/>
              <a:t>𝑥</a:t>
            </a:r>
            <a:r>
              <a:rPr lang="en-US" altLang="zh-CN" dirty="0"/>
              <a:t>&gt;7</a:t>
            </a:r>
            <a:r>
              <a:rPr lang="zh-CN" altLang="en-US" dirty="0"/>
              <a:t>𝑚𝑚</a:t>
            </a:r>
            <a:r>
              <a:rPr lang="en-US" altLang="zh-CN" dirty="0"/>
              <a:t>;</a:t>
            </a:r>
            <a:r>
              <a:rPr lang="zh-CN" altLang="en-US" dirty="0"/>
              <a:t>𝜎</a:t>
            </a:r>
            <a:r>
              <a:rPr lang="en-US" altLang="zh-CN" dirty="0"/>
              <a:t>_</a:t>
            </a:r>
            <a:r>
              <a:rPr lang="zh-CN" altLang="en-US" dirty="0"/>
              <a:t>𝑦</a:t>
            </a:r>
            <a:r>
              <a:rPr lang="en-US" altLang="zh-CN" dirty="0"/>
              <a:t>&gt;40</a:t>
            </a:r>
            <a:r>
              <a:rPr lang="zh-CN" altLang="en-US" dirty="0"/>
              <a:t>𝜇𝑚</a:t>
            </a:r>
            <a:r>
              <a:rPr lang="en-US" altLang="zh-CN" dirty="0"/>
              <a:t>; </a:t>
            </a:r>
          </a:p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348DDA-668B-47CD-B04A-38A5652A44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1C9842-3911-42E9-87B2-2BC67A9E0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985" y="3393424"/>
            <a:ext cx="2317484" cy="12646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3D5B92-1414-4DE8-A315-9A81B388E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70" y="3401124"/>
            <a:ext cx="1642651" cy="12976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1C9FC6-48E7-46D9-8400-BBC6EA876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985" y="1602635"/>
            <a:ext cx="3196196" cy="24252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4E4D35-3E36-4B6C-A3C8-E8285D35A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353" y="3938295"/>
            <a:ext cx="3088852" cy="23700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BD047F-9A8A-45D6-BF0B-D7938350A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408" y="1620982"/>
            <a:ext cx="3225924" cy="24047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A3F8BF-4486-481E-8A8A-4E3E3FFACD2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0985" y="3938294"/>
            <a:ext cx="3272922" cy="243301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E2671AD-1244-4CD2-9F9F-E924C058E3B5}"/>
              </a:ext>
            </a:extLst>
          </p:cNvPr>
          <p:cNvSpPr txBox="1"/>
          <p:nvPr/>
        </p:nvSpPr>
        <p:spPr>
          <a:xfrm rot="10800000">
            <a:off x="8204204" y="2163744"/>
            <a:ext cx="461665" cy="8456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WW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DC945F-866A-4B04-8180-62C79F6EA601}"/>
              </a:ext>
            </a:extLst>
          </p:cNvPr>
          <p:cNvSpPr txBox="1"/>
          <p:nvPr/>
        </p:nvSpPr>
        <p:spPr>
          <a:xfrm rot="10800000">
            <a:off x="4747004" y="4612611"/>
            <a:ext cx="461665" cy="8456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13FEA83-2F32-428D-B5E0-14801FEE8DC2}"/>
              </a:ext>
            </a:extLst>
          </p:cNvPr>
          <p:cNvSpPr txBox="1"/>
          <p:nvPr/>
        </p:nvSpPr>
        <p:spPr>
          <a:xfrm rot="10800000">
            <a:off x="8230044" y="4589820"/>
            <a:ext cx="461665" cy="8456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err="1"/>
              <a:t>ttbar</a:t>
            </a:r>
            <a:endParaRPr lang="zh-CN" altLang="en-US" dirty="0"/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CD31B8C7-CC64-4BCC-A5FB-46FCDA47A286}"/>
              </a:ext>
            </a:extLst>
          </p:cNvPr>
          <p:cNvSpPr txBox="1"/>
          <p:nvPr/>
        </p:nvSpPr>
        <p:spPr>
          <a:xfrm>
            <a:off x="866409" y="4739303"/>
            <a:ext cx="3919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Dilution kicker requirement: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Vertical kicker should periodic oscillate 12.5 times in 300 us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Horizontal kicker should reduce step by step from max. to min. in 300 us</a:t>
            </a:r>
            <a:endParaRPr lang="zh-CN" altLang="en-US" sz="1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6D67FA-9DCE-4CDA-B1AE-04958E6ACE66}"/>
              </a:ext>
            </a:extLst>
          </p:cNvPr>
          <p:cNvSpPr txBox="1"/>
          <p:nvPr/>
        </p:nvSpPr>
        <p:spPr>
          <a:xfrm>
            <a:off x="8933504" y="1134271"/>
            <a:ext cx="1465256" cy="27699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From: </a:t>
            </a:r>
            <a:r>
              <a:rPr lang="en-US" altLang="zh-CN" dirty="0" err="1"/>
              <a:t>Xiaohao</a:t>
            </a:r>
            <a:r>
              <a:rPr lang="en-US" altLang="zh-CN" dirty="0"/>
              <a:t> CUI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418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99147</TotalTime>
  <Words>1208</Words>
  <Application>Microsoft Office PowerPoint</Application>
  <PresentationFormat>宽屏</PresentationFormat>
  <Paragraphs>313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Liberation Sans</vt:lpstr>
      <vt:lpstr>宋体</vt:lpstr>
      <vt:lpstr>微软雅黑</vt:lpstr>
      <vt:lpstr>等线</vt:lpstr>
      <vt:lpstr>等线 Light</vt:lpstr>
      <vt:lpstr>Arial</vt:lpstr>
      <vt:lpstr>Calibri</vt:lpstr>
      <vt:lpstr>Calibri Light</vt:lpstr>
      <vt:lpstr>Cambria Math</vt:lpstr>
      <vt:lpstr>Comic Sans MS</vt:lpstr>
      <vt:lpstr>Roboto</vt:lpstr>
      <vt:lpstr>Times New Roman</vt:lpstr>
      <vt:lpstr>Wingdings</vt:lpstr>
      <vt:lpstr>Office 主题</vt:lpstr>
      <vt:lpstr>Office Theme</vt:lpstr>
      <vt:lpstr>PowerPoint 演示文稿</vt:lpstr>
      <vt:lpstr>Outline</vt:lpstr>
      <vt:lpstr>Introduction</vt:lpstr>
      <vt:lpstr>Introduction</vt:lpstr>
      <vt:lpstr>Introduction</vt:lpstr>
      <vt:lpstr>Linac dump design</vt:lpstr>
      <vt:lpstr>Linac dump design</vt:lpstr>
      <vt:lpstr>Main dump design</vt:lpstr>
      <vt:lpstr>Main dump design</vt:lpstr>
      <vt:lpstr>Main dump design</vt:lpstr>
      <vt:lpstr>Main dump design</vt:lpstr>
      <vt:lpstr>Main dump design</vt:lpstr>
      <vt:lpstr>Summary</vt:lpstr>
      <vt:lpstr>PowerPoint 演示文稿</vt:lpstr>
      <vt:lpstr>PowerPoint 演示文稿</vt:lpstr>
      <vt:lpstr>Collider dump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keywords>CEPC</cp:keywords>
  <cp:lastModifiedBy>马 忠剑</cp:lastModifiedBy>
  <cp:revision>1164</cp:revision>
  <dcterms:created xsi:type="dcterms:W3CDTF">2016-06-16T12:03:06Z</dcterms:created>
  <dcterms:modified xsi:type="dcterms:W3CDTF">2022-10-26T06:08:16Z</dcterms:modified>
</cp:coreProperties>
</file>